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9"/>
  </p:notesMasterIdLst>
  <p:handoutMasterIdLst>
    <p:handoutMasterId r:id="rId40"/>
  </p:handoutMasterIdLst>
  <p:sldIdLst>
    <p:sldId id="256" r:id="rId2"/>
    <p:sldId id="313" r:id="rId3"/>
    <p:sldId id="362" r:id="rId4"/>
    <p:sldId id="363" r:id="rId5"/>
    <p:sldId id="315" r:id="rId6"/>
    <p:sldId id="361" r:id="rId7"/>
    <p:sldId id="318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326" r:id="rId16"/>
    <p:sldId id="327" r:id="rId17"/>
    <p:sldId id="328" r:id="rId18"/>
    <p:sldId id="329" r:id="rId19"/>
    <p:sldId id="330" r:id="rId20"/>
    <p:sldId id="331" r:id="rId21"/>
    <p:sldId id="332" r:id="rId22"/>
    <p:sldId id="333" r:id="rId23"/>
    <p:sldId id="335" r:id="rId24"/>
    <p:sldId id="360" r:id="rId25"/>
    <p:sldId id="352" r:id="rId26"/>
    <p:sldId id="339" r:id="rId27"/>
    <p:sldId id="343" r:id="rId28"/>
    <p:sldId id="344" r:id="rId29"/>
    <p:sldId id="345" r:id="rId30"/>
    <p:sldId id="337" r:id="rId31"/>
    <p:sldId id="348" r:id="rId32"/>
    <p:sldId id="292" r:id="rId33"/>
    <p:sldId id="349" r:id="rId34"/>
    <p:sldId id="357" r:id="rId35"/>
    <p:sldId id="359" r:id="rId36"/>
    <p:sldId id="312" r:id="rId37"/>
    <p:sldId id="295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77B"/>
    <a:srgbClr val="9966FF"/>
    <a:srgbClr val="5197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3" autoAdjust="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4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10/1/2016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10/1/2016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4472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have two years for preparations</a:t>
            </a:r>
            <a:r>
              <a:rPr lang="en-GB" baseline="0" dirty="0" smtClean="0"/>
              <a:t> and two years for installation of the ALICE upgrade. </a:t>
            </a:r>
          </a:p>
          <a:p>
            <a:r>
              <a:rPr lang="en-GB" baseline="0" dirty="0" smtClean="0"/>
              <a:t>Most subsystems go into production phase early 2017.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7669D-F860-DD4B-9D77-9E1D30C4C63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061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have two years for preparations</a:t>
            </a:r>
            <a:r>
              <a:rPr lang="en-GB" baseline="0" dirty="0" smtClean="0"/>
              <a:t> and two years for installation of the ALICE upgrade. </a:t>
            </a:r>
          </a:p>
          <a:p>
            <a:r>
              <a:rPr lang="en-GB" baseline="0" dirty="0" smtClean="0"/>
              <a:t>Most subsystems go into production phase early 2017.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7669D-F860-DD4B-9D77-9E1D30C4C63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970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have two years for preparations</a:t>
            </a:r>
            <a:r>
              <a:rPr lang="en-GB" baseline="0" dirty="0" smtClean="0"/>
              <a:t> and two years for installation of the ALICE upgrade. </a:t>
            </a:r>
          </a:p>
          <a:p>
            <a:r>
              <a:rPr lang="en-GB" baseline="0" dirty="0" smtClean="0"/>
              <a:t>Most subsystems go into production phase early 2017.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7669D-F860-DD4B-9D77-9E1D30C4C63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65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703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565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High Luminosity LHC Experiments Workshop - 2016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High Luminosity LHC Experiments Workshop - 2016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</p:spPr>
        <p:txBody>
          <a:bodyPr/>
          <a:lstStyle/>
          <a:p>
            <a:r>
              <a:rPr lang="en-GB" smtClean="0"/>
              <a:t>ECFA High Luminosity LHC Experiments Workshop - 2016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69050"/>
            <a:ext cx="5681967" cy="365125"/>
          </a:xfrm>
        </p:spPr>
        <p:txBody>
          <a:bodyPr/>
          <a:lstStyle/>
          <a:p>
            <a:r>
              <a:rPr lang="en-GB" smtClean="0"/>
              <a:t>ECFA High Luminosity LHC Experiments Workshop - 2016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2" name="Picture 1" descr="2015-09-14_CERN_LS2Days h25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000" y="2971800"/>
            <a:ext cx="4300872" cy="89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841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GB" smtClean="0"/>
              <a:t>ECFA High Luminosity LHC Experiments Workshop - 2016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  <p:sldLayoutId id="2147483686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jpeg"/><Relationship Id="rId4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50.png"/><Relationship Id="rId7" Type="http://schemas.openxmlformats.org/officeDocument/2006/relationships/image" Target="../media/image5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jpeg"/><Relationship Id="rId5" Type="http://schemas.openxmlformats.org/officeDocument/2006/relationships/image" Target="../media/image12.png"/><Relationship Id="rId4" Type="http://schemas.openxmlformats.org/officeDocument/2006/relationships/image" Target="../media/image51.png"/><Relationship Id="rId9" Type="http://schemas.openxmlformats.org/officeDocument/2006/relationships/image" Target="../media/image4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43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jpeg"/><Relationship Id="rId5" Type="http://schemas.openxmlformats.org/officeDocument/2006/relationships/image" Target="../media/image61.JPG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43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7" Type="http://schemas.openxmlformats.org/officeDocument/2006/relationships/image" Target="../media/image43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3.jpeg"/><Relationship Id="rId4" Type="http://schemas.openxmlformats.org/officeDocument/2006/relationships/image" Target="../media/image7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&amp; LHCb LS2: PLANNING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Arturo </a:t>
            </a:r>
            <a:r>
              <a:rPr lang="en-US" dirty="0" smtClean="0"/>
              <a:t>Tauro</a:t>
            </a:r>
          </a:p>
          <a:p>
            <a:r>
              <a:rPr lang="en-US" u="sng" dirty="0" smtClean="0"/>
              <a:t>Eric Thomas</a:t>
            </a:r>
          </a:p>
          <a:p>
            <a:endParaRPr lang="en-US" dirty="0" smtClean="0"/>
          </a:p>
          <a:p>
            <a:r>
              <a:rPr lang="en-US" dirty="0" smtClean="0"/>
              <a:t>On behalf of ALICE and LHCb Collaborations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</a:t>
            </a:r>
            <a:r>
              <a:rPr lang="en-US" dirty="0"/>
              <a:t>central </a:t>
            </a:r>
            <a:r>
              <a:rPr lang="en-US" dirty="0" smtClean="0"/>
              <a:t>beampipe			2/2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Arial"/>
              </a:rPr>
              <a:t>ECFA High Luminosity LHC Experiments Workshop - 2016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10</a:t>
            </a:fld>
            <a:endParaRPr lang="en-US">
              <a:latin typeface="Arial"/>
            </a:endParaRPr>
          </a:p>
        </p:txBody>
      </p:sp>
      <p:pic>
        <p:nvPicPr>
          <p:cNvPr id="6" name="Picture 5" descr="LHC-medium-ter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32313"/>
            <a:ext cx="9144000" cy="21039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6104" y="4952405"/>
            <a:ext cx="8107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Engineering </a:t>
            </a:r>
            <a:r>
              <a:rPr lang="en-US" sz="2000" dirty="0"/>
              <a:t>design </a:t>
            </a:r>
            <a:r>
              <a:rPr lang="en-US" sz="2000" dirty="0" smtClean="0"/>
              <a:t>completed (now under approval)</a:t>
            </a:r>
          </a:p>
        </p:txBody>
      </p:sp>
      <p:cxnSp>
        <p:nvCxnSpPr>
          <p:cNvPr id="9" name="Straight Arrow Connector 8"/>
          <p:cNvCxnSpPr>
            <a:stCxn id="11" idx="0"/>
          </p:cNvCxnSpPr>
          <p:nvPr/>
        </p:nvCxnSpPr>
        <p:spPr>
          <a:xfrm flipV="1">
            <a:off x="2206217" y="3066765"/>
            <a:ext cx="82251" cy="9737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883051" y="4040555"/>
            <a:ext cx="6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Order</a:t>
            </a:r>
            <a:endParaRPr lang="en-US" sz="1400" dirty="0"/>
          </a:p>
        </p:txBody>
      </p:sp>
      <p:cxnSp>
        <p:nvCxnSpPr>
          <p:cNvPr id="14" name="Straight Arrow Connector 13"/>
          <p:cNvCxnSpPr>
            <a:stCxn id="16" idx="0"/>
          </p:cNvCxnSpPr>
          <p:nvPr/>
        </p:nvCxnSpPr>
        <p:spPr>
          <a:xfrm flipV="1">
            <a:off x="5034749" y="3066765"/>
            <a:ext cx="1655" cy="9737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47163" y="4040555"/>
            <a:ext cx="1175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Delivery to ALICE</a:t>
            </a:r>
            <a:endParaRPr lang="en-US" sz="1400" dirty="0"/>
          </a:p>
        </p:txBody>
      </p:sp>
      <p:cxnSp>
        <p:nvCxnSpPr>
          <p:cNvPr id="17" name="Straight Arrow Connector 16"/>
          <p:cNvCxnSpPr>
            <a:stCxn id="18" idx="0"/>
          </p:cNvCxnSpPr>
          <p:nvPr/>
        </p:nvCxnSpPr>
        <p:spPr>
          <a:xfrm flipV="1">
            <a:off x="4016265" y="3066765"/>
            <a:ext cx="430898" cy="9737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428679" y="4040555"/>
            <a:ext cx="1175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Delivery to VSC</a:t>
            </a:r>
            <a:endParaRPr lang="en-US" sz="1400" dirty="0"/>
          </a:p>
        </p:txBody>
      </p:sp>
      <p:cxnSp>
        <p:nvCxnSpPr>
          <p:cNvPr id="19" name="Straight Arrow Connector 18"/>
          <p:cNvCxnSpPr>
            <a:stCxn id="20" idx="0"/>
          </p:cNvCxnSpPr>
          <p:nvPr/>
        </p:nvCxnSpPr>
        <p:spPr>
          <a:xfrm flipV="1">
            <a:off x="6679781" y="3066765"/>
            <a:ext cx="0" cy="9737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005251" y="4040555"/>
            <a:ext cx="1349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Installation in ALICE</a:t>
            </a:r>
            <a:endParaRPr lang="en-US" sz="1400" dirty="0"/>
          </a:p>
        </p:txBody>
      </p:sp>
      <p:sp>
        <p:nvSpPr>
          <p:cNvPr id="15" name="Rectangle 14"/>
          <p:cNvSpPr/>
          <p:nvPr/>
        </p:nvSpPr>
        <p:spPr>
          <a:xfrm>
            <a:off x="4878277" y="3389200"/>
            <a:ext cx="17793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8000"/>
                </a:solidFill>
              </a:rPr>
              <a:t>&gt; one year contingency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21" name="Right Brace 20"/>
          <p:cNvSpPr/>
          <p:nvPr/>
        </p:nvSpPr>
        <p:spPr>
          <a:xfrm rot="5400000">
            <a:off x="5642030" y="2695213"/>
            <a:ext cx="256532" cy="110321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347012" y="3389200"/>
            <a:ext cx="17793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8000"/>
                </a:solidFill>
              </a:rPr>
              <a:t>18 months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23" name="Right Brace 22"/>
          <p:cNvSpPr/>
          <p:nvPr/>
        </p:nvSpPr>
        <p:spPr>
          <a:xfrm rot="5400000">
            <a:off x="3234278" y="2256828"/>
            <a:ext cx="256532" cy="197999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" descr="See original imag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699" y="68580"/>
            <a:ext cx="636201" cy="86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1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97469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 O2 data centre at P2 (CR0)</a:t>
            </a:r>
            <a:br>
              <a:rPr lang="en-US" dirty="0" smtClean="0"/>
            </a:br>
            <a:r>
              <a:rPr lang="en-US" sz="2700" dirty="0" smtClean="0">
                <a:solidFill>
                  <a:srgbClr val="FF0000"/>
                </a:solidFill>
              </a:rPr>
              <a:t>If no data centre in </a:t>
            </a:r>
            <a:r>
              <a:rPr lang="en-US" sz="2700" dirty="0" err="1" smtClean="0">
                <a:solidFill>
                  <a:srgbClr val="FF0000"/>
                </a:solidFill>
              </a:rPr>
              <a:t>Prevessin</a:t>
            </a:r>
            <a:endParaRPr lang="en-US" sz="2700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Arial"/>
              </a:rPr>
              <a:t>ECFA High Luminosity LHC Experiments Workshop - 2016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11</a:t>
            </a:fld>
            <a:endParaRPr lang="en-US">
              <a:latin typeface="Arial"/>
            </a:endParaRPr>
          </a:p>
        </p:txBody>
      </p:sp>
      <p:pic>
        <p:nvPicPr>
          <p:cNvPr id="6" name="Picture 5" descr="LHC-medium-ter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32313"/>
            <a:ext cx="9144000" cy="2103929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3976385" y="3111099"/>
            <a:ext cx="0" cy="3660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28785" y="3477133"/>
            <a:ext cx="18110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/>
              <a:t>EL and CV infrastructure</a:t>
            </a:r>
            <a:endParaRPr lang="en-US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901468" y="3373578"/>
            <a:ext cx="12747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MDC delivery</a:t>
            </a:r>
            <a:endParaRPr lang="en-US" sz="1400" dirty="0"/>
          </a:p>
        </p:txBody>
      </p:sp>
      <p:pic>
        <p:nvPicPr>
          <p:cNvPr id="18" name="Picture 17" descr="Screen Shot 2012-04-10 at 11.29.48 AM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139" y="4115154"/>
            <a:ext cx="2491653" cy="1592516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1595853" y="4587589"/>
            <a:ext cx="635052" cy="417703"/>
          </a:xfrm>
          <a:prstGeom prst="ellipse">
            <a:avLst/>
          </a:prstGeom>
          <a:solidFill>
            <a:srgbClr val="FF0000">
              <a:alpha val="16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Screenshot 2015-12-08 16.42.05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8732" y="4115154"/>
            <a:ext cx="2140006" cy="1720107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629311" y="5825070"/>
            <a:ext cx="17353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Example of MDC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989538" y="5825070"/>
            <a:ext cx="1895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CR0 location at P2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0479" y="4115154"/>
            <a:ext cx="2355034" cy="15925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33890" y="5825070"/>
            <a:ext cx="1682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EL infrastructure</a:t>
            </a:r>
            <a:endParaRPr lang="en-US" sz="1600" dirty="0"/>
          </a:p>
        </p:txBody>
      </p:sp>
      <p:sp>
        <p:nvSpPr>
          <p:cNvPr id="20" name="Right Brace 19"/>
          <p:cNvSpPr/>
          <p:nvPr/>
        </p:nvSpPr>
        <p:spPr>
          <a:xfrm rot="5400000">
            <a:off x="5369031" y="2608783"/>
            <a:ext cx="323997" cy="123630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380238" y="3727825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CR0 ready</a:t>
            </a:r>
            <a:endParaRPr lang="en-US" sz="1400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4875854" y="3064935"/>
            <a:ext cx="1" cy="6474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41754" y="3087445"/>
            <a:ext cx="2230338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Noise simulation done and put as requirement in ITT</a:t>
            </a:r>
            <a:endParaRPr lang="en-US" dirty="0"/>
          </a:p>
        </p:txBody>
      </p:sp>
      <p:pic>
        <p:nvPicPr>
          <p:cNvPr id="24" name="Picture 2" descr="See original image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699" y="68580"/>
            <a:ext cx="636201" cy="86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75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ed Rectangle 34"/>
          <p:cNvSpPr/>
          <p:nvPr/>
        </p:nvSpPr>
        <p:spPr>
          <a:xfrm>
            <a:off x="386508" y="4304262"/>
            <a:ext cx="8414889" cy="1650632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Optical fibers				1/2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Arial"/>
              </a:rPr>
              <a:t>ECFA High Luminosity LHC Experiments Workshop - 2016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12</a:t>
            </a:fld>
            <a:endParaRPr lang="en-US">
              <a:latin typeface="Arial"/>
            </a:endParaRPr>
          </a:p>
        </p:txBody>
      </p:sp>
      <p:sp>
        <p:nvSpPr>
          <p:cNvPr id="36" name="Content Placeholder 3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226425" cy="288866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19’920 links</a:t>
            </a:r>
            <a:r>
              <a:rPr lang="is-IS" sz="2000" dirty="0"/>
              <a:t>, 145 trunk cables</a:t>
            </a: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000" dirty="0" smtClean="0"/>
              <a:t>Architecture and technology selected: trunk cables 144F &amp; MPO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8000"/>
                </a:solidFill>
              </a:rPr>
              <a:t>CERN offer received in </a:t>
            </a:r>
            <a:r>
              <a:rPr lang="en-US" sz="2000" dirty="0">
                <a:solidFill>
                  <a:srgbClr val="008000"/>
                </a:solidFill>
              </a:rPr>
              <a:t>May (EN-EL</a:t>
            </a:r>
            <a:r>
              <a:rPr lang="en-US" sz="2000" dirty="0" smtClean="0">
                <a:solidFill>
                  <a:srgbClr val="008000"/>
                </a:solidFill>
              </a:rPr>
              <a:t>), other suppliers contacted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Synergy with </a:t>
            </a:r>
            <a:r>
              <a:rPr lang="en-US" sz="2000" dirty="0" smtClean="0"/>
              <a:t>LHCb</a:t>
            </a:r>
            <a:endParaRPr lang="en-US" sz="2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563" y="4668018"/>
            <a:ext cx="1091523" cy="60741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2309" y="4668981"/>
            <a:ext cx="1035415" cy="63977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0781" y="4576301"/>
            <a:ext cx="1967873" cy="85052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019695" y="5328441"/>
            <a:ext cx="1331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4</a:t>
            </a:r>
            <a:r>
              <a:rPr lang="en-US" sz="1200" dirty="0" smtClean="0"/>
              <a:t>U Patch Panel</a:t>
            </a:r>
          </a:p>
          <a:p>
            <a:pPr algn="ctr"/>
            <a:r>
              <a:rPr lang="en-US" sz="1200" dirty="0" smtClean="0"/>
              <a:t>MPO-MPO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3364736" y="5328441"/>
            <a:ext cx="1834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Trunk cable 100-150mt</a:t>
            </a:r>
          </a:p>
          <a:p>
            <a:pPr algn="ctr"/>
            <a:r>
              <a:rPr lang="en-US" sz="1200" dirty="0" smtClean="0"/>
              <a:t>MPO-MPO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6454206" y="5328441"/>
            <a:ext cx="1220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MPO-MPO</a:t>
            </a:r>
          </a:p>
          <a:p>
            <a:pPr algn="ctr"/>
            <a:r>
              <a:rPr lang="en-US" sz="1200" dirty="0" smtClean="0"/>
              <a:t>Patch-cord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944540" y="5328441"/>
            <a:ext cx="1177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MPO-LC</a:t>
            </a:r>
          </a:p>
          <a:p>
            <a:pPr algn="ctr"/>
            <a:r>
              <a:rPr lang="en-US" sz="1200" dirty="0" smtClean="0"/>
              <a:t>Patch-cord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536914" y="4830570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DET.</a:t>
            </a:r>
            <a:endParaRPr lang="en-US" sz="12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8791" y="4668018"/>
            <a:ext cx="1035415" cy="639772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256177" y="5328441"/>
            <a:ext cx="1331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4</a:t>
            </a:r>
            <a:r>
              <a:rPr lang="en-US" sz="1200" dirty="0" smtClean="0"/>
              <a:t>U Patch Panel</a:t>
            </a:r>
          </a:p>
          <a:p>
            <a:pPr algn="ctr"/>
            <a:r>
              <a:rPr lang="en-US" sz="1200" dirty="0" smtClean="0"/>
              <a:t>MPO-MPO</a:t>
            </a:r>
            <a:endParaRPr lang="en-US" sz="12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4148" y="4609556"/>
            <a:ext cx="967036" cy="69823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00" t="9746" r="5091" b="9191"/>
          <a:stretch/>
        </p:blipFill>
        <p:spPr>
          <a:xfrm>
            <a:off x="7674499" y="4652027"/>
            <a:ext cx="927680" cy="623401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519152" y="5328441"/>
            <a:ext cx="12202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CRU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3127500" y="4304261"/>
            <a:ext cx="1848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Cavern	CR1</a:t>
            </a:r>
            <a:endParaRPr lang="en-US" sz="1600" dirty="0"/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4156279" y="4508492"/>
            <a:ext cx="0" cy="899999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See original image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699" y="68580"/>
            <a:ext cx="636201" cy="86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3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Optical fibers				2/2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Arial"/>
              </a:rPr>
              <a:t>ECFA High Luminosity LHC Experiments Workshop - 2016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13</a:t>
            </a:fld>
            <a:endParaRPr lang="en-US">
              <a:latin typeface="Arial"/>
            </a:endParaRPr>
          </a:p>
        </p:txBody>
      </p:sp>
      <p:pic>
        <p:nvPicPr>
          <p:cNvPr id="6" name="Picture 5" descr="LHC-medium-ter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32313"/>
            <a:ext cx="9144000" cy="2103929"/>
          </a:xfrm>
          <a:prstGeom prst="rect">
            <a:avLst/>
          </a:prstGeom>
        </p:spPr>
      </p:pic>
      <p:cxnSp>
        <p:nvCxnSpPr>
          <p:cNvPr id="12" name="Straight Arrow Connector 11"/>
          <p:cNvCxnSpPr>
            <a:stCxn id="13" idx="0"/>
          </p:cNvCxnSpPr>
          <p:nvPr/>
        </p:nvCxnSpPr>
        <p:spPr>
          <a:xfrm flipV="1">
            <a:off x="1571190" y="3066768"/>
            <a:ext cx="1191486" cy="14698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0212" y="4536663"/>
            <a:ext cx="2801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Cable</a:t>
            </a:r>
            <a:r>
              <a:rPr lang="en-US" sz="1400" b="1" dirty="0"/>
              <a:t>-</a:t>
            </a:r>
            <a:r>
              <a:rPr lang="en-US" sz="1400" b="1" dirty="0" smtClean="0"/>
              <a:t>trays CR1-UX + validate prototype</a:t>
            </a:r>
            <a:endParaRPr lang="en-US" sz="1400" b="1" dirty="0"/>
          </a:p>
        </p:txBody>
      </p:sp>
      <p:sp>
        <p:nvSpPr>
          <p:cNvPr id="7" name="Right Brace 6"/>
          <p:cNvSpPr/>
          <p:nvPr/>
        </p:nvSpPr>
        <p:spPr>
          <a:xfrm rot="5400000">
            <a:off x="3820105" y="2472714"/>
            <a:ext cx="463545" cy="165164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582744" y="3624571"/>
            <a:ext cx="9431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Purchase</a:t>
            </a:r>
          </a:p>
          <a:p>
            <a:pPr algn="ctr"/>
            <a:r>
              <a:rPr lang="en-US" sz="1400" dirty="0" smtClean="0"/>
              <a:t>fibers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650998" y="4536663"/>
            <a:ext cx="2757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Installation of fibers </a:t>
            </a:r>
            <a:r>
              <a:rPr lang="en-US" sz="1400" dirty="0" smtClean="0"/>
              <a:t>CR1 to SXL2 cleanroom </a:t>
            </a:r>
            <a:r>
              <a:rPr lang="en-US" sz="1400" dirty="0"/>
              <a:t>and </a:t>
            </a:r>
            <a:r>
              <a:rPr lang="en-US" sz="1400" dirty="0" smtClean="0"/>
              <a:t>CR0-CR1</a:t>
            </a:r>
            <a:endParaRPr lang="en-US" sz="1400" dirty="0"/>
          </a:p>
        </p:txBody>
      </p:sp>
      <p:cxnSp>
        <p:nvCxnSpPr>
          <p:cNvPr id="19" name="Straight Arrow Connector 18"/>
          <p:cNvCxnSpPr>
            <a:stCxn id="14" idx="0"/>
          </p:cNvCxnSpPr>
          <p:nvPr/>
        </p:nvCxnSpPr>
        <p:spPr>
          <a:xfrm flipV="1">
            <a:off x="5029600" y="3066769"/>
            <a:ext cx="2228" cy="14698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096401" y="3648648"/>
            <a:ext cx="17793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Installation and test of fibers </a:t>
            </a:r>
            <a:r>
              <a:rPr lang="en-US" sz="1400" dirty="0" smtClean="0"/>
              <a:t>CR1-UX</a:t>
            </a:r>
            <a:endParaRPr lang="en-US" sz="1400" dirty="0"/>
          </a:p>
        </p:txBody>
      </p:sp>
      <p:sp>
        <p:nvSpPr>
          <p:cNvPr id="22" name="Right Brace 21"/>
          <p:cNvSpPr/>
          <p:nvPr/>
        </p:nvSpPr>
        <p:spPr>
          <a:xfrm rot="5400000">
            <a:off x="5756648" y="2746928"/>
            <a:ext cx="463545" cy="110321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253111" y="4035778"/>
            <a:ext cx="1651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TPC re-installation</a:t>
            </a:r>
            <a:endParaRPr lang="en-US" sz="1400" dirty="0"/>
          </a:p>
        </p:txBody>
      </p:sp>
      <p:cxnSp>
        <p:nvCxnSpPr>
          <p:cNvPr id="34" name="Straight Arrow Connector 33"/>
          <p:cNvCxnSpPr>
            <a:stCxn id="10" idx="0"/>
          </p:cNvCxnSpPr>
          <p:nvPr/>
        </p:nvCxnSpPr>
        <p:spPr>
          <a:xfrm flipH="1" flipV="1">
            <a:off x="6584148" y="3055868"/>
            <a:ext cx="1494695" cy="9799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2" descr="See original imag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699" y="68580"/>
            <a:ext cx="636201" cy="86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485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Cleanrooms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Arial"/>
              </a:rPr>
              <a:t>ECFA High Luminosity LHC Experiments Workshop - 2016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14</a:t>
            </a:fld>
            <a:endParaRPr lang="en-US">
              <a:latin typeface="Arial"/>
            </a:endParaRPr>
          </a:p>
        </p:txBody>
      </p:sp>
      <p:pic>
        <p:nvPicPr>
          <p:cNvPr id="6" name="Picture 5" descr="LHC-medium-ter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32313"/>
            <a:ext cx="9144000" cy="2103929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3247384" y="3066765"/>
            <a:ext cx="3159184" cy="9737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85256" y="4040555"/>
            <a:ext cx="4687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June 17’: TPC cleanroom (ISO7)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13" idx="0"/>
          </p:cNvCxnSpPr>
          <p:nvPr/>
        </p:nvCxnSpPr>
        <p:spPr>
          <a:xfrm flipH="1" flipV="1">
            <a:off x="2320175" y="3066765"/>
            <a:ext cx="0" cy="9737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51178" y="4040555"/>
            <a:ext cx="2965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ITS cleanroom (B.167)</a:t>
            </a:r>
            <a:endParaRPr lang="en-US" dirty="0"/>
          </a:p>
        </p:txBody>
      </p: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500902" y="4445533"/>
            <a:ext cx="2643355" cy="1749988"/>
            <a:chOff x="944660" y="904875"/>
            <a:chExt cx="9357638" cy="5953125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44660" y="904875"/>
              <a:ext cx="9357638" cy="5953125"/>
            </a:xfrm>
            <a:prstGeom prst="rect">
              <a:avLst/>
            </a:prstGeom>
          </p:spPr>
        </p:pic>
        <p:grpSp>
          <p:nvGrpSpPr>
            <p:cNvPr id="17" name="Group 16"/>
            <p:cNvGrpSpPr/>
            <p:nvPr/>
          </p:nvGrpSpPr>
          <p:grpSpPr>
            <a:xfrm>
              <a:off x="1549118" y="1047752"/>
              <a:ext cx="6731282" cy="5124449"/>
              <a:chOff x="1549118" y="1047752"/>
              <a:chExt cx="6731282" cy="5124449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4374846" y="4692311"/>
                <a:ext cx="571500" cy="7846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/>
                  <a:t>A</a:t>
                </a:r>
                <a:endParaRPr lang="en-GB" sz="105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747876" y="2670093"/>
                <a:ext cx="571500" cy="7846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/>
                  <a:t>D</a:t>
                </a:r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5556250" y="1647826"/>
                <a:ext cx="1495425" cy="244965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V="1">
                <a:off x="5556250" y="1047752"/>
                <a:ext cx="1228725" cy="533399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7135668" y="3564077"/>
                <a:ext cx="1144732" cy="503864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6784975" y="1081090"/>
                <a:ext cx="1495425" cy="244965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5628388" y="2872651"/>
                <a:ext cx="1196952" cy="1991407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1587111" y="1981202"/>
                <a:ext cx="3886379" cy="1582875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1549118" y="3564077"/>
                <a:ext cx="1528918" cy="2608124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3775075" y="4858282"/>
                <a:ext cx="3001212" cy="1313919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H="1" flipV="1">
                <a:off x="5473490" y="1981202"/>
                <a:ext cx="479063" cy="685799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H="1">
                <a:off x="5574440" y="2667001"/>
                <a:ext cx="339856" cy="138975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H="1">
                <a:off x="3102594" y="5928776"/>
                <a:ext cx="568982" cy="22470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H="1" flipV="1">
                <a:off x="3671576" y="5928776"/>
                <a:ext cx="121692" cy="22470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V="1">
                <a:off x="2032000" y="2832102"/>
                <a:ext cx="3581400" cy="1523999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>
                <a:off x="2902369" y="2927174"/>
                <a:ext cx="571500" cy="7846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/>
                  <a:t>B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243389" y="1812925"/>
                <a:ext cx="571500" cy="7846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/>
                  <a:t>C</a:t>
                </a:r>
                <a:endParaRPr lang="en-GB" sz="1050" dirty="0"/>
              </a:p>
            </p:txBody>
          </p:sp>
        </p:grpSp>
      </p:grpSp>
      <p:sp>
        <p:nvSpPr>
          <p:cNvPr id="40" name="Rectangle 39"/>
          <p:cNvSpPr/>
          <p:nvPr/>
        </p:nvSpPr>
        <p:spPr>
          <a:xfrm>
            <a:off x="2769886" y="4539459"/>
            <a:ext cx="204025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dirty="0"/>
              <a:t>Zone A </a:t>
            </a:r>
            <a:r>
              <a:rPr lang="en-GB" sz="1100" dirty="0"/>
              <a:t>(Assembly hall</a:t>
            </a:r>
            <a:r>
              <a:rPr lang="en-GB" sz="1100" dirty="0" smtClean="0"/>
              <a:t>)</a:t>
            </a:r>
          </a:p>
          <a:p>
            <a:r>
              <a:rPr lang="en-GB" sz="1100" b="1" dirty="0"/>
              <a:t>Zone B </a:t>
            </a:r>
            <a:r>
              <a:rPr lang="en-GB" sz="1100" dirty="0"/>
              <a:t>(Insertion Test)</a:t>
            </a:r>
          </a:p>
          <a:p>
            <a:r>
              <a:rPr lang="en-GB" sz="1100" b="1" dirty="0"/>
              <a:t>Zone C </a:t>
            </a:r>
            <a:r>
              <a:rPr lang="en-GB" sz="1100" dirty="0"/>
              <a:t>(Counting </a:t>
            </a:r>
            <a:r>
              <a:rPr lang="en-GB" sz="1100" dirty="0" smtClean="0"/>
              <a:t>Room&amp; Cooling Plant)</a:t>
            </a:r>
            <a:endParaRPr lang="en-GB" sz="1100" dirty="0"/>
          </a:p>
          <a:p>
            <a:r>
              <a:rPr lang="en-GB" sz="1100" b="1" dirty="0"/>
              <a:t>Zone D </a:t>
            </a:r>
            <a:r>
              <a:rPr lang="en-GB" sz="1100" dirty="0"/>
              <a:t>(Control Room)</a:t>
            </a:r>
          </a:p>
          <a:p>
            <a:endParaRPr lang="en-GB" sz="1100" dirty="0"/>
          </a:p>
        </p:txBody>
      </p:sp>
      <p:pic>
        <p:nvPicPr>
          <p:cNvPr id="37" name="Picture 36" descr="\\cern.ch\dfs\Users\t\tgilles\Desktop\Clean room Alice\IMG_580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5685" y="4445533"/>
            <a:ext cx="2417708" cy="1813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Picture 2" descr="See original imag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699" y="68580"/>
            <a:ext cx="636201" cy="86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23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9946" y="4241049"/>
            <a:ext cx="8226854" cy="715840"/>
          </a:xfrm>
        </p:spPr>
        <p:txBody>
          <a:bodyPr/>
          <a:lstStyle/>
          <a:p>
            <a:r>
              <a:rPr lang="en-US" dirty="0" smtClean="0"/>
              <a:t>LS2 schedule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Arial"/>
              </a:rPr>
              <a:t>ECFA High Luminosity LHC Experiments Workshop - 2016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15</a:t>
            </a:fld>
            <a:endParaRPr lang="en-US">
              <a:latin typeface="Arial"/>
            </a:endParaRPr>
          </a:p>
        </p:txBody>
      </p:sp>
      <p:pic>
        <p:nvPicPr>
          <p:cNvPr id="5" name="Picture 2" descr="See original imag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699" y="68580"/>
            <a:ext cx="636201" cy="86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526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LHC-medium-ter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32313"/>
            <a:ext cx="9144000" cy="21039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LS2 schedule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Arial"/>
              </a:rPr>
              <a:t>ECFA High Luminosity LHC Experiments Workshop - 2016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16</a:t>
            </a:fld>
            <a:endParaRPr lang="en-US">
              <a:latin typeface="Arial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5066818"/>
            <a:ext cx="8226425" cy="1226735"/>
          </a:xfrm>
        </p:spPr>
        <p:txBody>
          <a:bodyPr>
            <a:noAutofit/>
          </a:bodyPr>
          <a:lstStyle/>
          <a:p>
            <a:r>
              <a:rPr lang="en-US" sz="1600" dirty="0" smtClean="0"/>
              <a:t>One shift/day</a:t>
            </a:r>
            <a:endParaRPr lang="en-US" sz="1600" dirty="0"/>
          </a:p>
          <a:p>
            <a:r>
              <a:rPr lang="en-US" sz="1600" dirty="0" smtClean="0"/>
              <a:t>‘Long’ days foreseen for transport tasks</a:t>
            </a:r>
            <a:endParaRPr lang="en-US" sz="1600" dirty="0"/>
          </a:p>
          <a:p>
            <a:r>
              <a:rPr lang="en-US" sz="1600" dirty="0" smtClean="0"/>
              <a:t>24h/24 for few specific tasks (e.g. TPC RO tests)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7067256" y="3076230"/>
            <a:ext cx="2076744" cy="758789"/>
            <a:chOff x="7067256" y="3076230"/>
            <a:chExt cx="2076744" cy="758789"/>
          </a:xfrm>
        </p:grpSpPr>
        <p:sp>
          <p:nvSpPr>
            <p:cNvPr id="23" name="Rectangle 22"/>
            <p:cNvSpPr/>
            <p:nvPr/>
          </p:nvSpPr>
          <p:spPr>
            <a:xfrm>
              <a:off x="7067256" y="3311799"/>
              <a:ext cx="207674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 smtClean="0"/>
                <a:t>Sep-Dec (15 weeks)</a:t>
              </a:r>
            </a:p>
            <a:p>
              <a:r>
                <a:rPr lang="en-US" sz="1400" dirty="0" smtClean="0"/>
                <a:t>Recommissioning</a:t>
              </a:r>
              <a:endParaRPr lang="en-US" sz="1400" b="1" dirty="0"/>
            </a:p>
          </p:txBody>
        </p:sp>
        <p:sp>
          <p:nvSpPr>
            <p:cNvPr id="24" name="Right Brace 23"/>
            <p:cNvSpPr/>
            <p:nvPr/>
          </p:nvSpPr>
          <p:spPr>
            <a:xfrm rot="5400000">
              <a:off x="7495829" y="3025775"/>
              <a:ext cx="235572" cy="336482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4730963" y="2278852"/>
            <a:ext cx="1901259" cy="2139670"/>
            <a:chOff x="4730963" y="2278852"/>
            <a:chExt cx="1901259" cy="2139670"/>
          </a:xfrm>
        </p:grpSpPr>
        <p:sp>
          <p:nvSpPr>
            <p:cNvPr id="22" name="Rounded Rectangle 21"/>
            <p:cNvSpPr/>
            <p:nvPr/>
          </p:nvSpPr>
          <p:spPr>
            <a:xfrm>
              <a:off x="5467755" y="2278852"/>
              <a:ext cx="975928" cy="722165"/>
            </a:xfrm>
            <a:prstGeom prst="roundRect">
              <a:avLst/>
            </a:prstGeom>
            <a:solidFill>
              <a:schemeClr val="bg1">
                <a:lumMod val="85000"/>
                <a:alpha val="92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5790133" y="2469336"/>
              <a:ext cx="360000" cy="369332"/>
              <a:chOff x="-733778" y="3330222"/>
              <a:chExt cx="360000" cy="369332"/>
            </a:xfrm>
          </p:grpSpPr>
          <p:sp>
            <p:nvSpPr>
              <p:cNvPr id="15" name="Oval 14"/>
              <p:cNvSpPr>
                <a:spLocks noChangeAspect="1"/>
              </p:cNvSpPr>
              <p:nvPr/>
            </p:nvSpPr>
            <p:spPr>
              <a:xfrm>
                <a:off x="-733778" y="3344333"/>
                <a:ext cx="360000" cy="335707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-705069" y="3330222"/>
                <a:ext cx="313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2</a:t>
                </a: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4730963" y="3895302"/>
              <a:ext cx="19012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algn="ctr"/>
              <a:r>
                <a:rPr lang="en-US" sz="1400" b="1" dirty="0" smtClean="0"/>
                <a:t>Mar-Dec (40 weeks)</a:t>
              </a:r>
            </a:p>
            <a:p>
              <a:pPr marL="0" lvl="1" algn="ctr"/>
              <a:r>
                <a:rPr lang="en-US" sz="1400" dirty="0" smtClean="0"/>
                <a:t>TPC upgrade</a:t>
              </a:r>
              <a:endParaRPr lang="en-US" sz="1400" dirty="0"/>
            </a:p>
          </p:txBody>
        </p:sp>
        <p:cxnSp>
          <p:nvCxnSpPr>
            <p:cNvPr id="28" name="Straight Arrow Connector 27"/>
            <p:cNvCxnSpPr>
              <a:stCxn id="26" idx="0"/>
              <a:endCxn id="22" idx="2"/>
            </p:cNvCxnSpPr>
            <p:nvPr/>
          </p:nvCxnSpPr>
          <p:spPr>
            <a:xfrm flipV="1">
              <a:off x="5681593" y="3001017"/>
              <a:ext cx="274126" cy="89428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6443682" y="2278852"/>
            <a:ext cx="2450885" cy="2570557"/>
            <a:chOff x="6443682" y="2278852"/>
            <a:chExt cx="2450885" cy="2570557"/>
          </a:xfrm>
        </p:grpSpPr>
        <p:sp>
          <p:nvSpPr>
            <p:cNvPr id="20" name="Rounded Rectangle 19"/>
            <p:cNvSpPr/>
            <p:nvPr/>
          </p:nvSpPr>
          <p:spPr>
            <a:xfrm>
              <a:off x="6443682" y="2278852"/>
              <a:ext cx="972000" cy="722165"/>
            </a:xfrm>
            <a:prstGeom prst="roundRect">
              <a:avLst/>
            </a:prstGeom>
            <a:solidFill>
              <a:schemeClr val="bg1">
                <a:lumMod val="85000"/>
                <a:alpha val="92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6789558" y="2469336"/>
              <a:ext cx="360000" cy="369332"/>
              <a:chOff x="-743162" y="3330222"/>
              <a:chExt cx="360000" cy="369332"/>
            </a:xfrm>
          </p:grpSpPr>
          <p:sp>
            <p:nvSpPr>
              <p:cNvPr id="18" name="Oval 17"/>
              <p:cNvSpPr>
                <a:spLocks noChangeAspect="1"/>
              </p:cNvSpPr>
              <p:nvPr/>
            </p:nvSpPr>
            <p:spPr>
              <a:xfrm>
                <a:off x="-743162" y="3344333"/>
                <a:ext cx="360000" cy="335707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-718715" y="3330222"/>
                <a:ext cx="313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3</a:t>
                </a: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6669783" y="3895302"/>
              <a:ext cx="222478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/>
              <a:r>
                <a:rPr lang="en-US" sz="1400" b="1" dirty="0" smtClean="0"/>
                <a:t>Dec-Aug (37 weeks)</a:t>
              </a:r>
            </a:p>
            <a:p>
              <a:pPr marL="0" lvl="1"/>
              <a:r>
                <a:rPr lang="en-US" sz="1400" dirty="0" smtClean="0"/>
                <a:t>Reinstall </a:t>
              </a:r>
              <a:r>
                <a:rPr lang="en-US" sz="1400" dirty="0"/>
                <a:t>TPC/ITS/MFT/FIT/beampipe + close </a:t>
              </a:r>
              <a:r>
                <a:rPr lang="en-US" sz="1400" dirty="0" smtClean="0"/>
                <a:t>Experiment</a:t>
              </a:r>
              <a:endParaRPr lang="en-US" sz="1400" dirty="0"/>
            </a:p>
          </p:txBody>
        </p:sp>
        <p:cxnSp>
          <p:nvCxnSpPr>
            <p:cNvPr id="30" name="Straight Arrow Connector 29"/>
            <p:cNvCxnSpPr>
              <a:endCxn id="20" idx="2"/>
            </p:cNvCxnSpPr>
            <p:nvPr/>
          </p:nvCxnSpPr>
          <p:spPr>
            <a:xfrm flipV="1">
              <a:off x="6840022" y="3001017"/>
              <a:ext cx="89660" cy="89428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2105624" y="2281018"/>
            <a:ext cx="3373593" cy="2352948"/>
            <a:chOff x="2105624" y="2281018"/>
            <a:chExt cx="3373593" cy="2352948"/>
          </a:xfrm>
        </p:grpSpPr>
        <p:sp>
          <p:nvSpPr>
            <p:cNvPr id="21" name="Rounded Rectangle 20"/>
            <p:cNvSpPr/>
            <p:nvPr/>
          </p:nvSpPr>
          <p:spPr>
            <a:xfrm>
              <a:off x="5134730" y="2281018"/>
              <a:ext cx="333025" cy="719999"/>
            </a:xfrm>
            <a:prstGeom prst="roundRect">
              <a:avLst>
                <a:gd name="adj" fmla="val 32280"/>
              </a:avLst>
            </a:prstGeom>
            <a:solidFill>
              <a:schemeClr val="bg1">
                <a:lumMod val="85000"/>
                <a:alpha val="92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5119217" y="2469336"/>
              <a:ext cx="360000" cy="369332"/>
              <a:chOff x="-699682" y="3330222"/>
              <a:chExt cx="360000" cy="369332"/>
            </a:xfrm>
          </p:grpSpPr>
          <p:sp>
            <p:nvSpPr>
              <p:cNvPr id="12" name="Oval 11"/>
              <p:cNvSpPr>
                <a:spLocks noChangeAspect="1"/>
              </p:cNvSpPr>
              <p:nvPr/>
            </p:nvSpPr>
            <p:spPr>
              <a:xfrm>
                <a:off x="-699682" y="3344333"/>
                <a:ext cx="360000" cy="335707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-670973" y="3330222"/>
                <a:ext cx="313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</a:t>
                </a:r>
                <a:endParaRPr lang="en-US" dirty="0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2105624" y="3895302"/>
              <a:ext cx="251328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algn="r"/>
              <a:r>
                <a:rPr lang="en-US" sz="1400" b="1" dirty="0" smtClean="0"/>
                <a:t>Dec-Feb (10 weeks)</a:t>
              </a:r>
              <a:endParaRPr lang="en-US" sz="1400" b="1" dirty="0"/>
            </a:p>
            <a:p>
              <a:pPr marL="0" lvl="1" algn="r"/>
              <a:r>
                <a:rPr lang="en-US" sz="1400" dirty="0" smtClean="0"/>
                <a:t>Open </a:t>
              </a:r>
              <a:r>
                <a:rPr lang="en-US" sz="1400" dirty="0"/>
                <a:t>Experiment + TPC/ITS/beampipe de-installation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V="1">
              <a:off x="4247444" y="3001018"/>
              <a:ext cx="1058334" cy="89428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Picture 2" descr="See original imag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699" y="68580"/>
            <a:ext cx="636201" cy="86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092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2363" y="3683004"/>
            <a:ext cx="2593475" cy="19451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7499724" cy="715840"/>
          </a:xfrm>
        </p:spPr>
        <p:txBody>
          <a:bodyPr>
            <a:noAutofit/>
          </a:bodyPr>
          <a:lstStyle/>
          <a:p>
            <a:pPr marL="742950" indent="-742950">
              <a:buFont typeface="+mj-ea"/>
              <a:buAutoNum type="circleNumDbPlain"/>
            </a:pPr>
            <a:r>
              <a:rPr lang="en-US" sz="3200" dirty="0" smtClean="0"/>
              <a:t>Open Experiment</a:t>
            </a:r>
            <a:br>
              <a:rPr lang="en-US" sz="3200" dirty="0" smtClean="0"/>
            </a:br>
            <a:r>
              <a:rPr lang="en-US" sz="3200" dirty="0" smtClean="0"/>
              <a:t>+ </a:t>
            </a:r>
            <a:r>
              <a:rPr lang="en-US" sz="3200" dirty="0"/>
              <a:t>TPC/</a:t>
            </a:r>
            <a:r>
              <a:rPr lang="en-US" sz="3200" dirty="0" smtClean="0"/>
              <a:t>ITS/beampipe de</a:t>
            </a:r>
            <a:r>
              <a:rPr lang="en-US" sz="3200" dirty="0"/>
              <a:t>-installation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Arial"/>
              </a:rPr>
              <a:t>ECFA High Luminosity LHC Experiments Workshop - 2016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17</a:t>
            </a:fld>
            <a:endParaRPr lang="en-US">
              <a:latin typeface="Arial"/>
            </a:endParaRPr>
          </a:p>
        </p:txBody>
      </p:sp>
      <p:pic>
        <p:nvPicPr>
          <p:cNvPr id="7" name="Picture 6" descr="P512000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684740"/>
            <a:ext cx="2591163" cy="1943371"/>
          </a:xfrm>
          <a:prstGeom prst="rect">
            <a:avLst/>
          </a:prstGeom>
        </p:spPr>
      </p:pic>
      <p:graphicFrame>
        <p:nvGraphicFramePr>
          <p:cNvPr id="10" name="Content Placeholder 6"/>
          <p:cNvGraphicFramePr>
            <a:graphicFrameLocks/>
          </p:cNvGraphicFramePr>
          <p:nvPr>
            <p:extLst/>
          </p:nvPr>
        </p:nvGraphicFramePr>
        <p:xfrm>
          <a:off x="3875606" y="1416721"/>
          <a:ext cx="4859106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2381"/>
                <a:gridCol w="1716725"/>
              </a:tblGrid>
              <a:tr h="182053">
                <a:tc>
                  <a:txBody>
                    <a:bodyPr/>
                    <a:lstStyle/>
                    <a:p>
                      <a:pPr marL="0" indent="0">
                        <a:buFont typeface="+mj-ea"/>
                        <a:buNone/>
                      </a:pP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Duration</a:t>
                      </a:r>
                      <a:endParaRPr lang="en-US" sz="1400" dirty="0"/>
                    </a:p>
                  </a:txBody>
                  <a:tcPr/>
                </a:tc>
              </a:tr>
              <a:tr h="2202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rgbClr val="0C377B"/>
                          </a:solidFill>
                          <a:latin typeface="+mn-lt"/>
                        </a:rPr>
                        <a:t>Open cavern, L3 doors, comp.magnet/miniframe</a:t>
                      </a:r>
                      <a:endParaRPr lang="en-US" sz="1400" b="0" dirty="0" smtClean="0">
                        <a:solidFill>
                          <a:srgbClr val="0C377B"/>
                        </a:solidFill>
                        <a:latin typeface="+mn-lt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0C377B"/>
                          </a:solidFill>
                          <a:latin typeface="+mn-lt"/>
                        </a:rPr>
                        <a:t>3.5</a:t>
                      </a:r>
                      <a:endParaRPr lang="en-US" sz="1400" b="0" dirty="0">
                        <a:solidFill>
                          <a:srgbClr val="0C377B"/>
                        </a:solidFill>
                        <a:latin typeface="+mn-lt"/>
                        <a:cs typeface="Calibri"/>
                      </a:endParaRPr>
                    </a:p>
                  </a:txBody>
                  <a:tcPr anchor="ctr"/>
                </a:tc>
              </a:tr>
              <a:tr h="220265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C377B"/>
                          </a:solidFill>
                          <a:latin typeface="+mn-lt"/>
                        </a:rPr>
                        <a:t>Remove ITS &amp; beampipe</a:t>
                      </a:r>
                      <a:endParaRPr lang="en-US" sz="1400" b="0" dirty="0">
                        <a:solidFill>
                          <a:srgbClr val="0C377B"/>
                        </a:solidFill>
                        <a:latin typeface="+mn-lt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0C377B"/>
                          </a:solidFill>
                          <a:latin typeface="+mn-lt"/>
                        </a:rPr>
                        <a:t>5.5</a:t>
                      </a:r>
                      <a:endParaRPr lang="en-US" sz="1400" b="0" dirty="0">
                        <a:solidFill>
                          <a:srgbClr val="0C377B"/>
                        </a:solidFill>
                        <a:latin typeface="+mn-lt"/>
                        <a:cs typeface="Calibri"/>
                      </a:endParaRPr>
                    </a:p>
                  </a:txBody>
                  <a:tcPr anchor="ctr"/>
                </a:tc>
              </a:tr>
              <a:tr h="257016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C377B"/>
                          </a:solidFill>
                          <a:latin typeface="+mn-lt"/>
                        </a:rPr>
                        <a:t>Bring TPC to cleanroom</a:t>
                      </a:r>
                      <a:endParaRPr lang="en-US" sz="1400" b="0" dirty="0">
                        <a:solidFill>
                          <a:srgbClr val="0C377B"/>
                        </a:solidFill>
                        <a:latin typeface="+mn-lt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0C377B"/>
                          </a:solidFill>
                          <a:latin typeface="+mn-lt"/>
                        </a:rPr>
                        <a:t>1</a:t>
                      </a:r>
                      <a:endParaRPr lang="en-US" sz="1400" b="0" dirty="0">
                        <a:solidFill>
                          <a:srgbClr val="0C377B"/>
                        </a:solidFill>
                        <a:latin typeface="+mn-lt"/>
                        <a:cs typeface="Calibri"/>
                      </a:endParaRPr>
                    </a:p>
                  </a:txBody>
                  <a:tcPr anchor="ctr"/>
                </a:tc>
              </a:tr>
              <a:tr h="257016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Total: 10 weeks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236808" y="5269673"/>
            <a:ext cx="543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67272" y="5269673"/>
            <a:ext cx="1197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Miniframe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3" name="Picture 12" descr="tpc-2007-003_05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1290" y="3684740"/>
            <a:ext cx="2686292" cy="194337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956923" y="526967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TPC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1417063"/>
            <a:ext cx="2953107" cy="20877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5668" y="5799667"/>
            <a:ext cx="6557016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Key resources: transport, P2 technicians, ITS and TPC groups</a:t>
            </a:r>
            <a:endParaRPr lang="en-US" dirty="0"/>
          </a:p>
        </p:txBody>
      </p:sp>
      <p:pic>
        <p:nvPicPr>
          <p:cNvPr id="16" name="Picture 2" descr="See original image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699" y="68580"/>
            <a:ext cx="636201" cy="86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96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ea"/>
              <a:buAutoNum type="circleNumDbPlain" startAt="2"/>
            </a:pPr>
            <a:r>
              <a:rPr lang="en-US" sz="3200" dirty="0" smtClean="0"/>
              <a:t>TPC upgrade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Arial"/>
              </a:rPr>
              <a:t>ECFA High Luminosity LHC Experiments Workshop - 2016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18</a:t>
            </a:fld>
            <a:endParaRPr lang="en-US">
              <a:latin typeface="Arial"/>
            </a:endParaRPr>
          </a:p>
        </p:txBody>
      </p:sp>
      <p:pic>
        <p:nvPicPr>
          <p:cNvPr id="9" name="pasted-image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9505" y="1335291"/>
            <a:ext cx="2902775" cy="2253076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1" name="Content Placeholder 6"/>
          <p:cNvGraphicFramePr>
            <a:graphicFrameLocks/>
          </p:cNvGraphicFramePr>
          <p:nvPr>
            <p:extLst/>
          </p:nvPr>
        </p:nvGraphicFramePr>
        <p:xfrm>
          <a:off x="457200" y="1335291"/>
          <a:ext cx="48133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3425"/>
                <a:gridCol w="1539875"/>
              </a:tblGrid>
              <a:tr h="263879">
                <a:tc>
                  <a:txBody>
                    <a:bodyPr/>
                    <a:lstStyle/>
                    <a:p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Duration</a:t>
                      </a:r>
                      <a:endParaRPr lang="en-US" sz="1200" dirty="0"/>
                    </a:p>
                  </a:txBody>
                  <a:tcPr/>
                </a:tc>
              </a:tr>
              <a:tr h="26387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Remove electronics and services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</a:tr>
              <a:tr h="26387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Swap chambers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</a:tr>
              <a:tr h="26439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Survey and align chambers and end plates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</a:tr>
              <a:tr h="26387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Sealing, T sensor installation and leak test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</a:tr>
              <a:tr h="26387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Reinstall electronics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</a:tr>
              <a:tr h="26387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Readout test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/>
                </a:tc>
              </a:tr>
              <a:tr h="26387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Close sectors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</a:tr>
              <a:tr h="26387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Contingency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</a:tr>
              <a:tr h="264391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Total: 40 weeks</a:t>
                      </a:r>
                      <a:endParaRPr lang="en-US" sz="12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Picture 12" descr="Screenshot 2015-12-09 10.02.5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1371" y="4158948"/>
            <a:ext cx="2372453" cy="181979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961371" y="5953122"/>
            <a:ext cx="2372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ISO5 tent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06836" y="3551823"/>
            <a:ext cx="3129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MWPC installation (photo 2006)</a:t>
            </a:r>
            <a:endParaRPr lang="en-US" sz="1600" dirty="0"/>
          </a:p>
        </p:txBody>
      </p:sp>
      <p:pic>
        <p:nvPicPr>
          <p:cNvPr id="7" name="Picture 6" descr="Screenshot 2016-09-14 15.34.34.png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674" b="99167" l="1580" r="99488">
                        <a14:foregroundMark x1="75470" y1="85556" x2="75470" y2="85556"/>
                        <a14:foregroundMark x1="95111" y1="7465" x2="95111" y2="7465"/>
                        <a14:foregroundMark x1="5615" y1="94444" x2="5615" y2="94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911" y="4205419"/>
            <a:ext cx="4144976" cy="25485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9867" y="4349749"/>
            <a:ext cx="202294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Yellow platform and installation jig</a:t>
            </a:r>
            <a:endParaRPr lang="en-US" sz="1600" dirty="0"/>
          </a:p>
        </p:txBody>
      </p:sp>
      <p:pic>
        <p:nvPicPr>
          <p:cNvPr id="12" name="Picture 2" descr="See original image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699" y="68580"/>
            <a:ext cx="636201" cy="86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810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33493"/>
            <a:ext cx="7686803" cy="715840"/>
          </a:xfrm>
        </p:spPr>
        <p:txBody>
          <a:bodyPr>
            <a:noAutofit/>
          </a:bodyPr>
          <a:lstStyle/>
          <a:p>
            <a:pPr marL="742950" indent="-742950">
              <a:buFont typeface="+mj-ea"/>
              <a:buAutoNum type="circleNumDbPlain" startAt="3"/>
            </a:pPr>
            <a:r>
              <a:rPr lang="en-US" sz="3200" dirty="0" smtClean="0"/>
              <a:t>Reinstall TPC/ITS/MFT/FIT/beampipe + close Experiment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Arial"/>
              </a:rPr>
              <a:t>ECFA High Luminosity LHC Experiments Workshop - 2016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19</a:t>
            </a:fld>
            <a:endParaRPr lang="en-US">
              <a:latin typeface="Arial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93421" y="1565432"/>
            <a:ext cx="4075485" cy="2718329"/>
            <a:chOff x="0" y="480831"/>
            <a:chExt cx="9144000" cy="598672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9604" y="673263"/>
              <a:ext cx="8686800" cy="5794290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0" y="1121938"/>
              <a:ext cx="2280991" cy="8383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668882" y="480831"/>
              <a:ext cx="1475118" cy="5253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Picture 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8045" y="4517441"/>
            <a:ext cx="2758617" cy="1522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Content Placeholder 6"/>
          <p:cNvGraphicFramePr>
            <a:graphicFrameLocks/>
          </p:cNvGraphicFramePr>
          <p:nvPr>
            <p:extLst/>
          </p:nvPr>
        </p:nvGraphicFramePr>
        <p:xfrm>
          <a:off x="4333866" y="1416721"/>
          <a:ext cx="4597241" cy="2660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4891"/>
                <a:gridCol w="1492350"/>
              </a:tblGrid>
              <a:tr h="404610">
                <a:tc>
                  <a:txBody>
                    <a:bodyPr/>
                    <a:lstStyle/>
                    <a:p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Duration</a:t>
                      </a:r>
                      <a:endParaRPr lang="en-US" sz="1400" dirty="0"/>
                    </a:p>
                  </a:txBody>
                  <a:tcPr/>
                </a:tc>
              </a:tr>
              <a:tr h="286599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Reinstall TPC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+mn-lt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3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+mn-lt"/>
                        <a:cs typeface="Calibri"/>
                      </a:endParaRPr>
                    </a:p>
                  </a:txBody>
                  <a:tcPr anchor="ctr"/>
                </a:tc>
              </a:tr>
              <a:tr h="28659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Install ITS cage and new beampipe (incl.bakeout)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+mn-lt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6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+mn-lt"/>
                        <a:cs typeface="Calibri"/>
                      </a:endParaRPr>
                    </a:p>
                  </a:txBody>
                  <a:tcPr anchor="ctr"/>
                </a:tc>
              </a:tr>
              <a:tr h="27567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Reinstall miniframe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anchor="ctr"/>
                </a:tc>
              </a:tr>
              <a:tr h="21575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Install &amp; commissioning MFT/FIT/ITS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+mn-lt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18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+mn-lt"/>
                        <a:cs typeface="Calibri"/>
                      </a:endParaRPr>
                    </a:p>
                  </a:txBody>
                  <a:tcPr anchor="ctr"/>
                </a:tc>
              </a:tr>
              <a:tr h="28659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+mn-lt"/>
                          <a:cs typeface="Calibri"/>
                        </a:rPr>
                        <a:t>MFT/FIT/ITS commissioning,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c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lose L3 doors and cavern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+mn-lt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+mn-lt"/>
                          <a:cs typeface="Calibri"/>
                        </a:rPr>
                        <a:t>8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+mn-lt"/>
                        <a:cs typeface="Calibri"/>
                      </a:endParaRPr>
                    </a:p>
                  </a:txBody>
                  <a:tcPr anchor="ctr"/>
                </a:tc>
              </a:tr>
              <a:tr h="286599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Total: 37 weeks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Picture 2" descr="image00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8006" y="4517441"/>
            <a:ext cx="2743439" cy="152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892394" y="448823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MFT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9234" y="1652808"/>
            <a:ext cx="543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ITS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731000" y="4521546"/>
            <a:ext cx="2153056" cy="1600438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Resources: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1600" dirty="0" smtClean="0"/>
              <a:t>Survey and transport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1600" dirty="0" smtClean="0"/>
              <a:t>P2 technicians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1600" dirty="0" smtClean="0"/>
              <a:t>TE-VSC (beampipe)</a:t>
            </a:r>
          </a:p>
        </p:txBody>
      </p:sp>
      <p:pic>
        <p:nvPicPr>
          <p:cNvPr id="20" name="Picture 2" descr="See original imag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699" y="68580"/>
            <a:ext cx="636201" cy="86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06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14197"/>
          <a:stretch/>
        </p:blipFill>
        <p:spPr>
          <a:xfrm>
            <a:off x="0" y="-97411"/>
            <a:ext cx="9144000" cy="46829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22520" y="4440087"/>
            <a:ext cx="1787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>
                <a:solidFill>
                  <a:srgbClr val="FF0000"/>
                </a:solidFill>
              </a:rPr>
              <a:t>LHCb &amp; ALICE</a:t>
            </a:r>
          </a:p>
          <a:p>
            <a:r>
              <a:rPr lang="en-GB" b="1" dirty="0">
                <a:solidFill>
                  <a:srgbClr val="FF0000"/>
                </a:solidFill>
              </a:rPr>
              <a:t>major upgrade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83781" y="4529394"/>
            <a:ext cx="19411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C377B"/>
                </a:solidFill>
              </a:rPr>
              <a:t>ATLAS &amp; CMS</a:t>
            </a:r>
          </a:p>
          <a:p>
            <a:r>
              <a:rPr lang="en-GB" sz="1600" b="1" dirty="0">
                <a:solidFill>
                  <a:srgbClr val="0C377B"/>
                </a:solidFill>
              </a:rPr>
              <a:t>major upgrade</a:t>
            </a:r>
          </a:p>
          <a:p>
            <a:r>
              <a:rPr lang="en-GB" sz="1600" b="1" dirty="0">
                <a:solidFill>
                  <a:srgbClr val="0C377B"/>
                </a:solidFill>
              </a:rPr>
              <a:t>Phase </a:t>
            </a:r>
            <a:r>
              <a:rPr lang="en-GB" sz="1600" b="1" dirty="0" smtClean="0">
                <a:solidFill>
                  <a:srgbClr val="0C377B"/>
                </a:solidFill>
              </a:rPr>
              <a:t>II</a:t>
            </a:r>
          </a:p>
          <a:p>
            <a:endParaRPr lang="en-GB" sz="1600" b="1" dirty="0" smtClean="0">
              <a:solidFill>
                <a:srgbClr val="FF0000"/>
              </a:solidFill>
            </a:endParaRPr>
          </a:p>
          <a:p>
            <a:r>
              <a:rPr lang="en-GB" sz="1600" b="1" dirty="0" smtClean="0">
                <a:solidFill>
                  <a:srgbClr val="0C377B"/>
                </a:solidFill>
              </a:rPr>
              <a:t>LHCb detector</a:t>
            </a:r>
          </a:p>
          <a:p>
            <a:r>
              <a:rPr lang="en-GB" sz="1600" b="1" dirty="0">
                <a:solidFill>
                  <a:srgbClr val="0C377B"/>
                </a:solidFill>
              </a:rPr>
              <a:t>c</a:t>
            </a:r>
            <a:r>
              <a:rPr lang="en-GB" sz="1600" b="1" dirty="0" smtClean="0">
                <a:solidFill>
                  <a:srgbClr val="0C377B"/>
                </a:solidFill>
              </a:rPr>
              <a:t>onsolidation &amp; improvement</a:t>
            </a:r>
            <a:endParaRPr lang="en-GB" sz="1600" b="1" dirty="0">
              <a:solidFill>
                <a:srgbClr val="0C377B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209800" y="4763253"/>
            <a:ext cx="17432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45465" y="4407840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 ¼  </a:t>
            </a:r>
            <a:r>
              <a:rPr lang="en-GB" dirty="0">
                <a:solidFill>
                  <a:srgbClr val="FF0000"/>
                </a:solidFill>
              </a:rPr>
              <a:t>years left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2134953" y="153824"/>
            <a:ext cx="0" cy="55295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17899" y="5140046"/>
            <a:ext cx="187262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00" b="1" dirty="0"/>
              <a:t>ATLAS &amp; CMS</a:t>
            </a:r>
          </a:p>
          <a:p>
            <a:r>
              <a:rPr lang="en-GB" sz="1700" b="1" dirty="0"/>
              <a:t>Phase I upgrade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66715" y="900650"/>
            <a:ext cx="988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2 Years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4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Arial"/>
              </a:rPr>
              <a:t>ECFA High Luminosity LHC Experiments Workshop - 2016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20</a:t>
            </a:fld>
            <a:endParaRPr lang="en-US">
              <a:latin typeface="Arial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765808"/>
            <a:ext cx="5384800" cy="4419137"/>
          </a:xfrm>
        </p:spPr>
        <p:txBody>
          <a:bodyPr>
            <a:normAutofit/>
          </a:bodyPr>
          <a:lstStyle/>
          <a:p>
            <a:r>
              <a:rPr lang="en-US" sz="1800" dirty="0" smtClean="0"/>
              <a:t>Uninstall all 4 </a:t>
            </a:r>
            <a:r>
              <a:rPr lang="en-US" sz="1800" b="1" dirty="0" smtClean="0"/>
              <a:t>PHOS</a:t>
            </a:r>
            <a:r>
              <a:rPr lang="en-US" sz="1800" dirty="0" smtClean="0"/>
              <a:t> modules (fix FEE/TRU cards)</a:t>
            </a:r>
          </a:p>
          <a:p>
            <a:r>
              <a:rPr lang="en-US" sz="1800" dirty="0" smtClean="0"/>
              <a:t>Install 2 </a:t>
            </a:r>
            <a:r>
              <a:rPr lang="en-US" sz="1800" b="1" dirty="0" smtClean="0"/>
              <a:t>CPV</a:t>
            </a:r>
            <a:r>
              <a:rPr lang="en-US" sz="1800" dirty="0" smtClean="0"/>
              <a:t> modules</a:t>
            </a:r>
          </a:p>
          <a:p>
            <a:endParaRPr lang="en-US" sz="1800" dirty="0" smtClean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These interventions imply to de-install also the 3 A-side DCal modules</a:t>
            </a:r>
          </a:p>
        </p:txBody>
      </p:sp>
      <p:pic>
        <p:nvPicPr>
          <p:cNvPr id="6" name="Picture 5" descr="IMG_617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3000" y="1260000"/>
            <a:ext cx="1849080" cy="24756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73360" y="3750804"/>
            <a:ext cx="1940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CPV installation (LS1)</a:t>
            </a:r>
            <a:endParaRPr lang="en-US" sz="1400" dirty="0"/>
          </a:p>
        </p:txBody>
      </p:sp>
      <p:sp>
        <p:nvSpPr>
          <p:cNvPr id="10" name="Title 5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Other activities: detectors</a:t>
            </a:r>
            <a:endParaRPr lang="en-US" sz="32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1025792" y="3899230"/>
            <a:ext cx="3065022" cy="2199415"/>
            <a:chOff x="1251568" y="3899230"/>
            <a:chExt cx="3065022" cy="2199415"/>
          </a:xfrm>
        </p:grpSpPr>
        <p:grpSp>
          <p:nvGrpSpPr>
            <p:cNvPr id="11" name="Group 24"/>
            <p:cNvGrpSpPr>
              <a:grpSpLocks/>
            </p:cNvGrpSpPr>
            <p:nvPr/>
          </p:nvGrpSpPr>
          <p:grpSpPr bwMode="auto">
            <a:xfrm>
              <a:off x="1251568" y="3899230"/>
              <a:ext cx="3065022" cy="2199415"/>
              <a:chOff x="28227" y="250872"/>
              <a:chExt cx="4104669" cy="3541327"/>
            </a:xfrm>
          </p:grpSpPr>
          <p:pic>
            <p:nvPicPr>
              <p:cNvPr id="12" name="Picture 2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227" y="473155"/>
                <a:ext cx="4104669" cy="33190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3" name="Straight Arrow Connector 12"/>
              <p:cNvCxnSpPr/>
              <p:nvPr/>
            </p:nvCxnSpPr>
            <p:spPr>
              <a:xfrm flipH="1">
                <a:off x="2021803" y="599670"/>
                <a:ext cx="1447789" cy="807718"/>
              </a:xfrm>
              <a:prstGeom prst="straightConnector1">
                <a:avLst/>
              </a:prstGeom>
              <a:ln>
                <a:solidFill>
                  <a:srgbClr val="00007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flipH="1">
                <a:off x="2935972" y="599670"/>
                <a:ext cx="533619" cy="1393057"/>
              </a:xfrm>
              <a:prstGeom prst="straightConnector1">
                <a:avLst/>
              </a:prstGeom>
              <a:ln>
                <a:solidFill>
                  <a:srgbClr val="00007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V="1">
                <a:off x="926924" y="2322460"/>
                <a:ext cx="690943" cy="664578"/>
              </a:xfrm>
              <a:prstGeom prst="straightConnector1">
                <a:avLst/>
              </a:prstGeom>
              <a:ln>
                <a:solidFill>
                  <a:srgbClr val="00007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 Box 231"/>
              <p:cNvSpPr txBox="1">
                <a:spLocks noChangeArrowheads="1"/>
              </p:cNvSpPr>
              <p:nvPr/>
            </p:nvSpPr>
            <p:spPr bwMode="auto">
              <a:xfrm>
                <a:off x="3384523" y="250872"/>
                <a:ext cx="748372" cy="3487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dirty="0">
                    <a:solidFill>
                      <a:srgbClr val="00007F"/>
                    </a:solidFill>
                    <a:latin typeface="Helvetica" charset="0"/>
                  </a:rPr>
                  <a:t>DCal</a:t>
                </a:r>
                <a:endParaRPr lang="en-US" sz="1000" dirty="0">
                  <a:solidFill>
                    <a:srgbClr val="00007F"/>
                  </a:solidFill>
                  <a:latin typeface="Helvetica" charset="0"/>
                </a:endParaRPr>
              </a:p>
            </p:txBody>
          </p:sp>
          <p:sp>
            <p:nvSpPr>
              <p:cNvPr id="17" name="Text Box 232"/>
              <p:cNvSpPr txBox="1">
                <a:spLocks noChangeArrowheads="1"/>
              </p:cNvSpPr>
              <p:nvPr/>
            </p:nvSpPr>
            <p:spPr bwMode="auto">
              <a:xfrm>
                <a:off x="28227" y="2816735"/>
                <a:ext cx="978126" cy="3702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dirty="0" smtClean="0">
                    <a:solidFill>
                      <a:srgbClr val="000090"/>
                    </a:solidFill>
                    <a:latin typeface="Helvetica" charset="0"/>
                  </a:rPr>
                  <a:t>PHOS</a:t>
                </a:r>
                <a:endParaRPr lang="en-US" sz="1000" dirty="0">
                  <a:solidFill>
                    <a:srgbClr val="141313"/>
                  </a:solidFill>
                  <a:latin typeface="Helvetica" charset="0"/>
                </a:endParaRPr>
              </a:p>
            </p:txBody>
          </p:sp>
          <p:pic>
            <p:nvPicPr>
              <p:cNvPr id="19" name="Picture 32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8657" y="1384985"/>
                <a:ext cx="266663" cy="867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Box 19"/>
            <p:cNvSpPr txBox="1"/>
            <p:nvPr/>
          </p:nvSpPr>
          <p:spPr>
            <a:xfrm>
              <a:off x="2509132" y="4901167"/>
              <a:ext cx="5052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CPV</a:t>
              </a:r>
              <a:endParaRPr lang="en-US" sz="1200" dirty="0"/>
            </a:p>
          </p:txBody>
        </p:sp>
      </p:grpSp>
      <p:pic>
        <p:nvPicPr>
          <p:cNvPr id="22" name="Picture 23" descr="DSCN1233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3195" y="4267684"/>
            <a:ext cx="4288737" cy="1830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645512" y="1187897"/>
            <a:ext cx="3042056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 parallel to TPC upgrade</a:t>
            </a:r>
            <a:endParaRPr lang="en-US" sz="1600" dirty="0" smtClean="0"/>
          </a:p>
        </p:txBody>
      </p:sp>
      <p:pic>
        <p:nvPicPr>
          <p:cNvPr id="24" name="Picture 2" descr="See original image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699" y="68580"/>
            <a:ext cx="636201" cy="86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30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Other activities: services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Arial"/>
              </a:rPr>
              <a:t>ECFA High Luminosity LHC Experiments Workshop - 2016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21</a:t>
            </a:fld>
            <a:endParaRPr lang="en-US">
              <a:latin typeface="Arial"/>
            </a:endParaRPr>
          </a:p>
        </p:txBody>
      </p:sp>
      <p:sp>
        <p:nvSpPr>
          <p:cNvPr id="38" name="Content Placeholder 37"/>
          <p:cNvSpPr>
            <a:spLocks noGrp="1"/>
          </p:cNvSpPr>
          <p:nvPr>
            <p:ph sz="quarter" idx="13"/>
          </p:nvPr>
        </p:nvSpPr>
        <p:spPr>
          <a:xfrm>
            <a:off x="457200" y="1750320"/>
            <a:ext cx="4707467" cy="2483013"/>
          </a:xfrm>
        </p:spPr>
        <p:txBody>
          <a:bodyPr>
            <a:normAutofit fontScale="55000" lnSpcReduction="20000"/>
          </a:bodyPr>
          <a:lstStyle/>
          <a:p>
            <a:pPr marL="285750" indent="-285750"/>
            <a:r>
              <a:rPr lang="en-US" sz="3200" dirty="0"/>
              <a:t>Miniframe </a:t>
            </a:r>
            <a:r>
              <a:rPr lang="en-US" sz="3200" dirty="0" smtClean="0"/>
              <a:t>modification</a:t>
            </a:r>
            <a:r>
              <a:rPr lang="en-US" sz="3200" dirty="0"/>
              <a:t> </a:t>
            </a:r>
            <a:r>
              <a:rPr lang="en-US" sz="3200" dirty="0" smtClean="0"/>
              <a:t>(PP0 </a:t>
            </a:r>
            <a:r>
              <a:rPr lang="en-US" sz="3200" dirty="0"/>
              <a:t>and </a:t>
            </a:r>
            <a:r>
              <a:rPr lang="en-US" sz="3200" dirty="0" smtClean="0"/>
              <a:t>PP1)</a:t>
            </a:r>
            <a:endParaRPr lang="en-US" sz="3200" dirty="0"/>
          </a:p>
          <a:p>
            <a:pPr marL="285750" indent="-285750"/>
            <a:r>
              <a:rPr lang="en-US" sz="3200" dirty="0" smtClean="0"/>
              <a:t>TPC/ITS</a:t>
            </a:r>
            <a:r>
              <a:rPr lang="en-US" sz="3200" dirty="0"/>
              <a:t>/MFT/</a:t>
            </a:r>
            <a:r>
              <a:rPr lang="en-US" sz="3200" dirty="0" smtClean="0"/>
              <a:t>FIT cables</a:t>
            </a:r>
            <a:endParaRPr lang="en-US" sz="3200" dirty="0"/>
          </a:p>
          <a:p>
            <a:pPr marL="285750" indent="-285750"/>
            <a:r>
              <a:rPr lang="en-US" sz="3200" dirty="0"/>
              <a:t>Remove all cables from C-side (absorber area)</a:t>
            </a:r>
          </a:p>
          <a:p>
            <a:pPr marL="285750" indent="-285750"/>
            <a:r>
              <a:rPr lang="en-US" sz="3200" dirty="0"/>
              <a:t>New ITS/MFT water cooling plants (incl. new lines</a:t>
            </a:r>
            <a:r>
              <a:rPr lang="en-US" sz="3200" dirty="0" smtClean="0"/>
              <a:t>)</a:t>
            </a:r>
            <a:endParaRPr lang="en-US" sz="3200" dirty="0"/>
          </a:p>
          <a:p>
            <a:pPr marL="285750" indent="-285750"/>
            <a:r>
              <a:rPr lang="en-US" sz="3200" dirty="0"/>
              <a:t>New ITS ventilation duct</a:t>
            </a:r>
          </a:p>
          <a:p>
            <a:pPr marL="285750" indent="-285750"/>
            <a:r>
              <a:rPr lang="en-US" sz="3200" dirty="0"/>
              <a:t>Optical </a:t>
            </a:r>
            <a:r>
              <a:rPr lang="en-US" sz="3200" dirty="0" smtClean="0"/>
              <a:t>fibers</a:t>
            </a:r>
            <a:endParaRPr lang="en-US" sz="3200" dirty="0"/>
          </a:p>
        </p:txBody>
      </p:sp>
      <p:pic>
        <p:nvPicPr>
          <p:cNvPr id="2" name="Picture 1" descr="Screenshot 2016-09-12 14.37.17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5666" y="1392747"/>
            <a:ext cx="3183466" cy="19288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16451" y="3321890"/>
            <a:ext cx="1197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Miniframe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66035" y="5819388"/>
            <a:ext cx="620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PP0</a:t>
            </a:r>
            <a:endParaRPr lang="en-US" dirty="0"/>
          </a:p>
        </p:txBody>
      </p:sp>
      <p:pic>
        <p:nvPicPr>
          <p:cNvPr id="33" name="Picture 32" descr="P526005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2498" y="3828221"/>
            <a:ext cx="1472208" cy="1962945"/>
          </a:xfrm>
          <a:prstGeom prst="rect">
            <a:avLst/>
          </a:prstGeom>
        </p:spPr>
      </p:pic>
      <p:pic>
        <p:nvPicPr>
          <p:cNvPr id="34" name="Picture 2" descr="\\dfs.cern.ch@SSL\DavWWWRoot\dfs\Workspaces\e\ellaudi\Alice_photo\pictures\2014_04_11_beam_pipe_protection_back\DSCN006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5145" y="3828221"/>
            <a:ext cx="1472209" cy="19629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7716992" y="5819388"/>
            <a:ext cx="620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PP1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06778" y="4279773"/>
            <a:ext cx="4317999" cy="184665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Key resources: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1600" dirty="0" smtClean="0"/>
              <a:t>Dedicated FSU team coordinated by ALICE TC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1600" dirty="0" smtClean="0"/>
              <a:t>Outside companies (e.g. new </a:t>
            </a:r>
            <a:r>
              <a:rPr lang="en-US" sz="1600" dirty="0" err="1" smtClean="0"/>
              <a:t>inox</a:t>
            </a:r>
            <a:r>
              <a:rPr lang="en-US" sz="1600" dirty="0" smtClean="0"/>
              <a:t> pipes)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1600" dirty="0"/>
              <a:t>CERN cabling </a:t>
            </a:r>
            <a:r>
              <a:rPr lang="en-US" sz="1600" dirty="0" smtClean="0"/>
              <a:t>and scaffolding contracts (EL, EA)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1600" dirty="0" smtClean="0"/>
              <a:t>CERN EN-CV and EN-EL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45512" y="1187897"/>
            <a:ext cx="3042056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 parallel to TPC upgrade</a:t>
            </a:r>
            <a:endParaRPr lang="en-US" sz="1600" dirty="0" smtClean="0"/>
          </a:p>
        </p:txBody>
      </p:sp>
      <p:pic>
        <p:nvPicPr>
          <p:cNvPr id="14" name="Picture 2" descr="See original imag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699" y="68580"/>
            <a:ext cx="636201" cy="86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571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063"/>
            <a:ext cx="8226854" cy="4195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Detailed LS2 schedule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Arial"/>
              </a:rPr>
              <a:t>ECFA High Luminosity LHC Experiments Workshop - 2016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22</a:t>
            </a:fld>
            <a:endParaRPr lang="en-US">
              <a:latin typeface="Arial"/>
            </a:endParaRPr>
          </a:p>
        </p:txBody>
      </p:sp>
      <p:pic>
        <p:nvPicPr>
          <p:cNvPr id="5" name="Picture 4" descr="Screenshot 2016-09-16 10.24.3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3075"/>
            <a:ext cx="9144000" cy="6145850"/>
          </a:xfrm>
          <a:prstGeom prst="rect">
            <a:avLst/>
          </a:prstGeom>
        </p:spPr>
      </p:pic>
      <p:pic>
        <p:nvPicPr>
          <p:cNvPr id="6" name="Picture 2" descr="See original imag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699" y="68580"/>
            <a:ext cx="636201" cy="86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64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Arial"/>
              </a:rPr>
              <a:t>ECFA High Luminosity LHC Experiments Workshop - 2016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23</a:t>
            </a:fld>
            <a:endParaRPr lang="en-US">
              <a:latin typeface="Arial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1600" b="1" dirty="0" smtClean="0">
                <a:solidFill>
                  <a:schemeClr val="tx1"/>
                </a:solidFill>
              </a:rPr>
              <a:t>Well on track with LS2 preparations, as we started since end of LS1</a:t>
            </a:r>
          </a:p>
          <a:p>
            <a:endParaRPr lang="en-US" sz="1600" b="1" dirty="0" smtClean="0">
              <a:solidFill>
                <a:schemeClr val="tx1"/>
              </a:solidFill>
            </a:endParaRPr>
          </a:p>
          <a:p>
            <a:r>
              <a:rPr lang="en-US" sz="1600" b="1" dirty="0" smtClean="0">
                <a:solidFill>
                  <a:srgbClr val="008000"/>
                </a:solidFill>
              </a:rPr>
              <a:t>New beampipe will be ordered before end of the year. More than one year contingency before installation in ALICE</a:t>
            </a:r>
          </a:p>
          <a:p>
            <a:endParaRPr lang="en-US" sz="1600" b="1" dirty="0">
              <a:solidFill>
                <a:schemeClr val="tx1"/>
              </a:solidFill>
            </a:endParaRPr>
          </a:p>
          <a:p>
            <a:r>
              <a:rPr lang="en-US" sz="1600" b="1" dirty="0" smtClean="0">
                <a:solidFill>
                  <a:schemeClr val="tx1"/>
                </a:solidFill>
              </a:rPr>
              <a:t>Fibers will be installed in 2019, cable-trays in place already during upcoming EYETS</a:t>
            </a:r>
          </a:p>
          <a:p>
            <a:pPr marL="0" indent="0">
              <a:buNone/>
            </a:pPr>
            <a:endParaRPr lang="en-US" sz="1600" b="1" dirty="0" smtClean="0">
              <a:solidFill>
                <a:srgbClr val="008000"/>
              </a:solidFill>
            </a:endParaRPr>
          </a:p>
          <a:p>
            <a:r>
              <a:rPr lang="en-US" sz="1600" b="1" dirty="0" smtClean="0">
                <a:solidFill>
                  <a:srgbClr val="008000"/>
                </a:solidFill>
              </a:rPr>
              <a:t>LS2 schedule: TPC upgrade and ITS installation must be done in sequence for obvious reasons</a:t>
            </a:r>
          </a:p>
          <a:p>
            <a:endParaRPr lang="en-US" sz="1600" b="1" dirty="0" smtClean="0">
              <a:solidFill>
                <a:srgbClr val="008000"/>
              </a:solidFill>
            </a:endParaRPr>
          </a:p>
          <a:p>
            <a:r>
              <a:rPr lang="en-US" sz="1600" b="1" dirty="0" smtClean="0">
                <a:solidFill>
                  <a:srgbClr val="000090"/>
                </a:solidFill>
              </a:rPr>
              <a:t>Dedicated FSU team for services modifications. Lot of support needed from CERN service groups (transport, survey and safety coordination) and cabling (and scaffolding) contracts!</a:t>
            </a:r>
          </a:p>
          <a:p>
            <a:pPr marL="0" indent="0">
              <a:buNone/>
            </a:pPr>
            <a:endParaRPr lang="en-US" sz="1600" b="1" dirty="0" smtClean="0">
              <a:solidFill>
                <a:srgbClr val="008000"/>
              </a:solidFill>
            </a:endParaRPr>
          </a:p>
          <a:p>
            <a:r>
              <a:rPr lang="en-US" sz="1600" b="1" dirty="0" smtClean="0">
                <a:solidFill>
                  <a:srgbClr val="008000"/>
                </a:solidFill>
              </a:rPr>
              <a:t>Four months foreseen for global ALICE re-commissioning at the end of LS2</a:t>
            </a:r>
          </a:p>
        </p:txBody>
      </p:sp>
      <p:pic>
        <p:nvPicPr>
          <p:cNvPr id="6" name="Picture 2" descr="See original imag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699" y="68580"/>
            <a:ext cx="636201" cy="86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64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LHCb Upgrade parameters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High Luminosity LHC Experiments Workshop - 2016</a:t>
            </a:r>
            <a:endParaRPr lang="en-US" dirty="0"/>
          </a:p>
        </p:txBody>
      </p:sp>
      <p:pic>
        <p:nvPicPr>
          <p:cNvPr id="27" name="Picture 2" descr="https://mediastream.cern.ch/MediaArchive/Photo/Public/2010/1004068/1004068_01/1004068_01-A4-at-144-d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87" y="53429"/>
            <a:ext cx="1163213" cy="77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82275" y="5274458"/>
            <a:ext cx="8913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 cope with the enormous increase of events to be evaluated, a larger CPU farm will be unavoidable. As space and cooling/power capacities are limited in the UX, </a:t>
            </a:r>
            <a:r>
              <a:rPr lang="en-GB" dirty="0">
                <a:solidFill>
                  <a:srgbClr val="FF0000"/>
                </a:solidFill>
              </a:rPr>
              <a:t>a new ‘Data Center’ at the surface is in planning.</a:t>
            </a:r>
          </a:p>
        </p:txBody>
      </p:sp>
      <p:sp>
        <p:nvSpPr>
          <p:cNvPr id="30" name="Rectangle 29"/>
          <p:cNvSpPr/>
          <p:nvPr/>
        </p:nvSpPr>
        <p:spPr>
          <a:xfrm>
            <a:off x="0" y="225527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u="sng" dirty="0"/>
              <a:t>Luminosity</a:t>
            </a:r>
          </a:p>
          <a:p>
            <a:r>
              <a:rPr lang="en-GB" dirty="0"/>
              <a:t>Run2 </a:t>
            </a:r>
            <a:r>
              <a:rPr lang="en-GB" b="1" dirty="0">
                <a:solidFill>
                  <a:srgbClr val="00B050"/>
                </a:solidFill>
              </a:rPr>
              <a:t>4 x 10</a:t>
            </a:r>
            <a:r>
              <a:rPr lang="en-GB" b="1" baseline="30000" dirty="0">
                <a:solidFill>
                  <a:srgbClr val="00B050"/>
                </a:solidFill>
              </a:rPr>
              <a:t>32</a:t>
            </a:r>
            <a:r>
              <a:rPr lang="en-GB" b="1" dirty="0">
                <a:solidFill>
                  <a:srgbClr val="00B050"/>
                </a:solidFill>
              </a:rPr>
              <a:t> cm</a:t>
            </a:r>
            <a:r>
              <a:rPr lang="en-GB" b="1" baseline="30000" dirty="0">
                <a:solidFill>
                  <a:srgbClr val="00B050"/>
                </a:solidFill>
              </a:rPr>
              <a:t>-2</a:t>
            </a:r>
            <a:r>
              <a:rPr lang="en-GB" b="1" dirty="0">
                <a:solidFill>
                  <a:srgbClr val="00B050"/>
                </a:solidFill>
              </a:rPr>
              <a:t> s</a:t>
            </a:r>
            <a:r>
              <a:rPr lang="en-GB" b="1" baseline="30000" dirty="0">
                <a:solidFill>
                  <a:srgbClr val="00B050"/>
                </a:solidFill>
              </a:rPr>
              <a:t>-1</a:t>
            </a:r>
            <a:r>
              <a:rPr lang="en-GB" dirty="0"/>
              <a:t> (2 x nominal)</a:t>
            </a:r>
          </a:p>
          <a:p>
            <a:r>
              <a:rPr lang="en-GB" dirty="0">
                <a:solidFill>
                  <a:srgbClr val="FF0000"/>
                </a:solidFill>
              </a:rPr>
              <a:t>-&gt;Upgrade: </a:t>
            </a:r>
            <a:r>
              <a:rPr lang="en-GB" b="1" dirty="0">
                <a:solidFill>
                  <a:srgbClr val="FF0000"/>
                </a:solidFill>
              </a:rPr>
              <a:t>2 x 10</a:t>
            </a:r>
            <a:r>
              <a:rPr lang="en-GB" b="1" baseline="30000" dirty="0">
                <a:solidFill>
                  <a:srgbClr val="FF0000"/>
                </a:solidFill>
              </a:rPr>
              <a:t>33</a:t>
            </a:r>
            <a:r>
              <a:rPr lang="en-GB" b="1" dirty="0">
                <a:solidFill>
                  <a:srgbClr val="FF0000"/>
                </a:solidFill>
              </a:rPr>
              <a:t> cm</a:t>
            </a:r>
            <a:r>
              <a:rPr lang="en-GB" b="1" baseline="30000" dirty="0">
                <a:solidFill>
                  <a:srgbClr val="FF0000"/>
                </a:solidFill>
              </a:rPr>
              <a:t>-2</a:t>
            </a:r>
            <a:r>
              <a:rPr lang="en-GB" b="1" dirty="0">
                <a:solidFill>
                  <a:srgbClr val="FF0000"/>
                </a:solidFill>
              </a:rPr>
              <a:t> s</a:t>
            </a:r>
            <a:r>
              <a:rPr lang="en-GB" b="1" baseline="30000" dirty="0">
                <a:solidFill>
                  <a:srgbClr val="FF0000"/>
                </a:solidFill>
              </a:rPr>
              <a:t>-1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/>
              <a:t>(10 </a:t>
            </a:r>
            <a:r>
              <a:rPr lang="en-GB" dirty="0"/>
              <a:t>x </a:t>
            </a:r>
            <a:r>
              <a:rPr lang="en-GB" dirty="0" smtClean="0"/>
              <a:t>nominal)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u="sng" dirty="0"/>
              <a:t>(Triggerless) Read-out</a:t>
            </a:r>
          </a:p>
          <a:p>
            <a:r>
              <a:rPr lang="en-GB" dirty="0"/>
              <a:t>Run 2  </a:t>
            </a:r>
            <a:r>
              <a:rPr lang="en-GB" b="1" dirty="0">
                <a:solidFill>
                  <a:srgbClr val="00B050"/>
                </a:solidFill>
              </a:rPr>
              <a:t>1 </a:t>
            </a:r>
            <a:r>
              <a:rPr lang="en-GB" b="1" dirty="0" smtClean="0">
                <a:solidFill>
                  <a:srgbClr val="00B050"/>
                </a:solidFill>
              </a:rPr>
              <a:t>MHz </a:t>
            </a:r>
          </a:p>
          <a:p>
            <a:r>
              <a:rPr lang="en-GB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en-GB" dirty="0" smtClean="0">
                <a:solidFill>
                  <a:srgbClr val="FF0000"/>
                </a:solidFill>
              </a:rPr>
              <a:t>Upgrade </a:t>
            </a:r>
            <a:r>
              <a:rPr lang="en-GB" b="1" dirty="0">
                <a:solidFill>
                  <a:srgbClr val="FF0000"/>
                </a:solidFill>
              </a:rPr>
              <a:t>40 MHz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0" y="4041866"/>
            <a:ext cx="48112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Increasing the read out to 40 MHz and the higher luminosity necessitates </a:t>
            </a:r>
            <a:r>
              <a:rPr lang="en-GB" dirty="0">
                <a:solidFill>
                  <a:srgbClr val="FF0000"/>
                </a:solidFill>
              </a:rPr>
              <a:t>replacing </a:t>
            </a:r>
            <a:r>
              <a:rPr lang="en-GB" dirty="0" smtClean="0">
                <a:solidFill>
                  <a:srgbClr val="FF0000"/>
                </a:solidFill>
              </a:rPr>
              <a:t>all </a:t>
            </a:r>
            <a:r>
              <a:rPr lang="en-GB" dirty="0">
                <a:solidFill>
                  <a:srgbClr val="FF0000"/>
                </a:solidFill>
              </a:rPr>
              <a:t>front-end electronics and the majority of detector systems.</a:t>
            </a:r>
          </a:p>
        </p:txBody>
      </p:sp>
      <p:sp>
        <p:nvSpPr>
          <p:cNvPr id="32" name="Rectangle 31"/>
          <p:cNvSpPr/>
          <p:nvPr/>
        </p:nvSpPr>
        <p:spPr>
          <a:xfrm>
            <a:off x="0" y="82939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LHCb is a </a:t>
            </a:r>
            <a:r>
              <a:rPr lang="en-GB" dirty="0">
                <a:solidFill>
                  <a:srgbClr val="FF0000"/>
                </a:solidFill>
              </a:rPr>
              <a:t>high precision </a:t>
            </a:r>
            <a:r>
              <a:rPr lang="en-GB" dirty="0"/>
              <a:t>experiment devoted to the search for </a:t>
            </a:r>
            <a:r>
              <a:rPr lang="en-GB" dirty="0">
                <a:solidFill>
                  <a:srgbClr val="FF0000"/>
                </a:solidFill>
              </a:rPr>
              <a:t>new physics </a:t>
            </a:r>
            <a:r>
              <a:rPr lang="en-GB" dirty="0"/>
              <a:t>beyond the Standard Model by studying </a:t>
            </a:r>
            <a:r>
              <a:rPr lang="en-GB" dirty="0">
                <a:solidFill>
                  <a:srgbClr val="FF0000"/>
                </a:solidFill>
              </a:rPr>
              <a:t>CP violation </a:t>
            </a:r>
            <a:r>
              <a:rPr lang="en-GB" dirty="0"/>
              <a:t>and </a:t>
            </a:r>
            <a:r>
              <a:rPr lang="en-GB" dirty="0">
                <a:solidFill>
                  <a:srgbClr val="FF0000"/>
                </a:solidFill>
              </a:rPr>
              <a:t>rare decays</a:t>
            </a:r>
          </a:p>
        </p:txBody>
      </p:sp>
      <p:pic>
        <p:nvPicPr>
          <p:cNvPr id="1026" name="Picture 2" descr="http://cds.cern.ch/record/1701361/files/LHCB-TDR-016.jpg?subformat=icon-18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630" y="1031191"/>
            <a:ext cx="127058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ds.cern.ch/record/1647400/files/LHCB-TDR-015.jpg?subformat=icon-18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690" y="1031191"/>
            <a:ext cx="127058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5689" y="2948426"/>
            <a:ext cx="1270589" cy="1800000"/>
          </a:xfrm>
          <a:prstGeom prst="rect">
            <a:avLst/>
          </a:prstGeom>
        </p:spPr>
      </p:pic>
      <p:pic>
        <p:nvPicPr>
          <p:cNvPr id="1030" name="Picture 6" descr="http://cds.cern.ch/record/1624070/files/LHCB-TDR-013.jpg?subformat=icon-18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867" y="2989753"/>
            <a:ext cx="127058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147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506" y="791929"/>
            <a:ext cx="7965294" cy="5746983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5211233" y="274320"/>
            <a:ext cx="10583" cy="6307283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940820" y="1838325"/>
            <a:ext cx="422173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-4311" y="1890073"/>
            <a:ext cx="1890261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RICH1 Shielding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86489" y="1905000"/>
            <a:ext cx="215956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RICH2 box, mirrors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200650" y="1845945"/>
            <a:ext cx="202601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275786" y="1890712"/>
            <a:ext cx="290959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ECAL HCAL MUON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(but NOT r/o electronics)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2586489" y="989529"/>
            <a:ext cx="4496688" cy="7158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dirty="0" smtClean="0">
                <a:solidFill>
                  <a:srgbClr val="FF0000"/>
                </a:solidFill>
              </a:rPr>
              <a:t>What stays in place?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>
            <a:stCxn id="22" idx="2"/>
          </p:cNvCxnSpPr>
          <p:nvPr/>
        </p:nvCxnSpPr>
        <p:spPr>
          <a:xfrm>
            <a:off x="940820" y="2259405"/>
            <a:ext cx="854113" cy="12740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826933" y="2274332"/>
            <a:ext cx="632178" cy="7736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2" descr="https://mediastream.cern.ch/MediaArchive/Photo/Public/2010/1004068/1004068_01/1004068_01-A4-at-144-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87" y="53429"/>
            <a:ext cx="1163213" cy="77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770189" y="525095"/>
            <a:ext cx="7034366" cy="374592"/>
            <a:chOff x="721506" y="6089528"/>
            <a:chExt cx="7034366" cy="374592"/>
          </a:xfrm>
        </p:grpSpPr>
        <p:sp>
          <p:nvSpPr>
            <p:cNvPr id="6" name="TextBox 5"/>
            <p:cNvSpPr txBox="1"/>
            <p:nvPr/>
          </p:nvSpPr>
          <p:spPr>
            <a:xfrm>
              <a:off x="721506" y="6094788"/>
              <a:ext cx="360868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New detectors and r/o electronics</a:t>
              </a:r>
              <a:endParaRPr lang="fr-FR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09130" y="6089528"/>
              <a:ext cx="2146742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New r/o electronics</a:t>
              </a:r>
              <a:endParaRPr lang="fr-FR" dirty="0"/>
            </a:p>
          </p:txBody>
        </p:sp>
      </p:grpSp>
      <p:cxnSp>
        <p:nvCxnSpPr>
          <p:cNvPr id="9" name="Straight Arrow Connector 8"/>
          <p:cNvCxnSpPr/>
          <p:nvPr/>
        </p:nvCxnSpPr>
        <p:spPr>
          <a:xfrm>
            <a:off x="4834833" y="731945"/>
            <a:ext cx="758247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0278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9946" y="4241049"/>
            <a:ext cx="8226854" cy="715840"/>
          </a:xfrm>
        </p:spPr>
        <p:txBody>
          <a:bodyPr/>
          <a:lstStyle/>
          <a:p>
            <a:r>
              <a:rPr lang="en-US" dirty="0" smtClean="0"/>
              <a:t>LS2 preparation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Arial"/>
              </a:rPr>
              <a:t>ECFA High Luminosity LHC Experiments Workshop - 2016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26</a:t>
            </a:fld>
            <a:endParaRPr lang="en-US">
              <a:latin typeface="Arial"/>
            </a:endParaRPr>
          </a:p>
        </p:txBody>
      </p:sp>
      <p:pic>
        <p:nvPicPr>
          <p:cNvPr id="5" name="Picture 2" descr="https://mediastream.cern.ch/MediaArchive/Photo/Public/2010/1004068/1004068_01/1004068_01-A4-at-144-d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87" y="53429"/>
            <a:ext cx="1163213" cy="77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285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965" y="233493"/>
            <a:ext cx="8226854" cy="715840"/>
          </a:xfrm>
        </p:spPr>
        <p:txBody>
          <a:bodyPr>
            <a:normAutofit/>
          </a:bodyPr>
          <a:lstStyle/>
          <a:p>
            <a:r>
              <a:rPr lang="en-GB" dirty="0"/>
              <a:t>Detector assembling facilities at </a:t>
            </a:r>
            <a:r>
              <a:rPr lang="en-GB" dirty="0" smtClean="0"/>
              <a:t>P8</a:t>
            </a:r>
            <a:endParaRPr lang="fr-FR" sz="2700" u="sn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High Luminosity LHC Experiments Workshop - 2016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8357"/>
            <a:ext cx="2721650" cy="16210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4376" y="2936640"/>
            <a:ext cx="2789664" cy="15690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731264"/>
            <a:ext cx="2721650" cy="1530749"/>
          </a:xfrm>
          <a:prstGeom prst="rect">
            <a:avLst/>
          </a:prstGeom>
        </p:spPr>
      </p:pic>
      <p:pic>
        <p:nvPicPr>
          <p:cNvPr id="9" name="Picture 8" descr="LHC-medium-term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1626"/>
          <a:stretch/>
        </p:blipFill>
        <p:spPr>
          <a:xfrm>
            <a:off x="0" y="1042044"/>
            <a:ext cx="9144000" cy="14385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151" y="4650187"/>
            <a:ext cx="2062466" cy="15468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96078" y="2948503"/>
            <a:ext cx="2774716" cy="15604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118" y="4644455"/>
            <a:ext cx="2156744" cy="1617558"/>
          </a:xfrm>
          <a:prstGeom prst="rect">
            <a:avLst/>
          </a:prstGeom>
          <a:noFill/>
        </p:spPr>
      </p:pic>
      <p:sp>
        <p:nvSpPr>
          <p:cNvPr id="15" name="5-Point Star 14"/>
          <p:cNvSpPr/>
          <p:nvPr/>
        </p:nvSpPr>
        <p:spPr>
          <a:xfrm>
            <a:off x="1643931" y="1963920"/>
            <a:ext cx="186858" cy="201158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5-Point Star 15"/>
          <p:cNvSpPr/>
          <p:nvPr/>
        </p:nvSpPr>
        <p:spPr>
          <a:xfrm>
            <a:off x="2421171" y="2242662"/>
            <a:ext cx="186858" cy="201158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1427018" y="2512400"/>
            <a:ext cx="570990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600" dirty="0" smtClean="0"/>
              <a:t>SX8</a:t>
            </a:r>
            <a:endParaRPr lang="en-GB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2246044" y="2512400"/>
            <a:ext cx="869149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600" dirty="0" smtClean="0"/>
              <a:t>b. 3852</a:t>
            </a: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2864376" y="4231549"/>
            <a:ext cx="452368" cy="2616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050" dirty="0" smtClean="0"/>
              <a:t>SX8</a:t>
            </a:r>
            <a:endParaRPr lang="en-GB" sz="1050" dirty="0"/>
          </a:p>
        </p:txBody>
      </p:sp>
      <p:sp>
        <p:nvSpPr>
          <p:cNvPr id="20" name="TextBox 19"/>
          <p:cNvSpPr txBox="1"/>
          <p:nvPr/>
        </p:nvSpPr>
        <p:spPr>
          <a:xfrm>
            <a:off x="9698" y="4272620"/>
            <a:ext cx="452368" cy="2616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050" dirty="0" smtClean="0"/>
              <a:t>SX8</a:t>
            </a:r>
            <a:endParaRPr lang="en-GB" sz="1050" dirty="0"/>
          </a:p>
        </p:txBody>
      </p:sp>
      <p:sp>
        <p:nvSpPr>
          <p:cNvPr id="21" name="TextBox 20"/>
          <p:cNvSpPr txBox="1"/>
          <p:nvPr/>
        </p:nvSpPr>
        <p:spPr>
          <a:xfrm>
            <a:off x="5834178" y="4243734"/>
            <a:ext cx="452368" cy="2616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050" dirty="0" smtClean="0"/>
              <a:t>SX8</a:t>
            </a:r>
            <a:endParaRPr lang="en-GB" sz="1050" dirty="0"/>
          </a:p>
        </p:txBody>
      </p:sp>
      <p:sp>
        <p:nvSpPr>
          <p:cNvPr id="22" name="TextBox 21"/>
          <p:cNvSpPr txBox="1"/>
          <p:nvPr/>
        </p:nvSpPr>
        <p:spPr>
          <a:xfrm>
            <a:off x="9698" y="6000403"/>
            <a:ext cx="635110" cy="2539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050" dirty="0" smtClean="0"/>
              <a:t>b. 3852</a:t>
            </a:r>
            <a:endParaRPr lang="en-GB" sz="1050" dirty="0"/>
          </a:p>
        </p:txBody>
      </p:sp>
      <p:sp>
        <p:nvSpPr>
          <p:cNvPr id="23" name="TextBox 22"/>
          <p:cNvSpPr txBox="1"/>
          <p:nvPr/>
        </p:nvSpPr>
        <p:spPr>
          <a:xfrm>
            <a:off x="3412151" y="5928308"/>
            <a:ext cx="635110" cy="2539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050" dirty="0" smtClean="0"/>
              <a:t>b. 3852</a:t>
            </a:r>
            <a:endParaRPr lang="en-GB" sz="1050" dirty="0"/>
          </a:p>
        </p:txBody>
      </p:sp>
      <p:sp>
        <p:nvSpPr>
          <p:cNvPr id="24" name="TextBox 23"/>
          <p:cNvSpPr txBox="1"/>
          <p:nvPr/>
        </p:nvSpPr>
        <p:spPr>
          <a:xfrm>
            <a:off x="6165118" y="6000403"/>
            <a:ext cx="635110" cy="2539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050" dirty="0" smtClean="0"/>
              <a:t>b. 3852</a:t>
            </a:r>
            <a:endParaRPr lang="en-GB" sz="105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883920" y="2080260"/>
            <a:ext cx="760011" cy="70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84325" y="2347782"/>
            <a:ext cx="1736846" cy="70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" descr="https://mediastream.cern.ch/MediaArchive/Photo/Public/2010/1004068/1004068_01/1004068_01-A4-at-144-dpi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87" y="53429"/>
            <a:ext cx="1163213" cy="77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99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Data </a:t>
            </a:r>
            <a:r>
              <a:rPr lang="en-GB" sz="3200" dirty="0" smtClean="0"/>
              <a:t>Centre </a:t>
            </a:r>
            <a:r>
              <a:rPr lang="en-GB" sz="3200" dirty="0" smtClean="0"/>
              <a:t>(2MW) – Optical links (15k)</a:t>
            </a:r>
            <a:endParaRPr lang="en-GB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High Luminosity LHC Experiments Workshop - 2016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5124" y="4519732"/>
            <a:ext cx="2448845" cy="1398658"/>
          </a:xfrm>
          <a:prstGeom prst="rect">
            <a:avLst/>
          </a:prstGeom>
        </p:spPr>
      </p:pic>
      <p:pic>
        <p:nvPicPr>
          <p:cNvPr id="14" name="Picture 13" descr="LHC-medium-ter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2292"/>
          <a:stretch/>
        </p:blipFill>
        <p:spPr>
          <a:xfrm>
            <a:off x="-22860" y="891951"/>
            <a:ext cx="9144000" cy="142453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080" y="2441428"/>
            <a:ext cx="1285688" cy="193575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242706" y="2697027"/>
            <a:ext cx="3361220" cy="3715688"/>
            <a:chOff x="1454846" y="2697027"/>
            <a:chExt cx="3361220" cy="3715688"/>
          </a:xfrm>
        </p:grpSpPr>
        <p:grpSp>
          <p:nvGrpSpPr>
            <p:cNvPr id="15" name="Group 14"/>
            <p:cNvGrpSpPr/>
            <p:nvPr/>
          </p:nvGrpSpPr>
          <p:grpSpPr>
            <a:xfrm>
              <a:off x="1454846" y="3753335"/>
              <a:ext cx="3361220" cy="2659380"/>
              <a:chOff x="228601" y="2300604"/>
              <a:chExt cx="4685030" cy="4252595"/>
            </a:xfrm>
          </p:grpSpPr>
          <p:pic>
            <p:nvPicPr>
              <p:cNvPr id="16" name="Picture 15"/>
              <p:cNvPicPr/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785" b="16323"/>
              <a:stretch/>
            </p:blipFill>
            <p:spPr bwMode="auto">
              <a:xfrm rot="5400000">
                <a:off x="444818" y="2084387"/>
                <a:ext cx="4252595" cy="468503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17" name="Rectangle 16"/>
              <p:cNvSpPr/>
              <p:nvPr/>
            </p:nvSpPr>
            <p:spPr>
              <a:xfrm rot="16200000">
                <a:off x="3581400" y="2739308"/>
                <a:ext cx="228600" cy="685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 rot="16200000">
                <a:off x="4038600" y="3044108"/>
                <a:ext cx="228600" cy="762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 rot="16200000">
                <a:off x="3581401" y="2438400"/>
                <a:ext cx="228600" cy="685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/>
              <p:cNvSpPr/>
              <p:nvPr/>
            </p:nvSpPr>
            <p:spPr>
              <a:xfrm rot="16200000">
                <a:off x="4038601" y="2743200"/>
                <a:ext cx="228600" cy="762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/>
              <p:cNvSpPr/>
              <p:nvPr/>
            </p:nvSpPr>
            <p:spPr>
              <a:xfrm rot="16200000">
                <a:off x="3581401" y="2133601"/>
                <a:ext cx="228600" cy="685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/>
              <p:cNvSpPr/>
              <p:nvPr/>
            </p:nvSpPr>
            <p:spPr>
              <a:xfrm rot="16200000">
                <a:off x="4038601" y="2438401"/>
                <a:ext cx="228600" cy="762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6014" y="2697027"/>
              <a:ext cx="1139873" cy="1716213"/>
            </a:xfrm>
            <a:prstGeom prst="rect">
              <a:avLst/>
            </a:prstGeom>
          </p:spPr>
        </p:pic>
      </p:grpSp>
      <p:sp>
        <p:nvSpPr>
          <p:cNvPr id="24" name="TextBox 23"/>
          <p:cNvSpPr txBox="1"/>
          <p:nvPr/>
        </p:nvSpPr>
        <p:spPr>
          <a:xfrm>
            <a:off x="190960" y="2817586"/>
            <a:ext cx="2029081" cy="2862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LS1: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Trays installed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Install 2x144 TEST fibres trunk cables FROM UX to SX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Validation of installation technique</a:t>
            </a:r>
          </a:p>
        </p:txBody>
      </p:sp>
      <p:sp>
        <p:nvSpPr>
          <p:cNvPr id="6" name="Right Brace 5"/>
          <p:cNvSpPr/>
          <p:nvPr/>
        </p:nvSpPr>
        <p:spPr>
          <a:xfrm rot="5400000">
            <a:off x="2010340" y="903350"/>
            <a:ext cx="112820" cy="2963335"/>
          </a:xfrm>
          <a:prstGeom prst="rightBrace">
            <a:avLst/>
          </a:prstGeom>
          <a:ln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Straight Arrow Connector 7"/>
          <p:cNvCxnSpPr>
            <a:stCxn id="24" idx="0"/>
          </p:cNvCxnSpPr>
          <p:nvPr/>
        </p:nvCxnSpPr>
        <p:spPr>
          <a:xfrm flipH="1" flipV="1">
            <a:off x="22647" y="2263140"/>
            <a:ext cx="1182854" cy="5544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23" idx="0"/>
            <a:endCxn id="6" idx="1"/>
          </p:cNvCxnSpPr>
          <p:nvPr/>
        </p:nvCxnSpPr>
        <p:spPr>
          <a:xfrm flipH="1" flipV="1">
            <a:off x="2066750" y="2441428"/>
            <a:ext cx="1622209" cy="2930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541645" y="2734482"/>
            <a:ext cx="2294628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/>
              <a:t>Mini test data centre at surface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Test &amp; validate DAQ chain </a:t>
            </a:r>
          </a:p>
        </p:txBody>
      </p:sp>
      <p:pic>
        <p:nvPicPr>
          <p:cNvPr id="27" name="Picture 2" descr="https://mediastream.cern.ch/MediaArchive/Photo/Public/2010/1004068/1004068_01/1004068_01-A4-at-144-dpi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87" y="53429"/>
            <a:ext cx="1163213" cy="77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573" y="5926010"/>
            <a:ext cx="418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Option: Data </a:t>
            </a:r>
            <a:r>
              <a:rPr lang="en-GB" dirty="0" smtClean="0">
                <a:solidFill>
                  <a:srgbClr val="FF0000"/>
                </a:solidFill>
              </a:rPr>
              <a:t>Centre </a:t>
            </a:r>
            <a:r>
              <a:rPr lang="en-GB" dirty="0" smtClean="0">
                <a:solidFill>
                  <a:srgbClr val="FF0000"/>
                </a:solidFill>
              </a:rPr>
              <a:t>at P8 or </a:t>
            </a:r>
            <a:r>
              <a:rPr lang="en-GB" dirty="0" err="1" smtClean="0">
                <a:solidFill>
                  <a:srgbClr val="FF0000"/>
                </a:solidFill>
              </a:rPr>
              <a:t>Prevessin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36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Services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High Luminosity LHC Experiments Workshop - 2016</a:t>
            </a:r>
            <a:endParaRPr lang="en-US" dirty="0"/>
          </a:p>
        </p:txBody>
      </p:sp>
      <p:pic>
        <p:nvPicPr>
          <p:cNvPr id="14" name="Picture 13" descr="LHC-medium-ter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2654"/>
          <a:stretch/>
        </p:blipFill>
        <p:spPr>
          <a:xfrm>
            <a:off x="45720" y="899571"/>
            <a:ext cx="9144000" cy="141691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196" y="3040550"/>
            <a:ext cx="2584299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CO2 transfer lines (VELO-UT cooling)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5818" y="3961265"/>
            <a:ext cx="3276293" cy="185505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873" y="3907925"/>
            <a:ext cx="3057263" cy="19617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51" y="4089685"/>
            <a:ext cx="2319405" cy="1704898"/>
          </a:xfrm>
          <a:prstGeom prst="rect">
            <a:avLst/>
          </a:prstGeom>
        </p:spPr>
      </p:pic>
      <p:cxnSp>
        <p:nvCxnSpPr>
          <p:cNvPr id="6" name="Straight Arrow Connector 5"/>
          <p:cNvCxnSpPr>
            <a:stCxn id="23" idx="0"/>
          </p:cNvCxnSpPr>
          <p:nvPr/>
        </p:nvCxnSpPr>
        <p:spPr>
          <a:xfrm flipV="1">
            <a:off x="1296346" y="2206687"/>
            <a:ext cx="1292149" cy="8338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ight Brace 12"/>
          <p:cNvSpPr/>
          <p:nvPr/>
        </p:nvSpPr>
        <p:spPr>
          <a:xfrm rot="5400000">
            <a:off x="3353882" y="992821"/>
            <a:ext cx="291762" cy="2963335"/>
          </a:xfrm>
          <a:prstGeom prst="rightBrace">
            <a:avLst/>
          </a:prstGeom>
          <a:ln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Straight Arrow Connector 7"/>
          <p:cNvCxnSpPr>
            <a:stCxn id="5" idx="1"/>
            <a:endCxn id="13" idx="1"/>
          </p:cNvCxnSpPr>
          <p:nvPr/>
        </p:nvCxnSpPr>
        <p:spPr>
          <a:xfrm flipH="1" flipV="1">
            <a:off x="3499763" y="2620370"/>
            <a:ext cx="871027" cy="12156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https://mediastream.cern.ch/MediaArchive/Photo/Public/2010/1004068/1004068_01/1004068_01-A4-at-144-dpi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87" y="53429"/>
            <a:ext cx="1163213" cy="77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Brace 4"/>
          <p:cNvSpPr/>
          <p:nvPr/>
        </p:nvSpPr>
        <p:spPr>
          <a:xfrm rot="16200000">
            <a:off x="4263618" y="3332573"/>
            <a:ext cx="214343" cy="122128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ight Brace 16"/>
          <p:cNvSpPr/>
          <p:nvPr/>
        </p:nvSpPr>
        <p:spPr>
          <a:xfrm rot="16200000">
            <a:off x="7555458" y="3256373"/>
            <a:ext cx="214343" cy="122128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" name="Straight Arrow Connector 18"/>
          <p:cNvCxnSpPr>
            <a:stCxn id="17" idx="1"/>
            <a:endCxn id="13" idx="1"/>
          </p:cNvCxnSpPr>
          <p:nvPr/>
        </p:nvCxnSpPr>
        <p:spPr>
          <a:xfrm flipH="1" flipV="1">
            <a:off x="3499763" y="2620370"/>
            <a:ext cx="4162867" cy="11394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017521" y="3040550"/>
            <a:ext cx="5832724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Cooling plants, pipes, optical links, copper cables:  specs, design, integration, procurement</a:t>
            </a:r>
            <a:r>
              <a:rPr lang="en-GB" dirty="0"/>
              <a:t> </a:t>
            </a:r>
            <a:r>
              <a:rPr lang="en-GB" dirty="0" smtClean="0"/>
              <a:t>and installation</a:t>
            </a:r>
          </a:p>
        </p:txBody>
      </p:sp>
    </p:spTree>
    <p:extLst>
      <p:ext uri="{BB962C8B-B14F-4D97-AF65-F5344CB8AC3E}">
        <p14:creationId xmlns:p14="http://schemas.microsoft.com/office/powerpoint/2010/main" val="331691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ECFA High Luminosity LHC Experiments Workshop - 2016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629" y="949332"/>
            <a:ext cx="6628931" cy="5032367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dirty="0" smtClean="0"/>
              <a:t>ALICE &amp; </a:t>
            </a:r>
            <a:r>
              <a:rPr lang="en-US" dirty="0" err="1" smtClean="0"/>
              <a:t>LHCb</a:t>
            </a:r>
            <a:r>
              <a:rPr lang="en-US" smtClean="0"/>
              <a:t> upgrades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1638300" y="3642360"/>
            <a:ext cx="3116580" cy="150876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690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96" y="4345425"/>
            <a:ext cx="7348623" cy="2113635"/>
          </a:xfrm>
          <a:prstGeom prst="rect">
            <a:avLst/>
          </a:prstGeom>
        </p:spPr>
      </p:pic>
      <p:pic>
        <p:nvPicPr>
          <p:cNvPr id="10" name="Picture 9" descr="LHC-medium-ter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1988"/>
          <a:stretch/>
        </p:blipFill>
        <p:spPr>
          <a:xfrm>
            <a:off x="0" y="1632313"/>
            <a:ext cx="9144000" cy="14309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LS2 schedule: 3 phase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30</a:t>
            </a:fld>
            <a:endParaRPr lang="en-US">
              <a:latin typeface="Arial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4776611" y="2281018"/>
            <a:ext cx="2429162" cy="1898118"/>
            <a:chOff x="4014521" y="2278852"/>
            <a:chExt cx="2429162" cy="1898118"/>
          </a:xfrm>
        </p:grpSpPr>
        <p:sp>
          <p:nvSpPr>
            <p:cNvPr id="22" name="Rounded Rectangle 21"/>
            <p:cNvSpPr/>
            <p:nvPr/>
          </p:nvSpPr>
          <p:spPr>
            <a:xfrm>
              <a:off x="5344074" y="2278852"/>
              <a:ext cx="1099609" cy="722165"/>
            </a:xfrm>
            <a:prstGeom prst="roundRect">
              <a:avLst/>
            </a:prstGeom>
            <a:solidFill>
              <a:schemeClr val="bg1">
                <a:lumMod val="85000"/>
                <a:alpha val="92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5790133" y="2469336"/>
              <a:ext cx="360000" cy="369332"/>
              <a:chOff x="-733778" y="3330222"/>
              <a:chExt cx="360000" cy="369332"/>
            </a:xfrm>
          </p:grpSpPr>
          <p:sp>
            <p:nvSpPr>
              <p:cNvPr id="15" name="Oval 14"/>
              <p:cNvSpPr>
                <a:spLocks noChangeAspect="1"/>
              </p:cNvSpPr>
              <p:nvPr/>
            </p:nvSpPr>
            <p:spPr>
              <a:xfrm>
                <a:off x="-733778" y="3344333"/>
                <a:ext cx="360000" cy="335707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-705069" y="3330222"/>
                <a:ext cx="313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2</a:t>
                </a: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4014521" y="3438306"/>
              <a:ext cx="190125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algn="ctr"/>
              <a:r>
                <a:rPr lang="en-US" sz="1400" b="1" dirty="0" smtClean="0"/>
                <a:t>Sept19-Jul20</a:t>
              </a:r>
            </a:p>
            <a:p>
              <a:pPr marL="0" lvl="1" algn="ctr"/>
              <a:r>
                <a:rPr lang="en-US" sz="1400" dirty="0" smtClean="0"/>
                <a:t>Install detectors services</a:t>
              </a:r>
              <a:endParaRPr lang="en-US" sz="1400" dirty="0"/>
            </a:p>
          </p:txBody>
        </p:sp>
        <p:cxnSp>
          <p:nvCxnSpPr>
            <p:cNvPr id="28" name="Straight Arrow Connector 27"/>
            <p:cNvCxnSpPr>
              <a:stCxn id="26" idx="0"/>
              <a:endCxn id="22" idx="2"/>
            </p:cNvCxnSpPr>
            <p:nvPr/>
          </p:nvCxnSpPr>
          <p:spPr>
            <a:xfrm flipV="1">
              <a:off x="4965151" y="3001017"/>
              <a:ext cx="928728" cy="43728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6669783" y="2263025"/>
            <a:ext cx="2224784" cy="2106324"/>
            <a:chOff x="6669783" y="2263025"/>
            <a:chExt cx="2224784" cy="2106324"/>
          </a:xfrm>
        </p:grpSpPr>
        <p:sp>
          <p:nvSpPr>
            <p:cNvPr id="20" name="Rounded Rectangle 19"/>
            <p:cNvSpPr/>
            <p:nvPr/>
          </p:nvSpPr>
          <p:spPr>
            <a:xfrm>
              <a:off x="7236362" y="2263025"/>
              <a:ext cx="575660" cy="722165"/>
            </a:xfrm>
            <a:prstGeom prst="roundRect">
              <a:avLst/>
            </a:prstGeom>
            <a:solidFill>
              <a:schemeClr val="bg1">
                <a:lumMod val="85000"/>
                <a:alpha val="92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7406778" y="2469336"/>
              <a:ext cx="360000" cy="369332"/>
              <a:chOff x="-125942" y="3330222"/>
              <a:chExt cx="360000" cy="369332"/>
            </a:xfrm>
          </p:grpSpPr>
          <p:sp>
            <p:nvSpPr>
              <p:cNvPr id="18" name="Oval 17"/>
              <p:cNvSpPr>
                <a:spLocks noChangeAspect="1"/>
              </p:cNvSpPr>
              <p:nvPr/>
            </p:nvSpPr>
            <p:spPr>
              <a:xfrm>
                <a:off x="-125942" y="3344333"/>
                <a:ext cx="360000" cy="335707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-109115" y="3330222"/>
                <a:ext cx="313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3</a:t>
                </a:r>
              </a:p>
            </p:txBody>
          </p:sp>
        </p:grpSp>
        <p:cxnSp>
          <p:nvCxnSpPr>
            <p:cNvPr id="30" name="Straight Arrow Connector 29"/>
            <p:cNvCxnSpPr>
              <a:endCxn id="20" idx="2"/>
            </p:cNvCxnSpPr>
            <p:nvPr/>
          </p:nvCxnSpPr>
          <p:spPr>
            <a:xfrm flipV="1">
              <a:off x="7315200" y="2985190"/>
              <a:ext cx="208992" cy="38877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6669783" y="3415242"/>
              <a:ext cx="222478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/>
              <a:r>
                <a:rPr lang="en-US" sz="1400" b="1" dirty="0" smtClean="0"/>
                <a:t>Jul20 Nov20</a:t>
              </a:r>
              <a:endParaRPr lang="en-US" sz="1400" dirty="0" smtClean="0"/>
            </a:p>
            <a:p>
              <a:pPr marL="0" lvl="1"/>
              <a:r>
                <a:rPr lang="en-US" sz="1400" dirty="0" smtClean="0"/>
                <a:t>close Experiment</a:t>
              </a:r>
            </a:p>
            <a:p>
              <a:pPr marL="0" lvl="1"/>
              <a:r>
                <a:rPr lang="en-US" sz="1400" dirty="0" smtClean="0"/>
                <a:t>Survey</a:t>
              </a:r>
            </a:p>
            <a:p>
              <a:pPr marL="0" lvl="1"/>
              <a:r>
                <a:rPr lang="en-US" sz="1400" dirty="0" smtClean="0"/>
                <a:t>Recommissioning</a:t>
              </a:r>
              <a:endParaRPr lang="en-US" sz="1400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105624" y="2281018"/>
            <a:ext cx="3987344" cy="1888128"/>
            <a:chOff x="2105624" y="2281018"/>
            <a:chExt cx="3987344" cy="1888128"/>
          </a:xfrm>
        </p:grpSpPr>
        <p:sp>
          <p:nvSpPr>
            <p:cNvPr id="21" name="Rounded Rectangle 20"/>
            <p:cNvSpPr/>
            <p:nvPr/>
          </p:nvSpPr>
          <p:spPr>
            <a:xfrm>
              <a:off x="5134730" y="2281018"/>
              <a:ext cx="958238" cy="719999"/>
            </a:xfrm>
            <a:prstGeom prst="roundRect">
              <a:avLst>
                <a:gd name="adj" fmla="val 32280"/>
              </a:avLst>
            </a:prstGeom>
            <a:solidFill>
              <a:schemeClr val="bg1">
                <a:lumMod val="85000"/>
                <a:alpha val="92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5438564" y="2454562"/>
              <a:ext cx="360000" cy="369332"/>
              <a:chOff x="-380335" y="3315448"/>
              <a:chExt cx="360000" cy="369332"/>
            </a:xfrm>
          </p:grpSpPr>
          <p:sp>
            <p:nvSpPr>
              <p:cNvPr id="12" name="Oval 11"/>
              <p:cNvSpPr>
                <a:spLocks noChangeAspect="1"/>
              </p:cNvSpPr>
              <p:nvPr/>
            </p:nvSpPr>
            <p:spPr>
              <a:xfrm>
                <a:off x="-380335" y="3339920"/>
                <a:ext cx="360000" cy="335707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-374121" y="3315448"/>
                <a:ext cx="313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</a:t>
                </a:r>
                <a:endParaRPr lang="en-US" dirty="0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2105624" y="3430482"/>
              <a:ext cx="251328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algn="r"/>
              <a:r>
                <a:rPr lang="en-US" sz="1400" b="1" dirty="0" smtClean="0"/>
                <a:t>Dec19-Aug19</a:t>
              </a:r>
              <a:endParaRPr lang="en-US" sz="1400" b="1" dirty="0"/>
            </a:p>
            <a:p>
              <a:pPr marL="0" lvl="1" algn="r"/>
              <a:r>
                <a:rPr lang="en-US" sz="1400" dirty="0" smtClean="0"/>
                <a:t>Open </a:t>
              </a:r>
              <a:r>
                <a:rPr lang="en-US" sz="1400" dirty="0"/>
                <a:t>Experiment </a:t>
              </a:r>
              <a:r>
                <a:rPr lang="en-US" sz="1400" dirty="0" smtClean="0"/>
                <a:t>+</a:t>
              </a:r>
            </a:p>
            <a:p>
              <a:pPr marL="0" lvl="1" algn="r"/>
              <a:r>
                <a:rPr lang="en-US" sz="1400" dirty="0" smtClean="0"/>
                <a:t>Dismantling</a:t>
              </a:r>
              <a:endParaRPr lang="en-US" sz="1400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V="1">
              <a:off x="4008120" y="3001018"/>
              <a:ext cx="1297658" cy="41422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6732223" y="5987018"/>
            <a:ext cx="360000" cy="369332"/>
            <a:chOff x="2276264" y="3307244"/>
            <a:chExt cx="360000" cy="369332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2276264" y="3340094"/>
              <a:ext cx="360000" cy="335707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314437" y="33072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390627" y="5402776"/>
            <a:ext cx="360000" cy="369332"/>
            <a:chOff x="2428664" y="3475895"/>
            <a:chExt cx="360000" cy="369332"/>
          </a:xfrm>
        </p:grpSpPr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2428664" y="3492494"/>
              <a:ext cx="360000" cy="335707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456882" y="347589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925751" y="4369349"/>
            <a:ext cx="360000" cy="369332"/>
            <a:chOff x="2902891" y="4853942"/>
            <a:chExt cx="360000" cy="369332"/>
          </a:xfrm>
        </p:grpSpPr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2902891" y="4870755"/>
              <a:ext cx="360000" cy="335707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925751" y="4853942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</p:grpSp>
      <p:pic>
        <p:nvPicPr>
          <p:cNvPr id="37" name="Picture 2" descr="https://mediastream.cern.ch/MediaArchive/Photo/Public/2010/1004068/1004068_01/1004068_01-A4-at-144-dp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87" y="53429"/>
            <a:ext cx="1163213" cy="77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ECFA High Luminosity LHC Experiments Workshop - 2016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056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LS2 phase 1: Dismantling / Detectors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High Luminosity LHC Experiments Workshop - 2016</a:t>
            </a:r>
            <a:endParaRPr lang="en-US" dirty="0"/>
          </a:p>
        </p:txBody>
      </p:sp>
      <p:pic>
        <p:nvPicPr>
          <p:cNvPr id="10" name="Picture 5" descr="G:\Experiments\Lhcb\Infrastructure\28-May-2013-Sect3\DSC_00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89660"/>
            <a:ext cx="3028925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78577" y="1089660"/>
            <a:ext cx="38715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Open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Dismantle beam pipe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Dismantle detectors and services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59" y="3372984"/>
            <a:ext cx="1926559" cy="29006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207" y="3913477"/>
            <a:ext cx="2960312" cy="22202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1488" y="3303830"/>
            <a:ext cx="1947089" cy="2931571"/>
          </a:xfrm>
          <a:prstGeom prst="rect">
            <a:avLst/>
          </a:prstGeom>
        </p:spPr>
      </p:pic>
      <p:pic>
        <p:nvPicPr>
          <p:cNvPr id="11" name="Picture 2" descr="https://mediastream.cern.ch/MediaArchive/Photo/Public/2010/1004068/1004068_01/1004068_01-A4-at-144-dpi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87" y="53429"/>
            <a:ext cx="1163213" cy="77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778577" y="2172655"/>
            <a:ext cx="412920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Extra constraints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FF0000"/>
                </a:solidFill>
              </a:rPr>
              <a:t>Working detector environment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FF0000"/>
                </a:solidFill>
              </a:rPr>
              <a:t>Radio Protection overhead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200" dirty="0" smtClean="0">
                <a:solidFill>
                  <a:srgbClr val="FF0000"/>
                </a:solidFill>
              </a:rPr>
              <a:t>Protection of personnel – risk assessment prior to any destructive work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200" dirty="0" smtClean="0">
                <a:solidFill>
                  <a:srgbClr val="FF0000"/>
                </a:solidFill>
              </a:rPr>
              <a:t>Logistic – waste sorting –  waste disposal</a:t>
            </a:r>
          </a:p>
        </p:txBody>
      </p:sp>
    </p:spTree>
    <p:extLst>
      <p:ext uri="{BB962C8B-B14F-4D97-AF65-F5344CB8AC3E}">
        <p14:creationId xmlns:p14="http://schemas.microsoft.com/office/powerpoint/2010/main" val="13936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3" name="AutoShape 4" descr="imap://eric%2Ethomas%40cern%2Ech@imap.cern.ch:993/fetch%3EUID%3E/INBOX%3E2396312?part=1.2&amp;type=image/jpeg&amp;filename=DSC022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High Luminosity LHC Experiments Workshop - 2016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255" y="1270534"/>
            <a:ext cx="3429000" cy="2571750"/>
          </a:xfrm>
          <a:prstGeom prst="rect">
            <a:avLst/>
          </a:prstGeom>
        </p:spPr>
      </p:pic>
      <p:pic>
        <p:nvPicPr>
          <p:cNvPr id="12" name="Picture 2" descr="G:\Experiments\Lhcb\Infrastructure\2015-02-12 infrastructure\infrastructure 0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55" y="1327877"/>
            <a:ext cx="3500508" cy="2324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228625" y="3941519"/>
            <a:ext cx="3017520" cy="2268538"/>
            <a:chOff x="67733" y="1072443"/>
            <a:chExt cx="8950635" cy="5785555"/>
          </a:xfrm>
        </p:grpSpPr>
        <p:grpSp>
          <p:nvGrpSpPr>
            <p:cNvPr id="17" name="Group 16"/>
            <p:cNvGrpSpPr/>
            <p:nvPr/>
          </p:nvGrpSpPr>
          <p:grpSpPr>
            <a:xfrm>
              <a:off x="67733" y="1072443"/>
              <a:ext cx="8950635" cy="5785555"/>
              <a:chOff x="69198" y="644229"/>
              <a:chExt cx="9144000" cy="6213770"/>
            </a:xfrm>
          </p:grpSpPr>
          <p:pic>
            <p:nvPicPr>
              <p:cNvPr id="19" name="Picture 2" descr="G:\Experiments\Lhcb\Infrastructure\2015-02-12 infrastructure\infrastructure 044.JPG"/>
              <p:cNvPicPr>
                <a:picLocks noChangeAspect="1" noChangeArrowheads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896" r="14868"/>
              <a:stretch/>
            </p:blipFill>
            <p:spPr bwMode="auto">
              <a:xfrm>
                <a:off x="69198" y="644229"/>
                <a:ext cx="9144000" cy="62137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0" name="Group 19"/>
              <p:cNvGrpSpPr/>
              <p:nvPr/>
            </p:nvGrpSpPr>
            <p:grpSpPr>
              <a:xfrm>
                <a:off x="3657600" y="2662954"/>
                <a:ext cx="5029200" cy="2366246"/>
                <a:chOff x="3657600" y="2662954"/>
                <a:chExt cx="5029200" cy="2366246"/>
              </a:xfrm>
            </p:grpSpPr>
            <p:cxnSp>
              <p:nvCxnSpPr>
                <p:cNvPr id="21" name="Straight Connector 20"/>
                <p:cNvCxnSpPr/>
                <p:nvPr/>
              </p:nvCxnSpPr>
              <p:spPr>
                <a:xfrm>
                  <a:off x="8686800" y="2662954"/>
                  <a:ext cx="0" cy="381000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7696200" y="3044628"/>
                  <a:ext cx="0" cy="381000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6629400" y="3358869"/>
                  <a:ext cx="0" cy="381000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5715000" y="3695700"/>
                  <a:ext cx="0" cy="381000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5334000" y="4038600"/>
                  <a:ext cx="0" cy="381000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4191000" y="4648200"/>
                  <a:ext cx="0" cy="381000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4572000" y="4419600"/>
                  <a:ext cx="0" cy="304800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 flipH="1">
                  <a:off x="7696200" y="3044628"/>
                  <a:ext cx="990600" cy="0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flipH="1">
                  <a:off x="6629400" y="3358869"/>
                  <a:ext cx="1066800" cy="1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 flipH="1">
                  <a:off x="5715000" y="3706490"/>
                  <a:ext cx="914400" cy="0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 flipH="1">
                  <a:off x="5320580" y="4038600"/>
                  <a:ext cx="394420" cy="1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 flipH="1" flipV="1">
                  <a:off x="4572001" y="4386222"/>
                  <a:ext cx="761999" cy="33378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 flipH="1" flipV="1">
                  <a:off x="4191001" y="4691022"/>
                  <a:ext cx="380998" cy="33378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 flipH="1" flipV="1">
                  <a:off x="3657600" y="4953000"/>
                  <a:ext cx="533402" cy="38100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8" name="Straight Connector 17"/>
            <p:cNvCxnSpPr/>
            <p:nvPr/>
          </p:nvCxnSpPr>
          <p:spPr>
            <a:xfrm flipH="1" flipV="1">
              <a:off x="2521006" y="5004501"/>
              <a:ext cx="1060394" cy="71142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8862" y="4173878"/>
            <a:ext cx="1558393" cy="2077857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9330" y="4125932"/>
            <a:ext cx="2363725" cy="2009266"/>
          </a:xfrm>
          <a:prstGeom prst="rect">
            <a:avLst/>
          </a:prstGeom>
        </p:spPr>
      </p:pic>
      <p:pic>
        <p:nvPicPr>
          <p:cNvPr id="37" name="Picture 2" descr="https://mediastream.cern.ch/MediaArchive/Photo/Public/2010/1004068/1004068_01/1004068_01-A4-at-144-dpi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87" y="53429"/>
            <a:ext cx="1163213" cy="77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itle 1"/>
          <p:cNvSpPr txBox="1">
            <a:spLocks/>
          </p:cNvSpPr>
          <p:nvPr/>
        </p:nvSpPr>
        <p:spPr>
          <a:xfrm>
            <a:off x="467765" y="358671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dirty="0" smtClean="0"/>
              <a:t> LS2 phase 1: Dismantling /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48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56924" y="6369998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3" name="AutoShape 4" descr="imap://eric%2Ethomas%40cern%2Ech@imap.cern.ch:993/fetch%3EUID%3E/INBOX%3E2396312?part=1.2&amp;type=image/jpeg&amp;filename=DSC022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High Luminosity LHC Experiments Workshop - 2016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9897" y="4380581"/>
            <a:ext cx="497604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Detector assembling in surface facilities</a:t>
            </a: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(SciFi, UT, VELO)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Tests &amp; Survey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Descent and installation in the pit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061" y="1041756"/>
            <a:ext cx="2977753" cy="22263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5581" y="3455888"/>
            <a:ext cx="3735705" cy="27804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8785" y="831198"/>
            <a:ext cx="5125333" cy="2468768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667545" y="1451058"/>
            <a:ext cx="2947916" cy="1169314"/>
            <a:chOff x="641445" y="4037617"/>
            <a:chExt cx="2947916" cy="116931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641445" y="4037617"/>
              <a:ext cx="2947916" cy="0"/>
            </a:xfrm>
            <a:prstGeom prst="line">
              <a:avLst/>
            </a:prstGeom>
            <a:ln w="57150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3589361" y="4037617"/>
              <a:ext cx="0" cy="1169314"/>
            </a:xfrm>
            <a:prstGeom prst="straightConnector1">
              <a:avLst/>
            </a:prstGeom>
            <a:ln w="57150">
              <a:solidFill>
                <a:srgbClr val="FF0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2" descr="https://mediastream.cern.ch/MediaArchive/Photo/Public/2010/1004068/1004068_01/1004068_01-A4-at-144-dp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87" y="53429"/>
            <a:ext cx="1163213" cy="77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458950" y="160338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dirty="0" smtClean="0"/>
              <a:t> LS2 phase 2: Detectors Installation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871367" y="3052622"/>
            <a:ext cx="6014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smtClean="0"/>
              <a:t>R. </a:t>
            </a:r>
            <a:r>
              <a:rPr lang="en-GB" sz="800" i="1" dirty="0" smtClean="0"/>
              <a:t>Wallet</a:t>
            </a:r>
            <a:endParaRPr lang="fr-FR" sz="800" i="1"/>
          </a:p>
        </p:txBody>
      </p:sp>
      <p:sp>
        <p:nvSpPr>
          <p:cNvPr id="18" name="TextBox 17"/>
          <p:cNvSpPr txBox="1"/>
          <p:nvPr/>
        </p:nvSpPr>
        <p:spPr>
          <a:xfrm>
            <a:off x="8261669" y="5973164"/>
            <a:ext cx="6014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smtClean="0"/>
              <a:t>R. </a:t>
            </a:r>
            <a:r>
              <a:rPr lang="en-GB" sz="800" i="1" dirty="0" smtClean="0"/>
              <a:t>Wallet</a:t>
            </a:r>
            <a:endParaRPr lang="fr-FR" sz="800" i="1"/>
          </a:p>
        </p:txBody>
      </p:sp>
    </p:spTree>
    <p:extLst>
      <p:ext uri="{BB962C8B-B14F-4D97-AF65-F5344CB8AC3E}">
        <p14:creationId xmlns:p14="http://schemas.microsoft.com/office/powerpoint/2010/main" val="313884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3" name="AutoShape 4" descr="imap://eric%2Ethomas%40cern%2Ech@imap.cern.ch:993/fetch%3EUID%3E/INBOX%3E2396312?part=1.2&amp;type=image/jpeg&amp;filename=DSC022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High Luminosity LHC Experiments Workshop - 2016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15054" r="17360" b="18447"/>
          <a:stretch/>
        </p:blipFill>
        <p:spPr>
          <a:xfrm>
            <a:off x="365216" y="910533"/>
            <a:ext cx="4939394" cy="5230512"/>
          </a:xfrm>
          <a:prstGeom prst="rect">
            <a:avLst/>
          </a:prstGeom>
        </p:spPr>
      </p:pic>
      <p:pic>
        <p:nvPicPr>
          <p:cNvPr id="17" name="Picture 2" descr="See original imag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169" y="860361"/>
            <a:ext cx="2762885" cy="165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Oval 18"/>
          <p:cNvSpPr/>
          <p:nvPr/>
        </p:nvSpPr>
        <p:spPr>
          <a:xfrm>
            <a:off x="6120030" y="1388998"/>
            <a:ext cx="342900" cy="5469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1678328" y="1296365"/>
            <a:ext cx="3483981" cy="48446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5506364" y="2564543"/>
            <a:ext cx="353857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Most critical path: strong correlations between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RICH1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VELO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BEAM PIPE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r>
              <a:rPr lang="en-GB" sz="2400" dirty="0" smtClean="0"/>
              <a:t>Stringent constraints on installation sequence</a:t>
            </a:r>
            <a:endParaRPr lang="en-GB" dirty="0" smtClean="0"/>
          </a:p>
        </p:txBody>
      </p:sp>
      <p:pic>
        <p:nvPicPr>
          <p:cNvPr id="11" name="Picture 2" descr="https://mediastream.cern.ch/MediaArchive/Photo/Public/2010/1004068/1004068_01/1004068_01-A4-at-144-dp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87" y="53429"/>
            <a:ext cx="1163213" cy="77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458950" y="160338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dirty="0" smtClean="0"/>
              <a:t> LS2 phase 2: Detectors Installation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58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Phase 3 Closure &amp; commissioning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3" name="AutoShape 4" descr="imap://eric%2Ethomas%40cern%2Ech@imap.cern.ch:993/fetch%3EUID%3E/INBOX%3E2396312?part=1.2&amp;type=image/jpeg&amp;filename=DSC022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High Luminosity LHC Experiments Workshop - 2016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873404" y="1200563"/>
            <a:ext cx="72799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Final connection between detectors and services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Beam Pipe installation and Bake-out (section 2-4)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Closing LHCb detectors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Final survey and alignment of detectors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Commissioning</a:t>
            </a:r>
          </a:p>
          <a:p>
            <a:endParaRPr lang="en-GB" sz="2400" dirty="0"/>
          </a:p>
          <a:p>
            <a:r>
              <a:rPr lang="en-GB" sz="2400" dirty="0" smtClean="0"/>
              <a:t>Expected end date for Installation work: Nov 2020</a:t>
            </a:r>
          </a:p>
        </p:txBody>
      </p:sp>
      <p:pic>
        <p:nvPicPr>
          <p:cNvPr id="11" name="Picture 2" descr="https://mediastream.cern.ch/MediaArchive/Photo/Public/2010/1004068/1004068_01/1004068_01-A4-at-144-d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87" y="53429"/>
            <a:ext cx="1163213" cy="77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636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Planning: </a:t>
            </a:r>
            <a:r>
              <a:rPr lang="en-US" u="sng" dirty="0" smtClean="0"/>
              <a:t>simplified</a:t>
            </a:r>
            <a:r>
              <a:rPr lang="en-US" dirty="0" smtClean="0"/>
              <a:t> schedule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High Luminosity LHC Experiments Workshop - 2016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060" y="949333"/>
            <a:ext cx="6833381" cy="5213274"/>
          </a:xfrm>
          <a:prstGeom prst="rect">
            <a:avLst/>
          </a:prstGeom>
        </p:spPr>
      </p:pic>
      <p:pic>
        <p:nvPicPr>
          <p:cNvPr id="7" name="Picture 2" descr="https://mediastream.cern.ch/MediaArchive/Photo/Public/2010/1004068/1004068_01/1004068_01-A4-at-144-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87" y="53429"/>
            <a:ext cx="1163213" cy="77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34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High Luminosity LHC Experiments Workshop - 2016</a:t>
            </a:r>
            <a:endParaRPr lang="en-US" dirty="0"/>
          </a:p>
        </p:txBody>
      </p:sp>
      <p:pic>
        <p:nvPicPr>
          <p:cNvPr id="6" name="Picture 2" descr="https://mediastream.cern.ch/MediaArchive/Photo/Public/2010/1004068/1004068_01/1004068_01-A4-at-144-d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787" y="53429"/>
            <a:ext cx="1163213" cy="77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00903" y="2638162"/>
            <a:ext cx="6256020" cy="31085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EN – Engineering dpt.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tx1"/>
                </a:solidFill>
              </a:rPr>
              <a:t>Survey (detector </a:t>
            </a:r>
            <a:r>
              <a:rPr lang="en-GB" sz="1400" b="1" dirty="0">
                <a:solidFill>
                  <a:schemeClr val="tx1"/>
                </a:solidFill>
              </a:rPr>
              <a:t>assembly and </a:t>
            </a:r>
            <a:r>
              <a:rPr lang="en-GB" sz="1400" b="1" dirty="0" smtClean="0">
                <a:solidFill>
                  <a:schemeClr val="tx1"/>
                </a:solidFill>
              </a:rPr>
              <a:t>positioning)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tx1"/>
                </a:solidFill>
              </a:rPr>
              <a:t>EL</a:t>
            </a:r>
            <a:r>
              <a:rPr lang="en-GB" sz="1400" b="1" dirty="0">
                <a:solidFill>
                  <a:schemeClr val="tx1"/>
                </a:solidFill>
              </a:rPr>
              <a:t> </a:t>
            </a:r>
            <a:r>
              <a:rPr lang="en-GB" sz="1400" b="1" dirty="0" smtClean="0">
                <a:solidFill>
                  <a:schemeClr val="tx1"/>
                </a:solidFill>
              </a:rPr>
              <a:t>(power, copper cables, optical links)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tx1"/>
                </a:solidFill>
              </a:rPr>
              <a:t>CV (Detector and Data </a:t>
            </a:r>
            <a:r>
              <a:rPr lang="en-GB" sz="1400" b="1" dirty="0" err="1" smtClean="0">
                <a:solidFill>
                  <a:schemeClr val="tx1"/>
                </a:solidFill>
              </a:rPr>
              <a:t>Center</a:t>
            </a:r>
            <a:r>
              <a:rPr lang="en-GB" sz="1400" b="1" dirty="0" smtClean="0">
                <a:solidFill>
                  <a:schemeClr val="tx1"/>
                </a:solidFill>
              </a:rPr>
              <a:t> Cooling)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tx1"/>
                </a:solidFill>
              </a:rPr>
              <a:t>Handling,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tx1"/>
                </a:solidFill>
              </a:rPr>
              <a:t>Safety Coordination,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tx1"/>
                </a:solidFill>
              </a:rPr>
              <a:t>EA support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tx1"/>
                </a:solidFill>
              </a:rPr>
              <a:t>…</a:t>
            </a:r>
          </a:p>
          <a:p>
            <a:r>
              <a:rPr lang="en-GB" sz="1400" b="1" dirty="0" smtClean="0">
                <a:solidFill>
                  <a:schemeClr val="tx1"/>
                </a:solidFill>
              </a:rPr>
              <a:t>TE – Technology dpt.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tx1"/>
                </a:solidFill>
              </a:rPr>
              <a:t>Vacuum Chamber operation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tx1"/>
                </a:solidFill>
              </a:rPr>
              <a:t>…</a:t>
            </a:r>
          </a:p>
          <a:p>
            <a:r>
              <a:rPr lang="en-GB" sz="1400" b="1" dirty="0" smtClean="0">
                <a:solidFill>
                  <a:schemeClr val="tx1"/>
                </a:solidFill>
              </a:rPr>
              <a:t>HSE – Radioprotection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tx1"/>
                </a:solidFill>
              </a:rPr>
              <a:t>Radioprotection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998220" y="949333"/>
            <a:ext cx="81457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Tight schedule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The </a:t>
            </a:r>
            <a:r>
              <a:rPr lang="en-GB" dirty="0"/>
              <a:t>current </a:t>
            </a:r>
            <a:r>
              <a:rPr lang="en-GB" dirty="0" smtClean="0"/>
              <a:t>planning </a:t>
            </a:r>
            <a:r>
              <a:rPr lang="en-GB" dirty="0"/>
              <a:t>does not foresee any </a:t>
            </a:r>
            <a:r>
              <a:rPr lang="en-GB" dirty="0" smtClean="0"/>
              <a:t>contingency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Delays will be absorbed by shift work or </a:t>
            </a:r>
            <a:r>
              <a:rPr lang="en-GB" dirty="0" smtClean="0"/>
              <a:t>week-ends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The success relies on strong involvement of participating </a:t>
            </a:r>
            <a:r>
              <a:rPr lang="en-GB" u="sng" dirty="0" smtClean="0"/>
              <a:t>Institutes</a:t>
            </a:r>
            <a:r>
              <a:rPr lang="en-GB" dirty="0" smtClean="0"/>
              <a:t> and </a:t>
            </a:r>
            <a:r>
              <a:rPr lang="en-GB" u="sng" dirty="0" smtClean="0"/>
              <a:t>CERN</a:t>
            </a:r>
            <a:r>
              <a:rPr lang="en-GB" dirty="0" smtClean="0"/>
              <a:t>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883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0"/>
            <a:ext cx="827087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High Luminosity LHC Experiments Workshop - 2016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6" name="Content Placeholder 6"/>
          <p:cNvSpPr txBox="1">
            <a:spLocks/>
          </p:cNvSpPr>
          <p:nvPr/>
        </p:nvSpPr>
        <p:spPr>
          <a:xfrm>
            <a:off x="429065" y="1092311"/>
            <a:ext cx="7990449" cy="4772793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88" indent="-1588">
              <a:spcBef>
                <a:spcPts val="100"/>
              </a:spcBef>
              <a:buFontTx/>
              <a:buNone/>
              <a:defRPr/>
            </a:pPr>
            <a:r>
              <a:rPr lang="en-GB" sz="1800" b="1" smtClean="0">
                <a:solidFill>
                  <a:srgbClr val="FF0000"/>
                </a:solidFill>
                <a:cs typeface="Calibri" pitchFamily="34" charset="0"/>
              </a:rPr>
              <a:t>Motivation:</a:t>
            </a:r>
            <a:r>
              <a:rPr lang="en-GB" sz="1800" smtClean="0">
                <a:solidFill>
                  <a:srgbClr val="FF0000"/>
                </a:solidFill>
                <a:cs typeface="Calibri" pitchFamily="34" charset="0"/>
              </a:rPr>
              <a:t> </a:t>
            </a:r>
            <a:r>
              <a:rPr lang="en-US" sz="1800" smtClean="0">
                <a:solidFill>
                  <a:schemeClr val="tx1"/>
                </a:solidFill>
                <a:cs typeface="Calibri" pitchFamily="34" charset="0"/>
              </a:rPr>
              <a:t>Focus on high-precision measurements of rare probes at low p</a:t>
            </a:r>
            <a:r>
              <a:rPr lang="en-US" sz="1800" baseline="-25000" smtClean="0">
                <a:solidFill>
                  <a:schemeClr val="tx1"/>
                </a:solidFill>
                <a:cs typeface="Calibri" pitchFamily="34" charset="0"/>
              </a:rPr>
              <a:t>T</a:t>
            </a:r>
            <a:endParaRPr lang="en-US" sz="1800" smtClean="0">
              <a:solidFill>
                <a:schemeClr val="tx1"/>
              </a:solidFill>
              <a:cs typeface="Calibri" pitchFamily="34" charset="0"/>
            </a:endParaRPr>
          </a:p>
          <a:p>
            <a:pPr lvl="1">
              <a:spcBef>
                <a:spcPts val="100"/>
              </a:spcBef>
              <a:defRPr/>
            </a:pPr>
            <a:r>
              <a:rPr lang="en-US" sz="1600" smtClean="0">
                <a:solidFill>
                  <a:schemeClr val="tx1"/>
                </a:solidFill>
                <a:cs typeface="Calibri" pitchFamily="34" charset="0"/>
              </a:rPr>
              <a:t>Cannot be selected by hardware trigger</a:t>
            </a:r>
          </a:p>
          <a:p>
            <a:pPr lvl="1">
              <a:spcBef>
                <a:spcPts val="100"/>
              </a:spcBef>
              <a:defRPr/>
            </a:pPr>
            <a:r>
              <a:rPr lang="en-US" sz="1600" smtClean="0">
                <a:solidFill>
                  <a:schemeClr val="tx1"/>
                </a:solidFill>
                <a:cs typeface="Calibri" pitchFamily="34" charset="0"/>
              </a:rPr>
              <a:t>Need to record large sample of events</a:t>
            </a:r>
          </a:p>
          <a:p>
            <a:pPr marL="0" indent="0">
              <a:spcBef>
                <a:spcPts val="100"/>
              </a:spcBef>
              <a:buFont typeface="Arial"/>
              <a:buNone/>
              <a:defRPr/>
            </a:pPr>
            <a:endParaRPr lang="en-GB" sz="1800" b="1" smtClean="0">
              <a:solidFill>
                <a:srgbClr val="FF0000"/>
              </a:solidFill>
              <a:cs typeface="Calibri" pitchFamily="34" charset="0"/>
            </a:endParaRPr>
          </a:p>
          <a:p>
            <a:pPr marL="0" indent="0">
              <a:spcBef>
                <a:spcPts val="100"/>
              </a:spcBef>
              <a:buFont typeface="Arial"/>
              <a:buNone/>
              <a:defRPr/>
            </a:pPr>
            <a:endParaRPr lang="en-GB" sz="1800" b="1" smtClean="0">
              <a:solidFill>
                <a:srgbClr val="FF0000"/>
              </a:solidFill>
              <a:cs typeface="Calibri" pitchFamily="34" charset="0"/>
            </a:endParaRPr>
          </a:p>
          <a:p>
            <a:pPr marL="1588" indent="-1588">
              <a:spcBef>
                <a:spcPts val="100"/>
              </a:spcBef>
              <a:buFont typeface="Arial"/>
              <a:buNone/>
              <a:defRPr/>
            </a:pPr>
            <a:r>
              <a:rPr lang="en-GB" sz="1800" b="1" smtClean="0">
                <a:solidFill>
                  <a:srgbClr val="FF0000"/>
                </a:solidFill>
                <a:cs typeface="Calibri" pitchFamily="34" charset="0"/>
              </a:rPr>
              <a:t>Goal: </a:t>
            </a:r>
            <a:r>
              <a:rPr lang="en-US" sz="1800" smtClean="0">
                <a:solidFill>
                  <a:schemeClr val="tx1"/>
                </a:solidFill>
                <a:cs typeface="Calibri" pitchFamily="34" charset="0"/>
              </a:rPr>
              <a:t>Pb-Pb recorded luminosity  </a:t>
            </a:r>
            <a:r>
              <a:rPr lang="en-US" sz="1800" smtClean="0">
                <a:solidFill>
                  <a:srgbClr val="FF0000"/>
                </a:solidFill>
                <a:cs typeface="Calibri" pitchFamily="34" charset="0"/>
              </a:rPr>
              <a:t>≥ 10 nb</a:t>
            </a:r>
            <a:r>
              <a:rPr lang="en-US" sz="1800" baseline="30000" smtClean="0">
                <a:solidFill>
                  <a:srgbClr val="FF0000"/>
                </a:solidFill>
                <a:cs typeface="Calibri" pitchFamily="34" charset="0"/>
              </a:rPr>
              <a:t>-1</a:t>
            </a:r>
            <a:r>
              <a:rPr lang="en-US" sz="1800" smtClean="0">
                <a:cs typeface="Calibri" pitchFamily="34" charset="0"/>
              </a:rPr>
              <a:t>, </a:t>
            </a:r>
            <a:r>
              <a:rPr lang="en-US" sz="1800" smtClean="0">
                <a:solidFill>
                  <a:schemeClr val="tx1"/>
                </a:solidFill>
                <a:cs typeface="Calibri" pitchFamily="34" charset="0"/>
              </a:rPr>
              <a:t>(plus pp and p-Pb data)</a:t>
            </a:r>
          </a:p>
          <a:p>
            <a:pPr lvl="1">
              <a:spcBef>
                <a:spcPts val="100"/>
              </a:spcBef>
              <a:defRPr/>
            </a:pPr>
            <a:r>
              <a:rPr lang="en-US" sz="1600" smtClean="0">
                <a:solidFill>
                  <a:schemeClr val="tx1"/>
                </a:solidFill>
                <a:cs typeface="Calibri" pitchFamily="34" charset="0"/>
              </a:rPr>
              <a:t>8 x 10</a:t>
            </a:r>
            <a:r>
              <a:rPr lang="en-US" sz="1600" baseline="30000" smtClean="0">
                <a:solidFill>
                  <a:schemeClr val="tx1"/>
                </a:solidFill>
                <a:cs typeface="Calibri" pitchFamily="34" charset="0"/>
              </a:rPr>
              <a:t>10</a:t>
            </a:r>
            <a:r>
              <a:rPr lang="en-US" sz="1600" smtClean="0">
                <a:solidFill>
                  <a:schemeClr val="tx1"/>
                </a:solidFill>
                <a:cs typeface="Calibri" pitchFamily="34" charset="0"/>
              </a:rPr>
              <a:t> </a:t>
            </a:r>
            <a:r>
              <a:rPr lang="en-US" sz="1600" smtClean="0">
                <a:solidFill>
                  <a:srgbClr val="FF0000"/>
                </a:solidFill>
                <a:cs typeface="Calibri" pitchFamily="34" charset="0"/>
              </a:rPr>
              <a:t>events to g</a:t>
            </a:r>
            <a:r>
              <a:rPr lang="en-GB" sz="1600" smtClean="0">
                <a:solidFill>
                  <a:srgbClr val="FF0000"/>
                </a:solidFill>
                <a:cs typeface="Calibri" pitchFamily="34" charset="0"/>
              </a:rPr>
              <a:t>ain a factor 100 </a:t>
            </a:r>
            <a:r>
              <a:rPr lang="en-GB" sz="1600" smtClean="0">
                <a:solidFill>
                  <a:schemeClr val="tx1"/>
                </a:solidFill>
                <a:cs typeface="Calibri" pitchFamily="34" charset="0"/>
              </a:rPr>
              <a:t>in statistics over the Run1+Run2 programme</a:t>
            </a:r>
          </a:p>
          <a:p>
            <a:pPr marL="0" indent="0">
              <a:spcBef>
                <a:spcPts val="100"/>
              </a:spcBef>
              <a:buFont typeface="Arial"/>
              <a:buNone/>
              <a:defRPr/>
            </a:pPr>
            <a:endParaRPr lang="en-GB" sz="1800" b="1" smtClean="0">
              <a:solidFill>
                <a:srgbClr val="FF0000"/>
              </a:solidFill>
              <a:cs typeface="Calibri" pitchFamily="34" charset="0"/>
            </a:endParaRPr>
          </a:p>
          <a:p>
            <a:pPr marL="0" indent="0">
              <a:spcBef>
                <a:spcPts val="100"/>
              </a:spcBef>
              <a:buFont typeface="Arial"/>
              <a:buNone/>
              <a:defRPr/>
            </a:pPr>
            <a:endParaRPr lang="en-GB" sz="1800" b="1" smtClean="0">
              <a:solidFill>
                <a:srgbClr val="FF0000"/>
              </a:solidFill>
              <a:cs typeface="Calibri" pitchFamily="34" charset="0"/>
            </a:endParaRPr>
          </a:p>
          <a:p>
            <a:pPr marL="0" indent="0">
              <a:spcBef>
                <a:spcPts val="100"/>
              </a:spcBef>
              <a:buFont typeface="Arial"/>
              <a:buNone/>
              <a:defRPr/>
            </a:pPr>
            <a:r>
              <a:rPr lang="en-GB" sz="1800" b="1" smtClean="0">
                <a:solidFill>
                  <a:srgbClr val="FF0000"/>
                </a:solidFill>
                <a:cs typeface="Calibri" pitchFamily="34" charset="0"/>
              </a:rPr>
              <a:t>Strategy:</a:t>
            </a:r>
          </a:p>
          <a:p>
            <a:pPr>
              <a:spcBef>
                <a:spcPts val="100"/>
              </a:spcBef>
              <a:defRPr/>
            </a:pPr>
            <a:r>
              <a:rPr lang="en-GB" sz="1600" smtClean="0">
                <a:solidFill>
                  <a:schemeClr val="tx1"/>
                </a:solidFill>
                <a:cs typeface="Calibri" pitchFamily="34" charset="0"/>
              </a:rPr>
              <a:t>Read out all Pb-Pb interactions at a maximum rate of 50kHz (i.e. L = 6x10</a:t>
            </a:r>
            <a:r>
              <a:rPr lang="en-GB" sz="1600" baseline="30000" smtClean="0">
                <a:solidFill>
                  <a:schemeClr val="tx1"/>
                </a:solidFill>
                <a:cs typeface="Calibri" pitchFamily="34" charset="0"/>
              </a:rPr>
              <a:t>27</a:t>
            </a:r>
            <a:r>
              <a:rPr lang="en-GB" sz="1600" smtClean="0">
                <a:solidFill>
                  <a:schemeClr val="tx1"/>
                </a:solidFill>
                <a:cs typeface="Calibri" pitchFamily="34" charset="0"/>
              </a:rPr>
              <a:t> cm</a:t>
            </a:r>
            <a:r>
              <a:rPr lang="en-GB" sz="1600" baseline="30000" smtClean="0">
                <a:solidFill>
                  <a:schemeClr val="tx1"/>
                </a:solidFill>
                <a:cs typeface="Calibri" pitchFamily="34" charset="0"/>
              </a:rPr>
              <a:t>-1</a:t>
            </a:r>
            <a:r>
              <a:rPr lang="en-GB" sz="1600" smtClean="0">
                <a:solidFill>
                  <a:schemeClr val="tx1"/>
                </a:solidFill>
                <a:cs typeface="Calibri" pitchFamily="34" charset="0"/>
              </a:rPr>
              <a:t>s</a:t>
            </a:r>
            <a:r>
              <a:rPr lang="en-GB" sz="1600" baseline="30000" smtClean="0">
                <a:solidFill>
                  <a:schemeClr val="tx1"/>
                </a:solidFill>
                <a:cs typeface="Calibri" pitchFamily="34" charset="0"/>
              </a:rPr>
              <a:t>-1</a:t>
            </a:r>
            <a:r>
              <a:rPr lang="en-GB" sz="1600" smtClean="0">
                <a:solidFill>
                  <a:schemeClr val="tx1"/>
                </a:solidFill>
                <a:cs typeface="Calibri" pitchFamily="34" charset="0"/>
              </a:rPr>
              <a:t>) upon a minimum bias trigger</a:t>
            </a:r>
          </a:p>
          <a:p>
            <a:pPr>
              <a:spcBef>
                <a:spcPts val="100"/>
              </a:spcBef>
              <a:defRPr/>
            </a:pPr>
            <a:r>
              <a:rPr lang="en-GB" sz="1600" smtClean="0">
                <a:solidFill>
                  <a:schemeClr val="tx1"/>
                </a:solidFill>
                <a:cs typeface="Calibri" pitchFamily="34" charset="0"/>
              </a:rPr>
              <a:t>Perform online data reduction based on reconstruction of clusters and tracks </a:t>
            </a:r>
          </a:p>
          <a:p>
            <a:pPr>
              <a:spcBef>
                <a:spcPts val="100"/>
              </a:spcBef>
              <a:defRPr/>
            </a:pPr>
            <a:r>
              <a:rPr lang="en-GB" sz="1600" smtClean="0">
                <a:solidFill>
                  <a:schemeClr val="tx1"/>
                </a:solidFill>
                <a:cs typeface="Calibri" pitchFamily="34" charset="0"/>
              </a:rPr>
              <a:t>Improve vertexing and tracking at low p</a:t>
            </a:r>
            <a:r>
              <a:rPr lang="en-GB" sz="1600" baseline="-25000" smtClean="0">
                <a:solidFill>
                  <a:schemeClr val="tx1"/>
                </a:solidFill>
                <a:cs typeface="Calibri" pitchFamily="34" charset="0"/>
              </a:rPr>
              <a:t>T </a:t>
            </a:r>
          </a:p>
          <a:p>
            <a:pPr marL="0" indent="0">
              <a:spcBef>
                <a:spcPts val="100"/>
              </a:spcBef>
              <a:buFont typeface="Arial"/>
              <a:buNone/>
              <a:defRPr/>
            </a:pPr>
            <a:r>
              <a:rPr lang="en-GB" sz="1600" baseline="-25000" smtClean="0">
                <a:solidFill>
                  <a:schemeClr val="tx1"/>
                </a:solidFill>
                <a:ea typeface="Wingdings"/>
                <a:cs typeface="Calibri" pitchFamily="34" charset="0"/>
                <a:sym typeface="Wingdings"/>
              </a:rPr>
              <a:t>	</a:t>
            </a:r>
            <a:r>
              <a:rPr lang="en-GB" sz="1600" smtClean="0">
                <a:solidFill>
                  <a:schemeClr val="tx1"/>
                </a:solidFill>
                <a:ea typeface="Wingdings"/>
                <a:cs typeface="Wingdings"/>
                <a:sym typeface="Wingdings"/>
              </a:rPr>
              <a:t> New Inner Tracking System (ITS)</a:t>
            </a:r>
            <a:endParaRPr lang="en-GB" sz="1600" dirty="0">
              <a:solidFill>
                <a:schemeClr val="tx1"/>
              </a:solidFill>
              <a:cs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89942" y="241695"/>
            <a:ext cx="34644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/>
              <a:t>ALICE, LS2 upgrade scope</a:t>
            </a:r>
          </a:p>
        </p:txBody>
      </p:sp>
    </p:spTree>
    <p:extLst>
      <p:ext uri="{BB962C8B-B14F-4D97-AF65-F5344CB8AC3E}">
        <p14:creationId xmlns:p14="http://schemas.microsoft.com/office/powerpoint/2010/main" val="400891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9942" y="241695"/>
            <a:ext cx="34644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/>
              <a:t>ALICE, LS2 upgrade scope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049731" y="886125"/>
            <a:ext cx="6856904" cy="4365729"/>
            <a:chOff x="978085" y="1332620"/>
            <a:chExt cx="7304616" cy="4873121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085" y="1332620"/>
              <a:ext cx="7304616" cy="4873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/>
            <p:nvPr/>
          </p:nvSpPr>
          <p:spPr>
            <a:xfrm rot="16860000">
              <a:off x="4857287" y="-722577"/>
              <a:ext cx="482700" cy="54570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1">
                <a:defRPr/>
              </a:pPr>
              <a:endParaRPr lang="en-GB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1144748" y="2356437"/>
              <a:ext cx="350787" cy="34311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1">
                <a:defRPr/>
              </a:pPr>
              <a:endParaRPr lang="en-GB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84900" y="1030298"/>
            <a:ext cx="2885345" cy="830960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200" b="1" dirty="0">
                <a:solidFill>
                  <a:srgbClr val="008000"/>
                </a:solidFill>
                <a:ea typeface="MS PGothic" pitchFamily="34" charset="-128"/>
                <a:cs typeface="MS PGothic" charset="0"/>
              </a:rPr>
              <a:t>New Inner Tracking System (ITS)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200" dirty="0">
                <a:solidFill>
                  <a:srgbClr val="008000"/>
                </a:solidFill>
                <a:ea typeface="MS PGothic" pitchFamily="34" charset="-128"/>
                <a:cs typeface="MS PGothic" charset="0"/>
              </a:rPr>
              <a:t>improved pointing precision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200" dirty="0">
                <a:solidFill>
                  <a:srgbClr val="008000"/>
                </a:solidFill>
                <a:ea typeface="MS PGothic" pitchFamily="34" charset="-128"/>
                <a:cs typeface="MS PGothic" charset="0"/>
              </a:rPr>
              <a:t>less material </a:t>
            </a:r>
            <a:r>
              <a:rPr lang="en-GB" sz="1200" dirty="0">
                <a:solidFill>
                  <a:srgbClr val="008000"/>
                </a:solidFill>
                <a:ea typeface="MS PGothic" pitchFamily="34" charset="-128"/>
                <a:cs typeface="MS PGothic" charset="0"/>
                <a:sym typeface="Wingdings"/>
              </a:rPr>
              <a:t></a:t>
            </a:r>
            <a:r>
              <a:rPr lang="en-GB" sz="1200" dirty="0">
                <a:solidFill>
                  <a:srgbClr val="008000"/>
                </a:solidFill>
                <a:ea typeface="MS PGothic" pitchFamily="34" charset="-128"/>
                <a:cs typeface="MS PGothic" charset="0"/>
              </a:rPr>
              <a:t> thinnest tracker at the LHC</a:t>
            </a:r>
          </a:p>
        </p:txBody>
      </p:sp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>
            <a:off x="2206179" y="1803342"/>
            <a:ext cx="2376459" cy="1230303"/>
          </a:xfrm>
          <a:prstGeom prst="straightConnector1">
            <a:avLst/>
          </a:prstGeom>
          <a:noFill/>
          <a:ln w="25400">
            <a:solidFill>
              <a:srgbClr val="008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417873" y="2626698"/>
            <a:ext cx="2601552" cy="1200292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200" b="1" dirty="0">
                <a:solidFill>
                  <a:srgbClr val="4F81BD">
                    <a:lumMod val="75000"/>
                  </a:srgbClr>
                </a:solidFill>
                <a:ea typeface="MS PGothic" pitchFamily="34" charset="-128"/>
                <a:cs typeface="MS PGothic" charset="0"/>
              </a:rPr>
              <a:t>Time Projection Chamber (TPC)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200" dirty="0">
                <a:solidFill>
                  <a:srgbClr val="4F81BD">
                    <a:lumMod val="75000"/>
                  </a:srgbClr>
                </a:solidFill>
                <a:ea typeface="MS PGothic" pitchFamily="34" charset="-128"/>
                <a:cs typeface="MS PGothic" charset="0"/>
              </a:rPr>
              <a:t>new GEM technology for readout chambers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200" dirty="0">
                <a:solidFill>
                  <a:srgbClr val="4F81BD">
                    <a:lumMod val="75000"/>
                  </a:srgbClr>
                </a:solidFill>
                <a:ea typeface="MS PGothic" pitchFamily="34" charset="-128"/>
                <a:cs typeface="MS PGothic" charset="0"/>
              </a:rPr>
              <a:t>continuous readout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200" dirty="0">
                <a:solidFill>
                  <a:srgbClr val="4F81BD">
                    <a:lumMod val="75000"/>
                  </a:srgbClr>
                </a:solidFill>
                <a:ea typeface="MS PGothic" pitchFamily="34" charset="-128"/>
                <a:cs typeface="MS PGothic" charset="0"/>
              </a:rPr>
              <a:t>faster readout electronics</a:t>
            </a:r>
          </a:p>
          <a:p>
            <a:pPr marL="445903" indent="-182487" defTabSz="457011">
              <a:buFont typeface="Arial"/>
              <a:buChar char="•"/>
              <a:defRPr/>
            </a:pPr>
            <a:endParaRPr lang="en-GB" sz="1200" dirty="0">
              <a:solidFill>
                <a:srgbClr val="4F81BD">
                  <a:lumMod val="75000"/>
                </a:srgbClr>
              </a:solidFill>
              <a:ea typeface="MS PGothic" pitchFamily="34" charset="-128"/>
              <a:cs typeface="MS PGothic" charset="0"/>
            </a:endParaRPr>
          </a:p>
        </p:txBody>
      </p:sp>
      <p:cxnSp>
        <p:nvCxnSpPr>
          <p:cNvPr id="10" name="Straight Arrow Connector 9"/>
          <p:cNvCxnSpPr>
            <a:cxnSpLocks noChangeShapeType="1"/>
          </p:cNvCxnSpPr>
          <p:nvPr/>
        </p:nvCxnSpPr>
        <p:spPr bwMode="auto">
          <a:xfrm>
            <a:off x="2535466" y="3197686"/>
            <a:ext cx="1837680" cy="134880"/>
          </a:xfrm>
          <a:prstGeom prst="straightConnector1">
            <a:avLst/>
          </a:prstGeom>
          <a:noFill/>
          <a:ln w="25400">
            <a:solidFill>
              <a:srgbClr val="376092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7485768" y="1962267"/>
            <a:ext cx="1583732" cy="830960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200" b="1" dirty="0">
                <a:solidFill>
                  <a:srgbClr val="3366FF"/>
                </a:solidFill>
                <a:ea typeface="MS PGothic" pitchFamily="34" charset="-128"/>
                <a:cs typeface="MS PGothic" charset="0"/>
              </a:rPr>
              <a:t>MUON Arm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200" dirty="0">
                <a:solidFill>
                  <a:srgbClr val="3366FF"/>
                </a:solidFill>
                <a:ea typeface="MS PGothic" pitchFamily="34" charset="-128"/>
                <a:cs typeface="MS PGothic" charset="0"/>
              </a:rPr>
              <a:t>continuous readout electronics</a:t>
            </a:r>
          </a:p>
        </p:txBody>
      </p:sp>
      <p:cxnSp>
        <p:nvCxnSpPr>
          <p:cNvPr id="12" name="Straight Arrow Connector 11"/>
          <p:cNvCxnSpPr>
            <a:cxnSpLocks noChangeShapeType="1"/>
            <a:stCxn id="11" idx="1"/>
          </p:cNvCxnSpPr>
          <p:nvPr/>
        </p:nvCxnSpPr>
        <p:spPr bwMode="auto">
          <a:xfrm flipH="1">
            <a:off x="6267451" y="2377747"/>
            <a:ext cx="1218317" cy="1061461"/>
          </a:xfrm>
          <a:prstGeom prst="straightConnector1">
            <a:avLst/>
          </a:prstGeom>
          <a:noFill/>
          <a:ln w="25400">
            <a:solidFill>
              <a:srgbClr val="3366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6127642" y="1030298"/>
            <a:ext cx="2998788" cy="646294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200" b="1" dirty="0">
                <a:solidFill>
                  <a:srgbClr val="660066"/>
                </a:solidFill>
                <a:ea typeface="MS PGothic" pitchFamily="34" charset="-128"/>
                <a:cs typeface="MS PGothic" charset="0"/>
              </a:rPr>
              <a:t>Muon Forward Tracker (MFT)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200" dirty="0">
                <a:solidFill>
                  <a:srgbClr val="660066"/>
                </a:solidFill>
                <a:ea typeface="MS PGothic" pitchFamily="34" charset="-128"/>
                <a:cs typeface="MS PGothic" charset="0"/>
              </a:rPr>
              <a:t>new Si tracker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200" dirty="0">
                <a:solidFill>
                  <a:srgbClr val="660066"/>
                </a:solidFill>
                <a:ea typeface="MS PGothic" pitchFamily="34" charset="-128"/>
                <a:cs typeface="MS PGothic" charset="0"/>
              </a:rPr>
              <a:t>Improved MUON pointing precision</a:t>
            </a:r>
          </a:p>
        </p:txBody>
      </p: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 flipH="1">
            <a:off x="4582640" y="1676592"/>
            <a:ext cx="2697208" cy="1357053"/>
          </a:xfrm>
          <a:prstGeom prst="straightConnector1">
            <a:avLst/>
          </a:prstGeom>
          <a:noFill/>
          <a:ln w="25400">
            <a:solidFill>
              <a:srgbClr val="660066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457200" y="4712300"/>
            <a:ext cx="2846388" cy="1200292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200" b="1" dirty="0">
                <a:solidFill>
                  <a:srgbClr val="FF6600"/>
                </a:solidFill>
                <a:ea typeface="MS PGothic" pitchFamily="34" charset="-128"/>
                <a:cs typeface="MS PGothic" charset="0"/>
              </a:rPr>
              <a:t>New Online/Offline computing farm (O2)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200" dirty="0">
                <a:solidFill>
                  <a:srgbClr val="FF6600"/>
                </a:solidFill>
                <a:ea typeface="MS PGothic" pitchFamily="34" charset="-128"/>
                <a:cs typeface="MS PGothic" charset="0"/>
              </a:rPr>
              <a:t>new architecture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200" dirty="0">
                <a:solidFill>
                  <a:srgbClr val="FF6600"/>
                </a:solidFill>
                <a:ea typeface="MS PGothic" pitchFamily="34" charset="-128"/>
                <a:cs typeface="MS PGothic" charset="0"/>
              </a:rPr>
              <a:t>on line tracking &amp; data compression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200" dirty="0">
                <a:solidFill>
                  <a:srgbClr val="FF6600"/>
                </a:solidFill>
                <a:ea typeface="MS PGothic" pitchFamily="34" charset="-128"/>
                <a:cs typeface="MS PGothic" charset="0"/>
              </a:rPr>
              <a:t>50kHz PbPb event rate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60038" y="5450964"/>
            <a:ext cx="2251075" cy="461628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200" b="1" dirty="0">
                <a:solidFill>
                  <a:srgbClr val="92D050"/>
                </a:solidFill>
                <a:ea typeface="MS PGothic" pitchFamily="34" charset="-128"/>
                <a:cs typeface="MS PGothic" charset="0"/>
              </a:rPr>
              <a:t>TOF, TRD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200" dirty="0">
                <a:solidFill>
                  <a:srgbClr val="92D050"/>
                </a:solidFill>
                <a:ea typeface="MS PGothic" pitchFamily="34" charset="-128"/>
                <a:cs typeface="MS PGothic" charset="0"/>
              </a:rPr>
              <a:t>Faster readout</a:t>
            </a:r>
          </a:p>
        </p:txBody>
      </p:sp>
      <p:cxnSp>
        <p:nvCxnSpPr>
          <p:cNvPr id="17" name="Straight Arrow Connector 16"/>
          <p:cNvCxnSpPr>
            <a:cxnSpLocks noChangeShapeType="1"/>
            <a:stCxn id="16" idx="0"/>
          </p:cNvCxnSpPr>
          <p:nvPr/>
        </p:nvCxnSpPr>
        <p:spPr bwMode="auto">
          <a:xfrm flipV="1">
            <a:off x="4185576" y="3635970"/>
            <a:ext cx="0" cy="1814994"/>
          </a:xfrm>
          <a:prstGeom prst="straightConnector1">
            <a:avLst/>
          </a:prstGeom>
          <a:noFill/>
          <a:ln w="25400">
            <a:solidFill>
              <a:srgbClr val="92D05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8" name="TextBox 19"/>
          <p:cNvSpPr txBox="1">
            <a:spLocks noChangeArrowheads="1"/>
          </p:cNvSpPr>
          <p:nvPr/>
        </p:nvSpPr>
        <p:spPr bwMode="auto">
          <a:xfrm>
            <a:off x="5862698" y="5635629"/>
            <a:ext cx="2464609" cy="27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0" tIns="45702" rIns="91400" bIns="45702"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>
                <a:solidFill>
                  <a:srgbClr val="000000"/>
                </a:solidFill>
                <a:latin typeface="+mn-lt"/>
                <a:ea typeface="MS PGothic" charset="0"/>
                <a:cs typeface="Arial" charset="0"/>
              </a:rPr>
              <a:t>New Trigger Detectors (FIT)</a:t>
            </a:r>
          </a:p>
        </p:txBody>
      </p:sp>
      <p:cxnSp>
        <p:nvCxnSpPr>
          <p:cNvPr id="19" name="Straight Arrow Connector 18"/>
          <p:cNvCxnSpPr>
            <a:cxnSpLocks noChangeShapeType="1"/>
            <a:stCxn id="18" idx="0"/>
          </p:cNvCxnSpPr>
          <p:nvPr/>
        </p:nvCxnSpPr>
        <p:spPr bwMode="auto">
          <a:xfrm flipH="1" flipV="1">
            <a:off x="4582638" y="3033645"/>
            <a:ext cx="2512365" cy="2601984"/>
          </a:xfrm>
          <a:prstGeom prst="straightConnector1">
            <a:avLst/>
          </a:prstGeom>
          <a:noFill/>
          <a:ln w="25400">
            <a:solidFill>
              <a:schemeClr val="bg1">
                <a:lumMod val="85000"/>
              </a:schemeClr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1" name="Slide Number Placeholder 2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2" name="Picture 2" descr="See original imag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699" y="68580"/>
            <a:ext cx="636201" cy="86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19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9144000" cy="680612"/>
          </a:xfrm>
          <a:prstGeom prst="rect">
            <a:avLst/>
          </a:prstGeom>
          <a:ln w="31750"/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600" b="1" dirty="0" smtClean="0">
                <a:solidFill>
                  <a:srgbClr val="FF0000"/>
                </a:solidFill>
                <a:ea typeface="MS PGothic" pitchFamily="34" charset="-128"/>
              </a:rPr>
              <a:t>The ALICE Upgrade, 5 TDRs</a:t>
            </a:r>
            <a:endParaRPr lang="en-US" sz="3600" b="1" dirty="0">
              <a:solidFill>
                <a:srgbClr val="FF0000"/>
              </a:solidFill>
              <a:ea typeface="MS PGothic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7282" y="565642"/>
            <a:ext cx="7888804" cy="5013245"/>
          </a:xfrm>
          <a:prstGeom prst="rect">
            <a:avLst/>
          </a:prstGeom>
          <a:noFill/>
        </p:spPr>
        <p:txBody>
          <a:bodyPr lIns="91400" tIns="45702" rIns="91400" bIns="45702">
            <a:normAutofit/>
          </a:bodyPr>
          <a:lstStyle/>
          <a:p>
            <a:pPr marL="457010" lvl="1" eaLnBrk="1" hangingPunct="1">
              <a:defRPr/>
            </a:pPr>
            <a:endParaRPr lang="en-US" sz="2300" u="none" dirty="0">
              <a:solidFill>
                <a:srgbClr val="0000FF"/>
              </a:solidFill>
              <a:latin typeface="Times New Roman" pitchFamily="18" charset="0"/>
              <a:ea typeface="MS PGothic" panose="020B0600070205080204" pitchFamily="34" charset="-128"/>
              <a:cs typeface="+mn-cs"/>
            </a:endParaRPr>
          </a:p>
          <a:p>
            <a:pPr marL="799768" lvl="1" indent="-342758" eaLnBrk="1" hangingPunct="1">
              <a:buFont typeface="Arial" pitchFamily="34" charset="0"/>
              <a:buChar char="•"/>
              <a:defRPr/>
            </a:pPr>
            <a:r>
              <a:rPr lang="en-US" sz="1600" u="none" dirty="0" smtClean="0">
                <a:solidFill>
                  <a:srgbClr val="000090"/>
                </a:solidFill>
                <a:ea typeface="MS PGothic" panose="020B0600070205080204" pitchFamily="34" charset="-128"/>
              </a:rPr>
              <a:t>Silicon </a:t>
            </a:r>
            <a:r>
              <a:rPr lang="en-US" sz="1600" u="none" dirty="0">
                <a:solidFill>
                  <a:srgbClr val="000090"/>
                </a:solidFill>
                <a:ea typeface="MS PGothic" panose="020B0600070205080204" pitchFamily="34" charset="-128"/>
              </a:rPr>
              <a:t>Inner Tracking </a:t>
            </a:r>
            <a:r>
              <a:rPr lang="en-US" sz="1600" u="none" dirty="0" smtClean="0">
                <a:solidFill>
                  <a:srgbClr val="000090"/>
                </a:solidFill>
                <a:ea typeface="MS PGothic" panose="020B0600070205080204" pitchFamily="34" charset="-128"/>
              </a:rPr>
              <a:t>System (ITS) upgrade</a:t>
            </a:r>
            <a:endParaRPr lang="en-US" sz="1600" u="none" dirty="0">
              <a:solidFill>
                <a:srgbClr val="000090"/>
              </a:solidFill>
              <a:ea typeface="MS PGothic" panose="020B0600070205080204" pitchFamily="34" charset="-128"/>
            </a:endParaRPr>
          </a:p>
          <a:p>
            <a:pPr marL="457011" lvl="1" indent="0" eaLnBrk="1" hangingPunct="1">
              <a:defRPr/>
            </a:pPr>
            <a:r>
              <a:rPr lang="en-US" sz="1600" u="none" dirty="0">
                <a:solidFill>
                  <a:srgbClr val="000090"/>
                </a:solidFill>
                <a:ea typeface="MS PGothic" panose="020B0600070205080204" pitchFamily="34" charset="-128"/>
              </a:rPr>
              <a:t>		</a:t>
            </a:r>
          </a:p>
          <a:p>
            <a:pPr marL="457010" lvl="1" eaLnBrk="1" hangingPunct="1">
              <a:defRPr/>
            </a:pPr>
            <a:endParaRPr lang="en-US" sz="1600" u="none" dirty="0">
              <a:solidFill>
                <a:srgbClr val="000090"/>
              </a:solidFill>
              <a:ea typeface="MS PGothic" panose="020B0600070205080204" pitchFamily="34" charset="-128"/>
            </a:endParaRPr>
          </a:p>
          <a:p>
            <a:pPr marL="799768" lvl="1" indent="-342758" eaLnBrk="1" hangingPunct="1">
              <a:buFont typeface="Arial" pitchFamily="34" charset="0"/>
              <a:buChar char="•"/>
              <a:defRPr/>
            </a:pPr>
            <a:r>
              <a:rPr lang="en-US" sz="1600" u="none" dirty="0" smtClean="0">
                <a:solidFill>
                  <a:srgbClr val="000090"/>
                </a:solidFill>
                <a:ea typeface="MS PGothic" panose="020B0600070205080204" pitchFamily="34" charset="-128"/>
              </a:rPr>
              <a:t>Time Projection Chamber (TPC) readout chamber upgrade</a:t>
            </a:r>
            <a:endParaRPr lang="en-US" sz="1600" u="none" dirty="0">
              <a:solidFill>
                <a:srgbClr val="000090"/>
              </a:solidFill>
              <a:ea typeface="MS PGothic" panose="020B0600070205080204" pitchFamily="34" charset="-128"/>
            </a:endParaRPr>
          </a:p>
          <a:p>
            <a:pPr marL="799768" lvl="1" indent="-342758" eaLnBrk="1" hangingPunct="1">
              <a:buFont typeface="Arial" pitchFamily="34" charset="0"/>
              <a:buChar char="•"/>
              <a:defRPr/>
            </a:pPr>
            <a:endParaRPr lang="en-US" sz="1600" u="none" dirty="0">
              <a:solidFill>
                <a:srgbClr val="000090"/>
              </a:solidFill>
              <a:ea typeface="MS PGothic" panose="020B0600070205080204" pitchFamily="34" charset="-128"/>
            </a:endParaRPr>
          </a:p>
          <a:p>
            <a:pPr marL="799768" lvl="1" indent="-342758" eaLnBrk="1" hangingPunct="1">
              <a:buFont typeface="Arial" pitchFamily="34" charset="0"/>
              <a:buChar char="•"/>
              <a:defRPr/>
            </a:pPr>
            <a:endParaRPr lang="en-US" sz="1600" u="none" dirty="0" smtClean="0">
              <a:solidFill>
                <a:srgbClr val="000090"/>
              </a:solidFill>
              <a:ea typeface="MS PGothic" panose="020B0600070205080204" pitchFamily="34" charset="-128"/>
            </a:endParaRPr>
          </a:p>
          <a:p>
            <a:pPr marL="799768" lvl="1" indent="-342758" eaLnBrk="1" hangingPunct="1">
              <a:buFont typeface="Arial" pitchFamily="34" charset="0"/>
              <a:buChar char="•"/>
              <a:defRPr/>
            </a:pPr>
            <a:endParaRPr lang="en-US" sz="1600" u="none" dirty="0">
              <a:solidFill>
                <a:srgbClr val="000090"/>
              </a:solidFill>
              <a:ea typeface="MS PGothic" panose="020B0600070205080204" pitchFamily="34" charset="-128"/>
            </a:endParaRPr>
          </a:p>
          <a:p>
            <a:pPr marL="799768" lvl="1" indent="-342758" eaLnBrk="1" hangingPunct="1">
              <a:buFont typeface="Arial" pitchFamily="34" charset="0"/>
              <a:buChar char="•"/>
              <a:defRPr/>
            </a:pPr>
            <a:r>
              <a:rPr lang="en-US" sz="1600" u="none" dirty="0" err="1" smtClean="0">
                <a:solidFill>
                  <a:srgbClr val="000090"/>
                </a:solidFill>
                <a:ea typeface="MS PGothic" panose="020B0600070205080204" pitchFamily="34" charset="-128"/>
              </a:rPr>
              <a:t>Muon</a:t>
            </a:r>
            <a:r>
              <a:rPr lang="en-US" sz="1600" u="none" dirty="0" smtClean="0">
                <a:solidFill>
                  <a:srgbClr val="000090"/>
                </a:solidFill>
                <a:ea typeface="MS PGothic" panose="020B0600070205080204" pitchFamily="34" charset="-128"/>
              </a:rPr>
              <a:t> Forward Tracker (MFT) </a:t>
            </a:r>
          </a:p>
          <a:p>
            <a:pPr marL="799768" lvl="1" indent="-342758" eaLnBrk="1" hangingPunct="1">
              <a:buFont typeface="Arial" pitchFamily="34" charset="0"/>
              <a:buChar char="•"/>
              <a:defRPr/>
            </a:pPr>
            <a:endParaRPr lang="en-US" sz="1600" dirty="0">
              <a:solidFill>
                <a:srgbClr val="000090"/>
              </a:solidFill>
              <a:ea typeface="MS PGothic" panose="020B0600070205080204" pitchFamily="34" charset="-128"/>
            </a:endParaRPr>
          </a:p>
          <a:p>
            <a:pPr marL="799768" lvl="1" indent="-342758" eaLnBrk="1" hangingPunct="1">
              <a:buFont typeface="Arial" pitchFamily="34" charset="0"/>
              <a:buChar char="•"/>
              <a:defRPr/>
            </a:pPr>
            <a:endParaRPr lang="en-US" sz="1600" u="none" dirty="0" smtClean="0">
              <a:solidFill>
                <a:srgbClr val="000090"/>
              </a:solidFill>
              <a:ea typeface="MS PGothic" panose="020B0600070205080204" pitchFamily="34" charset="-128"/>
            </a:endParaRPr>
          </a:p>
          <a:p>
            <a:pPr marL="799768" lvl="1" indent="-342758"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0090"/>
                </a:solidFill>
                <a:ea typeface="MS PGothic" panose="020B0600070205080204" pitchFamily="34" charset="-128"/>
              </a:rPr>
              <a:t>Upgraded </a:t>
            </a:r>
            <a:r>
              <a:rPr lang="en-US" sz="1600" dirty="0">
                <a:solidFill>
                  <a:srgbClr val="000090"/>
                </a:solidFill>
                <a:ea typeface="MS PGothic" panose="020B0600070205080204" pitchFamily="34" charset="-128"/>
              </a:rPr>
              <a:t>readout for all detectors to cope with the higher </a:t>
            </a:r>
            <a:r>
              <a:rPr lang="en-US" sz="1600" dirty="0" smtClean="0">
                <a:solidFill>
                  <a:srgbClr val="000090"/>
                </a:solidFill>
                <a:ea typeface="MS PGothic" panose="020B0600070205080204" pitchFamily="34" charset="-128"/>
              </a:rPr>
              <a:t>rate (SAMPA, CRU)          Upgraded Central </a:t>
            </a:r>
            <a:r>
              <a:rPr lang="en-US" sz="1600" dirty="0">
                <a:solidFill>
                  <a:srgbClr val="000090"/>
                </a:solidFill>
                <a:ea typeface="MS PGothic" panose="020B0600070205080204" pitchFamily="34" charset="-128"/>
              </a:rPr>
              <a:t>Trigger Processor                                              </a:t>
            </a:r>
            <a:r>
              <a:rPr lang="en-US" sz="1600" dirty="0" smtClean="0">
                <a:solidFill>
                  <a:srgbClr val="000090"/>
                </a:solidFill>
                <a:ea typeface="MS PGothic" panose="020B0600070205080204" pitchFamily="34" charset="-128"/>
              </a:rPr>
              <a:t>                        Upgraded Fast </a:t>
            </a:r>
            <a:r>
              <a:rPr lang="en-US" sz="1600" dirty="0">
                <a:solidFill>
                  <a:srgbClr val="000090"/>
                </a:solidFill>
                <a:ea typeface="MS PGothic" panose="020B0600070205080204" pitchFamily="34" charset="-128"/>
              </a:rPr>
              <a:t>Interaction Trigger (FIT) based on </a:t>
            </a:r>
            <a:r>
              <a:rPr lang="en-US" sz="1600" dirty="0" err="1">
                <a:solidFill>
                  <a:srgbClr val="000090"/>
                </a:solidFill>
                <a:ea typeface="MS PGothic" panose="020B0600070205080204" pitchFamily="34" charset="-128"/>
              </a:rPr>
              <a:t>Quartz+MCP</a:t>
            </a:r>
            <a:r>
              <a:rPr lang="en-US" sz="1600" dirty="0">
                <a:solidFill>
                  <a:srgbClr val="000090"/>
                </a:solidFill>
                <a:ea typeface="MS PGothic" panose="020B0600070205080204" pitchFamily="34" charset="-128"/>
              </a:rPr>
              <a:t> &amp; Scintillator </a:t>
            </a:r>
            <a:r>
              <a:rPr lang="en-US" sz="1600" dirty="0" smtClean="0">
                <a:solidFill>
                  <a:srgbClr val="000090"/>
                </a:solidFill>
                <a:ea typeface="MS PGothic" panose="020B0600070205080204" pitchFamily="34" charset="-128"/>
              </a:rPr>
              <a:t>       New Radiation </a:t>
            </a:r>
            <a:r>
              <a:rPr lang="en-US" sz="1600" dirty="0">
                <a:solidFill>
                  <a:srgbClr val="000090"/>
                </a:solidFill>
                <a:ea typeface="MS PGothic" panose="020B0600070205080204" pitchFamily="34" charset="-128"/>
              </a:rPr>
              <a:t>requirements</a:t>
            </a:r>
          </a:p>
          <a:p>
            <a:pPr marL="457010" lvl="1" eaLnBrk="1" hangingPunct="1">
              <a:defRPr/>
            </a:pPr>
            <a:endParaRPr lang="en-US" sz="1600" u="none" dirty="0">
              <a:solidFill>
                <a:srgbClr val="000090"/>
              </a:solidFill>
              <a:ea typeface="MS PGothic" panose="020B0600070205080204" pitchFamily="34" charset="-128"/>
            </a:endParaRPr>
          </a:p>
          <a:p>
            <a:pPr marL="799768" lvl="1" indent="-342758" eaLnBrk="1" hangingPunct="1"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0090"/>
                </a:solidFill>
                <a:ea typeface="MS PGothic" panose="020B0600070205080204" pitchFamily="34" charset="-128"/>
              </a:rPr>
              <a:t>Upgraded Online-Offline (O2) system </a:t>
            </a:r>
            <a:r>
              <a:rPr lang="en-US" sz="1600" u="none" dirty="0" smtClean="0">
                <a:solidFill>
                  <a:srgbClr val="000090"/>
                </a:solidFill>
                <a:ea typeface="MS PGothic" panose="020B0600070205080204" pitchFamily="34" charset="-128"/>
              </a:rPr>
              <a:t>to </a:t>
            </a:r>
            <a:r>
              <a:rPr lang="en-US" sz="1600" u="none" dirty="0">
                <a:solidFill>
                  <a:srgbClr val="000090"/>
                </a:solidFill>
                <a:ea typeface="MS PGothic" panose="020B0600070205080204" pitchFamily="34" charset="-128"/>
              </a:rPr>
              <a:t>handle the continuous </a:t>
            </a:r>
            <a:r>
              <a:rPr lang="en-US" sz="1600" u="none" dirty="0" smtClean="0">
                <a:solidFill>
                  <a:srgbClr val="000090"/>
                </a:solidFill>
                <a:ea typeface="MS PGothic" panose="020B0600070205080204" pitchFamily="34" charset="-128"/>
              </a:rPr>
              <a:t>readout at 50kHz </a:t>
            </a:r>
            <a:r>
              <a:rPr lang="en-US" sz="1600" u="none" dirty="0" err="1" smtClean="0">
                <a:solidFill>
                  <a:srgbClr val="000090"/>
                </a:solidFill>
                <a:ea typeface="MS PGothic" panose="020B0600070205080204" pitchFamily="34" charset="-128"/>
              </a:rPr>
              <a:t>PbPb</a:t>
            </a:r>
            <a:r>
              <a:rPr lang="en-US" sz="1600" u="none" dirty="0" smtClean="0">
                <a:solidFill>
                  <a:srgbClr val="000090"/>
                </a:solidFill>
                <a:ea typeface="MS PGothic" panose="020B0600070205080204" pitchFamily="34" charset="-128"/>
              </a:rPr>
              <a:t> collisions and reconstruction</a:t>
            </a:r>
            <a:endParaRPr lang="en-US" sz="1600" u="none" dirty="0">
              <a:solidFill>
                <a:srgbClr val="000090"/>
              </a:solidFill>
              <a:ea typeface="MS PGothic" panose="020B0600070205080204" pitchFamily="34" charset="-128"/>
            </a:endParaRPr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0"/>
            <a:ext cx="827087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55" y="3499305"/>
            <a:ext cx="696001" cy="8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" descr="ALICE_TDR_Inner_tracking_System_140107_2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83"/>
          <a:stretch>
            <a:fillRect/>
          </a:stretch>
        </p:blipFill>
        <p:spPr bwMode="auto">
          <a:xfrm>
            <a:off x="577082" y="656713"/>
            <a:ext cx="705040" cy="86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07" y="1612501"/>
            <a:ext cx="696001" cy="861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75"/>
          <a:stretch>
            <a:fillRect/>
          </a:stretch>
        </p:blipFill>
        <p:spPr bwMode="auto">
          <a:xfrm>
            <a:off x="586607" y="4425907"/>
            <a:ext cx="696001" cy="92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ag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78" y="2572662"/>
            <a:ext cx="683949" cy="849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High Luminosity LHC Experiments Workshop - 2016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38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way to LS2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Arial"/>
              </a:rPr>
              <a:t>ECFA High Luminosity LHC Experiments Workshop - 2016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7</a:t>
            </a:fld>
            <a:endParaRPr lang="en-US">
              <a:latin typeface="Arial"/>
            </a:endParaRPr>
          </a:p>
        </p:txBody>
      </p:sp>
      <p:pic>
        <p:nvPicPr>
          <p:cNvPr id="6" name="Picture 5" descr="LHC-medium-ter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32313"/>
            <a:ext cx="9144000" cy="21039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31659" y="4397871"/>
            <a:ext cx="595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LS2</a:t>
            </a:r>
          </a:p>
        </p:txBody>
      </p:sp>
      <p:sp>
        <p:nvSpPr>
          <p:cNvPr id="7" name="Right Arrow 6"/>
          <p:cNvSpPr/>
          <p:nvPr/>
        </p:nvSpPr>
        <p:spPr>
          <a:xfrm>
            <a:off x="728529" y="3921663"/>
            <a:ext cx="4377839" cy="3666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5106370" y="3919709"/>
            <a:ext cx="2735999" cy="3666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854544" y="4399825"/>
            <a:ext cx="1378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Preparation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5066818"/>
            <a:ext cx="8226425" cy="1226735"/>
          </a:xfrm>
        </p:spPr>
        <p:txBody>
          <a:bodyPr>
            <a:noAutofit/>
          </a:bodyPr>
          <a:lstStyle/>
          <a:p>
            <a:r>
              <a:rPr lang="en-US" sz="1800" dirty="0" smtClean="0"/>
              <a:t>LS2 preparations since end LS1</a:t>
            </a:r>
          </a:p>
          <a:p>
            <a:r>
              <a:rPr lang="en-US" sz="1800" dirty="0" smtClean="0"/>
              <a:t>LS2 </a:t>
            </a:r>
            <a:r>
              <a:rPr lang="en-US" sz="1800" dirty="0"/>
              <a:t>duration: </a:t>
            </a:r>
            <a:r>
              <a:rPr lang="en-US" sz="1800" b="1" dirty="0" smtClean="0"/>
              <a:t>102</a:t>
            </a:r>
            <a:r>
              <a:rPr lang="en-US" sz="1800" dirty="0" smtClean="0"/>
              <a:t> </a:t>
            </a:r>
            <a:r>
              <a:rPr lang="en-US" sz="1800" dirty="0"/>
              <a:t>working </a:t>
            </a:r>
            <a:r>
              <a:rPr lang="en-US" sz="1800" dirty="0" smtClean="0"/>
              <a:t>weeks (2 weeks in Dec 2018 and 2x50 weeks in 2019-20)</a:t>
            </a:r>
            <a:endParaRPr lang="en-US" sz="1800" dirty="0"/>
          </a:p>
        </p:txBody>
      </p:sp>
      <p:pic>
        <p:nvPicPr>
          <p:cNvPr id="12" name="Picture 2" descr="See original imag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699" y="68580"/>
            <a:ext cx="636201" cy="86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19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9946" y="4241049"/>
            <a:ext cx="8226854" cy="715840"/>
          </a:xfrm>
        </p:spPr>
        <p:txBody>
          <a:bodyPr/>
          <a:lstStyle/>
          <a:p>
            <a:r>
              <a:rPr lang="en-US" dirty="0" smtClean="0"/>
              <a:t>LS2 preparation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Arial"/>
              </a:rPr>
              <a:t>ECFA High Luminosity LHC Experiments Workshop - 2016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8</a:t>
            </a:fld>
            <a:endParaRPr lang="en-US">
              <a:latin typeface="Arial"/>
            </a:endParaRPr>
          </a:p>
        </p:txBody>
      </p:sp>
      <p:pic>
        <p:nvPicPr>
          <p:cNvPr id="5" name="Picture 2" descr="See original imag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699" y="68580"/>
            <a:ext cx="636201" cy="86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06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</a:t>
            </a:r>
            <a:r>
              <a:rPr lang="en-US" dirty="0"/>
              <a:t>central </a:t>
            </a:r>
            <a:r>
              <a:rPr lang="en-US" dirty="0" smtClean="0"/>
              <a:t>beampipe			1/2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Arial"/>
              </a:rPr>
              <a:t>ECFA High Luminosity LHC Experiments Workshop - 2016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9</a:t>
            </a:fld>
            <a:endParaRPr lang="en-US">
              <a:latin typeface="Arial"/>
            </a:endParaRPr>
          </a:p>
        </p:txBody>
      </p: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257468" y="3541768"/>
            <a:ext cx="1091136" cy="1346938"/>
            <a:chOff x="346386" y="979748"/>
            <a:chExt cx="3419998" cy="4221771"/>
          </a:xfrm>
        </p:grpSpPr>
        <p:grpSp>
          <p:nvGrpSpPr>
            <p:cNvPr id="22" name="Group 21"/>
            <p:cNvGrpSpPr/>
            <p:nvPr/>
          </p:nvGrpSpPr>
          <p:grpSpPr>
            <a:xfrm>
              <a:off x="346386" y="1781521"/>
              <a:ext cx="3419998" cy="3419998"/>
              <a:chOff x="1526664" y="2103742"/>
              <a:chExt cx="3419998" cy="3419998"/>
            </a:xfrm>
          </p:grpSpPr>
          <p:sp>
            <p:nvSpPr>
              <p:cNvPr id="27" name="Oval 26"/>
              <p:cNvSpPr>
                <a:spLocks noChangeAspect="1"/>
              </p:cNvSpPr>
              <p:nvPr/>
            </p:nvSpPr>
            <p:spPr>
              <a:xfrm>
                <a:off x="1526664" y="2103742"/>
                <a:ext cx="3419998" cy="341999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14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8" name="Oval 27"/>
              <p:cNvSpPr>
                <a:spLocks noChangeAspect="1"/>
              </p:cNvSpPr>
              <p:nvPr/>
            </p:nvSpPr>
            <p:spPr>
              <a:xfrm>
                <a:off x="1604005" y="2182074"/>
                <a:ext cx="3275999" cy="3275999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140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cxnSp>
          <p:nvCxnSpPr>
            <p:cNvPr id="23" name="Straight Arrow Connector 22"/>
            <p:cNvCxnSpPr>
              <a:stCxn id="27" idx="0"/>
              <a:endCxn id="27" idx="4"/>
            </p:cNvCxnSpPr>
            <p:nvPr/>
          </p:nvCxnSpPr>
          <p:spPr>
            <a:xfrm>
              <a:off x="2056385" y="1781521"/>
              <a:ext cx="0" cy="341999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28" idx="2"/>
              <a:endCxn id="28" idx="6"/>
            </p:cNvCxnSpPr>
            <p:nvPr/>
          </p:nvCxnSpPr>
          <p:spPr>
            <a:xfrm>
              <a:off x="423727" y="3497853"/>
              <a:ext cx="327599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996114" y="979748"/>
              <a:ext cx="1763512" cy="52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>
                  <a:solidFill>
                    <a:prstClr val="black"/>
                  </a:solidFill>
                </a:rPr>
                <a:t>OD 38 mm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9611" y="2600982"/>
              <a:ext cx="1861122" cy="526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>
                  <a:solidFill>
                    <a:prstClr val="black"/>
                  </a:solidFill>
                </a:rPr>
                <a:t>ID 36.4 mm</a:t>
              </a:r>
            </a:p>
          </p:txBody>
        </p:sp>
      </p:grpSp>
      <p:pic>
        <p:nvPicPr>
          <p:cNvPr id="30" name="Picture 29" descr="Screenshot 2015-09-28 15.03.0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93025"/>
            <a:ext cx="9144000" cy="1678609"/>
          </a:xfrm>
          <a:prstGeom prst="rect">
            <a:avLst/>
          </a:prstGeom>
        </p:spPr>
      </p:pic>
      <p:graphicFrame>
        <p:nvGraphicFramePr>
          <p:cNvPr id="31" name="Content Placeholder 6"/>
          <p:cNvGraphicFramePr>
            <a:graphicFrameLocks/>
          </p:cNvGraphicFramePr>
          <p:nvPr>
            <p:extLst/>
          </p:nvPr>
        </p:nvGraphicFramePr>
        <p:xfrm>
          <a:off x="5192538" y="3229888"/>
          <a:ext cx="3235159" cy="214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157"/>
                <a:gridCol w="909054"/>
                <a:gridCol w="1122948"/>
              </a:tblGrid>
              <a:tr h="203758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Present beampipe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LS2 beampipe</a:t>
                      </a:r>
                      <a:endParaRPr lang="en-US" sz="1100" dirty="0"/>
                    </a:p>
                  </a:txBody>
                  <a:tcPr/>
                </a:tc>
              </a:tr>
              <a:tr h="203758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Outer diameter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60mm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38mm</a:t>
                      </a:r>
                      <a:r>
                        <a:rPr lang="en-US" sz="1100" baseline="0" dirty="0" smtClean="0"/>
                        <a:t> (only central part)</a:t>
                      </a:r>
                      <a:endParaRPr lang="en-US" sz="1100" dirty="0"/>
                    </a:p>
                  </a:txBody>
                  <a:tcPr anchor="ctr"/>
                </a:tc>
              </a:tr>
              <a:tr h="197988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Wall thickness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800um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800um</a:t>
                      </a:r>
                      <a:endParaRPr lang="en-US" sz="1100" dirty="0"/>
                    </a:p>
                  </a:txBody>
                  <a:tcPr anchor="ctr"/>
                </a:tc>
              </a:tr>
              <a:tr h="197988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Length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482cm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550cm</a:t>
                      </a:r>
                      <a:endParaRPr lang="en-US" sz="1100" dirty="0"/>
                    </a:p>
                  </a:txBody>
                  <a:tcPr anchor="ctr"/>
                </a:tc>
              </a:tr>
              <a:tr h="203758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Beryllium length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395cm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88.8cm</a:t>
                      </a:r>
                      <a:endParaRPr lang="en-US" sz="1100" dirty="0"/>
                    </a:p>
                  </a:txBody>
                  <a:tcPr anchor="ctr"/>
                </a:tc>
              </a:tr>
              <a:tr h="203758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Bellows/flanges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Al</a:t>
                      </a:r>
                      <a:endParaRPr lang="en-US" sz="1100" dirty="0"/>
                    </a:p>
                  </a:txBody>
                  <a:tcPr anchor="ctr"/>
                </a:tc>
              </a:tr>
              <a:tr h="203758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Nb. of supports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</a:t>
                      </a:r>
                      <a:endParaRPr lang="en-US" sz="11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339" y="3742384"/>
            <a:ext cx="4413346" cy="313621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81885" y="5576719"/>
            <a:ext cx="4693004" cy="64633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8000"/>
                </a:solidFill>
              </a:rPr>
              <a:t>New </a:t>
            </a:r>
            <a:r>
              <a:rPr lang="en-US" b="1" dirty="0" smtClean="0">
                <a:solidFill>
                  <a:srgbClr val="008000"/>
                </a:solidFill>
              </a:rPr>
              <a:t>ALICE beampipe geometry </a:t>
            </a:r>
            <a:r>
              <a:rPr lang="en-US" b="1" dirty="0">
                <a:solidFill>
                  <a:srgbClr val="008000"/>
                </a:solidFill>
              </a:rPr>
              <a:t>officially approved in September 2014 LMC</a:t>
            </a:r>
          </a:p>
        </p:txBody>
      </p:sp>
      <p:pic>
        <p:nvPicPr>
          <p:cNvPr id="17" name="Picture 2" descr="See original imag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699" y="68580"/>
            <a:ext cx="636201" cy="86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08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29953</TotalTime>
  <Words>1871</Words>
  <Application>Microsoft Office PowerPoint</Application>
  <PresentationFormat>On-screen Show (4:3)</PresentationFormat>
  <Paragraphs>447</Paragraphs>
  <Slides>37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7" baseType="lpstr">
      <vt:lpstr>MS PGothic</vt:lpstr>
      <vt:lpstr>MS PGothic</vt:lpstr>
      <vt:lpstr>Arial</vt:lpstr>
      <vt:lpstr>Calibri</vt:lpstr>
      <vt:lpstr>Helvetica</vt:lpstr>
      <vt:lpstr>Times New Roman</vt:lpstr>
      <vt:lpstr>Ubuntu</vt:lpstr>
      <vt:lpstr>Ubuntu Light</vt:lpstr>
      <vt:lpstr>Wingdings</vt:lpstr>
      <vt:lpstr>CERN_ENdept_Presentation_ArialFont copy</vt:lpstr>
      <vt:lpstr>ALICE &amp; LHCb LS2: PLANNING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way to LS2</vt:lpstr>
      <vt:lpstr>LS2 preparation</vt:lpstr>
      <vt:lpstr>New central beampipe   1/2</vt:lpstr>
      <vt:lpstr>New central beampipe   2/2</vt:lpstr>
      <vt:lpstr>New O2 data centre at P2 (CR0) If no data centre in Prevessin</vt:lpstr>
      <vt:lpstr>Optical fibers    1/2</vt:lpstr>
      <vt:lpstr>Optical fibers    2/2</vt:lpstr>
      <vt:lpstr>Cleanrooms</vt:lpstr>
      <vt:lpstr>LS2 schedule</vt:lpstr>
      <vt:lpstr>LS2 schedule</vt:lpstr>
      <vt:lpstr>Open Experiment + TPC/ITS/beampipe de-installation</vt:lpstr>
      <vt:lpstr>TPC upgrade</vt:lpstr>
      <vt:lpstr>Reinstall TPC/ITS/MFT/FIT/beampipe + close Experiment</vt:lpstr>
      <vt:lpstr>Other activities: detectors</vt:lpstr>
      <vt:lpstr>Other activities: services</vt:lpstr>
      <vt:lpstr>Detailed LS2 schedule</vt:lpstr>
      <vt:lpstr>Conclusions</vt:lpstr>
      <vt:lpstr>LHCb Upgrade parameters</vt:lpstr>
      <vt:lpstr>PowerPoint Presentation</vt:lpstr>
      <vt:lpstr>LS2 preparation</vt:lpstr>
      <vt:lpstr>Detector assembling facilities at P8</vt:lpstr>
      <vt:lpstr>Data Centre (2MW) – Optical links (15k)</vt:lpstr>
      <vt:lpstr>Services</vt:lpstr>
      <vt:lpstr>LS2 schedule: 3 phase</vt:lpstr>
      <vt:lpstr> LS2 phase 1: Dismantling / Detectors</vt:lpstr>
      <vt:lpstr>PowerPoint Presentation</vt:lpstr>
      <vt:lpstr>PowerPoint Presentation</vt:lpstr>
      <vt:lpstr>PowerPoint Presentation</vt:lpstr>
      <vt:lpstr>Phase 3 Closure &amp; commissioning</vt:lpstr>
      <vt:lpstr>Planning: simplified schedule </vt:lpstr>
      <vt:lpstr>Conclusion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eric.thomas@cern.ch</dc:creator>
  <cp:lastModifiedBy>Eric Thomas</cp:lastModifiedBy>
  <cp:revision>265</cp:revision>
  <dcterms:created xsi:type="dcterms:W3CDTF">2014-04-09T15:49:20Z</dcterms:created>
  <dcterms:modified xsi:type="dcterms:W3CDTF">2016-10-03T10:17:26Z</dcterms:modified>
</cp:coreProperties>
</file>