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4" r:id="rId2"/>
    <p:sldId id="354" r:id="rId3"/>
    <p:sldId id="358" r:id="rId4"/>
    <p:sldId id="350" r:id="rId5"/>
    <p:sldId id="342" r:id="rId6"/>
    <p:sldId id="355" r:id="rId7"/>
    <p:sldId id="359" r:id="rId8"/>
    <p:sldId id="357" r:id="rId9"/>
    <p:sldId id="361" r:id="rId10"/>
    <p:sldId id="356" r:id="rId11"/>
    <p:sldId id="362" r:id="rId12"/>
    <p:sldId id="360" r:id="rId13"/>
    <p:sldId id="363" r:id="rId14"/>
    <p:sldId id="364" r:id="rId15"/>
  </p:sldIdLst>
  <p:sldSz cx="9906000" cy="6858000" type="A4"/>
  <p:notesSz cx="6797675" cy="99282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66FF"/>
    <a:srgbClr val="FF0066"/>
    <a:srgbClr val="FF6600"/>
    <a:srgbClr val="FFFF99"/>
    <a:srgbClr val="1B88EB"/>
    <a:srgbClr val="FFFF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 autoAdjust="0"/>
    <p:restoredTop sz="94656" autoAdjust="0"/>
  </p:normalViewPr>
  <p:slideViewPr>
    <p:cSldViewPr snapToObjects="1">
      <p:cViewPr varScale="1">
        <p:scale>
          <a:sx n="114" d="100"/>
          <a:sy n="114" d="100"/>
        </p:scale>
        <p:origin x="480" y="102"/>
      </p:cViewPr>
      <p:guideLst>
        <p:guide orient="horz" pos="2160"/>
        <p:guide pos="312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80" d="100"/>
          <a:sy n="80" d="100"/>
        </p:scale>
        <p:origin x="-1116" y="-7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535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47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93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117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12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380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04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032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44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74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382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82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858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46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533400"/>
            <a:ext cx="1169988" cy="107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9700" y="519113"/>
            <a:ext cx="11557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2925" y="533400"/>
            <a:ext cx="1939925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3150" y="533400"/>
            <a:ext cx="5667375" cy="5562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315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620000" cy="944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187449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1187449"/>
            <a:ext cx="5537200" cy="50609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2349500"/>
            <a:ext cx="3259138" cy="3898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28600"/>
            <a:ext cx="7315200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3150" y="1600200"/>
            <a:ext cx="77597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962" y="228600"/>
            <a:ext cx="731838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400800"/>
            <a:ext cx="4133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ECFA 2016 Common Back End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400800"/>
            <a:ext cx="39306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sv-SE" smtClean="0"/>
              <a:t>M. Hansen, CERN</a:t>
            </a:r>
            <a:endParaRPr lang="en-US"/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69363" y="228600"/>
            <a:ext cx="731837" cy="731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84163" indent="-2841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Monotype Sorts" pitchFamily="2" charset="2"/>
        <a:buChar char="l"/>
        <a:defRPr sz="24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38188" indent="-338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s"/>
        <a:defRPr sz="2400" b="1">
          <a:solidFill>
            <a:schemeClr val="tx1"/>
          </a:solidFill>
          <a:latin typeface="+mn-lt"/>
        </a:defRPr>
      </a:lvl2pPr>
      <a:lvl3pPr marL="1139825" indent="-2238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9000"/>
        <a:buFont typeface="Monotype Sorts" pitchFamily="2" charset="2"/>
        <a:buChar char="è"/>
        <a:defRPr sz="1600" b="1">
          <a:solidFill>
            <a:srgbClr val="0000CC"/>
          </a:solidFill>
          <a:latin typeface="+mn-lt"/>
        </a:defRPr>
      </a:lvl3pPr>
      <a:lvl4pPr marL="1431925" indent="-177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Monotype Sorts" pitchFamily="2" charset="2"/>
        <a:buChar char="ø"/>
        <a:defRPr sz="1400" b="1">
          <a:solidFill>
            <a:srgbClr val="0000CC"/>
          </a:solidFill>
          <a:latin typeface="+mn-lt"/>
        </a:defRPr>
      </a:lvl4pPr>
      <a:lvl5pPr marL="23987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5pPr>
      <a:lvl6pPr marL="28559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6pPr>
      <a:lvl7pPr marL="33131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7pPr>
      <a:lvl8pPr marL="37703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8pPr>
      <a:lvl9pPr marL="42275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9144000" cy="2438400"/>
          </a:xfrm>
        </p:spPr>
        <p:txBody>
          <a:bodyPr/>
          <a:lstStyle/>
          <a:p>
            <a:r>
              <a:rPr lang="en-GB" sz="4000" dirty="0" smtClean="0"/>
              <a:t>Off-detector electronics:</a:t>
            </a:r>
            <a:br>
              <a:rPr lang="en-GB" sz="4000" dirty="0" smtClean="0"/>
            </a:br>
            <a:r>
              <a:rPr lang="en-GB" sz="4000" dirty="0" smtClean="0"/>
              <a:t>what </a:t>
            </a:r>
            <a:r>
              <a:rPr lang="en-GB" sz="4000" dirty="0"/>
              <a:t>could be a generic module</a:t>
            </a:r>
            <a:r>
              <a:rPr lang="en-GB" sz="4000" dirty="0" smtClean="0"/>
              <a:t>?</a:t>
            </a:r>
            <a:endParaRPr lang="en-GB" sz="5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85900" y="4648200"/>
            <a:ext cx="6934200" cy="990600"/>
          </a:xfrm>
        </p:spPr>
        <p:txBody>
          <a:bodyPr/>
          <a:lstStyle/>
          <a:p>
            <a:r>
              <a:rPr lang="en-GB" dirty="0" smtClean="0"/>
              <a:t>M. Hansen, CERN</a:t>
            </a:r>
            <a:endParaRPr lang="en-US" altLang="en-US" i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27447"/>
            <a:ext cx="1524670" cy="1325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Limiting core cost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 off detector electronics system the FPGAs are expected to be the cost driver</a:t>
            </a:r>
          </a:p>
          <a:p>
            <a:r>
              <a:rPr lang="en-GB" dirty="0" smtClean="0"/>
              <a:t>Xilinx Step pricing</a:t>
            </a:r>
          </a:p>
          <a:p>
            <a:pPr lvl="1"/>
            <a:r>
              <a:rPr lang="en-GB" dirty="0" smtClean="0"/>
              <a:t>The Xilinx pricing model is based on a Step principle</a:t>
            </a:r>
          </a:p>
          <a:p>
            <a:pPr lvl="2"/>
            <a:r>
              <a:rPr lang="en-GB" dirty="0" smtClean="0"/>
              <a:t>Min </a:t>
            </a:r>
            <a:r>
              <a:rPr lang="en-GB" dirty="0"/>
              <a:t>3 </a:t>
            </a:r>
            <a:r>
              <a:rPr lang="en-GB" dirty="0" smtClean="0"/>
              <a:t>steps, Max </a:t>
            </a:r>
            <a:r>
              <a:rPr lang="en-GB" dirty="0"/>
              <a:t>5 </a:t>
            </a:r>
            <a:r>
              <a:rPr lang="en-GB" dirty="0" smtClean="0"/>
              <a:t>steps</a:t>
            </a:r>
          </a:p>
          <a:p>
            <a:pPr lvl="2"/>
            <a:r>
              <a:rPr lang="en-GB" dirty="0" smtClean="0"/>
              <a:t>Pricing </a:t>
            </a:r>
            <a:r>
              <a:rPr lang="en-GB" dirty="0"/>
              <a:t>per step can be renegotiated, but only for unused </a:t>
            </a:r>
            <a:r>
              <a:rPr lang="en-GB" dirty="0" smtClean="0"/>
              <a:t>steps</a:t>
            </a:r>
          </a:p>
          <a:p>
            <a:pPr lvl="2"/>
            <a:r>
              <a:rPr lang="en-GB" dirty="0" smtClean="0"/>
              <a:t>The </a:t>
            </a:r>
            <a:r>
              <a:rPr lang="en-GB" dirty="0"/>
              <a:t>current step must be completed before the next step can be </a:t>
            </a:r>
            <a:r>
              <a:rPr lang="en-GB" dirty="0" smtClean="0"/>
              <a:t>used</a:t>
            </a:r>
          </a:p>
          <a:p>
            <a:pPr lvl="2"/>
            <a:r>
              <a:rPr lang="en-GB" dirty="0" smtClean="0"/>
              <a:t>Pricing </a:t>
            </a:r>
            <a:r>
              <a:rPr lang="en-GB" dirty="0"/>
              <a:t>for a particular part is </a:t>
            </a:r>
            <a:r>
              <a:rPr lang="en-GB" dirty="0" smtClean="0"/>
              <a:t>institution (e.g. </a:t>
            </a:r>
            <a:r>
              <a:rPr lang="en-GB" dirty="0" smtClean="0"/>
              <a:t>CERN) </a:t>
            </a:r>
            <a:r>
              <a:rPr lang="en-GB" dirty="0"/>
              <a:t>wide, but it has to be </a:t>
            </a:r>
            <a:r>
              <a:rPr lang="en-GB" dirty="0" smtClean="0"/>
              <a:t>exactly </a:t>
            </a:r>
            <a:r>
              <a:rPr lang="en-GB" dirty="0"/>
              <a:t>the same </a:t>
            </a:r>
            <a:r>
              <a:rPr lang="en-GB" dirty="0" smtClean="0"/>
              <a:t>part down to package and speed grade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7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Limiting core cost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991600" cy="5181600"/>
          </a:xfrm>
        </p:spPr>
        <p:txBody>
          <a:bodyPr/>
          <a:lstStyle/>
          <a:p>
            <a:r>
              <a:rPr lang="en-GB" dirty="0" smtClean="0"/>
              <a:t>(</a:t>
            </a:r>
            <a:r>
              <a:rPr lang="en-GB" dirty="0" smtClean="0"/>
              <a:t>CERN or other) </a:t>
            </a:r>
            <a:r>
              <a:rPr lang="en-GB" dirty="0"/>
              <a:t>purchasing office should be aware of </a:t>
            </a:r>
            <a:r>
              <a:rPr lang="en-GB" dirty="0" smtClean="0"/>
              <a:t>costing rules </a:t>
            </a:r>
            <a:r>
              <a:rPr lang="en-GB" dirty="0"/>
              <a:t>as otherwise one single procurement can lock all other users into a non-optimal pricing structure </a:t>
            </a:r>
            <a:r>
              <a:rPr lang="en-GB" i="1" dirty="0"/>
              <a:t>for </a:t>
            </a:r>
            <a:r>
              <a:rPr lang="en-GB" i="1" dirty="0" smtClean="0"/>
              <a:t>one specific </a:t>
            </a:r>
            <a:r>
              <a:rPr lang="en-GB" i="1" dirty="0"/>
              <a:t>device</a:t>
            </a:r>
          </a:p>
          <a:p>
            <a:r>
              <a:rPr lang="en-GB" dirty="0" smtClean="0"/>
              <a:t>The steps should </a:t>
            </a:r>
            <a:r>
              <a:rPr lang="en-GB" dirty="0"/>
              <a:t>be </a:t>
            </a:r>
            <a:r>
              <a:rPr lang="en-GB" dirty="0" smtClean="0"/>
              <a:t>defined carefully in order to optimize total system cost</a:t>
            </a:r>
          </a:p>
          <a:p>
            <a:r>
              <a:rPr lang="en-GB" dirty="0" smtClean="0"/>
              <a:t>To limit construction cost we will need to limit the number of different FPGAs and purchase </a:t>
            </a:r>
            <a:r>
              <a:rPr lang="en-GB" dirty="0" smtClean="0"/>
              <a:t>through </a:t>
            </a:r>
            <a:r>
              <a:rPr lang="en-GB" dirty="0" smtClean="0"/>
              <a:t>the same channel</a:t>
            </a:r>
          </a:p>
          <a:p>
            <a:r>
              <a:rPr lang="en-GB" dirty="0"/>
              <a:t>Coordinate FPGA purchases across experiments and </a:t>
            </a:r>
            <a:r>
              <a:rPr lang="en-GB" dirty="0" smtClean="0"/>
              <a:t>systems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7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Coordinate FPGA purchases across experiments and systems</a:t>
            </a:r>
          </a:p>
          <a:p>
            <a:pPr lvl="1"/>
            <a:r>
              <a:rPr lang="en-GB" dirty="0" smtClean="0"/>
              <a:t>Can as a start be as simple as a </a:t>
            </a:r>
            <a:r>
              <a:rPr lang="en-GB" dirty="0" err="1" smtClean="0"/>
              <a:t>Twiki</a:t>
            </a:r>
            <a:r>
              <a:rPr lang="en-GB" dirty="0" smtClean="0"/>
              <a:t> page where one would enter FPGA type, projected quantities, and procurement schedule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Golden Bullet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closing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Phase 1 Off </a:t>
            </a:r>
            <a:r>
              <a:rPr lang="en-GB" sz="3600" dirty="0"/>
              <a:t>Detector </a:t>
            </a:r>
            <a:r>
              <a:rPr lang="en-GB" sz="3600" dirty="0" smtClean="0"/>
              <a:t>Modules</a:t>
            </a:r>
            <a:endParaRPr lang="en-GB" sz="3600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1"/>
          </p:nvPr>
        </p:nvSpPr>
        <p:spPr>
          <a:xfrm>
            <a:off x="390290" y="1143000"/>
            <a:ext cx="3961110" cy="5257800"/>
          </a:xfrm>
        </p:spPr>
        <p:txBody>
          <a:bodyPr/>
          <a:lstStyle/>
          <a:p>
            <a:r>
              <a:rPr lang="en-GB" sz="2400" dirty="0" smtClean="0"/>
              <a:t>Legacy CMS level 1 trigger system made use of ~50 different hardware modules</a:t>
            </a:r>
          </a:p>
          <a:p>
            <a:r>
              <a:rPr lang="en-GB" sz="2400" dirty="0" smtClean="0"/>
              <a:t>CMS Phase 1 upgrade make use of 6 different hardware modules and a number of different firmware </a:t>
            </a:r>
            <a:r>
              <a:rPr lang="en-GB" sz="2400" dirty="0" smtClean="0"/>
              <a:t>sets</a:t>
            </a:r>
          </a:p>
          <a:p>
            <a:r>
              <a:rPr lang="en-US" sz="2400" dirty="0" smtClean="0"/>
              <a:t>Common CMS </a:t>
            </a:r>
            <a:r>
              <a:rPr lang="en-US" sz="2400" dirty="0" err="1" smtClean="0"/>
              <a:t>microTCA</a:t>
            </a:r>
            <a:r>
              <a:rPr lang="en-US" sz="2400" dirty="0" smtClean="0"/>
              <a:t> Integration module</a:t>
            </a:r>
          </a:p>
          <a:p>
            <a:pPr lvl="1"/>
            <a:r>
              <a:rPr lang="en-US" sz="2000" dirty="0" smtClean="0"/>
              <a:t>AMC13</a:t>
            </a:r>
          </a:p>
          <a:p>
            <a:pPr lvl="1"/>
            <a:r>
              <a:rPr lang="en-US" sz="2000" dirty="0" smtClean="0"/>
              <a:t>TCDS (TTC, TTS), CDAQ</a:t>
            </a:r>
            <a:endParaRPr lang="en-GB" sz="2000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Hansen, CERN</a:t>
            </a:r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4724400" y="2186859"/>
            <a:ext cx="4854719" cy="2987519"/>
            <a:chOff x="2108684" y="1628800"/>
            <a:chExt cx="7020781" cy="4320480"/>
          </a:xfrm>
        </p:grpSpPr>
        <p:sp>
          <p:nvSpPr>
            <p:cNvPr id="4" name="Rectangle 3"/>
            <p:cNvSpPr/>
            <p:nvPr/>
          </p:nvSpPr>
          <p:spPr>
            <a:xfrm>
              <a:off x="2108684" y="1628800"/>
              <a:ext cx="5688633" cy="4320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100" dirty="0"/>
                <a:t>PCB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097905" y="2960948"/>
              <a:ext cx="1710190" cy="165618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Large </a:t>
              </a:r>
              <a:r>
                <a:rPr lang="en-GB" sz="1100" dirty="0" smtClean="0"/>
                <a:t>FPGA(s)</a:t>
              </a:r>
              <a:endParaRPr lang="en-GB" sz="11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471936" y="2070995"/>
              <a:ext cx="963107" cy="64807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r>
                <a:rPr lang="en-GB" sz="1100" dirty="0" err="1"/>
                <a:t>Gbit</a:t>
              </a:r>
              <a:r>
                <a:rPr lang="en-GB" sz="1100" dirty="0"/>
                <a:t> TX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587443" y="2070995"/>
              <a:ext cx="963107" cy="64807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r>
                <a:rPr lang="en-GB" sz="1100" dirty="0" err="1"/>
                <a:t>Gbit</a:t>
              </a:r>
              <a:r>
                <a:rPr lang="en-GB" sz="1100" dirty="0"/>
                <a:t> TX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702950" y="2070995"/>
              <a:ext cx="963107" cy="64807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r>
                <a:rPr lang="en-GB" sz="1100" dirty="0" err="1"/>
                <a:t>Gbit</a:t>
              </a:r>
              <a:r>
                <a:rPr lang="en-GB" sz="1100" dirty="0"/>
                <a:t> TX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54330" y="4936160"/>
              <a:ext cx="1129730" cy="64807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endParaRPr lang="en-GB" sz="1100" dirty="0" smtClean="0"/>
            </a:p>
            <a:p>
              <a:pPr algn="ctr"/>
              <a:r>
                <a:rPr lang="en-GB" sz="1100" dirty="0" err="1" smtClean="0"/>
                <a:t>Gbit</a:t>
              </a:r>
              <a:r>
                <a:rPr lang="en-GB" sz="1100" dirty="0" smtClean="0"/>
                <a:t> </a:t>
              </a:r>
              <a:r>
                <a:rPr lang="en-GB" sz="1100" dirty="0"/>
                <a:t>RX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91955" y="4936160"/>
              <a:ext cx="1007612" cy="64807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endParaRPr lang="en-GB" sz="1100" dirty="0" smtClean="0"/>
            </a:p>
            <a:p>
              <a:pPr algn="ctr"/>
              <a:r>
                <a:rPr lang="en-GB" sz="1100" dirty="0" err="1" smtClean="0"/>
                <a:t>Gbit</a:t>
              </a:r>
              <a:r>
                <a:rPr lang="en-GB" sz="1100" dirty="0" smtClean="0"/>
                <a:t> </a:t>
              </a:r>
              <a:r>
                <a:rPr lang="en-GB" sz="1100" dirty="0"/>
                <a:t>RX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07462" y="4936160"/>
              <a:ext cx="1007612" cy="64807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Multi </a:t>
              </a:r>
              <a:endParaRPr lang="en-GB" sz="1100" dirty="0" smtClean="0"/>
            </a:p>
            <a:p>
              <a:pPr algn="ctr"/>
              <a:r>
                <a:rPr lang="en-GB" sz="1100" dirty="0" err="1" smtClean="0"/>
                <a:t>Gbit</a:t>
              </a:r>
              <a:r>
                <a:rPr lang="en-GB" sz="1100" dirty="0" smtClean="0"/>
                <a:t> </a:t>
              </a:r>
              <a:r>
                <a:rPr lang="en-GB" sz="1100" dirty="0"/>
                <a:t>RX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17377" y="2132856"/>
              <a:ext cx="963107" cy="64807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RAM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14001" y="2961761"/>
              <a:ext cx="963107" cy="64807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RAM</a:t>
              </a: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7747298" y="2213877"/>
              <a:ext cx="1332148" cy="360040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18" name="Right Arrow 17"/>
            <p:cNvSpPr/>
            <p:nvPr/>
          </p:nvSpPr>
          <p:spPr>
            <a:xfrm rot="10800000">
              <a:off x="7760947" y="5080176"/>
              <a:ext cx="1332148" cy="36004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249144" y="3177379"/>
              <a:ext cx="1283260" cy="122332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DAQ and Control interface</a:t>
              </a:r>
            </a:p>
          </p:txBody>
        </p:sp>
        <p:sp>
          <p:nvSpPr>
            <p:cNvPr id="7" name="Left-Right Arrow 6"/>
            <p:cNvSpPr/>
            <p:nvPr/>
          </p:nvSpPr>
          <p:spPr>
            <a:xfrm>
              <a:off x="7582422" y="3555421"/>
              <a:ext cx="1547043" cy="467239"/>
            </a:xfrm>
            <a:prstGeom prst="left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60712" y="4022660"/>
              <a:ext cx="1512168" cy="1710597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Powering,</a:t>
              </a:r>
            </a:p>
            <a:p>
              <a:pPr algn="ctr"/>
              <a:r>
                <a:rPr lang="en-GB" sz="1100" dirty="0"/>
                <a:t>etc.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66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229600" cy="810036"/>
          </a:xfrm>
        </p:spPr>
        <p:txBody>
          <a:bodyPr/>
          <a:lstStyle/>
          <a:p>
            <a:r>
              <a:rPr lang="en-GB" sz="1600" dirty="0" smtClean="0"/>
              <a:t>A few current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CMS </a:t>
            </a:r>
            <a:r>
              <a:rPr lang="en-GB" dirty="0" err="1" smtClean="0"/>
              <a:t>microTCA</a:t>
            </a:r>
            <a:r>
              <a:rPr lang="en-GB" dirty="0" smtClean="0"/>
              <a:t> </a:t>
            </a:r>
            <a:r>
              <a:rPr lang="en-GB" dirty="0" smtClean="0"/>
              <a:t>FPGA modules</a:t>
            </a:r>
            <a:endParaRPr lang="en-GB" dirty="0"/>
          </a:p>
        </p:txBody>
      </p:sp>
      <p:pic>
        <p:nvPicPr>
          <p:cNvPr id="1026" name="Picture 2" descr="http://www.hep.ph.ic.ac.uk/mp7/images/gallery/DSCF4593-cro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80" y="1052737"/>
            <a:ext cx="2343429" cy="197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20" y="1052737"/>
            <a:ext cx="2384482" cy="2013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www.hep.ph.ic.ac.uk/mp7/images/mp7_whi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52" y="3050768"/>
            <a:ext cx="2199414" cy="579206"/>
          </a:xfrm>
          <a:prstGeom prst="rect">
            <a:avLst/>
          </a:prstGeom>
          <a:solidFill>
            <a:schemeClr val="tx1">
              <a:alpha val="5000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3708337" y="2897758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ea typeface="Verdana" panose="020B0604030504040204" pitchFamily="34" charset="0"/>
                <a:cs typeface="Arial" panose="020B0604020202020204" pitchFamily="34" charset="0"/>
              </a:rPr>
              <a:t>CTP7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Hansen, CERN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878" y="3717033"/>
            <a:ext cx="5239824" cy="20041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8704" y="5629414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ea typeface="Verdana" panose="020B0604030504040204" pitchFamily="34" charset="0"/>
                <a:cs typeface="Arial" panose="020B0604020202020204" pitchFamily="34" charset="0"/>
              </a:rPr>
              <a:t>MTF7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33652" y="6003976"/>
            <a:ext cx="1292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Agency FB" panose="020B0503020202020204" pitchFamily="34" charset="0"/>
              </a:rPr>
              <a:t>(MTF6 shown)</a:t>
            </a:r>
          </a:p>
        </p:txBody>
      </p:sp>
      <p:pic>
        <p:nvPicPr>
          <p:cNvPr id="15" name="Picture 14" descr="C:\Users\Bekka\Desktop\front_low_2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9" b="3588"/>
          <a:stretch/>
        </p:blipFill>
        <p:spPr bwMode="auto">
          <a:xfrm>
            <a:off x="6380382" y="1080375"/>
            <a:ext cx="2742530" cy="19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6197279" y="2916267"/>
            <a:ext cx="3108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>
                <a:ea typeface="Verdana" panose="020B0604030504040204" pitchFamily="34" charset="0"/>
                <a:cs typeface="Arial" panose="020B0604020202020204" pitchFamily="34" charset="0"/>
              </a:rPr>
              <a:t>TwinMux</a:t>
            </a:r>
            <a:endParaRPr lang="en-GB" sz="5400" b="1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/>
          <p:nvPr/>
        </p:nvPicPr>
        <p:blipFill rotWithShape="1">
          <a:blip r:embed="rId7"/>
          <a:srcRect l="16874" t="8200" r="8739"/>
          <a:stretch/>
        </p:blipFill>
        <p:spPr>
          <a:xfrm>
            <a:off x="6681192" y="3717033"/>
            <a:ext cx="2175128" cy="201322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24072" y="561558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ea typeface="Verdana" panose="020B0604030504040204" pitchFamily="34" charset="0"/>
                <a:cs typeface="Arial" panose="020B0604020202020204" pitchFamily="34" charset="0"/>
              </a:rPr>
              <a:t>CPPF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52400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4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simple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Can we use a single common </a:t>
            </a:r>
            <a:r>
              <a:rPr lang="pt-BR" dirty="0" smtClean="0"/>
              <a:t>system (e.g. ATCA blade) </a:t>
            </a:r>
            <a:r>
              <a:rPr lang="pt-BR" dirty="0"/>
              <a:t>to support all users across detectors and </a:t>
            </a:r>
            <a:r>
              <a:rPr lang="pt-BR" dirty="0" smtClean="0"/>
              <a:t>experiments</a:t>
            </a:r>
            <a:r>
              <a:rPr lang="pt-BR" dirty="0" smtClean="0"/>
              <a:t>?</a:t>
            </a:r>
          </a:p>
          <a:p>
            <a:pPr lvl="1"/>
            <a:r>
              <a:rPr lang="en-US" dirty="0"/>
              <a:t>Desired by </a:t>
            </a:r>
            <a:r>
              <a:rPr lang="en-US" dirty="0" smtClean="0"/>
              <a:t>Managers</a:t>
            </a:r>
            <a:endParaRPr lang="en-US" dirty="0"/>
          </a:p>
          <a:p>
            <a:pPr lvl="1"/>
            <a:r>
              <a:rPr lang="en-US" dirty="0"/>
              <a:t>Less desired by engineers and institute </a:t>
            </a:r>
            <a:r>
              <a:rPr lang="en-US" dirty="0" smtClean="0"/>
              <a:t>leaders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simple answer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ossibly.</a:t>
            </a:r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would the constraints be?</a:t>
            </a:r>
          </a:p>
          <a:p>
            <a:r>
              <a:rPr lang="en-GB" dirty="0" smtClean="0"/>
              <a:t>Either:</a:t>
            </a:r>
          </a:p>
          <a:p>
            <a:pPr lvl="1"/>
            <a:r>
              <a:rPr lang="en-GB" dirty="0" smtClean="0"/>
              <a:t>The common system has to be designed to meet all requirements. </a:t>
            </a:r>
            <a:r>
              <a:rPr lang="en-GB" dirty="0" smtClean="0"/>
              <a:t>It is not </a:t>
            </a:r>
            <a:r>
              <a:rPr lang="en-GB" dirty="0" smtClean="0"/>
              <a:t>unlikely </a:t>
            </a:r>
            <a:r>
              <a:rPr lang="en-GB" dirty="0" smtClean="0"/>
              <a:t>that i</a:t>
            </a:r>
            <a:r>
              <a:rPr lang="en-GB" dirty="0" smtClean="0"/>
              <a:t>t </a:t>
            </a:r>
            <a:r>
              <a:rPr lang="en-GB" dirty="0"/>
              <a:t>will take </a:t>
            </a:r>
            <a:r>
              <a:rPr lang="en-GB" dirty="0" smtClean="0"/>
              <a:t>more time than available to collect these requirements </a:t>
            </a:r>
          </a:p>
          <a:p>
            <a:r>
              <a:rPr lang="en-GB" dirty="0" smtClean="0"/>
              <a:t>Or:</a:t>
            </a:r>
          </a:p>
          <a:p>
            <a:pPr lvl="1"/>
            <a:r>
              <a:rPr lang="en-GB" dirty="0" smtClean="0"/>
              <a:t>Each subsystem has to be designed to suit that single back end blade</a:t>
            </a:r>
          </a:p>
          <a:p>
            <a:r>
              <a:rPr lang="en-GB" dirty="0" smtClean="0"/>
              <a:t>Or a combination of the two</a:t>
            </a:r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 benefits?</a:t>
            </a:r>
          </a:p>
          <a:p>
            <a:pPr lvl="1"/>
            <a:r>
              <a:rPr lang="en-GB" dirty="0" smtClean="0"/>
              <a:t>Reduced purchasing effort thanks to a single tendering process </a:t>
            </a:r>
            <a:endParaRPr lang="en-GB" dirty="0"/>
          </a:p>
          <a:p>
            <a:pPr lvl="1"/>
            <a:r>
              <a:rPr lang="en-GB" dirty="0" smtClean="0"/>
              <a:t>Reduced effort for long term maintenance thanks to well understood hardware</a:t>
            </a:r>
          </a:p>
          <a:p>
            <a:pPr lvl="1"/>
            <a:r>
              <a:rPr lang="en-GB" dirty="0" smtClean="0"/>
              <a:t>Reduced effort for maintenance due to decreased diversity</a:t>
            </a:r>
          </a:p>
          <a:p>
            <a:pPr lvl="2"/>
            <a:r>
              <a:rPr lang="en-GB" dirty="0" smtClean="0"/>
              <a:t>a single on call maintenance team can replace a failed hardware module for any system</a:t>
            </a:r>
          </a:p>
          <a:p>
            <a:pPr lvl="1"/>
            <a:r>
              <a:rPr lang="en-GB" dirty="0" smtClean="0"/>
              <a:t>Reduced load on system administrators thanks to less diversity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2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 potential issues?</a:t>
            </a:r>
          </a:p>
          <a:p>
            <a:pPr lvl="1"/>
            <a:r>
              <a:rPr lang="en-GB" dirty="0" smtClean="0"/>
              <a:t>Higher total system cost due to non-optimal hardware utilization</a:t>
            </a:r>
            <a:endParaRPr lang="en-GB" dirty="0"/>
          </a:p>
          <a:p>
            <a:pPr lvl="1"/>
            <a:r>
              <a:rPr lang="en-GB" dirty="0" smtClean="0"/>
              <a:t>Global loss of engineering expertise</a:t>
            </a:r>
          </a:p>
          <a:p>
            <a:pPr lvl="1"/>
            <a:r>
              <a:rPr lang="en-GB" dirty="0" smtClean="0"/>
              <a:t>Dependency on a single group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9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we get benefits without drawbacks?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839200" cy="4495800"/>
          </a:xfrm>
        </p:spPr>
        <p:txBody>
          <a:bodyPr/>
          <a:lstStyle/>
          <a:p>
            <a:r>
              <a:rPr lang="en-GB" dirty="0"/>
              <a:t>Reduced purchasing effort thanks to a single tendering </a:t>
            </a:r>
            <a:r>
              <a:rPr lang="en-GB" dirty="0" smtClean="0"/>
              <a:t>process</a:t>
            </a:r>
          </a:p>
          <a:p>
            <a:pPr lvl="1"/>
            <a:r>
              <a:rPr lang="en-GB" dirty="0" smtClean="0"/>
              <a:t>Obviously difficult; rules differ between agencies</a:t>
            </a:r>
          </a:p>
          <a:p>
            <a:r>
              <a:rPr lang="en-GB" dirty="0"/>
              <a:t>Reduced effort for long term maintenance thanks to well understood hardware</a:t>
            </a:r>
          </a:p>
          <a:p>
            <a:pPr lvl="1"/>
            <a:r>
              <a:rPr lang="en-GB" dirty="0" smtClean="0"/>
              <a:t>Can be partly achieved by specifying common functions like board controls and management</a:t>
            </a:r>
          </a:p>
          <a:p>
            <a:r>
              <a:rPr lang="en-GB" dirty="0"/>
              <a:t>Reduced effort for maintenance </a:t>
            </a:r>
            <a:r>
              <a:rPr lang="en-GB" dirty="0" smtClean="0"/>
              <a:t>thanks </a:t>
            </a:r>
            <a:r>
              <a:rPr lang="en-GB" dirty="0"/>
              <a:t>to </a:t>
            </a:r>
            <a:r>
              <a:rPr lang="en-GB" dirty="0" smtClean="0"/>
              <a:t>limited </a:t>
            </a:r>
            <a:r>
              <a:rPr lang="en-GB" dirty="0"/>
              <a:t>diversity</a:t>
            </a:r>
          </a:p>
          <a:p>
            <a:pPr lvl="1"/>
            <a:r>
              <a:rPr lang="en-GB" dirty="0" smtClean="0"/>
              <a:t>Can be partly achieved by making modules physically similar, e.g. the same type of optical connectors, same form factor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2016 Common Back End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77654"/>
            <a:ext cx="991270" cy="86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!desktop.f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!desktop.f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!desktop.f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!desktop.fo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1574363703</TotalTime>
  <Pages>1</Pages>
  <Words>699</Words>
  <Application>Microsoft Office PowerPoint</Application>
  <PresentationFormat>A4 Paper (210x297 mm)</PresentationFormat>
  <Paragraphs>108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Agency FB</vt:lpstr>
      <vt:lpstr>Arial</vt:lpstr>
      <vt:lpstr>Monotype Sorts</vt:lpstr>
      <vt:lpstr>Times New Roman</vt:lpstr>
      <vt:lpstr>Verdana</vt:lpstr>
      <vt:lpstr>!desktop.fol</vt:lpstr>
      <vt:lpstr>Off-detector electronics: what could be a generic module?</vt:lpstr>
      <vt:lpstr>Phase 1 Off Detector Modules</vt:lpstr>
      <vt:lpstr>A few current CMS microTCA FPGA modules</vt:lpstr>
      <vt:lpstr>The simple question</vt:lpstr>
      <vt:lpstr>The simple answer</vt:lpstr>
      <vt:lpstr>Continued</vt:lpstr>
      <vt:lpstr>Continued</vt:lpstr>
      <vt:lpstr>Continued</vt:lpstr>
      <vt:lpstr>Can we get benefits without drawbacks?</vt:lpstr>
      <vt:lpstr>Limiting core cost</vt:lpstr>
      <vt:lpstr>Limiting core cost</vt:lpstr>
      <vt:lpstr>Possible procedure</vt:lpstr>
      <vt:lpstr>Conclusion</vt:lpstr>
      <vt:lpstr>Session closing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RE4 ESR</dc:subject>
  <dc:creator>Magnus Hansen</dc:creator>
  <cp:keywords>ESR;EDR follow-up</cp:keywords>
  <cp:lastModifiedBy>Magnus Hansen</cp:lastModifiedBy>
  <cp:revision>3563</cp:revision>
  <cp:lastPrinted>2015-11-05T09:33:21Z</cp:lastPrinted>
  <dcterms:created xsi:type="dcterms:W3CDTF">1999-04-07T17:38:41Z</dcterms:created>
  <dcterms:modified xsi:type="dcterms:W3CDTF">2016-10-03T14:25:44Z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magnus.hansen@cern.ch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I:\Work</vt:lpwstr>
  </property>
</Properties>
</file>