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7"/>
  </p:notesMasterIdLst>
  <p:handoutMasterIdLst>
    <p:handoutMasterId r:id="rId18"/>
  </p:handoutMasterIdLst>
  <p:sldIdLst>
    <p:sldId id="263" r:id="rId5"/>
    <p:sldId id="262" r:id="rId6"/>
    <p:sldId id="267" r:id="rId7"/>
    <p:sldId id="268" r:id="rId8"/>
    <p:sldId id="269" r:id="rId9"/>
    <p:sldId id="270" r:id="rId10"/>
    <p:sldId id="271" r:id="rId11"/>
    <p:sldId id="272" r:id="rId12"/>
    <p:sldId id="273" r:id="rId13"/>
    <p:sldId id="274" r:id="rId14"/>
    <p:sldId id="261" r:id="rId15"/>
    <p:sldId id="266" r:id="rId16"/>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showGuides="1">
      <p:cViewPr varScale="1">
        <p:scale>
          <a:sx n="71" d="100"/>
          <a:sy n="71" d="100"/>
        </p:scale>
        <p:origin x="710" y="48"/>
      </p:cViewPr>
      <p:guideLst>
        <p:guide orient="horz" pos="4080"/>
        <p:guide pos="2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07/06/2016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97194518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07/06/2016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99393787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25902830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smtClean="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4" name="Picture 3"/>
          <p:cNvPicPr>
            <a:picLocks noChangeAspect="1"/>
          </p:cNvPicPr>
          <p:nvPr userDrawn="1"/>
        </p:nvPicPr>
        <p:blipFill>
          <a:blip r:embed="rId4"/>
          <a:stretch>
            <a:fillRect/>
          </a:stretch>
        </p:blipFill>
        <p:spPr>
          <a:xfrm>
            <a:off x="416171" y="5969567"/>
            <a:ext cx="539257" cy="695983"/>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smtClean="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7" name="Picture 6"/>
          <p:cNvPicPr>
            <a:picLocks noChangeAspect="1"/>
          </p:cNvPicPr>
          <p:nvPr userDrawn="1"/>
        </p:nvPicPr>
        <p:blipFill>
          <a:blip r:embed="rId2"/>
          <a:stretch>
            <a:fillRect/>
          </a:stretch>
        </p:blipFill>
        <p:spPr>
          <a:xfrm>
            <a:off x="1443380" y="6200818"/>
            <a:ext cx="465000" cy="60014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smtClean="0"/>
              <a:t>To edit speaker name go to Insert &gt; Header &amp; Footer and apply to all slides except title page</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smtClean="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smtClean="0"/>
              <a:t>To edit speaker name go to Insert &gt; Header &amp; Footer and apply to all slides except title page</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smtClean="0"/>
              <a:t>To edit speaker name go to Insert &gt; Header &amp; Footer and apply to all slides except title page</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a:t>
            </a:r>
            <a:r>
              <a:rPr lang="fr-FR" noProof="0" dirty="0" err="1" smtClean="0"/>
              <a:t>slides</a:t>
            </a:r>
            <a:r>
              <a:rPr lang="fr-FR" noProof="0" dirty="0" smtClean="0"/>
              <a:t>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smtClean="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GB" dirty="0"/>
              <a:t>International Review of the Inner Triplet Quadruples (MQXF) for </a:t>
            </a:r>
            <a:r>
              <a:rPr lang="en-GB" dirty="0" smtClean="0"/>
              <a:t>HL-LHC</a:t>
            </a:r>
            <a:br>
              <a:rPr lang="en-GB" dirty="0" smtClean="0"/>
            </a:br>
            <a:r>
              <a:rPr lang="en-GB" dirty="0" smtClean="0"/>
              <a:t>(3</a:t>
            </a:r>
            <a:r>
              <a:rPr lang="en-GB" baseline="30000" dirty="0" smtClean="0"/>
              <a:t>rd</a:t>
            </a:r>
            <a:r>
              <a:rPr lang="en-GB" dirty="0" smtClean="0"/>
              <a:t> review)</a:t>
            </a:r>
            <a:endParaRPr lang="en-GB" dirty="0"/>
          </a:p>
        </p:txBody>
      </p:sp>
      <p:sp>
        <p:nvSpPr>
          <p:cNvPr id="3" name="Sous-titre 2"/>
          <p:cNvSpPr>
            <a:spLocks noGrp="1"/>
          </p:cNvSpPr>
          <p:nvPr>
            <p:ph type="subTitle" idx="1"/>
          </p:nvPr>
        </p:nvSpPr>
        <p:spPr/>
        <p:txBody>
          <a:bodyPr/>
          <a:lstStyle/>
          <a:p>
            <a:r>
              <a:rPr lang="fr-CH" dirty="0" smtClean="0"/>
              <a:t>G. Apollinari, LARP </a:t>
            </a:r>
            <a:r>
              <a:rPr lang="fr-CH" dirty="0" err="1" smtClean="0"/>
              <a:t>Director</a:t>
            </a:r>
            <a:endParaRPr lang="fr-CH" dirty="0" smtClean="0"/>
          </a:p>
          <a:p>
            <a:r>
              <a:rPr lang="fr-CH" dirty="0" smtClean="0"/>
              <a:t>L</a:t>
            </a:r>
            <a:r>
              <a:rPr lang="fr-CH" dirty="0" smtClean="0"/>
              <a:t>. </a:t>
            </a:r>
            <a:r>
              <a:rPr lang="fr-CH" dirty="0" smtClean="0"/>
              <a:t>Rossi, HL-LHC Project Leader</a:t>
            </a:r>
            <a:endParaRPr lang="en-GB" dirty="0"/>
          </a:p>
        </p:txBody>
      </p:sp>
      <p:sp>
        <p:nvSpPr>
          <p:cNvPr id="4" name="Espace réservé du texte 3"/>
          <p:cNvSpPr>
            <a:spLocks noGrp="1"/>
          </p:cNvSpPr>
          <p:nvPr>
            <p:ph type="body" sz="quarter" idx="14"/>
          </p:nvPr>
        </p:nvSpPr>
        <p:spPr/>
        <p:txBody>
          <a:bodyPr/>
          <a:lstStyle/>
          <a:p>
            <a:r>
              <a:rPr lang="fr-CH" dirty="0" smtClean="0"/>
              <a:t>CERN, 7 </a:t>
            </a:r>
            <a:r>
              <a:rPr lang="fr-CH" dirty="0" err="1" smtClean="0"/>
              <a:t>June</a:t>
            </a:r>
            <a:r>
              <a:rPr lang="fr-CH" dirty="0" smtClean="0"/>
              <a:t> 2016</a:t>
            </a:r>
            <a:endParaRPr lang="en-GB" dirty="0"/>
          </a:p>
        </p:txBody>
      </p:sp>
      <p:pic>
        <p:nvPicPr>
          <p:cNvPr id="7" name="Image 6" descr="Logo-APO-LARP.png"/>
          <p:cNvPicPr>
            <a:picLocks noChangeAspect="1"/>
          </p:cNvPicPr>
          <p:nvPr/>
        </p:nvPicPr>
        <p:blipFill>
          <a:blip r:embed="rId2"/>
          <a:stretch>
            <a:fillRect/>
          </a:stretch>
        </p:blipFill>
        <p:spPr>
          <a:xfrm>
            <a:off x="6732240" y="476672"/>
            <a:ext cx="1440160" cy="171414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Review</a:t>
            </a:r>
            <a:r>
              <a:rPr lang="fr-CH" dirty="0" smtClean="0"/>
              <a:t> </a:t>
            </a:r>
            <a:r>
              <a:rPr lang="fr-CH" dirty="0" err="1" smtClean="0"/>
              <a:t>committee</a:t>
            </a:r>
            <a:r>
              <a:rPr lang="fr-CH" dirty="0" smtClean="0"/>
              <a:t/>
            </a:r>
            <a:br>
              <a:rPr lang="fr-CH" dirty="0" smtClean="0"/>
            </a:br>
            <a:r>
              <a:rPr lang="fr-CH" dirty="0" smtClean="0"/>
              <a:t>(</a:t>
            </a:r>
            <a:r>
              <a:rPr lang="fr-CH" dirty="0" err="1" smtClean="0"/>
              <a:t>our</a:t>
            </a:r>
            <a:r>
              <a:rPr lang="fr-CH" dirty="0" smtClean="0"/>
              <a:t> </a:t>
            </a:r>
            <a:r>
              <a:rPr lang="fr-CH" dirty="0" err="1" smtClean="0"/>
              <a:t>deep</a:t>
            </a:r>
            <a:r>
              <a:rPr lang="fr-CH" dirty="0" smtClean="0"/>
              <a:t> </a:t>
            </a:r>
            <a:r>
              <a:rPr lang="fr-CH" dirty="0" err="1" smtClean="0"/>
              <a:t>thanks</a:t>
            </a:r>
            <a:r>
              <a:rPr lang="fr-CH" dirty="0" smtClean="0"/>
              <a:t>!)</a:t>
            </a:r>
            <a:endParaRPr lang="en-GB" dirty="0"/>
          </a:p>
        </p:txBody>
      </p:sp>
      <p:sp>
        <p:nvSpPr>
          <p:cNvPr id="3" name="Content Placeholder 2"/>
          <p:cNvSpPr>
            <a:spLocks noGrp="1"/>
          </p:cNvSpPr>
          <p:nvPr>
            <p:ph idx="1"/>
          </p:nvPr>
        </p:nvSpPr>
        <p:spPr>
          <a:xfrm>
            <a:off x="612000" y="1219201"/>
            <a:ext cx="7920000" cy="3217912"/>
          </a:xfrm>
        </p:spPr>
        <p:txBody>
          <a:bodyPr/>
          <a:lstStyle/>
          <a:p>
            <a:r>
              <a:rPr lang="en-GB" dirty="0"/>
              <a:t>Akira Yamamoto (KEK/CERN) Chair </a:t>
            </a:r>
          </a:p>
          <a:p>
            <a:r>
              <a:rPr lang="en-GB" dirty="0"/>
              <a:t>Joe Minervini, MIT (Co-Chair) </a:t>
            </a:r>
          </a:p>
          <a:p>
            <a:r>
              <a:rPr lang="en-GB" dirty="0"/>
              <a:t>Arnaud </a:t>
            </a:r>
            <a:r>
              <a:rPr lang="en-GB" dirty="0" err="1"/>
              <a:t>Devred</a:t>
            </a:r>
            <a:r>
              <a:rPr lang="en-GB" dirty="0"/>
              <a:t>, ITER </a:t>
            </a:r>
          </a:p>
          <a:p>
            <a:r>
              <a:rPr lang="en-GB" dirty="0"/>
              <a:t>Pasquale Fabbricatore, INFN </a:t>
            </a:r>
          </a:p>
          <a:p>
            <a:r>
              <a:rPr lang="pt-BR" dirty="0"/>
              <a:t>Mauricio de Lima Lopes, FNAL </a:t>
            </a:r>
          </a:p>
          <a:p>
            <a:r>
              <a:rPr lang="en-GB" dirty="0"/>
              <a:t>Pierre </a:t>
            </a:r>
            <a:r>
              <a:rPr lang="en-GB" dirty="0" err="1"/>
              <a:t>Vedrine</a:t>
            </a:r>
            <a:r>
              <a:rPr lang="en-GB" dirty="0"/>
              <a:t>, CEA </a:t>
            </a:r>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6990" y="1579902"/>
            <a:ext cx="2965074" cy="5271242"/>
          </a:xfrm>
          <a:prstGeom prst="rect">
            <a:avLst/>
          </a:prstGeom>
        </p:spPr>
      </p:pic>
      <p:sp>
        <p:nvSpPr>
          <p:cNvPr id="7" name="TextBox 6"/>
          <p:cNvSpPr txBox="1"/>
          <p:nvPr/>
        </p:nvSpPr>
        <p:spPr>
          <a:xfrm>
            <a:off x="612000" y="4799759"/>
            <a:ext cx="5256144" cy="369332"/>
          </a:xfrm>
          <a:prstGeom prst="rect">
            <a:avLst/>
          </a:prstGeom>
          <a:noFill/>
        </p:spPr>
        <p:txBody>
          <a:bodyPr wrap="square" rtlCol="0">
            <a:spAutoFit/>
          </a:bodyPr>
          <a:lstStyle/>
          <a:p>
            <a:r>
              <a:rPr lang="fr-CH" dirty="0" err="1" smtClean="0"/>
              <a:t>Review</a:t>
            </a:r>
            <a:r>
              <a:rPr lang="fr-CH" dirty="0" smtClean="0"/>
              <a:t> </a:t>
            </a:r>
            <a:r>
              <a:rPr lang="fr-CH" dirty="0" err="1" smtClean="0"/>
              <a:t>dinner</a:t>
            </a:r>
            <a:r>
              <a:rPr lang="fr-CH" dirty="0"/>
              <a:t> </a:t>
            </a:r>
            <a:r>
              <a:rPr lang="fr-CH" dirty="0" smtClean="0"/>
              <a:t>(by invitation) : TODAY!</a:t>
            </a:r>
          </a:p>
        </p:txBody>
      </p:sp>
      <p:sp>
        <p:nvSpPr>
          <p:cNvPr id="8" name="Rectangle 7"/>
          <p:cNvSpPr/>
          <p:nvPr/>
        </p:nvSpPr>
        <p:spPr>
          <a:xfrm>
            <a:off x="612000" y="5347373"/>
            <a:ext cx="4572000" cy="646331"/>
          </a:xfrm>
          <a:prstGeom prst="rect">
            <a:avLst/>
          </a:prstGeom>
        </p:spPr>
        <p:txBody>
          <a:bodyPr>
            <a:spAutoFit/>
          </a:bodyPr>
          <a:lstStyle/>
          <a:p>
            <a:r>
              <a:rPr lang="en-GB" dirty="0"/>
              <a:t>Close out: Friday  at 11.30 in the </a:t>
            </a:r>
            <a:r>
              <a:rPr lang="en-GB" dirty="0" smtClean="0"/>
              <a:t/>
            </a:r>
            <a:br>
              <a:rPr lang="en-GB" dirty="0" smtClean="0"/>
            </a:br>
            <a:r>
              <a:rPr lang="en-GB" dirty="0" smtClean="0"/>
              <a:t>TE </a:t>
            </a:r>
            <a:r>
              <a:rPr lang="en-GB" dirty="0"/>
              <a:t>auditorium (B.30 7th </a:t>
            </a:r>
            <a:r>
              <a:rPr lang="en-GB" dirty="0" smtClean="0"/>
              <a:t>floor)</a:t>
            </a:r>
            <a:endParaRPr lang="en-GB" dirty="0"/>
          </a:p>
        </p:txBody>
      </p:sp>
      <p:sp>
        <p:nvSpPr>
          <p:cNvPr id="9" name="TextBox 8"/>
          <p:cNvSpPr txBox="1"/>
          <p:nvPr/>
        </p:nvSpPr>
        <p:spPr>
          <a:xfrm>
            <a:off x="6302368" y="1686293"/>
            <a:ext cx="2662119" cy="646331"/>
          </a:xfrm>
          <a:prstGeom prst="rect">
            <a:avLst/>
          </a:prstGeom>
          <a:noFill/>
        </p:spPr>
        <p:txBody>
          <a:bodyPr wrap="square" rtlCol="0">
            <a:spAutoFit/>
          </a:bodyPr>
          <a:lstStyle/>
          <a:p>
            <a:r>
              <a:rPr lang="fr-CH" dirty="0" err="1" smtClean="0">
                <a:solidFill>
                  <a:schemeClr val="bg1"/>
                </a:solidFill>
              </a:rPr>
              <a:t>Renowned</a:t>
            </a:r>
            <a:r>
              <a:rPr lang="fr-CH" dirty="0" smtClean="0">
                <a:solidFill>
                  <a:schemeClr val="bg1"/>
                </a:solidFill>
              </a:rPr>
              <a:t> </a:t>
            </a:r>
            <a:r>
              <a:rPr lang="fr-CH" dirty="0" err="1" smtClean="0">
                <a:solidFill>
                  <a:schemeClr val="bg1"/>
                </a:solidFill>
              </a:rPr>
              <a:t>Japanese</a:t>
            </a:r>
            <a:r>
              <a:rPr lang="fr-CH" dirty="0" smtClean="0">
                <a:solidFill>
                  <a:schemeClr val="bg1"/>
                </a:solidFill>
              </a:rPr>
              <a:t> Restaurant, in </a:t>
            </a:r>
            <a:r>
              <a:rPr lang="fr-CH" dirty="0" err="1" smtClean="0">
                <a:solidFill>
                  <a:schemeClr val="bg1"/>
                </a:solidFill>
              </a:rPr>
              <a:t>Piacenza</a:t>
            </a:r>
            <a:endParaRPr lang="en-GB" dirty="0">
              <a:solidFill>
                <a:schemeClr val="bg1"/>
              </a:solidFill>
            </a:endParaRPr>
          </a:p>
        </p:txBody>
      </p:sp>
    </p:spTree>
    <p:extLst>
      <p:ext uri="{BB962C8B-B14F-4D97-AF65-F5344CB8AC3E}">
        <p14:creationId xmlns:p14="http://schemas.microsoft.com/office/powerpoint/2010/main" val="3694984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arn(inVertical)">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pour une image  4"/>
          <p:cNvSpPr>
            <a:spLocks noGrp="1"/>
          </p:cNvSpPr>
          <p:nvPr>
            <p:ph type="pic" idx="1"/>
          </p:nvPr>
        </p:nvSpPr>
        <p:spPr/>
      </p:sp>
      <p:sp>
        <p:nvSpPr>
          <p:cNvPr id="6" name="Espace réservé du texte 5"/>
          <p:cNvSpPr>
            <a:spLocks noGrp="1"/>
          </p:cNvSpPr>
          <p:nvPr>
            <p:ph type="body" sz="half" idx="2"/>
          </p:nvPr>
        </p:nvSpPr>
        <p:spPr/>
        <p:txBody>
          <a:bodyPr/>
          <a:lstStyle/>
          <a:p>
            <a:endParaRPr lang="en-GB"/>
          </a:p>
        </p:txBody>
      </p:sp>
      <p:sp>
        <p:nvSpPr>
          <p:cNvPr id="3" name="Espace réservé du pied de page 2"/>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7" name="Espace réservé du contenu 6"/>
          <p:cNvSpPr>
            <a:spLocks noGrp="1"/>
          </p:cNvSpPr>
          <p:nvPr>
            <p:ph sz="quarter" idx="14"/>
          </p:nvPr>
        </p:nvSpPr>
        <p:spPr/>
        <p:txBody>
          <a:bodyPr/>
          <a:lstStyle/>
          <a:p>
            <a:endParaRPr lang="en-GB"/>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11</a:t>
            </a:fld>
            <a:endParaRPr lang="fr-FR"/>
          </a:p>
        </p:txBody>
      </p:sp>
      <p:pic>
        <p:nvPicPr>
          <p:cNvPr id="10" name="Image 9" descr="Logo-APO-LARP.png"/>
          <p:cNvPicPr>
            <a:picLocks noChangeAspect="1"/>
          </p:cNvPicPr>
          <p:nvPr/>
        </p:nvPicPr>
        <p:blipFill>
          <a:blip r:embed="rId2"/>
          <a:stretch>
            <a:fillRect/>
          </a:stretch>
        </p:blipFill>
        <p:spPr>
          <a:xfrm>
            <a:off x="1411930" y="6183563"/>
            <a:ext cx="499889" cy="59499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sp>
        <p:nvSpPr>
          <p:cNvPr id="3" name="Espace réservé du pied de page 2"/>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4" name="Espace réservé du texte 3"/>
          <p:cNvSpPr>
            <a:spLocks noGrp="1"/>
          </p:cNvSpPr>
          <p:nvPr>
            <p:ph type="body" sz="quarter" idx="14"/>
          </p:nvPr>
        </p:nvSpPr>
        <p:spPr/>
        <p:txBody>
          <a:bodyPr/>
          <a:lstStyle/>
          <a:p>
            <a:endParaRPr lang="en-GB"/>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12</a:t>
            </a:fld>
            <a:endParaRPr lang="fr-FR" dirty="0"/>
          </a:p>
        </p:txBody>
      </p:sp>
      <p:pic>
        <p:nvPicPr>
          <p:cNvPr id="7" name="Image 6" descr="Logo-APO-LARP.png"/>
          <p:cNvPicPr>
            <a:picLocks noChangeAspect="1"/>
          </p:cNvPicPr>
          <p:nvPr/>
        </p:nvPicPr>
        <p:blipFill>
          <a:blip r:embed="rId3"/>
          <a:stretch>
            <a:fillRect/>
          </a:stretch>
        </p:blipFill>
        <p:spPr>
          <a:xfrm>
            <a:off x="381083" y="5903926"/>
            <a:ext cx="624861" cy="743737"/>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dirty="0" smtClean="0"/>
              <a:t>MQXF </a:t>
            </a:r>
            <a:r>
              <a:rPr lang="fr-CH" dirty="0" err="1" smtClean="0"/>
              <a:t>magnet</a:t>
            </a:r>
            <a:r>
              <a:rPr lang="fr-CH" dirty="0" smtClean="0"/>
              <a:t>: </a:t>
            </a:r>
            <a:r>
              <a:rPr lang="fr-CH" dirty="0" err="1" smtClean="0"/>
              <a:t>is</a:t>
            </a:r>
            <a:r>
              <a:rPr lang="fr-CH" dirty="0" smtClean="0"/>
              <a:t> the HL-LHC </a:t>
            </a:r>
            <a:r>
              <a:rPr lang="fr-CH" dirty="0" err="1" smtClean="0"/>
              <a:t>backbone</a:t>
            </a:r>
            <a:r>
              <a:rPr lang="fr-CH" dirty="0" smtClean="0"/>
              <a:t>!</a:t>
            </a:r>
            <a:endParaRPr lang="en-GB" dirty="0"/>
          </a:p>
        </p:txBody>
      </p:sp>
      <p:sp>
        <p:nvSpPr>
          <p:cNvPr id="3" name="Espace réservé du contenu 2"/>
          <p:cNvSpPr>
            <a:spLocks noGrp="1"/>
          </p:cNvSpPr>
          <p:nvPr>
            <p:ph idx="1"/>
          </p:nvPr>
        </p:nvSpPr>
        <p:spPr/>
        <p:txBody>
          <a:bodyPr>
            <a:normAutofit fontScale="92500" lnSpcReduction="20000"/>
          </a:bodyPr>
          <a:lstStyle/>
          <a:p>
            <a:r>
              <a:rPr lang="en-GB" sz="2400" dirty="0"/>
              <a:t>The review committee is invited to assess the progress from the last reviews (</a:t>
            </a:r>
            <a:r>
              <a:rPr lang="en-GB" sz="2400" dirty="0">
                <a:solidFill>
                  <a:srgbClr val="FF0000"/>
                </a:solidFill>
              </a:rPr>
              <a:t>MQXF Superconducting cables and MQXF magnet </a:t>
            </a:r>
            <a:r>
              <a:rPr lang="en-GB" sz="2400" dirty="0" smtClean="0">
                <a:solidFill>
                  <a:srgbClr val="FF0000"/>
                </a:solidFill>
              </a:rPr>
              <a:t>design of end 2014</a:t>
            </a:r>
            <a:r>
              <a:rPr lang="en-GB" sz="2400" dirty="0" smtClean="0"/>
              <a:t>), </a:t>
            </a:r>
            <a:r>
              <a:rPr lang="en-GB" sz="2400" dirty="0"/>
              <a:t>the soundness of the design and technical choices, the readiness of the various components and of the procurement plan (including QA/QC) and test plan, the status of the integration. A detailed resources analysis is beyond the scope of the review, however comments on the credibility of the plan, also with respect to the available resources, are welcome</a:t>
            </a:r>
            <a:r>
              <a:rPr lang="en-GB" sz="2400" dirty="0" smtClean="0"/>
              <a:t>.</a:t>
            </a:r>
          </a:p>
          <a:p>
            <a:r>
              <a:rPr lang="en-GB" sz="2400" dirty="0"/>
              <a:t>The </a:t>
            </a:r>
            <a:r>
              <a:rPr lang="en-GB" sz="2400" dirty="0" smtClean="0"/>
              <a:t>MQXF project </a:t>
            </a:r>
            <a:r>
              <a:rPr lang="en-GB" sz="2400" dirty="0"/>
              <a:t>is a </a:t>
            </a:r>
            <a:r>
              <a:rPr lang="en-GB" sz="2400" dirty="0">
                <a:solidFill>
                  <a:srgbClr val="FF0000"/>
                </a:solidFill>
              </a:rPr>
              <a:t>joint venture between CERN and the US DOE</a:t>
            </a:r>
            <a:r>
              <a:rPr lang="en-GB" sz="2400" dirty="0"/>
              <a:t> laboratories BNL, FNAL, LBNL, federated under the US-LARP program (now transforming into a construction </a:t>
            </a:r>
            <a:r>
              <a:rPr lang="en-GB" sz="2400" dirty="0" smtClean="0"/>
              <a:t>project, </a:t>
            </a:r>
            <a:r>
              <a:rPr lang="en-GB" sz="2400" dirty="0" smtClean="0">
                <a:solidFill>
                  <a:srgbClr val="FF0000"/>
                </a:solidFill>
              </a:rPr>
              <a:t>HL-LHC AUP</a:t>
            </a:r>
            <a:r>
              <a:rPr lang="en-GB" sz="2400" dirty="0" smtClean="0"/>
              <a:t>). </a:t>
            </a:r>
            <a:r>
              <a:rPr lang="en-GB" sz="2400" dirty="0"/>
              <a:t>The share of contribution between CERN and US-</a:t>
            </a:r>
            <a:r>
              <a:rPr lang="en-GB" sz="2400" dirty="0" err="1"/>
              <a:t>HiLumi</a:t>
            </a:r>
            <a:r>
              <a:rPr lang="en-GB" sz="2400" dirty="0"/>
              <a:t> at present is approximately equally shared. The committee is invited to comment on the level of integration of the teams, on the collaboration interface and on measures that could be pursued to take advantage of the work distribution.</a:t>
            </a:r>
          </a:p>
        </p:txBody>
      </p:sp>
      <p:sp>
        <p:nvSpPr>
          <p:cNvPr id="4" name="Espace réservé du pied de page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8" name="Image 7" descr="Logo-APO-LARP.png"/>
          <p:cNvPicPr>
            <a:picLocks noChangeAspect="1"/>
          </p:cNvPicPr>
          <p:nvPr/>
        </p:nvPicPr>
        <p:blipFill>
          <a:blip r:embed="rId2"/>
          <a:stretch>
            <a:fillRect/>
          </a:stretch>
        </p:blipFill>
        <p:spPr>
          <a:xfrm>
            <a:off x="1411930" y="6183563"/>
            <a:ext cx="499889" cy="59499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7920000" cy="1039200"/>
          </a:xfrm>
        </p:spPr>
        <p:txBody>
          <a:bodyPr/>
          <a:lstStyle/>
          <a:p>
            <a:r>
              <a:rPr lang="en-GB" dirty="0" smtClean="0"/>
              <a:t>Questions regrouped (JP Tock!)</a:t>
            </a:r>
            <a:br>
              <a:rPr lang="en-GB" dirty="0" smtClean="0"/>
            </a:br>
            <a:r>
              <a:rPr lang="en-GB" dirty="0" smtClean="0"/>
              <a:t>Technical </a:t>
            </a:r>
            <a:r>
              <a:rPr lang="en-GB" dirty="0"/>
              <a:t>aspects : </a:t>
            </a:r>
            <a:r>
              <a:rPr lang="en-GB" dirty="0" smtClean="0"/>
              <a:t>requirements and design</a:t>
            </a:r>
            <a:endParaRPr lang="en-US" dirty="0"/>
          </a:p>
        </p:txBody>
      </p:sp>
      <p:sp>
        <p:nvSpPr>
          <p:cNvPr id="3" name="Content Placeholder 2"/>
          <p:cNvSpPr>
            <a:spLocks noGrp="1"/>
          </p:cNvSpPr>
          <p:nvPr>
            <p:ph idx="1"/>
          </p:nvPr>
        </p:nvSpPr>
        <p:spPr/>
        <p:txBody>
          <a:bodyPr>
            <a:normAutofit/>
          </a:bodyPr>
          <a:lstStyle/>
          <a:p>
            <a:pPr algn="l"/>
            <a:r>
              <a:rPr lang="en-GB" dirty="0"/>
              <a:t>Are the magnet requirements in-line with the HL-LHC requests ? Are they realistic/achievable with sufficient </a:t>
            </a:r>
            <a:r>
              <a:rPr lang="en-GB" dirty="0" smtClean="0"/>
              <a:t>margin ?</a:t>
            </a:r>
          </a:p>
          <a:p>
            <a:pPr algn="l"/>
            <a:r>
              <a:rPr lang="en-GB" dirty="0"/>
              <a:t>Have design alternatives been considered ? Are they correctly managed ? </a:t>
            </a:r>
            <a:endParaRPr lang="en-GB" dirty="0">
              <a:solidFill>
                <a:srgbClr val="FF0000"/>
              </a:solidFill>
            </a:endParaRPr>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33801743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Technical aspects : models and prototypes</a:t>
            </a:r>
            <a:endParaRPr lang="en-US" dirty="0"/>
          </a:p>
        </p:txBody>
      </p:sp>
      <p:sp>
        <p:nvSpPr>
          <p:cNvPr id="3" name="Content Placeholder 2"/>
          <p:cNvSpPr>
            <a:spLocks noGrp="1"/>
          </p:cNvSpPr>
          <p:nvPr>
            <p:ph idx="1"/>
          </p:nvPr>
        </p:nvSpPr>
        <p:spPr/>
        <p:txBody>
          <a:bodyPr>
            <a:normAutofit/>
          </a:bodyPr>
          <a:lstStyle/>
          <a:p>
            <a:pPr algn="l"/>
            <a:r>
              <a:rPr lang="en-GB" dirty="0" smtClean="0"/>
              <a:t>Is the present and future models programme providing </a:t>
            </a:r>
            <a:r>
              <a:rPr lang="en-GB" dirty="0"/>
              <a:t>sufficient information ? If not what else could be necessary/useful ? Have all necessary </a:t>
            </a:r>
            <a:r>
              <a:rPr lang="en-GB" dirty="0" smtClean="0"/>
              <a:t>analyses </a:t>
            </a:r>
            <a:r>
              <a:rPr lang="en-GB" dirty="0"/>
              <a:t>been done ? What further tests/analysis would you recommend </a:t>
            </a:r>
            <a:r>
              <a:rPr lang="en-GB" dirty="0" smtClean="0"/>
              <a:t>?</a:t>
            </a:r>
          </a:p>
          <a:p>
            <a:pPr algn="l"/>
            <a:r>
              <a:rPr lang="en-GB" dirty="0"/>
              <a:t>Does the overall plan allow to acquire the necessary experience with the models and prototypes before engaging in the production phase </a:t>
            </a:r>
            <a:r>
              <a:rPr lang="en-GB" dirty="0" smtClean="0"/>
              <a:t>?</a:t>
            </a:r>
            <a:endParaRPr lang="en-GB" dirty="0"/>
          </a:p>
          <a:p>
            <a:endParaRPr lang="en-US" dirty="0"/>
          </a:p>
        </p:txBody>
      </p:sp>
      <p:sp>
        <p:nvSpPr>
          <p:cNvPr id="4" name="Footer Placeholder 3"/>
          <p:cNvSpPr>
            <a:spLocks noGrp="1"/>
          </p:cNvSpPr>
          <p:nvPr>
            <p:ph type="ftr" sz="quarter" idx="11"/>
          </p:nvPr>
        </p:nvSpPr>
        <p:spPr/>
        <p:txBody>
          <a:bodyPr/>
          <a:lstStyle/>
          <a:p>
            <a:r>
              <a:rPr lang="fr-FR" noProof="0" smtClean="0"/>
              <a:t>To edit speaker name go to Insert &gt; Header &amp; Footer and apply to all slides except title page</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23275489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Technical aspects : conductor and cable</a:t>
            </a:r>
            <a:endParaRPr lang="en-GB" dirty="0"/>
          </a:p>
        </p:txBody>
      </p:sp>
      <p:sp>
        <p:nvSpPr>
          <p:cNvPr id="9" name="Espace réservé du contenu 8"/>
          <p:cNvSpPr>
            <a:spLocks noGrp="1"/>
          </p:cNvSpPr>
          <p:nvPr>
            <p:ph idx="1"/>
          </p:nvPr>
        </p:nvSpPr>
        <p:spPr/>
        <p:txBody>
          <a:bodyPr>
            <a:normAutofit/>
          </a:bodyPr>
          <a:lstStyle/>
          <a:p>
            <a:pPr algn="l"/>
            <a:r>
              <a:rPr lang="en-GB" dirty="0" smtClean="0"/>
              <a:t>Is the conductor strand and cable production advancing adequately ? </a:t>
            </a:r>
          </a:p>
          <a:p>
            <a:pPr algn="l"/>
            <a:r>
              <a:rPr lang="en-GB" dirty="0" smtClean="0"/>
              <a:t>Does the production meet the specification (</a:t>
            </a:r>
            <a:r>
              <a:rPr lang="en-GB" dirty="0" err="1" smtClean="0"/>
              <a:t>Ic</a:t>
            </a:r>
            <a:r>
              <a:rPr lang="en-GB" dirty="0" smtClean="0"/>
              <a:t>, RRR, degradation, geometry, stability, unit length,…) ?</a:t>
            </a:r>
          </a:p>
          <a:p>
            <a:pPr algn="l"/>
            <a:r>
              <a:rPr lang="en-GB" dirty="0"/>
              <a:t>Is the conductor and cable production QA/QC plan sufficiently developed and answering the needs </a:t>
            </a:r>
            <a:r>
              <a:rPr lang="en-GB" dirty="0" smtClean="0"/>
              <a:t>?</a:t>
            </a:r>
            <a:endParaRPr lang="en-GB" dirty="0"/>
          </a:p>
        </p:txBody>
      </p:sp>
      <p:sp>
        <p:nvSpPr>
          <p:cNvPr id="4" name="Espace réservé du pied de page 3"/>
          <p:cNvSpPr>
            <a:spLocks noGrp="1"/>
          </p:cNvSpPr>
          <p:nvPr>
            <p:ph type="ftr" sz="quarter" idx="11"/>
          </p:nvPr>
        </p:nvSpPr>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slides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5</a:t>
            </a:fld>
            <a:endParaRPr lang="fr-FR"/>
          </a:p>
        </p:txBody>
      </p:sp>
      <p:pic>
        <p:nvPicPr>
          <p:cNvPr id="7" name="Image 6" descr="CERN-logo_outline.jpg"/>
          <p:cNvPicPr>
            <a:picLocks noChangeAspect="1"/>
          </p:cNvPicPr>
          <p:nvPr/>
        </p:nvPicPr>
        <p:blipFill>
          <a:blip r:embed="rId2"/>
          <a:stretch>
            <a:fillRect/>
          </a:stretch>
        </p:blipFill>
        <p:spPr>
          <a:xfrm>
            <a:off x="1434150" y="5421189"/>
            <a:ext cx="486864" cy="478800"/>
          </a:xfrm>
          <a:prstGeom prst="rect">
            <a:avLst/>
          </a:prstGeom>
        </p:spPr>
      </p:pic>
    </p:spTree>
    <p:extLst>
      <p:ext uri="{BB962C8B-B14F-4D97-AF65-F5344CB8AC3E}">
        <p14:creationId xmlns:p14="http://schemas.microsoft.com/office/powerpoint/2010/main" val="38669397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Technical aspects : other</a:t>
            </a:r>
            <a:endParaRPr lang="en-GB" dirty="0"/>
          </a:p>
        </p:txBody>
      </p:sp>
      <p:sp>
        <p:nvSpPr>
          <p:cNvPr id="9" name="Espace réservé du contenu 8"/>
          <p:cNvSpPr>
            <a:spLocks noGrp="1"/>
          </p:cNvSpPr>
          <p:nvPr>
            <p:ph idx="1"/>
          </p:nvPr>
        </p:nvSpPr>
        <p:spPr/>
        <p:txBody>
          <a:bodyPr>
            <a:normAutofit fontScale="92500"/>
          </a:bodyPr>
          <a:lstStyle/>
          <a:p>
            <a:pPr algn="l"/>
            <a:r>
              <a:rPr lang="en-GB" dirty="0" smtClean="0"/>
              <a:t>Is the protection scheme presented sufficiently robust and compatible with operation constraints ? If not, what should be developed or modified ?</a:t>
            </a:r>
          </a:p>
          <a:p>
            <a:pPr algn="l"/>
            <a:r>
              <a:rPr lang="en-GB" dirty="0" smtClean="0"/>
              <a:t>Is the powering scheme adequate for operation ? </a:t>
            </a:r>
            <a:r>
              <a:rPr lang="en-GB" sz="2200" dirty="0">
                <a:solidFill>
                  <a:schemeClr val="tx1">
                    <a:lumMod val="65000"/>
                    <a:lumOff val="35000"/>
                  </a:schemeClr>
                </a:solidFill>
              </a:rPr>
              <a:t>(For memory only, covered during the conceptual design review of the magnet circuits for the HL-LHC, 21-23 March 2016)</a:t>
            </a:r>
          </a:p>
          <a:p>
            <a:pPr algn="l"/>
            <a:r>
              <a:rPr lang="en-GB" dirty="0" smtClean="0"/>
              <a:t>Considering that work is on-going, is </a:t>
            </a:r>
            <a:r>
              <a:rPr lang="en-GB" dirty="0"/>
              <a:t>the cryostat and </a:t>
            </a:r>
            <a:r>
              <a:rPr lang="en-GB" dirty="0" smtClean="0"/>
              <a:t>equipment integration </a:t>
            </a:r>
            <a:r>
              <a:rPr lang="en-GB" dirty="0"/>
              <a:t>development status in line with the overall progress of the project ? Are there critical missing information </a:t>
            </a:r>
            <a:r>
              <a:rPr lang="en-GB" dirty="0" smtClean="0"/>
              <a:t>?</a:t>
            </a:r>
            <a:endParaRPr lang="en-GB" dirty="0"/>
          </a:p>
        </p:txBody>
      </p:sp>
      <p:sp>
        <p:nvSpPr>
          <p:cNvPr id="4" name="Espace réservé du pied de page 3"/>
          <p:cNvSpPr>
            <a:spLocks noGrp="1"/>
          </p:cNvSpPr>
          <p:nvPr>
            <p:ph type="ftr" sz="quarter" idx="11"/>
          </p:nvPr>
        </p:nvSpPr>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slides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6</a:t>
            </a:fld>
            <a:endParaRPr lang="fr-FR"/>
          </a:p>
        </p:txBody>
      </p:sp>
      <p:pic>
        <p:nvPicPr>
          <p:cNvPr id="7" name="Image 6" descr="CERN-logo_outline.jpg"/>
          <p:cNvPicPr>
            <a:picLocks noChangeAspect="1"/>
          </p:cNvPicPr>
          <p:nvPr/>
        </p:nvPicPr>
        <p:blipFill>
          <a:blip r:embed="rId2"/>
          <a:stretch>
            <a:fillRect/>
          </a:stretch>
        </p:blipFill>
        <p:spPr>
          <a:xfrm>
            <a:off x="1434150" y="5421189"/>
            <a:ext cx="486864" cy="478800"/>
          </a:xfrm>
          <a:prstGeom prst="rect">
            <a:avLst/>
          </a:prstGeom>
        </p:spPr>
      </p:pic>
    </p:spTree>
    <p:extLst>
      <p:ext uri="{BB962C8B-B14F-4D97-AF65-F5344CB8AC3E}">
        <p14:creationId xmlns:p14="http://schemas.microsoft.com/office/powerpoint/2010/main" val="26549220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Production and test scenario</a:t>
            </a:r>
            <a:endParaRPr lang="en-GB" dirty="0"/>
          </a:p>
        </p:txBody>
      </p:sp>
      <p:sp>
        <p:nvSpPr>
          <p:cNvPr id="9" name="Espace réservé du contenu 8"/>
          <p:cNvSpPr>
            <a:spLocks noGrp="1"/>
          </p:cNvSpPr>
          <p:nvPr>
            <p:ph idx="1"/>
          </p:nvPr>
        </p:nvSpPr>
        <p:spPr>
          <a:xfrm>
            <a:off x="467544" y="1771651"/>
            <a:ext cx="8352928" cy="3680222"/>
          </a:xfrm>
        </p:spPr>
        <p:txBody>
          <a:bodyPr>
            <a:normAutofit fontScale="85000" lnSpcReduction="10000"/>
          </a:bodyPr>
          <a:lstStyle/>
          <a:p>
            <a:pPr algn="l"/>
            <a:r>
              <a:rPr lang="en-GB" dirty="0"/>
              <a:t>Are the production </a:t>
            </a:r>
            <a:r>
              <a:rPr lang="en-GB" dirty="0" smtClean="0"/>
              <a:t>facilities </a:t>
            </a:r>
            <a:r>
              <a:rPr lang="en-GB" dirty="0"/>
              <a:t>adequate? Is the tooling development appropriate </a:t>
            </a:r>
            <a:r>
              <a:rPr lang="en-GB" dirty="0" err="1"/>
              <a:t>wrt</a:t>
            </a:r>
            <a:r>
              <a:rPr lang="en-GB" dirty="0"/>
              <a:t> the overall project ? </a:t>
            </a:r>
          </a:p>
          <a:p>
            <a:pPr algn="l"/>
            <a:r>
              <a:rPr lang="en-GB" dirty="0" smtClean="0"/>
              <a:t>Are all procurement aspects (conductor, collared coils, cold mass, cryostat,…), including QC adequately covered ? If not, what is missing or should be reinforced ?</a:t>
            </a:r>
          </a:p>
          <a:p>
            <a:pPr algn="l"/>
            <a:r>
              <a:rPr lang="en-GB" dirty="0" smtClean="0"/>
              <a:t>Is the production scenario in a maturity stage compatible with the overall project ?</a:t>
            </a:r>
            <a:r>
              <a:rPr lang="en-GB" dirty="0"/>
              <a:t> </a:t>
            </a:r>
            <a:r>
              <a:rPr lang="en-GB" dirty="0" smtClean="0"/>
              <a:t>Are the mitigations measures of technical, cost and schedule risks adequate ?</a:t>
            </a:r>
          </a:p>
          <a:p>
            <a:pPr algn="l"/>
            <a:r>
              <a:rPr lang="en-GB" dirty="0"/>
              <a:t>Are test facilities (including the IT String) adequate and timely </a:t>
            </a:r>
            <a:r>
              <a:rPr lang="en-GB" dirty="0" smtClean="0"/>
              <a:t>?</a:t>
            </a:r>
            <a:endParaRPr lang="en-GB" dirty="0"/>
          </a:p>
        </p:txBody>
      </p:sp>
      <p:sp>
        <p:nvSpPr>
          <p:cNvPr id="4" name="Espace réservé du pied de page 3"/>
          <p:cNvSpPr>
            <a:spLocks noGrp="1"/>
          </p:cNvSpPr>
          <p:nvPr>
            <p:ph type="ftr" sz="quarter" idx="11"/>
          </p:nvPr>
        </p:nvSpPr>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slides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7</a:t>
            </a:fld>
            <a:endParaRPr lang="fr-FR"/>
          </a:p>
        </p:txBody>
      </p:sp>
      <p:pic>
        <p:nvPicPr>
          <p:cNvPr id="7" name="Image 6" descr="CERN-logo_outline.jpg"/>
          <p:cNvPicPr>
            <a:picLocks noChangeAspect="1"/>
          </p:cNvPicPr>
          <p:nvPr/>
        </p:nvPicPr>
        <p:blipFill>
          <a:blip r:embed="rId2"/>
          <a:stretch>
            <a:fillRect/>
          </a:stretch>
        </p:blipFill>
        <p:spPr>
          <a:xfrm>
            <a:off x="1434150" y="5421189"/>
            <a:ext cx="486864" cy="478800"/>
          </a:xfrm>
          <a:prstGeom prst="rect">
            <a:avLst/>
          </a:prstGeom>
        </p:spPr>
      </p:pic>
    </p:spTree>
    <p:extLst>
      <p:ext uri="{BB962C8B-B14F-4D97-AF65-F5344CB8AC3E}">
        <p14:creationId xmlns:p14="http://schemas.microsoft.com/office/powerpoint/2010/main" val="39638900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Various</a:t>
            </a:r>
            <a:endParaRPr lang="en-GB" dirty="0"/>
          </a:p>
        </p:txBody>
      </p:sp>
      <p:sp>
        <p:nvSpPr>
          <p:cNvPr id="9" name="Espace réservé du contenu 8"/>
          <p:cNvSpPr>
            <a:spLocks noGrp="1"/>
          </p:cNvSpPr>
          <p:nvPr>
            <p:ph idx="1"/>
          </p:nvPr>
        </p:nvSpPr>
        <p:spPr/>
        <p:txBody>
          <a:bodyPr/>
          <a:lstStyle/>
          <a:p>
            <a:pPr algn="l"/>
            <a:r>
              <a:rPr lang="en-GB" dirty="0" smtClean="0"/>
              <a:t>Is safety level acceptable ? Are there critical areas ?</a:t>
            </a:r>
          </a:p>
          <a:p>
            <a:pPr algn="l"/>
            <a:r>
              <a:rPr lang="en-GB" dirty="0" smtClean="0"/>
              <a:t>Are the recommendations from the previous reviews adequately followed(-up) ?</a:t>
            </a:r>
          </a:p>
          <a:p>
            <a:pPr algn="l"/>
            <a:r>
              <a:rPr lang="en-GB" dirty="0" smtClean="0"/>
              <a:t>Are CERN and US HL-LHC AUP activities well integrated ? Are the interfaces well managed ? Is the work sharing efficient in terms of cost, schedule and risks mitigation ? </a:t>
            </a:r>
            <a:endParaRPr lang="en-GB" dirty="0"/>
          </a:p>
        </p:txBody>
      </p:sp>
      <p:sp>
        <p:nvSpPr>
          <p:cNvPr id="4" name="Espace réservé du pied de page 3"/>
          <p:cNvSpPr>
            <a:spLocks noGrp="1"/>
          </p:cNvSpPr>
          <p:nvPr>
            <p:ph type="ftr" sz="quarter" idx="11"/>
          </p:nvPr>
        </p:nvSpPr>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slides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8</a:t>
            </a:fld>
            <a:endParaRPr lang="fr-FR"/>
          </a:p>
        </p:txBody>
      </p:sp>
      <p:pic>
        <p:nvPicPr>
          <p:cNvPr id="7" name="Image 6" descr="CERN-logo_outline.jpg"/>
          <p:cNvPicPr>
            <a:picLocks noChangeAspect="1"/>
          </p:cNvPicPr>
          <p:nvPr/>
        </p:nvPicPr>
        <p:blipFill>
          <a:blip r:embed="rId2"/>
          <a:stretch>
            <a:fillRect/>
          </a:stretch>
        </p:blipFill>
        <p:spPr>
          <a:xfrm>
            <a:off x="1434150" y="5421189"/>
            <a:ext cx="486864" cy="478800"/>
          </a:xfrm>
          <a:prstGeom prst="rect">
            <a:avLst/>
          </a:prstGeom>
        </p:spPr>
      </p:pic>
    </p:spTree>
    <p:extLst>
      <p:ext uri="{BB962C8B-B14F-4D97-AF65-F5344CB8AC3E}">
        <p14:creationId xmlns:p14="http://schemas.microsoft.com/office/powerpoint/2010/main" val="41278524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en-GB" dirty="0" smtClean="0"/>
              <a:t>In summary</a:t>
            </a:r>
            <a:endParaRPr lang="en-GB" dirty="0"/>
          </a:p>
        </p:txBody>
      </p:sp>
      <p:sp>
        <p:nvSpPr>
          <p:cNvPr id="9" name="Espace réservé du contenu 8"/>
          <p:cNvSpPr>
            <a:spLocks noGrp="1"/>
          </p:cNvSpPr>
          <p:nvPr>
            <p:ph idx="1"/>
          </p:nvPr>
        </p:nvSpPr>
        <p:spPr>
          <a:xfrm>
            <a:off x="467544" y="1771651"/>
            <a:ext cx="8064456" cy="3680222"/>
          </a:xfrm>
        </p:spPr>
        <p:txBody>
          <a:bodyPr/>
          <a:lstStyle/>
          <a:p>
            <a:pPr algn="l"/>
            <a:r>
              <a:rPr lang="en-GB" dirty="0" smtClean="0"/>
              <a:t>Is the project on good tracks to fully prove the necessary technologies for the MQXF for beginning of 2017 ? What are the critical areas ?</a:t>
            </a:r>
          </a:p>
          <a:p>
            <a:pPr algn="l"/>
            <a:r>
              <a:rPr lang="en-GB" dirty="0" smtClean="0"/>
              <a:t>Is the overall plan allowing to meet the challenges of the HL-LHC project ? Is it clear, realistic and coherent ?</a:t>
            </a:r>
          </a:p>
          <a:p>
            <a:pPr algn="l"/>
            <a:r>
              <a:rPr lang="en-GB" dirty="0" smtClean="0"/>
              <a:t>Is the inherent level of risk acceptable ? Are mitigations measures adequate ?</a:t>
            </a:r>
          </a:p>
          <a:p>
            <a:pPr algn="l"/>
            <a:endParaRPr lang="en-GB" dirty="0"/>
          </a:p>
        </p:txBody>
      </p:sp>
      <p:sp>
        <p:nvSpPr>
          <p:cNvPr id="4" name="Espace réservé du pied de page 3"/>
          <p:cNvSpPr>
            <a:spLocks noGrp="1"/>
          </p:cNvSpPr>
          <p:nvPr>
            <p:ph type="ftr" sz="quarter" idx="11"/>
          </p:nvPr>
        </p:nvSpPr>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slides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9</a:t>
            </a:fld>
            <a:endParaRPr lang="fr-FR"/>
          </a:p>
        </p:txBody>
      </p:sp>
      <p:pic>
        <p:nvPicPr>
          <p:cNvPr id="7" name="Image 6" descr="CERN-logo_outline.jpg"/>
          <p:cNvPicPr>
            <a:picLocks noChangeAspect="1"/>
          </p:cNvPicPr>
          <p:nvPr/>
        </p:nvPicPr>
        <p:blipFill>
          <a:blip r:embed="rId2"/>
          <a:stretch>
            <a:fillRect/>
          </a:stretch>
        </p:blipFill>
        <p:spPr>
          <a:xfrm>
            <a:off x="1434150" y="5421189"/>
            <a:ext cx="486864" cy="478800"/>
          </a:xfrm>
          <a:prstGeom prst="rect">
            <a:avLst/>
          </a:prstGeom>
        </p:spPr>
      </p:pic>
    </p:spTree>
    <p:extLst>
      <p:ext uri="{BB962C8B-B14F-4D97-AF65-F5344CB8AC3E}">
        <p14:creationId xmlns:p14="http://schemas.microsoft.com/office/powerpoint/2010/main" val="60219558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LARP logo, 4:3 format</Description0>
    <Note xmlns="8946e33d-fd2f-4ae4-8ee9-d90c129cdf9e">For presentations to be given at Joint HL-LHC/LARP annual meetings (US or European locations).
https://edms.cern.ch/document/1607180/</No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8EF391-2BAD-45F4-B22E-736040720C99}">
  <ds:schemaRefs>
    <ds:schemaRef ds:uri="http://schemas.microsoft.com/office/2006/documentManagement/types"/>
    <ds:schemaRef ds:uri="http://purl.org/dc/terms/"/>
    <ds:schemaRef ds:uri="http://www.w3.org/XML/1998/namespace"/>
    <ds:schemaRef ds:uri="http://purl.org/dc/elements/1.1/"/>
    <ds:schemaRef ds:uri="http://schemas.microsoft.com/office/2006/metadata/properties"/>
    <ds:schemaRef ds:uri="http://schemas.openxmlformats.org/package/2006/metadata/core-properties"/>
    <ds:schemaRef ds:uri="http://schemas.microsoft.com/office/infopath/2007/PartnerControls"/>
    <ds:schemaRef ds:uri="8946e33d-fd2f-4ae4-8ee9-d90c129cdf9e"/>
    <ds:schemaRef ds:uri="http://purl.org/dc/dcmitype/"/>
  </ds:schemaRefs>
</ds:datastoreItem>
</file>

<file path=customXml/itemProps2.xml><?xml version="1.0" encoding="utf-8"?>
<ds:datastoreItem xmlns:ds="http://schemas.openxmlformats.org/officeDocument/2006/customXml" ds:itemID="{CCC4280F-E911-4FF7-B1B5-10F770B636CB}">
  <ds:schemaRefs>
    <ds:schemaRef ds:uri="http://schemas.microsoft.com/sharepoint/v3/contenttype/forms"/>
  </ds:schemaRefs>
</ds:datastoreItem>
</file>

<file path=customXml/itemProps3.xml><?xml version="1.0" encoding="utf-8"?>
<ds:datastoreItem xmlns:ds="http://schemas.openxmlformats.org/officeDocument/2006/customXml" ds:itemID="{1A7292EC-A4CC-4379-ABA5-C61E3A4C43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2391</TotalTime>
  <Words>935</Words>
  <Application>Microsoft Office PowerPoint</Application>
  <PresentationFormat>On-screen Show (4:3)</PresentationFormat>
  <Paragraphs>67</Paragraphs>
  <Slides>12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Wingdings</vt:lpstr>
      <vt:lpstr>Thème Office</vt:lpstr>
      <vt:lpstr>International Review of the Inner Triplet Quadruples (MQXF) for HL-LHC (3rd review)</vt:lpstr>
      <vt:lpstr>MQXF magnet: is the HL-LHC backbone!</vt:lpstr>
      <vt:lpstr>Questions regrouped (JP Tock!) Technical aspects : requirements and design</vt:lpstr>
      <vt:lpstr>Technical aspects : models and prototypes</vt:lpstr>
      <vt:lpstr>Technical aspects : conductor and cable</vt:lpstr>
      <vt:lpstr>Technical aspects : other</vt:lpstr>
      <vt:lpstr>Production and test scenario</vt:lpstr>
      <vt:lpstr>Various</vt:lpstr>
      <vt:lpstr>In summary</vt:lpstr>
      <vt:lpstr>Review committee (our deep thanks!)</vt:lpstr>
      <vt:lpstr>PowerPoint Presentation</vt:lpstr>
      <vt:lpstr>PowerPoint Presentation</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HiLumi-Pres-Template-4-3-LARP</dc:title>
  <dc:creator>André-Pierre OLIVIER</dc:creator>
  <cp:lastModifiedBy>Lucio Rossi</cp:lastModifiedBy>
  <cp:revision>40</cp:revision>
  <dcterms:created xsi:type="dcterms:W3CDTF">2016-03-23T12:58:39Z</dcterms:created>
  <dcterms:modified xsi:type="dcterms:W3CDTF">2016-06-07T06:33:40Z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