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28"/>
  </p:notesMasterIdLst>
  <p:handoutMasterIdLst>
    <p:handoutMasterId r:id="rId29"/>
  </p:handoutMasterIdLst>
  <p:sldIdLst>
    <p:sldId id="349" r:id="rId3"/>
    <p:sldId id="328" r:id="rId4"/>
    <p:sldId id="409" r:id="rId5"/>
    <p:sldId id="376" r:id="rId6"/>
    <p:sldId id="354" r:id="rId7"/>
    <p:sldId id="396" r:id="rId8"/>
    <p:sldId id="414" r:id="rId9"/>
    <p:sldId id="398" r:id="rId10"/>
    <p:sldId id="399" r:id="rId11"/>
    <p:sldId id="415" r:id="rId12"/>
    <p:sldId id="411" r:id="rId13"/>
    <p:sldId id="400" r:id="rId14"/>
    <p:sldId id="406" r:id="rId15"/>
    <p:sldId id="419" r:id="rId16"/>
    <p:sldId id="405" r:id="rId17"/>
    <p:sldId id="402" r:id="rId18"/>
    <p:sldId id="412" r:id="rId19"/>
    <p:sldId id="404" r:id="rId20"/>
    <p:sldId id="401" r:id="rId21"/>
    <p:sldId id="408" r:id="rId22"/>
    <p:sldId id="416" r:id="rId23"/>
    <p:sldId id="387" r:id="rId24"/>
    <p:sldId id="417" r:id="rId25"/>
    <p:sldId id="418" r:id="rId26"/>
    <p:sldId id="413" r:id="rId27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83" d="100"/>
          <a:sy n="83" d="100"/>
        </p:scale>
        <p:origin x="90" y="1176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457744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HL-LHC INTERACTION REGION MAGNETS: RECENT CHANGES AND ALTERNATIVES</a:t>
            </a:r>
            <a:endParaRPr lang="en-US" sz="18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On behalf of the WP3 team</a:t>
            </a:r>
          </a:p>
          <a:p>
            <a:pPr eaLnBrk="1" hangingPunct="1"/>
            <a:endParaRPr lang="fr-CH" sz="20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7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June 2016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QXF review</a:t>
            </a:r>
          </a:p>
          <a:p>
            <a:pPr algn="ctr">
              <a:spcBef>
                <a:spcPct val="20000"/>
              </a:spcBef>
              <a:buSzPct val="65000"/>
            </a:pP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" name="Picture 1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MECHANICAL STRUCTURE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dirty="0" smtClean="0">
                <a:sym typeface="Symbol" pitchFamily="18" charset="2"/>
              </a:rPr>
              <a:t>The bladder and key structure has shown a 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remarkable power of controlling</a:t>
            </a:r>
            <a:r>
              <a:rPr lang="en-GB" dirty="0" smtClean="0">
                <a:sym typeface="Symbol" pitchFamily="18" charset="2"/>
              </a:rPr>
              <a:t> the level of stress in the magnet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lvl="3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4334" y="2461065"/>
            <a:ext cx="4861008" cy="32393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99287" y="6022024"/>
            <a:ext cx="36311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 smtClean="0"/>
              <a:t>Coil</a:t>
            </a:r>
            <a:r>
              <a:rPr lang="fr-CH" sz="1100" dirty="0" smtClean="0"/>
              <a:t> </a:t>
            </a:r>
            <a:r>
              <a:rPr lang="fr-CH" sz="1100" dirty="0" err="1" smtClean="0"/>
              <a:t>unloading</a:t>
            </a:r>
            <a:r>
              <a:rPr lang="fr-CH" sz="1100" dirty="0" smtClean="0"/>
              <a:t> </a:t>
            </a:r>
            <a:r>
              <a:rPr lang="fr-CH" sz="1100" dirty="0" err="1" smtClean="0"/>
              <a:t>during</a:t>
            </a:r>
            <a:r>
              <a:rPr lang="fr-CH" sz="1100" dirty="0" smtClean="0"/>
              <a:t> MQXFS1a test </a:t>
            </a:r>
            <a:r>
              <a:rPr lang="fr-CH" sz="1100" dirty="0" smtClean="0">
                <a:solidFill>
                  <a:srgbClr val="009900"/>
                </a:solidFill>
              </a:rPr>
              <a:t>[G. </a:t>
            </a:r>
            <a:r>
              <a:rPr lang="fr-CH" sz="1100" dirty="0" err="1" smtClean="0">
                <a:solidFill>
                  <a:srgbClr val="009900"/>
                </a:solidFill>
              </a:rPr>
              <a:t>Vallone</a:t>
            </a:r>
            <a:r>
              <a:rPr lang="fr-CH" sz="1100" dirty="0" smtClean="0">
                <a:solidFill>
                  <a:srgbClr val="009900"/>
                </a:solidFill>
              </a:rPr>
              <a:t> et al.]</a:t>
            </a:r>
            <a:endParaRPr lang="en-GB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432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MECHANICAL STRUCTURE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Use of laminations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The </a:t>
            </a:r>
            <a:r>
              <a:rPr lang="en-GB" dirty="0" smtClean="0">
                <a:sym typeface="Symbol" pitchFamily="18" charset="2"/>
              </a:rPr>
              <a:t>first three structures, </a:t>
            </a:r>
            <a:r>
              <a:rPr lang="en-GB" dirty="0">
                <a:sym typeface="Symbol" pitchFamily="18" charset="2"/>
              </a:rPr>
              <a:t>developed for fast prototyping, </a:t>
            </a:r>
            <a:r>
              <a:rPr lang="en-GB" dirty="0" smtClean="0">
                <a:sym typeface="Symbol" pitchFamily="18" charset="2"/>
              </a:rPr>
              <a:t>do not rely </a:t>
            </a:r>
            <a:r>
              <a:rPr lang="en-GB" dirty="0">
                <a:sym typeface="Symbol" pitchFamily="18" charset="2"/>
              </a:rPr>
              <a:t>on </a:t>
            </a:r>
            <a:r>
              <a:rPr lang="en-GB" dirty="0" smtClean="0">
                <a:sym typeface="Symbol" pitchFamily="18" charset="2"/>
              </a:rPr>
              <a:t>laminations but on 50 mm thick pieces</a:t>
            </a:r>
            <a:endParaRPr lang="en-GB" dirty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For a production of the series, the </a:t>
            </a:r>
            <a:r>
              <a:rPr lang="en-GB" dirty="0">
                <a:sym typeface="Symbol" pitchFamily="18" charset="2"/>
              </a:rPr>
              <a:t>use of laminations can </a:t>
            </a:r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bring savings of the order of 7 M</a:t>
            </a:r>
            <a:r>
              <a:rPr lang="en-GB" dirty="0">
                <a:sym typeface="Symbol" pitchFamily="18" charset="2"/>
              </a:rPr>
              <a:t> for the whole project (and possibly provide a higher precision components)</a:t>
            </a:r>
          </a:p>
          <a:p>
            <a:pPr lvl="2" eaLnBrk="1" hangingPunct="1"/>
            <a:r>
              <a:rPr lang="en-GB" dirty="0">
                <a:sym typeface="Symbol" pitchFamily="18" charset="2"/>
              </a:rPr>
              <a:t>Major efforts are going on to adapt this structure to use laminations in the iron pad</a:t>
            </a:r>
          </a:p>
          <a:p>
            <a:pPr lvl="3" eaLnBrk="1" hangingPunct="1"/>
            <a:r>
              <a:rPr lang="en-GB" dirty="0">
                <a:sym typeface="Symbol" pitchFamily="18" charset="2"/>
              </a:rPr>
              <a:t>Two short structures are being tested </a:t>
            </a:r>
            <a:r>
              <a:rPr lang="en-GB" sz="1200" dirty="0">
                <a:solidFill>
                  <a:srgbClr val="009900"/>
                </a:solidFill>
                <a:sym typeface="Symbol" pitchFamily="18" charset="2"/>
              </a:rPr>
              <a:t>[J. C. Perez talk]</a:t>
            </a:r>
            <a:endParaRPr lang="en-GB" dirty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All efforts to have this solution working will be done</a:t>
            </a:r>
          </a:p>
          <a:p>
            <a:pPr marL="0" indent="0" eaLnBrk="1" hangingPunct="1">
              <a:buNone/>
            </a:pPr>
            <a:endParaRPr lang="en-GB" dirty="0"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94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olidFill>
                  <a:srgbClr val="A6A6A6"/>
                </a:solidFill>
                <a:sym typeface="Symbol" pitchFamily="18" charset="2"/>
              </a:rPr>
              <a:t>Conductor and margin</a:t>
            </a:r>
          </a:p>
          <a:p>
            <a:pPr eaLnBrk="1" hangingPunct="1"/>
            <a:endParaRPr lang="en-GB" dirty="0" smtClean="0">
              <a:solidFill>
                <a:srgbClr val="A6A6A6"/>
              </a:solidFill>
              <a:sym typeface="Symbol" pitchFamily="18" charset="2"/>
            </a:endParaRPr>
          </a:p>
          <a:p>
            <a:pPr eaLnBrk="1" hangingPunct="1"/>
            <a:r>
              <a:rPr lang="en-GB" dirty="0" smtClean="0">
                <a:solidFill>
                  <a:srgbClr val="A6A6A6"/>
                </a:solidFill>
                <a:sym typeface="Symbol" pitchFamily="18" charset="2"/>
              </a:rPr>
              <a:t>Mechanical structure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Quench performance and field quality</a:t>
            </a:r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Quench protection and circuits</a:t>
            </a:r>
          </a:p>
          <a:p>
            <a:pPr marL="0" indent="0" eaLnBrk="1" hangingPunct="1">
              <a:buNone/>
            </a:pPr>
            <a:endParaRPr lang="en-GB" dirty="0">
              <a:sym typeface="Symbol" pitchFamily="18" charset="2"/>
            </a:endParaRPr>
          </a:p>
        </p:txBody>
      </p:sp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784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QUENCH PERFORMANCE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Mirror test in 2015, QXFS1 test in 2016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Conform to HL LHC requirements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Ultimate reached and kept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Performance at 4.5 K 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shows large margin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Excellent performance after thermal cycle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Some training, possibly due to low </a:t>
            </a:r>
            <a:r>
              <a:rPr lang="en-GB" dirty="0" err="1" smtClean="0">
                <a:sym typeface="Symbol" pitchFamily="18" charset="2"/>
              </a:rPr>
              <a:t>prestress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2" name="Picture 1" descr="QXFM1_traini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9" y="3526740"/>
            <a:ext cx="4221213" cy="2584900"/>
          </a:xfrm>
          <a:prstGeom prst="rect">
            <a:avLst/>
          </a:prstGeom>
        </p:spPr>
      </p:pic>
      <p:pic>
        <p:nvPicPr>
          <p:cNvPr id="3" name="Picture 2" descr="trainin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816" y="3506879"/>
            <a:ext cx="4226634" cy="25882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38750" y="6158471"/>
            <a:ext cx="2862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Training of mirror magnet  </a:t>
            </a:r>
            <a:r>
              <a:rPr lang="fr-CH" sz="1100" dirty="0" smtClean="0">
                <a:solidFill>
                  <a:srgbClr val="009900"/>
                </a:solidFill>
              </a:rPr>
              <a:t>[G. Chlachidze]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86858" y="6188761"/>
            <a:ext cx="2930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Training of first quadrupole </a:t>
            </a:r>
            <a:r>
              <a:rPr lang="fr-CH" sz="1100" dirty="0" smtClean="0">
                <a:solidFill>
                  <a:srgbClr val="009900"/>
                </a:solidFill>
              </a:rPr>
              <a:t>[G. Chlachidze]</a:t>
            </a:r>
          </a:p>
        </p:txBody>
      </p:sp>
    </p:spTree>
    <p:extLst>
      <p:ext uri="{BB962C8B-B14F-4D97-AF65-F5344CB8AC3E}">
        <p14:creationId xmlns:p14="http://schemas.microsoft.com/office/powerpoint/2010/main" val="1576817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FIELD QUALITY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dirty="0" smtClean="0">
                <a:sym typeface="Symbol" pitchFamily="18" charset="2"/>
              </a:rPr>
              <a:t>First short model show excellent values of b</a:t>
            </a:r>
            <a:r>
              <a:rPr lang="en-GB" baseline="-25000" dirty="0" smtClean="0">
                <a:sym typeface="Symbol" pitchFamily="18" charset="2"/>
              </a:rPr>
              <a:t>6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Non allowed are the main challenge (as we know from LARP)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b</a:t>
            </a:r>
            <a:r>
              <a:rPr lang="en-GB" baseline="-25000" dirty="0" smtClean="0">
                <a:sym typeface="Symbol" pitchFamily="18" charset="2"/>
              </a:rPr>
              <a:t>4</a:t>
            </a:r>
            <a:r>
              <a:rPr lang="en-GB" dirty="0" smtClean="0">
                <a:sym typeface="Symbol" pitchFamily="18" charset="2"/>
              </a:rPr>
              <a:t> (zero) and a</a:t>
            </a:r>
            <a:r>
              <a:rPr lang="en-GB" baseline="-25000" dirty="0" smtClean="0">
                <a:sym typeface="Symbol" pitchFamily="18" charset="2"/>
              </a:rPr>
              <a:t>4</a:t>
            </a:r>
            <a:r>
              <a:rPr lang="en-GB" dirty="0" smtClean="0">
                <a:sym typeface="Symbol" pitchFamily="18" charset="2"/>
              </a:rPr>
              <a:t> (many units) given by the coils belonging to different production lines </a:t>
            </a:r>
            <a:r>
              <a:rPr lang="fr-CH" sz="1600" dirty="0">
                <a:solidFill>
                  <a:srgbClr val="009900"/>
                </a:solidFill>
              </a:rPr>
              <a:t>[S. </a:t>
            </a:r>
            <a:r>
              <a:rPr lang="fr-CH" sz="1600" dirty="0" smtClean="0">
                <a:solidFill>
                  <a:srgbClr val="009900"/>
                </a:solidFill>
              </a:rPr>
              <a:t>Izquiredo talk]</a:t>
            </a:r>
            <a:endParaRPr lang="en-GB" sz="1600" dirty="0" smtClean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a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 and b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 (many units) can be corrected through magnetic shimming</a:t>
            </a:r>
            <a:endParaRPr lang="en-GB" dirty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Large b</a:t>
            </a:r>
            <a:r>
              <a:rPr lang="en-GB" baseline="-25000" dirty="0" smtClean="0">
                <a:sym typeface="Symbol" pitchFamily="18" charset="2"/>
              </a:rPr>
              <a:t>5</a:t>
            </a:r>
            <a:r>
              <a:rPr lang="en-GB" dirty="0" smtClean="0">
                <a:sym typeface="Symbol" pitchFamily="18" charset="2"/>
              </a:rPr>
              <a:t> unexplained 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Excellent warm-cold correlation – so we will have early detection of field quality problems</a:t>
            </a: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86509" y="6463746"/>
            <a:ext cx="37619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MQXFS1 transfer fucntion </a:t>
            </a:r>
            <a:r>
              <a:rPr lang="fr-CH" sz="1100" dirty="0" smtClean="0">
                <a:solidFill>
                  <a:srgbClr val="009900"/>
                </a:solidFill>
              </a:rPr>
              <a:t>[S. Izquiredo, J. di Marco et al.]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705" y="4066981"/>
            <a:ext cx="3162618" cy="23787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1519" y="3620196"/>
            <a:ext cx="3591553" cy="26928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05437" y="6286449"/>
            <a:ext cx="2889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MQXFS1 b6 </a:t>
            </a:r>
            <a:r>
              <a:rPr lang="fr-CH" sz="1100" dirty="0" smtClean="0">
                <a:solidFill>
                  <a:srgbClr val="009900"/>
                </a:solidFill>
              </a:rPr>
              <a:t>[S. Izquiredo, J. di Marco et al.]</a:t>
            </a:r>
          </a:p>
        </p:txBody>
      </p:sp>
    </p:spTree>
    <p:extLst>
      <p:ext uri="{BB962C8B-B14F-4D97-AF65-F5344CB8AC3E}">
        <p14:creationId xmlns:p14="http://schemas.microsoft.com/office/powerpoint/2010/main" val="2468610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olidFill>
                  <a:srgbClr val="A6A6A6"/>
                </a:solidFill>
                <a:sym typeface="Symbol" pitchFamily="18" charset="2"/>
              </a:rPr>
              <a:t>Conductor and margin</a:t>
            </a:r>
          </a:p>
          <a:p>
            <a:pPr eaLnBrk="1" hangingPunct="1"/>
            <a:endParaRPr lang="en-GB" dirty="0" smtClean="0">
              <a:solidFill>
                <a:srgbClr val="A6A6A6"/>
              </a:solidFill>
              <a:sym typeface="Symbol" pitchFamily="18" charset="2"/>
            </a:endParaRPr>
          </a:p>
          <a:p>
            <a:pPr eaLnBrk="1" hangingPunct="1"/>
            <a:r>
              <a:rPr lang="en-GB" dirty="0" smtClean="0">
                <a:solidFill>
                  <a:srgbClr val="A6A6A6"/>
                </a:solidFill>
                <a:sym typeface="Symbol" pitchFamily="18" charset="2"/>
              </a:rPr>
              <a:t>Mechanical structure</a:t>
            </a:r>
          </a:p>
          <a:p>
            <a:pPr eaLnBrk="1" hangingPunct="1"/>
            <a:endParaRPr lang="en-GB" dirty="0" smtClean="0">
              <a:solidFill>
                <a:srgbClr val="A6A6A6"/>
              </a:solidFill>
              <a:sym typeface="Symbol" pitchFamily="18" charset="2"/>
            </a:endParaRPr>
          </a:p>
          <a:p>
            <a:pPr eaLnBrk="1" hangingPunct="1"/>
            <a:r>
              <a:rPr lang="en-GB" dirty="0" smtClean="0">
                <a:solidFill>
                  <a:srgbClr val="A6A6A6"/>
                </a:solidFill>
                <a:sym typeface="Symbol" pitchFamily="18" charset="2"/>
              </a:rPr>
              <a:t>Quench performance and field quality</a:t>
            </a:r>
            <a:endParaRPr lang="en-GB" dirty="0">
              <a:solidFill>
                <a:srgbClr val="A6A6A6"/>
              </a:solidFill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Quench protection and circuits</a:t>
            </a:r>
          </a:p>
          <a:p>
            <a:pPr marL="0" indent="0" eaLnBrk="1" hangingPunct="1">
              <a:buNone/>
            </a:pPr>
            <a:endParaRPr lang="en-GB" dirty="0">
              <a:sym typeface="Symbol" pitchFamily="18" charset="2"/>
            </a:endParaRPr>
          </a:p>
        </p:txBody>
      </p:sp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648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The baseline </a:t>
            </a:r>
          </a:p>
          <a:p>
            <a:pPr lvl="1" eaLnBrk="1" hangingPunct="1"/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N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o energy extraction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Expensive system and only 5% (individual powering) to 1% (all triplet on the same converter) can be extracted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All magnets on the 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same power converter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Strong pressure from beam dynamics to reduce the ripple effect by 50%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Diodes are a must to reduce the inductive voltages</a:t>
            </a: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Protection relies on quench heaters between outer layers and collars (OL heaters)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50 micron insulation to give delays of ~15 </a:t>
            </a:r>
            <a:r>
              <a:rPr lang="en-GB" dirty="0" err="1" smtClean="0">
                <a:sym typeface="Symbol" pitchFamily="18" charset="2"/>
              </a:rPr>
              <a:t>ms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[G. </a:t>
            </a:r>
            <a:r>
              <a:rPr lang="en-GB" sz="1400" dirty="0" err="1" smtClean="0">
                <a:solidFill>
                  <a:srgbClr val="009900"/>
                </a:solidFill>
                <a:sym typeface="Symbol" pitchFamily="18" charset="2"/>
              </a:rPr>
              <a:t>Ambrosio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 talk]</a:t>
            </a:r>
            <a:endParaRPr lang="en-GB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Heaters impregnated with the coil, using the LARP technology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With these heaters we are still at the limit of the 350 K in case of failures</a:t>
            </a:r>
            <a:endParaRPr lang="en-GB" dirty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This depends on several features of the model, and of the failures</a:t>
            </a: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538756" y="96838"/>
            <a:ext cx="593520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QUENCH PROTECTION AND CIRCUITS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599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Complexity of the circuit is non negligible</a:t>
            </a:r>
            <a:r>
              <a:rPr lang="en-GB" dirty="0" smtClean="0">
                <a:sym typeface="Symbol" pitchFamily="18" charset="2"/>
              </a:rPr>
              <a:t>, further work will prove if the Trim2 really necessary</a:t>
            </a:r>
          </a:p>
          <a:p>
            <a:pPr marL="0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538756" y="96838"/>
            <a:ext cx="593520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QUENCH PROTECTION AND CIRCUITS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5088"/>
            <a:ext cx="9134889" cy="21686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11363" y="5535278"/>
            <a:ext cx="26997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Baseline for the QXF circuit </a:t>
            </a:r>
            <a:r>
              <a:rPr lang="fr-CH" sz="1100" dirty="0" smtClean="0">
                <a:solidFill>
                  <a:srgbClr val="009900"/>
                </a:solidFill>
              </a:rPr>
              <a:t>[E. </a:t>
            </a:r>
            <a:r>
              <a:rPr lang="fr-CH" sz="1100" dirty="0" err="1" smtClean="0">
                <a:solidFill>
                  <a:srgbClr val="009900"/>
                </a:solidFill>
              </a:rPr>
              <a:t>Ravaioli</a:t>
            </a:r>
            <a:r>
              <a:rPr lang="fr-CH" sz="1100" dirty="0" smtClean="0">
                <a:solidFill>
                  <a:srgbClr val="0099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411834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dirty="0" smtClean="0">
                <a:sym typeface="Symbol" pitchFamily="18" charset="2"/>
              </a:rPr>
              <a:t>A crucial information is to have 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several quenches in the short model without energy extraction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To check quench back, propagation from outer to inner layer, etc.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This will be carried out in July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Another crucial information is the definition of the failure scenarios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A clarification if the outer layer heaters are enough will come with these test (both short model and prototype)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In parallel, we are developing two additional systems: inner layer heaters and CLIQ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They can reduce the hotspot and the voltages in the failure cases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Both are non trivial, need study and validation on models and prototypes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A third technology, very powerful, is being developed for 11 T (interlayer heater)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In this phase there is no need of taking a decision</a:t>
            </a: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538756" y="96838"/>
            <a:ext cx="593520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QUENCH PROTECTION AND CIRCUITS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64820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538756" y="96838"/>
            <a:ext cx="593520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QUENCH PROTECTION AND CIRCUITS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We should profit of the 11 T project experience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The QXF, after the reduction of the gradient, is slightly less challenging than 11 T, and shares with it many features</a:t>
            </a:r>
          </a:p>
          <a:p>
            <a:pPr lvl="2" eaLnBrk="1" hangingPunct="1"/>
            <a:endParaRPr lang="en-GB" dirty="0" smtClean="0">
              <a:sym typeface="Symbol" pitchFamily="18" charset="2"/>
            </a:endParaRPr>
          </a:p>
          <a:p>
            <a:pPr lvl="2" eaLnBrk="1" hangingPunct="1"/>
            <a:endParaRPr lang="en-GB" dirty="0">
              <a:sym typeface="Symbol" pitchFamily="18" charset="2"/>
            </a:endParaRPr>
          </a:p>
          <a:p>
            <a:pPr lvl="2" eaLnBrk="1" hangingPunct="1"/>
            <a:endParaRPr lang="en-GB" dirty="0" smtClean="0">
              <a:sym typeface="Symbol" pitchFamily="18" charset="2"/>
            </a:endParaRPr>
          </a:p>
          <a:p>
            <a:pPr lvl="2" eaLnBrk="1" hangingPunct="1"/>
            <a:endParaRPr lang="en-GB" dirty="0">
              <a:sym typeface="Symbol" pitchFamily="18" charset="2"/>
            </a:endParaRPr>
          </a:p>
          <a:p>
            <a:pPr lvl="2" eaLnBrk="1" hangingPunct="1"/>
            <a:endParaRPr lang="en-GB" dirty="0" smtClean="0">
              <a:sym typeface="Symbol" pitchFamily="18" charset="2"/>
            </a:endParaRPr>
          </a:p>
          <a:p>
            <a:pPr lvl="2" eaLnBrk="1" hangingPunct="1"/>
            <a:endParaRPr lang="en-GB" dirty="0" smtClean="0">
              <a:sym typeface="Symbol" pitchFamily="18" charset="2"/>
            </a:endParaRPr>
          </a:p>
          <a:p>
            <a:pPr lvl="2" eaLnBrk="1" hangingPunct="1"/>
            <a:endParaRPr lang="en-GB" dirty="0">
              <a:sym typeface="Symbol" pitchFamily="18" charset="2"/>
            </a:endParaRPr>
          </a:p>
          <a:p>
            <a:pPr lvl="2" eaLnBrk="1" hangingPunct="1"/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As QXF, 11 T has no energy extraction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But it is in series with the other 153 dipoles, more complex integration in the quench protection syste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11 T baseline for LS2 relies only on outer layer quench heaters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So outer layer heaters should be enough for QXF</a:t>
            </a:r>
            <a:endParaRPr lang="en-GB" dirty="0"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636" y="2687116"/>
            <a:ext cx="5311325" cy="16247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48126" y="4500813"/>
            <a:ext cx="4748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 smtClean="0"/>
              <a:t>Comparison</a:t>
            </a:r>
            <a:r>
              <a:rPr lang="fr-CH" sz="1100" dirty="0" smtClean="0"/>
              <a:t> QXF versus 11 T </a:t>
            </a:r>
            <a:r>
              <a:rPr lang="fr-CH" sz="1100" dirty="0" err="1" smtClean="0"/>
              <a:t>quench</a:t>
            </a:r>
            <a:r>
              <a:rPr lang="fr-CH" sz="1100" dirty="0" smtClean="0"/>
              <a:t> protection </a:t>
            </a:r>
            <a:r>
              <a:rPr lang="fr-CH" sz="1100" dirty="0" smtClean="0">
                <a:solidFill>
                  <a:srgbClr val="009900"/>
                </a:solidFill>
              </a:rPr>
              <a:t>[S. Izquierdo Bermudez]</a:t>
            </a:r>
          </a:p>
        </p:txBody>
      </p:sp>
    </p:spTree>
    <p:extLst>
      <p:ext uri="{BB962C8B-B14F-4D97-AF65-F5344CB8AC3E}">
        <p14:creationId xmlns:p14="http://schemas.microsoft.com/office/powerpoint/2010/main" val="23233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LAY OUT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WP3 includes 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IR magnets around IP1 and IP5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Among them, the four Nb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Sn triplets (plus two spares) are made of four magnets each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Q1/3: two 8.4 m long magnets, split in two 4.2 m long magnets (US)</a:t>
            </a:r>
          </a:p>
          <a:p>
            <a:pPr lvl="3" eaLnBrk="1" hangingPunct="1"/>
            <a:r>
              <a:rPr lang="en-GB" dirty="0" smtClean="0">
                <a:sym typeface="Symbol" pitchFamily="18" charset="2"/>
              </a:rPr>
              <a:t>Decision of splitting in two taken at an early stage, implying lower risks, longer production, larger costs, a negligible loss of performance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Q2a/b: Two 7.15 m long magnets , integrated in the same cold mass with orbit corrector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Same cross-section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Bladder and key mechanical structure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52" y="4739602"/>
            <a:ext cx="5921907" cy="1767065"/>
          </a:xfrm>
          <a:prstGeom prst="rect">
            <a:avLst/>
          </a:prstGeom>
        </p:spPr>
      </p:pic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8" name="Picture 7" descr="MQXF_2d_mech_cross-section_rod_labe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14" y="4493646"/>
            <a:ext cx="2467816" cy="19739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9084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Q1/3 will be US contribution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US deliverable is the cold mass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This would imply a temporary </a:t>
            </a:r>
            <a:r>
              <a:rPr lang="en-GB" dirty="0" err="1" smtClean="0">
                <a:sym typeface="Symbol" pitchFamily="18" charset="2"/>
              </a:rPr>
              <a:t>cryostating</a:t>
            </a:r>
            <a:r>
              <a:rPr lang="en-GB" dirty="0" smtClean="0">
                <a:sym typeface="Symbol" pitchFamily="18" charset="2"/>
              </a:rPr>
              <a:t> to test the magnets horizontally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We are studying the possibility of having </a:t>
            </a:r>
            <a:r>
              <a:rPr lang="en-GB" dirty="0" err="1" smtClean="0">
                <a:sym typeface="Symbol" pitchFamily="18" charset="2"/>
              </a:rPr>
              <a:t>cryostating</a:t>
            </a:r>
            <a:r>
              <a:rPr lang="en-GB" dirty="0" smtClean="0">
                <a:sym typeface="Symbol" pitchFamily="18" charset="2"/>
              </a:rPr>
              <a:t> done in the US, based on CERN design and components 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This would also remove a horizontal test at CERN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Production scenario: </a:t>
            </a:r>
            <a:r>
              <a:rPr lang="en-GB" dirty="0">
                <a:sym typeface="Symbol" pitchFamily="18" charset="2"/>
              </a:rPr>
              <a:t>d</a:t>
            </a:r>
            <a:r>
              <a:rPr lang="en-GB" dirty="0" smtClean="0">
                <a:sym typeface="Symbol" pitchFamily="18" charset="2"/>
              </a:rPr>
              <a:t>edicated session on this topic</a:t>
            </a:r>
            <a:endParaRPr lang="en-GB" dirty="0">
              <a:solidFill>
                <a:srgbClr val="009900"/>
              </a:solidFill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538756" y="96838"/>
            <a:ext cx="593520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SCHEDULE AND PRODUCTION SCENARIO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865473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dirty="0" smtClean="0">
                <a:sym typeface="Symbol" pitchFamily="18" charset="2"/>
              </a:rPr>
              <a:t>5 short models (common program)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Good to have a common program, and to exchange coils, but now we should avoid having too many Frankenstein magnets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3 prototypes in the US (1.5 cold mass)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2 prototypes at CERN (2 cold mass)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Main question: is this enough ?</a:t>
            </a:r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The main challenge is now the prototype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US is building a 4.2 m long mirror, to be tested in July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CERN is considering the possibility of having a mirror with the first 7.15 m long coil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It would be tested in mid 2017, i.e. about 9 months before the first 7.15 m long prototype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Takes resources, mechanical aspects are totally different, but would allow to anticipate problems in the 7.15 m long coil manufacturing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Without it we will have first test after </a:t>
            </a:r>
            <a:r>
              <a:rPr lang="en-GB" smtClean="0">
                <a:sym typeface="Symbol" pitchFamily="18" charset="2"/>
              </a:rPr>
              <a:t>manufacturing of all </a:t>
            </a:r>
            <a:r>
              <a:rPr lang="en-GB" dirty="0" smtClean="0">
                <a:sym typeface="Symbol" pitchFamily="18" charset="2"/>
              </a:rPr>
              <a:t>prototype coils </a:t>
            </a:r>
          </a:p>
          <a:p>
            <a:pPr lvl="3" eaLnBrk="1" hangingPunct="1"/>
            <a:r>
              <a:rPr lang="en-GB" dirty="0" smtClean="0">
                <a:sym typeface="Symbol" pitchFamily="18" charset="2"/>
              </a:rPr>
              <a:t>Should we do it ?</a:t>
            </a: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538756" y="96838"/>
            <a:ext cx="593520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SCHEDULE AND PRODUCTION SCENARIO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19635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65713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SCHEDULE (TRIPLET ONLY)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7910"/>
            <a:ext cx="9144000" cy="308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539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65713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SCHEDULE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1196298"/>
            <a:ext cx="7705725" cy="557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350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65713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SCHEDULE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6" y="1555464"/>
            <a:ext cx="9090492" cy="470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01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We outlined the main changes since last review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Conductor specification </a:t>
            </a:r>
            <a:r>
              <a:rPr lang="en-GB" i="1" dirty="0" err="1" smtClean="0">
                <a:sym typeface="Symbol" pitchFamily="18" charset="2"/>
              </a:rPr>
              <a:t>I</a:t>
            </a:r>
            <a:r>
              <a:rPr lang="en-GB" i="1" baseline="-25000" dirty="0" err="1" smtClean="0">
                <a:sym typeface="Symbol" pitchFamily="18" charset="2"/>
              </a:rPr>
              <a:t>c</a:t>
            </a:r>
            <a:r>
              <a:rPr lang="en-GB" dirty="0" smtClean="0">
                <a:sym typeface="Symbol" pitchFamily="18" charset="2"/>
              </a:rPr>
              <a:t> released by 8.5%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Margin increased by 5%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No energy extraction,</a:t>
            </a:r>
            <a:r>
              <a:rPr lang="en-GB" dirty="0">
                <a:sym typeface="Symbol" pitchFamily="18" charset="2"/>
              </a:rPr>
              <a:t> o</a:t>
            </a:r>
            <a:r>
              <a:rPr lang="en-GB" dirty="0" smtClean="0">
                <a:sym typeface="Symbol" pitchFamily="18" charset="2"/>
              </a:rPr>
              <a:t>ne circuit per triplet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The new elements since last review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Successful test of the first short model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Long tooling being commissioned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4 m long coil mirror in US coming in July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Variants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Laminated structure: a must for production ($)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Outer layer heaters are enough or we need more?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We will decide next year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US deliverable: cold mass or magnet in cryostat, with kit from CERN?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Second option would be preferable</a:t>
            </a:r>
          </a:p>
        </p:txBody>
      </p:sp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8994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CHANGES AND VARIANTS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Changes since last review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Conductor specification </a:t>
            </a:r>
            <a:r>
              <a:rPr lang="en-GB" i="1" dirty="0" err="1">
                <a:sym typeface="Symbol" pitchFamily="18" charset="2"/>
              </a:rPr>
              <a:t>I</a:t>
            </a:r>
            <a:r>
              <a:rPr lang="en-GB" i="1" baseline="-25000" dirty="0" err="1" smtClean="0">
                <a:sym typeface="Symbol" pitchFamily="18" charset="2"/>
              </a:rPr>
              <a:t>c</a:t>
            </a:r>
            <a:r>
              <a:rPr lang="en-GB" dirty="0" smtClean="0">
                <a:sym typeface="Symbol" pitchFamily="18" charset="2"/>
              </a:rPr>
              <a:t> released by 8.5%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Margin increased by 5%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No energy extraction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One circuit per triplet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New elements since last review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Test of the first short model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Tooling for the construction of the prototype being commissioned in US (4.2 m) and at CERN (7.15 m)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Test station will be commissioned at CERN in summer </a:t>
            </a:r>
            <a:r>
              <a:rPr lang="fr-CH" sz="1600" dirty="0" smtClean="0">
                <a:solidFill>
                  <a:srgbClr val="009900"/>
                </a:solidFill>
              </a:rPr>
              <a:t>[M. Bajko talk]</a:t>
            </a:r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Variants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Laminated structure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Outer layer heaters are enough or we need other?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US deliverable: cold mass or magnet in cryostat, with kit from CERN?</a:t>
            </a:r>
          </a:p>
          <a:p>
            <a:pPr marL="0" indent="0" eaLnBrk="1" hangingPunct="1">
              <a:buNone/>
            </a:pPr>
            <a:endParaRPr lang="en-GB" dirty="0" smtClean="0">
              <a:sym typeface="Symbol" pitchFamily="18" charset="2"/>
            </a:endParaRPr>
          </a:p>
        </p:txBody>
      </p:sp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156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Conductor and margin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Mechanical structure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Quench performance and field quality</a:t>
            </a:r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Quench protection and circuits</a:t>
            </a:r>
          </a:p>
          <a:p>
            <a:pPr marL="0" indent="0" eaLnBrk="1" hangingPunct="1">
              <a:buNone/>
            </a:pPr>
            <a:endParaRPr lang="en-GB" dirty="0">
              <a:sym typeface="Symbol" pitchFamily="18" charset="2"/>
            </a:endParaRPr>
          </a:p>
        </p:txBody>
      </p:sp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72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CONDUCTOR AND MARGIN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dirty="0" smtClean="0">
                <a:sym typeface="Symbol" pitchFamily="18" charset="2"/>
              </a:rPr>
              <a:t>Started with ambitious target for margin: 20% on the </a:t>
            </a:r>
            <a:r>
              <a:rPr lang="en-GB" dirty="0" err="1" smtClean="0">
                <a:sym typeface="Symbol" pitchFamily="18" charset="2"/>
              </a:rPr>
              <a:t>loadline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Conservative requirements for </a:t>
            </a:r>
            <a:r>
              <a:rPr lang="en-GB" i="1" dirty="0" err="1" smtClean="0">
                <a:sym typeface="Symbol" pitchFamily="18" charset="2"/>
              </a:rPr>
              <a:t>j</a:t>
            </a:r>
            <a:r>
              <a:rPr lang="en-GB" i="1" baseline="-25000" dirty="0" err="1" smtClean="0">
                <a:sym typeface="Symbol" pitchFamily="18" charset="2"/>
              </a:rPr>
              <a:t>c</a:t>
            </a:r>
            <a:r>
              <a:rPr lang="en-GB" dirty="0" smtClean="0">
                <a:sym typeface="Symbol" pitchFamily="18" charset="2"/>
              </a:rPr>
              <a:t>: 1400 A/mm</a:t>
            </a:r>
            <a:r>
              <a:rPr lang="en-GB" baseline="30000" dirty="0" smtClean="0">
                <a:sym typeface="Symbol" pitchFamily="18" charset="2"/>
              </a:rPr>
              <a:t>2</a:t>
            </a:r>
            <a:r>
              <a:rPr lang="en-GB" dirty="0" smtClean="0">
                <a:sym typeface="Symbol" pitchFamily="18" charset="2"/>
              </a:rPr>
              <a:t> at 15 T and 4.2 K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This was providing 140 T/m as initial guess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Final engineering design gave this gradient with 18% margin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Critical current of the strand (RRP) up to ~10% lower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3% lower strand current density implies 1% less margin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Four decisions taken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One - Reduce the specification on the </a:t>
            </a:r>
            <a:r>
              <a:rPr lang="en-GB" i="1" dirty="0" err="1" smtClean="0">
                <a:solidFill>
                  <a:srgbClr val="C00000"/>
                </a:solidFill>
                <a:sym typeface="Symbol" pitchFamily="18" charset="2"/>
              </a:rPr>
              <a:t>j</a:t>
            </a:r>
            <a:r>
              <a:rPr lang="en-GB" i="1" baseline="-25000" dirty="0" err="1" smtClean="0">
                <a:solidFill>
                  <a:srgbClr val="C00000"/>
                </a:solidFill>
                <a:sym typeface="Symbol" pitchFamily="18" charset="2"/>
              </a:rPr>
              <a:t>c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 of 8.5%</a:t>
            </a:r>
            <a:r>
              <a:rPr lang="en-GB" dirty="0" smtClean="0">
                <a:sym typeface="Symbol" pitchFamily="18" charset="2"/>
              </a:rPr>
              <a:t>: down to 1280 A/mm</a:t>
            </a:r>
            <a:r>
              <a:rPr lang="en-GB" baseline="30000" dirty="0" smtClean="0">
                <a:sym typeface="Symbol" pitchFamily="18" charset="2"/>
              </a:rPr>
              <a:t>2</a:t>
            </a:r>
            <a:r>
              <a:rPr lang="en-GB" dirty="0" smtClean="0">
                <a:sym typeface="Symbol" pitchFamily="18" charset="2"/>
              </a:rPr>
              <a:t> to avoid extra cost (from 361 A to 331 A per strand)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Two - Reduce the gradient from 140 T/m to 132.6 T/m to recover margin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This reduction is compensated by 5% longer coils</a:t>
            </a:r>
          </a:p>
          <a:p>
            <a:pPr lvl="2" eaLnBrk="1" hangingPunct="1"/>
            <a:r>
              <a:rPr lang="en-GB" dirty="0" err="1" smtClean="0">
                <a:sym typeface="Symbol" pitchFamily="18" charset="2"/>
              </a:rPr>
              <a:t>Loadline</a:t>
            </a:r>
            <a:r>
              <a:rPr lang="en-GB" dirty="0" smtClean="0">
                <a:sym typeface="Symbol" pitchFamily="18" charset="2"/>
              </a:rPr>
              <a:t> margin is now 22%</a:t>
            </a:r>
          </a:p>
          <a:p>
            <a:pPr eaLnBrk="1" hangingPunct="1"/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Three - select </a:t>
            </a:r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the 108/127 layout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Mainly for cost reasons</a:t>
            </a:r>
            <a:endParaRPr lang="en-GB" dirty="0"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759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CONDUCTOR AND MARGIN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dirty="0" smtClean="0">
                <a:sym typeface="Symbol" pitchFamily="18" charset="2"/>
              </a:rPr>
              <a:t>Recent measurements of RRP show that the 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specification is kept in some measurements with considerable margin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RRP coils manufactured and tested in mirror and full </a:t>
            </a:r>
            <a:r>
              <a:rPr lang="en-GB" dirty="0" err="1" smtClean="0">
                <a:sym typeface="Symbol" pitchFamily="18" charset="2"/>
              </a:rPr>
              <a:t>quadrupole</a:t>
            </a:r>
            <a:r>
              <a:rPr lang="en-GB" dirty="0" smtClean="0">
                <a:sym typeface="Symbol" pitchFamily="18" charset="2"/>
              </a:rPr>
              <a:t> (see next slides)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Incident in the production (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non conform raw materials</a:t>
            </a:r>
            <a:r>
              <a:rPr lang="en-GB" dirty="0" smtClean="0">
                <a:sym typeface="Symbol" pitchFamily="18" charset="2"/>
              </a:rPr>
              <a:t>) will delay the prototype strand production (0-3 months)</a:t>
            </a:r>
            <a:endParaRPr lang="en-GB" dirty="0"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0729" y="4656519"/>
            <a:ext cx="2889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RRP critical current at 15 T (US) </a:t>
            </a:r>
            <a:r>
              <a:rPr lang="fr-CH" sz="1100" dirty="0" smtClean="0">
                <a:solidFill>
                  <a:srgbClr val="009900"/>
                </a:solidFill>
              </a:rPr>
              <a:t>[L. Cooley]</a:t>
            </a:r>
            <a:endParaRPr lang="en-GB" sz="1100" dirty="0">
              <a:solidFill>
                <a:srgbClr val="00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090" y="4662387"/>
            <a:ext cx="32012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RRP Critical current at 15 T (CERN) </a:t>
            </a:r>
            <a:r>
              <a:rPr lang="fr-CH" sz="1100" dirty="0" smtClean="0">
                <a:solidFill>
                  <a:srgbClr val="009900"/>
                </a:solidFill>
              </a:rPr>
              <a:t>[B. Bordini]</a:t>
            </a:r>
            <a:endParaRPr lang="en-GB" sz="1100" dirty="0">
              <a:solidFill>
                <a:srgbClr val="0099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864" y="2030741"/>
            <a:ext cx="3733699" cy="26731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6317" y="2267732"/>
            <a:ext cx="4246990" cy="226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2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CONDUCTOR AND MARGIN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Four – change the cable size to reduce degradation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Making it a bit more rectangular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Keystone angle reduced from </a:t>
            </a:r>
            <a:r>
              <a:rPr lang="en-GB" dirty="0">
                <a:sym typeface="Symbol" pitchFamily="18" charset="2"/>
              </a:rPr>
              <a:t>0.55° </a:t>
            </a:r>
            <a:r>
              <a:rPr lang="en-GB" dirty="0" smtClean="0">
                <a:sym typeface="Symbol" pitchFamily="18" charset="2"/>
              </a:rPr>
              <a:t>to 0.40°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Painful decision since we have now two generations of cable, so two different coil design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But this was to minimize risk due to critical current and RRR degradation</a:t>
            </a: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585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Conductor and margin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Mechanical structure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Quench performance and field quality</a:t>
            </a:r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Quench protection and circuits</a:t>
            </a:r>
          </a:p>
          <a:p>
            <a:pPr marL="0" indent="0" eaLnBrk="1" hangingPunct="1">
              <a:buNone/>
            </a:pPr>
            <a:endParaRPr lang="en-GB" dirty="0">
              <a:sym typeface="Symbol" pitchFamily="18" charset="2"/>
            </a:endParaRPr>
          </a:p>
        </p:txBody>
      </p:sp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631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MECHANICAL STRUCTURE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dirty="0" smtClean="0">
                <a:sym typeface="Symbol" pitchFamily="18" charset="2"/>
              </a:rPr>
              <a:t>The bladder and key structure has shown a 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remarkable power of controlling</a:t>
            </a:r>
            <a:r>
              <a:rPr lang="en-GB" dirty="0" smtClean="0">
                <a:sym typeface="Symbol" pitchFamily="18" charset="2"/>
              </a:rPr>
              <a:t> the level of stress in the magnet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Conservative loading done on the first model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It is now the time to dare more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Reloading is a fast operation, without components to replace (as in the classical collar structure)</a:t>
            </a:r>
          </a:p>
          <a:p>
            <a:pPr lvl="3" eaLnBrk="1" hangingPunct="1"/>
            <a:r>
              <a:rPr lang="en-GB" dirty="0" smtClean="0">
                <a:sym typeface="Symbol" pitchFamily="18" charset="2"/>
              </a:rPr>
              <a:t>It will be </a:t>
            </a:r>
            <a:r>
              <a:rPr lang="en-GB" dirty="0">
                <a:sym typeface="Symbol" pitchFamily="18" charset="2"/>
              </a:rPr>
              <a:t>t</a:t>
            </a:r>
            <a:r>
              <a:rPr lang="en-GB" dirty="0" smtClean="0">
                <a:sym typeface="Symbol" pitchFamily="18" charset="2"/>
              </a:rPr>
              <a:t>wo months for the iteration on MQXFS1 (to be done in LBNL)</a:t>
            </a:r>
          </a:p>
          <a:p>
            <a:pPr lvl="3" eaLnBrk="1" hangingPunct="1"/>
            <a:r>
              <a:rPr lang="en-GB" dirty="0" smtClean="0">
                <a:sym typeface="Symbol" pitchFamily="18" charset="2"/>
              </a:rPr>
              <a:t>It will be even less for the US prototype (reloading can be done in loco)</a:t>
            </a:r>
          </a:p>
          <a:p>
            <a:pPr lvl="3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Alternative mechanical structure are not considered</a:t>
            </a:r>
          </a:p>
          <a:p>
            <a:pPr lvl="2" eaLnBrk="1" hangingPunct="1"/>
            <a:r>
              <a:rPr lang="en-GB" dirty="0">
                <a:sym typeface="Symbol" pitchFamily="18" charset="2"/>
              </a:rPr>
              <a:t>We have all evidence that bladder and key is extremely effective</a:t>
            </a:r>
          </a:p>
          <a:p>
            <a:pPr lvl="2" eaLnBrk="1" hangingPunct="1"/>
            <a:r>
              <a:rPr lang="en-GB" dirty="0">
                <a:sym typeface="Symbol" pitchFamily="18" charset="2"/>
              </a:rPr>
              <a:t>Shimming is simple and can be controlled</a:t>
            </a:r>
          </a:p>
          <a:p>
            <a:pPr lvl="2" eaLnBrk="1" hangingPunct="1"/>
            <a:r>
              <a:rPr lang="en-GB" dirty="0">
                <a:sym typeface="Symbol" pitchFamily="18" charset="2"/>
              </a:rPr>
              <a:t>This was proved on TQ and HQ, and is currently used at CERN for racetrack models </a:t>
            </a:r>
            <a:endParaRPr lang="en-GB" dirty="0" smtClean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MQXF </a:t>
            </a:r>
            <a:r>
              <a:rPr lang="en-GB" dirty="0">
                <a:sym typeface="Symbol" pitchFamily="18" charset="2"/>
              </a:rPr>
              <a:t>mirror and first short model confirmed the validity of the </a:t>
            </a:r>
            <a:r>
              <a:rPr lang="en-GB" dirty="0" smtClean="0">
                <a:sym typeface="Symbol" pitchFamily="18" charset="2"/>
              </a:rPr>
              <a:t>structure 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[</a:t>
            </a:r>
            <a:r>
              <a:rPr lang="en-GB" sz="1400" dirty="0">
                <a:solidFill>
                  <a:srgbClr val="009900"/>
                </a:solidFill>
                <a:sym typeface="Symbol" pitchFamily="18" charset="2"/>
              </a:rPr>
              <a:t>see talk from G. L. </a:t>
            </a:r>
            <a:r>
              <a:rPr lang="en-GB" sz="1400" dirty="0" err="1">
                <a:solidFill>
                  <a:srgbClr val="009900"/>
                </a:solidFill>
                <a:sym typeface="Symbol" pitchFamily="18" charset="2"/>
              </a:rPr>
              <a:t>Sabbi</a:t>
            </a:r>
            <a:r>
              <a:rPr lang="en-GB" sz="1400" dirty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3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7778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46136</TotalTime>
  <Words>1822</Words>
  <Application>Microsoft Office PowerPoint</Application>
  <PresentationFormat>On-screen Show (4:3)</PresentationFormat>
  <Paragraphs>248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ＭＳ Ｐゴシック</vt:lpstr>
      <vt:lpstr>Arial</vt:lpstr>
      <vt:lpstr>Book Antiqua</vt:lpstr>
      <vt:lpstr>Felix Titling</vt:lpstr>
      <vt:lpstr>Symbol</vt:lpstr>
      <vt:lpstr>1_Default Design</vt:lpstr>
      <vt:lpstr>Custom Design</vt:lpstr>
      <vt:lpstr>HL-LHC INTERACTION REGION MAGNETS: RECENT CHANGES AND ALTERNATIVES</vt:lpstr>
      <vt:lpstr>LAY OUT</vt:lpstr>
      <vt:lpstr>CHANGES AND VARIANTS</vt:lpstr>
      <vt:lpstr>CONTENTS</vt:lpstr>
      <vt:lpstr>CONDUCTOR AND MARGIN</vt:lpstr>
      <vt:lpstr>CONDUCTOR AND MARGIN</vt:lpstr>
      <vt:lpstr>CONDUCTOR AND MARGIN</vt:lpstr>
      <vt:lpstr>CONTENTS</vt:lpstr>
      <vt:lpstr>MECHANICAL STRUCTURE</vt:lpstr>
      <vt:lpstr>MECHANICAL STRUCTURE</vt:lpstr>
      <vt:lpstr>MECHANICAL STRUCTURE</vt:lpstr>
      <vt:lpstr>CONTENTS</vt:lpstr>
      <vt:lpstr>QUENCH PERFORMANCE</vt:lpstr>
      <vt:lpstr>FIELD QUALITY</vt:lpstr>
      <vt:lpstr>CONTENTS</vt:lpstr>
      <vt:lpstr>QUENCH PROTECTION AND CIRCUITS</vt:lpstr>
      <vt:lpstr>QUENCH PROTECTION AND CIRCUITS</vt:lpstr>
      <vt:lpstr>QUENCH PROTECTION AND CIRCUITS</vt:lpstr>
      <vt:lpstr>QUENCH PROTECTION AND CIRCUITS</vt:lpstr>
      <vt:lpstr>SCHEDULE AND PRODUCTION SCENARIO</vt:lpstr>
      <vt:lpstr>SCHEDULE AND PRODUCTION SCENARIO</vt:lpstr>
      <vt:lpstr>SCHEDULE (TRIPLET ONLY)</vt:lpstr>
      <vt:lpstr>SCHEDULE</vt:lpstr>
      <vt:lpstr>SCHEDULE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820</cp:revision>
  <dcterms:created xsi:type="dcterms:W3CDTF">2006-07-31T18:23:56Z</dcterms:created>
  <dcterms:modified xsi:type="dcterms:W3CDTF">2016-06-07T06:42:28Z</dcterms:modified>
</cp:coreProperties>
</file>