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2">
  <p:sldMasterIdLst>
    <p:sldMasterId id="2147483648" r:id="rId4"/>
  </p:sldMasterIdLst>
  <p:notesMasterIdLst>
    <p:notesMasterId r:id="rId22"/>
  </p:notesMasterIdLst>
  <p:handoutMasterIdLst>
    <p:handoutMasterId r:id="rId23"/>
  </p:handoutMasterIdLst>
  <p:sldIdLst>
    <p:sldId id="263" r:id="rId5"/>
    <p:sldId id="273" r:id="rId6"/>
    <p:sldId id="274" r:id="rId7"/>
    <p:sldId id="296" r:id="rId8"/>
    <p:sldId id="284" r:id="rId9"/>
    <p:sldId id="289" r:id="rId10"/>
    <p:sldId id="287" r:id="rId11"/>
    <p:sldId id="288" r:id="rId12"/>
    <p:sldId id="285" r:id="rId13"/>
    <p:sldId id="286" r:id="rId14"/>
    <p:sldId id="297" r:id="rId15"/>
    <p:sldId id="291" r:id="rId16"/>
    <p:sldId id="292" r:id="rId17"/>
    <p:sldId id="293" r:id="rId18"/>
    <p:sldId id="294" r:id="rId19"/>
    <p:sldId id="295" r:id="rId20"/>
    <p:sldId id="268" r:id="rId21"/>
  </p:sldIdLst>
  <p:sldSz cx="9144000" cy="5143500" type="screen16x9"/>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showGuides="1">
      <p:cViewPr varScale="1">
        <p:scale>
          <a:sx n="107" d="100"/>
          <a:sy n="107" d="100"/>
        </p:scale>
        <p:origin x="682" y="77"/>
      </p:cViewPr>
      <p:guideLst>
        <p:guide orient="horz" pos="320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07/06/2016</a:t>
            </a:fld>
            <a:endParaRPr lang="fr-FR"/>
          </a:p>
        </p:txBody>
      </p:sp>
      <p:sp>
        <p:nvSpPr>
          <p:cNvPr id="4" name="Espace réservé du pied de page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07/06/2016</a:t>
            </a:fld>
            <a:endParaRPr lang="fr-FR"/>
          </a:p>
        </p:txBody>
      </p:sp>
      <p:sp>
        <p:nvSpPr>
          <p:cNvPr id="4" name="Espace réservé de l'image des diapositives 3"/>
          <p:cNvSpPr>
            <a:spLocks noGrp="1" noRot="1" noChangeAspect="1"/>
          </p:cNvSpPr>
          <p:nvPr>
            <p:ph type="sldImg" idx="2"/>
          </p:nvPr>
        </p:nvSpPr>
        <p:spPr>
          <a:xfrm>
            <a:off x="106363" y="739775"/>
            <a:ext cx="6584950"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17</a:t>
            </a:fld>
            <a:endParaRPr lang="fr-FR"/>
          </a:p>
        </p:txBody>
      </p:sp>
    </p:spTree>
    <p:extLst>
      <p:ext uri="{BB962C8B-B14F-4D97-AF65-F5344CB8AC3E}">
        <p14:creationId xmlns:p14="http://schemas.microsoft.com/office/powerpoint/2010/main" val="786863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fr-FR" noProof="0" smtClean="0"/>
              <a:t>J.Ph. Tock TE-MSC</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4767263"/>
            <a:ext cx="6627000" cy="270000"/>
          </a:xfrm>
        </p:spPr>
        <p:txBody>
          <a:bodyPr/>
          <a:lstStyle/>
          <a:p>
            <a:r>
              <a:rPr lang="fr-FR" noProof="0" smtClean="0"/>
              <a:t>J.Ph. Tock TE-MSC</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4767263"/>
            <a:ext cx="6627000" cy="270000"/>
          </a:xfrm>
        </p:spPr>
        <p:txBody>
          <a:bodyPr/>
          <a:lstStyle/>
          <a:p>
            <a:r>
              <a:rPr lang="fr-FR" noProof="0" smtClean="0"/>
              <a:t>J.Ph. Tock TE-MSC</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4767263"/>
            <a:ext cx="6627000" cy="270000"/>
          </a:xfrm>
        </p:spPr>
        <p:txBody>
          <a:bodyPr/>
          <a:lstStyle/>
          <a:p>
            <a:r>
              <a:rPr lang="fr-FR" noProof="0" smtClean="0"/>
              <a:t>J.Ph. Tock TE-MSC</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fr-FR" noProof="0" smtClean="0"/>
              <a:t>J.Ph. Tock TE-MSC</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9"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fr-FR" noProof="0" smtClean="0"/>
              <a:t>J.Ph. Tock TE-MSC</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4767263"/>
            <a:ext cx="6440400" cy="270000"/>
          </a:xfrm>
        </p:spPr>
        <p:txBody>
          <a:bodyPr/>
          <a:lstStyle/>
          <a:p>
            <a:r>
              <a:rPr lang="fr-FR" noProof="0" smtClean="0"/>
              <a:t>J.Ph. Tock TE-MSC</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fr-FR" smtClean="0"/>
              <a:t>J.Ph. Tock TE-MSC</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p:txBody>
          <a:bodyPr/>
          <a:lstStyle/>
          <a:p>
            <a:r>
              <a:rPr lang="en-GB" dirty="0" smtClean="0"/>
              <a:t>Recommendations of previous reviews</a:t>
            </a:r>
            <a:endParaRPr lang="en-GB" dirty="0"/>
          </a:p>
        </p:txBody>
      </p:sp>
      <p:sp>
        <p:nvSpPr>
          <p:cNvPr id="19" name="Sous-titre 18"/>
          <p:cNvSpPr>
            <a:spLocks noGrp="1"/>
          </p:cNvSpPr>
          <p:nvPr>
            <p:ph type="subTitle" idx="1"/>
          </p:nvPr>
        </p:nvSpPr>
        <p:spPr/>
        <p:txBody>
          <a:bodyPr/>
          <a:lstStyle/>
          <a:p>
            <a:r>
              <a:rPr lang="en-GB" dirty="0" err="1" smtClean="0"/>
              <a:t>J.Ph</a:t>
            </a:r>
            <a:r>
              <a:rPr lang="en-GB" dirty="0" smtClean="0"/>
              <a:t>. Tock (TE-MSC)</a:t>
            </a:r>
            <a:endParaRPr lang="en-GB" dirty="0"/>
          </a:p>
        </p:txBody>
      </p:sp>
      <p:sp>
        <p:nvSpPr>
          <p:cNvPr id="20" name="Espace réservé du texte 19"/>
          <p:cNvSpPr>
            <a:spLocks noGrp="1"/>
          </p:cNvSpPr>
          <p:nvPr>
            <p:ph type="body" sz="quarter" idx="14"/>
          </p:nvPr>
        </p:nvSpPr>
        <p:spPr/>
        <p:txBody>
          <a:bodyPr/>
          <a:lstStyle/>
          <a:p>
            <a:r>
              <a:rPr lang="en-GB" b="0" i="0" dirty="0">
                <a:solidFill>
                  <a:schemeClr val="bg2"/>
                </a:solidFill>
              </a:rPr>
              <a:t>International Review of the Inner Triplet Quadruples (MQXF) for HL-LHC</a:t>
            </a:r>
          </a:p>
        </p:txBody>
      </p:sp>
      <p:pic>
        <p:nvPicPr>
          <p:cNvPr id="5" name="Image 4" descr="CERN-logo_outline.jpg"/>
          <p:cNvPicPr>
            <a:picLocks noChangeAspect="1"/>
          </p:cNvPicPr>
          <p:nvPr/>
        </p:nvPicPr>
        <p:blipFill>
          <a:blip r:embed="rId2"/>
          <a:stretch>
            <a:fillRect/>
          </a:stretch>
        </p:blipFill>
        <p:spPr>
          <a:xfrm>
            <a:off x="377190" y="4406900"/>
            <a:ext cx="613410" cy="6032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35000"/>
            <a:ext cx="8676456" cy="540000"/>
          </a:xfrm>
        </p:spPr>
        <p:txBody>
          <a:bodyPr/>
          <a:lstStyle/>
          <a:p>
            <a:r>
              <a:rPr lang="en-GB" sz="2400" dirty="0" smtClean="0"/>
              <a:t>Risk mitigations (1/2)</a:t>
            </a:r>
            <a:endParaRPr lang="en-US" sz="2400" dirty="0"/>
          </a:p>
        </p:txBody>
      </p:sp>
      <p:sp>
        <p:nvSpPr>
          <p:cNvPr id="3" name="Content Placeholder 2"/>
          <p:cNvSpPr>
            <a:spLocks noGrp="1"/>
          </p:cNvSpPr>
          <p:nvPr>
            <p:ph idx="1"/>
          </p:nvPr>
        </p:nvSpPr>
        <p:spPr>
          <a:xfrm>
            <a:off x="1115616" y="555526"/>
            <a:ext cx="7487952" cy="3680222"/>
          </a:xfrm>
        </p:spPr>
        <p:txBody>
          <a:bodyPr>
            <a:noAutofit/>
          </a:bodyPr>
          <a:lstStyle/>
          <a:p>
            <a:pPr algn="l"/>
            <a:r>
              <a:rPr lang="en-GB" sz="1600" dirty="0"/>
              <a:t>To limit schedule risks and to allow corrective actions in an efficient and cost-efficient way, clearly defined decision points between the phases of the R&amp;D model, the first prototype and construction programs shall be developed in the USA and at CERN. </a:t>
            </a:r>
            <a:r>
              <a:rPr lang="en-GB" sz="1600" dirty="0" smtClean="0"/>
              <a:t>(</a:t>
            </a:r>
            <a:r>
              <a:rPr lang="en-GB" sz="1600" dirty="0"/>
              <a:t>A</a:t>
            </a:r>
            <a:r>
              <a:rPr lang="en-GB" sz="1600" dirty="0" smtClean="0"/>
              <a:t>)</a:t>
            </a:r>
          </a:p>
          <a:p>
            <a:pPr algn="l"/>
            <a:r>
              <a:rPr lang="en-GB" sz="1600" dirty="0"/>
              <a:t>It is vital to clearly identify risks, such as failure of a wire supplier or cabling machine, so as to enable realistic risk mitigation measures, such as transfer of wire procurement to the other supplier, or arranging a back-up cabling machine. (</a:t>
            </a:r>
            <a:r>
              <a:rPr lang="en-GB" sz="1600" dirty="0" smtClean="0"/>
              <a:t>A)</a:t>
            </a:r>
          </a:p>
          <a:p>
            <a:pPr algn="l"/>
            <a:r>
              <a:rPr lang="en-GB" sz="1600" dirty="0"/>
              <a:t>Since the project apparently shows a significant risk for serious delay in wire procurement and coil manufacturing because of the volume of wire orders and number of coils to be made; also a plan B covering the case of partial completion has to be addressed in the case goals of magnet production are not met on time for installation in the tunnel. </a:t>
            </a:r>
            <a:r>
              <a:rPr lang="en-GB" sz="1600" dirty="0" smtClean="0"/>
              <a:t>(A)</a:t>
            </a:r>
          </a:p>
        </p:txBody>
      </p:sp>
      <p:sp>
        <p:nvSpPr>
          <p:cNvPr id="4" name="Footer Placeholder 3"/>
          <p:cNvSpPr>
            <a:spLocks noGrp="1"/>
          </p:cNvSpPr>
          <p:nvPr>
            <p:ph type="ftr" sz="quarter" idx="11"/>
          </p:nvPr>
        </p:nvSpPr>
        <p:spPr/>
        <p:txBody>
          <a:bodyPr/>
          <a:lstStyle/>
          <a:p>
            <a:r>
              <a:rPr lang="fr-FR" noProof="0" smtClean="0"/>
              <a:t>J.Ph. Tock TE-MSC</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sp>
        <p:nvSpPr>
          <p:cNvPr id="6" name="Oval 5"/>
          <p:cNvSpPr/>
          <p:nvPr/>
        </p:nvSpPr>
        <p:spPr>
          <a:xfrm rot="16200000">
            <a:off x="-1620688" y="1990984"/>
            <a:ext cx="4320480" cy="864096"/>
          </a:xfrm>
          <a:prstGeom prst="ellipse">
            <a:avLst/>
          </a:prstGeom>
          <a:solidFill>
            <a:srgbClr val="92D050">
              <a:alpha val="84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On-going : See especially presentations by L Cooley, B Bordini &amp; J </a:t>
            </a:r>
            <a:r>
              <a:rPr lang="en-GB" dirty="0" err="1" smtClean="0"/>
              <a:t>Fleiter</a:t>
            </a:r>
            <a:endParaRPr lang="en-GB" dirty="0"/>
          </a:p>
        </p:txBody>
      </p:sp>
    </p:spTree>
    <p:extLst>
      <p:ext uri="{BB962C8B-B14F-4D97-AF65-F5344CB8AC3E}">
        <p14:creationId xmlns:p14="http://schemas.microsoft.com/office/powerpoint/2010/main" val="1630273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35000"/>
            <a:ext cx="8676456" cy="540000"/>
          </a:xfrm>
        </p:spPr>
        <p:txBody>
          <a:bodyPr/>
          <a:lstStyle/>
          <a:p>
            <a:r>
              <a:rPr lang="en-GB" sz="2400" dirty="0" smtClean="0"/>
              <a:t>Risk mitigations (2/2)</a:t>
            </a:r>
            <a:endParaRPr lang="en-US" sz="2400" dirty="0"/>
          </a:p>
        </p:txBody>
      </p:sp>
      <p:sp>
        <p:nvSpPr>
          <p:cNvPr id="3" name="Content Placeholder 2"/>
          <p:cNvSpPr>
            <a:spLocks noGrp="1"/>
          </p:cNvSpPr>
          <p:nvPr>
            <p:ph idx="1"/>
          </p:nvPr>
        </p:nvSpPr>
        <p:spPr>
          <a:xfrm>
            <a:off x="1763688" y="555526"/>
            <a:ext cx="7283112" cy="3680222"/>
          </a:xfrm>
        </p:spPr>
        <p:txBody>
          <a:bodyPr>
            <a:noAutofit/>
          </a:bodyPr>
          <a:lstStyle/>
          <a:p>
            <a:pPr algn="l"/>
            <a:r>
              <a:rPr lang="en-GB" sz="1600" dirty="0" smtClean="0"/>
              <a:t>Keep </a:t>
            </a:r>
            <a:r>
              <a:rPr lang="en-GB" sz="1600" dirty="0"/>
              <a:t>a backup option for the Q2A/B magnet length, currently 6.8m, to be a half that length, because as yet there is no experience with a Nb</a:t>
            </a:r>
            <a:r>
              <a:rPr lang="en-GB" sz="1600" baseline="-25000" dirty="0"/>
              <a:t>3</a:t>
            </a:r>
            <a:r>
              <a:rPr lang="en-GB" sz="1600" dirty="0"/>
              <a:t>Sn accelerator magnet of length greater than 5 m. This may be important also from the viewpoint of the design with regard to quenching, due to the choice of a small Cu stabilizer ratio (Cu/no-Cu ratio of 1.2</a:t>
            </a:r>
            <a:r>
              <a:rPr lang="en-GB" sz="1600" dirty="0" smtClean="0"/>
              <a:t>). (B)</a:t>
            </a:r>
          </a:p>
          <a:p>
            <a:pPr algn="l"/>
            <a:r>
              <a:rPr lang="en-GB" sz="1600" dirty="0"/>
              <a:t>The current schedule is tight, even though less tighter than the 11 T dipole program, in order to meet the plan to install the MQXF during the LS3 currently planned in 2023 - 2024. No failures are assumed in the current model work, and reasonable redundancy needs to be considered. For example, additional coil winding with a level of 15 %, already considered, should be well taken into account in the nominal schedule</a:t>
            </a:r>
            <a:r>
              <a:rPr lang="en-GB" sz="1600" dirty="0" smtClean="0"/>
              <a:t>. (B)</a:t>
            </a:r>
          </a:p>
          <a:p>
            <a:pPr algn="l"/>
            <a:r>
              <a:rPr lang="en-GB" sz="1600" dirty="0"/>
              <a:t>Contingency plans need to be developed to hold the schedule, and to be included in the general project plan. </a:t>
            </a:r>
            <a:r>
              <a:rPr lang="en-GB" sz="1600" dirty="0" smtClean="0"/>
              <a:t>(B)</a:t>
            </a:r>
          </a:p>
          <a:p>
            <a:pPr algn="l"/>
            <a:r>
              <a:rPr lang="en-GB" sz="1600" dirty="0"/>
              <a:t>Plan for expanding/strengthening the production and test facilities at HL-LHC/LARP laboratories involved in this program. It is critically important and imperative that they will be completed and available on time</a:t>
            </a:r>
            <a:r>
              <a:rPr lang="en-GB" sz="1600" dirty="0" smtClean="0"/>
              <a:t>. (B)</a:t>
            </a:r>
            <a:endParaRPr lang="en-US" sz="1600" dirty="0"/>
          </a:p>
        </p:txBody>
      </p:sp>
      <p:sp>
        <p:nvSpPr>
          <p:cNvPr id="4" name="Footer Placeholder 3"/>
          <p:cNvSpPr>
            <a:spLocks noGrp="1"/>
          </p:cNvSpPr>
          <p:nvPr>
            <p:ph type="ftr" sz="quarter" idx="11"/>
          </p:nvPr>
        </p:nvSpPr>
        <p:spPr/>
        <p:txBody>
          <a:bodyPr/>
          <a:lstStyle/>
          <a:p>
            <a:r>
              <a:rPr lang="fr-FR" noProof="0" smtClean="0"/>
              <a:t>J.Ph. Tock TE-MSC</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sp>
        <p:nvSpPr>
          <p:cNvPr id="6" name="Oval 5"/>
          <p:cNvSpPr/>
          <p:nvPr/>
        </p:nvSpPr>
        <p:spPr>
          <a:xfrm rot="16200000">
            <a:off x="-1719758" y="1761660"/>
            <a:ext cx="5143500" cy="1620180"/>
          </a:xfrm>
          <a:prstGeom prst="ellipse">
            <a:avLst/>
          </a:prstGeom>
          <a:solidFill>
            <a:srgbClr val="7030A0"/>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GB" dirty="0" smtClean="0"/>
              <a:t>For discussion during the restricted session on “Production” ; Many information during talks and visits</a:t>
            </a:r>
            <a:endParaRPr lang="en-GB" dirty="0"/>
          </a:p>
        </p:txBody>
      </p:sp>
    </p:spTree>
    <p:extLst>
      <p:ext uri="{BB962C8B-B14F-4D97-AF65-F5344CB8AC3E}">
        <p14:creationId xmlns:p14="http://schemas.microsoft.com/office/powerpoint/2010/main" val="20607480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2484"/>
            <a:ext cx="8676456" cy="540000"/>
          </a:xfrm>
        </p:spPr>
        <p:txBody>
          <a:bodyPr/>
          <a:lstStyle/>
          <a:p>
            <a:r>
              <a:rPr lang="en-GB" sz="2400" dirty="0" smtClean="0"/>
              <a:t>Magnet specifications</a:t>
            </a:r>
            <a:endParaRPr lang="en-US" sz="2400" dirty="0"/>
          </a:p>
        </p:txBody>
      </p:sp>
      <p:sp>
        <p:nvSpPr>
          <p:cNvPr id="3" name="Content Placeholder 2"/>
          <p:cNvSpPr>
            <a:spLocks noGrp="1"/>
          </p:cNvSpPr>
          <p:nvPr>
            <p:ph idx="1"/>
          </p:nvPr>
        </p:nvSpPr>
        <p:spPr>
          <a:xfrm>
            <a:off x="755576" y="411510"/>
            <a:ext cx="8388424" cy="4464495"/>
          </a:xfrm>
        </p:spPr>
        <p:txBody>
          <a:bodyPr>
            <a:noAutofit/>
          </a:bodyPr>
          <a:lstStyle/>
          <a:p>
            <a:pPr algn="l"/>
            <a:r>
              <a:rPr lang="en-GB" sz="1400" b="1" dirty="0"/>
              <a:t>Magnet acceptance parameters </a:t>
            </a:r>
            <a:r>
              <a:rPr lang="en-GB" sz="1400" dirty="0"/>
              <a:t>need to be formulated and included in the specifications</a:t>
            </a:r>
            <a:r>
              <a:rPr lang="en-GB" sz="1400" dirty="0" smtClean="0"/>
              <a:t>. (B)</a:t>
            </a:r>
          </a:p>
          <a:p>
            <a:pPr algn="l"/>
            <a:r>
              <a:rPr lang="en-GB" sz="1400" dirty="0"/>
              <a:t>The </a:t>
            </a:r>
            <a:r>
              <a:rPr lang="en-GB" sz="1400" b="1" dirty="0"/>
              <a:t>interfaces</a:t>
            </a:r>
            <a:r>
              <a:rPr lang="en-GB" sz="1400" dirty="0"/>
              <a:t> across work packages need to be well defined and integrated into the specifications</a:t>
            </a:r>
            <a:r>
              <a:rPr lang="en-GB" sz="1400" dirty="0" smtClean="0"/>
              <a:t>. (B)</a:t>
            </a:r>
          </a:p>
          <a:p>
            <a:pPr algn="l"/>
            <a:r>
              <a:rPr lang="en-GB" sz="1400" dirty="0"/>
              <a:t>With respect to </a:t>
            </a:r>
            <a:r>
              <a:rPr lang="en-GB" sz="1400" b="1" dirty="0"/>
              <a:t>component manufacturing tolerances</a:t>
            </a:r>
            <a:r>
              <a:rPr lang="en-GB" sz="1400" dirty="0"/>
              <a:t>, the committee recommends to take into account the tolerances achieved during the fabrication of the US-LARP HQ magnet which could allow for some relaxation of the tolerances and potential cost savings. </a:t>
            </a:r>
            <a:r>
              <a:rPr lang="en-GB" sz="1400" dirty="0" smtClean="0"/>
              <a:t>(B)</a:t>
            </a:r>
          </a:p>
          <a:p>
            <a:pPr algn="l"/>
            <a:r>
              <a:rPr lang="en-GB" sz="1400" dirty="0"/>
              <a:t>The thermal analysis needs to include sensitivity to heat load variation due to uncertainty with beam absorber design and parameters</a:t>
            </a:r>
            <a:r>
              <a:rPr lang="en-GB" sz="1400" dirty="0" smtClean="0"/>
              <a:t>. (B)</a:t>
            </a:r>
          </a:p>
          <a:p>
            <a:pPr algn="l"/>
            <a:r>
              <a:rPr lang="en-GB" sz="1400" dirty="0"/>
              <a:t>The </a:t>
            </a:r>
            <a:r>
              <a:rPr lang="en-GB" sz="1400" b="1" dirty="0"/>
              <a:t>coil insulation need to be sufficiently radiation hard </a:t>
            </a:r>
            <a:r>
              <a:rPr lang="en-GB" sz="1400" dirty="0"/>
              <a:t>against to the radiation dose to be integrated. It should be carefully confirmed in comparison with the coil insulation using “</a:t>
            </a:r>
            <a:r>
              <a:rPr lang="en-GB" sz="1400" dirty="0" err="1"/>
              <a:t>glass+mica</a:t>
            </a:r>
            <a:r>
              <a:rPr lang="en-GB" sz="1400" dirty="0"/>
              <a:t> tape” planned in the 11 Tesla magnet program in the same HL-LHC program</a:t>
            </a:r>
            <a:r>
              <a:rPr lang="en-GB" sz="1400" dirty="0" smtClean="0"/>
              <a:t>. (B)</a:t>
            </a:r>
          </a:p>
          <a:p>
            <a:pPr algn="l"/>
            <a:r>
              <a:rPr lang="en-GB" sz="1400" b="1" dirty="0"/>
              <a:t>Overall safety issues </a:t>
            </a:r>
            <a:r>
              <a:rPr lang="en-GB" sz="1400" dirty="0"/>
              <a:t>with respect to design and inspection should be confirmed as soon as possible. </a:t>
            </a:r>
            <a:r>
              <a:rPr lang="en-GB" sz="1400" dirty="0" smtClean="0"/>
              <a:t>(B)</a:t>
            </a:r>
          </a:p>
          <a:p>
            <a:pPr algn="l"/>
            <a:r>
              <a:rPr lang="en-GB" sz="1400" dirty="0"/>
              <a:t>Development of </a:t>
            </a:r>
            <a:r>
              <a:rPr lang="en-GB" sz="1400" b="1" dirty="0"/>
              <a:t>alignment specifications </a:t>
            </a:r>
            <a:r>
              <a:rPr lang="en-GB" sz="1400" dirty="0"/>
              <a:t>and the overall scheme should start </a:t>
            </a:r>
            <a:r>
              <a:rPr lang="en-GB" sz="1400" dirty="0" smtClean="0"/>
              <a:t>soon (B)</a:t>
            </a:r>
          </a:p>
          <a:p>
            <a:pPr algn="l"/>
            <a:r>
              <a:rPr lang="en-GB" sz="1400" dirty="0"/>
              <a:t>The </a:t>
            </a:r>
            <a:r>
              <a:rPr lang="en-GB" sz="1400" b="1" dirty="0"/>
              <a:t>two full-scale prototype program</a:t>
            </a:r>
            <a:r>
              <a:rPr lang="en-GB" sz="1400" dirty="0"/>
              <a:t>, at least, is necessary to ensure the performance reproducible</a:t>
            </a:r>
            <a:r>
              <a:rPr lang="en-GB" sz="1400" dirty="0" smtClean="0"/>
              <a:t>. (B)</a:t>
            </a:r>
          </a:p>
          <a:p>
            <a:pPr algn="l"/>
            <a:r>
              <a:rPr lang="en-GB" sz="1400" dirty="0"/>
              <a:t>Each MQXF model work, whether by US-LARP or CERN, should have a clear list of </a:t>
            </a:r>
            <a:r>
              <a:rPr lang="en-GB" sz="1400" b="1" dirty="0"/>
              <a:t>design and performance goals</a:t>
            </a:r>
            <a:r>
              <a:rPr lang="en-GB" sz="1400" dirty="0"/>
              <a:t>, in addition to the clear objectives of each model and prototype program, in order to determine a credible level of the performance of production magnets</a:t>
            </a:r>
            <a:r>
              <a:rPr lang="en-GB" sz="1400" dirty="0" smtClean="0"/>
              <a:t>. (B)</a:t>
            </a:r>
            <a:endParaRPr lang="en-US" sz="1400" dirty="0"/>
          </a:p>
        </p:txBody>
      </p:sp>
      <p:sp>
        <p:nvSpPr>
          <p:cNvPr id="4" name="Footer Placeholder 3"/>
          <p:cNvSpPr>
            <a:spLocks noGrp="1"/>
          </p:cNvSpPr>
          <p:nvPr>
            <p:ph type="ftr" sz="quarter" idx="11"/>
          </p:nvPr>
        </p:nvSpPr>
        <p:spPr/>
        <p:txBody>
          <a:bodyPr/>
          <a:lstStyle/>
          <a:p>
            <a:r>
              <a:rPr lang="fr-FR" noProof="0" smtClean="0"/>
              <a:t>J.Ph. Tock TE-MSC</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sp>
        <p:nvSpPr>
          <p:cNvPr id="6" name="Oval 5"/>
          <p:cNvSpPr/>
          <p:nvPr/>
        </p:nvSpPr>
        <p:spPr>
          <a:xfrm rot="16200000">
            <a:off x="-2108152" y="2366187"/>
            <a:ext cx="4841777" cy="500374"/>
          </a:xfrm>
          <a:prstGeom prst="ellipse">
            <a:avLst/>
          </a:prstGeom>
          <a:solidFill>
            <a:srgbClr val="92D050">
              <a:alpha val="84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Work in progress</a:t>
            </a:r>
            <a:endParaRPr lang="en-GB" dirty="0"/>
          </a:p>
        </p:txBody>
      </p:sp>
    </p:spTree>
    <p:extLst>
      <p:ext uri="{BB962C8B-B14F-4D97-AF65-F5344CB8AC3E}">
        <p14:creationId xmlns:p14="http://schemas.microsoft.com/office/powerpoint/2010/main" val="697931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35000"/>
            <a:ext cx="8676456" cy="540000"/>
          </a:xfrm>
        </p:spPr>
        <p:txBody>
          <a:bodyPr/>
          <a:lstStyle/>
          <a:p>
            <a:r>
              <a:rPr lang="en-GB" sz="2400" dirty="0" smtClean="0"/>
              <a:t>Magnet (cold) tests</a:t>
            </a:r>
            <a:endParaRPr lang="en-US" sz="2400" dirty="0"/>
          </a:p>
        </p:txBody>
      </p:sp>
      <p:sp>
        <p:nvSpPr>
          <p:cNvPr id="3" name="Content Placeholder 2"/>
          <p:cNvSpPr>
            <a:spLocks noGrp="1"/>
          </p:cNvSpPr>
          <p:nvPr>
            <p:ph idx="1"/>
          </p:nvPr>
        </p:nvSpPr>
        <p:spPr>
          <a:xfrm>
            <a:off x="2411760" y="914401"/>
            <a:ext cx="6120240" cy="3680222"/>
          </a:xfrm>
        </p:spPr>
        <p:txBody>
          <a:bodyPr>
            <a:normAutofit/>
          </a:bodyPr>
          <a:lstStyle/>
          <a:p>
            <a:pPr algn="l"/>
            <a:r>
              <a:rPr lang="en-GB" sz="2200" dirty="0"/>
              <a:t>Test (train) all the production magnets up to 110% of the nominal operating current at the pre-installation test on the surface, as already considered in the design, in order to ensure the quench and mechanical margins and redundancy for long term operation.  Thermal cycling tests should also be performed during the surface test to insure the magnets have good training memory after the thermal cycling</a:t>
            </a:r>
            <a:r>
              <a:rPr lang="en-GB" sz="2200" dirty="0" smtClean="0"/>
              <a:t>. (B)</a:t>
            </a:r>
          </a:p>
          <a:p>
            <a:pPr algn="l"/>
            <a:endParaRPr lang="en-GB" dirty="0" smtClean="0"/>
          </a:p>
          <a:p>
            <a:pPr algn="l"/>
            <a:endParaRPr lang="en-GB" dirty="0" smtClean="0"/>
          </a:p>
          <a:p>
            <a:pPr algn="l"/>
            <a:endParaRPr lang="en-US" dirty="0"/>
          </a:p>
        </p:txBody>
      </p:sp>
      <p:sp>
        <p:nvSpPr>
          <p:cNvPr id="4" name="Footer Placeholder 3"/>
          <p:cNvSpPr>
            <a:spLocks noGrp="1"/>
          </p:cNvSpPr>
          <p:nvPr>
            <p:ph type="ftr" sz="quarter" idx="11"/>
          </p:nvPr>
        </p:nvSpPr>
        <p:spPr/>
        <p:txBody>
          <a:bodyPr/>
          <a:lstStyle/>
          <a:p>
            <a:r>
              <a:rPr lang="fr-FR" noProof="0" smtClean="0"/>
              <a:t>J.Ph. Tock TE-MSC</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13</a:t>
            </a:fld>
            <a:endParaRPr lang="fr-FR"/>
          </a:p>
        </p:txBody>
      </p:sp>
      <p:sp>
        <p:nvSpPr>
          <p:cNvPr id="6" name="Oval 5"/>
          <p:cNvSpPr/>
          <p:nvPr/>
        </p:nvSpPr>
        <p:spPr>
          <a:xfrm rot="16200000">
            <a:off x="-1476672" y="1846968"/>
            <a:ext cx="4320480" cy="1152128"/>
          </a:xfrm>
          <a:prstGeom prst="ellipse">
            <a:avLst/>
          </a:prstGeom>
          <a:solidFill>
            <a:srgbClr val="92D050">
              <a:alpha val="84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See presentations by M </a:t>
            </a:r>
            <a:r>
              <a:rPr lang="en-GB" dirty="0" err="1" smtClean="0"/>
              <a:t>Bajko</a:t>
            </a:r>
            <a:r>
              <a:rPr lang="en-GB" dirty="0" smtClean="0"/>
              <a:t>, J Muratore, G </a:t>
            </a:r>
            <a:r>
              <a:rPr lang="en-GB" dirty="0" err="1" smtClean="0"/>
              <a:t>Chlachidze</a:t>
            </a:r>
            <a:endParaRPr lang="en-GB" dirty="0"/>
          </a:p>
        </p:txBody>
      </p:sp>
    </p:spTree>
    <p:extLst>
      <p:ext uri="{BB962C8B-B14F-4D97-AF65-F5344CB8AC3E}">
        <p14:creationId xmlns:p14="http://schemas.microsoft.com/office/powerpoint/2010/main" val="511932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35000"/>
            <a:ext cx="8676456" cy="540000"/>
          </a:xfrm>
        </p:spPr>
        <p:txBody>
          <a:bodyPr/>
          <a:lstStyle/>
          <a:p>
            <a:r>
              <a:rPr lang="en-GB" sz="2400" dirty="0" smtClean="0"/>
              <a:t>Quench protection</a:t>
            </a:r>
            <a:endParaRPr lang="en-US" sz="2400" dirty="0"/>
          </a:p>
        </p:txBody>
      </p:sp>
      <p:sp>
        <p:nvSpPr>
          <p:cNvPr id="3" name="Content Placeholder 2"/>
          <p:cNvSpPr>
            <a:spLocks noGrp="1"/>
          </p:cNvSpPr>
          <p:nvPr>
            <p:ph idx="1"/>
          </p:nvPr>
        </p:nvSpPr>
        <p:spPr>
          <a:xfrm>
            <a:off x="1187624" y="914401"/>
            <a:ext cx="7344376" cy="3680222"/>
          </a:xfrm>
        </p:spPr>
        <p:txBody>
          <a:bodyPr>
            <a:normAutofit fontScale="77500" lnSpcReduction="20000"/>
          </a:bodyPr>
          <a:lstStyle/>
          <a:p>
            <a:pPr algn="l"/>
            <a:r>
              <a:rPr lang="en-GB" dirty="0"/>
              <a:t>The quench protection analysis should include the voltage distribution during quench in the nominal and heater failure scenario, and the cryostat quench protection analysis</a:t>
            </a:r>
            <a:r>
              <a:rPr lang="en-GB" dirty="0" smtClean="0"/>
              <a:t>. (B)</a:t>
            </a:r>
          </a:p>
          <a:p>
            <a:pPr algn="l"/>
            <a:r>
              <a:rPr lang="en-GB" dirty="0"/>
              <a:t>The inner-layer and inter-layer heater concepts needs to be critically evaluated including their impact on magnet production and operation risks</a:t>
            </a:r>
            <a:r>
              <a:rPr lang="en-GB" dirty="0" smtClean="0"/>
              <a:t>. (B)</a:t>
            </a:r>
          </a:p>
          <a:p>
            <a:pPr algn="l"/>
            <a:r>
              <a:rPr lang="en-GB" dirty="0"/>
              <a:t>More work should be done on establishing a reliable quench protection system. The CLIQ scheme should be implemented in addition to the regular protection system using heaters, in order to provide </a:t>
            </a:r>
            <a:r>
              <a:rPr lang="en-GB" dirty="0" smtClean="0"/>
              <a:t>redundancy (B)</a:t>
            </a:r>
          </a:p>
          <a:p>
            <a:pPr algn="l"/>
            <a:endParaRPr lang="en-GB" dirty="0" smtClean="0"/>
          </a:p>
          <a:p>
            <a:pPr algn="l"/>
            <a:endParaRPr lang="en-US" dirty="0"/>
          </a:p>
        </p:txBody>
      </p:sp>
      <p:sp>
        <p:nvSpPr>
          <p:cNvPr id="4" name="Footer Placeholder 3"/>
          <p:cNvSpPr>
            <a:spLocks noGrp="1"/>
          </p:cNvSpPr>
          <p:nvPr>
            <p:ph type="ftr" sz="quarter" idx="11"/>
          </p:nvPr>
        </p:nvSpPr>
        <p:spPr/>
        <p:txBody>
          <a:bodyPr/>
          <a:lstStyle/>
          <a:p>
            <a:r>
              <a:rPr lang="fr-FR" noProof="0" smtClean="0"/>
              <a:t>J.Ph. Tock TE-MSC</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14</a:t>
            </a:fld>
            <a:endParaRPr lang="fr-FR"/>
          </a:p>
        </p:txBody>
      </p:sp>
      <p:sp>
        <p:nvSpPr>
          <p:cNvPr id="6" name="Oval 5"/>
          <p:cNvSpPr/>
          <p:nvPr/>
        </p:nvSpPr>
        <p:spPr>
          <a:xfrm rot="16200000">
            <a:off x="-1476672" y="1846968"/>
            <a:ext cx="4320480" cy="1152128"/>
          </a:xfrm>
          <a:prstGeom prst="ellipse">
            <a:avLst/>
          </a:prstGeom>
          <a:solidFill>
            <a:srgbClr val="92D050">
              <a:alpha val="84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See especially presentation by G </a:t>
            </a:r>
            <a:r>
              <a:rPr lang="en-GB" smtClean="0"/>
              <a:t>Ambrosio</a:t>
            </a:r>
            <a:endParaRPr lang="en-GB" dirty="0"/>
          </a:p>
        </p:txBody>
      </p:sp>
    </p:spTree>
    <p:extLst>
      <p:ext uri="{BB962C8B-B14F-4D97-AF65-F5344CB8AC3E}">
        <p14:creationId xmlns:p14="http://schemas.microsoft.com/office/powerpoint/2010/main" val="1634411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35000"/>
            <a:ext cx="8676456" cy="540000"/>
          </a:xfrm>
        </p:spPr>
        <p:txBody>
          <a:bodyPr/>
          <a:lstStyle/>
          <a:p>
            <a:r>
              <a:rPr lang="en-GB" sz="2400" dirty="0" smtClean="0"/>
              <a:t>Design</a:t>
            </a:r>
            <a:endParaRPr lang="en-US" sz="2400" dirty="0"/>
          </a:p>
        </p:txBody>
      </p:sp>
      <p:sp>
        <p:nvSpPr>
          <p:cNvPr id="3" name="Content Placeholder 2"/>
          <p:cNvSpPr>
            <a:spLocks noGrp="1"/>
          </p:cNvSpPr>
          <p:nvPr>
            <p:ph idx="1"/>
          </p:nvPr>
        </p:nvSpPr>
        <p:spPr>
          <a:xfrm>
            <a:off x="1530284" y="675000"/>
            <a:ext cx="7362196" cy="3680222"/>
          </a:xfrm>
        </p:spPr>
        <p:txBody>
          <a:bodyPr>
            <a:normAutofit fontScale="92500" lnSpcReduction="10000"/>
          </a:bodyPr>
          <a:lstStyle/>
          <a:p>
            <a:pPr algn="l"/>
            <a:r>
              <a:rPr lang="en-GB" dirty="0"/>
              <a:t>The cable expansion during reaction needs to be further understood and implemented in coil cross-section design</a:t>
            </a:r>
            <a:r>
              <a:rPr lang="en-GB" dirty="0" smtClean="0"/>
              <a:t>. (B)</a:t>
            </a:r>
          </a:p>
          <a:p>
            <a:pPr algn="l"/>
            <a:r>
              <a:rPr lang="en-GB" dirty="0"/>
              <a:t>The coil preload level needs to be coordinated with the ultimate design gradient</a:t>
            </a:r>
            <a:r>
              <a:rPr lang="en-GB" dirty="0" smtClean="0"/>
              <a:t>. (B)</a:t>
            </a:r>
          </a:p>
          <a:p>
            <a:pPr algn="l"/>
            <a:r>
              <a:rPr lang="en-GB" dirty="0"/>
              <a:t>Design credibility may be enhanced by using common tools: especially in magnetic and structural design and analysis, thermal </a:t>
            </a:r>
            <a:r>
              <a:rPr lang="en-GB" dirty="0" err="1"/>
              <a:t>modeling</a:t>
            </a:r>
            <a:r>
              <a:rPr lang="en-GB" dirty="0"/>
              <a:t>, powering, and quench </a:t>
            </a:r>
            <a:r>
              <a:rPr lang="en-GB" dirty="0" smtClean="0"/>
              <a:t>protection. (B)</a:t>
            </a:r>
          </a:p>
          <a:p>
            <a:pPr algn="l"/>
            <a:endParaRPr lang="en-US" dirty="0"/>
          </a:p>
        </p:txBody>
      </p:sp>
      <p:sp>
        <p:nvSpPr>
          <p:cNvPr id="4" name="Footer Placeholder 3"/>
          <p:cNvSpPr>
            <a:spLocks noGrp="1"/>
          </p:cNvSpPr>
          <p:nvPr>
            <p:ph type="ftr" sz="quarter" idx="11"/>
          </p:nvPr>
        </p:nvSpPr>
        <p:spPr/>
        <p:txBody>
          <a:bodyPr/>
          <a:lstStyle/>
          <a:p>
            <a:r>
              <a:rPr lang="fr-FR" noProof="0" smtClean="0"/>
              <a:t>J.Ph. Tock TE-MSC</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15</a:t>
            </a:fld>
            <a:endParaRPr lang="fr-FR"/>
          </a:p>
        </p:txBody>
      </p:sp>
      <p:sp>
        <p:nvSpPr>
          <p:cNvPr id="6" name="Oval 5"/>
          <p:cNvSpPr/>
          <p:nvPr/>
        </p:nvSpPr>
        <p:spPr>
          <a:xfrm rot="16200000">
            <a:off x="-1476672" y="1846968"/>
            <a:ext cx="4320480" cy="1152128"/>
          </a:xfrm>
          <a:prstGeom prst="ellipse">
            <a:avLst/>
          </a:prstGeom>
          <a:solidFill>
            <a:srgbClr val="92D050">
              <a:alpha val="84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See especially presentations by P. </a:t>
            </a:r>
            <a:r>
              <a:rPr lang="en-GB" dirty="0" err="1" smtClean="0"/>
              <a:t>Ferracin</a:t>
            </a:r>
            <a:r>
              <a:rPr lang="en-GB" dirty="0" smtClean="0"/>
              <a:t> and G </a:t>
            </a:r>
            <a:r>
              <a:rPr lang="en-GB" dirty="0" err="1" smtClean="0"/>
              <a:t>Vallone</a:t>
            </a:r>
            <a:endParaRPr lang="en-GB" dirty="0"/>
          </a:p>
        </p:txBody>
      </p:sp>
    </p:spTree>
    <p:extLst>
      <p:ext uri="{BB962C8B-B14F-4D97-AF65-F5344CB8AC3E}">
        <p14:creationId xmlns:p14="http://schemas.microsoft.com/office/powerpoint/2010/main" val="1828223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35000"/>
            <a:ext cx="8676456" cy="540000"/>
          </a:xfrm>
        </p:spPr>
        <p:txBody>
          <a:bodyPr/>
          <a:lstStyle/>
          <a:p>
            <a:r>
              <a:rPr lang="en-GB" sz="2400" dirty="0" err="1" smtClean="0"/>
              <a:t>Cryomagnet</a:t>
            </a:r>
            <a:r>
              <a:rPr lang="en-GB" sz="2400" dirty="0" smtClean="0"/>
              <a:t> reliability and replacement in-situ</a:t>
            </a:r>
            <a:endParaRPr lang="en-US" sz="2400" dirty="0"/>
          </a:p>
        </p:txBody>
      </p:sp>
      <p:sp>
        <p:nvSpPr>
          <p:cNvPr id="3" name="Content Placeholder 2"/>
          <p:cNvSpPr>
            <a:spLocks noGrp="1"/>
          </p:cNvSpPr>
          <p:nvPr>
            <p:ph idx="1"/>
          </p:nvPr>
        </p:nvSpPr>
        <p:spPr>
          <a:xfrm>
            <a:off x="589953" y="675000"/>
            <a:ext cx="7920000" cy="3680222"/>
          </a:xfrm>
        </p:spPr>
        <p:txBody>
          <a:bodyPr>
            <a:normAutofit fontScale="47500" lnSpcReduction="20000"/>
          </a:bodyPr>
          <a:lstStyle/>
          <a:p>
            <a:pPr algn="l"/>
            <a:r>
              <a:rPr lang="en-GB" dirty="0"/>
              <a:t>The procedure of the magnet replacement under high radiation environment should be well established in the design stage, and it should include fixtures, tools, and remote handling, transportation, and the time scale which impacts on the machine availability, resulting in an effect on integrated luminosity</a:t>
            </a:r>
            <a:r>
              <a:rPr lang="en-GB" dirty="0" smtClean="0"/>
              <a:t>. (B)</a:t>
            </a:r>
          </a:p>
          <a:p>
            <a:pPr algn="l"/>
            <a:r>
              <a:rPr lang="en-GB" dirty="0"/>
              <a:t>The time-period and work-flow sequence in case of a failure and necessary repair work should be well established. It is especially important to take into account that MQXF replacement work is not easy under the high-radiation and confined environment in the tunnel</a:t>
            </a:r>
            <a:r>
              <a:rPr lang="en-GB" dirty="0" smtClean="0"/>
              <a:t>. (B)</a:t>
            </a:r>
          </a:p>
          <a:p>
            <a:pPr algn="l"/>
            <a:r>
              <a:rPr lang="en-GB" dirty="0"/>
              <a:t>The loss of integrated luminosity in such incident should be well evaluated and justified with the information shared among the relevant groups and persons</a:t>
            </a:r>
            <a:r>
              <a:rPr lang="en-GB" dirty="0" smtClean="0"/>
              <a:t>. (B)</a:t>
            </a:r>
          </a:p>
          <a:p>
            <a:pPr algn="l"/>
            <a:endParaRPr lang="en-GB" dirty="0" smtClean="0"/>
          </a:p>
          <a:p>
            <a:pPr algn="l"/>
            <a:endParaRPr lang="en-GB" dirty="0"/>
          </a:p>
          <a:p>
            <a:pPr algn="l"/>
            <a:endParaRPr lang="en-GB" dirty="0"/>
          </a:p>
          <a:p>
            <a:pPr algn="l"/>
            <a:endParaRPr lang="en-GB" dirty="0" smtClean="0"/>
          </a:p>
          <a:p>
            <a:pPr algn="l"/>
            <a:r>
              <a:rPr lang="en-GB" dirty="0"/>
              <a:t>The MQXF program, together with the 11T dipole program, is a critical proof of Nb</a:t>
            </a:r>
            <a:r>
              <a:rPr lang="en-GB" baseline="-25000" dirty="0"/>
              <a:t>3</a:t>
            </a:r>
            <a:r>
              <a:rPr lang="en-GB" dirty="0"/>
              <a:t>Sn magnet technology for high-energy accelerators. </a:t>
            </a:r>
            <a:r>
              <a:rPr lang="en-GB" b="1" dirty="0"/>
              <a:t>The reliable and stable operation of the MQXF magnets has to be the primary design and construction issue</a:t>
            </a:r>
            <a:r>
              <a:rPr lang="en-GB" dirty="0"/>
              <a:t>, because these magnets are to be operated in a demanding high radiation environment with very limited accessibility after the installation into the LHC-IR regions. For this reason, reliability and stable operation must be properly addressed during design and </a:t>
            </a:r>
            <a:r>
              <a:rPr lang="en-GB" dirty="0" smtClean="0"/>
              <a:t>construction (B)</a:t>
            </a:r>
          </a:p>
        </p:txBody>
      </p:sp>
      <p:sp>
        <p:nvSpPr>
          <p:cNvPr id="4" name="Footer Placeholder 3"/>
          <p:cNvSpPr>
            <a:spLocks noGrp="1"/>
          </p:cNvSpPr>
          <p:nvPr>
            <p:ph type="ftr" sz="quarter" idx="11"/>
          </p:nvPr>
        </p:nvSpPr>
        <p:spPr/>
        <p:txBody>
          <a:bodyPr/>
          <a:lstStyle/>
          <a:p>
            <a:r>
              <a:rPr lang="fr-FR" noProof="0" smtClean="0"/>
              <a:t>J.Ph. Tock TE-MSC</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16</a:t>
            </a:fld>
            <a:endParaRPr lang="fr-FR"/>
          </a:p>
        </p:txBody>
      </p:sp>
      <p:sp>
        <p:nvSpPr>
          <p:cNvPr id="6" name="Oval 5"/>
          <p:cNvSpPr/>
          <p:nvPr/>
        </p:nvSpPr>
        <p:spPr>
          <a:xfrm>
            <a:off x="179512" y="2211710"/>
            <a:ext cx="8867288" cy="504056"/>
          </a:xfrm>
          <a:prstGeom prst="ellipse">
            <a:avLst/>
          </a:prstGeom>
          <a:solidFill>
            <a:srgbClr val="7030A0"/>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GB" dirty="0" smtClean="0"/>
              <a:t>Taken into account but not yet mature to be presented</a:t>
            </a:r>
            <a:endParaRPr lang="en-GB" dirty="0"/>
          </a:p>
        </p:txBody>
      </p:sp>
    </p:spTree>
    <p:extLst>
      <p:ext uri="{BB962C8B-B14F-4D97-AF65-F5344CB8AC3E}">
        <p14:creationId xmlns:p14="http://schemas.microsoft.com/office/powerpoint/2010/main" val="17235990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Conclusions</a:t>
            </a:r>
            <a:endParaRPr lang="en-GB" dirty="0"/>
          </a:p>
        </p:txBody>
      </p:sp>
      <p:sp>
        <p:nvSpPr>
          <p:cNvPr id="9" name="Espace réservé du contenu 8"/>
          <p:cNvSpPr>
            <a:spLocks noGrp="1"/>
          </p:cNvSpPr>
          <p:nvPr>
            <p:ph idx="1"/>
          </p:nvPr>
        </p:nvSpPr>
        <p:spPr/>
        <p:txBody>
          <a:bodyPr>
            <a:normAutofit fontScale="85000" lnSpcReduction="10000"/>
          </a:bodyPr>
          <a:lstStyle/>
          <a:p>
            <a:pPr algn="l"/>
            <a:r>
              <a:rPr lang="en-GB" dirty="0" smtClean="0"/>
              <a:t>Hope this will be useful inventory for this review</a:t>
            </a:r>
          </a:p>
          <a:p>
            <a:pPr marL="0" indent="0" algn="l">
              <a:buNone/>
            </a:pPr>
            <a:r>
              <a:rPr lang="en-GB" dirty="0" smtClean="0"/>
              <a:t>		…. But also for the next ones. </a:t>
            </a:r>
          </a:p>
          <a:p>
            <a:pPr algn="l"/>
            <a:r>
              <a:rPr lang="en-GB" dirty="0"/>
              <a:t>A long term review process with the same committed committee would be beneficial to the project. </a:t>
            </a:r>
          </a:p>
          <a:p>
            <a:pPr algn="l"/>
            <a:r>
              <a:rPr lang="en-GB" dirty="0" smtClean="0"/>
              <a:t>Status update</a:t>
            </a:r>
          </a:p>
          <a:p>
            <a:pPr algn="l"/>
            <a:r>
              <a:rPr lang="en-GB" sz="2400" dirty="0" smtClean="0"/>
              <a:t>Some redundancy so some recommendations can be combined/reformulated</a:t>
            </a:r>
          </a:p>
          <a:p>
            <a:pPr algn="l"/>
            <a:endParaRPr lang="en-GB" dirty="0"/>
          </a:p>
          <a:p>
            <a:pPr algn="l"/>
            <a:r>
              <a:rPr lang="en-GB" dirty="0" smtClean="0"/>
              <a:t>Looking forward for your feedback</a:t>
            </a:r>
            <a:endParaRPr lang="en-GB" dirty="0"/>
          </a:p>
          <a:p>
            <a:pPr lvl="2" algn="l"/>
            <a:r>
              <a:rPr lang="en-GB" dirty="0" smtClean="0"/>
              <a:t>Thank you for your attention</a:t>
            </a:r>
          </a:p>
          <a:p>
            <a:pPr algn="l"/>
            <a:endParaRPr lang="en-GB" dirty="0"/>
          </a:p>
        </p:txBody>
      </p:sp>
      <p:sp>
        <p:nvSpPr>
          <p:cNvPr id="4" name="Espace réservé du pied de page 3"/>
          <p:cNvSpPr>
            <a:spLocks noGrp="1"/>
          </p:cNvSpPr>
          <p:nvPr>
            <p:ph type="ftr" sz="quarter" idx="11"/>
          </p:nvPr>
        </p:nvSpPr>
        <p:spPr/>
        <p:txBody>
          <a:bodyPr/>
          <a:lstStyle/>
          <a:p>
            <a:r>
              <a:rPr lang="fr-FR" noProof="0" smtClean="0"/>
              <a:t>J.Ph. Tock TE-MSC</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17</a:t>
            </a:fld>
            <a:endParaRPr lang="fr-FR"/>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spTree>
    <p:extLst>
      <p:ext uri="{BB962C8B-B14F-4D97-AF65-F5344CB8AC3E}">
        <p14:creationId xmlns:p14="http://schemas.microsoft.com/office/powerpoint/2010/main" val="10617060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Which reviews ?</a:t>
            </a:r>
            <a:endParaRPr lang="en-US" dirty="0"/>
          </a:p>
        </p:txBody>
      </p:sp>
      <p:sp>
        <p:nvSpPr>
          <p:cNvPr id="3" name="Content Placeholder 2"/>
          <p:cNvSpPr>
            <a:spLocks noGrp="1"/>
          </p:cNvSpPr>
          <p:nvPr>
            <p:ph idx="1"/>
          </p:nvPr>
        </p:nvSpPr>
        <p:spPr>
          <a:xfrm>
            <a:off x="323528" y="914401"/>
            <a:ext cx="8496944" cy="1441325"/>
          </a:xfrm>
        </p:spPr>
        <p:txBody>
          <a:bodyPr>
            <a:normAutofit/>
          </a:bodyPr>
          <a:lstStyle/>
          <a:p>
            <a:pPr marL="457200" indent="-457200" algn="l">
              <a:buFont typeface="+mj-lt"/>
              <a:buAutoNum type="alphaUcPeriod"/>
            </a:pPr>
            <a:r>
              <a:rPr lang="en-GB" sz="2000" dirty="0"/>
              <a:t>Hi-</a:t>
            </a:r>
            <a:r>
              <a:rPr lang="en-GB" sz="2000" dirty="0" err="1"/>
              <a:t>Lumi</a:t>
            </a:r>
            <a:r>
              <a:rPr lang="en-GB" sz="2000" dirty="0"/>
              <a:t>-LHC/LARP International Review of the Superconducting Cables </a:t>
            </a:r>
            <a:r>
              <a:rPr lang="en-GB" sz="2000" dirty="0" smtClean="0"/>
              <a:t>for </a:t>
            </a:r>
            <a:r>
              <a:rPr lang="en-GB" sz="2000" dirty="0"/>
              <a:t>the HL-LHC Inner Triplet Quadrupoles (MQXF</a:t>
            </a:r>
            <a:r>
              <a:rPr lang="en-GB" sz="2000" dirty="0" smtClean="0"/>
              <a:t>) </a:t>
            </a:r>
            <a:br>
              <a:rPr lang="en-GB" sz="2000" dirty="0" smtClean="0"/>
            </a:br>
            <a:r>
              <a:rPr lang="en-GB" sz="1600" dirty="0" smtClean="0"/>
              <a:t>[5-6 November 2014]</a:t>
            </a:r>
            <a:endParaRPr lang="en-GB" sz="1600" dirty="0"/>
          </a:p>
        </p:txBody>
      </p:sp>
      <p:sp>
        <p:nvSpPr>
          <p:cNvPr id="4" name="Footer Placeholder 3"/>
          <p:cNvSpPr>
            <a:spLocks noGrp="1"/>
          </p:cNvSpPr>
          <p:nvPr>
            <p:ph type="ftr" sz="quarter" idx="11"/>
          </p:nvPr>
        </p:nvSpPr>
        <p:spPr/>
        <p:txBody>
          <a:bodyPr/>
          <a:lstStyle/>
          <a:p>
            <a:r>
              <a:rPr lang="fr-FR" noProof="0" smtClean="0"/>
              <a:t>J.Ph. Tock TE-MSC</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sp>
        <p:nvSpPr>
          <p:cNvPr id="6" name="Rectangle 1"/>
          <p:cNvSpPr>
            <a:spLocks noChangeArrowheads="1"/>
          </p:cNvSpPr>
          <p:nvPr/>
        </p:nvSpPr>
        <p:spPr bwMode="auto">
          <a:xfrm>
            <a:off x="6140615" y="1579464"/>
            <a:ext cx="295177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271463" algn="l" defTabSz="914400" rtl="0" eaLnBrk="0" fontAlgn="base" latinLnBrk="0" hangingPunct="0">
              <a:lnSpc>
                <a:spcPct val="100000"/>
              </a:lnSpc>
              <a:spcBef>
                <a:spcPct val="0"/>
              </a:spcBef>
              <a:spcAft>
                <a:spcPct val="0"/>
              </a:spcAft>
              <a:buClrTx/>
              <a:buSzTx/>
              <a:buFontTx/>
              <a:buChar char="•"/>
              <a:tabLst/>
            </a:pPr>
            <a:r>
              <a:rPr kumimoji="0" lang="en-GB" altLang="en-US" sz="1200" b="0" i="0" u="none" strike="noStrike" cap="none" normalizeH="0" baseline="0" dirty="0" smtClean="0">
                <a:ln>
                  <a:noFill/>
                </a:ln>
                <a:solidFill>
                  <a:schemeClr val="tx1"/>
                </a:solidFill>
                <a:effectLst/>
                <a:latin typeface="+mn-lt"/>
                <a:ea typeface="MS Mincho" panose="02020609040205080304" pitchFamily="49" charset="-128"/>
                <a:cs typeface="Times New Roman" panose="02020603050405020304" pitchFamily="18" charset="0"/>
              </a:rPr>
              <a:t>Arnaud </a:t>
            </a:r>
            <a:r>
              <a:rPr kumimoji="0" lang="en-GB" altLang="en-US" sz="1200" b="0" i="0" u="none" strike="noStrike" cap="none" normalizeH="0" baseline="0" dirty="0" err="1" smtClean="0">
                <a:ln>
                  <a:noFill/>
                </a:ln>
                <a:solidFill>
                  <a:schemeClr val="tx1"/>
                </a:solidFill>
                <a:effectLst/>
                <a:latin typeface="+mn-lt"/>
                <a:ea typeface="MS Mincho" panose="02020609040205080304" pitchFamily="49" charset="-128"/>
                <a:cs typeface="Times New Roman" panose="02020603050405020304" pitchFamily="18" charset="0"/>
              </a:rPr>
              <a:t>Devred</a:t>
            </a:r>
            <a:r>
              <a:rPr kumimoji="0" lang="en-GB" altLang="en-US" sz="1200" b="0" i="0" u="none" strike="noStrike" cap="none" normalizeH="0" baseline="0" dirty="0" smtClean="0">
                <a:ln>
                  <a:noFill/>
                </a:ln>
                <a:solidFill>
                  <a:schemeClr val="tx1"/>
                </a:solidFill>
                <a:effectLst/>
                <a:latin typeface="+mn-lt"/>
                <a:ea typeface="MS Mincho" panose="02020609040205080304" pitchFamily="49" charset="-128"/>
                <a:cs typeface="Times New Roman" panose="02020603050405020304" pitchFamily="18" charset="0"/>
              </a:rPr>
              <a:t>, ITER-IO (Chairman)</a:t>
            </a:r>
            <a:endParaRPr kumimoji="0" lang="en-GB" altLang="en-US" sz="1200" b="0" i="0" u="none" strike="noStrike" cap="none" normalizeH="0" baseline="0" dirty="0" smtClean="0">
              <a:ln>
                <a:noFill/>
              </a:ln>
              <a:solidFill>
                <a:schemeClr val="tx1"/>
              </a:solidFill>
              <a:effectLst/>
              <a:latin typeface="+mn-lt"/>
            </a:endParaRPr>
          </a:p>
          <a:p>
            <a:pPr marR="0" lvl="0" indent="271463" algn="l" defTabSz="914400" rtl="0" eaLnBrk="0" fontAlgn="base" latinLnBrk="0" hangingPunct="0">
              <a:lnSpc>
                <a:spcPct val="100000"/>
              </a:lnSpc>
              <a:spcBef>
                <a:spcPct val="0"/>
              </a:spcBef>
              <a:spcAft>
                <a:spcPct val="0"/>
              </a:spcAft>
              <a:buClrTx/>
              <a:buSzTx/>
              <a:buFontTx/>
              <a:buChar char="•"/>
              <a:tabLst/>
            </a:pPr>
            <a:r>
              <a:rPr kumimoji="0" lang="en-GB" altLang="en-US" sz="1200" b="0" i="0" u="none" strike="noStrike" cap="none" normalizeH="0" baseline="0" dirty="0" smtClean="0">
                <a:ln>
                  <a:noFill/>
                </a:ln>
                <a:solidFill>
                  <a:schemeClr val="tx1"/>
                </a:solidFill>
                <a:effectLst/>
                <a:latin typeface="+mn-lt"/>
                <a:ea typeface="MS Mincho" panose="02020609040205080304" pitchFamily="49" charset="-128"/>
                <a:cs typeface="Times New Roman" panose="02020603050405020304" pitchFamily="18" charset="0"/>
              </a:rPr>
              <a:t>Herman ten Kate, CERN</a:t>
            </a:r>
            <a:endParaRPr kumimoji="0" lang="en-GB" altLang="en-US" sz="1200" b="0" i="0" u="none" strike="noStrike" cap="none" normalizeH="0" baseline="0" dirty="0" smtClean="0">
              <a:ln>
                <a:noFill/>
              </a:ln>
              <a:solidFill>
                <a:schemeClr val="tx1"/>
              </a:solidFill>
              <a:effectLst/>
              <a:latin typeface="+mn-lt"/>
            </a:endParaRPr>
          </a:p>
          <a:p>
            <a:pPr marR="0" lvl="0" indent="271463" algn="l" defTabSz="914400" rtl="0" eaLnBrk="0" fontAlgn="base" latinLnBrk="0" hangingPunct="0">
              <a:lnSpc>
                <a:spcPct val="100000"/>
              </a:lnSpc>
              <a:spcBef>
                <a:spcPct val="0"/>
              </a:spcBef>
              <a:spcAft>
                <a:spcPct val="0"/>
              </a:spcAft>
              <a:buClrTx/>
              <a:buSzTx/>
              <a:buFontTx/>
              <a:buChar char="•"/>
              <a:tabLst/>
            </a:pPr>
            <a:r>
              <a:rPr kumimoji="0" lang="en-GB" altLang="en-US" sz="1200" b="0" i="0" u="none" strike="noStrike" cap="none" normalizeH="0" baseline="0" dirty="0" smtClean="0">
                <a:ln>
                  <a:noFill/>
                </a:ln>
                <a:solidFill>
                  <a:schemeClr val="tx1"/>
                </a:solidFill>
                <a:effectLst/>
                <a:latin typeface="+mn-lt"/>
                <a:ea typeface="MS Mincho" panose="02020609040205080304" pitchFamily="49" charset="-128"/>
                <a:cs typeface="Times New Roman" panose="02020603050405020304" pitchFamily="18" charset="0"/>
              </a:rPr>
              <a:t>David </a:t>
            </a:r>
            <a:r>
              <a:rPr kumimoji="0" lang="en-GB" altLang="en-US" sz="1200" b="0" i="0" u="none" strike="noStrike" cap="none" normalizeH="0" baseline="0" dirty="0" err="1" smtClean="0">
                <a:ln>
                  <a:noFill/>
                </a:ln>
                <a:solidFill>
                  <a:schemeClr val="tx1"/>
                </a:solidFill>
                <a:effectLst/>
                <a:latin typeface="+mn-lt"/>
                <a:ea typeface="MS Mincho" panose="02020609040205080304" pitchFamily="49" charset="-128"/>
                <a:cs typeface="Times New Roman" panose="02020603050405020304" pitchFamily="18" charset="0"/>
              </a:rPr>
              <a:t>Larbalestier</a:t>
            </a:r>
            <a:r>
              <a:rPr kumimoji="0" lang="en-GB" altLang="en-US" sz="1200" b="0" i="0" u="none" strike="noStrike" cap="none" normalizeH="0" baseline="0" dirty="0" smtClean="0">
                <a:ln>
                  <a:noFill/>
                </a:ln>
                <a:solidFill>
                  <a:schemeClr val="tx1"/>
                </a:solidFill>
                <a:effectLst/>
                <a:latin typeface="+mn-lt"/>
                <a:ea typeface="MS Mincho" panose="02020609040205080304" pitchFamily="49" charset="-128"/>
                <a:cs typeface="Times New Roman" panose="02020603050405020304" pitchFamily="18" charset="0"/>
              </a:rPr>
              <a:t>, NHMFL</a:t>
            </a:r>
            <a:endParaRPr kumimoji="0" lang="en-GB" altLang="en-US" sz="1200" b="0" i="0" u="none" strike="noStrike" cap="none" normalizeH="0" baseline="0" dirty="0" smtClean="0">
              <a:ln>
                <a:noFill/>
              </a:ln>
              <a:solidFill>
                <a:schemeClr val="tx1"/>
              </a:solidFill>
              <a:effectLst/>
              <a:latin typeface="+mn-lt"/>
            </a:endParaRPr>
          </a:p>
          <a:p>
            <a:pPr marR="0" lvl="0" indent="271463" algn="l" defTabSz="914400" rtl="0" eaLnBrk="0" fontAlgn="base" latinLnBrk="0" hangingPunct="0">
              <a:lnSpc>
                <a:spcPct val="100000"/>
              </a:lnSpc>
              <a:spcBef>
                <a:spcPct val="0"/>
              </a:spcBef>
              <a:spcAft>
                <a:spcPct val="0"/>
              </a:spcAft>
              <a:buClrTx/>
              <a:buSzTx/>
              <a:buFontTx/>
              <a:buChar char="•"/>
              <a:tabLst/>
            </a:pPr>
            <a:r>
              <a:rPr kumimoji="0" lang="en-GB" altLang="en-US" sz="1200" b="0" i="0" u="none" strike="noStrike" cap="none" normalizeH="0" baseline="0" dirty="0" smtClean="0">
                <a:ln>
                  <a:noFill/>
                </a:ln>
                <a:solidFill>
                  <a:schemeClr val="tx1"/>
                </a:solidFill>
                <a:effectLst/>
                <a:latin typeface="+mn-lt"/>
                <a:ea typeface="MS Mincho" panose="02020609040205080304" pitchFamily="49" charset="-128"/>
                <a:cs typeface="Times New Roman" panose="02020603050405020304" pitchFamily="18" charset="0"/>
              </a:rPr>
              <a:t>Bruce Strauss, DoE</a:t>
            </a:r>
            <a:endParaRPr kumimoji="0" lang="en-GB" altLang="en-US" sz="1200" b="0" i="0" u="none" strike="noStrike" cap="none" normalizeH="0" baseline="0" dirty="0" smtClean="0">
              <a:ln>
                <a:noFill/>
              </a:ln>
              <a:solidFill>
                <a:schemeClr val="tx1"/>
              </a:solidFill>
              <a:effectLst/>
              <a:latin typeface="+mn-lt"/>
            </a:endParaRPr>
          </a:p>
          <a:p>
            <a:pPr marR="0" lvl="0" indent="271463" algn="l" defTabSz="914400" rtl="0" eaLnBrk="0" fontAlgn="base" latinLnBrk="0" hangingPunct="0">
              <a:lnSpc>
                <a:spcPct val="100000"/>
              </a:lnSpc>
              <a:spcBef>
                <a:spcPct val="0"/>
              </a:spcBef>
              <a:spcAft>
                <a:spcPct val="0"/>
              </a:spcAft>
              <a:buClrTx/>
              <a:buSzTx/>
              <a:buFontTx/>
              <a:buChar char="•"/>
              <a:tabLst/>
            </a:pPr>
            <a:r>
              <a:rPr kumimoji="0" lang="en-GB" altLang="en-US" sz="1200" b="0" i="0" u="none" strike="noStrike" cap="none" normalizeH="0" baseline="0" dirty="0" smtClean="0">
                <a:ln>
                  <a:noFill/>
                </a:ln>
                <a:solidFill>
                  <a:schemeClr val="tx1"/>
                </a:solidFill>
                <a:effectLst/>
                <a:latin typeface="+mn-lt"/>
                <a:ea typeface="MS Mincho" panose="02020609040205080304" pitchFamily="49" charset="-128"/>
                <a:cs typeface="Times New Roman" panose="02020603050405020304" pitchFamily="18" charset="0"/>
              </a:rPr>
              <a:t>Akira Yamamoto, KEK.</a:t>
            </a:r>
            <a:endParaRPr kumimoji="0" lang="en-GB" altLang="en-US" sz="1200" b="0" i="0" u="none" strike="noStrike" cap="none" normalizeH="0" baseline="0" dirty="0" smtClean="0">
              <a:ln>
                <a:noFill/>
              </a:ln>
              <a:solidFill>
                <a:schemeClr val="tx1"/>
              </a:solidFill>
              <a:effectLst/>
              <a:latin typeface="+mn-lt"/>
            </a:endParaRPr>
          </a:p>
        </p:txBody>
      </p:sp>
      <p:sp>
        <p:nvSpPr>
          <p:cNvPr id="7" name="Content Placeholder 2"/>
          <p:cNvSpPr txBox="1">
            <a:spLocks/>
          </p:cNvSpPr>
          <p:nvPr/>
        </p:nvSpPr>
        <p:spPr>
          <a:xfrm>
            <a:off x="339942" y="2660166"/>
            <a:ext cx="8568952" cy="721245"/>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indent="-514350" algn="l">
              <a:buClr>
                <a:srgbClr val="FB963C"/>
              </a:buClr>
              <a:buFont typeface="+mj-lt"/>
              <a:buAutoNum type="alphaUcPeriod" startAt="2"/>
            </a:pPr>
            <a:r>
              <a:rPr lang="en-GB" sz="2000" dirty="0" smtClean="0"/>
              <a:t>HL-LHC/LARP International Review of Inner Triplet Quadruples (MQXF) Design </a:t>
            </a:r>
            <a:r>
              <a:rPr lang="en-GB" sz="2000" dirty="0" smtClean="0">
                <a:solidFill>
                  <a:srgbClr val="5A5A5A"/>
                </a:solidFill>
              </a:rPr>
              <a:t>[10-12 December 2014]</a:t>
            </a:r>
          </a:p>
          <a:p>
            <a:pPr marL="514350" indent="-514350" algn="l">
              <a:buFont typeface="+mj-lt"/>
              <a:buAutoNum type="alphaUcPeriod" startAt="2"/>
            </a:pPr>
            <a:endParaRPr lang="en-GB" dirty="0"/>
          </a:p>
        </p:txBody>
      </p:sp>
      <p:sp>
        <p:nvSpPr>
          <p:cNvPr id="8" name="Rectangle 7"/>
          <p:cNvSpPr/>
          <p:nvPr/>
        </p:nvSpPr>
        <p:spPr>
          <a:xfrm>
            <a:off x="6047656" y="3279779"/>
            <a:ext cx="3096344" cy="1015663"/>
          </a:xfrm>
          <a:prstGeom prst="rect">
            <a:avLst/>
          </a:prstGeom>
        </p:spPr>
        <p:txBody>
          <a:bodyPr wrap="square">
            <a:spAutoFit/>
          </a:bodyPr>
          <a:lstStyle/>
          <a:p>
            <a:pPr marL="361950" indent="-285750">
              <a:spcAft>
                <a:spcPts val="0"/>
              </a:spcAft>
              <a:buFont typeface="Arial" panose="020B0604020202020204" pitchFamily="34" charset="0"/>
              <a:buChar char="•"/>
            </a:pPr>
            <a:r>
              <a:rPr lang="nl-NL" sz="1200" kern="100" dirty="0">
                <a:ea typeface="MS Mincho" panose="02020609040205080304" pitchFamily="49" charset="-128"/>
                <a:cs typeface="Times New Roman" panose="02020603050405020304" pitchFamily="18" charset="0"/>
              </a:rPr>
              <a:t>Joe Minervini (MIT, Co-Chair)</a:t>
            </a:r>
            <a:r>
              <a:rPr lang="en-US" sz="1200" kern="100" dirty="0">
                <a:ea typeface="MS Mincho" panose="02020609040205080304" pitchFamily="49" charset="-128"/>
                <a:cs typeface="Times New Roman" panose="02020603050405020304" pitchFamily="18" charset="0"/>
              </a:rPr>
              <a:t>, </a:t>
            </a:r>
            <a:endParaRPr lang="en-US" sz="1200" kern="100" dirty="0" smtClean="0">
              <a:ea typeface="MS Mincho" panose="02020609040205080304" pitchFamily="49" charset="-128"/>
              <a:cs typeface="Times New Roman" panose="02020603050405020304" pitchFamily="18" charset="0"/>
            </a:endParaRPr>
          </a:p>
          <a:p>
            <a:pPr marL="361950" indent="-285750">
              <a:spcAft>
                <a:spcPts val="0"/>
              </a:spcAft>
              <a:buFont typeface="Arial" panose="020B0604020202020204" pitchFamily="34" charset="0"/>
              <a:buChar char="•"/>
            </a:pPr>
            <a:r>
              <a:rPr lang="nl-NL" sz="1200" kern="100" dirty="0" smtClean="0">
                <a:ea typeface="MS Mincho" panose="02020609040205080304" pitchFamily="49" charset="-128"/>
                <a:cs typeface="Times New Roman" panose="02020603050405020304" pitchFamily="18" charset="0"/>
              </a:rPr>
              <a:t>Jim </a:t>
            </a:r>
            <a:r>
              <a:rPr lang="nl-NL" sz="1200" kern="100" dirty="0">
                <a:ea typeface="MS Mincho" panose="02020609040205080304" pitchFamily="49" charset="-128"/>
                <a:cs typeface="Times New Roman" panose="02020603050405020304" pitchFamily="18" charset="0"/>
              </a:rPr>
              <a:t>Kerby (ANL), </a:t>
            </a:r>
            <a:endParaRPr lang="nl-NL" sz="1200" kern="100" dirty="0" smtClean="0">
              <a:ea typeface="MS Mincho" panose="02020609040205080304" pitchFamily="49" charset="-128"/>
              <a:cs typeface="Times New Roman" panose="02020603050405020304" pitchFamily="18" charset="0"/>
            </a:endParaRPr>
          </a:p>
          <a:p>
            <a:pPr marL="361950" indent="-285750">
              <a:spcAft>
                <a:spcPts val="0"/>
              </a:spcAft>
              <a:buFont typeface="Arial" panose="020B0604020202020204" pitchFamily="34" charset="0"/>
              <a:buChar char="•"/>
            </a:pPr>
            <a:r>
              <a:rPr lang="nl-NL" sz="1200" kern="100" dirty="0" smtClean="0">
                <a:ea typeface="MS Mincho" panose="02020609040205080304" pitchFamily="49" charset="-128"/>
                <a:cs typeface="Times New Roman" panose="02020603050405020304" pitchFamily="18" charset="0"/>
              </a:rPr>
              <a:t>Shlomo </a:t>
            </a:r>
            <a:r>
              <a:rPr lang="nl-NL" sz="1200" kern="100" dirty="0">
                <a:ea typeface="MS Mincho" panose="02020609040205080304" pitchFamily="49" charset="-128"/>
                <a:cs typeface="Times New Roman" panose="02020603050405020304" pitchFamily="18" charset="0"/>
              </a:rPr>
              <a:t>Caspi (LBNL), </a:t>
            </a:r>
            <a:endParaRPr lang="en-GB" sz="1200" kern="100" dirty="0">
              <a:ea typeface="MS Mincho" panose="02020609040205080304" pitchFamily="49" charset="-128"/>
              <a:cs typeface="Times New Roman" panose="02020603050405020304" pitchFamily="18" charset="0"/>
            </a:endParaRPr>
          </a:p>
          <a:p>
            <a:pPr marL="361950" indent="-285750">
              <a:spcAft>
                <a:spcPts val="0"/>
              </a:spcAft>
              <a:buFont typeface="Arial" panose="020B0604020202020204" pitchFamily="34" charset="0"/>
              <a:buChar char="•"/>
            </a:pPr>
            <a:r>
              <a:rPr lang="nl-NL" sz="1200" kern="100" dirty="0">
                <a:ea typeface="MS Mincho" panose="02020609040205080304" pitchFamily="49" charset="-128"/>
                <a:cs typeface="Times New Roman" panose="02020603050405020304" pitchFamily="18" charset="0"/>
              </a:rPr>
              <a:t>Alexander Zlobin (Femilab), </a:t>
            </a:r>
            <a:endParaRPr lang="nl-NL" sz="1200" kern="100" dirty="0" smtClean="0">
              <a:ea typeface="MS Mincho" panose="02020609040205080304" pitchFamily="49" charset="-128"/>
              <a:cs typeface="Times New Roman" panose="02020603050405020304" pitchFamily="18" charset="0"/>
            </a:endParaRPr>
          </a:p>
          <a:p>
            <a:pPr marL="361950" indent="-285750">
              <a:spcAft>
                <a:spcPts val="0"/>
              </a:spcAft>
              <a:buFont typeface="Arial" panose="020B0604020202020204" pitchFamily="34" charset="0"/>
              <a:buChar char="•"/>
            </a:pPr>
            <a:r>
              <a:rPr lang="nl-NL" sz="1200" kern="100" dirty="0" smtClean="0">
                <a:ea typeface="MS Mincho" panose="02020609040205080304" pitchFamily="49" charset="-128"/>
                <a:cs typeface="Times New Roman" panose="02020603050405020304" pitchFamily="18" charset="0"/>
              </a:rPr>
              <a:t>Akira </a:t>
            </a:r>
            <a:r>
              <a:rPr lang="nl-NL" sz="1200" kern="100" dirty="0">
                <a:ea typeface="MS Mincho" panose="02020609040205080304" pitchFamily="49" charset="-128"/>
                <a:cs typeface="Times New Roman" panose="02020603050405020304" pitchFamily="18" charset="0"/>
              </a:rPr>
              <a:t>Yamamoto (KEK-CERN, Chair</a:t>
            </a:r>
            <a:r>
              <a:rPr lang="nl-NL" sz="1200" kern="100" dirty="0" smtClean="0">
                <a:ea typeface="MS Mincho" panose="02020609040205080304" pitchFamily="49" charset="-128"/>
                <a:cs typeface="Times New Roman" panose="02020603050405020304" pitchFamily="18" charset="0"/>
              </a:rPr>
              <a:t>)</a:t>
            </a:r>
            <a:endParaRPr lang="en-GB" sz="1200" kern="100" dirty="0">
              <a:effectLst/>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38493391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35000"/>
            <a:ext cx="8676456" cy="540000"/>
          </a:xfrm>
        </p:spPr>
        <p:txBody>
          <a:bodyPr/>
          <a:lstStyle/>
          <a:p>
            <a:r>
              <a:rPr lang="en-GB" sz="2400" dirty="0" smtClean="0"/>
              <a:t>Margins (1/2)</a:t>
            </a:r>
            <a:endParaRPr lang="en-US" sz="2400" dirty="0"/>
          </a:p>
        </p:txBody>
      </p:sp>
      <p:sp>
        <p:nvSpPr>
          <p:cNvPr id="3" name="Content Placeholder 2"/>
          <p:cNvSpPr>
            <a:spLocks noGrp="1"/>
          </p:cNvSpPr>
          <p:nvPr>
            <p:ph idx="1"/>
          </p:nvPr>
        </p:nvSpPr>
        <p:spPr>
          <a:xfrm>
            <a:off x="1043608" y="675000"/>
            <a:ext cx="7488392" cy="3919623"/>
          </a:xfrm>
        </p:spPr>
        <p:txBody>
          <a:bodyPr>
            <a:normAutofit fontScale="55000" lnSpcReduction="20000"/>
          </a:bodyPr>
          <a:lstStyle/>
          <a:p>
            <a:pPr algn="l"/>
            <a:r>
              <a:rPr lang="en-GB" dirty="0"/>
              <a:t>The design goals need to be conservative because Nb</a:t>
            </a:r>
            <a:r>
              <a:rPr lang="en-GB" baseline="-25000" dirty="0"/>
              <a:t>3</a:t>
            </a:r>
            <a:r>
              <a:rPr lang="en-GB" dirty="0"/>
              <a:t>Sn accelerator magnet technology is still experimental, and impregnated Nb</a:t>
            </a:r>
            <a:r>
              <a:rPr lang="en-GB" baseline="-25000" dirty="0"/>
              <a:t>3</a:t>
            </a:r>
            <a:r>
              <a:rPr lang="en-GB" dirty="0"/>
              <a:t>Sn coils operated at 1.9 K are prone to self-field instabilities</a:t>
            </a:r>
            <a:r>
              <a:rPr lang="en-GB" dirty="0" smtClean="0"/>
              <a:t>. (A)</a:t>
            </a:r>
          </a:p>
          <a:p>
            <a:pPr algn="l"/>
            <a:r>
              <a:rPr lang="en-GB" dirty="0"/>
              <a:t>Maximizing the operating margin of the superconductor by all means possible, such as lowering the nominal gradient, increasing the magnet length in an appropriate balance of the magnet reliability with achievable integrated luminosity, revisiting the Cu-to-non-Cu ratio, and so </a:t>
            </a:r>
            <a:r>
              <a:rPr lang="en-GB" dirty="0" smtClean="0"/>
              <a:t>on (A)</a:t>
            </a:r>
          </a:p>
          <a:p>
            <a:pPr algn="l">
              <a:spcBef>
                <a:spcPts val="0"/>
              </a:spcBef>
              <a:tabLst>
                <a:tab pos="1438275" algn="l"/>
              </a:tabLst>
            </a:pPr>
            <a:r>
              <a:rPr lang="en-GB" dirty="0"/>
              <a:t>Some optimization of IR optics and magnet parameters is needed to reduce the risk of magnet production and LHC operation.  Increase MQXF operation margin by setting the magnet nominal operation current to be 75%, lowering from 80%, of the magnet short sample limit (SSL) along the load-line (LL). This can be realized by extending the magnet length and by lowering the peak field. The space for the extension should be available because of a major space saving realized by using the superconducting magnet, D1, located after the Inner Triplet. (B)</a:t>
            </a:r>
            <a:br>
              <a:rPr lang="en-GB" dirty="0"/>
            </a:br>
            <a:endParaRPr lang="en-GB" dirty="0"/>
          </a:p>
          <a:p>
            <a:pPr algn="l">
              <a:spcBef>
                <a:spcPts val="0"/>
              </a:spcBef>
            </a:pPr>
            <a:r>
              <a:rPr lang="en-GB" dirty="0"/>
              <a:t>Further optimization should be given in the short model program to demonstrate appropriate margin, [including addressing the issues listed above] (B)</a:t>
            </a:r>
          </a:p>
          <a:p>
            <a:pPr algn="l"/>
            <a:endParaRPr lang="en-US" dirty="0"/>
          </a:p>
        </p:txBody>
      </p:sp>
      <p:sp>
        <p:nvSpPr>
          <p:cNvPr id="4" name="Footer Placeholder 3"/>
          <p:cNvSpPr>
            <a:spLocks noGrp="1"/>
          </p:cNvSpPr>
          <p:nvPr>
            <p:ph type="ftr" sz="quarter" idx="11"/>
          </p:nvPr>
        </p:nvSpPr>
        <p:spPr/>
        <p:txBody>
          <a:bodyPr/>
          <a:lstStyle/>
          <a:p>
            <a:r>
              <a:rPr lang="fr-FR" noProof="0" smtClean="0"/>
              <a:t>J.Ph. Tock TE-MSC</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sp>
        <p:nvSpPr>
          <p:cNvPr id="6" name="Oval 5"/>
          <p:cNvSpPr/>
          <p:nvPr/>
        </p:nvSpPr>
        <p:spPr>
          <a:xfrm rot="16200000">
            <a:off x="-1584684" y="1954980"/>
            <a:ext cx="4320480" cy="936104"/>
          </a:xfrm>
          <a:prstGeom prst="ellipse">
            <a:avLst/>
          </a:prstGeom>
          <a:solidFill>
            <a:srgbClr val="92D050">
              <a:alpha val="84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Included in the design, </a:t>
            </a:r>
          </a:p>
          <a:p>
            <a:pPr algn="ctr"/>
            <a:r>
              <a:rPr lang="en-GB" dirty="0" smtClean="0"/>
              <a:t>Several presentations</a:t>
            </a:r>
            <a:endParaRPr lang="en-GB" dirty="0"/>
          </a:p>
        </p:txBody>
      </p:sp>
    </p:spTree>
    <p:extLst>
      <p:ext uri="{BB962C8B-B14F-4D97-AF65-F5344CB8AC3E}">
        <p14:creationId xmlns:p14="http://schemas.microsoft.com/office/powerpoint/2010/main" val="2852577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35000"/>
            <a:ext cx="8676456" cy="540000"/>
          </a:xfrm>
        </p:spPr>
        <p:txBody>
          <a:bodyPr/>
          <a:lstStyle/>
          <a:p>
            <a:r>
              <a:rPr lang="en-GB" sz="2400" smtClean="0"/>
              <a:t>Margins (2/2</a:t>
            </a:r>
            <a:r>
              <a:rPr lang="en-GB" sz="2400" dirty="0" smtClean="0"/>
              <a:t>)</a:t>
            </a:r>
            <a:endParaRPr lang="en-US" sz="2400" dirty="0"/>
          </a:p>
        </p:txBody>
      </p:sp>
      <p:sp>
        <p:nvSpPr>
          <p:cNvPr id="3" name="Content Placeholder 2"/>
          <p:cNvSpPr>
            <a:spLocks noGrp="1"/>
          </p:cNvSpPr>
          <p:nvPr>
            <p:ph idx="1"/>
          </p:nvPr>
        </p:nvSpPr>
        <p:spPr>
          <a:xfrm>
            <a:off x="612000" y="675000"/>
            <a:ext cx="6408272" cy="2328797"/>
          </a:xfrm>
        </p:spPr>
        <p:txBody>
          <a:bodyPr>
            <a:normAutofit fontScale="62500" lnSpcReduction="20000"/>
          </a:bodyPr>
          <a:lstStyle/>
          <a:p>
            <a:pPr algn="l"/>
            <a:r>
              <a:rPr lang="en-GB" dirty="0" smtClean="0"/>
              <a:t>The </a:t>
            </a:r>
            <a:r>
              <a:rPr lang="en-GB" dirty="0"/>
              <a:t>relationship of superconductor properties to magnet performance has not been clearly defined, making a realistic definition of the margin for the magnet unclear</a:t>
            </a:r>
            <a:r>
              <a:rPr lang="en-GB" dirty="0" smtClean="0"/>
              <a:t>. (A)</a:t>
            </a:r>
          </a:p>
          <a:p>
            <a:pPr algn="l"/>
            <a:endParaRPr lang="en-GB" dirty="0" smtClean="0"/>
          </a:p>
          <a:p>
            <a:pPr algn="l"/>
            <a:r>
              <a:rPr lang="en-GB" dirty="0"/>
              <a:t>The new constraints of Nb</a:t>
            </a:r>
            <a:r>
              <a:rPr lang="en-GB" baseline="-25000" dirty="0"/>
              <a:t>3</a:t>
            </a:r>
            <a:r>
              <a:rPr lang="en-GB" dirty="0"/>
              <a:t>Sn in magnets need to be much better understood and a more pragmatic and suitable operating margin defined that would include: cabling degradation, self-field instabilities, stress degradation, and so on</a:t>
            </a:r>
            <a:r>
              <a:rPr lang="en-GB" dirty="0" smtClean="0"/>
              <a:t>. (A)</a:t>
            </a:r>
          </a:p>
          <a:p>
            <a:pPr algn="l"/>
            <a:endParaRPr lang="en-US" dirty="0"/>
          </a:p>
        </p:txBody>
      </p:sp>
      <p:sp>
        <p:nvSpPr>
          <p:cNvPr id="4" name="Footer Placeholder 3"/>
          <p:cNvSpPr>
            <a:spLocks noGrp="1"/>
          </p:cNvSpPr>
          <p:nvPr>
            <p:ph type="ftr" sz="quarter" idx="11"/>
          </p:nvPr>
        </p:nvSpPr>
        <p:spPr/>
        <p:txBody>
          <a:bodyPr/>
          <a:lstStyle/>
          <a:p>
            <a:r>
              <a:rPr lang="fr-FR" noProof="0" smtClean="0"/>
              <a:t>J.Ph. Tock TE-MSC</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4432" y="1731388"/>
            <a:ext cx="3312368" cy="2893353"/>
          </a:xfrm>
          <a:prstGeom prst="rect">
            <a:avLst/>
          </a:prstGeom>
        </p:spPr>
      </p:pic>
    </p:spTree>
    <p:extLst>
      <p:ext uri="{BB962C8B-B14F-4D97-AF65-F5344CB8AC3E}">
        <p14:creationId xmlns:p14="http://schemas.microsoft.com/office/powerpoint/2010/main" val="3511720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67"/>
            <a:ext cx="8676456" cy="540000"/>
          </a:xfrm>
        </p:spPr>
        <p:txBody>
          <a:bodyPr/>
          <a:lstStyle/>
          <a:p>
            <a:r>
              <a:rPr lang="en-GB" sz="2400" dirty="0" smtClean="0"/>
              <a:t>QA/QC of the superconductors (1/2)</a:t>
            </a:r>
            <a:endParaRPr lang="en-US" sz="2400" dirty="0"/>
          </a:p>
        </p:txBody>
      </p:sp>
      <p:sp>
        <p:nvSpPr>
          <p:cNvPr id="3" name="Content Placeholder 2"/>
          <p:cNvSpPr>
            <a:spLocks noGrp="1"/>
          </p:cNvSpPr>
          <p:nvPr>
            <p:ph idx="1"/>
          </p:nvPr>
        </p:nvSpPr>
        <p:spPr>
          <a:xfrm>
            <a:off x="1115615" y="483518"/>
            <a:ext cx="7916975" cy="3919623"/>
          </a:xfrm>
        </p:spPr>
        <p:txBody>
          <a:bodyPr>
            <a:noAutofit/>
          </a:bodyPr>
          <a:lstStyle/>
          <a:p>
            <a:pPr algn="l"/>
            <a:r>
              <a:rPr lang="en-GB" sz="1600" dirty="0"/>
              <a:t>Development is necessary of an integrated qualification plan, from virgin and extracted strand tests, to local and full-size cable tests, to magnet model and prototype tests to validate conductor and magnet designs and to assess operating margins; the qualification tests should be the same for both LARP and </a:t>
            </a:r>
            <a:r>
              <a:rPr lang="en-GB" sz="1600" dirty="0" smtClean="0"/>
              <a:t>Hi-</a:t>
            </a:r>
            <a:r>
              <a:rPr lang="en-GB" sz="1600" dirty="0" err="1" smtClean="0"/>
              <a:t>Lumi</a:t>
            </a:r>
            <a:r>
              <a:rPr lang="en-GB" sz="1600" dirty="0" smtClean="0"/>
              <a:t> (</a:t>
            </a:r>
            <a:r>
              <a:rPr lang="en-GB" sz="1600" dirty="0"/>
              <a:t>A</a:t>
            </a:r>
            <a:r>
              <a:rPr lang="en-GB" sz="1600" dirty="0" smtClean="0"/>
              <a:t>)</a:t>
            </a:r>
          </a:p>
          <a:p>
            <a:pPr algn="l"/>
            <a:r>
              <a:rPr lang="en-GB" sz="1600" dirty="0"/>
              <a:t>A convincing QA/QC plan and inspections procedures in writing must be finalized during the upcoming model and prototype phase. It shall be reviewed before launching of wire and cables series production </a:t>
            </a:r>
            <a:r>
              <a:rPr lang="en-GB" sz="1600" dirty="0" smtClean="0"/>
              <a:t>contracts (A)</a:t>
            </a:r>
          </a:p>
          <a:p>
            <a:pPr algn="l"/>
            <a:r>
              <a:rPr lang="en-GB" sz="1600" dirty="0"/>
              <a:t>It is recommended to split the series productions in several phases to enable establishment of control limits of statistical process control (SPC</a:t>
            </a:r>
            <a:r>
              <a:rPr lang="en-GB" sz="1600" dirty="0" smtClean="0"/>
              <a:t>). (A)</a:t>
            </a:r>
          </a:p>
          <a:p>
            <a:pPr algn="l"/>
            <a:r>
              <a:rPr lang="en-GB" sz="1600" dirty="0"/>
              <a:t>Promote the development of in-line video quality control of cable, in particular at the thin edge to see out of range local strand damage, as this presently is the only technique that will enable 100% inspection of the cable unit lengths</a:t>
            </a:r>
            <a:r>
              <a:rPr lang="en-GB" sz="1600" dirty="0" smtClean="0"/>
              <a:t>. (A)</a:t>
            </a:r>
          </a:p>
          <a:p>
            <a:pPr algn="l"/>
            <a:r>
              <a:rPr lang="en-GB" sz="1600" dirty="0"/>
              <a:t>Better identify qualification tests and series production </a:t>
            </a:r>
            <a:r>
              <a:rPr lang="en-GB" sz="1600" dirty="0" smtClean="0"/>
              <a:t>tests (A)</a:t>
            </a:r>
          </a:p>
        </p:txBody>
      </p:sp>
      <p:sp>
        <p:nvSpPr>
          <p:cNvPr id="4" name="Footer Placeholder 3"/>
          <p:cNvSpPr>
            <a:spLocks noGrp="1"/>
          </p:cNvSpPr>
          <p:nvPr>
            <p:ph type="ftr" sz="quarter" idx="11"/>
          </p:nvPr>
        </p:nvSpPr>
        <p:spPr/>
        <p:txBody>
          <a:bodyPr/>
          <a:lstStyle/>
          <a:p>
            <a:r>
              <a:rPr lang="fr-FR" noProof="0" smtClean="0"/>
              <a:t>J.Ph. Tock TE-MSC</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sp>
        <p:nvSpPr>
          <p:cNvPr id="6" name="Oval 5"/>
          <p:cNvSpPr/>
          <p:nvPr/>
        </p:nvSpPr>
        <p:spPr>
          <a:xfrm rot="16200000">
            <a:off x="-1584684" y="1954980"/>
            <a:ext cx="4320480" cy="936104"/>
          </a:xfrm>
          <a:prstGeom prst="ellipse">
            <a:avLst/>
          </a:prstGeom>
          <a:solidFill>
            <a:srgbClr val="92D050">
              <a:alpha val="84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On-going</a:t>
            </a:r>
          </a:p>
          <a:p>
            <a:pPr algn="ctr"/>
            <a:r>
              <a:rPr lang="en-GB" dirty="0" smtClean="0"/>
              <a:t>See presentations by L Cooley, B Bordini &amp; J </a:t>
            </a:r>
            <a:r>
              <a:rPr lang="en-GB" dirty="0" err="1" smtClean="0"/>
              <a:t>Fleiter</a:t>
            </a:r>
            <a:endParaRPr lang="en-GB" dirty="0"/>
          </a:p>
        </p:txBody>
      </p:sp>
    </p:spTree>
    <p:extLst>
      <p:ext uri="{BB962C8B-B14F-4D97-AF65-F5344CB8AC3E}">
        <p14:creationId xmlns:p14="http://schemas.microsoft.com/office/powerpoint/2010/main" val="3805723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67"/>
            <a:ext cx="8676456" cy="540000"/>
          </a:xfrm>
        </p:spPr>
        <p:txBody>
          <a:bodyPr/>
          <a:lstStyle/>
          <a:p>
            <a:r>
              <a:rPr lang="en-GB" sz="2400" dirty="0" smtClean="0"/>
              <a:t>QA/QC of the superconductors (2/2)</a:t>
            </a:r>
            <a:endParaRPr lang="en-US" sz="2400" dirty="0"/>
          </a:p>
        </p:txBody>
      </p:sp>
      <p:sp>
        <p:nvSpPr>
          <p:cNvPr id="3" name="Content Placeholder 2"/>
          <p:cNvSpPr>
            <a:spLocks noGrp="1"/>
          </p:cNvSpPr>
          <p:nvPr>
            <p:ph idx="1"/>
          </p:nvPr>
        </p:nvSpPr>
        <p:spPr>
          <a:xfrm>
            <a:off x="1135316" y="447479"/>
            <a:ext cx="7911483" cy="4283745"/>
          </a:xfrm>
        </p:spPr>
        <p:txBody>
          <a:bodyPr>
            <a:noAutofit/>
          </a:bodyPr>
          <a:lstStyle/>
          <a:p>
            <a:pPr algn="l"/>
            <a:r>
              <a:rPr lang="en-GB" sz="1400" dirty="0" smtClean="0"/>
              <a:t>Better </a:t>
            </a:r>
            <a:r>
              <a:rPr lang="en-GB" sz="1400" dirty="0"/>
              <a:t>integrate the QC plan on virgin wires, extracted strands, local measurements and full-size cable tests to ensure consistency and suitable monitoring of wire and cable productions</a:t>
            </a:r>
            <a:r>
              <a:rPr lang="en-GB" sz="1400" dirty="0" smtClean="0"/>
              <a:t>. (A)</a:t>
            </a:r>
          </a:p>
          <a:p>
            <a:pPr algn="l"/>
            <a:r>
              <a:rPr lang="en-GB" sz="1400" dirty="0"/>
              <a:t>A requirement on strand cleanliness and surface conditions during transport, cabling and temporary storage, especially for bare OFHC copper strands that are prone to difficult to control oxidation effects, is required. This may have consequences for finding predictable electrical properties between strands and resin wetting and binding quality during </a:t>
            </a:r>
            <a:r>
              <a:rPr lang="en-GB" sz="1400" dirty="0" smtClean="0"/>
              <a:t>impregnation (</a:t>
            </a:r>
            <a:r>
              <a:rPr lang="en-GB" sz="1400" dirty="0"/>
              <a:t>A</a:t>
            </a:r>
            <a:r>
              <a:rPr lang="en-GB" sz="1400" dirty="0" smtClean="0"/>
              <a:t>)</a:t>
            </a:r>
          </a:p>
          <a:p>
            <a:pPr algn="l"/>
            <a:r>
              <a:rPr lang="en-GB" sz="1400" dirty="0"/>
              <a:t>Clarification of the scheme for approval of unit lengths originating from certain billets. Excessive number of breakages during the processing of a billet may be a sign of hidden defects or insufficient homogeneity which cannot be discovered when unit length approval is not referred to billets</a:t>
            </a:r>
            <a:r>
              <a:rPr lang="en-GB" sz="1400" dirty="0" smtClean="0"/>
              <a:t>. (A)</a:t>
            </a:r>
          </a:p>
          <a:p>
            <a:pPr algn="l"/>
            <a:r>
              <a:rPr lang="en-GB" sz="1400" dirty="0"/>
              <a:t>The present are the technical specifications of the conductor, all of which are challenging and ones not yet being met in production strands (strand </a:t>
            </a:r>
            <a:r>
              <a:rPr lang="en-GB" sz="1400" dirty="0" err="1"/>
              <a:t>Ic</a:t>
            </a:r>
            <a:r>
              <a:rPr lang="en-GB" sz="1400" dirty="0"/>
              <a:t>: 361 A at 4.2 K and 15 T / RRR: 150 on virgin strand/100 on extracted strand). The allowable values of Ra and </a:t>
            </a:r>
            <a:r>
              <a:rPr lang="en-GB" sz="1400" dirty="0" err="1"/>
              <a:t>Rc</a:t>
            </a:r>
            <a:r>
              <a:rPr lang="en-GB" sz="1400" dirty="0"/>
              <a:t> in the cables need to be </a:t>
            </a:r>
            <a:r>
              <a:rPr lang="en-GB" sz="1400" dirty="0" smtClean="0"/>
              <a:t>addressed (A)</a:t>
            </a:r>
          </a:p>
          <a:p>
            <a:pPr algn="l"/>
            <a:r>
              <a:rPr lang="en-GB" sz="1400" dirty="0"/>
              <a:t>For series productions: all acceptance tests should have clear criteria. The acceptance test requirements and criteria should be identical for both LARP and Hi-</a:t>
            </a:r>
            <a:r>
              <a:rPr lang="en-GB" sz="1400" dirty="0" err="1"/>
              <a:t>Lumi</a:t>
            </a:r>
            <a:r>
              <a:rPr lang="en-GB" sz="1400" dirty="0" smtClean="0"/>
              <a:t>. (A)</a:t>
            </a:r>
            <a:endParaRPr lang="en-US" sz="1400" dirty="0"/>
          </a:p>
        </p:txBody>
      </p:sp>
      <p:sp>
        <p:nvSpPr>
          <p:cNvPr id="4" name="Footer Placeholder 3"/>
          <p:cNvSpPr>
            <a:spLocks noGrp="1"/>
          </p:cNvSpPr>
          <p:nvPr>
            <p:ph type="ftr" sz="quarter" idx="11"/>
          </p:nvPr>
        </p:nvSpPr>
        <p:spPr/>
        <p:txBody>
          <a:bodyPr/>
          <a:lstStyle/>
          <a:p>
            <a:r>
              <a:rPr lang="fr-FR" noProof="0" smtClean="0"/>
              <a:t>J.Ph. Tock TE-MSC</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6</a:t>
            </a:fld>
            <a:endParaRPr lang="fr-FR"/>
          </a:p>
        </p:txBody>
      </p:sp>
      <p:sp>
        <p:nvSpPr>
          <p:cNvPr id="7" name="Oval 6"/>
          <p:cNvSpPr/>
          <p:nvPr/>
        </p:nvSpPr>
        <p:spPr>
          <a:xfrm rot="16200000">
            <a:off x="-1584684" y="1954980"/>
            <a:ext cx="4320480" cy="936104"/>
          </a:xfrm>
          <a:prstGeom prst="ellipse">
            <a:avLst/>
          </a:prstGeom>
          <a:solidFill>
            <a:srgbClr val="92D050">
              <a:alpha val="84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On-going</a:t>
            </a:r>
          </a:p>
          <a:p>
            <a:pPr algn="ctr"/>
            <a:r>
              <a:rPr lang="en-GB" dirty="0" smtClean="0"/>
              <a:t>See presentations by L Cooley, B Bordini &amp; J </a:t>
            </a:r>
            <a:r>
              <a:rPr lang="en-GB" dirty="0" err="1" smtClean="0"/>
              <a:t>Fleiter</a:t>
            </a:r>
            <a:endParaRPr lang="en-GB" dirty="0"/>
          </a:p>
        </p:txBody>
      </p:sp>
    </p:spTree>
    <p:extLst>
      <p:ext uri="{BB962C8B-B14F-4D97-AF65-F5344CB8AC3E}">
        <p14:creationId xmlns:p14="http://schemas.microsoft.com/office/powerpoint/2010/main" val="1600858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35000"/>
            <a:ext cx="8676456" cy="540000"/>
          </a:xfrm>
        </p:spPr>
        <p:txBody>
          <a:bodyPr/>
          <a:lstStyle/>
          <a:p>
            <a:r>
              <a:rPr lang="en-GB" sz="2400" dirty="0" smtClean="0"/>
              <a:t>Nb</a:t>
            </a:r>
            <a:r>
              <a:rPr lang="en-GB" sz="2400" baseline="-25000" dirty="0" smtClean="0"/>
              <a:t>3</a:t>
            </a:r>
            <a:r>
              <a:rPr lang="en-GB" sz="2400" dirty="0" smtClean="0"/>
              <a:t>Sn - RRP</a:t>
            </a:r>
            <a:endParaRPr lang="en-US" sz="2400" dirty="0"/>
          </a:p>
        </p:txBody>
      </p:sp>
      <p:sp>
        <p:nvSpPr>
          <p:cNvPr id="3" name="Content Placeholder 2"/>
          <p:cNvSpPr>
            <a:spLocks noGrp="1"/>
          </p:cNvSpPr>
          <p:nvPr>
            <p:ph idx="1"/>
          </p:nvPr>
        </p:nvSpPr>
        <p:spPr>
          <a:xfrm>
            <a:off x="1115616" y="630298"/>
            <a:ext cx="7995819" cy="3952973"/>
          </a:xfrm>
        </p:spPr>
        <p:txBody>
          <a:bodyPr>
            <a:normAutofit fontScale="70000" lnSpcReduction="20000"/>
          </a:bodyPr>
          <a:lstStyle/>
          <a:p>
            <a:pPr algn="l"/>
            <a:r>
              <a:rPr lang="en-GB" dirty="0"/>
              <a:t>It is recommended to go ahead with the 132/169 and lower Sn content layout as proposed by OST. A final decision on strand layout can be made in one year for the series production contract (back up being the 108/127 layout</a:t>
            </a:r>
            <a:r>
              <a:rPr lang="en-GB" dirty="0" smtClean="0"/>
              <a:t>) (A)</a:t>
            </a:r>
          </a:p>
          <a:p>
            <a:pPr algn="l"/>
            <a:endParaRPr lang="en-GB" dirty="0" smtClean="0"/>
          </a:p>
          <a:p>
            <a:pPr algn="l"/>
            <a:r>
              <a:rPr lang="en-GB" dirty="0" smtClean="0"/>
              <a:t>Seriously </a:t>
            </a:r>
            <a:r>
              <a:rPr lang="en-GB" dirty="0"/>
              <a:t>consider the proposal to reduce cable keystone angle from </a:t>
            </a:r>
            <a:r>
              <a:rPr lang="en-GB" dirty="0" smtClean="0"/>
              <a:t>0.55 </a:t>
            </a:r>
            <a:r>
              <a:rPr lang="en-GB" dirty="0" err="1" smtClean="0"/>
              <a:t>deg</a:t>
            </a:r>
            <a:r>
              <a:rPr lang="en-GB" dirty="0" smtClean="0"/>
              <a:t> </a:t>
            </a:r>
            <a:r>
              <a:rPr lang="en-GB" dirty="0"/>
              <a:t>to 0.4 </a:t>
            </a:r>
            <a:r>
              <a:rPr lang="en-GB" dirty="0" err="1"/>
              <a:t>deg</a:t>
            </a:r>
            <a:r>
              <a:rPr lang="en-GB" dirty="0"/>
              <a:t> in view of the effort to increase margin and reduce risk, however, the committee does not consider it as a show stopper if for good schedule and procurement reasons the LARP part of the project decides to stay with 0.55 </a:t>
            </a:r>
            <a:r>
              <a:rPr lang="en-GB" dirty="0" err="1"/>
              <a:t>deg</a:t>
            </a:r>
            <a:r>
              <a:rPr lang="en-GB" dirty="0"/>
              <a:t> </a:t>
            </a:r>
            <a:r>
              <a:rPr lang="en-GB" dirty="0" smtClean="0"/>
              <a:t>(</a:t>
            </a:r>
            <a:r>
              <a:rPr lang="en-GB" dirty="0"/>
              <a:t>A</a:t>
            </a:r>
            <a:r>
              <a:rPr lang="en-GB" dirty="0" smtClean="0"/>
              <a:t>)</a:t>
            </a:r>
          </a:p>
          <a:p>
            <a:pPr algn="l"/>
            <a:endParaRPr lang="en-GB" dirty="0" smtClean="0"/>
          </a:p>
          <a:p>
            <a:pPr algn="l"/>
            <a:endParaRPr lang="en-GB" dirty="0" smtClean="0"/>
          </a:p>
          <a:p>
            <a:pPr algn="l"/>
            <a:r>
              <a:rPr lang="en-GB" dirty="0" smtClean="0"/>
              <a:t>A </a:t>
            </a:r>
            <a:r>
              <a:rPr lang="en-GB" dirty="0"/>
              <a:t>parallel effort to continue optimization of heat treatment is recommended </a:t>
            </a:r>
            <a:r>
              <a:rPr lang="en-GB" dirty="0" smtClean="0"/>
              <a:t>(</a:t>
            </a:r>
            <a:r>
              <a:rPr lang="en-GB" dirty="0"/>
              <a:t>A</a:t>
            </a:r>
            <a:r>
              <a:rPr lang="en-GB" dirty="0" smtClean="0"/>
              <a:t>)</a:t>
            </a:r>
          </a:p>
        </p:txBody>
      </p:sp>
      <p:sp>
        <p:nvSpPr>
          <p:cNvPr id="4" name="Footer Placeholder 3"/>
          <p:cNvSpPr>
            <a:spLocks noGrp="1"/>
          </p:cNvSpPr>
          <p:nvPr>
            <p:ph type="ftr" sz="quarter" idx="11"/>
          </p:nvPr>
        </p:nvSpPr>
        <p:spPr/>
        <p:txBody>
          <a:bodyPr/>
          <a:lstStyle/>
          <a:p>
            <a:r>
              <a:rPr lang="fr-FR" noProof="0" smtClean="0"/>
              <a:t>J.Ph. Tock TE-MSC</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7</a:t>
            </a:fld>
            <a:endParaRPr lang="fr-FR"/>
          </a:p>
        </p:txBody>
      </p:sp>
      <p:sp>
        <p:nvSpPr>
          <p:cNvPr id="8" name="Oval 7"/>
          <p:cNvSpPr/>
          <p:nvPr/>
        </p:nvSpPr>
        <p:spPr>
          <a:xfrm rot="16200000">
            <a:off x="-1620688" y="1990984"/>
            <a:ext cx="4320480" cy="864096"/>
          </a:xfrm>
          <a:prstGeom prst="ellipse">
            <a:avLst/>
          </a:prstGeom>
          <a:solidFill>
            <a:srgbClr val="92D050">
              <a:alpha val="84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Applied : See especially presentations by L Cooley, B Bordini &amp; J </a:t>
            </a:r>
            <a:r>
              <a:rPr lang="en-GB" dirty="0" err="1" smtClean="0"/>
              <a:t>Fleiter</a:t>
            </a:r>
            <a:endParaRPr lang="en-GB" dirty="0"/>
          </a:p>
        </p:txBody>
      </p:sp>
      <p:sp>
        <p:nvSpPr>
          <p:cNvPr id="9" name="Oval 8"/>
          <p:cNvSpPr/>
          <p:nvPr/>
        </p:nvSpPr>
        <p:spPr>
          <a:xfrm>
            <a:off x="3449597" y="1563638"/>
            <a:ext cx="5400600" cy="500374"/>
          </a:xfrm>
          <a:prstGeom prst="ellipse">
            <a:avLst/>
          </a:prstGeom>
          <a:solidFill>
            <a:srgbClr val="92D050">
              <a:alpha val="84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108/127 is the present baseline</a:t>
            </a:r>
            <a:endParaRPr lang="en-GB" dirty="0"/>
          </a:p>
        </p:txBody>
      </p:sp>
      <p:sp>
        <p:nvSpPr>
          <p:cNvPr id="10" name="Oval 9"/>
          <p:cNvSpPr/>
          <p:nvPr/>
        </p:nvSpPr>
        <p:spPr>
          <a:xfrm>
            <a:off x="2627784" y="3137681"/>
            <a:ext cx="5904216" cy="500374"/>
          </a:xfrm>
          <a:prstGeom prst="ellipse">
            <a:avLst/>
          </a:prstGeom>
          <a:solidFill>
            <a:srgbClr val="92D050">
              <a:alpha val="84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Keystone angle changed to 0.4 </a:t>
            </a:r>
            <a:r>
              <a:rPr lang="en-GB" dirty="0" err="1" smtClean="0"/>
              <a:t>deg</a:t>
            </a:r>
            <a:endParaRPr lang="en-GB" dirty="0"/>
          </a:p>
        </p:txBody>
      </p:sp>
      <p:sp>
        <p:nvSpPr>
          <p:cNvPr id="11" name="Oval 10"/>
          <p:cNvSpPr/>
          <p:nvPr/>
        </p:nvSpPr>
        <p:spPr>
          <a:xfrm>
            <a:off x="2618809" y="4333084"/>
            <a:ext cx="5904216" cy="500374"/>
          </a:xfrm>
          <a:prstGeom prst="ellipse">
            <a:avLst/>
          </a:prstGeom>
          <a:solidFill>
            <a:srgbClr val="92D050">
              <a:alpha val="84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Work in progress</a:t>
            </a:r>
            <a:endParaRPr lang="en-GB" dirty="0"/>
          </a:p>
        </p:txBody>
      </p:sp>
    </p:spTree>
    <p:extLst>
      <p:ext uri="{BB962C8B-B14F-4D97-AF65-F5344CB8AC3E}">
        <p14:creationId xmlns:p14="http://schemas.microsoft.com/office/powerpoint/2010/main" val="2569697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35000"/>
            <a:ext cx="8676456" cy="540000"/>
          </a:xfrm>
        </p:spPr>
        <p:txBody>
          <a:bodyPr/>
          <a:lstStyle/>
          <a:p>
            <a:r>
              <a:rPr lang="en-GB" sz="2400" dirty="0" smtClean="0"/>
              <a:t>Nb</a:t>
            </a:r>
            <a:r>
              <a:rPr lang="en-GB" sz="2400" baseline="-25000" dirty="0" smtClean="0"/>
              <a:t>3</a:t>
            </a:r>
            <a:r>
              <a:rPr lang="en-GB" sz="2400" dirty="0" smtClean="0"/>
              <a:t>Sn - PIT</a:t>
            </a:r>
            <a:endParaRPr lang="en-US" sz="2400" dirty="0"/>
          </a:p>
        </p:txBody>
      </p:sp>
      <p:sp>
        <p:nvSpPr>
          <p:cNvPr id="3" name="Content Placeholder 2"/>
          <p:cNvSpPr>
            <a:spLocks noGrp="1"/>
          </p:cNvSpPr>
          <p:nvPr>
            <p:ph idx="1"/>
          </p:nvPr>
        </p:nvSpPr>
        <p:spPr>
          <a:xfrm>
            <a:off x="1115616" y="675001"/>
            <a:ext cx="7931184" cy="3408918"/>
          </a:xfrm>
        </p:spPr>
        <p:txBody>
          <a:bodyPr>
            <a:noAutofit/>
          </a:bodyPr>
          <a:lstStyle/>
          <a:p>
            <a:pPr algn="l"/>
            <a:r>
              <a:rPr lang="en-GB" sz="1600" dirty="0" smtClean="0"/>
              <a:t>In </a:t>
            </a:r>
            <a:r>
              <a:rPr lang="en-GB" sz="1600" dirty="0"/>
              <a:t>the meantime, CERN should go ahead with RRP strands and cabling for its model magnet production and should optimize phasing of strand and cable deliveries between RRP and PIT in order to create maximum flexibility for using the best possible PIT wire and coping with delivery delays. </a:t>
            </a:r>
            <a:r>
              <a:rPr lang="en-GB" sz="1600" dirty="0" smtClean="0"/>
              <a:t>(A)</a:t>
            </a:r>
          </a:p>
          <a:p>
            <a:pPr algn="l"/>
            <a:r>
              <a:rPr lang="en-GB" sz="1600" dirty="0"/>
              <a:t>PIT cable has not yet met the </a:t>
            </a:r>
            <a:r>
              <a:rPr lang="en-GB" sz="1600" dirty="0" err="1"/>
              <a:t>Ic</a:t>
            </a:r>
            <a:r>
              <a:rPr lang="en-GB" sz="1600" dirty="0"/>
              <a:t> requirements</a:t>
            </a:r>
            <a:r>
              <a:rPr lang="en-GB" sz="1600" dirty="0" smtClean="0"/>
              <a:t>. (B)</a:t>
            </a:r>
          </a:p>
          <a:p>
            <a:pPr algn="l"/>
            <a:r>
              <a:rPr lang="en-GB" sz="1600" dirty="0" smtClean="0"/>
              <a:t>In </a:t>
            </a:r>
            <a:r>
              <a:rPr lang="en-GB" sz="1600" dirty="0"/>
              <a:t>support of the above, define a clear timeline for the decision making process regarding PIT wire development and production (A</a:t>
            </a:r>
            <a:r>
              <a:rPr lang="en-GB" sz="1600" dirty="0" smtClean="0"/>
              <a:t>)</a:t>
            </a:r>
          </a:p>
          <a:p>
            <a:pPr algn="l"/>
            <a:r>
              <a:rPr lang="en-GB" sz="1600" dirty="0"/>
              <a:t>Reducing the cable keystone angle in the PIT based cables from 0.55 </a:t>
            </a:r>
            <a:r>
              <a:rPr lang="en-GB" sz="1600" dirty="0" err="1"/>
              <a:t>deg</a:t>
            </a:r>
            <a:r>
              <a:rPr lang="en-GB" sz="1600" dirty="0"/>
              <a:t> to </a:t>
            </a:r>
            <a:r>
              <a:rPr lang="en-GB" sz="1600" dirty="0" smtClean="0"/>
              <a:t>0.4 </a:t>
            </a:r>
            <a:r>
              <a:rPr lang="en-GB" sz="1600" dirty="0" err="1" smtClean="0"/>
              <a:t>deg</a:t>
            </a:r>
            <a:r>
              <a:rPr lang="en-GB" sz="1600" dirty="0" smtClean="0"/>
              <a:t> </a:t>
            </a:r>
            <a:r>
              <a:rPr lang="en-GB" sz="1600" dirty="0"/>
              <a:t>is a must in order to avoid unnecessary performance </a:t>
            </a:r>
            <a:r>
              <a:rPr lang="en-GB" sz="1600" dirty="0" smtClean="0"/>
              <a:t>risk. (A)</a:t>
            </a:r>
          </a:p>
          <a:p>
            <a:pPr algn="l"/>
            <a:r>
              <a:rPr lang="en-GB" sz="1600" dirty="0"/>
              <a:t>The coil cross-section is being corrected for use of PIT cable</a:t>
            </a:r>
            <a:r>
              <a:rPr lang="en-GB" sz="1600" dirty="0" smtClean="0"/>
              <a:t>. (B)</a:t>
            </a:r>
          </a:p>
          <a:p>
            <a:pPr algn="l"/>
            <a:r>
              <a:rPr lang="en-GB" sz="1600" dirty="0"/>
              <a:t>Prepare for an alternate design with the Nb</a:t>
            </a:r>
            <a:r>
              <a:rPr lang="en-GB" sz="1600" baseline="-25000" dirty="0"/>
              <a:t>3</a:t>
            </a:r>
            <a:r>
              <a:rPr lang="en-GB" sz="1600" dirty="0"/>
              <a:t>Sn cable, using a smaller keystone angle, as it was proposed by the SCD team/section and encouraged in the previous superconductor and cable review, particularly when using strand prepared via the PIT process, to ensure availability of superconductor from multiple vendors. In the production stage, it would be preferable to have the same coil design, using cable with a small keystone angle, for both the RRP and PIT strands</a:t>
            </a:r>
            <a:r>
              <a:rPr lang="en-GB" sz="1600" dirty="0" smtClean="0"/>
              <a:t>. (B)</a:t>
            </a:r>
          </a:p>
        </p:txBody>
      </p:sp>
      <p:sp>
        <p:nvSpPr>
          <p:cNvPr id="4" name="Footer Placeholder 3"/>
          <p:cNvSpPr>
            <a:spLocks noGrp="1"/>
          </p:cNvSpPr>
          <p:nvPr>
            <p:ph type="ftr" sz="quarter" idx="11"/>
          </p:nvPr>
        </p:nvSpPr>
        <p:spPr/>
        <p:txBody>
          <a:bodyPr/>
          <a:lstStyle/>
          <a:p>
            <a:r>
              <a:rPr lang="fr-FR" noProof="0" smtClean="0"/>
              <a:t>J.Ph. Tock TE-MSC</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sp>
        <p:nvSpPr>
          <p:cNvPr id="6" name="Oval 5"/>
          <p:cNvSpPr/>
          <p:nvPr/>
        </p:nvSpPr>
        <p:spPr>
          <a:xfrm rot="16200000">
            <a:off x="-1620688" y="1990984"/>
            <a:ext cx="4320480" cy="864096"/>
          </a:xfrm>
          <a:prstGeom prst="ellipse">
            <a:avLst/>
          </a:prstGeom>
          <a:solidFill>
            <a:srgbClr val="92D050">
              <a:alpha val="84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On-going : See especially presentations by L Cooley, B Bordini &amp; J </a:t>
            </a:r>
            <a:r>
              <a:rPr lang="en-GB" dirty="0" err="1" smtClean="0"/>
              <a:t>Fleiter</a:t>
            </a:r>
            <a:endParaRPr lang="en-GB" dirty="0"/>
          </a:p>
        </p:txBody>
      </p:sp>
    </p:spTree>
    <p:extLst>
      <p:ext uri="{BB962C8B-B14F-4D97-AF65-F5344CB8AC3E}">
        <p14:creationId xmlns:p14="http://schemas.microsoft.com/office/powerpoint/2010/main" val="1616901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35000"/>
            <a:ext cx="8676456" cy="540000"/>
          </a:xfrm>
        </p:spPr>
        <p:txBody>
          <a:bodyPr/>
          <a:lstStyle/>
          <a:p>
            <a:r>
              <a:rPr lang="en-GB" sz="2400" dirty="0" smtClean="0"/>
              <a:t>Second supplier of superconductor</a:t>
            </a:r>
            <a:endParaRPr lang="en-US" sz="2400" dirty="0"/>
          </a:p>
        </p:txBody>
      </p:sp>
      <p:sp>
        <p:nvSpPr>
          <p:cNvPr id="3" name="Content Placeholder 2"/>
          <p:cNvSpPr>
            <a:spLocks noGrp="1"/>
          </p:cNvSpPr>
          <p:nvPr>
            <p:ph idx="1"/>
          </p:nvPr>
        </p:nvSpPr>
        <p:spPr>
          <a:xfrm>
            <a:off x="612000" y="914401"/>
            <a:ext cx="6840320" cy="3680222"/>
          </a:xfrm>
        </p:spPr>
        <p:txBody>
          <a:bodyPr>
            <a:normAutofit fontScale="92500" lnSpcReduction="20000"/>
          </a:bodyPr>
          <a:lstStyle/>
          <a:p>
            <a:pPr algn="l"/>
            <a:r>
              <a:rPr lang="en-GB" dirty="0"/>
              <a:t>If one supplier shows less maturity in their wire production, more resources shall be allocated to foster its development or industrialization</a:t>
            </a:r>
            <a:r>
              <a:rPr lang="en-GB" dirty="0" smtClean="0"/>
              <a:t>. (</a:t>
            </a:r>
            <a:r>
              <a:rPr lang="en-GB" dirty="0"/>
              <a:t>A</a:t>
            </a:r>
            <a:r>
              <a:rPr lang="en-GB" dirty="0" smtClean="0"/>
              <a:t>)</a:t>
            </a:r>
          </a:p>
          <a:p>
            <a:pPr algn="l"/>
            <a:r>
              <a:rPr lang="en-GB" dirty="0"/>
              <a:t>In view of the crucial 2-supplyer policy at CERN that is essential for this project and beyond, the panel highly recommends a substantive support program for the PIT wire to further optimize strand properties and establish performance baseline for series production. (</a:t>
            </a:r>
            <a:r>
              <a:rPr lang="en-GB" dirty="0" smtClean="0"/>
              <a:t>A)</a:t>
            </a:r>
          </a:p>
          <a:p>
            <a:pPr algn="l"/>
            <a:endParaRPr lang="en-US" dirty="0"/>
          </a:p>
        </p:txBody>
      </p:sp>
      <p:sp>
        <p:nvSpPr>
          <p:cNvPr id="4" name="Footer Placeholder 3"/>
          <p:cNvSpPr>
            <a:spLocks noGrp="1"/>
          </p:cNvSpPr>
          <p:nvPr>
            <p:ph type="ftr" sz="quarter" idx="11"/>
          </p:nvPr>
        </p:nvSpPr>
        <p:spPr/>
        <p:txBody>
          <a:bodyPr/>
          <a:lstStyle/>
          <a:p>
            <a:r>
              <a:rPr lang="fr-FR" noProof="0" smtClean="0"/>
              <a:t>J.Ph. Tock TE-MSC</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9643" y="1487615"/>
            <a:ext cx="1707647" cy="1491630"/>
          </a:xfrm>
          <a:prstGeom prst="rect">
            <a:avLst/>
          </a:prstGeom>
        </p:spPr>
      </p:pic>
    </p:spTree>
    <p:extLst>
      <p:ext uri="{BB962C8B-B14F-4D97-AF65-F5344CB8AC3E}">
        <p14:creationId xmlns:p14="http://schemas.microsoft.com/office/powerpoint/2010/main" val="3030147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16:9 format</Description0>
    <Note xmlns="8946e33d-fd2f-4ae4-8ee9-d90c129cdf9e">For external collaborators: you may replace the CERN logo by your home institute logo if needed
https://edms.cern.ch/document/1586456/</Not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1CD65B3-E8D1-4001-8E0C-4AF8A697297C}">
  <ds:schemaRefs>
    <ds:schemaRef ds:uri="http://purl.org/dc/elements/1.1/"/>
    <ds:schemaRef ds:uri="8946e33d-fd2f-4ae4-8ee9-d90c129cdf9e"/>
    <ds:schemaRef ds:uri="http://purl.org/dc/dcmitype/"/>
    <ds:schemaRef ds:uri="http://schemas.openxmlformats.org/package/2006/metadata/core-properties"/>
    <ds:schemaRef ds:uri="http://schemas.microsoft.com/office/infopath/2007/PartnerControls"/>
    <ds:schemaRef ds:uri="http://purl.org/dc/terms/"/>
    <ds:schemaRef ds:uri="http://www.w3.org/XML/1998/namespace"/>
    <ds:schemaRef ds:uri="http://schemas.microsoft.com/office/2006/documentManagement/types"/>
    <ds:schemaRef ds:uri="http://schemas.microsoft.com/office/2006/metadata/properties"/>
  </ds:schemaRefs>
</ds:datastoreItem>
</file>

<file path=customXml/itemProps2.xml><?xml version="1.0" encoding="utf-8"?>
<ds:datastoreItem xmlns:ds="http://schemas.openxmlformats.org/officeDocument/2006/customXml" ds:itemID="{C6AB97CC-549D-4859-BC7E-5D3C9B0F7F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8DC553A-4E25-48C2-96AD-A2BB337CB84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HLU-Pres-test01.thmx</Template>
  <TotalTime>7362</TotalTime>
  <Words>2557</Words>
  <Application>Microsoft Office PowerPoint</Application>
  <PresentationFormat>On-screen Show (16:9)</PresentationFormat>
  <Paragraphs>153</Paragraphs>
  <Slides>17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MS Mincho</vt:lpstr>
      <vt:lpstr>Arial</vt:lpstr>
      <vt:lpstr>Calibri</vt:lpstr>
      <vt:lpstr>Times New Roman</vt:lpstr>
      <vt:lpstr>Wingdings</vt:lpstr>
      <vt:lpstr>Thème Office</vt:lpstr>
      <vt:lpstr>Recommendations of previous reviews</vt:lpstr>
      <vt:lpstr>Which reviews ?</vt:lpstr>
      <vt:lpstr>Margins (1/2)</vt:lpstr>
      <vt:lpstr>Margins (2/2)</vt:lpstr>
      <vt:lpstr>QA/QC of the superconductors (1/2)</vt:lpstr>
      <vt:lpstr>QA/QC of the superconductors (2/2)</vt:lpstr>
      <vt:lpstr>Nb3Sn - RRP</vt:lpstr>
      <vt:lpstr>Nb3Sn - PIT</vt:lpstr>
      <vt:lpstr>Second supplier of superconductor</vt:lpstr>
      <vt:lpstr>Risk mitigations (1/2)</vt:lpstr>
      <vt:lpstr>Risk mitigations (2/2)</vt:lpstr>
      <vt:lpstr>Magnet specifications</vt:lpstr>
      <vt:lpstr>Magnet (cold) tests</vt:lpstr>
      <vt:lpstr>Quench protection</vt:lpstr>
      <vt:lpstr>Design</vt:lpstr>
      <vt:lpstr>Cryomagnet reliability and replacement in-situ</vt:lpstr>
      <vt:lpstr>Conclusions</vt:lpstr>
    </vt:vector>
  </TitlesOfParts>
  <Company>APO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HiLumi-Pres-Template-16-9-2logo-v2</dc:title>
  <dc:creator>André-Pierre OLIVIER</dc:creator>
  <cp:lastModifiedBy>Jean-Philippe Tock</cp:lastModifiedBy>
  <cp:revision>82</cp:revision>
  <cp:lastPrinted>2016-05-30T14:48:27Z</cp:lastPrinted>
  <dcterms:created xsi:type="dcterms:W3CDTF">2016-02-12T09:02:01Z</dcterms:created>
  <dcterms:modified xsi:type="dcterms:W3CDTF">2016-06-07T08:53:32Z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