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36"/>
  </p:notesMasterIdLst>
  <p:handoutMasterIdLst>
    <p:handoutMasterId r:id="rId37"/>
  </p:handoutMasterIdLst>
  <p:sldIdLst>
    <p:sldId id="263" r:id="rId6"/>
    <p:sldId id="265" r:id="rId7"/>
    <p:sldId id="282" r:id="rId8"/>
    <p:sldId id="281" r:id="rId9"/>
    <p:sldId id="280" r:id="rId10"/>
    <p:sldId id="306" r:id="rId11"/>
    <p:sldId id="284" r:id="rId12"/>
    <p:sldId id="283" r:id="rId13"/>
    <p:sldId id="285" r:id="rId14"/>
    <p:sldId id="310" r:id="rId15"/>
    <p:sldId id="287" r:id="rId16"/>
    <p:sldId id="308" r:id="rId17"/>
    <p:sldId id="314" r:id="rId18"/>
    <p:sldId id="309" r:id="rId19"/>
    <p:sldId id="315" r:id="rId20"/>
    <p:sldId id="288" r:id="rId21"/>
    <p:sldId id="289" r:id="rId22"/>
    <p:sldId id="290" r:id="rId23"/>
    <p:sldId id="291" r:id="rId24"/>
    <p:sldId id="292" r:id="rId25"/>
    <p:sldId id="302" r:id="rId26"/>
    <p:sldId id="311" r:id="rId27"/>
    <p:sldId id="312" r:id="rId28"/>
    <p:sldId id="313" r:id="rId29"/>
    <p:sldId id="317" r:id="rId30"/>
    <p:sldId id="316" r:id="rId31"/>
    <p:sldId id="299" r:id="rId32"/>
    <p:sldId id="300" r:id="rId33"/>
    <p:sldId id="279" r:id="rId34"/>
    <p:sldId id="301" r:id="rId3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C6E7"/>
    <a:srgbClr val="FFE6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777" autoAdjust="0"/>
    <p:restoredTop sz="94127" autoAdjust="0"/>
  </p:normalViewPr>
  <p:slideViewPr>
    <p:cSldViewPr snapToObjects="1" showGuides="1">
      <p:cViewPr varScale="1">
        <p:scale>
          <a:sx n="70" d="100"/>
          <a:sy n="70" d="100"/>
        </p:scale>
        <p:origin x="850" y="43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67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52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4460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39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456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59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858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5514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5359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087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16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27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6726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94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6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G. Ambrosio - MQXF International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59633" y="6233519"/>
            <a:ext cx="504056" cy="5998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6"/>
          <p:cNvSpPr>
            <a:spLocks noChangeShapeType="1"/>
          </p:cNvSpPr>
          <p:nvPr/>
        </p:nvSpPr>
        <p:spPr bwMode="auto">
          <a:xfrm flipH="1">
            <a:off x="0" y="64770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level5</a:t>
            </a:r>
          </a:p>
        </p:txBody>
      </p:sp>
      <p:sp>
        <p:nvSpPr>
          <p:cNvPr id="1029" name="Text Box 10"/>
          <p:cNvSpPr txBox="1">
            <a:spLocks noChangeArrowheads="1"/>
          </p:cNvSpPr>
          <p:nvPr userDrawn="1"/>
        </p:nvSpPr>
        <p:spPr bwMode="auto">
          <a:xfrm>
            <a:off x="212725" y="6553200"/>
            <a:ext cx="2835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MQXF Design Review, 12/10/14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3039337" y="6553200"/>
            <a:ext cx="29543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R&amp;D basis for MQXF – G. Sabbi</a:t>
            </a:r>
          </a:p>
        </p:txBody>
      </p:sp>
      <p:sp>
        <p:nvSpPr>
          <p:cNvPr id="1031" name="TextBox 7"/>
          <p:cNvSpPr txBox="1">
            <a:spLocks noChangeArrowheads="1"/>
          </p:cNvSpPr>
          <p:nvPr userDrawn="1"/>
        </p:nvSpPr>
        <p:spPr bwMode="auto">
          <a:xfrm>
            <a:off x="8656638" y="6543675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90346AF-ACFB-4C64-9BFA-79D3B779B3BC}" type="slidenum">
              <a:rPr lang="en-US" sz="1000" smtClean="0">
                <a:solidFill>
                  <a:srgbClr val="000000"/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831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4856584" cy="969640"/>
          </a:xfrm>
        </p:spPr>
        <p:txBody>
          <a:bodyPr/>
          <a:lstStyle/>
          <a:p>
            <a:r>
              <a:rPr lang="en-GB" dirty="0" smtClean="0"/>
              <a:t>Overall MQXF</a:t>
            </a:r>
            <a:br>
              <a:rPr lang="en-GB" dirty="0" smtClean="0"/>
            </a:br>
            <a:r>
              <a:rPr lang="en-GB" dirty="0" smtClean="0"/>
              <a:t>Development &amp; Plans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G. Ambrosio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82491" y="5461134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 smtClean="0"/>
              <a:t>MQXF International Review – CERN, June 7</a:t>
            </a:r>
            <a:r>
              <a:rPr lang="en-GB" baseline="30000" dirty="0" smtClean="0"/>
              <a:t>th</a:t>
            </a:r>
            <a:r>
              <a:rPr lang="en-GB" dirty="0" smtClean="0"/>
              <a:t> – 10</a:t>
            </a:r>
            <a:r>
              <a:rPr lang="en-GB" baseline="30000" dirty="0" smtClean="0"/>
              <a:t>th</a:t>
            </a:r>
            <a:r>
              <a:rPr lang="en-GB" dirty="0" smtClean="0"/>
              <a:t>, 2016</a:t>
            </a:r>
          </a:p>
          <a:p>
            <a:endParaRPr lang="en-GB" dirty="0"/>
          </a:p>
        </p:txBody>
      </p:sp>
      <p:pic>
        <p:nvPicPr>
          <p:cNvPr id="7" name="Image 6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912" y="511165"/>
            <a:ext cx="1604480" cy="19097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5536" y="6073775"/>
            <a:ext cx="576064" cy="6263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496" y="6021288"/>
            <a:ext cx="1728192" cy="7842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573" y="2924944"/>
            <a:ext cx="7920000" cy="720000"/>
          </a:xfrm>
        </p:spPr>
        <p:txBody>
          <a:bodyPr/>
          <a:lstStyle/>
          <a:p>
            <a:r>
              <a:rPr lang="en-US" sz="4000" dirty="0" smtClean="0"/>
              <a:t>Status &amp; Plans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37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Strand: 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pPr lvl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Common specs finalized, procurement in progress </a:t>
            </a:r>
          </a:p>
          <a:p>
            <a:pPr lvl="2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Status will be presented tomorrow morning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pPr lvl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Lessons learned:  </a:t>
            </a:r>
            <a:r>
              <a:rPr lang="en-US" altLang="en-US" u="sng" dirty="0">
                <a:latin typeface="Helvetica" panose="020B0604020202020204" pitchFamily="34" charset="0"/>
                <a:ea typeface="Geneva" pitchFamily="121" charset="-128"/>
              </a:rPr>
              <a:t>several months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 needed btw conductor delivery and cabling</a:t>
            </a:r>
          </a:p>
          <a:p>
            <a:pPr marL="457200" lvl="1" indent="0">
              <a:buNone/>
            </a:pPr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Cables: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pPr lvl="1"/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  <a:p>
            <a:pPr lvl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pPr lvl="1"/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  <a:p>
            <a:pPr lvl="1"/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  <a:p>
            <a:pPr lvl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pPr lvl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Need:  </a:t>
            </a:r>
            <a:r>
              <a:rPr lang="en-US" altLang="en-US" u="sng" dirty="0" smtClean="0">
                <a:latin typeface="Helvetica" panose="020B0604020202020204" pitchFamily="34" charset="0"/>
                <a:ea typeface="Geneva" pitchFamily="121" charset="-128"/>
              </a:rPr>
              <a:t>automatic imaging </a:t>
            </a:r>
            <a:r>
              <a:rPr lang="en-US" altLang="en-US" u="sng" dirty="0">
                <a:latin typeface="Helvetica" panose="020B0604020202020204" pitchFamily="34" charset="0"/>
                <a:ea typeface="Geneva" pitchFamily="121" charset="-128"/>
              </a:rPr>
              <a:t>system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 for </a:t>
            </a: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cable QC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pPr lvl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Cable insulation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: </a:t>
            </a:r>
            <a:r>
              <a:rPr lang="en-US" altLang="en-US" dirty="0" smtClean="0">
                <a:solidFill>
                  <a:srgbClr val="00B050"/>
                </a:solidFill>
                <a:latin typeface="Helvetica" panose="020B0604020202020204" pitchFamily="34" charset="0"/>
                <a:ea typeface="Geneva" pitchFamily="121" charset="-128"/>
              </a:rPr>
              <a:t>good</a:t>
            </a:r>
            <a:r>
              <a:rPr lang="en-US" altLang="en-US" dirty="0">
                <a:solidFill>
                  <a:srgbClr val="00B050"/>
                </a:solidFill>
                <a:latin typeface="Helvetica" panose="020B0604020202020204" pitchFamily="34" charset="0"/>
                <a:ea typeface="Geneva" pitchFamily="121" charset="-128"/>
              </a:rPr>
              <a:t/>
            </a:r>
            <a:br>
              <a:rPr lang="en-US" altLang="en-US" dirty="0">
                <a:solidFill>
                  <a:srgbClr val="00B050"/>
                </a:solidFill>
                <a:latin typeface="Helvetica" panose="020B0604020202020204" pitchFamily="34" charset="0"/>
                <a:ea typeface="Geneva" pitchFamily="121" charset="-128"/>
              </a:rPr>
            </a:br>
            <a:endParaRPr lang="en-US" altLang="en-US" dirty="0">
              <a:solidFill>
                <a:srgbClr val="00B050"/>
              </a:solidFill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439601"/>
              </p:ext>
            </p:extLst>
          </p:nvPr>
        </p:nvGraphicFramePr>
        <p:xfrm>
          <a:off x="2057401" y="2996952"/>
          <a:ext cx="6477000" cy="167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6058"/>
                <a:gridCol w="1255450"/>
                <a:gridCol w="1266282"/>
                <a:gridCol w="1266282"/>
                <a:gridCol w="1332928"/>
              </a:tblGrid>
              <a:tr h="33528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UL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Short pc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Short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Long pc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Long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LARP  RRP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</a:t>
                      </a:r>
                      <a:r>
                        <a:rPr lang="en-US" sz="1600" baseline="0" dirty="0" smtClean="0"/>
                        <a:t> + 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  Cu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  RRP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  PIT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5562600" y="3501008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5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short model coil fabrication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17232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First generation: 1 Cu, 1 low-grade, 3 RRP, 2 PIT</a:t>
            </a:r>
          </a:p>
          <a:p>
            <a:r>
              <a:rPr lang="en-GB" dirty="0" smtClean="0"/>
              <a:t>Second generation: 3 RRP, (2 PIT in progress)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299" t="13006" r="48815" b="37996"/>
          <a:stretch/>
        </p:blipFill>
        <p:spPr>
          <a:xfrm>
            <a:off x="1331639" y="2204864"/>
            <a:ext cx="6505973" cy="399489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6300192" y="2552953"/>
            <a:ext cx="16903" cy="364680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61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</a:t>
            </a:r>
            <a:r>
              <a:rPr lang="en-GB" dirty="0" smtClean="0"/>
              <a:t>prototype coil </a:t>
            </a:r>
            <a:r>
              <a:rPr lang="en-GB" dirty="0"/>
              <a:t>fabrication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78555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First Cu coil started (first layer wound/cured)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Then, 2</a:t>
            </a:r>
            <a:r>
              <a:rPr lang="en-GB" baseline="30000" dirty="0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 Cu coil and 2 low-grade coils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Then, 2 RRP and 2 PIT coils for 1</a:t>
            </a:r>
            <a:r>
              <a:rPr lang="en-GB" baseline="30000" dirty="0" smtClean="0">
                <a:solidFill>
                  <a:schemeClr val="bg1">
                    <a:lumMod val="65000"/>
                  </a:schemeClr>
                </a:solidFill>
              </a:rPr>
              <a:t>st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 prototype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In total, 2 prototypes, 12 coils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6151" t="12698" r="52511" b="45816"/>
          <a:stretch/>
        </p:blipFill>
        <p:spPr>
          <a:xfrm>
            <a:off x="1475656" y="3004750"/>
            <a:ext cx="5529361" cy="312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01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LARP short model coil fabrication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129679"/>
          </a:xfrm>
        </p:spPr>
        <p:txBody>
          <a:bodyPr>
            <a:normAutofit/>
          </a:bodyPr>
          <a:lstStyle/>
          <a:p>
            <a:r>
              <a:rPr lang="en-GB" dirty="0"/>
              <a:t>First generation: </a:t>
            </a:r>
            <a:r>
              <a:rPr lang="en-GB" dirty="0" smtClean="0"/>
              <a:t>6 RRP</a:t>
            </a:r>
            <a:endParaRPr lang="en-GB" dirty="0"/>
          </a:p>
          <a:p>
            <a:r>
              <a:rPr lang="en-GB" dirty="0"/>
              <a:t>Second generation: </a:t>
            </a:r>
            <a:r>
              <a:rPr lang="en-GB" dirty="0" smtClean="0"/>
              <a:t>1 </a:t>
            </a:r>
            <a:r>
              <a:rPr lang="en-GB" dirty="0"/>
              <a:t>RRP, </a:t>
            </a:r>
            <a:r>
              <a:rPr lang="en-GB" dirty="0" smtClean="0"/>
              <a:t>(1 RRP in progress)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149" t="13149" r="49180" b="52477"/>
          <a:stretch/>
        </p:blipFill>
        <p:spPr>
          <a:xfrm>
            <a:off x="946772" y="2668081"/>
            <a:ext cx="7081612" cy="306517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6401314" y="3014626"/>
            <a:ext cx="16903" cy="271561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05946" y="5925470"/>
            <a:ext cx="6480720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LARP started making prototype coils in 2015, and the main effort moved to the fabrication of the prototype coils.</a:t>
            </a:r>
          </a:p>
        </p:txBody>
      </p:sp>
      <p:cxnSp>
        <p:nvCxnSpPr>
          <p:cNvPr id="9" name="Straight Arrow Connector 8"/>
          <p:cNvCxnSpPr>
            <a:stCxn id="8" idx="0"/>
          </p:cNvCxnSpPr>
          <p:nvPr/>
        </p:nvCxnSpPr>
        <p:spPr>
          <a:xfrm flipV="1">
            <a:off x="5146306" y="4581128"/>
            <a:ext cx="577822" cy="134434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82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dirty="0" smtClean="0"/>
              <a:t>LARP prototype </a:t>
            </a:r>
            <a:r>
              <a:rPr lang="en-GB" dirty="0"/>
              <a:t>coil fabrication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36712"/>
            <a:ext cx="8208472" cy="4906963"/>
          </a:xfrm>
        </p:spPr>
        <p:txBody>
          <a:bodyPr/>
          <a:lstStyle/>
          <a:p>
            <a:r>
              <a:rPr lang="en-GB" dirty="0" smtClean="0"/>
              <a:t>4 m long RRP coils: 1 practice</a:t>
            </a:r>
            <a:r>
              <a:rPr lang="en-GB" dirty="0"/>
              <a:t> +</a:t>
            </a:r>
            <a:r>
              <a:rPr lang="en-GB" dirty="0" smtClean="0"/>
              <a:t> 2 coils completed, 3 in progress, </a:t>
            </a: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1 optional (depending on mirror test) 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4.2 m long RRP coils: 12 coils</a:t>
            </a: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Set-up &amp; commissioning of BNL line (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</a:rPr>
              <a:t>W</a:t>
            </a:r>
            <a:r>
              <a:rPr lang="en-GB" dirty="0" err="1" smtClean="0">
                <a:solidFill>
                  <a:schemeClr val="bg1">
                    <a:lumMod val="65000"/>
                  </a:schemeClr>
                </a:solidFill>
              </a:rPr>
              <a:t>ind&amp;Cure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) 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1547664" y="3068960"/>
            <a:ext cx="5819619" cy="3744416"/>
            <a:chOff x="1547664" y="3068960"/>
            <a:chExt cx="5819619" cy="374441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277" t="13291" r="52052" b="38111"/>
            <a:stretch/>
          </p:blipFill>
          <p:spPr>
            <a:xfrm>
              <a:off x="1547664" y="3252117"/>
              <a:ext cx="5819619" cy="3561259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6300192" y="3068960"/>
              <a:ext cx="0" cy="288032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5628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79573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15 short coils &amp; 2 long </a:t>
            </a:r>
            <a:r>
              <a:rPr lang="en-US" dirty="0"/>
              <a:t>coils </a:t>
            </a:r>
            <a:r>
              <a:rPr lang="en-US" u="sng" dirty="0" smtClean="0"/>
              <a:t>successfully fabricated</a:t>
            </a:r>
            <a:endParaRPr lang="en-US" u="sng" dirty="0"/>
          </a:p>
          <a:p>
            <a:r>
              <a:rPr lang="en-US" b="1" dirty="0">
                <a:solidFill>
                  <a:srgbClr val="00B050"/>
                </a:solidFill>
              </a:rPr>
              <a:t>Short coils are OK</a:t>
            </a:r>
            <a:r>
              <a:rPr lang="en-US" dirty="0">
                <a:solidFill>
                  <a:srgbClr val="00B050"/>
                </a:solidFill>
              </a:rPr>
              <a:t> (3 LARP + 2 CERN success. tested)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en-US" baseline="30000" dirty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4 m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long coil to be tested in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July @ BNL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/>
              <a:t>Need to:</a:t>
            </a:r>
          </a:p>
          <a:p>
            <a:pPr lvl="1"/>
            <a:r>
              <a:rPr lang="en-US" u="sng" dirty="0"/>
              <a:t>Reduce delays </a:t>
            </a:r>
            <a:r>
              <a:rPr lang="en-US" dirty="0"/>
              <a:t>due to parts procurements</a:t>
            </a:r>
          </a:p>
          <a:p>
            <a:pPr lvl="1"/>
            <a:r>
              <a:rPr lang="en-US" u="sng" dirty="0" smtClean="0"/>
              <a:t>Finalize </a:t>
            </a:r>
            <a:r>
              <a:rPr lang="en-US" u="sng" dirty="0"/>
              <a:t>requirements </a:t>
            </a:r>
            <a:r>
              <a:rPr lang="en-US" dirty="0"/>
              <a:t>(electrical, dimensional) </a:t>
            </a:r>
          </a:p>
          <a:p>
            <a:pPr lvl="1"/>
            <a:r>
              <a:rPr lang="en-US" dirty="0"/>
              <a:t>Reduce non-conformities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501644"/>
              </p:ext>
            </p:extLst>
          </p:nvPr>
        </p:nvGraphicFramePr>
        <p:xfrm>
          <a:off x="595540" y="1196752"/>
          <a:ext cx="7405460" cy="1849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0445"/>
                <a:gridCol w="1435415"/>
                <a:gridCol w="1447800"/>
                <a:gridCol w="1447800"/>
                <a:gridCol w="1524000"/>
              </a:tblGrid>
              <a:tr h="30915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Short 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 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LARP  RRP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+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+ (3)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CERN  Cu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CERN  RRP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CERN  PIT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+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55778" y="3045872"/>
            <a:ext cx="2616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Completed + (in progress)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4069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70183"/>
            <a:ext cx="8229600" cy="3106549"/>
          </a:xfrm>
        </p:spPr>
        <p:txBody>
          <a:bodyPr>
            <a:normAutofit/>
          </a:bodyPr>
          <a:lstStyle/>
          <a:p>
            <a:r>
              <a:rPr lang="en-US" dirty="0" smtClean="0"/>
              <a:t>Need to:</a:t>
            </a:r>
          </a:p>
          <a:p>
            <a:pPr lvl="1"/>
            <a:r>
              <a:rPr lang="en-US" dirty="0" smtClean="0"/>
              <a:t>Demonstrate </a:t>
            </a:r>
            <a:r>
              <a:rPr lang="en-US" u="sng" dirty="0" smtClean="0"/>
              <a:t>assembly of long structures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Short + short: successful step</a:t>
            </a:r>
          </a:p>
          <a:p>
            <a:pPr lvl="1"/>
            <a:r>
              <a:rPr lang="en-US" dirty="0" smtClean="0"/>
              <a:t>Demonstrate structure with thin laminations</a:t>
            </a:r>
          </a:p>
          <a:p>
            <a:pPr lvl="2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Cool down of short structure with dummy coils coming soon</a:t>
            </a:r>
            <a:endParaRPr lang="en-US" dirty="0" smtClean="0"/>
          </a:p>
          <a:p>
            <a:pPr lvl="1"/>
            <a:r>
              <a:rPr lang="en-US" dirty="0" smtClean="0"/>
              <a:t>Demonstrate we can meet </a:t>
            </a:r>
            <a:r>
              <a:rPr lang="en-US" u="sng" dirty="0" smtClean="0"/>
              <a:t>alignment requirements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781907"/>
              </p:ext>
            </p:extLst>
          </p:nvPr>
        </p:nvGraphicFramePr>
        <p:xfrm>
          <a:off x="595540" y="1196752"/>
          <a:ext cx="8015060" cy="1376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9460"/>
                <a:gridCol w="1600200"/>
                <a:gridCol w="1676400"/>
                <a:gridCol w="1890968"/>
                <a:gridCol w="1538032"/>
              </a:tblGrid>
              <a:tr h="30915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Short thick 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Short thin 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 thick 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 thin l.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Laminations</a:t>
                      </a:r>
                    </a:p>
                    <a:p>
                      <a:pPr algn="ctr"/>
                      <a:r>
                        <a:rPr lang="en-US" dirty="0" smtClean="0"/>
                        <a:t>available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Procurement almost</a:t>
                      </a:r>
                      <a:r>
                        <a:rPr lang="en-US" baseline="0" dirty="0" smtClean="0"/>
                        <a:t> done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92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Assembly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08723"/>
            <a:ext cx="8382000" cy="33845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Issue during assembly of MQXFS1</a:t>
            </a:r>
          </a:p>
          <a:p>
            <a:pPr lvl="1"/>
            <a:r>
              <a:rPr lang="en-US" dirty="0" smtClean="0"/>
              <a:t>Addressed </a:t>
            </a:r>
            <a:r>
              <a:rPr lang="en-US" dirty="0"/>
              <a:t>by tooling &amp; procedures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MQXFS1 tests 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</a:t>
            </a:r>
            <a:r>
              <a:rPr lang="en-US" dirty="0" smtClean="0">
                <a:solidFill>
                  <a:srgbClr val="00B050"/>
                </a:solidFill>
              </a:rPr>
              <a:t>hort model assembly is </a:t>
            </a:r>
            <a:r>
              <a:rPr lang="en-US" dirty="0">
                <a:solidFill>
                  <a:srgbClr val="00B050"/>
                </a:solidFill>
              </a:rPr>
              <a:t>~</a:t>
            </a:r>
            <a:r>
              <a:rPr lang="en-US" dirty="0" smtClean="0">
                <a:solidFill>
                  <a:srgbClr val="00B050"/>
                </a:solidFill>
              </a:rPr>
              <a:t>fine</a:t>
            </a:r>
          </a:p>
          <a:p>
            <a:r>
              <a:rPr lang="en-US" dirty="0" smtClean="0"/>
              <a:t>Need to: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mprove warm-cold stress correlation</a:t>
            </a:r>
          </a:p>
          <a:p>
            <a:pPr lvl="2"/>
            <a:r>
              <a:rPr lang="en-US" dirty="0" smtClean="0"/>
              <a:t>Elastic module measurements coming soon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ptimize assembly for Field Quality</a:t>
            </a:r>
          </a:p>
          <a:p>
            <a:pPr lvl="2"/>
            <a:r>
              <a:rPr lang="en-US" dirty="0" smtClean="0"/>
              <a:t>Demonstration of larger correction capability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73105"/>
              </p:ext>
            </p:extLst>
          </p:nvPr>
        </p:nvGraphicFramePr>
        <p:xfrm>
          <a:off x="595540" y="1052736"/>
          <a:ext cx="8015060" cy="1407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9460"/>
                <a:gridCol w="1600200"/>
                <a:gridCol w="1752600"/>
                <a:gridCol w="1978496"/>
                <a:gridCol w="1374304"/>
              </a:tblGrid>
              <a:tr h="30915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Short w</a:t>
                      </a:r>
                      <a:r>
                        <a:rPr lang="en-US" baseline="0" dirty="0" smtClean="0"/>
                        <a:t> dummy coils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Short w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/>
                      <a:r>
                        <a:rPr lang="en-US" baseline="0" dirty="0" smtClean="0"/>
                        <a:t>real coils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Short + Short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w dummy coils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B050"/>
                          </a:solidFill>
                        </a:rPr>
                        <a:t>MQXFS1</a:t>
                      </a:r>
                      <a:endParaRPr lang="en-US" sz="2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36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Vertical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002" y="2964888"/>
            <a:ext cx="8229600" cy="3001963"/>
          </a:xfrm>
        </p:spPr>
        <p:txBody>
          <a:bodyPr/>
          <a:lstStyle/>
          <a:p>
            <a:r>
              <a:rPr lang="en-US" dirty="0"/>
              <a:t>Issue during MQXFS1 </a:t>
            </a:r>
            <a:r>
              <a:rPr lang="en-US" dirty="0" smtClean="0"/>
              <a:t>test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addressed </a:t>
            </a:r>
            <a:r>
              <a:rPr lang="en-US" dirty="0">
                <a:solidFill>
                  <a:schemeClr val="tx1"/>
                </a:solidFill>
              </a:rPr>
              <a:t>by procedures and sign-offs  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By end of July testing capability increases by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226510"/>
              </p:ext>
            </p:extLst>
          </p:nvPr>
        </p:nvGraphicFramePr>
        <p:xfrm>
          <a:off x="1475656" y="1268760"/>
          <a:ext cx="6069711" cy="110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7565"/>
                <a:gridCol w="2251906"/>
                <a:gridCol w="2160240"/>
              </a:tblGrid>
              <a:tr h="30915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(BNL July 2016)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(SM18</a:t>
                      </a:r>
                      <a:r>
                        <a:rPr lang="en-US" baseline="0" dirty="0" smtClean="0"/>
                        <a:t> July 2016)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282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Background</a:t>
            </a:r>
          </a:p>
          <a:p>
            <a:r>
              <a:rPr lang="en-US" dirty="0" smtClean="0"/>
              <a:t>MQXF Development Goals</a:t>
            </a:r>
          </a:p>
          <a:p>
            <a:r>
              <a:rPr lang="en-US" dirty="0" smtClean="0"/>
              <a:t>MQXF Development Plan</a:t>
            </a:r>
          </a:p>
          <a:p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Fabrication status</a:t>
            </a:r>
          </a:p>
          <a:p>
            <a:pPr lvl="1"/>
            <a:r>
              <a:rPr lang="en-US" dirty="0" smtClean="0"/>
              <a:t>Main test results</a:t>
            </a:r>
          </a:p>
          <a:p>
            <a:pPr lvl="1"/>
            <a:r>
              <a:rPr lang="en-US" dirty="0" smtClean="0"/>
              <a:t>Schedule</a:t>
            </a:r>
          </a:p>
          <a:p>
            <a:r>
              <a:rPr lang="en-US" dirty="0" smtClean="0"/>
              <a:t>Next steps</a:t>
            </a:r>
          </a:p>
          <a:p>
            <a:r>
              <a:rPr lang="en-US" dirty="0" smtClean="0"/>
              <a:t>Conclusions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83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r>
              <a:rPr lang="en-US" dirty="0" smtClean="0"/>
              <a:t>Cold Mass, Cryostat &amp; Horizontal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r>
              <a:rPr lang="en-US" dirty="0" smtClean="0"/>
              <a:t>This effort is starting</a:t>
            </a:r>
          </a:p>
          <a:p>
            <a:r>
              <a:rPr lang="en-US" dirty="0" smtClean="0"/>
              <a:t>Planning to test welding of SS skin around MQXFS1c (this fall)</a:t>
            </a:r>
          </a:p>
          <a:p>
            <a:r>
              <a:rPr lang="en-US" dirty="0" smtClean="0"/>
              <a:t>Need to: 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inalize CM functional requirements</a:t>
            </a:r>
          </a:p>
          <a:p>
            <a:pPr lvl="1"/>
            <a:r>
              <a:rPr lang="en-US" dirty="0" smtClean="0"/>
              <a:t>Develop cryostat design </a:t>
            </a:r>
            <a:r>
              <a:rPr lang="en-US" dirty="0" smtClean="0">
                <a:sym typeface="Wingdings" panose="05000000000000000000" pitchFamily="2" charset="2"/>
              </a:rPr>
              <a:t> CM interfaces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Assembly plans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Test plans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LARP review explored several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6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16712"/>
            <a:ext cx="7920000" cy="720000"/>
          </a:xfrm>
        </p:spPr>
        <p:txBody>
          <a:bodyPr/>
          <a:lstStyle/>
          <a:p>
            <a:r>
              <a:rPr lang="en-US" dirty="0" smtClean="0"/>
              <a:t>Test Results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 descr="15-0010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638" y="914400"/>
            <a:ext cx="3310562" cy="22098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6200" y="3965112"/>
            <a:ext cx="4644625" cy="2207088"/>
            <a:chOff x="76200" y="3965112"/>
            <a:chExt cx="4644625" cy="2207088"/>
          </a:xfrm>
        </p:grpSpPr>
        <p:pic>
          <p:nvPicPr>
            <p:cNvPr id="9" name="Picture 2" descr="cb8031a0-ff7f-448b-af9f-0ad6975e00e7@cer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3965112"/>
              <a:ext cx="4644625" cy="2207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2057400" y="5870112"/>
              <a:ext cx="2568071" cy="228599"/>
            </a:xfrm>
            <a:prstGeom prst="rect">
              <a:avLst/>
            </a:prstGeom>
            <a:solidFill>
              <a:srgbClr val="FFFFFF"/>
            </a:solidFill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sz="12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Helvetica"/>
                  <a:ea typeface="ＭＳ Ｐゴシック" charset="0"/>
                </a:rPr>
                <a:t>First MQXF Short Model (MQXFS1)</a:t>
              </a:r>
            </a:p>
          </p:txBody>
        </p:sp>
      </p:grpSp>
      <p:pic>
        <p:nvPicPr>
          <p:cNvPr id="11" name="Picture 10" descr="Screen Shot 2016-04-06 at 8.22.45 PM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9810" y="3495119"/>
            <a:ext cx="3655106" cy="29995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5185" y="695455"/>
            <a:ext cx="4883319" cy="2877561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946883" y="2820757"/>
            <a:ext cx="2568071" cy="228599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First QXF Short</a:t>
            </a:r>
            <a:r>
              <a:rPr kumimoji="0" lang="en-US" sz="1200" b="0" i="1" u="none" strike="noStrike" kern="1200" cap="none" spc="0" normalizeH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 Coil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 (MQXFSM1)</a:t>
            </a:r>
          </a:p>
        </p:txBody>
      </p:sp>
    </p:spTree>
    <p:extLst>
      <p:ext uri="{BB962C8B-B14F-4D97-AF65-F5344CB8AC3E}">
        <p14:creationId xmlns:p14="http://schemas.microsoft.com/office/powerpoint/2010/main" val="65768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Models </a:t>
            </a:r>
            <a:r>
              <a:rPr lang="en-US" dirty="0" smtClean="0"/>
              <a:t>Test </a:t>
            </a:r>
            <a:r>
              <a:rPr lang="en-US" dirty="0"/>
              <a:t>Program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569839"/>
          </a:xfrm>
        </p:spPr>
        <p:txBody>
          <a:bodyPr>
            <a:normAutofit fontScale="92500" lnSpcReduction="10000"/>
          </a:bodyPr>
          <a:lstStyle/>
          <a:p>
            <a:r>
              <a:rPr lang="en-GB" strike="sngStrike" dirty="0" smtClean="0">
                <a:solidFill>
                  <a:srgbClr val="FF0000"/>
                </a:solidFill>
              </a:rPr>
              <a:t>MQXFS</a:t>
            </a:r>
            <a:r>
              <a:rPr lang="en-GB" strike="sngStrike" dirty="0" smtClean="0"/>
              <a:t> mirror</a:t>
            </a:r>
          </a:p>
          <a:p>
            <a:r>
              <a:rPr lang="en-GB" strike="sngStrike" dirty="0" smtClean="0">
                <a:solidFill>
                  <a:srgbClr val="FF0000"/>
                </a:solidFill>
              </a:rPr>
              <a:t>MQFS1</a:t>
            </a:r>
          </a:p>
          <a:p>
            <a:pPr lvl="1"/>
            <a:r>
              <a:rPr lang="en-GB" dirty="0" smtClean="0"/>
              <a:t>Structure 1 (thick iron laminations)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irst model: RRP coils 1</a:t>
            </a:r>
            <a:r>
              <a:rPr lang="en-GB" baseline="30000" dirty="0" smtClean="0"/>
              <a:t>st</a:t>
            </a:r>
            <a:r>
              <a:rPr lang="en-GB" dirty="0" smtClean="0"/>
              <a:t> generation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MQXFS1b</a:t>
            </a:r>
            <a:r>
              <a:rPr lang="en-GB" dirty="0" smtClean="0"/>
              <a:t>: re-test with higher pre-stress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MQXFS1c</a:t>
            </a:r>
            <a:r>
              <a:rPr lang="en-GB" dirty="0" smtClean="0"/>
              <a:t>: re-test with welded stainless steel shell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333" t="13029" r="51995" b="62557"/>
          <a:stretch/>
        </p:blipFill>
        <p:spPr>
          <a:xfrm>
            <a:off x="493785" y="3694138"/>
            <a:ext cx="8156429" cy="250743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6732240" y="4077072"/>
            <a:ext cx="0" cy="212449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04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models </a:t>
            </a:r>
            <a:r>
              <a:rPr lang="en-US" dirty="0"/>
              <a:t>Test Program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96752"/>
            <a:ext cx="7920000" cy="2474937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MQXFS3</a:t>
            </a:r>
          </a:p>
          <a:p>
            <a:pPr lvl="1"/>
            <a:r>
              <a:rPr lang="en-GB" dirty="0" smtClean="0"/>
              <a:t>Structure 3 (thin laminations)</a:t>
            </a:r>
          </a:p>
          <a:p>
            <a:pPr lvl="1"/>
            <a:r>
              <a:rPr lang="en-GB" dirty="0" smtClean="0"/>
              <a:t>Test 2</a:t>
            </a:r>
            <a:r>
              <a:rPr lang="en-GB" baseline="30000" dirty="0" smtClean="0"/>
              <a:t>nd</a:t>
            </a:r>
            <a:r>
              <a:rPr lang="en-GB" dirty="0" smtClean="0"/>
              <a:t> generation RRP coils; </a:t>
            </a:r>
            <a:r>
              <a:rPr lang="en-US" dirty="0"/>
              <a:t>Assembly focused on FQ; </a:t>
            </a:r>
            <a:endParaRPr lang="en-GB" dirty="0" smtClean="0"/>
          </a:p>
          <a:p>
            <a:r>
              <a:rPr lang="en-GB" dirty="0" smtClean="0">
                <a:solidFill>
                  <a:schemeClr val="tx2"/>
                </a:solidFill>
              </a:rPr>
              <a:t>MQXFS2</a:t>
            </a:r>
            <a:endParaRPr lang="en-GB" dirty="0">
              <a:solidFill>
                <a:schemeClr val="tx2"/>
              </a:solidFill>
            </a:endParaRPr>
          </a:p>
          <a:p>
            <a:pPr lvl="1"/>
            <a:r>
              <a:rPr lang="en-GB" dirty="0" smtClean="0"/>
              <a:t>Structure 2 (thick laminations)</a:t>
            </a:r>
          </a:p>
          <a:p>
            <a:pPr lvl="1"/>
            <a:r>
              <a:rPr lang="en-GB" dirty="0" smtClean="0"/>
              <a:t>Test with RRP and PIT coils (non-conformity test)</a:t>
            </a:r>
          </a:p>
          <a:p>
            <a:pPr lvl="1"/>
            <a:r>
              <a:rPr lang="en-GB" dirty="0" smtClean="0"/>
              <a:t>Larger FQ correction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333" t="13029" r="51995" b="62557"/>
          <a:stretch/>
        </p:blipFill>
        <p:spPr>
          <a:xfrm>
            <a:off x="493785" y="3694138"/>
            <a:ext cx="8156429" cy="250743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732240" y="4077072"/>
            <a:ext cx="0" cy="212449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24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models </a:t>
            </a:r>
            <a:r>
              <a:rPr lang="en-US" dirty="0"/>
              <a:t>Test Program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474937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tx2"/>
                </a:solidFill>
              </a:rPr>
              <a:t>MQXFS5</a:t>
            </a:r>
          </a:p>
          <a:p>
            <a:pPr lvl="1"/>
            <a:r>
              <a:rPr lang="en-GB" dirty="0"/>
              <a:t>Structure 3 </a:t>
            </a:r>
            <a:r>
              <a:rPr lang="en-GB" dirty="0" smtClean="0"/>
              <a:t>(thin laminations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Test with </a:t>
            </a:r>
            <a:r>
              <a:rPr lang="en-GB" dirty="0" smtClean="0"/>
              <a:t>PIT coils </a:t>
            </a: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generation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MQXFS2b</a:t>
            </a:r>
            <a:endParaRPr lang="en-GB" dirty="0">
              <a:solidFill>
                <a:schemeClr val="tx2"/>
              </a:solidFill>
            </a:endParaRPr>
          </a:p>
          <a:p>
            <a:pPr lvl="1"/>
            <a:r>
              <a:rPr lang="en-GB" dirty="0" smtClean="0"/>
              <a:t>Re-test with welded stainless steel shell</a:t>
            </a:r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MQXFS4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Structure </a:t>
            </a:r>
            <a:r>
              <a:rPr lang="en-GB" dirty="0" smtClean="0"/>
              <a:t>4 (thin laminations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Test with RRP coils 2</a:t>
            </a:r>
            <a:r>
              <a:rPr lang="en-GB" baseline="30000" dirty="0"/>
              <a:t>nd</a:t>
            </a:r>
            <a:r>
              <a:rPr lang="en-GB" dirty="0"/>
              <a:t> </a:t>
            </a:r>
            <a:r>
              <a:rPr lang="en-GB" dirty="0" smtClean="0"/>
              <a:t>generation </a:t>
            </a:r>
            <a:r>
              <a:rPr lang="en-GB" dirty="0" smtClean="0">
                <a:sym typeface="Wingdings" panose="05000000000000000000" pitchFamily="2" charset="2"/>
              </a:rPr>
              <a:t> reproducibility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333" t="13029" r="51995" b="62557"/>
          <a:stretch/>
        </p:blipFill>
        <p:spPr>
          <a:xfrm>
            <a:off x="493785" y="3694138"/>
            <a:ext cx="8156429" cy="250743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732240" y="4077072"/>
            <a:ext cx="0" cy="212449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37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LARP prototypes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3651888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Mirror magnet to be tested in July-August</a:t>
            </a:r>
          </a:p>
          <a:p>
            <a:r>
              <a:rPr lang="en-GB" dirty="0" smtClean="0"/>
              <a:t>First prototype </a:t>
            </a:r>
            <a:r>
              <a:rPr lang="en-GB" dirty="0"/>
              <a:t>magnet </a:t>
            </a:r>
            <a:r>
              <a:rPr lang="en-GB" dirty="0" smtClean="0"/>
              <a:t>in spring 2017</a:t>
            </a:r>
          </a:p>
          <a:p>
            <a:pPr lvl="1"/>
            <a:r>
              <a:rPr lang="en-GB" dirty="0" smtClean="0"/>
              <a:t>4 m coils: one 1</a:t>
            </a:r>
            <a:r>
              <a:rPr lang="en-GB" baseline="30000" dirty="0" smtClean="0"/>
              <a:t>st</a:t>
            </a:r>
            <a:r>
              <a:rPr lang="en-GB" dirty="0" smtClean="0"/>
              <a:t> gen + three 2</a:t>
            </a:r>
            <a:r>
              <a:rPr lang="en-GB" baseline="30000" dirty="0" smtClean="0"/>
              <a:t>nd</a:t>
            </a:r>
            <a:r>
              <a:rPr lang="en-GB" dirty="0" smtClean="0"/>
              <a:t> gen coils</a:t>
            </a:r>
          </a:p>
          <a:p>
            <a:r>
              <a:rPr lang="en-GB" dirty="0" smtClean="0"/>
              <a:t>Second prototype magnet </a:t>
            </a:r>
            <a:r>
              <a:rPr lang="en-GB" dirty="0" smtClean="0"/>
              <a:t>2017-</a:t>
            </a:r>
            <a:r>
              <a:rPr lang="en-GB" dirty="0" smtClean="0"/>
              <a:t>2018</a:t>
            </a:r>
            <a:endParaRPr lang="en-GB" dirty="0" smtClean="0"/>
          </a:p>
          <a:p>
            <a:pPr lvl="1"/>
            <a:r>
              <a:rPr lang="en-GB" dirty="0" smtClean="0"/>
              <a:t>4.2 m coils: all 2</a:t>
            </a:r>
            <a:r>
              <a:rPr lang="en-GB" baseline="30000" dirty="0" smtClean="0"/>
              <a:t>nd</a:t>
            </a:r>
            <a:r>
              <a:rPr lang="en-GB" dirty="0" smtClean="0"/>
              <a:t> gen coils (</a:t>
            </a:r>
            <a:r>
              <a:rPr lang="en-GB" u="sng" dirty="0" smtClean="0"/>
              <a:t>first tunnel ready MQXF</a:t>
            </a:r>
            <a:r>
              <a:rPr lang="en-GB" dirty="0" smtClean="0"/>
              <a:t>)</a:t>
            </a:r>
          </a:p>
          <a:p>
            <a:r>
              <a:rPr lang="en-GB" dirty="0" smtClean="0"/>
              <a:t>Third prototype magnet in early 2019</a:t>
            </a:r>
          </a:p>
          <a:p>
            <a:pPr lvl="1"/>
            <a:r>
              <a:rPr lang="en-GB" dirty="0" smtClean="0"/>
              <a:t>Reusing 1</a:t>
            </a:r>
            <a:r>
              <a:rPr lang="en-GB" baseline="30000" dirty="0" smtClean="0"/>
              <a:t>st</a:t>
            </a:r>
            <a:r>
              <a:rPr lang="en-GB" dirty="0" smtClean="0"/>
              <a:t> structure with VE: thin laminations, …</a:t>
            </a:r>
          </a:p>
          <a:p>
            <a:r>
              <a:rPr lang="en-GB" dirty="0" smtClean="0"/>
              <a:t>First prototype cold mass in early 2020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26" t="13182" r="44768" b="70224"/>
          <a:stretch/>
        </p:blipFill>
        <p:spPr>
          <a:xfrm>
            <a:off x="611999" y="4704624"/>
            <a:ext cx="7920001" cy="14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46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</a:t>
            </a:r>
            <a:r>
              <a:rPr lang="en-GB" dirty="0" smtClean="0"/>
              <a:t>prototypes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3001887"/>
          </a:xfrm>
        </p:spPr>
        <p:txBody>
          <a:bodyPr>
            <a:normAutofit/>
          </a:bodyPr>
          <a:lstStyle/>
          <a:p>
            <a:r>
              <a:rPr lang="en-GB" dirty="0" smtClean="0"/>
              <a:t>Possibility of performing a “single coil test” in 2017 under consideration</a:t>
            </a:r>
          </a:p>
          <a:p>
            <a:pPr lvl="1"/>
            <a:r>
              <a:rPr lang="en-GB" dirty="0" smtClean="0"/>
              <a:t>1 real, 3 practice coils</a:t>
            </a:r>
          </a:p>
          <a:p>
            <a:r>
              <a:rPr lang="en-GB" dirty="0" smtClean="0"/>
              <a:t>First prototype cold mass by end of 2018</a:t>
            </a:r>
          </a:p>
          <a:p>
            <a:pPr lvl="1"/>
            <a:r>
              <a:rPr lang="en-GB" dirty="0" smtClean="0"/>
              <a:t>2 RRP and 2 PIT coils</a:t>
            </a:r>
          </a:p>
          <a:p>
            <a:r>
              <a:rPr lang="en-GB" dirty="0" smtClean="0"/>
              <a:t>Second prototype </a:t>
            </a:r>
            <a:r>
              <a:rPr lang="en-GB" dirty="0"/>
              <a:t>cold mass </a:t>
            </a:r>
            <a:r>
              <a:rPr lang="en-GB" dirty="0" smtClean="0"/>
              <a:t>in mid-2019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27" t="13139" r="49971" b="75008"/>
          <a:stretch/>
        </p:blipFill>
        <p:spPr>
          <a:xfrm>
            <a:off x="395536" y="4641669"/>
            <a:ext cx="8352928" cy="118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 Series 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Giorgio Ambrosio and 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27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602" t="16215" r="37579" b="18239"/>
          <a:stretch/>
        </p:blipFill>
        <p:spPr>
          <a:xfrm>
            <a:off x="612000" y="1219199"/>
            <a:ext cx="7776424" cy="49588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085" y="6260540"/>
            <a:ext cx="499915" cy="59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87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hallenges </a:t>
            </a:r>
            <a:r>
              <a:rPr lang="en-US" dirty="0"/>
              <a:t>to </a:t>
            </a:r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The biggest challenge to the schedule for the demonstration of the US prototypes (MQXFA1&amp;2) is coming from the </a:t>
            </a:r>
            <a:r>
              <a:rPr lang="en-US" u="sng" dirty="0" smtClean="0"/>
              <a:t>tight budget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Just in time procurement</a:t>
            </a:r>
          </a:p>
          <a:p>
            <a:pPr lvl="1"/>
            <a:r>
              <a:rPr lang="en-US" dirty="0" smtClean="0"/>
              <a:t>Late start of </a:t>
            </a:r>
            <a:r>
              <a:rPr lang="en-US" dirty="0" err="1" smtClean="0"/>
              <a:t>Wind&amp;Cure</a:t>
            </a:r>
            <a:r>
              <a:rPr lang="en-US" dirty="0" smtClean="0"/>
              <a:t> line at BNL</a:t>
            </a:r>
          </a:p>
          <a:p>
            <a:pPr lvl="1"/>
            <a:r>
              <a:rPr lang="en-US" dirty="0" smtClean="0"/>
              <a:t>No schedule contingency</a:t>
            </a:r>
          </a:p>
          <a:p>
            <a:pPr lvl="1"/>
            <a:r>
              <a:rPr lang="en-US" dirty="0" smtClean="0"/>
              <a:t>No vendor redundancy</a:t>
            </a:r>
          </a:p>
          <a:p>
            <a:r>
              <a:rPr lang="en-US" dirty="0" smtClean="0"/>
              <a:t>Pushing schedule w/o adequate budget increases the risk of reduced quality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7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on track for demonstrating readiness for MQXF magnets production</a:t>
            </a:r>
          </a:p>
          <a:p>
            <a:pPr lvl="1"/>
            <a:r>
              <a:rPr lang="en-US" dirty="0" smtClean="0"/>
              <a:t>First short coil and first short model tests have validated RRP conductor, coil, and structure designs, and part of quench protection strategy. </a:t>
            </a:r>
          </a:p>
          <a:p>
            <a:pPr lvl="1"/>
            <a:endParaRPr lang="en-US" dirty="0"/>
          </a:p>
          <a:p>
            <a:r>
              <a:rPr lang="en-US" dirty="0" smtClean="0"/>
              <a:t>Next steps are planned to demonstrate scale-up, reproducibility, and meeting all requirements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33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LARP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2003 the US LARP (LHC Accelerator Research Program, collaboration among BNL, FNAL, LBNL and SLAC) started developing Nb</a:t>
            </a:r>
            <a:r>
              <a:rPr lang="en-US" baseline="-25000" dirty="0" smtClean="0"/>
              <a:t>3</a:t>
            </a:r>
            <a:r>
              <a:rPr lang="en-US" dirty="0" smtClean="0"/>
              <a:t>Sn quads for LHC luminosity upgrade:</a:t>
            </a:r>
          </a:p>
          <a:p>
            <a:pPr lvl="1"/>
            <a:r>
              <a:rPr lang="en-US" dirty="0" smtClean="0"/>
              <a:t>Magnet design development &amp; selection</a:t>
            </a:r>
          </a:p>
          <a:p>
            <a:pPr lvl="2"/>
            <a:r>
              <a:rPr lang="en-US" dirty="0" smtClean="0"/>
              <a:t>Shell-type vs Racetrack-type coils</a:t>
            </a:r>
          </a:p>
          <a:p>
            <a:pPr lvl="1"/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coil development</a:t>
            </a:r>
          </a:p>
          <a:p>
            <a:pPr lvl="1"/>
            <a:r>
              <a:rPr lang="en-US" dirty="0" smtClean="0"/>
              <a:t>Structure development &amp; selection</a:t>
            </a:r>
          </a:p>
          <a:p>
            <a:pPr lvl="2"/>
            <a:r>
              <a:rPr lang="en-US" dirty="0" err="1" smtClean="0"/>
              <a:t>Bladder&amp;Keys</a:t>
            </a:r>
            <a:r>
              <a:rPr lang="en-US" dirty="0" smtClean="0"/>
              <a:t> vs Collars</a:t>
            </a:r>
          </a:p>
          <a:p>
            <a:pPr lvl="1"/>
            <a:r>
              <a:rPr lang="en-US" dirty="0" smtClean="0"/>
              <a:t>Scale-up</a:t>
            </a:r>
          </a:p>
          <a:p>
            <a:pPr lvl="1"/>
            <a:r>
              <a:rPr lang="en-US" dirty="0" smtClean="0"/>
              <a:t>Accelerator Quality features</a:t>
            </a:r>
          </a:p>
          <a:p>
            <a:pPr lvl="2"/>
            <a:r>
              <a:rPr lang="en-US" dirty="0" smtClean="0"/>
              <a:t>Cable with SS core, Coils alignment, 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7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432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1" y="203200"/>
            <a:ext cx="6400800" cy="635000"/>
          </a:xfrm>
        </p:spPr>
        <p:txBody>
          <a:bodyPr/>
          <a:lstStyle/>
          <a:p>
            <a:r>
              <a:rPr lang="en-US" dirty="0" smtClean="0"/>
              <a:t>IR Quadrupole R&amp;D Program</a:t>
            </a:r>
          </a:p>
        </p:txBody>
      </p:sp>
      <p:sp>
        <p:nvSpPr>
          <p:cNvPr id="36869" name="Line 9"/>
          <p:cNvSpPr>
            <a:spLocks noChangeShapeType="1"/>
          </p:cNvSpPr>
          <p:nvPr/>
        </p:nvSpPr>
        <p:spPr bwMode="auto">
          <a:xfrm>
            <a:off x="424573" y="885825"/>
            <a:ext cx="8410575" cy="0"/>
          </a:xfrm>
          <a:prstGeom prst="line">
            <a:avLst/>
          </a:prstGeom>
          <a:noFill/>
          <a:ln w="15875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6" name="Picture 10" descr="2011-10-04_logoHiLumi561px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6" y="152400"/>
            <a:ext cx="1447800" cy="699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191554"/>
            <a:ext cx="472997" cy="62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7" y="1086518"/>
            <a:ext cx="8409070" cy="287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02" y="3933056"/>
            <a:ext cx="3407046" cy="1637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27487"/>
            <a:ext cx="290195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>
            <a:off x="424573" y="3861048"/>
            <a:ext cx="83542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909605" y="5373216"/>
            <a:ext cx="2783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Large aperture quadrupoles</a:t>
            </a:r>
            <a:endParaRPr lang="en-US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72200" y="5227960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Long quadrupoles</a:t>
            </a:r>
            <a:endParaRPr lang="en-US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09843" y="1598989"/>
            <a:ext cx="25167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Technology Development</a:t>
            </a:r>
            <a:endParaRPr lang="en-US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379632" y="2284459"/>
            <a:ext cx="2320160" cy="4318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Coil design selection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2974158" y="3655344"/>
            <a:ext cx="1956610" cy="4318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Structure selection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7350567" y="3562193"/>
            <a:ext cx="1793433" cy="4318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Lessons learned</a:t>
            </a:r>
          </a:p>
        </p:txBody>
      </p:sp>
      <p:sp>
        <p:nvSpPr>
          <p:cNvPr id="4" name="Down Arrow 3"/>
          <p:cNvSpPr/>
          <p:nvPr/>
        </p:nvSpPr>
        <p:spPr bwMode="auto">
          <a:xfrm>
            <a:off x="80862" y="1086518"/>
            <a:ext cx="320640" cy="4331619"/>
          </a:xfrm>
          <a:prstGeom prst="down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219" y="96318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14777" y="517048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2015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5936" y="4846898"/>
            <a:ext cx="1560618" cy="1557959"/>
          </a:xfrm>
          <a:prstGeom prst="rect">
            <a:avLst/>
          </a:prstGeom>
        </p:spPr>
      </p:pic>
      <p:sp>
        <p:nvSpPr>
          <p:cNvPr id="13" name="Down Arrow 12"/>
          <p:cNvSpPr/>
          <p:nvPr/>
        </p:nvSpPr>
        <p:spPr bwMode="auto">
          <a:xfrm>
            <a:off x="2749278" y="3820282"/>
            <a:ext cx="182372" cy="232696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Down Arrow 25"/>
          <p:cNvSpPr/>
          <p:nvPr/>
        </p:nvSpPr>
        <p:spPr bwMode="auto">
          <a:xfrm>
            <a:off x="7125340" y="3744700"/>
            <a:ext cx="182372" cy="232696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Down Arrow 26"/>
          <p:cNvSpPr/>
          <p:nvPr/>
        </p:nvSpPr>
        <p:spPr bwMode="auto">
          <a:xfrm rot="17822354">
            <a:off x="3691705" y="4907465"/>
            <a:ext cx="204411" cy="330495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Down Arrow 27"/>
          <p:cNvSpPr/>
          <p:nvPr/>
        </p:nvSpPr>
        <p:spPr bwMode="auto">
          <a:xfrm rot="3399337">
            <a:off x="5686070" y="5078961"/>
            <a:ext cx="220132" cy="353816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36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LARP Magnets Zoo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53" y="932471"/>
            <a:ext cx="7913294" cy="499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17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17777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MQXF (magnet) requirements almost complete</a:t>
            </a:r>
          </a:p>
          <a:p>
            <a:pPr lvl="1"/>
            <a:r>
              <a:rPr lang="en-US" dirty="0" smtClean="0"/>
              <a:t>Only High Voltage Withstand levels TBD</a:t>
            </a:r>
            <a:endParaRPr lang="en-US" dirty="0"/>
          </a:p>
          <a:p>
            <a:r>
              <a:rPr lang="en-US" dirty="0" smtClean="0"/>
              <a:t>LMQXF (cold mass) requirements in progress</a:t>
            </a:r>
          </a:p>
          <a:p>
            <a:pPr lvl="1"/>
            <a:r>
              <a:rPr lang="en-US" dirty="0" smtClean="0"/>
              <a:t>Cold mass &amp; cryostat designs in progress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9132"/>
          <a:stretch/>
        </p:blipFill>
        <p:spPr>
          <a:xfrm>
            <a:off x="1905000" y="2859776"/>
            <a:ext cx="3002976" cy="40256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9132"/>
          <a:stretch/>
        </p:blipFill>
        <p:spPr>
          <a:xfrm>
            <a:off x="5292080" y="2859777"/>
            <a:ext cx="2982845" cy="402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2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MQXFA/B Main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410200" cy="4906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/>
          </p:nvPr>
        </p:nvGraphicFramePr>
        <p:xfrm>
          <a:off x="19050" y="1144299"/>
          <a:ext cx="5562599" cy="4443173"/>
        </p:xfrm>
        <a:graphic>
          <a:graphicData uri="http://schemas.openxmlformats.org/drawingml/2006/table">
            <a:tbl>
              <a:tblPr firstCol="1" bandRow="1"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231205"/>
                <a:gridCol w="978330"/>
                <a:gridCol w="1353064"/>
              </a:tblGrid>
              <a:tr h="3283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small" dirty="0">
                          <a:effectLst/>
                        </a:rPr>
                        <a:t>Parameter</a:t>
                      </a:r>
                      <a:endParaRPr lang="en-US" sz="1800" cap="small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Unit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MQXFA/B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Coil aperture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Magnetic </a:t>
                      </a:r>
                      <a:r>
                        <a:rPr lang="en-US" sz="1800" dirty="0" smtClean="0">
                          <a:effectLst/>
                        </a:rPr>
                        <a:t>length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4.2/7.15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layers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turns </a:t>
                      </a:r>
                      <a:r>
                        <a:rPr lang="en-US" sz="1800" dirty="0" smtClean="0">
                          <a:effectLst/>
                        </a:rPr>
                        <a:t>Inner-Outer </a:t>
                      </a:r>
                      <a:r>
                        <a:rPr lang="en-US" sz="1800" dirty="0">
                          <a:effectLst/>
                        </a:rPr>
                        <a:t>layer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22</a:t>
                      </a:r>
                      <a:r>
                        <a:rPr lang="en-US" sz="1800" baseline="0" dirty="0" smtClean="0">
                          <a:effectLst/>
                        </a:rPr>
                        <a:t>-</a:t>
                      </a:r>
                      <a:r>
                        <a:rPr lang="en-US" sz="1800" dirty="0" smtClean="0">
                          <a:effectLst/>
                        </a:rPr>
                        <a:t>28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Operation temperature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1.9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</a:t>
                      </a:r>
                      <a:r>
                        <a:rPr lang="en-US" sz="1800" dirty="0" smtClean="0">
                          <a:effectLst/>
                        </a:rPr>
                        <a:t>gradient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132.6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kA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16.5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Peak field at nom.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11.4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Stored energy at </a:t>
                      </a:r>
                      <a:r>
                        <a:rPr lang="en-US" sz="1800" dirty="0" smtClean="0">
                          <a:effectLst/>
                        </a:rPr>
                        <a:t>nom. </a:t>
                      </a:r>
                      <a:r>
                        <a:rPr lang="en-US" sz="1800" dirty="0" err="1" smtClean="0">
                          <a:effectLst/>
                        </a:rPr>
                        <a:t>curr</a:t>
                      </a:r>
                      <a:r>
                        <a:rPr lang="en-US" sz="1800" dirty="0" smtClean="0">
                          <a:effectLst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MJ/m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Diff. inductance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mH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/m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8.2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Strand diameter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0.85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Strand</a:t>
                      </a:r>
                      <a:r>
                        <a:rPr lang="en-US" sz="1800" baseline="0" dirty="0" smtClean="0">
                          <a:effectLst/>
                        </a:rPr>
                        <a:t> number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</a:t>
                      </a:r>
                      <a:r>
                        <a:rPr lang="en-US" sz="1800" baseline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width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18.15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Cable mid thickness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1.525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Keystone angle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0.4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 rot="418775">
            <a:off x="772124" y="5938892"/>
            <a:ext cx="4056452" cy="44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13" b="5868"/>
          <a:stretch/>
        </p:blipFill>
        <p:spPr>
          <a:xfrm>
            <a:off x="5562600" y="4413279"/>
            <a:ext cx="3581400" cy="24447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850238"/>
            <a:ext cx="3581400" cy="3569362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0" y="0"/>
            <a:ext cx="1882512" cy="900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Design will be presented in next talk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91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MQXF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requirements and provide feedback</a:t>
            </a:r>
          </a:p>
          <a:p>
            <a:r>
              <a:rPr lang="en-US" dirty="0" smtClean="0"/>
              <a:t>Demonstrate that MQXF magnets can meet requirements</a:t>
            </a:r>
          </a:p>
          <a:p>
            <a:pPr lvl="1"/>
            <a:r>
              <a:rPr lang="en-US" dirty="0" smtClean="0"/>
              <a:t>Short Models and Prototypes</a:t>
            </a:r>
          </a:p>
          <a:p>
            <a:r>
              <a:rPr lang="en-US" dirty="0" smtClean="0"/>
              <a:t>Prepare for construction project/phase</a:t>
            </a:r>
          </a:p>
          <a:p>
            <a:r>
              <a:rPr lang="en-US" dirty="0" smtClean="0"/>
              <a:t>Reduce risks</a:t>
            </a:r>
          </a:p>
          <a:p>
            <a:r>
              <a:rPr lang="en-US" dirty="0" smtClean="0"/>
              <a:t>Value engineering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12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 Development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28154"/>
            <a:ext cx="7920000" cy="513715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One design</a:t>
            </a:r>
            <a:r>
              <a:rPr lang="en-US" b="1" dirty="0" smtClean="0"/>
              <a:t> </a:t>
            </a:r>
            <a:r>
              <a:rPr lang="en-US" dirty="0" smtClean="0"/>
              <a:t>for both Q1/Q3 and Q2</a:t>
            </a:r>
          </a:p>
          <a:p>
            <a:pPr lvl="1"/>
            <a:r>
              <a:rPr lang="en-US" dirty="0" smtClean="0"/>
              <a:t>Not as present triplet…</a:t>
            </a:r>
          </a:p>
          <a:p>
            <a:r>
              <a:rPr lang="en-US" dirty="0" smtClean="0"/>
              <a:t>Very integrated design and development plan</a:t>
            </a:r>
          </a:p>
          <a:p>
            <a:pPr lvl="1"/>
            <a:r>
              <a:rPr lang="en-US" dirty="0" smtClean="0"/>
              <a:t>Avoid duplication and leverage expertize, tools, …</a:t>
            </a:r>
          </a:p>
          <a:p>
            <a:r>
              <a:rPr lang="en-US" dirty="0" smtClean="0"/>
              <a:t>Exchange parts when procurement is more difficult on one side, and to accelerate schedule</a:t>
            </a:r>
          </a:p>
          <a:p>
            <a:pPr lvl="1"/>
            <a:r>
              <a:rPr lang="en-US" dirty="0" smtClean="0"/>
              <a:t>Rapid-prototyping end parts, pole parts, traces, short structures, …</a:t>
            </a:r>
          </a:p>
          <a:p>
            <a:r>
              <a:rPr lang="en-US" dirty="0" smtClean="0"/>
              <a:t>Sharing procedures, improvements and lessons learned</a:t>
            </a:r>
          </a:p>
          <a:p>
            <a:r>
              <a:rPr lang="en-US" u="sng" dirty="0" smtClean="0"/>
              <a:t>Sharing short-model coils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36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microsoft.com/office/infopath/2007/PartnerControls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8946e33d-fd2f-4ae4-8ee9-d90c129cdf9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6357</TotalTime>
  <Words>1341</Words>
  <Application>Microsoft Office PowerPoint</Application>
  <PresentationFormat>On-screen Show (4:3)</PresentationFormat>
  <Paragraphs>342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ＭＳ Ｐゴシック</vt:lpstr>
      <vt:lpstr>Arial</vt:lpstr>
      <vt:lpstr>Calibri</vt:lpstr>
      <vt:lpstr>Geneva</vt:lpstr>
      <vt:lpstr>Helvetica</vt:lpstr>
      <vt:lpstr>Times New Roman</vt:lpstr>
      <vt:lpstr>Wingdings</vt:lpstr>
      <vt:lpstr>Thème Office</vt:lpstr>
      <vt:lpstr>LBNL</vt:lpstr>
      <vt:lpstr>Overall MQXF Development &amp; Plans</vt:lpstr>
      <vt:lpstr>Outline</vt:lpstr>
      <vt:lpstr>LARP Development</vt:lpstr>
      <vt:lpstr>IR Quadrupole R&amp;D Program</vt:lpstr>
      <vt:lpstr>LARP Magnets Zoo</vt:lpstr>
      <vt:lpstr>Requirements</vt:lpstr>
      <vt:lpstr>MQXFA/B Main Parameters</vt:lpstr>
      <vt:lpstr>GOALS of MQXF Development</vt:lpstr>
      <vt:lpstr>MQXF Development Plan</vt:lpstr>
      <vt:lpstr>Status &amp; Plans</vt:lpstr>
      <vt:lpstr>Conductor</vt:lpstr>
      <vt:lpstr>CERN short model coil fabrication</vt:lpstr>
      <vt:lpstr>CERN prototype coil fabrication</vt:lpstr>
      <vt:lpstr>LARP short model coil fabrication</vt:lpstr>
      <vt:lpstr>LARP prototype coil fabrication</vt:lpstr>
      <vt:lpstr>Coils</vt:lpstr>
      <vt:lpstr>Structures</vt:lpstr>
      <vt:lpstr>Magnet Assembly</vt:lpstr>
      <vt:lpstr>Magnet Vertical Test</vt:lpstr>
      <vt:lpstr>Cold Mass, Cryostat &amp; Horizontal Test</vt:lpstr>
      <vt:lpstr>Test Results</vt:lpstr>
      <vt:lpstr>Short Models Test Program</vt:lpstr>
      <vt:lpstr>Short models Test Program</vt:lpstr>
      <vt:lpstr>Short models Test Program</vt:lpstr>
      <vt:lpstr>LARP prototypes</vt:lpstr>
      <vt:lpstr>CERN prototypes</vt:lpstr>
      <vt:lpstr>MQXF Series Production</vt:lpstr>
      <vt:lpstr>Challenges to Schedule</vt:lpstr>
      <vt:lpstr>Conclusions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Giorgio Ambrosio x2297 12326N</cp:lastModifiedBy>
  <cp:revision>303</cp:revision>
  <dcterms:created xsi:type="dcterms:W3CDTF">2016-03-23T12:58:39Z</dcterms:created>
  <dcterms:modified xsi:type="dcterms:W3CDTF">2016-06-07T05:29:21Z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