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1"/>
  </p:notesMasterIdLst>
  <p:handoutMasterIdLst>
    <p:handoutMasterId r:id="rId62"/>
  </p:handoutMasterIdLst>
  <p:sldIdLst>
    <p:sldId id="263" r:id="rId2"/>
    <p:sldId id="331" r:id="rId3"/>
    <p:sldId id="435" r:id="rId4"/>
    <p:sldId id="334" r:id="rId5"/>
    <p:sldId id="436" r:id="rId6"/>
    <p:sldId id="341" r:id="rId7"/>
    <p:sldId id="336" r:id="rId8"/>
    <p:sldId id="337" r:id="rId9"/>
    <p:sldId id="338" r:id="rId10"/>
    <p:sldId id="382" r:id="rId11"/>
    <p:sldId id="383" r:id="rId12"/>
    <p:sldId id="384" r:id="rId13"/>
    <p:sldId id="344" r:id="rId14"/>
    <p:sldId id="347" r:id="rId15"/>
    <p:sldId id="416" r:id="rId16"/>
    <p:sldId id="345" r:id="rId17"/>
    <p:sldId id="346" r:id="rId18"/>
    <p:sldId id="389" r:id="rId19"/>
    <p:sldId id="349" r:id="rId20"/>
    <p:sldId id="356" r:id="rId21"/>
    <p:sldId id="351" r:id="rId22"/>
    <p:sldId id="427" r:id="rId23"/>
    <p:sldId id="426" r:id="rId24"/>
    <p:sldId id="419" r:id="rId25"/>
    <p:sldId id="352" r:id="rId26"/>
    <p:sldId id="390" r:id="rId27"/>
    <p:sldId id="358" r:id="rId28"/>
    <p:sldId id="360" r:id="rId29"/>
    <p:sldId id="361" r:id="rId30"/>
    <p:sldId id="362" r:id="rId31"/>
    <p:sldId id="363" r:id="rId32"/>
    <p:sldId id="364" r:id="rId33"/>
    <p:sldId id="365" r:id="rId34"/>
    <p:sldId id="366" r:id="rId35"/>
    <p:sldId id="367" r:id="rId36"/>
    <p:sldId id="368" r:id="rId37"/>
    <p:sldId id="369" r:id="rId38"/>
    <p:sldId id="370" r:id="rId39"/>
    <p:sldId id="371" r:id="rId40"/>
    <p:sldId id="372" r:id="rId41"/>
    <p:sldId id="373" r:id="rId42"/>
    <p:sldId id="374" r:id="rId43"/>
    <p:sldId id="376" r:id="rId44"/>
    <p:sldId id="378" r:id="rId45"/>
    <p:sldId id="425" r:id="rId46"/>
    <p:sldId id="422" r:id="rId47"/>
    <p:sldId id="424" r:id="rId48"/>
    <p:sldId id="429" r:id="rId49"/>
    <p:sldId id="430" r:id="rId50"/>
    <p:sldId id="431" r:id="rId51"/>
    <p:sldId id="380" r:id="rId52"/>
    <p:sldId id="387" r:id="rId53"/>
    <p:sldId id="388" r:id="rId54"/>
    <p:sldId id="417" r:id="rId55"/>
    <p:sldId id="418" r:id="rId56"/>
    <p:sldId id="432" r:id="rId57"/>
    <p:sldId id="433" r:id="rId58"/>
    <p:sldId id="434" r:id="rId59"/>
    <p:sldId id="421" r:id="rId6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60"/>
  </p:normalViewPr>
  <p:slideViewPr>
    <p:cSldViewPr snapToObjects="1" showGuides="1">
      <p:cViewPr varScale="1">
        <p:scale>
          <a:sx n="110" d="100"/>
          <a:sy n="110" d="100"/>
        </p:scale>
        <p:origin x="1662" y="96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work\Cable%20expansion\Summary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work\MQXF\ER_MQXF%20coil%20longitudinal%20contrac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51355555555557"/>
          <c:y val="5.0925925925925923E-2"/>
          <c:w val="0.8520495555555555"/>
          <c:h val="0.82160638390400598"/>
        </c:manualLayout>
      </c:layout>
      <c:scatterChart>
        <c:scatterStyle val="lineMarker"/>
        <c:varyColors val="0"/>
        <c:ser>
          <c:idx val="1"/>
          <c:order val="0"/>
          <c:tx>
            <c:v>MQXF - unc. - sleeve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(Cables!$J$43:$J$46,Cables!$J$49,Cables!$J$52,Cables!$J$55)</c:f>
              <c:numCache>
                <c:formatCode>General</c:formatCode>
                <c:ptCount val="7"/>
                <c:pt idx="0">
                  <c:v>-0.5</c:v>
                </c:pt>
                <c:pt idx="1">
                  <c:v>-0.5</c:v>
                </c:pt>
                <c:pt idx="2">
                  <c:v>-0.3</c:v>
                </c:pt>
                <c:pt idx="3">
                  <c:v>-0.45</c:v>
                </c:pt>
                <c:pt idx="4">
                  <c:v>-0.4</c:v>
                </c:pt>
                <c:pt idx="5">
                  <c:v>-0.4</c:v>
                </c:pt>
                <c:pt idx="6">
                  <c:v>-0.55000000000000004</c:v>
                </c:pt>
              </c:numCache>
            </c:numRef>
          </c:xVal>
          <c:yVal>
            <c:numRef>
              <c:f>(Cables!$M$43:$M$46,Cables!$M$49,Cables!$M$52,Cables!$M$55)</c:f>
              <c:numCache>
                <c:formatCode>0.00</c:formatCode>
                <c:ptCount val="7"/>
                <c:pt idx="0">
                  <c:v>4.2</c:v>
                </c:pt>
                <c:pt idx="1">
                  <c:v>4.0999999999999996</c:v>
                </c:pt>
                <c:pt idx="2">
                  <c:v>3.9000000000000004</c:v>
                </c:pt>
                <c:pt idx="3">
                  <c:v>3.55</c:v>
                </c:pt>
                <c:pt idx="4">
                  <c:v>4.0999999999999996</c:v>
                </c:pt>
                <c:pt idx="5">
                  <c:v>3.75</c:v>
                </c:pt>
                <c:pt idx="6">
                  <c:v>3.85</c:v>
                </c:pt>
              </c:numCache>
            </c:numRef>
          </c:yVal>
          <c:smooth val="0"/>
        </c:ser>
        <c:ser>
          <c:idx val="0"/>
          <c:order val="1"/>
          <c:tx>
            <c:v>MQXF - unc. - braided</c:v>
          </c:tx>
          <c:spPr>
            <a:ln w="28575">
              <a:noFill/>
            </a:ln>
          </c:spPr>
          <c:xVal>
            <c:numRef>
              <c:f>(Cables!$J$47:$J$48,Cables!$J$50,Cables!$J$56:$J$57)</c:f>
              <c:numCache>
                <c:formatCode>General</c:formatCode>
                <c:ptCount val="5"/>
                <c:pt idx="0">
                  <c:v>-0.05</c:v>
                </c:pt>
                <c:pt idx="1">
                  <c:v>-0.1</c:v>
                </c:pt>
                <c:pt idx="2">
                  <c:v>-0.15</c:v>
                </c:pt>
                <c:pt idx="3">
                  <c:v>-0.15</c:v>
                </c:pt>
                <c:pt idx="4">
                  <c:v>-0.2</c:v>
                </c:pt>
              </c:numCache>
            </c:numRef>
          </c:xVal>
          <c:yVal>
            <c:numRef>
              <c:f>(Cables!$M$47:$M$48,Cables!$M$50,Cables!$M$53,Cables!$M$56:$M$57)</c:f>
              <c:numCache>
                <c:formatCode>0.00</c:formatCode>
                <c:ptCount val="6"/>
                <c:pt idx="0">
                  <c:v>3.3</c:v>
                </c:pt>
                <c:pt idx="1">
                  <c:v>3.55</c:v>
                </c:pt>
                <c:pt idx="2">
                  <c:v>3.5</c:v>
                </c:pt>
                <c:pt idx="3">
                  <c:v>2.95</c:v>
                </c:pt>
                <c:pt idx="4">
                  <c:v>2.9499999999999997</c:v>
                </c:pt>
                <c:pt idx="5">
                  <c:v>3.15</c:v>
                </c:pt>
              </c:numCache>
            </c:numRef>
          </c:yVal>
          <c:smooth val="0"/>
        </c:ser>
        <c:ser>
          <c:idx val="2"/>
          <c:order val="2"/>
          <c:tx>
            <c:v>HQ - conf. - sleeve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Cables!$J$36:$J$37</c:f>
              <c:numCache>
                <c:formatCode>General</c:formatCode>
                <c:ptCount val="2"/>
                <c:pt idx="0">
                  <c:v>0.3</c:v>
                </c:pt>
                <c:pt idx="1">
                  <c:v>0.45</c:v>
                </c:pt>
              </c:numCache>
            </c:numRef>
          </c:xVal>
          <c:yVal>
            <c:numRef>
              <c:f>Cables!$M$36:$M$37</c:f>
              <c:numCache>
                <c:formatCode>0.00</c:formatCode>
                <c:ptCount val="2"/>
                <c:pt idx="0">
                  <c:v>2</c:v>
                </c:pt>
                <c:pt idx="1">
                  <c:v>2.4500000000000002</c:v>
                </c:pt>
              </c:numCache>
            </c:numRef>
          </c:yVal>
          <c:smooth val="0"/>
        </c:ser>
        <c:ser>
          <c:idx val="3"/>
          <c:order val="3"/>
          <c:tx>
            <c:v>Linear trend</c:v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Cables!$J$58:$J$59</c:f>
              <c:numCache>
                <c:formatCode>General</c:formatCode>
                <c:ptCount val="2"/>
                <c:pt idx="0">
                  <c:v>-0.6</c:v>
                </c:pt>
                <c:pt idx="1">
                  <c:v>0.6</c:v>
                </c:pt>
              </c:numCache>
            </c:numRef>
          </c:xVal>
          <c:yVal>
            <c:numRef>
              <c:f>Cables!$M$58:$M$59</c:f>
              <c:numCache>
                <c:formatCode>0.00</c:formatCode>
                <c:ptCount val="2"/>
                <c:pt idx="0">
                  <c:v>4.08</c:v>
                </c:pt>
                <c:pt idx="1">
                  <c:v>1.92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Coils!$A$1</c:f>
              <c:strCache>
                <c:ptCount val="1"/>
                <c:pt idx="0">
                  <c:v>LARP coil 1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noFill/>
              <a:ln w="15875"/>
            </c:spPr>
          </c:marker>
          <c:xVal>
            <c:numRef>
              <c:f>Coils!$F$4</c:f>
              <c:numCache>
                <c:formatCode>0.000</c:formatCode>
                <c:ptCount val="1"/>
                <c:pt idx="0">
                  <c:v>-0.29599999999999993</c:v>
                </c:pt>
              </c:numCache>
            </c:numRef>
          </c:xVal>
          <c:yVal>
            <c:numRef>
              <c:f>Coils!$G$4</c:f>
              <c:numCache>
                <c:formatCode>0.00</c:formatCode>
                <c:ptCount val="1"/>
                <c:pt idx="0">
                  <c:v>3.5700000000000003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Coils!$A$13</c:f>
              <c:strCache>
                <c:ptCount val="1"/>
                <c:pt idx="0">
                  <c:v>CERN coil 101 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noFill/>
              <a:ln w="15875">
                <a:solidFill>
                  <a:schemeClr val="accent4"/>
                </a:solidFill>
              </a:ln>
            </c:spPr>
          </c:marker>
          <c:xVal>
            <c:numRef>
              <c:f>Coils!$F$16</c:f>
              <c:numCache>
                <c:formatCode>0.000</c:formatCode>
                <c:ptCount val="1"/>
                <c:pt idx="0">
                  <c:v>-0.19000000000000003</c:v>
                </c:pt>
              </c:numCache>
            </c:numRef>
          </c:xVal>
          <c:yVal>
            <c:numRef>
              <c:f>Coils!$G$16</c:f>
              <c:numCache>
                <c:formatCode>0.00</c:formatCode>
                <c:ptCount val="1"/>
                <c:pt idx="0">
                  <c:v>3.1457307802314958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7402656"/>
        <c:axId val="109862128"/>
      </c:scatterChart>
      <c:valAx>
        <c:axId val="167402656"/>
        <c:scaling>
          <c:orientation val="minMax"/>
          <c:max val="0.60000000000000009"/>
          <c:min val="-0.6000000000000000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Length [%]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09862128"/>
        <c:crosses val="autoZero"/>
        <c:crossBetween val="midCat"/>
      </c:valAx>
      <c:valAx>
        <c:axId val="109862128"/>
        <c:scaling>
          <c:orientation val="minMax"/>
          <c:max val="4.5"/>
          <c:min val="1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Area [%]</a:t>
                </a:r>
              </a:p>
            </c:rich>
          </c:tx>
          <c:layout>
            <c:manualLayout>
              <c:xMode val="edge"/>
              <c:yMode val="edge"/>
              <c:x val="1.9444444444444445E-2"/>
              <c:y val="0.3333833452746872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674026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8659622222222219"/>
          <c:y val="7.6864722222222223E-2"/>
          <c:w val="0.32404308836395451"/>
          <c:h val="0.35033284685354016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</c:sp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 b="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64575859382455"/>
          <c:y val="6.0480339050456071E-2"/>
          <c:w val="0.8400178526826112"/>
          <c:h val="0.81182840256267508"/>
        </c:manualLayout>
      </c:layout>
      <c:scatterChart>
        <c:scatterStyle val="lineMarker"/>
        <c:varyColors val="0"/>
        <c:ser>
          <c:idx val="0"/>
          <c:order val="0"/>
          <c:tx>
            <c:strRef>
              <c:f>Coils!$A$19</c:f>
              <c:strCache>
                <c:ptCount val="1"/>
                <c:pt idx="0">
                  <c:v>MQXF CERN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Coils!$J$22:$J$32</c:f>
              <c:numCache>
                <c:formatCode>0.000</c:formatCode>
                <c:ptCount val="11"/>
                <c:pt idx="0">
                  <c:v>-0.15</c:v>
                </c:pt>
                <c:pt idx="1">
                  <c:v>-0.12000000000000002</c:v>
                </c:pt>
                <c:pt idx="2">
                  <c:v>-0.13900000000000001</c:v>
                </c:pt>
                <c:pt idx="3">
                  <c:v>-0.16</c:v>
                </c:pt>
                <c:pt idx="4">
                  <c:v>-0.14000000000000001</c:v>
                </c:pt>
                <c:pt idx="5">
                  <c:v>-0.05</c:v>
                </c:pt>
                <c:pt idx="6">
                  <c:v>-0.15</c:v>
                </c:pt>
                <c:pt idx="7">
                  <c:v>-9.5000000000000015E-2</c:v>
                </c:pt>
                <c:pt idx="8">
                  <c:v>-0.10499999999999998</c:v>
                </c:pt>
                <c:pt idx="9">
                  <c:v>-0.15000000000000002</c:v>
                </c:pt>
              </c:numCache>
            </c:numRef>
          </c:xVal>
          <c:yVal>
            <c:numRef>
              <c:f>Coils!$H$22:$H$32</c:f>
              <c:numCache>
                <c:formatCode>0.000</c:formatCode>
                <c:ptCount val="11"/>
                <c:pt idx="0">
                  <c:v>-4.0000000000000036E-2</c:v>
                </c:pt>
                <c:pt idx="1">
                  <c:v>-4.2999999999999969E-2</c:v>
                </c:pt>
                <c:pt idx="2">
                  <c:v>-4.6999999999999972E-2</c:v>
                </c:pt>
                <c:pt idx="3">
                  <c:v>0</c:v>
                </c:pt>
                <c:pt idx="4">
                  <c:v>-1.0000000000000004E-2</c:v>
                </c:pt>
                <c:pt idx="5">
                  <c:v>9.9999999999999863E-3</c:v>
                </c:pt>
                <c:pt idx="6">
                  <c:v>-2.5000000000000001E-2</c:v>
                </c:pt>
                <c:pt idx="7">
                  <c:v>-7.9999999999999988E-2</c:v>
                </c:pt>
                <c:pt idx="8">
                  <c:v>-3.0000000000000027E-2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Coils!$A$36</c:f>
              <c:strCache>
                <c:ptCount val="1"/>
                <c:pt idx="0">
                  <c:v>MQXF LARP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Coils!$L$38:$L$46</c:f>
              <c:numCache>
                <c:formatCode>0.000</c:formatCode>
                <c:ptCount val="9"/>
                <c:pt idx="0">
                  <c:v>-0.18599999999999994</c:v>
                </c:pt>
                <c:pt idx="1">
                  <c:v>-0.13799999999999998</c:v>
                </c:pt>
                <c:pt idx="2">
                  <c:v>-0.20400000000000001</c:v>
                </c:pt>
                <c:pt idx="3">
                  <c:v>-0.14199999999999999</c:v>
                </c:pt>
                <c:pt idx="4">
                  <c:v>-0.16400000000000001</c:v>
                </c:pt>
                <c:pt idx="5">
                  <c:v>-0.13100000000000001</c:v>
                </c:pt>
                <c:pt idx="6">
                  <c:v>-0.15299999999999997</c:v>
                </c:pt>
              </c:numCache>
            </c:numRef>
          </c:xVal>
          <c:yVal>
            <c:numRef>
              <c:f>Coils!$J$38:$J$46</c:f>
              <c:numCache>
                <c:formatCode>0.000</c:formatCode>
                <c:ptCount val="9"/>
                <c:pt idx="0">
                  <c:v>-0.16700000000000004</c:v>
                </c:pt>
                <c:pt idx="1">
                  <c:v>-0.23150000000000004</c:v>
                </c:pt>
                <c:pt idx="2">
                  <c:v>-0.13900000000000001</c:v>
                </c:pt>
                <c:pt idx="3">
                  <c:v>-0.188</c:v>
                </c:pt>
                <c:pt idx="4">
                  <c:v>-0.16799999999999998</c:v>
                </c:pt>
                <c:pt idx="5">
                  <c:v>-0.17099999999999999</c:v>
                </c:pt>
                <c:pt idx="6">
                  <c:v>-0.22393999999999997</c:v>
                </c:pt>
              </c:numCache>
            </c:numRef>
          </c:yVal>
          <c:smooth val="0"/>
        </c:ser>
        <c:ser>
          <c:idx val="2"/>
          <c:order val="2"/>
          <c:tx>
            <c:v>HQ02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Coils!$B$6:$B$10</c:f>
              <c:numCache>
                <c:formatCode>0.00</c:formatCode>
                <c:ptCount val="5"/>
                <c:pt idx="0">
                  <c:v>-0.18124999999999997</c:v>
                </c:pt>
                <c:pt idx="1">
                  <c:v>-0.16875000000000001</c:v>
                </c:pt>
                <c:pt idx="2">
                  <c:v>-0.21249999999999999</c:v>
                </c:pt>
                <c:pt idx="3">
                  <c:v>-0.17499999999999999</c:v>
                </c:pt>
                <c:pt idx="4">
                  <c:v>-0.19375000000000001</c:v>
                </c:pt>
              </c:numCache>
            </c:numRef>
          </c:xVal>
          <c:yVal>
            <c:numRef>
              <c:f>Coils!$D$6:$D$10</c:f>
              <c:numCache>
                <c:formatCode>0.00</c:formatCode>
                <c:ptCount val="5"/>
                <c:pt idx="0">
                  <c:v>-0.20500000000000002</c:v>
                </c:pt>
                <c:pt idx="1">
                  <c:v>-0.20749999999999996</c:v>
                </c:pt>
                <c:pt idx="2">
                  <c:v>-0.16500000000000001</c:v>
                </c:pt>
                <c:pt idx="3">
                  <c:v>-0.15499999999999997</c:v>
                </c:pt>
                <c:pt idx="4">
                  <c:v>-0.17</c:v>
                </c:pt>
              </c:numCache>
            </c:numRef>
          </c:yVal>
          <c:smooth val="0"/>
        </c:ser>
        <c:ser>
          <c:idx val="3"/>
          <c:order val="3"/>
          <c:tx>
            <c:v>HQ03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Pt>
            <c:idx val="0"/>
            <c:marker>
              <c:symbol val="triangle"/>
              <c:size val="5"/>
              <c:spPr>
                <a:solidFill>
                  <a:schemeClr val="accent4"/>
                </a:solidFill>
                <a:ln w="9525">
                  <a:solidFill>
                    <a:schemeClr val="accent4"/>
                  </a:solidFill>
                </a:ln>
                <a:effectLst/>
              </c:spPr>
            </c:marker>
            <c:bubble3D val="0"/>
          </c:dPt>
          <c:xVal>
            <c:numRef>
              <c:f>Coils!$B$11:$B$17</c:f>
              <c:numCache>
                <c:formatCode>0.00</c:formatCode>
                <c:ptCount val="7"/>
                <c:pt idx="0">
                  <c:v>-0.1925</c:v>
                </c:pt>
                <c:pt idx="1">
                  <c:v>-0.1</c:v>
                </c:pt>
                <c:pt idx="2">
                  <c:v>-0.17499999999999999</c:v>
                </c:pt>
                <c:pt idx="3">
                  <c:v>-0.22875000000000001</c:v>
                </c:pt>
                <c:pt idx="4">
                  <c:v>-0.18124999999999997</c:v>
                </c:pt>
                <c:pt idx="5">
                  <c:v>-0.11874999999999998</c:v>
                </c:pt>
                <c:pt idx="6">
                  <c:v>-0.13750000000000001</c:v>
                </c:pt>
              </c:numCache>
            </c:numRef>
          </c:xVal>
          <c:yVal>
            <c:numRef>
              <c:f>Coils!$D$11:$D$17</c:f>
              <c:numCache>
                <c:formatCode>0.00</c:formatCode>
                <c:ptCount val="7"/>
                <c:pt idx="0">
                  <c:v>4.3750000000000011E-2</c:v>
                </c:pt>
                <c:pt idx="1">
                  <c:v>-0.125</c:v>
                </c:pt>
                <c:pt idx="2">
                  <c:v>-2.5000000000000022E-2</c:v>
                </c:pt>
                <c:pt idx="3">
                  <c:v>3.125E-2</c:v>
                </c:pt>
                <c:pt idx="4">
                  <c:v>-1.5000000000000013E-2</c:v>
                </c:pt>
                <c:pt idx="5">
                  <c:v>-5.6250000000000008E-2</c:v>
                </c:pt>
                <c:pt idx="6">
                  <c:v>-0.06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Coils!$A$21</c:f>
              <c:strCache>
                <c:ptCount val="1"/>
                <c:pt idx="0">
                  <c:v>000 (Cu)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Coils!$J$21</c:f>
              <c:numCache>
                <c:formatCode>0.000</c:formatCode>
                <c:ptCount val="1"/>
                <c:pt idx="0">
                  <c:v>-5.9999999999999963E-2</c:v>
                </c:pt>
              </c:numCache>
            </c:numRef>
          </c:xVal>
          <c:yVal>
            <c:numRef>
              <c:f>Coils!$H$21</c:f>
              <c:numCache>
                <c:formatCode>0.000</c:formatCode>
                <c:ptCount val="1"/>
                <c:pt idx="0">
                  <c:v>-0.23000000000000004</c:v>
                </c:pt>
              </c:numCache>
            </c:numRef>
          </c:yVal>
          <c:smooth val="0"/>
        </c:ser>
        <c:ser>
          <c:idx val="5"/>
          <c:order val="5"/>
          <c:spPr>
            <a:ln w="1270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Coils!$B$62:$B$63</c:f>
              <c:numCache>
                <c:formatCode>General</c:formatCode>
                <c:ptCount val="2"/>
                <c:pt idx="0">
                  <c:v>-0.3</c:v>
                </c:pt>
                <c:pt idx="1">
                  <c:v>0.05</c:v>
                </c:pt>
              </c:numCache>
            </c:numRef>
          </c:xVal>
          <c:yVal>
            <c:numRef>
              <c:f>Coils!$C$62:$C$63</c:f>
              <c:numCache>
                <c:formatCode>General</c:formatCode>
                <c:ptCount val="2"/>
                <c:pt idx="0">
                  <c:v>0.12999999999999998</c:v>
                </c:pt>
                <c:pt idx="1">
                  <c:v>-0.22000000000000003</c:v>
                </c:pt>
              </c:numCache>
            </c:numRef>
          </c:yVal>
          <c:smooth val="0"/>
        </c:ser>
        <c:ser>
          <c:idx val="6"/>
          <c:order val="6"/>
          <c:tx>
            <c:v> </c:v>
          </c:tx>
          <c:spPr>
            <a:ln w="12700" cap="rnd">
              <a:solidFill>
                <a:schemeClr val="accent3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Coils!$B$66:$B$67</c:f>
              <c:numCache>
                <c:formatCode>General</c:formatCode>
                <c:ptCount val="2"/>
                <c:pt idx="0">
                  <c:v>-0.3</c:v>
                </c:pt>
                <c:pt idx="1">
                  <c:v>0.05</c:v>
                </c:pt>
              </c:numCache>
            </c:numRef>
          </c:xVal>
          <c:yVal>
            <c:numRef>
              <c:f>Coils!$C$66:$C$67</c:f>
              <c:numCache>
                <c:formatCode>General</c:formatCode>
                <c:ptCount val="2"/>
                <c:pt idx="0">
                  <c:v>-7.0000000000000007E-2</c:v>
                </c:pt>
                <c:pt idx="1">
                  <c:v>-0.42</c:v>
                </c:pt>
              </c:numCache>
            </c:numRef>
          </c:yVal>
          <c:smooth val="0"/>
        </c:ser>
        <c:ser>
          <c:idx val="7"/>
          <c:order val="7"/>
          <c:spPr>
            <a:ln w="12700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Coils!$B$68:$B$69</c:f>
              <c:numCache>
                <c:formatCode>General</c:formatCode>
                <c:ptCount val="2"/>
                <c:pt idx="0">
                  <c:v>-0.3</c:v>
                </c:pt>
                <c:pt idx="1">
                  <c:v>0.05</c:v>
                </c:pt>
              </c:numCache>
            </c:numRef>
          </c:xVal>
          <c:yVal>
            <c:numRef>
              <c:f>Coils!$C$68:$C$69</c:f>
              <c:numCache>
                <c:formatCode>0.00</c:formatCode>
                <c:ptCount val="2"/>
                <c:pt idx="0">
                  <c:v>9.9999999999999978E-2</c:v>
                </c:pt>
                <c:pt idx="1">
                  <c:v>-0.25</c:v>
                </c:pt>
              </c:numCache>
            </c:numRef>
          </c:yVal>
          <c:smooth val="0"/>
        </c:ser>
        <c:ser>
          <c:idx val="8"/>
          <c:order val="8"/>
          <c:spPr>
            <a:ln w="12700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Coils!$B$64:$B$65</c:f>
              <c:numCache>
                <c:formatCode>General</c:formatCode>
                <c:ptCount val="2"/>
                <c:pt idx="0">
                  <c:v>-0.3</c:v>
                </c:pt>
                <c:pt idx="1">
                  <c:v>0.05</c:v>
                </c:pt>
              </c:numCache>
            </c:numRef>
          </c:xVal>
          <c:yVal>
            <c:numRef>
              <c:f>Coils!$C$64:$C$65</c:f>
              <c:numCache>
                <c:formatCode>General</c:formatCode>
                <c:ptCount val="2"/>
                <c:pt idx="0">
                  <c:v>-4.0000000000000036E-2</c:v>
                </c:pt>
                <c:pt idx="1">
                  <c:v>-0.39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Coils!$A$50</c:f>
              <c:strCache>
                <c:ptCount val="1"/>
                <c:pt idx="0">
                  <c:v>QXFP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Coils!$J$51:$J$56</c:f>
              <c:numCache>
                <c:formatCode>0.000</c:formatCode>
                <c:ptCount val="6"/>
                <c:pt idx="0">
                  <c:v>-0.23500000000000001</c:v>
                </c:pt>
                <c:pt idx="1">
                  <c:v>-0.20949999999999996</c:v>
                </c:pt>
                <c:pt idx="2">
                  <c:v>-0.14499999999999999</c:v>
                </c:pt>
                <c:pt idx="3">
                  <c:v>-0.16062499999999996</c:v>
                </c:pt>
              </c:numCache>
            </c:numRef>
          </c:xVal>
          <c:yVal>
            <c:numRef>
              <c:f>Coils!$L$51:$L$56</c:f>
              <c:numCache>
                <c:formatCode>0.000</c:formatCode>
                <c:ptCount val="6"/>
                <c:pt idx="0">
                  <c:v>-0.10574999999999997</c:v>
                </c:pt>
                <c:pt idx="1">
                  <c:v>-9.375E-2</c:v>
                </c:pt>
                <c:pt idx="2">
                  <c:v>-9.375E-2</c:v>
                </c:pt>
                <c:pt idx="3">
                  <c:v>-8.3674999999999944E-2</c:v>
                </c:pt>
                <c:pt idx="4">
                  <c:v>-0.10519999999999988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7406496"/>
        <c:axId val="168009040"/>
      </c:scatterChart>
      <c:valAx>
        <c:axId val="167406496"/>
        <c:scaling>
          <c:orientation val="minMax"/>
          <c:max val="-5.000000000000001E-2"/>
          <c:min val="-0.2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After winding+curing [%]</a:t>
                </a:r>
              </a:p>
            </c:rich>
          </c:tx>
          <c:layout>
            <c:manualLayout>
              <c:xMode val="edge"/>
              <c:yMode val="edge"/>
              <c:x val="0.41264174203488546"/>
              <c:y val="0.9318159388504977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68009040"/>
        <c:crosses val="autoZero"/>
        <c:crossBetween val="midCat"/>
        <c:majorUnit val="4.0000000000000008E-2"/>
      </c:valAx>
      <c:valAx>
        <c:axId val="168009040"/>
        <c:scaling>
          <c:orientation val="minMax"/>
          <c:max val="8.0000000000000016E-2"/>
          <c:min val="-0.2400000000000000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During reaction [%]</a:t>
                </a:r>
              </a:p>
            </c:rich>
          </c:tx>
          <c:layout>
            <c:manualLayout>
              <c:xMode val="edge"/>
              <c:yMode val="edge"/>
              <c:x val="2.8617777777777773E-3"/>
              <c:y val="0.3360941666666667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67406496"/>
        <c:crosses val="autoZero"/>
        <c:crossBetween val="midCat"/>
        <c:majorUnit val="4.0000000000000008E-2"/>
      </c:valAx>
      <c:spPr>
        <a:noFill/>
        <a:ln>
          <a:noFill/>
        </a:ln>
        <a:effectLst/>
      </c:spPr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.70799800000000002"/>
          <c:y val="2.6313333333333334E-2"/>
          <c:w val="0.20689933333333332"/>
          <c:h val="0.33128222222222214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latin typeface="+mn-lt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0834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4104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374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3789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E32920B-EBFC-454B-A1FF-2320E00744D2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526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2363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6698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8515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16975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177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6243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5412856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 noProof="0" smtClean="0"/>
              <a:t>Paolo Ferracin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/>
            </a:lvl1pPr>
            <a:lvl2pPr marL="742950" indent="-285750">
              <a:buClr>
                <a:schemeClr val="bg2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3pPr>
            <a:lvl4pPr marL="16002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4pPr>
            <a:lvl5pPr marL="20574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 marL="4572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9144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573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7145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717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8001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6656" cy="360000"/>
          </a:xfrm>
        </p:spPr>
        <p:txBody>
          <a:bodyPr/>
          <a:lstStyle/>
          <a:p>
            <a:r>
              <a:rPr lang="it-IT" noProof="0" smtClean="0"/>
              <a:t>Paolo Ferracin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55244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  <a:prstGeom prst="rect">
            <a:avLst/>
          </a:prstGeo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9331E98-7BD3-4B00-81B5-F251F9AB20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2337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Paolo Ferracin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99BABBE-8C37-4EA0-B4C8-2876D6EC680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" cy="924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 userDrawn="1"/>
        </p:nvCxnSpPr>
        <p:spPr>
          <a:xfrm>
            <a:off x="1066800" y="838200"/>
            <a:ext cx="7772400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152400" y="6324600"/>
            <a:ext cx="8763000" cy="1588"/>
          </a:xfrm>
          <a:prstGeom prst="line">
            <a:avLst/>
          </a:prstGeom>
          <a:ln w="19050">
            <a:solidFill>
              <a:srgbClr val="173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 userDrawn="1"/>
        </p:nvGrpSpPr>
        <p:grpSpPr>
          <a:xfrm>
            <a:off x="7258579" y="175511"/>
            <a:ext cx="838200" cy="527304"/>
            <a:chOff x="8061089" y="152400"/>
            <a:chExt cx="1006711" cy="624840"/>
          </a:xfrm>
        </p:grpSpPr>
        <p:grpSp>
          <p:nvGrpSpPr>
            <p:cNvPr id="31" name="Group 30"/>
            <p:cNvGrpSpPr/>
            <p:nvPr userDrawn="1"/>
          </p:nvGrpSpPr>
          <p:grpSpPr>
            <a:xfrm>
              <a:off x="8382000" y="152400"/>
              <a:ext cx="457200" cy="376860"/>
              <a:chOff x="5257800" y="1543380"/>
              <a:chExt cx="457200" cy="376860"/>
            </a:xfrm>
          </p:grpSpPr>
          <p:pic>
            <p:nvPicPr>
              <p:cNvPr id="35" name="Picture 2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 l="3333" t="21078" r="88439" b="66613"/>
              <a:stretch>
                <a:fillRect/>
              </a:stretch>
            </p:blipFill>
            <p:spPr bwMode="auto">
              <a:xfrm>
                <a:off x="5257800" y="1543380"/>
                <a:ext cx="403023" cy="3768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6" name="Oval 35"/>
              <p:cNvSpPr/>
              <p:nvPr userDrawn="1"/>
            </p:nvSpPr>
            <p:spPr>
              <a:xfrm>
                <a:off x="5638800" y="1600200"/>
                <a:ext cx="76200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/>
            <p:cNvGrpSpPr>
              <a:grpSpLocks noChangeAspect="1"/>
            </p:cNvGrpSpPr>
            <p:nvPr userDrawn="1"/>
          </p:nvGrpSpPr>
          <p:grpSpPr>
            <a:xfrm>
              <a:off x="8061089" y="533400"/>
              <a:ext cx="1006711" cy="243840"/>
              <a:chOff x="5105400" y="1295400"/>
              <a:chExt cx="1572986" cy="381000"/>
            </a:xfrm>
          </p:grpSpPr>
          <p:pic>
            <p:nvPicPr>
              <p:cNvPr id="33" name="Picture 2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 l="11111" t="20445" r="58333" b="67111"/>
              <a:stretch>
                <a:fillRect/>
              </a:stretch>
            </p:blipFill>
            <p:spPr bwMode="auto">
              <a:xfrm>
                <a:off x="5181600" y="1295400"/>
                <a:ext cx="1496786" cy="38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4" name="Oval 33"/>
              <p:cNvSpPr/>
              <p:nvPr userDrawn="1"/>
            </p:nvSpPr>
            <p:spPr>
              <a:xfrm>
                <a:off x="5105400" y="1447800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37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0" t="14250" r="66822" b="75692"/>
          <a:stretch/>
        </p:blipFill>
        <p:spPr bwMode="auto">
          <a:xfrm>
            <a:off x="8096779" y="176096"/>
            <a:ext cx="990651" cy="447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9520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267744" y="6356350"/>
            <a:ext cx="6264256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it-IT" noProof="0" smtClean="0"/>
              <a:t>Paolo Ferracin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Image 4" descr="CERN-logo_outline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273951" y="6280189"/>
            <a:ext cx="489737" cy="481625"/>
          </a:xfrm>
          <a:prstGeom prst="rect">
            <a:avLst/>
          </a:prstGeom>
        </p:spPr>
      </p:pic>
      <p:pic>
        <p:nvPicPr>
          <p:cNvPr id="8" name="Image 7" descr="Logo-APO-LARP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9331" y="6263451"/>
            <a:ext cx="432770" cy="5151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tif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3" Type="http://schemas.openxmlformats.org/officeDocument/2006/relationships/image" Target="../media/image79.wmf"/><Relationship Id="rId7" Type="http://schemas.openxmlformats.org/officeDocument/2006/relationships/image" Target="../media/image83.jpeg"/><Relationship Id="rId2" Type="http://schemas.openxmlformats.org/officeDocument/2006/relationships/image" Target="../media/image7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wmf"/><Relationship Id="rId4" Type="http://schemas.openxmlformats.org/officeDocument/2006/relationships/image" Target="../media/image80.wmf"/><Relationship Id="rId9" Type="http://schemas.openxmlformats.org/officeDocument/2006/relationships/image" Target="../media/image8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image" Target="../media/image92.emf"/><Relationship Id="rId4" Type="http://schemas.microsoft.com/office/2007/relationships/hdphoto" Target="../media/hdphoto2.wdp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7" Type="http://schemas.openxmlformats.org/officeDocument/2006/relationships/image" Target="../media/image38.jp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emf"/><Relationship Id="rId5" Type="http://schemas.microsoft.com/office/2007/relationships/hdphoto" Target="../media/hdphoto3.wdp"/><Relationship Id="rId4" Type="http://schemas.openxmlformats.org/officeDocument/2006/relationships/image" Target="../media/image99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8.jpeg"/><Relationship Id="rId5" Type="http://schemas.openxmlformats.org/officeDocument/2006/relationships/image" Target="../media/image106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1329680"/>
          </a:xfrm>
        </p:spPr>
        <p:txBody>
          <a:bodyPr/>
          <a:lstStyle/>
          <a:p>
            <a:r>
              <a:rPr lang="en-GB" dirty="0" smtClean="0"/>
              <a:t>Magnet Design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80000" cy="990600"/>
          </a:xfrm>
        </p:spPr>
        <p:txBody>
          <a:bodyPr/>
          <a:lstStyle/>
          <a:p>
            <a:r>
              <a:rPr lang="en-GB" dirty="0" smtClean="0"/>
              <a:t>Paolo Ferracin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31640" y="5085184"/>
            <a:ext cx="6624736" cy="74851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International Review of the </a:t>
            </a:r>
            <a:r>
              <a:rPr lang="en-GB" dirty="0" smtClean="0"/>
              <a:t>Inner Triplet Quadrupoles (MQXF) for HL-LHC</a:t>
            </a:r>
          </a:p>
          <a:p>
            <a:r>
              <a:rPr lang="en-US" dirty="0" smtClean="0"/>
              <a:t>7-10 June, 2016</a:t>
            </a:r>
          </a:p>
          <a:p>
            <a:r>
              <a:rPr lang="en-US" dirty="0" smtClean="0"/>
              <a:t>CERN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Overview </a:t>
            </a:r>
            <a:r>
              <a:rPr lang="en-US" dirty="0"/>
              <a:t>of MQXF </a:t>
            </a:r>
            <a:r>
              <a:rPr lang="en-US" dirty="0" smtClean="0"/>
              <a:t>design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Strand and insulated cable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Coil design, magnetic analysis, magnet parameters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Support structure and mechanical analysis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Quench protection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858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Superconducting Strand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GB" altLang="en-US" dirty="0"/>
              <a:t>0.85 mm strand, 1.2 Cu/SC</a:t>
            </a:r>
          </a:p>
          <a:p>
            <a:pPr>
              <a:defRPr/>
            </a:pPr>
            <a:r>
              <a:rPr lang="en-GB" altLang="en-US" dirty="0" smtClean="0"/>
              <a:t>Short model program</a:t>
            </a:r>
            <a:endParaRPr lang="en-GB" altLang="en-US" dirty="0"/>
          </a:p>
          <a:p>
            <a:pPr lvl="1">
              <a:defRPr/>
            </a:pPr>
            <a:r>
              <a:rPr lang="en-GB" altLang="en-US" dirty="0"/>
              <a:t>OST </a:t>
            </a:r>
            <a:r>
              <a:rPr lang="en-GB" altLang="en-US" dirty="0">
                <a:solidFill>
                  <a:srgbClr val="FF0000"/>
                </a:solidFill>
              </a:rPr>
              <a:t>RRP</a:t>
            </a:r>
            <a:r>
              <a:rPr lang="en-GB" altLang="en-US" dirty="0"/>
              <a:t> </a:t>
            </a:r>
            <a:r>
              <a:rPr lang="en-GB" altLang="en-US" dirty="0">
                <a:solidFill>
                  <a:srgbClr val="FF0000"/>
                </a:solidFill>
              </a:rPr>
              <a:t>108/127</a:t>
            </a:r>
            <a:r>
              <a:rPr lang="en-GB" altLang="en-US" dirty="0"/>
              <a:t>, </a:t>
            </a:r>
            <a:r>
              <a:rPr lang="en-GB" altLang="en-US" dirty="0">
                <a:solidFill>
                  <a:srgbClr val="FF0000"/>
                </a:solidFill>
              </a:rPr>
              <a:t>132/169</a:t>
            </a:r>
          </a:p>
          <a:p>
            <a:pPr lvl="1">
              <a:defRPr/>
            </a:pPr>
            <a:r>
              <a:rPr lang="en-GB" altLang="en-US" dirty="0"/>
              <a:t>EAS Bruker </a:t>
            </a:r>
            <a:r>
              <a:rPr lang="en-GB" altLang="en-US" dirty="0">
                <a:solidFill>
                  <a:srgbClr val="FF0000"/>
                </a:solidFill>
              </a:rPr>
              <a:t>PIT 192</a:t>
            </a:r>
          </a:p>
          <a:p>
            <a:pPr>
              <a:defRPr/>
            </a:pPr>
            <a:r>
              <a:rPr lang="en-GB" altLang="en-US" dirty="0" smtClean="0"/>
              <a:t>Prototype program</a:t>
            </a:r>
          </a:p>
          <a:p>
            <a:pPr lvl="1">
              <a:defRPr/>
            </a:pPr>
            <a:r>
              <a:rPr lang="en-GB" altLang="en-US" dirty="0" smtClean="0">
                <a:solidFill>
                  <a:srgbClr val="FF0000"/>
                </a:solidFill>
              </a:rPr>
              <a:t>RRP 108/127</a:t>
            </a:r>
            <a:endParaRPr lang="en-GB" altLang="en-US" dirty="0"/>
          </a:p>
          <a:p>
            <a:pPr lvl="1">
              <a:defRPr/>
            </a:pPr>
            <a:r>
              <a:rPr lang="en-GB" altLang="en-US" dirty="0" smtClean="0">
                <a:solidFill>
                  <a:srgbClr val="FF0000"/>
                </a:solidFill>
              </a:rPr>
              <a:t>PIT</a:t>
            </a:r>
            <a:r>
              <a:rPr lang="en-GB" altLang="en-US" dirty="0" smtClean="0"/>
              <a:t> </a:t>
            </a:r>
            <a:r>
              <a:rPr lang="en-GB" altLang="en-US" dirty="0" smtClean="0">
                <a:solidFill>
                  <a:srgbClr val="FF0000"/>
                </a:solidFill>
              </a:rPr>
              <a:t>192 </a:t>
            </a:r>
            <a:r>
              <a:rPr lang="en-GB" altLang="en-US" dirty="0" smtClean="0"/>
              <a:t>(with barrier)</a:t>
            </a:r>
          </a:p>
          <a:p>
            <a:pPr>
              <a:defRPr/>
            </a:pPr>
            <a:r>
              <a:rPr lang="en-GB" altLang="en-US" dirty="0" smtClean="0"/>
              <a:t>Specifications</a:t>
            </a:r>
          </a:p>
          <a:p>
            <a:pPr lvl="1">
              <a:defRPr/>
            </a:pPr>
            <a:r>
              <a:rPr lang="en-GB" altLang="en-US" dirty="0" smtClean="0"/>
              <a:t>RRP</a:t>
            </a:r>
            <a:endParaRPr lang="en-GB" altLang="en-US" dirty="0"/>
          </a:p>
          <a:p>
            <a:pPr lvl="2">
              <a:defRPr/>
            </a:pPr>
            <a:r>
              <a:rPr lang="en-GB" altLang="en-US" dirty="0" smtClean="0">
                <a:solidFill>
                  <a:srgbClr val="FF0000"/>
                </a:solidFill>
              </a:rPr>
              <a:t>632 A </a:t>
            </a:r>
            <a:r>
              <a:rPr lang="en-GB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(2450 A/mm</a:t>
            </a:r>
            <a:r>
              <a:rPr lang="en-GB" altLang="en-US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GB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)at </a:t>
            </a:r>
            <a:r>
              <a:rPr lang="en-GB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12 T</a:t>
            </a:r>
          </a:p>
          <a:p>
            <a:pPr lvl="2">
              <a:defRPr/>
            </a:pPr>
            <a:r>
              <a:rPr lang="en-GB" altLang="en-US" dirty="0" smtClean="0">
                <a:solidFill>
                  <a:srgbClr val="FF0000"/>
                </a:solidFill>
              </a:rPr>
              <a:t>331 A</a:t>
            </a:r>
            <a:r>
              <a:rPr lang="en-GB" altLang="en-US" dirty="0" smtClean="0"/>
              <a:t> (1280 A/mm</a:t>
            </a:r>
            <a:r>
              <a:rPr lang="en-GB" altLang="en-US" baseline="30000" dirty="0" smtClean="0"/>
              <a:t>2</a:t>
            </a:r>
            <a:r>
              <a:rPr lang="en-GB" altLang="en-US" dirty="0" smtClean="0"/>
              <a:t>) at </a:t>
            </a:r>
            <a:r>
              <a:rPr lang="en-GB" altLang="en-US" dirty="0"/>
              <a:t>15 </a:t>
            </a:r>
            <a:r>
              <a:rPr lang="en-GB" altLang="en-US" dirty="0" smtClean="0"/>
              <a:t>T</a:t>
            </a:r>
          </a:p>
          <a:p>
            <a:pPr lvl="1">
              <a:defRPr/>
            </a:pPr>
            <a:r>
              <a:rPr lang="en-GB" altLang="en-US" dirty="0" smtClean="0"/>
              <a:t>PIT</a:t>
            </a:r>
          </a:p>
          <a:p>
            <a:pPr lvl="2">
              <a:defRPr/>
            </a:pPr>
            <a:r>
              <a:rPr lang="en-GB" altLang="en-US" dirty="0" smtClean="0">
                <a:solidFill>
                  <a:srgbClr val="FF0000"/>
                </a:solidFill>
              </a:rPr>
              <a:t>590 A</a:t>
            </a:r>
            <a:r>
              <a:rPr lang="en-GB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(2290 A/mm</a:t>
            </a:r>
            <a:r>
              <a:rPr lang="en-GB" altLang="en-US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GB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at </a:t>
            </a:r>
            <a:r>
              <a:rPr lang="en-GB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12 T</a:t>
            </a:r>
          </a:p>
          <a:p>
            <a:pPr lvl="2">
              <a:defRPr/>
            </a:pPr>
            <a:r>
              <a:rPr lang="en-GB" altLang="en-US" dirty="0" smtClean="0">
                <a:solidFill>
                  <a:srgbClr val="FF0000"/>
                </a:solidFill>
              </a:rPr>
              <a:t>331 A</a:t>
            </a:r>
            <a:r>
              <a:rPr lang="en-GB" altLang="en-US" dirty="0" smtClean="0"/>
              <a:t> (1280 A/mm</a:t>
            </a:r>
            <a:r>
              <a:rPr lang="en-GB" altLang="en-US" baseline="30000" dirty="0" smtClean="0"/>
              <a:t>2</a:t>
            </a:r>
            <a:r>
              <a:rPr lang="en-GB" altLang="en-US" dirty="0" smtClean="0"/>
              <a:t>) at </a:t>
            </a:r>
            <a:r>
              <a:rPr lang="en-GB" altLang="en-US" dirty="0"/>
              <a:t>15 </a:t>
            </a:r>
            <a:r>
              <a:rPr lang="en-GB" altLang="en-US" dirty="0" smtClean="0"/>
              <a:t>T</a:t>
            </a:r>
            <a:endParaRPr lang="en-GB" altLang="en-US" dirty="0"/>
          </a:p>
          <a:p>
            <a:pPr>
              <a:defRPr/>
            </a:pPr>
            <a:r>
              <a:rPr lang="en-GB" altLang="en-US" dirty="0"/>
              <a:t>Filament </a:t>
            </a:r>
            <a:r>
              <a:rPr lang="en-GB" altLang="en-US" dirty="0">
                <a:sym typeface="Symbol" panose="05050102010706020507" pitchFamily="18" charset="2"/>
              </a:rPr>
              <a:t>  55 </a:t>
            </a:r>
            <a:r>
              <a:rPr lang="en-GB" altLang="en-US" dirty="0" smtClean="0">
                <a:sym typeface="Symbol" panose="05050102010706020507" pitchFamily="18" charset="2"/>
              </a:rPr>
              <a:t>µm</a:t>
            </a:r>
          </a:p>
          <a:p>
            <a:pPr>
              <a:defRPr/>
            </a:pPr>
            <a:endParaRPr lang="en-GB" altLang="en-US" dirty="0" smtClean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6729963" y="908720"/>
            <a:ext cx="201850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B</a:t>
            </a:r>
            <a:r>
              <a:rPr lang="en-GB" sz="1200" b="1" dirty="0">
                <a:latin typeface="+mn-lt"/>
              </a:rPr>
              <a:t>. Bordini, </a:t>
            </a:r>
            <a:r>
              <a:rPr lang="en-GB" sz="1200" b="1" dirty="0" smtClean="0">
                <a:latin typeface="+mn-lt"/>
              </a:rPr>
              <a:t>L. Cooley</a:t>
            </a:r>
            <a:endParaRPr lang="en-GB" sz="1200" b="1" dirty="0">
              <a:latin typeface="+mn-lt"/>
            </a:endParaRPr>
          </a:p>
        </p:txBody>
      </p:sp>
      <p:pic>
        <p:nvPicPr>
          <p:cNvPr id="7" name="Picture 6" descr="C:\Documents and Settings\bbordini\Local Settings\Temporary Internet Files\Content.Word\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1" r="13051"/>
          <a:stretch>
            <a:fillRect/>
          </a:stretch>
        </p:blipFill>
        <p:spPr bwMode="auto">
          <a:xfrm>
            <a:off x="5100638" y="1216025"/>
            <a:ext cx="792000" cy="80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HO10S14163A01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15"/>
          <a:stretch>
            <a:fillRect/>
          </a:stretch>
        </p:blipFill>
        <p:spPr bwMode="auto">
          <a:xfrm>
            <a:off x="5940152" y="1219200"/>
            <a:ext cx="792000" cy="80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6" t="374" r="1106" b="1308"/>
          <a:stretch>
            <a:fillRect/>
          </a:stretch>
        </p:blipFill>
        <p:spPr bwMode="auto">
          <a:xfrm>
            <a:off x="7041967" y="1239137"/>
            <a:ext cx="792000" cy="79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H:\_D\Temp\_LTSW_16_Santa Fe\Bernardo-II-BA_P2775_D0,85_P1_V 20,0_MIA_bearbeite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58" b="99657" l="0" r="996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456" y="1229608"/>
            <a:ext cx="792000" cy="79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l="1824" r="21759"/>
          <a:stretch/>
        </p:blipFill>
        <p:spPr>
          <a:xfrm>
            <a:off x="4572000" y="2060849"/>
            <a:ext cx="4081620" cy="3880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9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Superconducting Strand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913656"/>
          </a:xfrm>
        </p:spPr>
        <p:txBody>
          <a:bodyPr/>
          <a:lstStyle/>
          <a:p>
            <a:r>
              <a:rPr lang="en-GB" dirty="0" smtClean="0"/>
              <a:t>The </a:t>
            </a:r>
            <a:r>
              <a:rPr lang="en-GB" dirty="0" smtClean="0">
                <a:solidFill>
                  <a:srgbClr val="FF0000"/>
                </a:solidFill>
              </a:rPr>
              <a:t>MQXF1 </a:t>
            </a:r>
            <a:r>
              <a:rPr lang="en-GB" dirty="0" smtClean="0"/>
              <a:t>case: all coils within specs.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5" t="391" r="21873" b="2811"/>
          <a:stretch>
            <a:fillRect/>
          </a:stretch>
        </p:blipFill>
        <p:spPr bwMode="auto">
          <a:xfrm>
            <a:off x="2267744" y="1774872"/>
            <a:ext cx="4664075" cy="439043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39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Superconducting </a:t>
            </a:r>
            <a:r>
              <a:rPr lang="en-GB" altLang="en-US" dirty="0" smtClean="0"/>
              <a:t>cable (2</a:t>
            </a:r>
            <a:r>
              <a:rPr lang="en-GB" altLang="en-US" baseline="30000" dirty="0" smtClean="0"/>
              <a:t>nd</a:t>
            </a:r>
            <a:r>
              <a:rPr lang="en-GB" altLang="en-US" dirty="0" smtClean="0"/>
              <a:t> generation)</a:t>
            </a:r>
            <a:endParaRPr lang="en-GB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3581400"/>
          </a:xfrm>
        </p:spPr>
        <p:txBody>
          <a:bodyPr>
            <a:normAutofit fontScale="70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 smtClean="0"/>
              <a:t>40-strand cable</a:t>
            </a:r>
          </a:p>
          <a:p>
            <a:pPr>
              <a:buFont typeface="Arial" charset="0"/>
              <a:buChar char="•"/>
              <a:defRPr/>
            </a:pPr>
            <a:endParaRPr lang="en-GB" dirty="0" smtClean="0"/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Mid – thickness after cabling</a:t>
            </a:r>
            <a:endParaRPr lang="en-GB" dirty="0"/>
          </a:p>
          <a:p>
            <a:pPr lvl="1">
              <a:buFont typeface="Arial" charset="0"/>
              <a:buChar char="–"/>
              <a:defRPr/>
            </a:pPr>
            <a:r>
              <a:rPr lang="en-GB" dirty="0" smtClean="0">
                <a:solidFill>
                  <a:srgbClr val="FF0000"/>
                </a:solidFill>
              </a:rPr>
              <a:t>1.525 +/- </a:t>
            </a:r>
            <a:r>
              <a:rPr lang="en-GB" dirty="0">
                <a:solidFill>
                  <a:srgbClr val="FF0000"/>
                </a:solidFill>
              </a:rPr>
              <a:t>0.010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Width </a:t>
            </a:r>
            <a:r>
              <a:rPr lang="en-GB" dirty="0"/>
              <a:t>after cabling</a:t>
            </a:r>
          </a:p>
          <a:p>
            <a:pPr lvl="1">
              <a:buFont typeface="Arial" charset="0"/>
              <a:buChar char="–"/>
              <a:defRPr/>
            </a:pPr>
            <a:r>
              <a:rPr lang="en-GB" dirty="0" smtClean="0">
                <a:solidFill>
                  <a:srgbClr val="FF0000"/>
                </a:solidFill>
              </a:rPr>
              <a:t>18.150 </a:t>
            </a:r>
            <a:r>
              <a:rPr lang="en-GB" dirty="0">
                <a:solidFill>
                  <a:srgbClr val="FF0000"/>
                </a:solidFill>
              </a:rPr>
              <a:t>+/- 0.050 </a:t>
            </a:r>
            <a:r>
              <a:rPr lang="en-GB" dirty="0" smtClean="0">
                <a:solidFill>
                  <a:srgbClr val="FF0000"/>
                </a:solidFill>
              </a:rPr>
              <a:t>mm</a:t>
            </a:r>
            <a:endParaRPr lang="en-GB" dirty="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en-GB" dirty="0" smtClean="0"/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Keystone </a:t>
            </a:r>
            <a:r>
              <a:rPr lang="en-GB" dirty="0"/>
              <a:t>angle</a:t>
            </a:r>
          </a:p>
          <a:p>
            <a:pPr lvl="1">
              <a:buFont typeface="Arial" charset="0"/>
              <a:buChar char="–"/>
              <a:defRPr/>
            </a:pPr>
            <a:r>
              <a:rPr lang="en-GB" dirty="0" smtClean="0">
                <a:solidFill>
                  <a:srgbClr val="FF0000"/>
                </a:solidFill>
              </a:rPr>
              <a:t>0.40 </a:t>
            </a:r>
            <a:r>
              <a:rPr lang="en-GB" dirty="0">
                <a:solidFill>
                  <a:srgbClr val="FF0000"/>
                </a:solidFill>
              </a:rPr>
              <a:t>+/- 0.10 </a:t>
            </a:r>
            <a:r>
              <a:rPr lang="en-GB" dirty="0" smtClean="0">
                <a:solidFill>
                  <a:srgbClr val="FF0000"/>
                </a:solidFill>
              </a:rPr>
              <a:t>deg.</a:t>
            </a:r>
          </a:p>
          <a:p>
            <a:pPr>
              <a:buFont typeface="Arial" charset="0"/>
              <a:buChar char="–"/>
              <a:defRPr/>
            </a:pPr>
            <a:r>
              <a:rPr lang="en-US" dirty="0" smtClean="0"/>
              <a:t>Pitch </a:t>
            </a:r>
            <a:r>
              <a:rPr lang="en-US" dirty="0"/>
              <a:t>length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solidFill>
                  <a:srgbClr val="FF0000"/>
                </a:solidFill>
              </a:rPr>
              <a:t>109 </a:t>
            </a:r>
            <a:r>
              <a:rPr lang="en-US" dirty="0" smtClean="0">
                <a:solidFill>
                  <a:srgbClr val="FF0000"/>
                </a:solidFill>
              </a:rPr>
              <a:t>mm</a:t>
            </a:r>
          </a:p>
          <a:p>
            <a:pPr>
              <a:buFont typeface="Arial" charset="0"/>
              <a:buChar char="–"/>
              <a:defRPr/>
            </a:pPr>
            <a:r>
              <a:rPr lang="en-GB" dirty="0"/>
              <a:t>SS core </a:t>
            </a:r>
            <a:r>
              <a:rPr lang="en-US" dirty="0"/>
              <a:t>12 mm </a:t>
            </a:r>
            <a:r>
              <a:rPr lang="en-US" dirty="0" smtClean="0"/>
              <a:t>x 25 </a:t>
            </a:r>
            <a:r>
              <a:rPr lang="en-US" dirty="0" err="1"/>
              <a:t>μm</a:t>
            </a:r>
            <a:r>
              <a:rPr lang="en-US" dirty="0"/>
              <a:t> thick </a:t>
            </a:r>
            <a:endParaRPr lang="en-GB" dirty="0"/>
          </a:p>
          <a:p>
            <a:pPr lvl="1">
              <a:buFont typeface="Arial" charset="0"/>
              <a:buChar char="–"/>
              <a:defRPr/>
            </a:pPr>
            <a:endParaRPr lang="en-GB" dirty="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en-GB" dirty="0"/>
          </a:p>
          <a:p>
            <a:pPr>
              <a:buFont typeface="Arial" charset="0"/>
              <a:buChar char="•"/>
              <a:defRPr/>
            </a:pP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3581400"/>
          </a:xfrm>
        </p:spPr>
        <p:txBody>
          <a:bodyPr>
            <a:normAutofit fontScale="70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 smtClean="0"/>
              <a:t>Assumed </a:t>
            </a:r>
            <a:r>
              <a:rPr lang="en-GB" dirty="0" smtClean="0"/>
              <a:t>expansion during reaction</a:t>
            </a:r>
          </a:p>
          <a:p>
            <a:pPr lvl="1">
              <a:buFont typeface="Arial" charset="0"/>
              <a:buChar char="–"/>
              <a:defRPr/>
            </a:pPr>
            <a:r>
              <a:rPr lang="en-GB" dirty="0" smtClean="0"/>
              <a:t>4.5% in thickness: </a:t>
            </a:r>
            <a:r>
              <a:rPr lang="en-GB" dirty="0" smtClean="0">
                <a:solidFill>
                  <a:srgbClr val="FF0000"/>
                </a:solidFill>
              </a:rPr>
              <a:t>~70 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GB" dirty="0" smtClean="0">
                <a:solidFill>
                  <a:srgbClr val="FF0000"/>
                </a:solidFill>
              </a:rPr>
              <a:t>m</a:t>
            </a:r>
            <a:endParaRPr lang="en-GB" dirty="0"/>
          </a:p>
          <a:p>
            <a:pPr lvl="2">
              <a:buFont typeface="Arial" charset="0"/>
              <a:buChar char="–"/>
              <a:defRPr/>
            </a:pPr>
            <a:r>
              <a:rPr lang="en-GB" u="sng" dirty="0" smtClean="0"/>
              <a:t>same keystone angle</a:t>
            </a:r>
          </a:p>
          <a:p>
            <a:pPr lvl="1">
              <a:buFont typeface="Arial" charset="0"/>
              <a:buChar char="–"/>
              <a:defRPr/>
            </a:pPr>
            <a:r>
              <a:rPr lang="en-GB" dirty="0" smtClean="0"/>
              <a:t>1.2 % </a:t>
            </a:r>
            <a:r>
              <a:rPr lang="en-GB" dirty="0"/>
              <a:t>in width: </a:t>
            </a:r>
            <a:r>
              <a:rPr lang="en-GB" dirty="0" smtClean="0">
                <a:solidFill>
                  <a:srgbClr val="FF0000"/>
                </a:solidFill>
              </a:rPr>
              <a:t>~210 </a:t>
            </a:r>
            <a:r>
              <a:rPr lang="el-GR" dirty="0">
                <a:solidFill>
                  <a:srgbClr val="FF0000"/>
                </a:solidFill>
              </a:rPr>
              <a:t>μ</a:t>
            </a:r>
            <a:r>
              <a:rPr lang="en-GB" dirty="0" smtClean="0">
                <a:solidFill>
                  <a:srgbClr val="FF0000"/>
                </a:solidFill>
              </a:rPr>
              <a:t>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Mid–thickness </a:t>
            </a:r>
            <a:r>
              <a:rPr lang="en-GB" dirty="0"/>
              <a:t>after </a:t>
            </a:r>
            <a:r>
              <a:rPr lang="en-GB" dirty="0" smtClean="0"/>
              <a:t>reaction</a:t>
            </a:r>
            <a:endParaRPr lang="en-GB" dirty="0"/>
          </a:p>
          <a:p>
            <a:pPr lvl="1">
              <a:buFont typeface="Arial" charset="0"/>
              <a:buChar char="–"/>
              <a:defRPr/>
            </a:pPr>
            <a:r>
              <a:rPr lang="en-GB" dirty="0" smtClean="0">
                <a:solidFill>
                  <a:srgbClr val="FF0000"/>
                </a:solidFill>
              </a:rPr>
              <a:t>1.594 mm</a:t>
            </a:r>
            <a:endParaRPr lang="en-GB" dirty="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Width </a:t>
            </a:r>
            <a:r>
              <a:rPr lang="en-GB" dirty="0"/>
              <a:t>after </a:t>
            </a:r>
            <a:r>
              <a:rPr lang="en-GB" dirty="0" smtClean="0"/>
              <a:t>reaction</a:t>
            </a:r>
            <a:endParaRPr lang="en-GB" dirty="0"/>
          </a:p>
          <a:p>
            <a:pPr lvl="1">
              <a:buFont typeface="Arial" charset="0"/>
              <a:buChar char="–"/>
              <a:defRPr/>
            </a:pPr>
            <a:r>
              <a:rPr lang="en-GB" dirty="0" smtClean="0">
                <a:solidFill>
                  <a:srgbClr val="FF0000"/>
                </a:solidFill>
              </a:rPr>
              <a:t>18.363 mm</a:t>
            </a:r>
            <a:endParaRPr lang="en-GB" dirty="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en-GB" dirty="0" smtClean="0"/>
          </a:p>
          <a:p>
            <a:pPr>
              <a:buFont typeface="Arial" charset="0"/>
              <a:buChar char="•"/>
              <a:defRPr/>
            </a:pPr>
            <a:endParaRPr lang="en-GB" dirty="0"/>
          </a:p>
          <a:p>
            <a:pPr>
              <a:buFont typeface="Arial" charset="0"/>
              <a:buChar char="•"/>
              <a:defRPr/>
            </a:pPr>
            <a:endParaRPr lang="en-GB" dirty="0" smtClean="0"/>
          </a:p>
          <a:p>
            <a:pPr>
              <a:buFont typeface="Arial" charset="0"/>
              <a:buChar char="•"/>
              <a:defRPr/>
            </a:pPr>
            <a:endParaRPr lang="en-GB" dirty="0"/>
          </a:p>
          <a:p>
            <a:pPr marL="0" indent="0">
              <a:buFont typeface="Arial" charset="0"/>
              <a:buNone/>
              <a:defRPr/>
            </a:pPr>
            <a:endParaRPr lang="en-GB" dirty="0"/>
          </a:p>
          <a:p>
            <a:pPr>
              <a:buFont typeface="Arial" charset="0"/>
              <a:buChar char="•"/>
              <a:defRPr/>
            </a:pPr>
            <a:endParaRPr lang="en-GB" dirty="0" smtClean="0"/>
          </a:p>
          <a:p>
            <a:pPr>
              <a:buFont typeface="Arial" charset="0"/>
              <a:buChar char="•"/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2048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5CCE4DA-24A9-47C2-B8B5-139618A8814B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/>
          </a:p>
        </p:txBody>
      </p:sp>
      <p:pic>
        <p:nvPicPr>
          <p:cNvPr id="204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17461" r="18668" b="68755"/>
          <a:stretch>
            <a:fillRect/>
          </a:stretch>
        </p:blipFill>
        <p:spPr bwMode="auto">
          <a:xfrm>
            <a:off x="309563" y="5254625"/>
            <a:ext cx="8459787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9" name="Group 9"/>
          <p:cNvGrpSpPr>
            <a:grpSpLocks/>
          </p:cNvGrpSpPr>
          <p:nvPr/>
        </p:nvGrpSpPr>
        <p:grpSpPr bwMode="auto">
          <a:xfrm>
            <a:off x="5105400" y="3861048"/>
            <a:ext cx="3363913" cy="903288"/>
            <a:chOff x="5017800" y="2907347"/>
            <a:chExt cx="3364201" cy="902653"/>
          </a:xfrm>
        </p:grpSpPr>
        <p:grpSp>
          <p:nvGrpSpPr>
            <p:cNvPr id="20490" name="Group 11"/>
            <p:cNvGrpSpPr>
              <a:grpSpLocks/>
            </p:cNvGrpSpPr>
            <p:nvPr/>
          </p:nvGrpSpPr>
          <p:grpSpPr bwMode="auto">
            <a:xfrm>
              <a:off x="5662800" y="3030379"/>
              <a:ext cx="2057399" cy="544800"/>
              <a:chOff x="6705600" y="4114800"/>
              <a:chExt cx="2057399" cy="544800"/>
            </a:xfrm>
          </p:grpSpPr>
          <p:sp>
            <p:nvSpPr>
              <p:cNvPr id="13" name="Flowchart: Manual Input 12"/>
              <p:cNvSpPr/>
              <p:nvPr/>
            </p:nvSpPr>
            <p:spPr>
              <a:xfrm>
                <a:off x="6857593" y="4191652"/>
                <a:ext cx="1905163" cy="456879"/>
              </a:xfrm>
              <a:prstGeom prst="flowChartManualInput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GB"/>
              </a:p>
            </p:txBody>
          </p:sp>
          <p:sp>
            <p:nvSpPr>
              <p:cNvPr id="14" name="Flowchart: Manual Input 13"/>
              <p:cNvSpPr/>
              <p:nvPr/>
            </p:nvSpPr>
            <p:spPr>
              <a:xfrm>
                <a:off x="6705180" y="4115506"/>
                <a:ext cx="2052814" cy="544130"/>
              </a:xfrm>
              <a:prstGeom prst="flowChartManualInput">
                <a:avLst/>
              </a:prstGeom>
              <a:noFill/>
              <a:ln w="9525">
                <a:solidFill>
                  <a:schemeClr val="tx2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GB"/>
              </a:p>
            </p:txBody>
          </p:sp>
        </p:grpSp>
        <p:sp>
          <p:nvSpPr>
            <p:cNvPr id="20491" name="TextBox 16"/>
            <p:cNvSpPr txBox="1">
              <a:spLocks noChangeArrowheads="1"/>
            </p:cNvSpPr>
            <p:nvPr/>
          </p:nvSpPr>
          <p:spPr bwMode="auto">
            <a:xfrm>
              <a:off x="7924801" y="2907347"/>
              <a:ext cx="457200" cy="2460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2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2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>
                  <a:latin typeface="Arial" panose="020B0604020202020204" pitchFamily="34" charset="0"/>
                </a:rPr>
                <a:t> 70 </a:t>
              </a:r>
              <a:r>
                <a:rPr lang="el-GR" altLang="en-US" sz="1000">
                  <a:latin typeface="Arial" panose="020B0604020202020204" pitchFamily="34" charset="0"/>
                </a:rPr>
                <a:t>μ</a:t>
              </a:r>
              <a:r>
                <a:rPr lang="en-GB" altLang="en-US" sz="1000">
                  <a:latin typeface="Arial" panose="020B0604020202020204" pitchFamily="34" charset="0"/>
                </a:rPr>
                <a:t>m</a:t>
              </a:r>
            </a:p>
          </p:txBody>
        </p:sp>
        <p:sp>
          <p:nvSpPr>
            <p:cNvPr id="20492" name="TextBox 16"/>
            <p:cNvSpPr txBox="1">
              <a:spLocks noChangeArrowheads="1"/>
            </p:cNvSpPr>
            <p:nvPr/>
          </p:nvSpPr>
          <p:spPr bwMode="auto">
            <a:xfrm>
              <a:off x="5017800" y="3563779"/>
              <a:ext cx="533400" cy="24622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2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2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latin typeface="Arial" panose="020B0604020202020204" pitchFamily="34" charset="0"/>
                </a:rPr>
                <a:t> </a:t>
              </a:r>
              <a:r>
                <a:rPr lang="en-GB" altLang="en-US" sz="1000" dirty="0" smtClean="0">
                  <a:latin typeface="Arial" panose="020B0604020202020204" pitchFamily="34" charset="0"/>
                </a:rPr>
                <a:t>210 </a:t>
              </a:r>
              <a:r>
                <a:rPr lang="el-GR" altLang="en-US" sz="1000" dirty="0">
                  <a:latin typeface="Arial" panose="020B0604020202020204" pitchFamily="34" charset="0"/>
                </a:rPr>
                <a:t>μ</a:t>
              </a:r>
              <a:r>
                <a:rPr lang="en-GB" altLang="en-US" sz="1000" dirty="0">
                  <a:latin typeface="Arial" panose="020B0604020202020204" pitchFamily="34" charset="0"/>
                </a:rPr>
                <a:t>m</a:t>
              </a:r>
            </a:p>
          </p:txBody>
        </p:sp>
        <p:cxnSp>
          <p:nvCxnSpPr>
            <p:cNvPr id="8" name="Straight Connector 7"/>
            <p:cNvCxnSpPr>
              <a:stCxn id="20492" idx="3"/>
            </p:cNvCxnSpPr>
            <p:nvPr/>
          </p:nvCxnSpPr>
          <p:spPr>
            <a:xfrm flipV="1">
              <a:off x="5551246" y="3575215"/>
              <a:ext cx="163527" cy="111047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719956" y="3050122"/>
              <a:ext cx="204806" cy="0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7002901" y="63195"/>
            <a:ext cx="201850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B</a:t>
            </a:r>
            <a:r>
              <a:rPr lang="en-GB" sz="1200" b="1" dirty="0">
                <a:latin typeface="+mn-lt"/>
              </a:rPr>
              <a:t>. Bordini, </a:t>
            </a:r>
            <a:r>
              <a:rPr lang="en-GB" sz="1200" b="1" dirty="0" smtClean="0">
                <a:latin typeface="+mn-lt"/>
              </a:rPr>
              <a:t>L. Cooley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128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38336"/>
            <a:ext cx="8458200" cy="914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Superconducting strand and cable</a:t>
            </a:r>
            <a:br>
              <a:rPr lang="en-GB" dirty="0" smtClean="0"/>
            </a:br>
            <a:r>
              <a:rPr lang="en-GB" dirty="0" smtClean="0"/>
              <a:t>Dimensional variation during reaction</a:t>
            </a:r>
            <a:endParaRPr lang="en-GB" dirty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5938838" cy="4906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 smtClean="0">
                <a:solidFill>
                  <a:srgbClr val="FF0000"/>
                </a:solidFill>
              </a:rPr>
              <a:t>Cable/coil size </a:t>
            </a:r>
            <a:r>
              <a:rPr lang="en-GB" altLang="en-US" dirty="0" smtClean="0"/>
              <a:t>after reaction is critical</a:t>
            </a:r>
          </a:p>
          <a:p>
            <a:pPr lvl="1">
              <a:defRPr/>
            </a:pPr>
            <a:r>
              <a:rPr lang="en-GB" altLang="en-US" dirty="0" smtClean="0"/>
              <a:t>Issue in HQ01</a:t>
            </a:r>
          </a:p>
          <a:p>
            <a:pPr>
              <a:defRPr/>
            </a:pPr>
            <a:endParaRPr lang="en-GB" altLang="en-US" dirty="0" smtClean="0"/>
          </a:p>
          <a:p>
            <a:pPr>
              <a:defRPr/>
            </a:pPr>
            <a:r>
              <a:rPr lang="en-GB" altLang="en-US" dirty="0" smtClean="0"/>
              <a:t>Single cable, stacks, coil cross-section</a:t>
            </a:r>
          </a:p>
          <a:p>
            <a:pPr lvl="1">
              <a:defRPr/>
            </a:pPr>
            <a:r>
              <a:rPr lang="en-GB" altLang="en-US" dirty="0" smtClean="0">
                <a:solidFill>
                  <a:srgbClr val="FF0000"/>
                </a:solidFill>
              </a:rPr>
              <a:t>Image analysis </a:t>
            </a:r>
            <a:r>
              <a:rPr lang="en-GB" altLang="en-US" dirty="0" smtClean="0"/>
              <a:t>of cable contours</a:t>
            </a:r>
          </a:p>
          <a:p>
            <a:pPr>
              <a:defRPr/>
            </a:pPr>
            <a:endParaRPr lang="en-GB" altLang="en-US" dirty="0" smtClean="0"/>
          </a:p>
          <a:p>
            <a:pPr>
              <a:defRPr/>
            </a:pPr>
            <a:r>
              <a:rPr lang="en-GB" altLang="en-US" dirty="0" smtClean="0"/>
              <a:t>Consistent data from different set-ups, labs, and coils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2048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A3D0AA7-2FA3-4174-8F98-459D124FF20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smtClean="0"/>
          </a:p>
        </p:txBody>
      </p:sp>
      <p:pic>
        <p:nvPicPr>
          <p:cNvPr id="2048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" t="42258" r="19925" b="35941"/>
          <a:stretch>
            <a:fillRect/>
          </a:stretch>
        </p:blipFill>
        <p:spPr bwMode="auto">
          <a:xfrm>
            <a:off x="6243638" y="1236663"/>
            <a:ext cx="2519362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38" r="19804" b="12312"/>
          <a:stretch>
            <a:fillRect/>
          </a:stretch>
        </p:blipFill>
        <p:spPr bwMode="auto">
          <a:xfrm>
            <a:off x="6248400" y="1828800"/>
            <a:ext cx="2519363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1" t="27805" r="10741" b="16318"/>
          <a:stretch>
            <a:fillRect/>
          </a:stretch>
        </p:blipFill>
        <p:spPr bwMode="auto">
          <a:xfrm>
            <a:off x="6248400" y="4832350"/>
            <a:ext cx="2519363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9" descr="20151005_1800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8" t="24837" r="16196" b="27908"/>
          <a:stretch>
            <a:fillRect/>
          </a:stretch>
        </p:blipFill>
        <p:spPr bwMode="auto">
          <a:xfrm>
            <a:off x="6243638" y="3810000"/>
            <a:ext cx="2519362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759908" y="138113"/>
            <a:ext cx="12779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J. C. Perez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6115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38336"/>
            <a:ext cx="8458200" cy="914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Superconducting strand and cable</a:t>
            </a:r>
            <a:br>
              <a:rPr lang="en-GB" dirty="0" smtClean="0"/>
            </a:br>
            <a:r>
              <a:rPr lang="en-GB" dirty="0" smtClean="0"/>
              <a:t>Dimensional variation during reaction</a:t>
            </a:r>
            <a:endParaRPr lang="en-GB" dirty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5938838" cy="4906963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GB" altLang="en-US" dirty="0" smtClean="0"/>
              <a:t>Overall volume expansion: </a:t>
            </a:r>
            <a:r>
              <a:rPr lang="en-GB" altLang="en-US" dirty="0" smtClean="0">
                <a:solidFill>
                  <a:srgbClr val="FF0000"/>
                </a:solidFill>
              </a:rPr>
              <a:t>+3.0 to 3.5%</a:t>
            </a:r>
          </a:p>
          <a:p>
            <a:pPr>
              <a:defRPr/>
            </a:pPr>
            <a:r>
              <a:rPr lang="en-GB" altLang="en-US" dirty="0" smtClean="0">
                <a:solidFill>
                  <a:srgbClr val="FF0000"/>
                </a:solidFill>
              </a:rPr>
              <a:t>Single strand</a:t>
            </a:r>
          </a:p>
          <a:p>
            <a:pPr lvl="1">
              <a:defRPr/>
            </a:pPr>
            <a:r>
              <a:rPr lang="en-GB" altLang="en-US" dirty="0"/>
              <a:t>+3.5% in volume</a:t>
            </a:r>
          </a:p>
          <a:p>
            <a:pPr lvl="2">
              <a:defRPr/>
            </a:pPr>
            <a:r>
              <a:rPr lang="en-GB" altLang="en-US" dirty="0" smtClean="0"/>
              <a:t>+</a:t>
            </a:r>
            <a:r>
              <a:rPr lang="en-GB" altLang="en-US" dirty="0" smtClean="0"/>
              <a:t>3.4% in area</a:t>
            </a:r>
          </a:p>
          <a:p>
            <a:pPr lvl="2">
              <a:defRPr/>
            </a:pPr>
            <a:r>
              <a:rPr lang="en-GB" altLang="en-US" dirty="0" smtClean="0"/>
              <a:t>+0.1 in length</a:t>
            </a:r>
          </a:p>
          <a:p>
            <a:pPr>
              <a:defRPr/>
            </a:pPr>
            <a:r>
              <a:rPr lang="en-GB" altLang="en-US" dirty="0" smtClean="0">
                <a:solidFill>
                  <a:srgbClr val="FF0000"/>
                </a:solidFill>
              </a:rPr>
              <a:t>Bare </a:t>
            </a:r>
            <a:r>
              <a:rPr lang="en-GB" altLang="en-US" dirty="0" smtClean="0">
                <a:solidFill>
                  <a:srgbClr val="FF0000"/>
                </a:solidFill>
              </a:rPr>
              <a:t>cable </a:t>
            </a:r>
            <a:r>
              <a:rPr lang="en-GB" altLang="en-US" dirty="0" smtClean="0"/>
              <a:t>(or loose insulation)</a:t>
            </a:r>
          </a:p>
          <a:p>
            <a:pPr lvl="1">
              <a:defRPr/>
            </a:pPr>
            <a:r>
              <a:rPr lang="en-GB" altLang="en-US" dirty="0"/>
              <a:t>+3.5% in volume</a:t>
            </a:r>
          </a:p>
          <a:p>
            <a:pPr lvl="2">
              <a:defRPr/>
            </a:pPr>
            <a:r>
              <a:rPr lang="en-GB" altLang="en-US" dirty="0" smtClean="0"/>
              <a:t>+</a:t>
            </a:r>
            <a:r>
              <a:rPr lang="en-GB" altLang="en-US" dirty="0" smtClean="0"/>
              <a:t>3.0% in thickness</a:t>
            </a:r>
          </a:p>
          <a:p>
            <a:pPr lvl="2">
              <a:defRPr/>
            </a:pPr>
            <a:r>
              <a:rPr lang="en-GB" altLang="en-US" dirty="0" smtClean="0"/>
              <a:t>+1.0</a:t>
            </a:r>
            <a:r>
              <a:rPr lang="en-GB" altLang="en-US" dirty="0"/>
              <a:t>% in </a:t>
            </a:r>
            <a:r>
              <a:rPr lang="en-GB" altLang="en-US" dirty="0" smtClean="0"/>
              <a:t>width</a:t>
            </a:r>
            <a:endParaRPr lang="en-GB" altLang="en-US" dirty="0"/>
          </a:p>
          <a:p>
            <a:pPr lvl="2">
              <a:defRPr/>
            </a:pPr>
            <a:r>
              <a:rPr lang="en-GB" altLang="en-US" dirty="0" smtClean="0"/>
              <a:t>-0.5% </a:t>
            </a:r>
            <a:r>
              <a:rPr lang="en-GB" altLang="en-US" dirty="0"/>
              <a:t>in </a:t>
            </a:r>
            <a:r>
              <a:rPr lang="en-GB" altLang="en-US" dirty="0" smtClean="0"/>
              <a:t>length</a:t>
            </a:r>
          </a:p>
          <a:p>
            <a:pPr>
              <a:defRPr/>
            </a:pPr>
            <a:r>
              <a:rPr lang="en-GB" altLang="en-US" dirty="0" smtClean="0">
                <a:solidFill>
                  <a:srgbClr val="FF0000"/>
                </a:solidFill>
              </a:rPr>
              <a:t>Braided </a:t>
            </a:r>
            <a:r>
              <a:rPr lang="en-GB" altLang="en-US" dirty="0" smtClean="0">
                <a:solidFill>
                  <a:srgbClr val="FF0000"/>
                </a:solidFill>
              </a:rPr>
              <a:t>cable</a:t>
            </a:r>
          </a:p>
          <a:p>
            <a:pPr lvl="1">
              <a:defRPr/>
            </a:pPr>
            <a:r>
              <a:rPr lang="en-GB" altLang="en-US" dirty="0"/>
              <a:t>+3.0 to +3.5% in volume</a:t>
            </a:r>
          </a:p>
          <a:p>
            <a:pPr lvl="2">
              <a:defRPr/>
            </a:pPr>
            <a:r>
              <a:rPr lang="en-GB" altLang="en-US" dirty="0" smtClean="0"/>
              <a:t>+</a:t>
            </a:r>
            <a:r>
              <a:rPr lang="en-GB" altLang="en-US" dirty="0" smtClean="0"/>
              <a:t>3.0% </a:t>
            </a:r>
            <a:r>
              <a:rPr lang="en-GB" altLang="en-US" dirty="0"/>
              <a:t>in thickness</a:t>
            </a:r>
          </a:p>
          <a:p>
            <a:pPr lvl="2">
              <a:defRPr/>
            </a:pPr>
            <a:r>
              <a:rPr lang="en-GB" altLang="en-US" dirty="0" smtClean="0"/>
              <a:t>+0.0 to +0.5% </a:t>
            </a:r>
            <a:r>
              <a:rPr lang="en-GB" altLang="en-US" dirty="0"/>
              <a:t>in width</a:t>
            </a:r>
          </a:p>
          <a:p>
            <a:pPr lvl="2">
              <a:defRPr/>
            </a:pPr>
            <a:r>
              <a:rPr lang="en-GB" altLang="en-US" dirty="0"/>
              <a:t>-</a:t>
            </a:r>
            <a:r>
              <a:rPr lang="en-GB" altLang="en-US" dirty="0" smtClean="0"/>
              <a:t>0.2 to 0.0% </a:t>
            </a:r>
            <a:r>
              <a:rPr lang="en-GB" altLang="en-US" dirty="0"/>
              <a:t>in length</a:t>
            </a:r>
          </a:p>
          <a:p>
            <a:pPr>
              <a:defRPr/>
            </a:pPr>
            <a:r>
              <a:rPr lang="en-GB" altLang="en-US" dirty="0" smtClean="0"/>
              <a:t>Dependence </a:t>
            </a:r>
            <a:r>
              <a:rPr lang="en-GB" altLang="en-US" dirty="0" smtClean="0"/>
              <a:t>on tooling and </a:t>
            </a:r>
            <a:r>
              <a:rPr lang="en-GB" altLang="en-US" u="sng" dirty="0" smtClean="0"/>
              <a:t>braiding </a:t>
            </a:r>
            <a:endParaRPr lang="en-GB" alt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2048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A3D0AA7-2FA3-4174-8F98-459D124FF20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smtClean="0"/>
          </a:p>
        </p:txBody>
      </p:sp>
      <p:pic>
        <p:nvPicPr>
          <p:cNvPr id="2048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" t="42258" r="19925" b="35941"/>
          <a:stretch>
            <a:fillRect/>
          </a:stretch>
        </p:blipFill>
        <p:spPr bwMode="auto">
          <a:xfrm>
            <a:off x="6243638" y="1236663"/>
            <a:ext cx="2519362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38" r="19804" b="12312"/>
          <a:stretch>
            <a:fillRect/>
          </a:stretch>
        </p:blipFill>
        <p:spPr bwMode="auto">
          <a:xfrm>
            <a:off x="6248400" y="1828800"/>
            <a:ext cx="2519363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1" t="27805" r="10741" b="16318"/>
          <a:stretch>
            <a:fillRect/>
          </a:stretch>
        </p:blipFill>
        <p:spPr bwMode="auto">
          <a:xfrm>
            <a:off x="6248400" y="4832350"/>
            <a:ext cx="2519363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9" descr="20151005_1800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8" t="24837" r="16196" b="27908"/>
          <a:stretch>
            <a:fillRect/>
          </a:stretch>
        </p:blipFill>
        <p:spPr bwMode="auto">
          <a:xfrm>
            <a:off x="6243638" y="3810000"/>
            <a:ext cx="2519362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759908" y="138113"/>
            <a:ext cx="12779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J. C. Perez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640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Cable insulation</a:t>
            </a:r>
            <a:endParaRPr lang="en-GB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356992"/>
            <a:ext cx="8515672" cy="2586608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 smtClean="0"/>
              <a:t>AGY S2-glass </a:t>
            </a:r>
            <a:r>
              <a:rPr lang="en-GB" dirty="0" err="1" smtClean="0"/>
              <a:t>fibers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66 </a:t>
            </a:r>
            <a:r>
              <a:rPr lang="en-GB" dirty="0" err="1" smtClean="0">
                <a:solidFill>
                  <a:srgbClr val="FF0000"/>
                </a:solidFill>
              </a:rPr>
              <a:t>tex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with </a:t>
            </a:r>
            <a:r>
              <a:rPr lang="en-GB" dirty="0" smtClean="0">
                <a:solidFill>
                  <a:srgbClr val="FF0000"/>
                </a:solidFill>
              </a:rPr>
              <a:t>933 </a:t>
            </a:r>
            <a:r>
              <a:rPr lang="en-GB" dirty="0" err="1" smtClean="0">
                <a:solidFill>
                  <a:srgbClr val="FF0000"/>
                </a:solidFill>
              </a:rPr>
              <a:t>silane</a:t>
            </a:r>
            <a:r>
              <a:rPr lang="en-GB" dirty="0" smtClean="0">
                <a:solidFill>
                  <a:srgbClr val="FF0000"/>
                </a:solidFill>
              </a:rPr>
              <a:t> sizing</a:t>
            </a:r>
          </a:p>
          <a:p>
            <a:pPr>
              <a:buFont typeface="Arial" charset="0"/>
              <a:buChar char="•"/>
              <a:defRPr/>
            </a:pPr>
            <a:endParaRPr lang="en-US" dirty="0" smtClean="0"/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32 </a:t>
            </a:r>
            <a:r>
              <a:rPr lang="en-US" dirty="0" smtClean="0"/>
              <a:t>(CERN, CGP) or 48 (LARP, NEW) coils (</a:t>
            </a:r>
            <a:r>
              <a:rPr lang="en-US" dirty="0" smtClean="0">
                <a:solidFill>
                  <a:srgbClr val="FF0000"/>
                </a:solidFill>
              </a:rPr>
              <a:t>bobbins</a:t>
            </a:r>
            <a:r>
              <a:rPr lang="en-US" dirty="0" smtClean="0"/>
              <a:t>)</a:t>
            </a:r>
          </a:p>
          <a:p>
            <a:pPr lvl="1">
              <a:buFont typeface="Arial" charset="0"/>
              <a:buChar char="•"/>
              <a:defRPr/>
            </a:pPr>
            <a:r>
              <a:rPr lang="en-US" dirty="0" smtClean="0"/>
              <a:t>Variables: # of yarn per coil and of picks/inch</a:t>
            </a:r>
          </a:p>
          <a:p>
            <a:pPr>
              <a:buFont typeface="Arial" charset="0"/>
              <a:buChar char="•"/>
              <a:defRPr/>
            </a:pPr>
            <a:endParaRPr lang="en-US" dirty="0" smtClean="0"/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Target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145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5</a:t>
            </a:r>
            <a:r>
              <a:rPr lang="el-GR" dirty="0" smtClean="0">
                <a:solidFill>
                  <a:srgbClr val="FF0000"/>
                </a:solidFill>
              </a:rPr>
              <a:t> </a:t>
            </a:r>
            <a:r>
              <a:rPr lang="el-GR" dirty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 </a:t>
            </a:r>
            <a:r>
              <a:rPr lang="en-US" dirty="0" smtClean="0"/>
              <a:t>at 5 MPa, average 3 cycles</a:t>
            </a:r>
            <a:endParaRPr lang="en-GB" dirty="0" smtClean="0"/>
          </a:p>
          <a:p>
            <a:pPr>
              <a:buFont typeface="Arial" charset="0"/>
              <a:buChar char="•"/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2151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BE1246B-C9CA-4CB1-AF73-15E36270E52D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/>
          </a:p>
        </p:txBody>
      </p:sp>
      <p:pic>
        <p:nvPicPr>
          <p:cNvPr id="21511" name="Picture 7" descr="\\cern.ch\dfs\Users\l\lgarciaf\Documents\10stack measurements\QXF\QXF_20131009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19200"/>
            <a:ext cx="2167876" cy="16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199"/>
            <a:ext cx="1900493" cy="16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219200"/>
            <a:ext cx="2305671" cy="16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5" name="Picture 3" descr="\\cern.ch\dfs\Users\j\jmunozga\Public\10stack\10stack_photos\10stack_RMC-FRESCA\DSCN253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3"/>
          <a:stretch/>
        </p:blipFill>
        <p:spPr bwMode="auto">
          <a:xfrm>
            <a:off x="6876256" y="1219200"/>
            <a:ext cx="2052667" cy="16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493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1</a:t>
            </a:r>
            <a:r>
              <a:rPr lang="en-US" baseline="30000" dirty="0" smtClean="0"/>
              <a:t>st</a:t>
            </a:r>
            <a:r>
              <a:rPr lang="en-US" dirty="0" smtClean="0"/>
              <a:t> to 2</a:t>
            </a:r>
            <a:r>
              <a:rPr lang="en-US" baseline="30000" dirty="0" smtClean="0"/>
              <a:t>nd</a:t>
            </a:r>
            <a:r>
              <a:rPr lang="en-US" dirty="0" smtClean="0"/>
              <a:t> generation </a:t>
            </a:r>
            <a:br>
              <a:rPr lang="en-US" dirty="0" smtClean="0"/>
            </a:br>
            <a:r>
              <a:rPr lang="en-US" dirty="0" smtClean="0"/>
              <a:t>Insulated cable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Keystone angle </a:t>
            </a:r>
            <a:r>
              <a:rPr lang="en-US" dirty="0" smtClean="0"/>
              <a:t>reduced from 0.55</a:t>
            </a:r>
            <a:r>
              <a:rPr lang="en-US" dirty="0" smtClean="0">
                <a:sym typeface="Symbol" panose="05050102010706020507" pitchFamily="18" charset="2"/>
              </a:rPr>
              <a:t></a:t>
            </a:r>
            <a:r>
              <a:rPr lang="en-US" dirty="0" smtClean="0"/>
              <a:t> to </a:t>
            </a:r>
            <a:r>
              <a:rPr lang="en-US" dirty="0" smtClean="0"/>
              <a:t>0.40</a:t>
            </a:r>
            <a:r>
              <a:rPr lang="en-US" dirty="0" smtClean="0">
                <a:sym typeface="Symbol" panose="05050102010706020507" pitchFamily="18" charset="2"/>
              </a:rPr>
              <a:t></a:t>
            </a:r>
            <a:endParaRPr lang="en-US" dirty="0"/>
          </a:p>
          <a:p>
            <a:pPr lvl="1"/>
            <a:r>
              <a:rPr lang="en-US" dirty="0"/>
              <a:t>C</a:t>
            </a:r>
            <a:r>
              <a:rPr lang="en-US" dirty="0" smtClean="0"/>
              <a:t>ritical </a:t>
            </a:r>
            <a:r>
              <a:rPr lang="en-US" dirty="0"/>
              <a:t>current degradation due to cabling </a:t>
            </a:r>
            <a:r>
              <a:rPr lang="en-US" dirty="0" smtClean="0"/>
              <a:t>reduced to </a:t>
            </a:r>
            <a:r>
              <a:rPr lang="en-US" dirty="0"/>
              <a:t>&lt;5% </a:t>
            </a:r>
            <a:r>
              <a:rPr lang="en-US" dirty="0" smtClean="0"/>
              <a:t>both for RRP and PIT</a:t>
            </a:r>
          </a:p>
          <a:p>
            <a:endParaRPr lang="en-US" dirty="0" smtClean="0"/>
          </a:p>
          <a:p>
            <a:r>
              <a:rPr lang="en-US" dirty="0" smtClean="0"/>
              <a:t>Assumed </a:t>
            </a:r>
            <a:r>
              <a:rPr lang="en-US" dirty="0">
                <a:solidFill>
                  <a:srgbClr val="FF0000"/>
                </a:solidFill>
              </a:rPr>
              <a:t>w</a:t>
            </a:r>
            <a:r>
              <a:rPr lang="en-US" dirty="0" smtClean="0">
                <a:solidFill>
                  <a:srgbClr val="FF0000"/>
                </a:solidFill>
              </a:rPr>
              <a:t>idth expansion</a:t>
            </a:r>
          </a:p>
          <a:p>
            <a:pPr lvl="1"/>
            <a:r>
              <a:rPr lang="en-US" dirty="0" smtClean="0"/>
              <a:t>From 2% to 1.2 % </a:t>
            </a:r>
            <a:r>
              <a:rPr lang="en-US" dirty="0" smtClean="0">
                <a:sym typeface="Wingdings" panose="05000000000000000000" pitchFamily="2" charset="2"/>
              </a:rPr>
              <a:t> increased coil compaction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Thickness of insulation</a:t>
            </a:r>
          </a:p>
          <a:p>
            <a:pPr lvl="1"/>
            <a:r>
              <a:rPr lang="en-US" dirty="0" smtClean="0"/>
              <a:t>From 0.150 to 145 </a:t>
            </a:r>
            <a:r>
              <a:rPr lang="en-US" dirty="0" smtClean="0"/>
              <a:t>µm </a:t>
            </a:r>
            <a:r>
              <a:rPr lang="en-US" dirty="0">
                <a:sym typeface="Wingdings" panose="05000000000000000000" pitchFamily="2" charset="2"/>
              </a:rPr>
              <a:t> increased coil compaction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10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 fontScale="92500"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Overview </a:t>
            </a:r>
            <a:r>
              <a:rPr lang="en-US" dirty="0"/>
              <a:t>of MQXF </a:t>
            </a:r>
            <a:r>
              <a:rPr lang="en-US" dirty="0" smtClean="0"/>
              <a:t>design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Strand and insulated cable</a:t>
            </a:r>
          </a:p>
          <a:p>
            <a:pPr>
              <a:defRPr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</a:rPr>
              <a:t>Coil design, magnetic analysis, magnet parameters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Support structure and mechanical analysis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Quench protection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762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714375"/>
          </a:xfrm>
        </p:spPr>
        <p:txBody>
          <a:bodyPr/>
          <a:lstStyle/>
          <a:p>
            <a:r>
              <a:rPr lang="en-US" altLang="en-US" dirty="0" smtClean="0"/>
              <a:t>Coil design</a:t>
            </a:r>
            <a:endParaRPr lang="en-GB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1"/>
            <a:ext cx="5368199" cy="3073896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 smtClean="0"/>
              <a:t>Two-layer, four-blocks </a:t>
            </a:r>
            <a:r>
              <a:rPr lang="en-GB" dirty="0" smtClean="0"/>
              <a:t>design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22+28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</a:rPr>
              <a:t>50 turns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Pole impregnated with the coil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Splice extension 140 mm long</a:t>
            </a:r>
          </a:p>
          <a:p>
            <a:pPr>
              <a:buFont typeface="Arial" charset="0"/>
              <a:buChar char="•"/>
              <a:defRPr/>
            </a:pPr>
            <a:r>
              <a:rPr lang="en-GB" altLang="en-US" dirty="0"/>
              <a:t>2 </a:t>
            </a:r>
            <a:r>
              <a:rPr lang="en-GB" altLang="en-US" dirty="0">
                <a:solidFill>
                  <a:srgbClr val="FF0000"/>
                </a:solidFill>
              </a:rPr>
              <a:t>end spacers </a:t>
            </a:r>
            <a:r>
              <a:rPr lang="en-GB" altLang="en-US" dirty="0"/>
              <a:t>for peak field reduction (1%) and field </a:t>
            </a:r>
            <a:r>
              <a:rPr lang="en-GB" altLang="en-US" dirty="0" smtClean="0"/>
              <a:t>quality</a:t>
            </a:r>
            <a:endParaRPr lang="en-GB" altLang="en-US" dirty="0"/>
          </a:p>
          <a:p>
            <a:pPr>
              <a:buFont typeface="Arial" charset="0"/>
              <a:buChar char="•"/>
              <a:defRPr/>
            </a:pPr>
            <a:endParaRPr lang="en-US" dirty="0" smtClean="0"/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>
              <a:buFont typeface="Arial" charset="0"/>
              <a:buChar char="•"/>
              <a:defRPr/>
            </a:pPr>
            <a:endParaRPr lang="en-GB" dirty="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>
              <a:buFont typeface="Arial" charset="0"/>
              <a:buChar char="•"/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2355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A7EEDC7-D0F4-41DF-A7F0-31EDC292BB12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5" t="12321" r="24801" b="6739"/>
          <a:stretch/>
        </p:blipFill>
        <p:spPr>
          <a:xfrm>
            <a:off x="5672999" y="1289638"/>
            <a:ext cx="2859441" cy="28594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41" b="52568"/>
          <a:stretch/>
        </p:blipFill>
        <p:spPr>
          <a:xfrm>
            <a:off x="243245" y="4149081"/>
            <a:ext cx="8361203" cy="201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97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Overview </a:t>
            </a:r>
            <a:r>
              <a:rPr lang="en-US" dirty="0"/>
              <a:t>of MQXF </a:t>
            </a:r>
            <a:r>
              <a:rPr lang="en-US" dirty="0" smtClean="0"/>
              <a:t>design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Strand and insulated cable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Coil design, magnetic analysis, magnet parameters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Support structure and mechanical analysis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Quench protection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491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304800" y="1219200"/>
            <a:ext cx="4800600" cy="4906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Coated parts with </a:t>
            </a:r>
            <a:r>
              <a:rPr lang="en-US" dirty="0" smtClean="0"/>
              <a:t>cuts</a:t>
            </a:r>
            <a:endParaRPr lang="en-US" dirty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Image </a:t>
            </a:r>
            <a:r>
              <a:rPr lang="en-GB" dirty="0"/>
              <a:t>analysis of cable contours</a:t>
            </a:r>
          </a:p>
          <a:p>
            <a:pPr lvl="1">
              <a:defRPr/>
            </a:pPr>
            <a:r>
              <a:rPr lang="en-GB" dirty="0">
                <a:solidFill>
                  <a:srgbClr val="FF0000"/>
                </a:solidFill>
              </a:rPr>
              <a:t>Good fit </a:t>
            </a:r>
            <a:r>
              <a:rPr lang="en-GB" dirty="0"/>
              <a:t>of end-spacers</a:t>
            </a:r>
          </a:p>
          <a:p>
            <a:pPr lvl="1">
              <a:defRPr/>
            </a:pPr>
            <a:r>
              <a:rPr lang="en-GB" dirty="0" smtClean="0"/>
              <a:t>But, up </a:t>
            </a:r>
            <a:r>
              <a:rPr lang="en-GB" dirty="0"/>
              <a:t>t</a:t>
            </a:r>
            <a:r>
              <a:rPr lang="en-GB" dirty="0" smtClean="0"/>
              <a:t>o </a:t>
            </a:r>
            <a:r>
              <a:rPr lang="en-GB" dirty="0">
                <a:solidFill>
                  <a:srgbClr val="FF0000"/>
                </a:solidFill>
              </a:rPr>
              <a:t>0.5 mm </a:t>
            </a:r>
            <a:r>
              <a:rPr lang="en-GB" dirty="0"/>
              <a:t>azimuthal and radial </a:t>
            </a:r>
            <a:r>
              <a:rPr lang="en-GB" dirty="0" smtClean="0"/>
              <a:t>shift in </a:t>
            </a:r>
            <a:r>
              <a:rPr lang="en-GB" dirty="0"/>
              <a:t>straight section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</a:rPr>
              <a:t>Space</a:t>
            </a:r>
            <a:r>
              <a:rPr lang="en-GB" dirty="0" smtClean="0"/>
              <a:t> </a:t>
            </a:r>
            <a:r>
              <a:rPr lang="en-GB" dirty="0"/>
              <a:t>for expansion </a:t>
            </a:r>
            <a:r>
              <a:rPr lang="en-GB" dirty="0" smtClean="0">
                <a:solidFill>
                  <a:srgbClr val="FF0000"/>
                </a:solidFill>
              </a:rPr>
              <a:t>reduced</a:t>
            </a:r>
            <a:r>
              <a:rPr lang="en-GB" dirty="0" smtClean="0"/>
              <a:t> for 2</a:t>
            </a:r>
            <a:r>
              <a:rPr lang="en-GB" baseline="30000" dirty="0" smtClean="0"/>
              <a:t>nd</a:t>
            </a:r>
            <a:r>
              <a:rPr lang="en-GB" dirty="0" smtClean="0"/>
              <a:t> generation coils</a:t>
            </a:r>
            <a:endParaRPr lang="en-GB" dirty="0"/>
          </a:p>
          <a:p>
            <a:pPr lvl="1">
              <a:defRPr/>
            </a:pPr>
            <a:r>
              <a:rPr lang="en-GB" dirty="0"/>
              <a:t>From 2 to 1% on </a:t>
            </a:r>
            <a:r>
              <a:rPr lang="en-GB" dirty="0" smtClean="0"/>
              <a:t>width</a:t>
            </a:r>
          </a:p>
          <a:p>
            <a:pPr lvl="1">
              <a:defRPr/>
            </a:pPr>
            <a:r>
              <a:rPr lang="en-GB" dirty="0" smtClean="0"/>
              <a:t>Assumed ins. thickness in Roxie from 150 to 145 </a:t>
            </a:r>
            <a:r>
              <a:rPr lang="en-GB" dirty="0" smtClean="0">
                <a:sym typeface="Symbol" panose="05050102010706020507" pitchFamily="18" charset="2"/>
              </a:rPr>
              <a:t></a:t>
            </a:r>
            <a:r>
              <a:rPr lang="en-GB" dirty="0" smtClean="0"/>
              <a:t>m</a:t>
            </a: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Coil </a:t>
            </a:r>
            <a:r>
              <a:rPr lang="en-GB" altLang="en-US" dirty="0" smtClean="0"/>
              <a:t>design</a:t>
            </a:r>
            <a:endParaRPr lang="en-GB" alt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2355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1F8193C-1B87-4F3D-9935-0D29DE384A6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 smtClean="0"/>
          </a:p>
        </p:txBody>
      </p:sp>
      <p:pic>
        <p:nvPicPr>
          <p:cNvPr id="235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0" t="11990" r="9050" b="36053"/>
          <a:stretch>
            <a:fillRect/>
          </a:stretch>
        </p:blipFill>
        <p:spPr bwMode="auto">
          <a:xfrm>
            <a:off x="5364088" y="2924944"/>
            <a:ext cx="3419475" cy="88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60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1" t="27805" r="10741" b="16318"/>
          <a:stretch>
            <a:fillRect/>
          </a:stretch>
        </p:blipFill>
        <p:spPr bwMode="auto">
          <a:xfrm>
            <a:off x="5343525" y="4343400"/>
            <a:ext cx="3419475" cy="18176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2" t="59331" r="12088" b="5327"/>
          <a:stretch>
            <a:fillRect/>
          </a:stretch>
        </p:blipFill>
        <p:spPr bwMode="auto">
          <a:xfrm>
            <a:off x="5319713" y="1219200"/>
            <a:ext cx="3433762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36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714375"/>
          </a:xfrm>
        </p:spPr>
        <p:txBody>
          <a:bodyPr/>
          <a:lstStyle/>
          <a:p>
            <a:r>
              <a:rPr lang="en-GB" altLang="en-US" dirty="0" smtClean="0"/>
              <a:t>Magnetic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5562600" cy="2667000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Allowed harmonics below 1 units</a:t>
            </a:r>
          </a:p>
          <a:p>
            <a:pPr lvl="1">
              <a:buFont typeface="Arial" charset="0"/>
              <a:buChar char="•"/>
              <a:defRPr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Confirmed by measurements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>
                <a:solidFill>
                  <a:srgbClr val="FF0000"/>
                </a:solidFill>
              </a:rPr>
              <a:t>6 </a:t>
            </a:r>
            <a:r>
              <a:rPr lang="en-GB" dirty="0">
                <a:solidFill>
                  <a:srgbClr val="FF0000"/>
                </a:solidFill>
              </a:rPr>
              <a:t>blocks </a:t>
            </a:r>
            <a:r>
              <a:rPr lang="en-GB" dirty="0"/>
              <a:t>in the ends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 smtClean="0"/>
              <a:t>Minimized integrated harmonics</a:t>
            </a:r>
            <a:endParaRPr lang="en-US" dirty="0"/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solidFill>
                  <a:srgbClr val="FF0000"/>
                </a:solidFill>
              </a:rPr>
              <a:t>1%</a:t>
            </a:r>
            <a:r>
              <a:rPr lang="en-US" dirty="0"/>
              <a:t> </a:t>
            </a:r>
            <a:r>
              <a:rPr lang="en-US" dirty="0" smtClean="0"/>
              <a:t>lower peak </a:t>
            </a:r>
            <a:r>
              <a:rPr lang="en-US" dirty="0"/>
              <a:t>field </a:t>
            </a:r>
            <a:r>
              <a:rPr lang="en-US" dirty="0" smtClean="0"/>
              <a:t>in the ends </a:t>
            </a:r>
            <a:r>
              <a:rPr lang="en-US" dirty="0" err="1" smtClean="0"/>
              <a:t>wrt</a:t>
            </a:r>
            <a:r>
              <a:rPr lang="en-US" dirty="0" smtClean="0"/>
              <a:t> straight section</a:t>
            </a:r>
          </a:p>
          <a:p>
            <a:pPr lvl="2">
              <a:buFont typeface="Arial" charset="0"/>
              <a:buChar char="•"/>
              <a:defRPr/>
            </a:pPr>
            <a:r>
              <a:rPr lang="en-US" dirty="0" smtClean="0"/>
              <a:t>Iron pad removed from the ends</a:t>
            </a:r>
            <a:endParaRPr lang="en-US" dirty="0"/>
          </a:p>
          <a:p>
            <a:pPr>
              <a:buFont typeface="Arial" charset="0"/>
              <a:buChar char="•"/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2560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67E45BD-6EF1-4CD3-AB72-7280F17E8702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/>
          </a:p>
        </p:txBody>
      </p:sp>
      <p:pic>
        <p:nvPicPr>
          <p:cNvPr id="25608" name="Picture 2" descr="D:\Work\QXF\Meetings\2014\2014_12_09_QXF_Design-review\MQXF_design_overview\From_Bruno_1\SQXF MAGNET 1.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9" t="26222" r="8836" b="20370"/>
          <a:stretch>
            <a:fillRect/>
          </a:stretch>
        </p:blipFill>
        <p:spPr bwMode="auto">
          <a:xfrm>
            <a:off x="457200" y="3810000"/>
            <a:ext cx="55816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9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7" t="15875" r="20586" b="5280"/>
          <a:stretch>
            <a:fillRect/>
          </a:stretch>
        </p:blipFill>
        <p:spPr bwMode="auto">
          <a:xfrm>
            <a:off x="6335713" y="3646488"/>
            <a:ext cx="2700337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580" r="37915"/>
          <a:stretch/>
        </p:blipFill>
        <p:spPr>
          <a:xfrm>
            <a:off x="5500687" y="1467690"/>
            <a:ext cx="3535363" cy="15260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76256" y="116632"/>
            <a:ext cx="216116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S. </a:t>
            </a:r>
            <a:r>
              <a:rPr lang="en-GB" sz="1200" b="1" dirty="0" err="1" smtClean="0">
                <a:latin typeface="+mn-lt"/>
              </a:rPr>
              <a:t>Izquierdo</a:t>
            </a:r>
            <a:r>
              <a:rPr lang="en-GB" sz="1200" b="1" dirty="0" smtClean="0">
                <a:latin typeface="+mn-lt"/>
              </a:rPr>
              <a:t> Bermudez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359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Magnetic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137" y="836712"/>
            <a:ext cx="7307271" cy="540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90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dirty="0"/>
              <a:t>Magnetic analysis</a:t>
            </a:r>
            <a:br>
              <a:rPr lang="en-GB" altLang="en-US" dirty="0"/>
            </a:br>
            <a:r>
              <a:rPr lang="en-GB" altLang="en-US" dirty="0"/>
              <a:t>Corrective strategies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Allowed harmonics</a:t>
            </a:r>
          </a:p>
          <a:p>
            <a:pPr lvl="1"/>
            <a:r>
              <a:rPr lang="en-GB" dirty="0" smtClean="0"/>
              <a:t>Pole/mid-plane shims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Un-allowed </a:t>
            </a:r>
            <a:r>
              <a:rPr lang="en-GB" dirty="0"/>
              <a:t>harmonics</a:t>
            </a:r>
          </a:p>
          <a:p>
            <a:pPr lvl="1"/>
            <a:r>
              <a:rPr lang="en-GB" dirty="0" smtClean="0"/>
              <a:t>Magnetic shims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52" t="26811" r="7397" b="20978"/>
          <a:stretch>
            <a:fillRect/>
          </a:stretch>
        </p:blipFill>
        <p:spPr bwMode="auto">
          <a:xfrm>
            <a:off x="1027877" y="2278684"/>
            <a:ext cx="2435428" cy="1917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4282641"/>
            <a:ext cx="2888639" cy="192964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t="11229"/>
          <a:stretch/>
        </p:blipFill>
        <p:spPr>
          <a:xfrm>
            <a:off x="4947073" y="3837531"/>
            <a:ext cx="3600000" cy="25355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3094" y="2201111"/>
            <a:ext cx="1745011" cy="173194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876256" y="116632"/>
            <a:ext cx="216116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S. </a:t>
            </a:r>
            <a:r>
              <a:rPr lang="en-GB" sz="1200" b="1" dirty="0" err="1" smtClean="0">
                <a:latin typeface="+mn-lt"/>
              </a:rPr>
              <a:t>Izquierdo</a:t>
            </a:r>
            <a:r>
              <a:rPr lang="en-GB" sz="1200" b="1" dirty="0" smtClean="0">
                <a:latin typeface="+mn-lt"/>
              </a:rPr>
              <a:t> Bermudez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53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1</a:t>
            </a:r>
            <a:r>
              <a:rPr lang="en-US" baseline="30000" dirty="0"/>
              <a:t>st</a:t>
            </a:r>
            <a:r>
              <a:rPr lang="en-US" dirty="0"/>
              <a:t> to 2</a:t>
            </a:r>
            <a:r>
              <a:rPr lang="en-US" baseline="30000" dirty="0"/>
              <a:t>nd</a:t>
            </a:r>
            <a:r>
              <a:rPr lang="en-US" dirty="0"/>
              <a:t> generation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Coil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343393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A</a:t>
            </a:r>
            <a:r>
              <a:rPr lang="en-US" dirty="0" smtClean="0"/>
              <a:t>ccount </a:t>
            </a:r>
            <a:r>
              <a:rPr lang="en-US" dirty="0"/>
              <a:t>for the </a:t>
            </a:r>
            <a:r>
              <a:rPr lang="en-US" dirty="0">
                <a:solidFill>
                  <a:srgbClr val="FF0000"/>
                </a:solidFill>
              </a:rPr>
              <a:t>new cable </a:t>
            </a:r>
            <a:r>
              <a:rPr lang="en-US" dirty="0" smtClean="0">
                <a:solidFill>
                  <a:srgbClr val="FF0000"/>
                </a:solidFill>
              </a:rPr>
              <a:t>geometry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ew </a:t>
            </a:r>
            <a:r>
              <a:rPr lang="en-US" dirty="0"/>
              <a:t>keystone angle and dimensions after </a:t>
            </a:r>
            <a:r>
              <a:rPr lang="en-US" dirty="0" smtClean="0"/>
              <a:t>reactions </a:t>
            </a:r>
            <a:endParaRPr lang="en-US" dirty="0"/>
          </a:p>
          <a:p>
            <a:r>
              <a:rPr lang="en-US" dirty="0" smtClean="0"/>
              <a:t>Corrected </a:t>
            </a:r>
            <a:r>
              <a:rPr lang="en-US" dirty="0"/>
              <a:t>the impact of coil </a:t>
            </a:r>
            <a:r>
              <a:rPr lang="en-US" dirty="0">
                <a:solidFill>
                  <a:srgbClr val="FF0000"/>
                </a:solidFill>
              </a:rPr>
              <a:t>mechanical </a:t>
            </a:r>
            <a:r>
              <a:rPr lang="en-US" dirty="0" smtClean="0">
                <a:solidFill>
                  <a:srgbClr val="FF0000"/>
                </a:solidFill>
              </a:rPr>
              <a:t>deformation</a:t>
            </a:r>
            <a:endParaRPr lang="en-US" dirty="0"/>
          </a:p>
          <a:p>
            <a:r>
              <a:rPr lang="en-US" dirty="0" smtClean="0"/>
              <a:t>Optimized </a:t>
            </a:r>
            <a:r>
              <a:rPr lang="en-US" dirty="0"/>
              <a:t>harmonics at 123 </a:t>
            </a:r>
            <a:r>
              <a:rPr lang="en-US" dirty="0" smtClean="0"/>
              <a:t>T/m </a:t>
            </a:r>
            <a:endParaRPr lang="en-US" dirty="0" smtClean="0"/>
          </a:p>
          <a:p>
            <a:pPr lvl="1"/>
            <a:r>
              <a:rPr lang="en-US" dirty="0" smtClean="0"/>
              <a:t>Operational </a:t>
            </a:r>
            <a:r>
              <a:rPr lang="en-US" dirty="0"/>
              <a:t>current </a:t>
            </a:r>
            <a:r>
              <a:rPr lang="en-US" dirty="0" smtClean="0"/>
              <a:t>will </a:t>
            </a:r>
            <a:r>
              <a:rPr lang="en-US" dirty="0"/>
              <a:t>be between 90% and 100% of </a:t>
            </a:r>
            <a:r>
              <a:rPr lang="en-US" dirty="0" smtClean="0"/>
              <a:t>nominal, </a:t>
            </a:r>
            <a:r>
              <a:rPr lang="en-US" dirty="0"/>
              <a:t>depending on the LHC final </a:t>
            </a:r>
            <a:r>
              <a:rPr lang="en-US" dirty="0" smtClean="0"/>
              <a:t>energy</a:t>
            </a:r>
            <a:endParaRPr lang="en-US" dirty="0"/>
          </a:p>
          <a:p>
            <a:r>
              <a:rPr lang="en-US" dirty="0" smtClean="0"/>
              <a:t>Added </a:t>
            </a:r>
            <a:r>
              <a:rPr lang="en-US" dirty="0"/>
              <a:t>S2-glass </a:t>
            </a:r>
            <a:r>
              <a:rPr lang="en-US" dirty="0">
                <a:solidFill>
                  <a:srgbClr val="FF0000"/>
                </a:solidFill>
              </a:rPr>
              <a:t>shims </a:t>
            </a:r>
            <a:r>
              <a:rPr lang="en-US" dirty="0"/>
              <a:t>on mid-plane and </a:t>
            </a:r>
            <a:r>
              <a:rPr lang="en-US" dirty="0" smtClean="0"/>
              <a:t>pole</a:t>
            </a:r>
            <a:endParaRPr lang="en-US" dirty="0"/>
          </a:p>
          <a:p>
            <a:r>
              <a:rPr lang="en-US" dirty="0" smtClean="0"/>
              <a:t>Compensated end </a:t>
            </a:r>
            <a:r>
              <a:rPr lang="en-US" dirty="0"/>
              <a:t>effects on the integrated </a:t>
            </a:r>
            <a:r>
              <a:rPr lang="en-US" dirty="0" smtClean="0"/>
              <a:t>harmonics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52" t="26811" r="7397" b="20978"/>
          <a:stretch>
            <a:fillRect/>
          </a:stretch>
        </p:blipFill>
        <p:spPr bwMode="auto">
          <a:xfrm>
            <a:off x="5179467" y="4193491"/>
            <a:ext cx="2435428" cy="1917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7" t="7056" r="7396" b="6866"/>
          <a:stretch>
            <a:fillRect/>
          </a:stretch>
        </p:blipFill>
        <p:spPr bwMode="auto">
          <a:xfrm>
            <a:off x="1835696" y="4193491"/>
            <a:ext cx="2798440" cy="1876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646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Magnet parameters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/>
              <a:t>Self field corr. (ITER barrel)</a:t>
            </a:r>
          </a:p>
          <a:p>
            <a:pPr>
              <a:buFont typeface="Arial" charset="0"/>
              <a:buChar char="•"/>
              <a:defRPr/>
            </a:pPr>
            <a:endParaRPr lang="en-GB" dirty="0" smtClean="0"/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5</a:t>
            </a:r>
            <a:r>
              <a:rPr lang="en-GB" dirty="0"/>
              <a:t>% cabling degradation</a:t>
            </a:r>
          </a:p>
          <a:p>
            <a:pPr>
              <a:buFont typeface="Arial" charset="0"/>
              <a:buChar char="•"/>
              <a:defRPr/>
            </a:pPr>
            <a:endParaRPr lang="en-GB" i="1" dirty="0" smtClean="0"/>
          </a:p>
          <a:p>
            <a:pPr>
              <a:buFont typeface="Arial" charset="0"/>
              <a:buChar char="•"/>
              <a:defRPr/>
            </a:pPr>
            <a:r>
              <a:rPr lang="en-GB" i="1" dirty="0" err="1" smtClean="0"/>
              <a:t>G</a:t>
            </a:r>
            <a:r>
              <a:rPr lang="en-GB" i="1" baseline="-25000" dirty="0" err="1" smtClean="0"/>
              <a:t>op</a:t>
            </a:r>
            <a:r>
              <a:rPr lang="en-GB" dirty="0" smtClean="0"/>
              <a:t>= </a:t>
            </a:r>
            <a:r>
              <a:rPr lang="en-GB" dirty="0" smtClean="0">
                <a:solidFill>
                  <a:srgbClr val="FF0000"/>
                </a:solidFill>
              </a:rPr>
              <a:t>132.6 </a:t>
            </a:r>
            <a:r>
              <a:rPr lang="en-GB" dirty="0">
                <a:solidFill>
                  <a:srgbClr val="FF0000"/>
                </a:solidFill>
              </a:rPr>
              <a:t>T/m</a:t>
            </a:r>
          </a:p>
          <a:p>
            <a:pPr lvl="1">
              <a:buFont typeface="Arial" charset="0"/>
              <a:buChar char="•"/>
              <a:defRPr/>
            </a:pPr>
            <a:r>
              <a:rPr lang="en-GB" i="1" dirty="0" err="1"/>
              <a:t>I</a:t>
            </a:r>
            <a:r>
              <a:rPr lang="en-GB" i="1" baseline="-25000" dirty="0" err="1"/>
              <a:t>op</a:t>
            </a:r>
            <a:r>
              <a:rPr lang="en-GB" dirty="0"/>
              <a:t>: </a:t>
            </a:r>
            <a:r>
              <a:rPr lang="en-GB" dirty="0" smtClean="0"/>
              <a:t>16.47 </a:t>
            </a:r>
            <a:r>
              <a:rPr lang="en-GB" dirty="0"/>
              <a:t>kA</a:t>
            </a:r>
          </a:p>
          <a:p>
            <a:pPr lvl="1">
              <a:buFont typeface="Arial" charset="0"/>
              <a:buChar char="•"/>
              <a:defRPr/>
            </a:pPr>
            <a:r>
              <a:rPr lang="en-GB" i="1" dirty="0" err="1"/>
              <a:t>B</a:t>
            </a:r>
            <a:r>
              <a:rPr lang="en-GB" i="1" baseline="-25000" dirty="0" err="1"/>
              <a:t>peak_op</a:t>
            </a:r>
            <a:r>
              <a:rPr lang="en-GB" dirty="0"/>
              <a:t>: </a:t>
            </a:r>
            <a:r>
              <a:rPr lang="en-GB" dirty="0" smtClean="0"/>
              <a:t>11.4 </a:t>
            </a:r>
            <a:r>
              <a:rPr lang="en-GB" dirty="0"/>
              <a:t>T</a:t>
            </a:r>
          </a:p>
          <a:p>
            <a:pPr lvl="2">
              <a:buFont typeface="Arial" charset="0"/>
              <a:buChar char="•"/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RRP: </a:t>
            </a:r>
            <a:r>
              <a:rPr lang="en-GB" dirty="0" smtClean="0">
                <a:solidFill>
                  <a:srgbClr val="FF0000"/>
                </a:solidFill>
              </a:rPr>
              <a:t>78%</a:t>
            </a:r>
            <a:r>
              <a:rPr lang="en-GB" dirty="0"/>
              <a:t>of </a:t>
            </a:r>
            <a:r>
              <a:rPr lang="en-GB" i="1" dirty="0" err="1"/>
              <a:t>I</a:t>
            </a:r>
            <a:r>
              <a:rPr lang="en-GB" i="1" baseline="-25000" dirty="0" err="1"/>
              <a:t>ss</a:t>
            </a:r>
            <a:r>
              <a:rPr lang="en-GB" i="1" dirty="0"/>
              <a:t> </a:t>
            </a:r>
            <a:r>
              <a:rPr lang="en-GB" dirty="0"/>
              <a:t>at 1.9 K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PIT: </a:t>
            </a:r>
            <a:r>
              <a:rPr lang="en-GB" dirty="0" smtClean="0">
                <a:solidFill>
                  <a:srgbClr val="FF0000"/>
                </a:solidFill>
              </a:rPr>
              <a:t>79%</a:t>
            </a:r>
            <a:r>
              <a:rPr lang="en-GB" dirty="0" smtClean="0"/>
              <a:t> </a:t>
            </a:r>
            <a:r>
              <a:rPr lang="en-GB" dirty="0"/>
              <a:t>of </a:t>
            </a:r>
            <a:r>
              <a:rPr lang="en-GB" i="1" dirty="0" err="1"/>
              <a:t>I</a:t>
            </a:r>
            <a:r>
              <a:rPr lang="en-GB" i="1" baseline="-25000" dirty="0" err="1"/>
              <a:t>ss</a:t>
            </a:r>
            <a:r>
              <a:rPr lang="en-GB" i="1" dirty="0"/>
              <a:t> </a:t>
            </a:r>
            <a:r>
              <a:rPr lang="en-GB" dirty="0"/>
              <a:t>at 1.9 K</a:t>
            </a:r>
          </a:p>
          <a:p>
            <a:pPr lvl="2">
              <a:buFont typeface="Arial" charset="0"/>
              <a:buChar char="•"/>
              <a:defRPr/>
            </a:pPr>
            <a:endParaRPr lang="en-GB" dirty="0"/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Stored </a:t>
            </a:r>
            <a:r>
              <a:rPr lang="en-GB" dirty="0"/>
              <a:t>energy: </a:t>
            </a:r>
            <a:r>
              <a:rPr lang="en-GB" dirty="0" smtClean="0"/>
              <a:t>1.2 </a:t>
            </a:r>
            <a:r>
              <a:rPr lang="en-GB" dirty="0"/>
              <a:t>MJ/m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/>
              <a:t>Inductance: 8.2 </a:t>
            </a:r>
            <a:r>
              <a:rPr lang="en-GB" dirty="0" err="1"/>
              <a:t>mH</a:t>
            </a:r>
            <a:r>
              <a:rPr lang="en-GB" dirty="0"/>
              <a:t>/m</a:t>
            </a:r>
          </a:p>
          <a:p>
            <a:pPr>
              <a:buFont typeface="Arial" charset="0"/>
              <a:buChar char="•"/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 dirty="0"/>
          </a:p>
        </p:txBody>
      </p:sp>
      <p:sp>
        <p:nvSpPr>
          <p:cNvPr id="26631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F206FE5-81AE-4D81-B2B1-0873DA7EE815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655" r="21759"/>
          <a:stretch/>
        </p:blipFill>
        <p:spPr>
          <a:xfrm>
            <a:off x="4355976" y="1600534"/>
            <a:ext cx="4386656" cy="421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28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From 1</a:t>
            </a:r>
            <a:r>
              <a:rPr lang="en-US" baseline="30000" dirty="0"/>
              <a:t>st</a:t>
            </a:r>
            <a:r>
              <a:rPr lang="en-US" dirty="0"/>
              <a:t> to 2</a:t>
            </a:r>
            <a:r>
              <a:rPr lang="en-US" baseline="30000" dirty="0"/>
              <a:t>nd</a:t>
            </a:r>
            <a:r>
              <a:rPr lang="en-US" dirty="0"/>
              <a:t> generation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Operational margin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305800" cy="4442048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/>
              <a:t>From 1</a:t>
            </a:r>
            <a:r>
              <a:rPr lang="en-GB" baseline="30000" dirty="0"/>
              <a:t>st</a:t>
            </a:r>
            <a:r>
              <a:rPr lang="en-GB" dirty="0"/>
              <a:t> to 2</a:t>
            </a:r>
            <a:r>
              <a:rPr lang="en-GB" baseline="30000" dirty="0"/>
              <a:t>nd</a:t>
            </a:r>
            <a:r>
              <a:rPr lang="en-GB" dirty="0"/>
              <a:t> generation design</a:t>
            </a:r>
          </a:p>
          <a:p>
            <a:pPr lvl="1">
              <a:buFont typeface="Arial" charset="0"/>
              <a:buChar char="•"/>
              <a:defRPr/>
            </a:pPr>
            <a:r>
              <a:rPr lang="en-US" dirty="0" smtClean="0"/>
              <a:t>We started with </a:t>
            </a:r>
            <a:r>
              <a:rPr lang="en-GB" dirty="0" smtClean="0"/>
              <a:t>magnet </a:t>
            </a:r>
            <a:r>
              <a:rPr lang="en-GB" i="1" dirty="0" err="1"/>
              <a:t>I</a:t>
            </a:r>
            <a:r>
              <a:rPr lang="en-GB" i="1" baseline="-25000" dirty="0" err="1"/>
              <a:t>op</a:t>
            </a:r>
            <a:r>
              <a:rPr lang="en-GB" dirty="0"/>
              <a:t> </a:t>
            </a:r>
            <a:r>
              <a:rPr lang="en-GB" dirty="0" smtClean="0"/>
              <a:t>at </a:t>
            </a:r>
            <a:r>
              <a:rPr lang="en-GB" dirty="0" smtClean="0">
                <a:solidFill>
                  <a:srgbClr val="FF0000"/>
                </a:solidFill>
              </a:rPr>
              <a:t>81% </a:t>
            </a:r>
            <a:r>
              <a:rPr lang="en-GB" dirty="0" smtClean="0"/>
              <a:t>of </a:t>
            </a:r>
            <a:r>
              <a:rPr lang="en-GB" i="1" dirty="0" err="1" smtClean="0"/>
              <a:t>I</a:t>
            </a:r>
            <a:r>
              <a:rPr lang="en-GB" i="1" baseline="-25000" dirty="0" err="1" smtClean="0"/>
              <a:t>ss</a:t>
            </a:r>
            <a:endParaRPr lang="en-GB" i="1" baseline="-25000" dirty="0" smtClean="0"/>
          </a:p>
          <a:p>
            <a:pPr lvl="1">
              <a:buFont typeface="Arial" charset="0"/>
              <a:buChar char="•"/>
              <a:defRPr/>
            </a:pPr>
            <a:r>
              <a:rPr lang="en-GB" dirty="0" smtClean="0"/>
              <a:t>Length</a:t>
            </a:r>
            <a:r>
              <a:rPr lang="en-GB" dirty="0"/>
              <a:t>: 4.0 to </a:t>
            </a:r>
            <a:r>
              <a:rPr lang="en-GB" dirty="0">
                <a:solidFill>
                  <a:srgbClr val="FF0000"/>
                </a:solidFill>
              </a:rPr>
              <a:t>4.2 m</a:t>
            </a:r>
            <a:r>
              <a:rPr lang="en-GB" dirty="0"/>
              <a:t> for Q1/Q3, 6.8 to </a:t>
            </a:r>
            <a:r>
              <a:rPr lang="en-GB" dirty="0">
                <a:solidFill>
                  <a:srgbClr val="FF0000"/>
                </a:solidFill>
              </a:rPr>
              <a:t>7.15 m</a:t>
            </a:r>
            <a:r>
              <a:rPr lang="en-GB" dirty="0"/>
              <a:t> for </a:t>
            </a:r>
            <a:r>
              <a:rPr lang="en-GB" dirty="0" smtClean="0"/>
              <a:t>Q2</a:t>
            </a:r>
            <a:endParaRPr lang="en-GB" dirty="0"/>
          </a:p>
          <a:p>
            <a:pPr lvl="2">
              <a:buFont typeface="Arial" charset="0"/>
              <a:buChar char="•"/>
              <a:defRPr/>
            </a:pPr>
            <a:r>
              <a:rPr lang="en-GB" dirty="0"/>
              <a:t>Reduction of gradient from 140 to </a:t>
            </a:r>
            <a:r>
              <a:rPr lang="en-GB" dirty="0" smtClean="0">
                <a:solidFill>
                  <a:srgbClr val="FF0000"/>
                </a:solidFill>
              </a:rPr>
              <a:t>132.6 T/m</a:t>
            </a:r>
          </a:p>
          <a:p>
            <a:pPr lvl="2">
              <a:buFont typeface="Arial" charset="0"/>
              <a:buChar char="•"/>
              <a:defRPr/>
            </a:pPr>
            <a:r>
              <a:rPr lang="en-GB" dirty="0"/>
              <a:t>Magnet </a:t>
            </a:r>
            <a:r>
              <a:rPr lang="en-GB" i="1" dirty="0" err="1"/>
              <a:t>I</a:t>
            </a:r>
            <a:r>
              <a:rPr lang="en-GB" i="1" baseline="-25000" dirty="0" err="1"/>
              <a:t>op</a:t>
            </a:r>
            <a:r>
              <a:rPr lang="en-GB" dirty="0"/>
              <a:t> from </a:t>
            </a:r>
            <a:r>
              <a:rPr lang="en-GB" dirty="0" smtClean="0"/>
              <a:t>81% to </a:t>
            </a:r>
            <a:r>
              <a:rPr lang="en-GB" dirty="0" smtClean="0">
                <a:solidFill>
                  <a:srgbClr val="FF0000"/>
                </a:solidFill>
              </a:rPr>
              <a:t>76% </a:t>
            </a:r>
            <a:r>
              <a:rPr lang="en-GB" dirty="0"/>
              <a:t>of </a:t>
            </a:r>
            <a:r>
              <a:rPr lang="en-GB" i="1" dirty="0" err="1"/>
              <a:t>I</a:t>
            </a:r>
            <a:r>
              <a:rPr lang="en-GB" i="1" baseline="-25000" dirty="0" err="1"/>
              <a:t>ss</a:t>
            </a:r>
            <a:endParaRPr lang="en-GB" dirty="0">
              <a:solidFill>
                <a:srgbClr val="FF0000"/>
              </a:solidFill>
            </a:endParaRPr>
          </a:p>
          <a:p>
            <a:pPr lvl="1">
              <a:buFont typeface="Arial" charset="0"/>
              <a:buChar char="•"/>
              <a:defRPr/>
            </a:pPr>
            <a:r>
              <a:rPr lang="en-GB" dirty="0" smtClean="0"/>
              <a:t>RRP spec</a:t>
            </a:r>
            <a:r>
              <a:rPr lang="en-GB" dirty="0"/>
              <a:t>. </a:t>
            </a:r>
            <a:r>
              <a:rPr lang="en-GB" dirty="0" smtClean="0"/>
              <a:t>reduced </a:t>
            </a:r>
            <a:r>
              <a:rPr lang="en-GB" dirty="0"/>
              <a:t>from </a:t>
            </a:r>
            <a:r>
              <a:rPr lang="en-GB" dirty="0" smtClean="0"/>
              <a:t>361 to </a:t>
            </a:r>
            <a:r>
              <a:rPr lang="en-GB" dirty="0" smtClean="0">
                <a:solidFill>
                  <a:srgbClr val="FF0000"/>
                </a:solidFill>
              </a:rPr>
              <a:t>331 A </a:t>
            </a:r>
            <a:r>
              <a:rPr lang="en-GB" dirty="0" smtClean="0"/>
              <a:t>(1400 </a:t>
            </a:r>
            <a:r>
              <a:rPr lang="en-GB" dirty="0"/>
              <a:t>to </a:t>
            </a:r>
            <a:r>
              <a:rPr lang="en-GB" dirty="0">
                <a:solidFill>
                  <a:srgbClr val="FF0000"/>
                </a:solidFill>
              </a:rPr>
              <a:t>1280 </a:t>
            </a:r>
            <a:r>
              <a:rPr lang="en-GB" dirty="0" smtClean="0">
                <a:solidFill>
                  <a:srgbClr val="FF0000"/>
                </a:solidFill>
              </a:rPr>
              <a:t>A/mm</a:t>
            </a:r>
            <a:r>
              <a:rPr lang="en-GB" baseline="30000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) at </a:t>
            </a:r>
            <a:r>
              <a:rPr lang="en-GB" dirty="0"/>
              <a:t>15 </a:t>
            </a:r>
            <a:r>
              <a:rPr lang="en-GB" dirty="0" smtClean="0"/>
              <a:t>T</a:t>
            </a:r>
          </a:p>
          <a:p>
            <a:pPr lvl="2">
              <a:buFont typeface="Arial" charset="0"/>
              <a:buChar char="•"/>
              <a:defRPr/>
            </a:pPr>
            <a:r>
              <a:rPr lang="en-GB" dirty="0"/>
              <a:t>Magnet </a:t>
            </a:r>
            <a:r>
              <a:rPr lang="en-GB" i="1" dirty="0" err="1"/>
              <a:t>I</a:t>
            </a:r>
            <a:r>
              <a:rPr lang="en-GB" i="1" baseline="-25000" dirty="0" err="1"/>
              <a:t>op</a:t>
            </a:r>
            <a:r>
              <a:rPr lang="en-GB" dirty="0"/>
              <a:t> from </a:t>
            </a:r>
            <a:r>
              <a:rPr lang="en-GB" dirty="0" smtClean="0"/>
              <a:t>76% </a:t>
            </a:r>
            <a:r>
              <a:rPr lang="en-GB" dirty="0"/>
              <a:t>to </a:t>
            </a:r>
            <a:r>
              <a:rPr lang="en-GB" dirty="0" smtClean="0">
                <a:solidFill>
                  <a:srgbClr val="FF0000"/>
                </a:solidFill>
              </a:rPr>
              <a:t>78% </a:t>
            </a:r>
            <a:r>
              <a:rPr lang="en-GB" dirty="0"/>
              <a:t>of </a:t>
            </a:r>
            <a:r>
              <a:rPr lang="en-GB" i="1" dirty="0" err="1"/>
              <a:t>I</a:t>
            </a:r>
            <a:r>
              <a:rPr lang="en-GB" i="1" baseline="-25000" dirty="0" err="1"/>
              <a:t>ss</a:t>
            </a:r>
            <a:endParaRPr lang="en-GB" dirty="0">
              <a:solidFill>
                <a:srgbClr val="FF0000"/>
              </a:solidFill>
            </a:endParaRPr>
          </a:p>
          <a:p>
            <a:pPr lvl="1">
              <a:buFont typeface="Arial" charset="0"/>
              <a:buChar char="•"/>
              <a:defRPr/>
            </a:pPr>
            <a:r>
              <a:rPr lang="en-GB" dirty="0" smtClean="0"/>
              <a:t>PIT </a:t>
            </a:r>
            <a:r>
              <a:rPr lang="en-GB" dirty="0"/>
              <a:t>spec. </a:t>
            </a:r>
            <a:r>
              <a:rPr lang="en-GB" dirty="0" smtClean="0"/>
              <a:t>reduced </a:t>
            </a:r>
            <a:r>
              <a:rPr lang="en-GB" dirty="0"/>
              <a:t>from </a:t>
            </a:r>
            <a:r>
              <a:rPr lang="en-GB" dirty="0" smtClean="0"/>
              <a:t>631 to </a:t>
            </a:r>
            <a:r>
              <a:rPr lang="en-GB" altLang="en-US" dirty="0" smtClean="0">
                <a:solidFill>
                  <a:srgbClr val="FF0000"/>
                </a:solidFill>
              </a:rPr>
              <a:t>590 </a:t>
            </a:r>
            <a:r>
              <a:rPr lang="en-GB" altLang="en-US" dirty="0">
                <a:solidFill>
                  <a:srgbClr val="FF0000"/>
                </a:solidFill>
              </a:rPr>
              <a:t>A </a:t>
            </a:r>
            <a:r>
              <a:rPr lang="en-GB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GB" dirty="0"/>
              <a:t>2450 </a:t>
            </a:r>
            <a:r>
              <a:rPr lang="en-GB" dirty="0" smtClean="0"/>
              <a:t>to </a:t>
            </a:r>
            <a:r>
              <a:rPr lang="en-GB" altLang="en-US" dirty="0" smtClean="0">
                <a:solidFill>
                  <a:srgbClr val="FF0000"/>
                </a:solidFill>
              </a:rPr>
              <a:t>2290 A/mm</a:t>
            </a:r>
            <a:r>
              <a:rPr lang="en-GB" altLang="en-US" baseline="30000" dirty="0" smtClean="0">
                <a:solidFill>
                  <a:srgbClr val="FF0000"/>
                </a:solidFill>
              </a:rPr>
              <a:t>2</a:t>
            </a:r>
            <a:r>
              <a:rPr lang="en-GB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</a:t>
            </a:r>
            <a:r>
              <a:rPr lang="en-GB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12 </a:t>
            </a:r>
            <a:r>
              <a:rPr lang="en-GB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T, but same at 15 T</a:t>
            </a:r>
            <a:endParaRPr lang="en-GB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>
              <a:buFont typeface="Arial" charset="0"/>
              <a:buChar char="•"/>
              <a:defRPr/>
            </a:pPr>
            <a:r>
              <a:rPr lang="en-GB" dirty="0" smtClean="0"/>
              <a:t>Magnet </a:t>
            </a:r>
            <a:r>
              <a:rPr lang="en-GB" i="1" dirty="0" err="1"/>
              <a:t>I</a:t>
            </a:r>
            <a:r>
              <a:rPr lang="en-GB" i="1" baseline="-25000" dirty="0" err="1"/>
              <a:t>op</a:t>
            </a:r>
            <a:r>
              <a:rPr lang="en-GB" dirty="0"/>
              <a:t> </a:t>
            </a:r>
            <a:r>
              <a:rPr lang="en-GB" dirty="0" smtClean="0"/>
              <a:t>at </a:t>
            </a:r>
            <a:r>
              <a:rPr lang="en-GB" dirty="0" smtClean="0">
                <a:solidFill>
                  <a:srgbClr val="FF0000"/>
                </a:solidFill>
              </a:rPr>
              <a:t>79%</a:t>
            </a:r>
            <a:endParaRPr lang="en-GB" dirty="0">
              <a:solidFill>
                <a:srgbClr val="FF0000"/>
              </a:solidFill>
            </a:endParaRPr>
          </a:p>
          <a:p>
            <a:pPr lvl="1">
              <a:buFont typeface="Arial" charset="0"/>
              <a:buChar char="•"/>
              <a:defRPr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1843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6C2A22C-DCEB-487A-9BCA-BA89A2E1085B}" type="slidenum">
              <a:rPr lang="en-US" altLang="en-US" smtClean="0">
                <a:solidFill>
                  <a:schemeClr val="tx2"/>
                </a:solidFill>
                <a:latin typeface="Calibri" panose="020F0502020204030204" pitchFamily="34" charset="0"/>
              </a:rPr>
              <a:pPr/>
              <a:t>26</a:t>
            </a:fld>
            <a:endParaRPr lang="en-US" altLang="en-US" smtClean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07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Overview </a:t>
            </a:r>
            <a:r>
              <a:rPr lang="en-US" dirty="0"/>
              <a:t>of MQXF project and design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Strand and insulated cable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Coil design, magnetic analysis, magnet parameters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</a:rPr>
              <a:t>Support structure and mechanical analysis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Quench </a:t>
            </a:r>
            <a:r>
              <a:rPr lang="en-US" dirty="0" smtClean="0"/>
              <a:t>protection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32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87450"/>
            <a:ext cx="8640763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Magnet design </a:t>
            </a:r>
            <a:br>
              <a:rPr lang="en-GB" dirty="0" smtClean="0"/>
            </a:br>
            <a:r>
              <a:rPr lang="en-GB" dirty="0" smtClean="0"/>
              <a:t>MQXFB</a:t>
            </a:r>
            <a:endParaRPr lang="en-GB" dirty="0"/>
          </a:p>
        </p:txBody>
      </p:sp>
      <p:sp>
        <p:nvSpPr>
          <p:cNvPr id="26628" name="Content Placeholder 2"/>
          <p:cNvSpPr>
            <a:spLocks noGrp="1"/>
          </p:cNvSpPr>
          <p:nvPr>
            <p:ph idx="1"/>
          </p:nvPr>
        </p:nvSpPr>
        <p:spPr>
          <a:xfrm>
            <a:off x="304800" y="5257800"/>
            <a:ext cx="8458200" cy="868363"/>
          </a:xfrm>
        </p:spPr>
        <p:txBody>
          <a:bodyPr/>
          <a:lstStyle/>
          <a:p>
            <a:r>
              <a:rPr lang="en-GB" altLang="en-US" smtClean="0">
                <a:solidFill>
                  <a:srgbClr val="FF0000"/>
                </a:solidFill>
              </a:rPr>
              <a:t>Superconducting coil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2663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1877F52-8522-459C-8C0D-E54A88CFAC7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400" smtClean="0"/>
          </a:p>
        </p:txBody>
      </p:sp>
      <p:pic>
        <p:nvPicPr>
          <p:cNvPr id="26632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8" r="19769"/>
          <a:stretch>
            <a:fillRect/>
          </a:stretch>
        </p:blipFill>
        <p:spPr bwMode="auto">
          <a:xfrm>
            <a:off x="6248400" y="3527425"/>
            <a:ext cx="24384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59908" y="188640"/>
            <a:ext cx="12779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J. C. Perez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531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187450"/>
            <a:ext cx="86391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Magnet design </a:t>
            </a:r>
            <a:br>
              <a:rPr lang="en-GB" dirty="0" smtClean="0"/>
            </a:br>
            <a:r>
              <a:rPr lang="en-GB" dirty="0" smtClean="0"/>
              <a:t>MQXFB</a:t>
            </a:r>
            <a:endParaRPr lang="en-GB" dirty="0"/>
          </a:p>
        </p:txBody>
      </p:sp>
      <p:sp>
        <p:nvSpPr>
          <p:cNvPr id="27652" name="Content Placeholder 2"/>
          <p:cNvSpPr>
            <a:spLocks noGrp="1"/>
          </p:cNvSpPr>
          <p:nvPr>
            <p:ph idx="1"/>
          </p:nvPr>
        </p:nvSpPr>
        <p:spPr>
          <a:xfrm>
            <a:off x="304800" y="5257800"/>
            <a:ext cx="8458200" cy="868363"/>
          </a:xfrm>
        </p:spPr>
        <p:txBody>
          <a:bodyPr/>
          <a:lstStyle/>
          <a:p>
            <a:r>
              <a:rPr lang="en-GB" altLang="en-US" smtClean="0">
                <a:solidFill>
                  <a:srgbClr val="FF0000"/>
                </a:solidFill>
              </a:rPr>
              <a:t>Pole key for alignment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2765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D7C1027-7942-4749-8AD8-DC5CCBE9263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400" smtClean="0"/>
          </a:p>
        </p:txBody>
      </p:sp>
      <p:pic>
        <p:nvPicPr>
          <p:cNvPr id="2765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8" r="26282"/>
          <a:stretch>
            <a:fillRect/>
          </a:stretch>
        </p:blipFill>
        <p:spPr bwMode="auto">
          <a:xfrm>
            <a:off x="6324600" y="3527425"/>
            <a:ext cx="20574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59908" y="138113"/>
            <a:ext cx="12779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J. C. Perez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430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Overview of MQXF design</a:t>
            </a:r>
            <a:endParaRPr lang="en-GB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4953000" cy="4906963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GB" dirty="0"/>
              <a:t>Target: </a:t>
            </a:r>
            <a:r>
              <a:rPr lang="en-GB" dirty="0">
                <a:solidFill>
                  <a:srgbClr val="FF0000"/>
                </a:solidFill>
              </a:rPr>
              <a:t>132.6 T/m </a:t>
            </a:r>
            <a:endParaRPr lang="en-GB" dirty="0"/>
          </a:p>
          <a:p>
            <a:pPr lvl="1">
              <a:defRPr/>
            </a:pPr>
            <a:r>
              <a:rPr lang="en-GB" dirty="0" smtClean="0"/>
              <a:t>150 </a:t>
            </a:r>
            <a:r>
              <a:rPr lang="en-GB" dirty="0"/>
              <a:t>mm coil </a:t>
            </a:r>
            <a:r>
              <a:rPr lang="en-GB" dirty="0" smtClean="0"/>
              <a:t>aperture, </a:t>
            </a:r>
            <a:r>
              <a:rPr lang="en-GB" dirty="0" smtClean="0">
                <a:solidFill>
                  <a:srgbClr val="FF0000"/>
                </a:solidFill>
              </a:rPr>
              <a:t>11.4 T </a:t>
            </a:r>
            <a:r>
              <a:rPr lang="en-GB" i="1" dirty="0" err="1" smtClean="0"/>
              <a:t>B</a:t>
            </a:r>
            <a:r>
              <a:rPr lang="en-GB" i="1" baseline="-25000" dirty="0" err="1" smtClean="0"/>
              <a:t>peak</a:t>
            </a:r>
            <a:endParaRPr lang="en-GB" i="1" baseline="-25000" dirty="0"/>
          </a:p>
          <a:p>
            <a:pPr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</a:rPr>
              <a:t>Q1/Q3</a:t>
            </a:r>
            <a:r>
              <a:rPr lang="en-GB" dirty="0" smtClean="0"/>
              <a:t> </a:t>
            </a:r>
            <a:r>
              <a:rPr lang="en-GB" dirty="0"/>
              <a:t>(by </a:t>
            </a:r>
            <a:r>
              <a:rPr lang="en-GB" dirty="0" smtClean="0"/>
              <a:t>US-AUP </a:t>
            </a:r>
            <a:r>
              <a:rPr lang="en-GB" dirty="0"/>
              <a:t>Project)</a:t>
            </a:r>
          </a:p>
          <a:p>
            <a:pPr lvl="1">
              <a:defRPr/>
            </a:pPr>
            <a:r>
              <a:rPr lang="en-GB" dirty="0"/>
              <a:t>2 magnets MQXFA with </a:t>
            </a:r>
            <a:r>
              <a:rPr lang="en-GB" dirty="0">
                <a:solidFill>
                  <a:srgbClr val="FF0000"/>
                </a:solidFill>
              </a:rPr>
              <a:t>4.2 </a:t>
            </a:r>
            <a:r>
              <a:rPr lang="en-GB" dirty="0" smtClean="0">
                <a:solidFill>
                  <a:srgbClr val="FF0000"/>
                </a:solidFill>
              </a:rPr>
              <a:t>m</a:t>
            </a:r>
            <a:endParaRPr lang="en-GB" dirty="0"/>
          </a:p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</a:rPr>
              <a:t>Q2a/Q2b</a:t>
            </a:r>
            <a:r>
              <a:rPr lang="en-GB" dirty="0" smtClean="0"/>
              <a:t> </a:t>
            </a:r>
            <a:r>
              <a:rPr lang="en-GB" dirty="0"/>
              <a:t>(by CERN)</a:t>
            </a:r>
          </a:p>
          <a:p>
            <a:pPr lvl="1">
              <a:defRPr/>
            </a:pPr>
            <a:r>
              <a:rPr lang="en-GB" dirty="0"/>
              <a:t>1 magnet MQXFB </a:t>
            </a:r>
            <a:r>
              <a:rPr lang="en-GB" dirty="0" smtClean="0"/>
              <a:t>with </a:t>
            </a:r>
            <a:r>
              <a:rPr lang="en-GB" dirty="0" smtClean="0">
                <a:solidFill>
                  <a:srgbClr val="FF0000"/>
                </a:solidFill>
              </a:rPr>
              <a:t>7.15 m</a:t>
            </a:r>
            <a:endParaRPr lang="en-GB" dirty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Different </a:t>
            </a:r>
            <a:r>
              <a:rPr lang="en-GB" dirty="0"/>
              <a:t>lengths, same </a:t>
            </a:r>
            <a:r>
              <a:rPr lang="en-GB" dirty="0" smtClean="0"/>
              <a:t>design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Al shell pre-loaded with bladders</a:t>
            </a:r>
          </a:p>
          <a:p>
            <a:pPr lvl="1">
              <a:defRPr/>
            </a:pPr>
            <a:r>
              <a:rPr lang="en-GB" i="1" u="sng" dirty="0" smtClean="0"/>
              <a:t>First time for an accelerator magnet</a:t>
            </a:r>
            <a:endParaRPr lang="en-GB" i="1" u="sng" dirty="0"/>
          </a:p>
          <a:p>
            <a:pPr>
              <a:defRPr/>
            </a:pP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3687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534578F-DDB6-4FBB-9E87-32008A8A2AC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pic>
        <p:nvPicPr>
          <p:cNvPr id="36871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5" t="2905" r="20181" b="3059"/>
          <a:stretch>
            <a:fillRect/>
          </a:stretch>
        </p:blipFill>
        <p:spPr bwMode="auto">
          <a:xfrm>
            <a:off x="5162550" y="2432050"/>
            <a:ext cx="3600450" cy="35877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550" y="1204913"/>
            <a:ext cx="3600450" cy="1077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84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187450"/>
            <a:ext cx="86391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Magnet design </a:t>
            </a:r>
            <a:br>
              <a:rPr lang="en-GB" dirty="0" smtClean="0"/>
            </a:br>
            <a:r>
              <a:rPr lang="en-GB" dirty="0" smtClean="0"/>
              <a:t>MQXFB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257800"/>
            <a:ext cx="8458200" cy="8683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</a:rPr>
              <a:t>Aluminium </a:t>
            </a:r>
            <a:r>
              <a:rPr lang="en-GB" dirty="0" smtClean="0">
                <a:solidFill>
                  <a:srgbClr val="FF0000"/>
                </a:solidFill>
              </a:rPr>
              <a:t>collar</a:t>
            </a:r>
          </a:p>
          <a:p>
            <a:pPr lvl="1">
              <a:defRPr/>
            </a:pPr>
            <a:r>
              <a:rPr lang="en-GB" dirty="0" smtClean="0"/>
              <a:t>No coil pre-load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2867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DFD6985-4C7D-4362-8076-16327C285BB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400" smtClean="0"/>
          </a:p>
        </p:txBody>
      </p:sp>
      <p:pic>
        <p:nvPicPr>
          <p:cNvPr id="28680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6" r="26283"/>
          <a:stretch>
            <a:fillRect/>
          </a:stretch>
        </p:blipFill>
        <p:spPr bwMode="auto">
          <a:xfrm>
            <a:off x="6324600" y="3527425"/>
            <a:ext cx="20574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59908" y="138113"/>
            <a:ext cx="12779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J. C. Perez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342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187450"/>
            <a:ext cx="86391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Magnet design </a:t>
            </a:r>
            <a:br>
              <a:rPr lang="en-GB" dirty="0" smtClean="0"/>
            </a:br>
            <a:r>
              <a:rPr lang="en-GB" dirty="0" smtClean="0"/>
              <a:t>MQXFB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257800"/>
            <a:ext cx="8458200" cy="8683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</a:rPr>
              <a:t>Bolted iron pad</a:t>
            </a:r>
          </a:p>
          <a:p>
            <a:pPr lvl="1">
              <a:defRPr/>
            </a:pPr>
            <a:r>
              <a:rPr lang="en-GB" dirty="0" smtClean="0"/>
              <a:t>No coil pre-load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2970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6BE4B62-313A-46CA-8378-D1FC384F4EE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n-US" altLang="en-US" sz="1400" smtClean="0"/>
          </a:p>
        </p:txBody>
      </p:sp>
      <p:pic>
        <p:nvPicPr>
          <p:cNvPr id="29704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8" r="27910"/>
          <a:stretch>
            <a:fillRect/>
          </a:stretch>
        </p:blipFill>
        <p:spPr bwMode="auto">
          <a:xfrm>
            <a:off x="6324600" y="3527425"/>
            <a:ext cx="19812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59908" y="138113"/>
            <a:ext cx="12779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J. C. Perez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949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187450"/>
            <a:ext cx="86391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Magnet design </a:t>
            </a:r>
            <a:br>
              <a:rPr lang="en-GB" dirty="0" smtClean="0"/>
            </a:br>
            <a:r>
              <a:rPr lang="en-GB" dirty="0" smtClean="0"/>
              <a:t>MQXFB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257800"/>
            <a:ext cx="8458200" cy="8683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>
                <a:solidFill>
                  <a:srgbClr val="FF0000"/>
                </a:solidFill>
              </a:rPr>
              <a:t>Iron master</a:t>
            </a:r>
          </a:p>
          <a:p>
            <a:pPr lvl="1">
              <a:defRPr/>
            </a:pPr>
            <a:r>
              <a:rPr lang="en-GB" altLang="en-US" dirty="0"/>
              <a:t>Half-length plates </a:t>
            </a:r>
            <a:r>
              <a:rPr lang="en-GB" altLang="en-US" dirty="0" smtClean="0"/>
              <a:t>for </a:t>
            </a:r>
            <a:r>
              <a:rPr lang="en-GB" altLang="en-US" dirty="0"/>
              <a:t>bladders and keys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3072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0FB736D-60A8-4DF1-BF5D-AC495EDCB93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32</a:t>
            </a:fld>
            <a:endParaRPr lang="en-US" altLang="en-US" sz="1400" smtClean="0"/>
          </a:p>
        </p:txBody>
      </p:sp>
      <p:pic>
        <p:nvPicPr>
          <p:cNvPr id="3072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8" r="24654" b="20074"/>
          <a:stretch>
            <a:fillRect/>
          </a:stretch>
        </p:blipFill>
        <p:spPr bwMode="auto">
          <a:xfrm>
            <a:off x="6324600" y="3527425"/>
            <a:ext cx="2133600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59908" y="138113"/>
            <a:ext cx="12779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J. C. Perez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066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187450"/>
            <a:ext cx="86391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Magnet design </a:t>
            </a:r>
            <a:br>
              <a:rPr lang="en-GB" dirty="0" smtClean="0"/>
            </a:br>
            <a:r>
              <a:rPr lang="en-GB" dirty="0" smtClean="0"/>
              <a:t>MQXFB</a:t>
            </a:r>
            <a:endParaRPr lang="en-GB" dirty="0"/>
          </a:p>
        </p:txBody>
      </p:sp>
      <p:sp>
        <p:nvSpPr>
          <p:cNvPr id="31748" name="Content Placeholder 2"/>
          <p:cNvSpPr>
            <a:spLocks noGrp="1"/>
          </p:cNvSpPr>
          <p:nvPr>
            <p:ph idx="1"/>
          </p:nvPr>
        </p:nvSpPr>
        <p:spPr>
          <a:xfrm>
            <a:off x="304800" y="5257800"/>
            <a:ext cx="8458200" cy="868363"/>
          </a:xfrm>
        </p:spPr>
        <p:txBody>
          <a:bodyPr/>
          <a:lstStyle/>
          <a:p>
            <a:r>
              <a:rPr lang="en-GB" altLang="en-US" smtClean="0">
                <a:solidFill>
                  <a:srgbClr val="FF0000"/>
                </a:solidFill>
              </a:rPr>
              <a:t>Loading and alignment keys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3175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EF7E7F1-F2AA-47FE-B369-2A19F9C71BA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33</a:t>
            </a:fld>
            <a:endParaRPr lang="en-US" altLang="en-US" sz="1400" smtClean="0"/>
          </a:p>
        </p:txBody>
      </p:sp>
      <p:pic>
        <p:nvPicPr>
          <p:cNvPr id="31752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8" r="27910"/>
          <a:stretch>
            <a:fillRect/>
          </a:stretch>
        </p:blipFill>
        <p:spPr bwMode="auto">
          <a:xfrm>
            <a:off x="6248400" y="3527425"/>
            <a:ext cx="20574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59908" y="138113"/>
            <a:ext cx="12779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J. C. Perez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8460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187450"/>
            <a:ext cx="86391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Magnet design </a:t>
            </a:r>
            <a:br>
              <a:rPr lang="en-GB" dirty="0" smtClean="0"/>
            </a:br>
            <a:r>
              <a:rPr lang="en-GB" dirty="0" smtClean="0"/>
              <a:t>MQXFB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257800"/>
            <a:ext cx="8458200" cy="8683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>
                <a:solidFill>
                  <a:srgbClr val="FF0000"/>
                </a:solidFill>
              </a:rPr>
              <a:t>Second iron </a:t>
            </a:r>
            <a:r>
              <a:rPr lang="en-GB" altLang="en-US" dirty="0" smtClean="0">
                <a:solidFill>
                  <a:srgbClr val="FF0000"/>
                </a:solidFill>
              </a:rPr>
              <a:t>master</a:t>
            </a:r>
          </a:p>
          <a:p>
            <a:pPr lvl="1">
              <a:defRPr/>
            </a:pPr>
            <a:r>
              <a:rPr lang="en-GB" altLang="en-US" dirty="0"/>
              <a:t>C</a:t>
            </a:r>
            <a:r>
              <a:rPr lang="en-GB" altLang="en-US" dirty="0" smtClean="0"/>
              <a:t>oil-pack </a:t>
            </a:r>
            <a:r>
              <a:rPr lang="en-GB" altLang="en-US" dirty="0"/>
              <a:t>sub-assembly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3277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2AE4B3B-A9A1-4EB9-A0F4-3FA95BD9ACF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34</a:t>
            </a:fld>
            <a:endParaRPr lang="en-US" altLang="en-US" sz="1400" smtClean="0"/>
          </a:p>
        </p:txBody>
      </p:sp>
      <p:pic>
        <p:nvPicPr>
          <p:cNvPr id="32776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2" r="26282"/>
          <a:stretch>
            <a:fillRect/>
          </a:stretch>
        </p:blipFill>
        <p:spPr bwMode="auto">
          <a:xfrm>
            <a:off x="6096000" y="3527425"/>
            <a:ext cx="22860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59908" y="138113"/>
            <a:ext cx="12779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J. C. Perez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73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187450"/>
            <a:ext cx="86391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Magnet design </a:t>
            </a:r>
            <a:br>
              <a:rPr lang="en-GB" dirty="0" smtClean="0"/>
            </a:br>
            <a:r>
              <a:rPr lang="en-GB" dirty="0" smtClean="0"/>
              <a:t>MQXFB</a:t>
            </a:r>
            <a:endParaRPr lang="en-GB" dirty="0"/>
          </a:p>
        </p:txBody>
      </p:sp>
      <p:sp>
        <p:nvSpPr>
          <p:cNvPr id="33796" name="Content Placeholder 2"/>
          <p:cNvSpPr>
            <a:spLocks noGrp="1"/>
          </p:cNvSpPr>
          <p:nvPr>
            <p:ph idx="1"/>
          </p:nvPr>
        </p:nvSpPr>
        <p:spPr>
          <a:xfrm>
            <a:off x="304800" y="5257800"/>
            <a:ext cx="8458200" cy="868363"/>
          </a:xfrm>
        </p:spPr>
        <p:txBody>
          <a:bodyPr/>
          <a:lstStyle/>
          <a:p>
            <a:r>
              <a:rPr lang="en-GB" altLang="en-US" smtClean="0">
                <a:solidFill>
                  <a:srgbClr val="FF0000"/>
                </a:solidFill>
              </a:rPr>
              <a:t>Iron yoke laminations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3379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3FA5360-6E92-4AFD-B3E1-FE5F219543A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n-US" altLang="en-US" sz="1400" smtClean="0"/>
          </a:p>
        </p:txBody>
      </p:sp>
      <p:pic>
        <p:nvPicPr>
          <p:cNvPr id="33800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6" r="19769"/>
          <a:stretch>
            <a:fillRect/>
          </a:stretch>
        </p:blipFill>
        <p:spPr bwMode="auto">
          <a:xfrm>
            <a:off x="5943600" y="3527425"/>
            <a:ext cx="27432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59908" y="138113"/>
            <a:ext cx="12779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J. C. Perez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041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187450"/>
            <a:ext cx="86391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Magnet design </a:t>
            </a:r>
            <a:br>
              <a:rPr lang="en-GB" dirty="0" smtClean="0"/>
            </a:br>
            <a:r>
              <a:rPr lang="en-GB" dirty="0" smtClean="0"/>
              <a:t>MQXFB</a:t>
            </a:r>
            <a:endParaRPr lang="en-GB" dirty="0"/>
          </a:p>
        </p:txBody>
      </p:sp>
      <p:sp>
        <p:nvSpPr>
          <p:cNvPr id="34820" name="Content Placeholder 2"/>
          <p:cNvSpPr>
            <a:spLocks noGrp="1"/>
          </p:cNvSpPr>
          <p:nvPr>
            <p:ph idx="1"/>
          </p:nvPr>
        </p:nvSpPr>
        <p:spPr>
          <a:xfrm>
            <a:off x="304800" y="5257800"/>
            <a:ext cx="8458200" cy="868363"/>
          </a:xfrm>
        </p:spPr>
        <p:txBody>
          <a:bodyPr/>
          <a:lstStyle/>
          <a:p>
            <a:r>
              <a:rPr lang="en-GB" altLang="en-US" smtClean="0">
                <a:solidFill>
                  <a:srgbClr val="FF0000"/>
                </a:solidFill>
              </a:rPr>
              <a:t>Segmented aluminium shell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3482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42B80FD-3862-40A0-BDBD-51025C4D40D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36</a:t>
            </a:fld>
            <a:endParaRPr lang="en-US" altLang="en-US" sz="1400" smtClean="0"/>
          </a:p>
        </p:txBody>
      </p:sp>
      <p:pic>
        <p:nvPicPr>
          <p:cNvPr id="34824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4" r="21397"/>
          <a:stretch>
            <a:fillRect/>
          </a:stretch>
        </p:blipFill>
        <p:spPr bwMode="auto">
          <a:xfrm>
            <a:off x="6024563" y="3560763"/>
            <a:ext cx="25908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59908" y="138113"/>
            <a:ext cx="12779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J. C. Perez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586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187450"/>
            <a:ext cx="86391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Magnet design </a:t>
            </a:r>
            <a:br>
              <a:rPr lang="en-GB" dirty="0" smtClean="0"/>
            </a:br>
            <a:r>
              <a:rPr lang="en-GB" dirty="0" smtClean="0"/>
              <a:t>MQXFB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257800"/>
            <a:ext cx="8458200" cy="8683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 smtClean="0">
                <a:solidFill>
                  <a:srgbClr val="FF0000"/>
                </a:solidFill>
              </a:rPr>
              <a:t>Tack-welding blocks</a:t>
            </a:r>
          </a:p>
          <a:p>
            <a:pPr lvl="1">
              <a:defRPr/>
            </a:pPr>
            <a:r>
              <a:rPr lang="en-GB" altLang="en-US" dirty="0" smtClean="0"/>
              <a:t>Aligned to the yoke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3584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2223489-AA43-43AC-83AB-766F63C1CDE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37</a:t>
            </a:fld>
            <a:endParaRPr lang="en-US" altLang="en-US" sz="1400" smtClean="0"/>
          </a:p>
        </p:txBody>
      </p:sp>
      <p:pic>
        <p:nvPicPr>
          <p:cNvPr id="3584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2" r="16513"/>
          <a:stretch>
            <a:fillRect/>
          </a:stretch>
        </p:blipFill>
        <p:spPr bwMode="auto">
          <a:xfrm>
            <a:off x="5959475" y="3567113"/>
            <a:ext cx="27432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59908" y="138113"/>
            <a:ext cx="12779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J. C. Perez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298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187450"/>
            <a:ext cx="86391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2" r="18141"/>
          <a:stretch>
            <a:fillRect/>
          </a:stretch>
        </p:blipFill>
        <p:spPr bwMode="auto">
          <a:xfrm>
            <a:off x="5957888" y="3556000"/>
            <a:ext cx="2667000" cy="264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Magnet design </a:t>
            </a:r>
            <a:br>
              <a:rPr lang="en-GB" dirty="0" smtClean="0"/>
            </a:br>
            <a:r>
              <a:rPr lang="en-GB" dirty="0" smtClean="0"/>
              <a:t>MQXFB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257800"/>
            <a:ext cx="8458200" cy="8683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 smtClean="0">
                <a:solidFill>
                  <a:srgbClr val="FF0000"/>
                </a:solidFill>
              </a:rPr>
              <a:t>Backing strip</a:t>
            </a:r>
          </a:p>
          <a:p>
            <a:pPr lvl="1">
              <a:defRPr/>
            </a:pPr>
            <a:r>
              <a:rPr lang="en-GB" altLang="en-US" dirty="0" smtClean="0"/>
              <a:t>For </a:t>
            </a:r>
            <a:r>
              <a:rPr lang="en-GB" altLang="en-US" dirty="0" err="1" smtClean="0"/>
              <a:t>Lhe</a:t>
            </a:r>
            <a:r>
              <a:rPr lang="en-GB" altLang="en-US" dirty="0" smtClean="0"/>
              <a:t> vessel welding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3687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835EF03-FD84-4ABC-AAFE-1A92082E1C9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38</a:t>
            </a:fld>
            <a:endParaRPr lang="en-US" altLang="en-US" sz="1400" smtClean="0"/>
          </a:p>
        </p:txBody>
      </p:sp>
      <p:sp>
        <p:nvSpPr>
          <p:cNvPr id="8" name="TextBox 7"/>
          <p:cNvSpPr txBox="1"/>
          <p:nvPr/>
        </p:nvSpPr>
        <p:spPr>
          <a:xfrm>
            <a:off x="7759908" y="138113"/>
            <a:ext cx="12779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J. C. Perez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0966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187450"/>
            <a:ext cx="86391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Magnet design </a:t>
            </a:r>
            <a:br>
              <a:rPr lang="en-GB" dirty="0" smtClean="0"/>
            </a:br>
            <a:r>
              <a:rPr lang="en-GB" dirty="0" smtClean="0"/>
              <a:t>MQXFB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257800"/>
            <a:ext cx="8458200" cy="8683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>
                <a:solidFill>
                  <a:srgbClr val="FF0000"/>
                </a:solidFill>
              </a:rPr>
              <a:t>Welded </a:t>
            </a:r>
            <a:r>
              <a:rPr lang="en-GB" altLang="en-US" dirty="0" err="1" smtClean="0">
                <a:solidFill>
                  <a:srgbClr val="FF0000"/>
                </a:solidFill>
              </a:rPr>
              <a:t>LHe</a:t>
            </a:r>
            <a:r>
              <a:rPr lang="en-GB" altLang="en-US" dirty="0" smtClean="0">
                <a:solidFill>
                  <a:srgbClr val="FF0000"/>
                </a:solidFill>
              </a:rPr>
              <a:t> </a:t>
            </a:r>
            <a:r>
              <a:rPr lang="en-GB" altLang="en-US" dirty="0">
                <a:solidFill>
                  <a:srgbClr val="FF0000"/>
                </a:solidFill>
              </a:rPr>
              <a:t>vessel</a:t>
            </a:r>
          </a:p>
          <a:p>
            <a:pPr lvl="1">
              <a:defRPr/>
            </a:pPr>
            <a:r>
              <a:rPr lang="en-GB" altLang="en-US" dirty="0"/>
              <a:t>Minimum welding tension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3789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0A11762-66E0-4B85-B426-D0F1F225EDF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39</a:t>
            </a:fld>
            <a:endParaRPr lang="en-US" altLang="en-US" sz="1400" smtClean="0"/>
          </a:p>
        </p:txBody>
      </p:sp>
      <p:pic>
        <p:nvPicPr>
          <p:cNvPr id="37896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4" r="21397"/>
          <a:stretch>
            <a:fillRect/>
          </a:stretch>
        </p:blipFill>
        <p:spPr bwMode="auto">
          <a:xfrm>
            <a:off x="6019800" y="3527425"/>
            <a:ext cx="25908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59908" y="138113"/>
            <a:ext cx="12779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J. C. Perez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713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Overview of MQXF design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FA1E83D-50F2-4B24-A26A-10A71BAA81EF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/>
          </a:p>
        </p:txBody>
      </p:sp>
      <p:sp>
        <p:nvSpPr>
          <p:cNvPr id="17415" name="Content Placeholder 8"/>
          <p:cNvSpPr>
            <a:spLocks noGrp="1"/>
          </p:cNvSpPr>
          <p:nvPr>
            <p:ph idx="1"/>
          </p:nvPr>
        </p:nvSpPr>
        <p:spPr>
          <a:xfrm>
            <a:off x="304800" y="1219200"/>
            <a:ext cx="4267200" cy="5105400"/>
          </a:xfrm>
        </p:spPr>
        <p:txBody>
          <a:bodyPr>
            <a:normAutofit fontScale="775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 smtClean="0"/>
              <a:t>OD: 630 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Stainless steel shell</a:t>
            </a:r>
          </a:p>
          <a:p>
            <a:pPr lvl="1">
              <a:buFont typeface="Arial" charset="0"/>
              <a:buChar char="–"/>
              <a:defRPr/>
            </a:pPr>
            <a:r>
              <a:rPr lang="en-GB" dirty="0" smtClean="0"/>
              <a:t>8 mm for </a:t>
            </a:r>
            <a:r>
              <a:rPr lang="en-GB" dirty="0" err="1" smtClean="0">
                <a:solidFill>
                  <a:srgbClr val="FF0000"/>
                </a:solidFill>
              </a:rPr>
              <a:t>LHe</a:t>
            </a:r>
            <a:r>
              <a:rPr lang="en-GB" dirty="0" smtClean="0">
                <a:solidFill>
                  <a:srgbClr val="FF0000"/>
                </a:solidFill>
              </a:rPr>
              <a:t> containment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Aluminum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shell</a:t>
            </a:r>
          </a:p>
          <a:p>
            <a:pPr lvl="1">
              <a:buFont typeface="Arial" charset="0"/>
              <a:buChar char="–"/>
              <a:defRPr/>
            </a:pPr>
            <a:r>
              <a:rPr lang="en-GB" dirty="0" smtClean="0"/>
              <a:t>29 mm thick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Iron yoke</a:t>
            </a:r>
          </a:p>
          <a:p>
            <a:pPr lvl="1">
              <a:buFont typeface="Arial" charset="0"/>
              <a:buChar char="–"/>
              <a:defRPr/>
            </a:pPr>
            <a:r>
              <a:rPr lang="en-GB" dirty="0" smtClean="0"/>
              <a:t>Gaps open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 smtClean="0"/>
              <a:t>4-fold symmetry</a:t>
            </a:r>
            <a:endParaRPr lang="en-GB" dirty="0" smtClean="0"/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Iron </a:t>
            </a:r>
            <a:r>
              <a:rPr lang="en-GB" dirty="0" smtClean="0">
                <a:solidFill>
                  <a:srgbClr val="FF0000"/>
                </a:solidFill>
              </a:rPr>
              <a:t>master</a:t>
            </a:r>
            <a:r>
              <a:rPr lang="en-GB" dirty="0" smtClean="0"/>
              <a:t> plates </a:t>
            </a:r>
          </a:p>
          <a:p>
            <a:pPr lvl="1">
              <a:buFont typeface="Arial" charset="0"/>
              <a:buChar char="–"/>
              <a:defRPr/>
            </a:pPr>
            <a:r>
              <a:rPr lang="en-GB" dirty="0" smtClean="0"/>
              <a:t>Bladder </a:t>
            </a:r>
            <a:r>
              <a:rPr lang="en-US" dirty="0" smtClean="0"/>
              <a:t>and keys</a:t>
            </a:r>
            <a:endParaRPr lang="en-GB" dirty="0" smtClean="0"/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Iron </a:t>
            </a:r>
            <a:r>
              <a:rPr lang="en-GB" dirty="0" smtClean="0">
                <a:solidFill>
                  <a:srgbClr val="FF0000"/>
                </a:solidFill>
              </a:rPr>
              <a:t>pad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SS axial </a:t>
            </a:r>
            <a:r>
              <a:rPr lang="en-US" dirty="0" smtClean="0">
                <a:solidFill>
                  <a:srgbClr val="FF0000"/>
                </a:solidFill>
              </a:rPr>
              <a:t>rods</a:t>
            </a:r>
            <a:endParaRPr lang="en-GB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en-GB" dirty="0" err="1" smtClean="0"/>
              <a:t>Aluminum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collars</a:t>
            </a:r>
            <a:endParaRPr lang="en-GB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G10 pole </a:t>
            </a:r>
            <a:r>
              <a:rPr lang="en-GB" dirty="0" smtClean="0">
                <a:solidFill>
                  <a:srgbClr val="FF0000"/>
                </a:solidFill>
              </a:rPr>
              <a:t>key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Ti alloy </a:t>
            </a:r>
            <a:r>
              <a:rPr lang="en-GB" dirty="0" smtClean="0">
                <a:solidFill>
                  <a:srgbClr val="FF0000"/>
                </a:solidFill>
              </a:rPr>
              <a:t>poles</a:t>
            </a:r>
          </a:p>
          <a:p>
            <a:pPr>
              <a:buFont typeface="Arial" charset="0"/>
              <a:buChar char="•"/>
              <a:defRPr/>
            </a:pPr>
            <a:endParaRPr lang="en-GB" dirty="0" smtClean="0"/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5" t="2905" r="20181" b="3059"/>
          <a:stretch>
            <a:fillRect/>
          </a:stretch>
        </p:blipFill>
        <p:spPr bwMode="auto">
          <a:xfrm>
            <a:off x="3995936" y="1268760"/>
            <a:ext cx="4769351" cy="475252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637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187450"/>
            <a:ext cx="86391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Magnet design </a:t>
            </a:r>
            <a:br>
              <a:rPr lang="en-GB" dirty="0" smtClean="0"/>
            </a:br>
            <a:r>
              <a:rPr lang="en-GB" dirty="0" smtClean="0"/>
              <a:t>MQXFB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257800"/>
            <a:ext cx="8458200" cy="8683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>
                <a:solidFill>
                  <a:srgbClr val="FF0000"/>
                </a:solidFill>
              </a:rPr>
              <a:t>Axial support </a:t>
            </a:r>
            <a:r>
              <a:rPr lang="en-GB" altLang="en-US" dirty="0" smtClean="0">
                <a:solidFill>
                  <a:srgbClr val="FF0000"/>
                </a:solidFill>
              </a:rPr>
              <a:t>system</a:t>
            </a:r>
          </a:p>
          <a:p>
            <a:pPr lvl="1">
              <a:defRPr/>
            </a:pPr>
            <a:r>
              <a:rPr lang="en-GB" altLang="en-US" dirty="0" smtClean="0"/>
              <a:t>SS </a:t>
            </a:r>
            <a:r>
              <a:rPr lang="en-GB" altLang="en-US" dirty="0"/>
              <a:t>rods and end-plates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3891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B740272-AB21-4250-9B7C-D87D6B250A8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40</a:t>
            </a:fld>
            <a:endParaRPr lang="en-US" altLang="en-US" sz="1400" smtClean="0"/>
          </a:p>
        </p:txBody>
      </p:sp>
      <p:pic>
        <p:nvPicPr>
          <p:cNvPr id="38920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00" r="18141"/>
          <a:stretch>
            <a:fillRect/>
          </a:stretch>
        </p:blipFill>
        <p:spPr bwMode="auto">
          <a:xfrm>
            <a:off x="6035675" y="3559175"/>
            <a:ext cx="25908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59908" y="138113"/>
            <a:ext cx="12779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J. C. Perez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38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Magnet assembly and pre-loading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103663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 smtClean="0">
                <a:solidFill>
                  <a:srgbClr val="FF0000"/>
                </a:solidFill>
              </a:rPr>
              <a:t>Shell-yoke</a:t>
            </a:r>
            <a:r>
              <a:rPr lang="en-GB" altLang="en-US" dirty="0" smtClean="0"/>
              <a:t> modules combined</a:t>
            </a:r>
          </a:p>
          <a:p>
            <a:pPr>
              <a:defRPr/>
            </a:pPr>
            <a:r>
              <a:rPr lang="en-GB" altLang="en-US" dirty="0" smtClean="0"/>
              <a:t>Insertion of </a:t>
            </a:r>
            <a:r>
              <a:rPr lang="en-GB" altLang="en-US" dirty="0" smtClean="0">
                <a:solidFill>
                  <a:srgbClr val="FF0000"/>
                </a:solidFill>
              </a:rPr>
              <a:t>coil-pack</a:t>
            </a:r>
            <a:r>
              <a:rPr lang="en-GB" altLang="en-US" dirty="0" smtClean="0"/>
              <a:t> sub-assembly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3994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52886D2-25C8-4630-96B3-DAD5588D6E7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41</a:t>
            </a:fld>
            <a:endParaRPr lang="en-US" altLang="en-US" sz="1400" smtClean="0"/>
          </a:p>
        </p:txBody>
      </p:sp>
      <p:pic>
        <p:nvPicPr>
          <p:cNvPr id="3994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02150"/>
            <a:ext cx="2160588" cy="16240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8" y="4502150"/>
            <a:ext cx="2160587" cy="16240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5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4502150"/>
            <a:ext cx="2160588" cy="16240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6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950" y="4502150"/>
            <a:ext cx="2160588" cy="16240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7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950" y="2263775"/>
            <a:ext cx="2159000" cy="12176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8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2266950"/>
            <a:ext cx="2160588" cy="12192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9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73300"/>
            <a:ext cx="2160588" cy="12192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50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2266950"/>
            <a:ext cx="2159000" cy="12192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51" name="Content Placeholder 2"/>
          <p:cNvSpPr txBox="1">
            <a:spLocks/>
          </p:cNvSpPr>
          <p:nvPr/>
        </p:nvSpPr>
        <p:spPr bwMode="auto">
          <a:xfrm>
            <a:off x="304800" y="3489325"/>
            <a:ext cx="7315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Then bladder operation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5829" y="4509760"/>
            <a:ext cx="795411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100" b="1" dirty="0">
                <a:solidFill>
                  <a:srgbClr val="FF0000"/>
                </a:solidFill>
                <a:latin typeface="+mn-lt"/>
              </a:rPr>
              <a:t>-</a:t>
            </a:r>
            <a:r>
              <a:rPr lang="en-GB" sz="1100" b="1" dirty="0" smtClean="0">
                <a:solidFill>
                  <a:srgbClr val="FF0000"/>
                </a:solidFill>
                <a:latin typeface="+mn-lt"/>
              </a:rPr>
              <a:t>110 </a:t>
            </a:r>
            <a:r>
              <a:rPr lang="en-GB" sz="1100" b="1" dirty="0">
                <a:solidFill>
                  <a:srgbClr val="FF0000"/>
                </a:solidFill>
                <a:latin typeface="+mn-lt"/>
              </a:rPr>
              <a:t>MPa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08437" y="4502150"/>
            <a:ext cx="795411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100" b="1" dirty="0" smtClean="0">
                <a:solidFill>
                  <a:srgbClr val="FF0000"/>
                </a:solidFill>
                <a:latin typeface="+mn-lt"/>
              </a:rPr>
              <a:t>-</a:t>
            </a:r>
            <a:r>
              <a:rPr lang="en-GB" sz="1100" b="1" dirty="0" smtClean="0">
                <a:solidFill>
                  <a:srgbClr val="FF0000"/>
                </a:solidFill>
              </a:rPr>
              <a:t>100</a:t>
            </a:r>
            <a:r>
              <a:rPr lang="en-GB" sz="11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GB" sz="1100" b="1" dirty="0">
                <a:solidFill>
                  <a:srgbClr val="FF0000"/>
                </a:solidFill>
                <a:latin typeface="+mn-lt"/>
              </a:rPr>
              <a:t>MPa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68677" y="4505325"/>
            <a:ext cx="795411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100" b="1" dirty="0">
                <a:solidFill>
                  <a:srgbClr val="FF0000"/>
                </a:solidFill>
                <a:latin typeface="+mn-lt"/>
              </a:rPr>
              <a:t>-</a:t>
            </a:r>
            <a:r>
              <a:rPr lang="en-GB" sz="1100" b="1" dirty="0" smtClean="0">
                <a:solidFill>
                  <a:srgbClr val="FF0000"/>
                </a:solidFill>
                <a:latin typeface="+mn-lt"/>
              </a:rPr>
              <a:t>140 </a:t>
            </a:r>
            <a:r>
              <a:rPr lang="en-GB" sz="1100" b="1" dirty="0">
                <a:solidFill>
                  <a:srgbClr val="FF0000"/>
                </a:solidFill>
                <a:latin typeface="+mn-lt"/>
              </a:rPr>
              <a:t>MPa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728917" y="4502150"/>
            <a:ext cx="795411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100" b="1" dirty="0">
                <a:solidFill>
                  <a:srgbClr val="FF0000"/>
                </a:solidFill>
                <a:latin typeface="+mn-lt"/>
              </a:rPr>
              <a:t>-</a:t>
            </a:r>
            <a:r>
              <a:rPr lang="en-GB" sz="1100" b="1" dirty="0" smtClean="0">
                <a:solidFill>
                  <a:srgbClr val="FF0000"/>
                </a:solidFill>
                <a:latin typeface="+mn-lt"/>
              </a:rPr>
              <a:t>140 </a:t>
            </a:r>
            <a:r>
              <a:rPr lang="en-GB" sz="1100" b="1" dirty="0">
                <a:solidFill>
                  <a:srgbClr val="FF0000"/>
                </a:solidFill>
                <a:latin typeface="+mn-lt"/>
              </a:rPr>
              <a:t>MPa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2088" y="4191000"/>
            <a:ext cx="4163888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100" b="1" dirty="0">
                <a:solidFill>
                  <a:srgbClr val="FF0000"/>
                </a:solidFill>
                <a:latin typeface="+mn-lt"/>
              </a:rPr>
              <a:t>Deformed shape and coil peak azimuth. stress from ANSYS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59908" y="138113"/>
            <a:ext cx="124700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G. </a:t>
            </a:r>
            <a:r>
              <a:rPr lang="en-GB" sz="1200" b="1" dirty="0" smtClean="0">
                <a:latin typeface="+mn-lt"/>
              </a:rPr>
              <a:t>Vallone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529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Mechanical analysis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4495800" cy="2819400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  <a:defRPr/>
            </a:pPr>
            <a:endParaRPr lang="en-GB" altLang="en-US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en-GB" altLang="en-US" dirty="0" smtClean="0"/>
              <a:t>Shell force </a:t>
            </a:r>
            <a:r>
              <a:rPr lang="en-GB" altLang="en-US" dirty="0" smtClean="0">
                <a:solidFill>
                  <a:srgbClr val="FF0000"/>
                </a:solidFill>
              </a:rPr>
              <a:t>shared </a:t>
            </a:r>
            <a:r>
              <a:rPr lang="en-GB" altLang="en-US" dirty="0" smtClean="0"/>
              <a:t>by collars and key at room T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GB" altLang="en-US" dirty="0" smtClean="0"/>
              <a:t>25% intercepted at 1.9 K </a:t>
            </a:r>
            <a:endParaRPr lang="en-GB" altLang="en-US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GB" altLang="en-US" dirty="0" smtClean="0"/>
              <a:t>Coil compressed at </a:t>
            </a:r>
            <a:r>
              <a:rPr lang="en-GB" altLang="en-US" i="1" dirty="0" err="1" smtClean="0"/>
              <a:t>G</a:t>
            </a:r>
            <a:r>
              <a:rPr lang="en-GB" altLang="en-US" i="1" baseline="-25000" dirty="0" err="1" smtClean="0"/>
              <a:t>op</a:t>
            </a:r>
            <a:endParaRPr lang="en-GB" altLang="en-US" i="1" baseline="-25000" dirty="0"/>
          </a:p>
          <a:p>
            <a:pPr marL="914400" lvl="1" indent="-514350">
              <a:defRPr/>
            </a:pPr>
            <a:r>
              <a:rPr lang="en-GB" altLang="en-US" dirty="0" smtClean="0"/>
              <a:t>Alignment maintained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4096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ECBAC34-E938-4ADA-B8C2-19ED824BAA8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42</a:t>
            </a:fld>
            <a:endParaRPr lang="en-US" altLang="en-US" sz="1400" smtClean="0"/>
          </a:p>
        </p:txBody>
      </p:sp>
      <p:pic>
        <p:nvPicPr>
          <p:cNvPr id="4096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02150"/>
            <a:ext cx="2160588" cy="16240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8" y="4502150"/>
            <a:ext cx="2160587" cy="16240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4502150"/>
            <a:ext cx="2160588" cy="16240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950" y="4502150"/>
            <a:ext cx="2160588" cy="16240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48197" y="4503738"/>
            <a:ext cx="795411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100" b="1" dirty="0">
                <a:solidFill>
                  <a:srgbClr val="FF0000"/>
                </a:solidFill>
                <a:latin typeface="+mn-lt"/>
              </a:rPr>
              <a:t>-</a:t>
            </a:r>
            <a:r>
              <a:rPr lang="en-GB" sz="1100" b="1" dirty="0" smtClean="0">
                <a:solidFill>
                  <a:srgbClr val="FF0000"/>
                </a:solidFill>
                <a:latin typeface="+mn-lt"/>
              </a:rPr>
              <a:t>110 </a:t>
            </a:r>
            <a:r>
              <a:rPr lang="en-GB" sz="1100" b="1" dirty="0">
                <a:solidFill>
                  <a:srgbClr val="FF0000"/>
                </a:solidFill>
                <a:latin typeface="+mn-lt"/>
              </a:rPr>
              <a:t>MPa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08437" y="4502150"/>
            <a:ext cx="795411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100" b="1" dirty="0" smtClean="0">
                <a:solidFill>
                  <a:srgbClr val="FF0000"/>
                </a:solidFill>
                <a:latin typeface="+mn-lt"/>
              </a:rPr>
              <a:t>-</a:t>
            </a:r>
            <a:r>
              <a:rPr lang="en-GB" sz="1100" b="1" dirty="0" smtClean="0">
                <a:solidFill>
                  <a:srgbClr val="FF0000"/>
                </a:solidFill>
              </a:rPr>
              <a:t>100</a:t>
            </a:r>
            <a:r>
              <a:rPr lang="en-GB" sz="11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GB" sz="1100" b="1" dirty="0">
                <a:solidFill>
                  <a:srgbClr val="FF0000"/>
                </a:solidFill>
                <a:latin typeface="+mn-lt"/>
              </a:rPr>
              <a:t>MPa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68677" y="4505325"/>
            <a:ext cx="795411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100" b="1" dirty="0">
                <a:solidFill>
                  <a:srgbClr val="FF0000"/>
                </a:solidFill>
                <a:latin typeface="+mn-lt"/>
              </a:rPr>
              <a:t>-</a:t>
            </a:r>
            <a:r>
              <a:rPr lang="en-GB" sz="1100" b="1" dirty="0" smtClean="0">
                <a:solidFill>
                  <a:srgbClr val="FF0000"/>
                </a:solidFill>
                <a:latin typeface="+mn-lt"/>
              </a:rPr>
              <a:t>140 </a:t>
            </a:r>
            <a:r>
              <a:rPr lang="en-GB" sz="1100" b="1" dirty="0">
                <a:solidFill>
                  <a:srgbClr val="FF0000"/>
                </a:solidFill>
                <a:latin typeface="+mn-lt"/>
              </a:rPr>
              <a:t>MPa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728917" y="4502150"/>
            <a:ext cx="795411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100" b="1" dirty="0">
                <a:solidFill>
                  <a:srgbClr val="FF0000"/>
                </a:solidFill>
                <a:latin typeface="+mn-lt"/>
              </a:rPr>
              <a:t>-</a:t>
            </a:r>
            <a:r>
              <a:rPr lang="en-GB" sz="1100" b="1" dirty="0" smtClean="0">
                <a:solidFill>
                  <a:srgbClr val="FF0000"/>
                </a:solidFill>
                <a:latin typeface="+mn-lt"/>
              </a:rPr>
              <a:t>140 </a:t>
            </a:r>
            <a:r>
              <a:rPr lang="en-GB" sz="1100" b="1" dirty="0">
                <a:solidFill>
                  <a:srgbClr val="FF0000"/>
                </a:solidFill>
                <a:latin typeface="+mn-lt"/>
              </a:rPr>
              <a:t>MPa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92088" y="4191000"/>
            <a:ext cx="2075656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100" b="1" dirty="0">
                <a:solidFill>
                  <a:srgbClr val="FF0000"/>
                </a:solidFill>
                <a:latin typeface="+mn-lt"/>
              </a:rPr>
              <a:t>Coil peak azimuth. stress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65596" y="1268760"/>
            <a:ext cx="3710860" cy="309337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759908" y="138113"/>
            <a:ext cx="124700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G. </a:t>
            </a:r>
            <a:r>
              <a:rPr lang="en-GB" sz="1200" b="1" dirty="0" err="1" smtClean="0">
                <a:latin typeface="+mn-lt"/>
              </a:rPr>
              <a:t>Vallone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694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Axial loading</a:t>
            </a:r>
            <a:endParaRPr lang="en-GB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4767263" cy="2355071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 smtClean="0"/>
              <a:t>SS rods free to contract</a:t>
            </a:r>
            <a:endParaRPr lang="en-US" dirty="0"/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Possible to </a:t>
            </a:r>
          </a:p>
          <a:p>
            <a:pPr lvl="1">
              <a:buFont typeface="Arial" charset="0"/>
              <a:buChar char="•"/>
              <a:defRPr/>
            </a:pPr>
            <a:r>
              <a:rPr lang="en-US" dirty="0" smtClean="0"/>
              <a:t>apply coil </a:t>
            </a:r>
            <a:r>
              <a:rPr lang="en-US" dirty="0" smtClean="0"/>
              <a:t>pre-load </a:t>
            </a:r>
            <a:r>
              <a:rPr lang="en-US" dirty="0" smtClean="0"/>
              <a:t>equal to </a:t>
            </a:r>
            <a:r>
              <a:rPr lang="en-US" dirty="0" err="1" smtClean="0"/>
              <a:t>e.m</a:t>
            </a:r>
            <a:r>
              <a:rPr lang="en-US" dirty="0" smtClean="0"/>
              <a:t>. </a:t>
            </a:r>
            <a:r>
              <a:rPr lang="en-US" dirty="0" smtClean="0"/>
              <a:t>force</a:t>
            </a:r>
            <a:r>
              <a:rPr lang="en-US" dirty="0"/>
              <a:t> </a:t>
            </a:r>
            <a:endParaRPr lang="en-US" dirty="0" smtClean="0"/>
          </a:p>
          <a:p>
            <a:pPr lvl="1">
              <a:buFont typeface="Arial" charset="0"/>
              <a:buChar char="•"/>
              <a:defRPr/>
            </a:pPr>
            <a:r>
              <a:rPr lang="en-US" dirty="0" smtClean="0"/>
              <a:t>maintain coil </a:t>
            </a:r>
            <a:r>
              <a:rPr lang="en-US" dirty="0" smtClean="0"/>
              <a:t>– </a:t>
            </a:r>
            <a:r>
              <a:rPr lang="en-US" dirty="0" smtClean="0"/>
              <a:t>end-parts contact </a:t>
            </a:r>
            <a:r>
              <a:rPr lang="en-US" dirty="0">
                <a:solidFill>
                  <a:srgbClr val="FF0000"/>
                </a:solidFill>
              </a:rPr>
              <a:t>pressure</a:t>
            </a:r>
            <a:r>
              <a:rPr lang="en-US" dirty="0" smtClean="0"/>
              <a:t> </a:t>
            </a:r>
            <a:endParaRPr lang="en-US" dirty="0" smtClean="0"/>
          </a:p>
          <a:p>
            <a:pPr lvl="1">
              <a:buFont typeface="Arial" charset="0"/>
              <a:buChar char="–"/>
              <a:defRPr/>
            </a:pPr>
            <a:endParaRPr lang="en-US" dirty="0" smtClean="0"/>
          </a:p>
          <a:p>
            <a:pPr lvl="1">
              <a:buFont typeface="Arial" charset="0"/>
              <a:buChar char="–"/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4199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5CBD034-AA02-4235-BD8C-1AED5FBBD5D4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43</a:t>
            </a:fld>
            <a:endParaRPr lang="en-US" altLang="en-US" sz="1400"/>
          </a:p>
        </p:txBody>
      </p:sp>
      <p:pic>
        <p:nvPicPr>
          <p:cNvPr id="4199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61" t="3880" r="12534" b="7057"/>
          <a:stretch>
            <a:fillRect/>
          </a:stretch>
        </p:blipFill>
        <p:spPr bwMode="auto">
          <a:xfrm>
            <a:off x="5072063" y="1219200"/>
            <a:ext cx="3679825" cy="31019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2" name="Picture 2" descr="D:\Work\QXF\Meetings\2014\2014_12_09_QXF_Design-review\MQXF_design_overview\From_Bruno_1\SQXF MAGNET 1.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7" t="25221" r="3944" b="19765"/>
          <a:stretch>
            <a:fillRect/>
          </a:stretch>
        </p:blipFill>
        <p:spPr bwMode="auto">
          <a:xfrm>
            <a:off x="5072063" y="4724400"/>
            <a:ext cx="3690937" cy="128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E:\Users\morto\Dropbox\work\MQXF\Meeting presentation\2014-12-11 - QXF review\COILRE_1500\coil_re_mf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3574271"/>
            <a:ext cx="4176849" cy="266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759908" y="138113"/>
            <a:ext cx="124700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G. </a:t>
            </a:r>
            <a:r>
              <a:rPr lang="en-GB" sz="1200" b="1" dirty="0" err="1" smtClean="0">
                <a:latin typeface="+mn-lt"/>
              </a:rPr>
              <a:t>Vallone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5825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714375"/>
          </a:xfrm>
        </p:spPr>
        <p:txBody>
          <a:bodyPr/>
          <a:lstStyle/>
          <a:p>
            <a:r>
              <a:rPr lang="en-US" altLang="en-US" dirty="0" err="1" smtClean="0"/>
              <a:t>LHe</a:t>
            </a:r>
            <a:r>
              <a:rPr lang="en-US" altLang="en-US" dirty="0" smtClean="0"/>
              <a:t> </a:t>
            </a:r>
            <a:r>
              <a:rPr lang="en-US" altLang="en-US" dirty="0" smtClean="0"/>
              <a:t>vessel</a:t>
            </a:r>
            <a:endParaRPr lang="en-GB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1"/>
            <a:ext cx="5275312" cy="2785864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 smtClean="0">
                <a:sym typeface="Symbol"/>
              </a:rPr>
              <a:t>Shell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cut-outs</a:t>
            </a:r>
            <a:r>
              <a:rPr lang="en-US" dirty="0" smtClean="0">
                <a:sym typeface="Symbol"/>
              </a:rPr>
              <a:t> to align magnet </a:t>
            </a:r>
            <a:r>
              <a:rPr lang="en-US" dirty="0" smtClean="0">
                <a:sym typeface="Symbol"/>
              </a:rPr>
              <a:t>during module assembly and tack </a:t>
            </a:r>
            <a:r>
              <a:rPr lang="en-US" dirty="0" smtClean="0">
                <a:sym typeface="Symbol"/>
              </a:rPr>
              <a:t>welding process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>
                <a:sym typeface="Symbol"/>
              </a:rPr>
              <a:t>Stainless </a:t>
            </a:r>
            <a:r>
              <a:rPr lang="en-US" dirty="0" smtClean="0">
                <a:sym typeface="Symbol"/>
              </a:rPr>
              <a:t>steel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shell welded </a:t>
            </a:r>
            <a:r>
              <a:rPr lang="en-US" dirty="0" smtClean="0">
                <a:sym typeface="Symbol"/>
              </a:rPr>
              <a:t>with 50-100 MPa tension 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sym typeface="Symbol"/>
              </a:rPr>
              <a:t>S</a:t>
            </a:r>
            <a:r>
              <a:rPr lang="en-US" dirty="0" smtClean="0">
                <a:sym typeface="Symbol"/>
              </a:rPr>
              <a:t>till in contact after </a:t>
            </a:r>
            <a:r>
              <a:rPr lang="en-US" dirty="0" smtClean="0">
                <a:sym typeface="Symbol"/>
              </a:rPr>
              <a:t>cool-down</a:t>
            </a:r>
            <a:endParaRPr lang="en-US" dirty="0">
              <a:sym typeface="Symbol"/>
            </a:endParaRPr>
          </a:p>
          <a:p>
            <a:pPr>
              <a:buFont typeface="Arial" charset="0"/>
              <a:buChar char="•"/>
              <a:defRPr/>
            </a:pPr>
            <a:endParaRPr lang="en-US" dirty="0" smtClean="0">
              <a:sym typeface="Symbol"/>
            </a:endParaRPr>
          </a:p>
          <a:p>
            <a:pPr>
              <a:buFont typeface="Arial" charset="0"/>
              <a:buChar char="•"/>
              <a:defRPr/>
            </a:pPr>
            <a:endParaRPr lang="en-US" dirty="0">
              <a:sym typeface="Symbol"/>
            </a:endParaRPr>
          </a:p>
          <a:p>
            <a:pPr>
              <a:buFont typeface="Arial" charset="0"/>
              <a:buChar char="•"/>
              <a:defRPr/>
            </a:pPr>
            <a:endParaRPr lang="en-US" dirty="0" smtClean="0">
              <a:sym typeface="Wingdings" panose="05000000000000000000" pitchFamily="2" charset="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4403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14B7B77-22C7-4B5A-AC46-EC2D4E6518A4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44</a:t>
            </a:fld>
            <a:endParaRPr lang="en-US" altLang="en-US" sz="1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792" y="4114377"/>
            <a:ext cx="2903845" cy="13149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67" b="100000" l="1716" r="99755">
                        <a14:foregroundMark x1="13480" y1="73889" x2="13480" y2="73889"/>
                        <a14:foregroundMark x1="15441" y1="81111" x2="15441" y2="81111"/>
                        <a14:foregroundMark x1="11765" y1="85000" x2="11765" y2="85000"/>
                        <a14:foregroundMark x1="10784" y1="77222" x2="10784" y2="77222"/>
                        <a14:foregroundMark x1="5637" y1="76667" x2="5637" y2="76667"/>
                        <a14:foregroundMark x1="31373" y1="73889" x2="31373" y2="73889"/>
                        <a14:foregroundMark x1="30637" y1="63889" x2="30637" y2="63889"/>
                        <a14:foregroundMark x1="23284" y1="68889" x2="23284" y2="68889"/>
                        <a14:foregroundMark x1="50735" y1="62778" x2="50735" y2="62778"/>
                        <a14:foregroundMark x1="50245" y1="53333" x2="50245" y2="53333"/>
                        <a14:foregroundMark x1="41667" y1="57778" x2="41667" y2="57778"/>
                        <a14:foregroundMark x1="67402" y1="53889" x2="67402" y2="53889"/>
                        <a14:foregroundMark x1="68137" y1="45000" x2="68137" y2="45000"/>
                        <a14:foregroundMark x1="77451" y1="40000" x2="77451" y2="40000"/>
                        <a14:foregroundMark x1="82843" y1="35000" x2="82843" y2="35000"/>
                        <a14:foregroundMark x1="85294" y1="43889" x2="85294" y2="43889"/>
                        <a14:foregroundMark x1="59069" y1="49444" x2="59069" y2="49444"/>
                        <a14:foregroundMark x1="95833" y1="35556" x2="95833" y2="35556"/>
                        <a14:backgroundMark x1="33824" y1="69444" x2="33824" y2="69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1983" y="4991197"/>
            <a:ext cx="2813953" cy="12421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2945" y="4061719"/>
            <a:ext cx="4179535" cy="2268186"/>
          </a:xfrm>
          <a:prstGeom prst="snipRoundRect">
            <a:avLst/>
          </a:prstGeom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61" t="3880" r="12534" b="7057"/>
          <a:stretch>
            <a:fillRect/>
          </a:stretch>
        </p:blipFill>
        <p:spPr bwMode="auto">
          <a:xfrm>
            <a:off x="5679765" y="1409961"/>
            <a:ext cx="2852235" cy="240434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771266" y="66794"/>
            <a:ext cx="123463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</a:t>
            </a:r>
            <a:r>
              <a:rPr lang="en-GB" sz="1200" b="1" dirty="0" smtClean="0">
                <a:latin typeface="+mn-lt"/>
              </a:rPr>
              <a:t>J.C. Perez</a:t>
            </a:r>
            <a:endParaRPr lang="en-GB" sz="1200" b="1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01863" y="415697"/>
            <a:ext cx="99738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</a:t>
            </a:r>
            <a:r>
              <a:rPr lang="en-GB" sz="1200" b="1" dirty="0" smtClean="0">
                <a:latin typeface="+mn-lt"/>
              </a:rPr>
              <a:t>H. Prin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177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Rigidity of the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4188221"/>
            <a:ext cx="4191000" cy="1401019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Radial </a:t>
            </a:r>
            <a:endParaRPr lang="en-GB" dirty="0" smtClean="0">
              <a:solidFill>
                <a:srgbClr val="FF0000"/>
              </a:solidFill>
            </a:endParaRPr>
          </a:p>
          <a:p>
            <a:pPr lvl="1"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ym typeface="Symbol" panose="05050102010706020507" pitchFamily="18" charset="2"/>
              </a:rPr>
              <a:t></a:t>
            </a:r>
            <a:r>
              <a:rPr lang="en-GB" baseline="-25000" dirty="0" smtClean="0">
                <a:sym typeface="Symbol" panose="05050102010706020507" pitchFamily="18" charset="2"/>
              </a:rPr>
              <a:t></a:t>
            </a:r>
            <a:r>
              <a:rPr lang="en-GB" dirty="0" smtClean="0"/>
              <a:t> strain: ~70 </a:t>
            </a:r>
            <a:r>
              <a:rPr lang="en-GB" dirty="0" smtClean="0">
                <a:sym typeface="Symbol" panose="05050102010706020507" pitchFamily="18" charset="2"/>
              </a:rPr>
              <a:t></a:t>
            </a:r>
          </a:p>
          <a:p>
            <a:pPr lvl="1"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ym typeface="Symbol" panose="05050102010706020507" pitchFamily="18" charset="2"/>
              </a:rPr>
              <a:t>Shell radius </a:t>
            </a:r>
            <a:r>
              <a:rPr lang="en-GB" i="1" dirty="0" smtClean="0">
                <a:sym typeface="Symbol" panose="05050102010706020507" pitchFamily="18" charset="2"/>
              </a:rPr>
              <a:t>r</a:t>
            </a:r>
            <a:r>
              <a:rPr lang="en-GB" dirty="0" smtClean="0">
                <a:sym typeface="Symbol" panose="05050102010706020507" pitchFamily="18" charset="2"/>
              </a:rPr>
              <a:t>: 307 mm</a:t>
            </a:r>
          </a:p>
          <a:p>
            <a:pPr lvl="1"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ym typeface="Symbol" panose="05050102010706020507" pitchFamily="18" charset="2"/>
              </a:rPr>
              <a:t></a:t>
            </a:r>
            <a:r>
              <a:rPr lang="en-GB" i="1" dirty="0" smtClean="0">
                <a:sym typeface="Symbol" panose="05050102010706020507" pitchFamily="18" charset="2"/>
              </a:rPr>
              <a:t>r </a:t>
            </a:r>
            <a:r>
              <a:rPr lang="en-GB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~</a:t>
            </a:r>
            <a:r>
              <a:rPr lang="en-GB" dirty="0" smtClean="0">
                <a:solidFill>
                  <a:srgbClr val="FF0000"/>
                </a:solidFill>
                <a:sym typeface="Symbol" panose="05050102010706020507" pitchFamily="18" charset="2"/>
              </a:rPr>
              <a:t>20 m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1269080"/>
            <a:ext cx="4321729" cy="28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7152" y="1268760"/>
            <a:ext cx="4321728" cy="288000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4427984" y="4149080"/>
            <a:ext cx="4191000" cy="1368151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Axial</a:t>
            </a:r>
          </a:p>
          <a:p>
            <a:pPr lvl="1"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ym typeface="Symbol" panose="05050102010706020507" pitchFamily="18" charset="2"/>
              </a:rPr>
              <a:t></a:t>
            </a:r>
            <a:r>
              <a:rPr lang="en-GB" baseline="-25000" dirty="0">
                <a:sym typeface="Symbol" panose="05050102010706020507" pitchFamily="18" charset="2"/>
              </a:rPr>
              <a:t>z</a:t>
            </a:r>
            <a:r>
              <a:rPr lang="en-GB" dirty="0" smtClean="0"/>
              <a:t> strain: ~70 </a:t>
            </a:r>
            <a:r>
              <a:rPr lang="en-GB" dirty="0" smtClean="0">
                <a:sym typeface="Symbol" panose="05050102010706020507" pitchFamily="18" charset="2"/>
              </a:rPr>
              <a:t></a:t>
            </a:r>
          </a:p>
          <a:p>
            <a:pPr lvl="1"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ym typeface="Symbol" panose="05050102010706020507" pitchFamily="18" charset="2"/>
              </a:rPr>
              <a:t>Rod/coil length </a:t>
            </a:r>
            <a:r>
              <a:rPr lang="en-GB" i="1" dirty="0">
                <a:sym typeface="Symbol" panose="05050102010706020507" pitchFamily="18" charset="2"/>
              </a:rPr>
              <a:t>l</a:t>
            </a:r>
            <a:r>
              <a:rPr lang="en-GB" dirty="0" smtClean="0">
                <a:sym typeface="Symbol" panose="05050102010706020507" pitchFamily="18" charset="2"/>
              </a:rPr>
              <a:t>: 1500 mm</a:t>
            </a:r>
          </a:p>
          <a:p>
            <a:pPr lvl="1"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ym typeface="Symbol" panose="05050102010706020507" pitchFamily="18" charset="2"/>
              </a:rPr>
              <a:t></a:t>
            </a:r>
            <a:r>
              <a:rPr lang="en-GB" i="1" dirty="0" smtClean="0">
                <a:sym typeface="Symbol" panose="05050102010706020507" pitchFamily="18" charset="2"/>
              </a:rPr>
              <a:t>l </a:t>
            </a:r>
            <a:r>
              <a:rPr lang="en-GB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~</a:t>
            </a:r>
            <a:r>
              <a:rPr lang="en-GB" dirty="0" smtClean="0">
                <a:solidFill>
                  <a:srgbClr val="FF0000"/>
                </a:solidFill>
                <a:sym typeface="Symbol" panose="05050102010706020507" pitchFamily="18" charset="2"/>
              </a:rPr>
              <a:t>100 m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59908" y="138113"/>
            <a:ext cx="124700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G. </a:t>
            </a:r>
            <a:r>
              <a:rPr lang="en-GB" sz="1200" b="1" dirty="0" err="1" smtClean="0">
                <a:latin typeface="+mn-lt"/>
              </a:rPr>
              <a:t>Vallone</a:t>
            </a:r>
            <a:endParaRPr lang="en-GB" sz="1200" b="1" dirty="0">
              <a:latin typeface="+mn-lt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971600" y="5628381"/>
            <a:ext cx="7128792" cy="976610"/>
          </a:xfrm>
        </p:spPr>
        <p:txBody>
          <a:bodyPr>
            <a:normAutofit/>
          </a:bodyPr>
          <a:lstStyle/>
          <a:p>
            <a:pPr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Very small changes under </a:t>
            </a:r>
            <a:r>
              <a:rPr lang="en-GB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e.m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forces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86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Alignment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815289" cy="4906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Pole key</a:t>
            </a:r>
          </a:p>
          <a:p>
            <a:r>
              <a:rPr lang="en-GB" dirty="0" smtClean="0"/>
              <a:t>Collar-pad</a:t>
            </a:r>
          </a:p>
          <a:p>
            <a:r>
              <a:rPr lang="en-GB" dirty="0" smtClean="0"/>
              <a:t>Pad-master</a:t>
            </a:r>
          </a:p>
          <a:p>
            <a:r>
              <a:rPr lang="en-GB" dirty="0" smtClean="0"/>
              <a:t>Master-master key</a:t>
            </a:r>
          </a:p>
          <a:p>
            <a:r>
              <a:rPr lang="en-GB" dirty="0" smtClean="0"/>
              <a:t>Master-yoke</a:t>
            </a:r>
          </a:p>
          <a:p>
            <a:r>
              <a:rPr lang="en-GB" dirty="0" smtClean="0"/>
              <a:t>Tack-welding </a:t>
            </a:r>
            <a:r>
              <a:rPr lang="en-GB" dirty="0" smtClean="0"/>
              <a:t>blocks</a:t>
            </a:r>
          </a:p>
          <a:p>
            <a:endParaRPr lang="en-GB" dirty="0" smtClean="0"/>
          </a:p>
          <a:p>
            <a:r>
              <a:rPr lang="en-GB" dirty="0" smtClean="0"/>
              <a:t>Modules aligned via</a:t>
            </a:r>
          </a:p>
          <a:p>
            <a:pPr lvl="1"/>
            <a:r>
              <a:rPr lang="en-GB" dirty="0"/>
              <a:t>Yoke slots</a:t>
            </a:r>
          </a:p>
          <a:p>
            <a:pPr lvl="1"/>
            <a:r>
              <a:rPr lang="en-GB" dirty="0" smtClean="0"/>
              <a:t>Pins</a:t>
            </a:r>
            <a:endParaRPr lang="en-GB" dirty="0" smtClean="0"/>
          </a:p>
          <a:p>
            <a:pPr lvl="1"/>
            <a:r>
              <a:rPr lang="en-GB" dirty="0" smtClean="0"/>
              <a:t>Tack-welding blocks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4" r="21397"/>
          <a:stretch>
            <a:fillRect/>
          </a:stretch>
        </p:blipFill>
        <p:spPr bwMode="auto">
          <a:xfrm>
            <a:off x="4716016" y="982130"/>
            <a:ext cx="3741656" cy="3815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289" y="4730080"/>
            <a:ext cx="2160588" cy="12192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464" y="4723730"/>
            <a:ext cx="2159000" cy="12192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759908" y="138113"/>
            <a:ext cx="12779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J. C. Perez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80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Laminations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With respect to previous </a:t>
            </a:r>
            <a:r>
              <a:rPr lang="en-GB" dirty="0" smtClean="0"/>
              <a:t>review</a:t>
            </a:r>
          </a:p>
          <a:p>
            <a:pPr lvl="1"/>
            <a:r>
              <a:rPr lang="en-GB" dirty="0" smtClean="0"/>
              <a:t>2 </a:t>
            </a:r>
            <a:r>
              <a:rPr lang="en-GB" dirty="0" smtClean="0"/>
              <a:t>short </a:t>
            </a:r>
            <a:r>
              <a:rPr lang="en-GB" dirty="0" smtClean="0"/>
              <a:t>model </a:t>
            </a:r>
            <a:r>
              <a:rPr lang="en-GB" dirty="0" smtClean="0"/>
              <a:t>structures with </a:t>
            </a:r>
            <a:r>
              <a:rPr lang="en-GB" dirty="0" smtClean="0">
                <a:solidFill>
                  <a:srgbClr val="FF0000"/>
                </a:solidFill>
              </a:rPr>
              <a:t>thin laminations</a:t>
            </a:r>
            <a:r>
              <a:rPr lang="en-GB" dirty="0" smtClean="0"/>
              <a:t> </a:t>
            </a:r>
            <a:r>
              <a:rPr lang="en-GB" dirty="0" smtClean="0"/>
              <a:t>fabricated and under test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4" r="2487"/>
          <a:stretch/>
        </p:blipFill>
        <p:spPr>
          <a:xfrm>
            <a:off x="4527888" y="2780929"/>
            <a:ext cx="4364592" cy="27363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0" r="10145"/>
          <a:stretch/>
        </p:blipFill>
        <p:spPr>
          <a:xfrm>
            <a:off x="107504" y="2780929"/>
            <a:ext cx="4294410" cy="30963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59908" y="138113"/>
            <a:ext cx="12779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J. C. Perez</a:t>
            </a:r>
            <a:endParaRPr lang="en-GB" sz="1200" b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2912776"/>
            <a:ext cx="144142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solidFill>
                  <a:srgbClr val="FF0000"/>
                </a:solidFill>
                <a:latin typeface="+mn-lt"/>
              </a:rPr>
              <a:t>Structure 1 and 2</a:t>
            </a:r>
            <a:endParaRPr lang="en-GB" sz="1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33962" y="2902151"/>
            <a:ext cx="144142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solidFill>
                  <a:srgbClr val="FF0000"/>
                </a:solidFill>
                <a:latin typeface="+mn-lt"/>
              </a:rPr>
              <a:t>Structure 3 and 4</a:t>
            </a:r>
            <a:endParaRPr lang="en-GB" sz="12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561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Cooling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5410200" cy="4906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 smtClean="0">
                <a:solidFill>
                  <a:srgbClr val="FF0000"/>
                </a:solidFill>
              </a:rPr>
              <a:t>Requirements</a:t>
            </a:r>
          </a:p>
          <a:p>
            <a:pPr lvl="1">
              <a:defRPr/>
            </a:pPr>
            <a:r>
              <a:rPr lang="en-GB" altLang="en-US" dirty="0" smtClean="0"/>
              <a:t>1.5 mm </a:t>
            </a:r>
            <a:r>
              <a:rPr lang="en-GB" altLang="en-US" dirty="0" smtClean="0">
                <a:solidFill>
                  <a:srgbClr val="FF0000"/>
                </a:solidFill>
              </a:rPr>
              <a:t>clearance </a:t>
            </a:r>
            <a:r>
              <a:rPr lang="en-GB" altLang="en-US" dirty="0" smtClean="0"/>
              <a:t>tube - coil</a:t>
            </a:r>
          </a:p>
          <a:p>
            <a:pPr lvl="1">
              <a:defRPr/>
            </a:pPr>
            <a:r>
              <a:rPr lang="en-GB" altLang="en-US" dirty="0" smtClean="0"/>
              <a:t>Perforated inner layer </a:t>
            </a:r>
            <a:r>
              <a:rPr lang="en-GB" altLang="en-US" dirty="0" smtClean="0">
                <a:solidFill>
                  <a:srgbClr val="FF0000"/>
                </a:solidFill>
              </a:rPr>
              <a:t>trace</a:t>
            </a:r>
            <a:r>
              <a:rPr lang="en-GB" altLang="en-US" dirty="0" smtClean="0"/>
              <a:t> (40%)</a:t>
            </a:r>
          </a:p>
          <a:p>
            <a:pPr lvl="1">
              <a:defRPr/>
            </a:pPr>
            <a:r>
              <a:rPr lang="en-GB" altLang="en-US" dirty="0" smtClean="0"/>
              <a:t>Pole: </a:t>
            </a:r>
            <a:r>
              <a:rPr lang="en-GB" altLang="en-US" dirty="0" smtClean="0">
                <a:solidFill>
                  <a:srgbClr val="FF0000"/>
                </a:solidFill>
              </a:rPr>
              <a:t>8 mm holes </a:t>
            </a:r>
            <a:r>
              <a:rPr lang="en-GB" altLang="en-US" dirty="0" smtClean="0"/>
              <a:t>every 50 mm</a:t>
            </a:r>
          </a:p>
          <a:p>
            <a:pPr lvl="2">
              <a:defRPr/>
            </a:pPr>
            <a:r>
              <a:rPr lang="en-GB" altLang="en-US" dirty="0" smtClean="0"/>
              <a:t>Same in the pole key </a:t>
            </a:r>
          </a:p>
          <a:p>
            <a:pPr lvl="1">
              <a:defRPr/>
            </a:pPr>
            <a:r>
              <a:rPr lang="en-GB" altLang="en-US" dirty="0"/>
              <a:t>C</a:t>
            </a:r>
            <a:r>
              <a:rPr lang="en-GB" altLang="en-US" dirty="0" smtClean="0"/>
              <a:t>lear </a:t>
            </a:r>
            <a:r>
              <a:rPr lang="en-GB" altLang="en-US" dirty="0" smtClean="0">
                <a:solidFill>
                  <a:srgbClr val="FF0000"/>
                </a:solidFill>
              </a:rPr>
              <a:t>path</a:t>
            </a:r>
            <a:r>
              <a:rPr lang="en-GB" altLang="en-US" dirty="0" smtClean="0"/>
              <a:t> around axial rods</a:t>
            </a:r>
          </a:p>
          <a:p>
            <a:pPr lvl="1">
              <a:defRPr/>
            </a:pPr>
            <a:r>
              <a:rPr lang="en-GB" altLang="en-US" dirty="0" smtClean="0"/>
              <a:t>77 mm </a:t>
            </a:r>
            <a:r>
              <a:rPr lang="en-GB" altLang="en-US" dirty="0" smtClean="0">
                <a:solidFill>
                  <a:srgbClr val="FF0000"/>
                </a:solidFill>
              </a:rPr>
              <a:t>heat exchanger </a:t>
            </a:r>
            <a:r>
              <a:rPr lang="en-GB" altLang="en-US" dirty="0" smtClean="0"/>
              <a:t>holes</a:t>
            </a:r>
          </a:p>
          <a:p>
            <a:pPr lvl="2">
              <a:defRPr/>
            </a:pPr>
            <a:r>
              <a:rPr lang="en-GB" altLang="en-US" dirty="0" smtClean="0"/>
              <a:t>Top for bus-bars, bottom for cooling</a:t>
            </a:r>
          </a:p>
          <a:p>
            <a:pPr lvl="1">
              <a:defRPr/>
            </a:pPr>
            <a:r>
              <a:rPr lang="en-GB" altLang="en-US" dirty="0" smtClean="0"/>
              <a:t>Cross-talk </a:t>
            </a:r>
            <a:r>
              <a:rPr lang="en-GB" altLang="en-US" dirty="0" smtClean="0">
                <a:solidFill>
                  <a:srgbClr val="FF0000"/>
                </a:solidFill>
              </a:rPr>
              <a:t>channels</a:t>
            </a:r>
            <a:r>
              <a:rPr lang="en-GB" altLang="en-US" dirty="0" smtClean="0"/>
              <a:t> in the </a:t>
            </a:r>
            <a:r>
              <a:rPr lang="en-GB" altLang="en-US" dirty="0" smtClean="0"/>
              <a:t>yoke</a:t>
            </a:r>
          </a:p>
          <a:p>
            <a:pPr lvl="2">
              <a:defRPr/>
            </a:pPr>
            <a:r>
              <a:rPr lang="en-GB" altLang="en-US" dirty="0" smtClean="0"/>
              <a:t>8 mm diameter, every ~700 mm</a:t>
            </a:r>
            <a:endParaRPr lang="en-GB" altLang="en-US" dirty="0" smtClean="0"/>
          </a:p>
          <a:p>
            <a:pPr lvl="1">
              <a:defRPr/>
            </a:pPr>
            <a:r>
              <a:rPr lang="en-GB" altLang="en-US" dirty="0" smtClean="0"/>
              <a:t>Free helium section of 150 cm</a:t>
            </a:r>
            <a:r>
              <a:rPr lang="en-GB" altLang="en-US" baseline="30000" dirty="0" smtClean="0"/>
              <a:t>2</a:t>
            </a:r>
          </a:p>
          <a:p>
            <a:pPr lvl="1">
              <a:defRPr/>
            </a:pPr>
            <a:endParaRPr lang="en-GB" altLang="en-US" dirty="0" smtClean="0"/>
          </a:p>
          <a:p>
            <a:pPr lvl="1">
              <a:defRPr/>
            </a:pPr>
            <a:endParaRPr lang="en-GB" alt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4813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957A654-B519-45D5-A046-58D7E838E7C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48</a:t>
            </a:fld>
            <a:endParaRPr lang="en-US" altLang="en-US" sz="1400" smtClean="0"/>
          </a:p>
        </p:txBody>
      </p:sp>
      <p:pic>
        <p:nvPicPr>
          <p:cNvPr id="48135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8" r="29507" b="9689"/>
          <a:stretch/>
        </p:blipFill>
        <p:spPr bwMode="auto">
          <a:xfrm>
            <a:off x="7143907" y="1056907"/>
            <a:ext cx="1748573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7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5" t="2905" r="20181" b="3059"/>
          <a:stretch>
            <a:fillRect/>
          </a:stretch>
        </p:blipFill>
        <p:spPr bwMode="auto">
          <a:xfrm>
            <a:off x="6156176" y="2839224"/>
            <a:ext cx="2520000" cy="2511036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Lamination.png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632" b="95066" l="1300" r="980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1939" y="5381055"/>
            <a:ext cx="2520000" cy="996203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97421" y="1042531"/>
            <a:ext cx="1255182" cy="1260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41" b="73946"/>
          <a:stretch/>
        </p:blipFill>
        <p:spPr>
          <a:xfrm>
            <a:off x="5764529" y="2381876"/>
            <a:ext cx="3139256" cy="42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27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Overview </a:t>
            </a:r>
            <a:r>
              <a:rPr lang="en-US" dirty="0"/>
              <a:t>of MQXF project and design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Strand and insulated cable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Coil design, magnetic analysis, magnet parameters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Support structure and mechanical analysis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</a:rPr>
              <a:t>Quench </a:t>
            </a:r>
            <a:r>
              <a:rPr lang="en-US" dirty="0" smtClean="0">
                <a:solidFill>
                  <a:srgbClr val="FF0000"/>
                </a:solidFill>
              </a:rPr>
              <a:t>protection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813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altLang="en-US" dirty="0"/>
              <a:t>Overview of MQXF design</a:t>
            </a:r>
            <a:endParaRPr lang="en-GB" dirty="0"/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6144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5ECFA23-0806-40F9-8DA1-82A90025D25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pic>
        <p:nvPicPr>
          <p:cNvPr id="61447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9" t="1553" r="13313" b="2168"/>
          <a:stretch>
            <a:fillRect/>
          </a:stretch>
        </p:blipFill>
        <p:spPr bwMode="auto">
          <a:xfrm>
            <a:off x="4724400" y="1673225"/>
            <a:ext cx="4030663" cy="40417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8" name="Content Placeholder 10" descr="D:\Work\MQXF\Structure\Photos\QXF-Front view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3" t="5957" r="6081" b="4659"/>
          <a:stretch>
            <a:fillRect/>
          </a:stretch>
        </p:blipFill>
        <p:spPr bwMode="auto">
          <a:xfrm>
            <a:off x="304800" y="1676400"/>
            <a:ext cx="4038600" cy="40386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322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1219200"/>
            <a:ext cx="8587680" cy="28194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GB" dirty="0"/>
              <a:t>Challenge: 50% more </a:t>
            </a:r>
            <a:r>
              <a:rPr lang="en-GB" dirty="0">
                <a:solidFill>
                  <a:srgbClr val="FF0000"/>
                </a:solidFill>
              </a:rPr>
              <a:t>stored </a:t>
            </a:r>
            <a:r>
              <a:rPr lang="en-GB" i="1" dirty="0">
                <a:solidFill>
                  <a:srgbClr val="FF0000"/>
                </a:solidFill>
              </a:rPr>
              <a:t>E </a:t>
            </a:r>
            <a:r>
              <a:rPr lang="en-GB" dirty="0">
                <a:solidFill>
                  <a:srgbClr val="FF0000"/>
                </a:solidFill>
              </a:rPr>
              <a:t>in the coil </a:t>
            </a:r>
            <a:r>
              <a:rPr lang="en-GB" dirty="0"/>
              <a:t>than LHC MB</a:t>
            </a:r>
          </a:p>
          <a:p>
            <a:pPr>
              <a:defRPr/>
            </a:pPr>
            <a:r>
              <a:rPr lang="en-GB" dirty="0"/>
              <a:t>No dump (only 5% of energy, due to high inductance)</a:t>
            </a:r>
          </a:p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</a:rPr>
              <a:t>Outer </a:t>
            </a:r>
            <a:r>
              <a:rPr lang="en-GB" dirty="0">
                <a:solidFill>
                  <a:srgbClr val="FF0000"/>
                </a:solidFill>
              </a:rPr>
              <a:t>layer </a:t>
            </a:r>
            <a:r>
              <a:rPr lang="en-GB" dirty="0" smtClean="0">
                <a:solidFill>
                  <a:srgbClr val="FF0000"/>
                </a:solidFill>
              </a:rPr>
              <a:t>QH</a:t>
            </a:r>
            <a:r>
              <a:rPr lang="en-GB" dirty="0" smtClean="0"/>
              <a:t>: 350-360 K reached (failure scenarios)</a:t>
            </a:r>
          </a:p>
          <a:p>
            <a:pPr>
              <a:defRPr/>
            </a:pPr>
            <a:r>
              <a:rPr lang="en-GB" dirty="0" smtClean="0"/>
              <a:t>For additional redundancy and peak </a:t>
            </a:r>
            <a:r>
              <a:rPr lang="en-GB" i="1" dirty="0" smtClean="0"/>
              <a:t>T </a:t>
            </a:r>
            <a:r>
              <a:rPr lang="en-GB" dirty="0" smtClean="0"/>
              <a:t>reduction</a:t>
            </a:r>
            <a:endParaRPr lang="en-GB" dirty="0"/>
          </a:p>
          <a:p>
            <a:pPr lvl="1">
              <a:defRPr/>
            </a:pPr>
            <a:r>
              <a:rPr lang="en-GB" dirty="0">
                <a:solidFill>
                  <a:srgbClr val="FF0000"/>
                </a:solidFill>
              </a:rPr>
              <a:t>Inner layer </a:t>
            </a:r>
            <a:r>
              <a:rPr lang="en-GB" dirty="0" smtClean="0">
                <a:solidFill>
                  <a:srgbClr val="FF0000"/>
                </a:solidFill>
              </a:rPr>
              <a:t>QH</a:t>
            </a:r>
            <a:r>
              <a:rPr lang="en-GB" dirty="0" smtClean="0"/>
              <a:t>: </a:t>
            </a:r>
            <a:r>
              <a:rPr lang="en-US" dirty="0"/>
              <a:t>Cooling and detachment issues</a:t>
            </a:r>
          </a:p>
          <a:p>
            <a:pPr lvl="1">
              <a:defRPr/>
            </a:pPr>
            <a:r>
              <a:rPr lang="en-US" dirty="0">
                <a:solidFill>
                  <a:srgbClr val="FF0000"/>
                </a:solidFill>
              </a:rPr>
              <a:t>CLIQ </a:t>
            </a:r>
            <a:r>
              <a:rPr lang="en-US" dirty="0"/>
              <a:t>(Coupling-Loss-Induce-Quench) system</a:t>
            </a:r>
            <a:endParaRPr lang="en-US" u="sng" dirty="0"/>
          </a:p>
          <a:p>
            <a:pPr lvl="2">
              <a:defRPr/>
            </a:pPr>
            <a:r>
              <a:rPr lang="en-US" dirty="0"/>
              <a:t>Tested on HQ and MB, aspects related to the circuit being analyzed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440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Quench protection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4403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965160A-25E0-4461-B8C4-55331C6CDE5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50</a:t>
            </a:fld>
            <a:endParaRPr lang="en-US" altLang="en-US" sz="1400" smtClean="0"/>
          </a:p>
        </p:txBody>
      </p:sp>
      <p:pic>
        <p:nvPicPr>
          <p:cNvPr id="44039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56" b="13310"/>
          <a:stretch>
            <a:fillRect/>
          </a:stretch>
        </p:blipFill>
        <p:spPr bwMode="auto">
          <a:xfrm>
            <a:off x="304800" y="4038600"/>
            <a:ext cx="42513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0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8" r="3226" b="9689"/>
          <a:stretch>
            <a:fillRect/>
          </a:stretch>
        </p:blipFill>
        <p:spPr bwMode="auto">
          <a:xfrm>
            <a:off x="4648200" y="4038600"/>
            <a:ext cx="4114800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59908" y="138113"/>
            <a:ext cx="141968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b="1" dirty="0" smtClean="0">
                <a:latin typeface="+mn-lt"/>
              </a:rPr>
              <a:t>See </a:t>
            </a:r>
            <a:r>
              <a:rPr lang="en-GB" sz="1200" b="1" dirty="0" smtClean="0"/>
              <a:t>G. Ambrosio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701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Appendix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207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Superconducting strand</a:t>
            </a:r>
            <a:br>
              <a:rPr lang="en-US" dirty="0" smtClean="0"/>
            </a:br>
            <a:r>
              <a:rPr lang="en-US" dirty="0" smtClean="0"/>
              <a:t>RRP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spcBef>
                <a:spcPts val="1200"/>
              </a:spcBef>
            </a:pPr>
            <a:r>
              <a:rPr lang="en-US" i="1" dirty="0" err="1">
                <a:latin typeface="Tahoma"/>
                <a:cs typeface="Tahoma"/>
              </a:rPr>
              <a:t>J</a:t>
            </a:r>
            <a:r>
              <a:rPr lang="en-US" i="1" baseline="-25000" dirty="0" err="1">
                <a:latin typeface="Tahoma"/>
                <a:cs typeface="Tahoma"/>
              </a:rPr>
              <a:t>c</a:t>
            </a:r>
            <a:r>
              <a:rPr lang="en-US" i="1" dirty="0">
                <a:latin typeface="Tahoma"/>
                <a:cs typeface="Tahoma"/>
              </a:rPr>
              <a:t>(4.22 K, </a:t>
            </a:r>
            <a:r>
              <a:rPr lang="en-US" b="1" i="1" dirty="0">
                <a:latin typeface="Tahoma"/>
                <a:cs typeface="Tahoma"/>
              </a:rPr>
              <a:t>12</a:t>
            </a:r>
            <a:r>
              <a:rPr lang="en-US" i="1" dirty="0">
                <a:latin typeface="Tahoma"/>
                <a:cs typeface="Tahoma"/>
              </a:rPr>
              <a:t> T)≈</a:t>
            </a:r>
            <a:r>
              <a:rPr lang="en-US" b="1" i="1" dirty="0">
                <a:latin typeface="Tahoma"/>
                <a:cs typeface="Tahoma"/>
              </a:rPr>
              <a:t>2450 A/mm</a:t>
            </a:r>
            <a:r>
              <a:rPr lang="en-US" b="1" i="1" baseline="30000" dirty="0">
                <a:latin typeface="Tahoma"/>
                <a:cs typeface="Tahoma"/>
              </a:rPr>
              <a:t>2</a:t>
            </a:r>
          </a:p>
          <a:p>
            <a:pPr algn="ctr">
              <a:spcBef>
                <a:spcPts val="1200"/>
              </a:spcBef>
            </a:pPr>
            <a:r>
              <a:rPr lang="en-US" i="1" dirty="0" err="1">
                <a:latin typeface="Tahoma"/>
                <a:cs typeface="Tahoma"/>
              </a:rPr>
              <a:t>J</a:t>
            </a:r>
            <a:r>
              <a:rPr lang="en-US" i="1" baseline="-25000" dirty="0" err="1">
                <a:latin typeface="Tahoma"/>
                <a:cs typeface="Tahoma"/>
              </a:rPr>
              <a:t>c</a:t>
            </a:r>
            <a:r>
              <a:rPr lang="en-US" i="1" dirty="0">
                <a:latin typeface="Tahoma"/>
                <a:cs typeface="Tahoma"/>
              </a:rPr>
              <a:t>(4.22 K, </a:t>
            </a:r>
            <a:r>
              <a:rPr lang="en-US" b="1" i="1" dirty="0">
                <a:latin typeface="Tahoma"/>
                <a:cs typeface="Tahoma"/>
              </a:rPr>
              <a:t>15</a:t>
            </a:r>
            <a:r>
              <a:rPr lang="en-US" i="1" dirty="0">
                <a:latin typeface="Tahoma"/>
                <a:cs typeface="Tahoma"/>
              </a:rPr>
              <a:t> T)≈</a:t>
            </a:r>
            <a:r>
              <a:rPr lang="en-US" b="1" i="1" dirty="0">
                <a:latin typeface="Tahoma"/>
                <a:cs typeface="Tahoma"/>
              </a:rPr>
              <a:t>1280 A/mm</a:t>
            </a:r>
            <a:r>
              <a:rPr lang="en-US" b="1" i="1" baseline="30000" dirty="0">
                <a:latin typeface="Tahoma"/>
                <a:cs typeface="Tahoma"/>
              </a:rPr>
              <a:t>2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Spec at 15 T reduced from 360 to 330 from last review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2270135"/>
            <a:ext cx="4847397" cy="280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22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strand</a:t>
            </a:r>
            <a:br>
              <a:rPr lang="en-US" dirty="0"/>
            </a:br>
            <a:r>
              <a:rPr lang="en-US" dirty="0" smtClean="0"/>
              <a:t>PIT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Bef>
                <a:spcPts val="1200"/>
              </a:spcBef>
            </a:pPr>
            <a:r>
              <a:rPr lang="en-US" i="1" dirty="0" err="1">
                <a:latin typeface="Tahoma"/>
                <a:cs typeface="Tahoma"/>
              </a:rPr>
              <a:t>J</a:t>
            </a:r>
            <a:r>
              <a:rPr lang="en-US" i="1" baseline="-25000" dirty="0" err="1">
                <a:latin typeface="Tahoma"/>
                <a:cs typeface="Tahoma"/>
              </a:rPr>
              <a:t>c</a:t>
            </a:r>
            <a:r>
              <a:rPr lang="en-US" i="1" dirty="0">
                <a:latin typeface="Tahoma"/>
                <a:cs typeface="Tahoma"/>
              </a:rPr>
              <a:t>(4.22 K, </a:t>
            </a:r>
            <a:r>
              <a:rPr lang="en-US" b="1" i="1" dirty="0">
                <a:latin typeface="Tahoma"/>
                <a:cs typeface="Tahoma"/>
              </a:rPr>
              <a:t>12</a:t>
            </a:r>
            <a:r>
              <a:rPr lang="en-US" i="1" dirty="0">
                <a:latin typeface="Tahoma"/>
                <a:cs typeface="Tahoma"/>
              </a:rPr>
              <a:t> T)≈</a:t>
            </a:r>
            <a:r>
              <a:rPr lang="en-US" b="1" i="1" dirty="0">
                <a:solidFill>
                  <a:srgbClr val="FF0000"/>
                </a:solidFill>
                <a:latin typeface="Tahoma"/>
                <a:cs typeface="Tahoma"/>
              </a:rPr>
              <a:t>2290 A/mm</a:t>
            </a:r>
            <a:r>
              <a:rPr lang="en-US" b="1" i="1" baseline="30000" dirty="0">
                <a:solidFill>
                  <a:srgbClr val="FF0000"/>
                </a:solidFill>
                <a:latin typeface="Tahoma"/>
                <a:cs typeface="Tahoma"/>
              </a:rPr>
              <a:t>2</a:t>
            </a:r>
          </a:p>
          <a:p>
            <a:pPr algn="ctr">
              <a:spcBef>
                <a:spcPts val="1200"/>
              </a:spcBef>
            </a:pPr>
            <a:r>
              <a:rPr lang="en-US" i="1" dirty="0" err="1">
                <a:latin typeface="Tahoma"/>
                <a:cs typeface="Tahoma"/>
              </a:rPr>
              <a:t>J</a:t>
            </a:r>
            <a:r>
              <a:rPr lang="en-US" i="1" baseline="-25000" dirty="0" err="1">
                <a:latin typeface="Tahoma"/>
                <a:cs typeface="Tahoma"/>
              </a:rPr>
              <a:t>c</a:t>
            </a:r>
            <a:r>
              <a:rPr lang="en-US" i="1" dirty="0">
                <a:latin typeface="Tahoma"/>
                <a:cs typeface="Tahoma"/>
              </a:rPr>
              <a:t>(4.22 K, </a:t>
            </a:r>
            <a:r>
              <a:rPr lang="en-US" b="1" i="1" dirty="0">
                <a:latin typeface="Tahoma"/>
                <a:cs typeface="Tahoma"/>
              </a:rPr>
              <a:t>15</a:t>
            </a:r>
            <a:r>
              <a:rPr lang="en-US" i="1" dirty="0">
                <a:latin typeface="Tahoma"/>
                <a:cs typeface="Tahoma"/>
              </a:rPr>
              <a:t> T)≈</a:t>
            </a:r>
            <a:r>
              <a:rPr lang="en-US" b="1" i="1" dirty="0">
                <a:latin typeface="Tahoma"/>
                <a:cs typeface="Tahoma"/>
              </a:rPr>
              <a:t>1280 A/mm</a:t>
            </a:r>
            <a:r>
              <a:rPr lang="en-US" b="1" i="1" baseline="30000" dirty="0">
                <a:latin typeface="Tahoma"/>
                <a:cs typeface="Tahoma"/>
              </a:rPr>
              <a:t>2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2708920"/>
            <a:ext cx="5718441" cy="330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17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Strands, cables and coils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Paolo Ferracin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42C7F4E1-752A-4CAC-A8AD-651C37BAAFDA}" type="slidenum">
              <a:rPr lang="en-US" smtClean="0"/>
              <a:t>54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185165" y="4907636"/>
          <a:ext cx="8688870" cy="1206871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530925"/>
                <a:gridCol w="209298"/>
                <a:gridCol w="7948647"/>
              </a:tblGrid>
              <a:tr h="178171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b="1" dirty="0" err="1" smtClean="0"/>
                        <a:t>References</a:t>
                      </a:r>
                      <a:r>
                        <a:rPr lang="fr-CH" sz="1000" dirty="0" smtClean="0"/>
                        <a:t>:</a:t>
                      </a:r>
                    </a:p>
                  </a:txBody>
                  <a:tcPr marL="9525" marR="9525" marT="9525" marB="9525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i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i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i="0" dirty="0" err="1" smtClean="0">
                          <a:latin typeface="+mn-lt"/>
                        </a:rPr>
                        <a:t>Strands</a:t>
                      </a:r>
                      <a:r>
                        <a:rPr lang="fr-CH" sz="1000" i="0" dirty="0" smtClean="0">
                          <a:latin typeface="+mn-lt"/>
                        </a:rPr>
                        <a:t>: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i="0" dirty="0" smtClean="0">
                          <a:effectLst/>
                          <a:latin typeface="+mn-lt"/>
                        </a:rPr>
                        <a:t>[1]</a:t>
                      </a:r>
                      <a:endParaRPr lang="en-GB" sz="1000" i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i="0" dirty="0" smtClean="0">
                          <a:effectLst/>
                          <a:latin typeface="+mn-lt"/>
                        </a:rPr>
                        <a:t>D. </a:t>
                      </a:r>
                      <a:r>
                        <a:rPr lang="en-US" sz="1000" i="0" dirty="0" err="1" smtClean="0">
                          <a:effectLst/>
                          <a:latin typeface="+mn-lt"/>
                        </a:rPr>
                        <a:t>Bocian</a:t>
                      </a:r>
                      <a:r>
                        <a:rPr lang="en-US" sz="1000" i="0" dirty="0" smtClean="0">
                          <a:effectLst/>
                          <a:latin typeface="+mn-lt"/>
                        </a:rPr>
                        <a:t> et al., </a:t>
                      </a:r>
                      <a:r>
                        <a:rPr lang="en-US" sz="1000" i="0" dirty="0">
                          <a:effectLst/>
                          <a:latin typeface="+mn-lt"/>
                        </a:rPr>
                        <a:t>Measurements of Nb3Sn Conductor Dimension Changes During Heat </a:t>
                      </a:r>
                      <a:r>
                        <a:rPr lang="en-US" sz="1000" i="0" dirty="0" smtClean="0">
                          <a:effectLst/>
                          <a:latin typeface="+mn-lt"/>
                        </a:rPr>
                        <a:t>Treatment, Proc. AIP Conf., 2012.</a:t>
                      </a:r>
                      <a:endParaRPr lang="en-GB" sz="1000" i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i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i="0" dirty="0" smtClean="0">
                          <a:effectLst/>
                          <a:latin typeface="+mn-lt"/>
                        </a:rPr>
                        <a:t>[2] </a:t>
                      </a:r>
                      <a:endParaRPr lang="en-GB" sz="1000" i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i="0" dirty="0">
                          <a:effectLst/>
                          <a:latin typeface="+mn-lt"/>
                        </a:rPr>
                        <a:t>N. </a:t>
                      </a:r>
                      <a:r>
                        <a:rPr lang="en-US" sz="1000" i="0" dirty="0" smtClean="0">
                          <a:effectLst/>
                          <a:latin typeface="+mn-lt"/>
                        </a:rPr>
                        <a:t>Andree</a:t>
                      </a:r>
                      <a:r>
                        <a:rPr lang="en-US" sz="1000" i="0" baseline="0" dirty="0" smtClean="0">
                          <a:effectLst/>
                          <a:latin typeface="+mn-lt"/>
                        </a:rPr>
                        <a:t>v et al.</a:t>
                      </a:r>
                      <a:r>
                        <a:rPr lang="en-US" sz="1000" i="0" dirty="0" smtClean="0">
                          <a:effectLst/>
                          <a:latin typeface="+mn-lt"/>
                        </a:rPr>
                        <a:t>, Volume </a:t>
                      </a:r>
                      <a:r>
                        <a:rPr lang="en-US" sz="1000" i="0" dirty="0">
                          <a:effectLst/>
                          <a:latin typeface="+mn-lt"/>
                        </a:rPr>
                        <a:t>Expansion of </a:t>
                      </a:r>
                      <a:r>
                        <a:rPr lang="en-US" sz="1000" i="0" dirty="0" err="1">
                          <a:effectLst/>
                          <a:latin typeface="+mn-lt"/>
                        </a:rPr>
                        <a:t>Nb</a:t>
                      </a:r>
                      <a:r>
                        <a:rPr lang="en-US" sz="1000" i="0" dirty="0">
                          <a:effectLst/>
                          <a:latin typeface="+mn-lt"/>
                        </a:rPr>
                        <a:t>-Sn Strands and Cables During Heat Treatment</a:t>
                      </a:r>
                      <a:r>
                        <a:rPr lang="en-US" sz="1000" i="0" dirty="0" smtClean="0">
                          <a:effectLst/>
                          <a:latin typeface="+mn-lt"/>
                        </a:rPr>
                        <a:t>, </a:t>
                      </a:r>
                      <a:r>
                        <a:rPr lang="en-US" sz="1000" i="0" dirty="0">
                          <a:effectLst/>
                          <a:latin typeface="+mn-lt"/>
                        </a:rPr>
                        <a:t>Adv. in Cryogenic Eng</a:t>
                      </a:r>
                      <a:r>
                        <a:rPr lang="en-US" sz="1000" i="0" dirty="0" smtClean="0">
                          <a:effectLst/>
                          <a:latin typeface="+mn-lt"/>
                        </a:rPr>
                        <a:t>., </a:t>
                      </a:r>
                      <a:r>
                        <a:rPr lang="en-US" sz="1000" i="0" dirty="0">
                          <a:effectLst/>
                          <a:latin typeface="+mn-lt"/>
                        </a:rPr>
                        <a:t>2007. </a:t>
                      </a:r>
                      <a:endParaRPr lang="en-GB" sz="1000" i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i="0" dirty="0" err="1" smtClean="0">
                          <a:latin typeface="+mn-lt"/>
                        </a:rPr>
                        <a:t>Cables</a:t>
                      </a:r>
                      <a:r>
                        <a:rPr lang="fr-CH" sz="1000" i="0" dirty="0" smtClean="0">
                          <a:latin typeface="+mn-lt"/>
                        </a:rPr>
                        <a:t>: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i="0" dirty="0" smtClean="0">
                          <a:effectLst/>
                          <a:latin typeface="+mn-lt"/>
                        </a:rPr>
                        <a:t>[3] </a:t>
                      </a:r>
                      <a:endParaRPr lang="en-GB" sz="1000" i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i="0" dirty="0">
                          <a:effectLst/>
                          <a:latin typeface="+mn-lt"/>
                        </a:rPr>
                        <a:t>I. </a:t>
                      </a:r>
                      <a:r>
                        <a:rPr lang="en-US" sz="1000" i="0" dirty="0" smtClean="0">
                          <a:effectLst/>
                          <a:latin typeface="+mn-lt"/>
                        </a:rPr>
                        <a:t>Pong</a:t>
                      </a:r>
                      <a:r>
                        <a:rPr lang="en-US" sz="1000" i="0" baseline="0" dirty="0" smtClean="0">
                          <a:effectLst/>
                          <a:latin typeface="+mn-lt"/>
                        </a:rPr>
                        <a:t> et al.</a:t>
                      </a:r>
                      <a:r>
                        <a:rPr lang="en-US" sz="1000" i="0" dirty="0" smtClean="0">
                          <a:effectLst/>
                          <a:latin typeface="+mn-lt"/>
                        </a:rPr>
                        <a:t>, </a:t>
                      </a:r>
                      <a:r>
                        <a:rPr lang="en-US" sz="1000" i="0" dirty="0">
                          <a:effectLst/>
                          <a:latin typeface="+mn-lt"/>
                        </a:rPr>
                        <a:t>Dimensional Changes of Nb3Sn Cables during Heat </a:t>
                      </a:r>
                      <a:r>
                        <a:rPr lang="en-US" sz="1000" i="0" dirty="0" smtClean="0">
                          <a:effectLst/>
                          <a:latin typeface="+mn-lt"/>
                        </a:rPr>
                        <a:t>Treatment,</a:t>
                      </a:r>
                      <a:r>
                        <a:rPr lang="en-US" sz="1000" i="0" baseline="0" dirty="0" smtClean="0">
                          <a:effectLst/>
                          <a:latin typeface="+mn-lt"/>
                        </a:rPr>
                        <a:t> Int. Cryogenic Materials Conf., 2015.</a:t>
                      </a:r>
                      <a:endParaRPr lang="en-GB" sz="1000" i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i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i="0" dirty="0" smtClean="0">
                          <a:effectLst/>
                          <a:latin typeface="+mn-lt"/>
                        </a:rPr>
                        <a:t>[4] </a:t>
                      </a:r>
                      <a:endParaRPr lang="en-GB" sz="1000" i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i="0" dirty="0">
                          <a:effectLst/>
                          <a:latin typeface="+mn-lt"/>
                        </a:rPr>
                        <a:t>M. Durante et al., </a:t>
                      </a:r>
                      <a:r>
                        <a:rPr lang="en-GB" sz="1000" i="0" dirty="0" smtClean="0">
                          <a:effectLst/>
                          <a:latin typeface="+mn-lt"/>
                        </a:rPr>
                        <a:t>Geometrical </a:t>
                      </a:r>
                      <a:r>
                        <a:rPr lang="en-GB" sz="1000" i="0" dirty="0" err="1" smtClean="0">
                          <a:effectLst/>
                          <a:latin typeface="+mn-lt"/>
                        </a:rPr>
                        <a:t>behavior</a:t>
                      </a:r>
                      <a:r>
                        <a:rPr lang="en-GB" sz="1000" i="0" dirty="0" smtClean="0">
                          <a:effectLst/>
                          <a:latin typeface="+mn-lt"/>
                        </a:rPr>
                        <a:t> of Nb3Sn Rutherford cables during heat treatment</a:t>
                      </a:r>
                      <a:r>
                        <a:rPr kumimoji="0" lang="en-US" sz="10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GB" sz="1000" i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IEEE Trans. Appl. </a:t>
                      </a:r>
                      <a:r>
                        <a:rPr lang="en-GB" sz="1000" i="0" dirty="0" err="1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Supercond</a:t>
                      </a:r>
                      <a:r>
                        <a:rPr lang="en-GB" sz="1000" i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., 2016</a:t>
                      </a:r>
                      <a:r>
                        <a:rPr lang="en-US" sz="1000" i="0" dirty="0" smtClean="0">
                          <a:effectLst/>
                          <a:latin typeface="+mn-lt"/>
                        </a:rPr>
                        <a:t>. </a:t>
                      </a:r>
                      <a:endParaRPr lang="en-GB" sz="1000" i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i="0" dirty="0" err="1" smtClean="0">
                          <a:latin typeface="+mn-lt"/>
                        </a:rPr>
                        <a:t>Coils</a:t>
                      </a:r>
                      <a:r>
                        <a:rPr lang="fr-CH" sz="1000" i="0" dirty="0" smtClean="0">
                          <a:latin typeface="+mn-lt"/>
                        </a:rPr>
                        <a:t>: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i="0" dirty="0" smtClean="0">
                          <a:effectLst/>
                          <a:latin typeface="+mn-lt"/>
                        </a:rPr>
                        <a:t>[5] </a:t>
                      </a:r>
                      <a:endParaRPr lang="en-GB" sz="1000" i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T. Holik et al., Cross-section analysis of MQXF coils,</a:t>
                      </a:r>
                      <a:r>
                        <a:rPr lang="en-GB" sz="1000" i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IEEE Trans. Appl. </a:t>
                      </a:r>
                      <a:r>
                        <a:rPr lang="en-GB" sz="1000" i="0" dirty="0" err="1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Supercond</a:t>
                      </a:r>
                      <a:r>
                        <a:rPr lang="en-GB" sz="1000" i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., 2016.</a:t>
                      </a:r>
                      <a:endParaRPr lang="en-GB" sz="1000" i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i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i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[6]</a:t>
                      </a:r>
                      <a:endParaRPr lang="en-GB" sz="1000" i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i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E. Rochepault et al., Dimensional Changes of Nb3Sn Rutherford Cables During Heat Treatment, IEEE Trans. Appl. </a:t>
                      </a:r>
                      <a:r>
                        <a:rPr lang="en-GB" sz="1000" i="0" dirty="0" err="1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Supercond</a:t>
                      </a:r>
                      <a:r>
                        <a:rPr lang="en-GB" sz="1000" i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., 2016.</a:t>
                      </a:r>
                      <a:endParaRPr lang="en-GB" sz="1000" i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7773" y="1185818"/>
          <a:ext cx="8825707" cy="23449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4935"/>
                <a:gridCol w="1016635"/>
                <a:gridCol w="708660"/>
                <a:gridCol w="843534"/>
                <a:gridCol w="983297"/>
                <a:gridCol w="554340"/>
                <a:gridCol w="1037272"/>
                <a:gridCol w="554340"/>
                <a:gridCol w="902335"/>
                <a:gridCol w="840359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Conductor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Insulation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Thickness [%]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81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Width [%]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81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Length [%]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81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Area</a:t>
                      </a:r>
                      <a:endParaRPr lang="en-GB" sz="14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Volume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8100" cmpd="sng">
                      <a:noFill/>
                    </a:lnB>
                  </a:tcPr>
                </a:tc>
              </a:tr>
              <a:tr h="301626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kumimoji="0" lang="en-GB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Range</a:t>
                      </a:r>
                      <a:endParaRPr kumimoji="0" lang="en-GB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Avg.</a:t>
                      </a:r>
                      <a:endParaRPr kumimoji="0" lang="en-GB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Range</a:t>
                      </a:r>
                      <a:endParaRPr kumimoji="0" lang="en-GB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Avg.</a:t>
                      </a:r>
                      <a:endParaRPr kumimoji="0" lang="en-GB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Range</a:t>
                      </a:r>
                      <a:endParaRPr kumimoji="0" lang="en-GB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Avg.</a:t>
                      </a:r>
                      <a:endParaRPr kumimoji="0" lang="en-GB" sz="1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Avg. </a:t>
                      </a:r>
                      <a:r>
                        <a:rPr lang="en-GB" sz="14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[%]</a:t>
                      </a:r>
                      <a:endParaRPr lang="en-GB" sz="1400" b="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Avg. </a:t>
                      </a:r>
                      <a:r>
                        <a:rPr lang="en-GB" sz="14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[%]</a:t>
                      </a:r>
                      <a:endParaRPr lang="en-GB" sz="1400" b="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275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Strand</a:t>
                      </a:r>
                      <a:endParaRPr kumimoji="0" lang="en-GB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Bare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1.6:1.9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rgbClr val="8999B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1.6-1.9</a:t>
                      </a:r>
                      <a:endParaRPr kumimoji="0" lang="en-GB" sz="1400" kern="1200" dirty="0">
                        <a:solidFill>
                          <a:srgbClr val="8999BE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rgbClr val="8999B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</a:t>
                      </a:r>
                      <a:endParaRPr kumimoji="0" lang="en-GB" sz="1400" kern="1200" dirty="0">
                        <a:solidFill>
                          <a:srgbClr val="8999BE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0.08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0.08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3.4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3.5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3963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MQXF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Cables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Bare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2.9:3.1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3.0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39634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Sleeve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2.6:3.0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2.8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1.1:1.3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1.1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-0.55:-0.30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-0.4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3.9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3.5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04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Braid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2.9:3.6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3.2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-0.20:0.15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0.0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-0.05:-0.20</a:t>
                      </a:r>
                      <a:endParaRPr lang="en-GB" sz="14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-0.1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3.2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3.1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73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LARP 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coil 1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Braid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1.7:4.5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3.1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0.3:0.6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0.5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-0.23:-0.14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-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0.18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3.6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3.4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73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CERN 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coil 101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Braid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1.7:4.3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3.0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-0.0:0.3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0.1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-0.08:-0.00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-</a:t>
                      </a:r>
                      <a:r>
                        <a:rPr lang="en-GB" sz="1400" dirty="0" smtClean="0">
                          <a:effectLst/>
                          <a:latin typeface="+mn-lt"/>
                        </a:rPr>
                        <a:t>0.03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3.1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3.0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89072" y="3611512"/>
            <a:ext cx="6586198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During the heat treatment, assuming </a:t>
            </a:r>
            <a:r>
              <a:rPr lang="en-US" b="1" dirty="0" smtClean="0">
                <a:solidFill>
                  <a:schemeClr val="tx2"/>
                </a:solidFill>
              </a:rPr>
              <a:t>braided insulation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Cables expand by </a:t>
            </a:r>
            <a:r>
              <a:rPr lang="en-US" b="1" dirty="0" smtClean="0">
                <a:solidFill>
                  <a:schemeClr val="tx2"/>
                </a:solidFill>
              </a:rPr>
              <a:t>+3% in thickness </a:t>
            </a:r>
            <a:r>
              <a:rPr lang="en-US" dirty="0" smtClean="0">
                <a:solidFill>
                  <a:schemeClr val="tx2"/>
                </a:solidFill>
              </a:rPr>
              <a:t>and</a:t>
            </a:r>
            <a:r>
              <a:rPr lang="en-US" b="1" dirty="0" smtClean="0">
                <a:solidFill>
                  <a:schemeClr val="tx2"/>
                </a:solidFill>
              </a:rPr>
              <a:t> &lt;+0.5% in 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Cables contract by </a:t>
            </a:r>
            <a:r>
              <a:rPr lang="en-US" b="1" dirty="0" smtClean="0">
                <a:solidFill>
                  <a:schemeClr val="tx2"/>
                </a:solidFill>
              </a:rPr>
              <a:t>-0.1 % in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Overall </a:t>
            </a:r>
            <a:r>
              <a:rPr lang="en-US" b="1" dirty="0" smtClean="0">
                <a:solidFill>
                  <a:schemeClr val="tx2"/>
                </a:solidFill>
              </a:rPr>
              <a:t>volume </a:t>
            </a:r>
            <a:r>
              <a:rPr lang="en-US" dirty="0" smtClean="0">
                <a:solidFill>
                  <a:schemeClr val="tx2"/>
                </a:solidFill>
              </a:rPr>
              <a:t>expansion is around </a:t>
            </a:r>
            <a:r>
              <a:rPr lang="en-US" b="1" dirty="0" smtClean="0">
                <a:solidFill>
                  <a:schemeClr val="tx2"/>
                </a:solidFill>
              </a:rPr>
              <a:t>+3%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01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insulation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Paolo Ferracin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55</a:t>
            </a:fld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0" y="1285731"/>
          <a:ext cx="45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4570627" y="1285731"/>
          <a:ext cx="45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3"/>
          <p:cNvSpPr txBox="1"/>
          <p:nvPr/>
        </p:nvSpPr>
        <p:spPr>
          <a:xfrm rot="1443978">
            <a:off x="7092374" y="2402603"/>
            <a:ext cx="581025" cy="29527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>
                <a:solidFill>
                  <a:schemeClr val="accent1"/>
                </a:solidFill>
              </a:rPr>
              <a:t>-0.17</a:t>
            </a:r>
          </a:p>
        </p:txBody>
      </p:sp>
      <p:sp>
        <p:nvSpPr>
          <p:cNvPr id="10" name="TextBox 10"/>
          <p:cNvSpPr txBox="1"/>
          <p:nvPr/>
        </p:nvSpPr>
        <p:spPr>
          <a:xfrm rot="1232878">
            <a:off x="7235251" y="2974105"/>
            <a:ext cx="581025" cy="29527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>
                <a:solidFill>
                  <a:schemeClr val="accent4"/>
                </a:solidFill>
              </a:rPr>
              <a:t>-0.20</a:t>
            </a:r>
          </a:p>
        </p:txBody>
      </p:sp>
      <p:sp>
        <p:nvSpPr>
          <p:cNvPr id="11" name="TextBox 13"/>
          <p:cNvSpPr txBox="1"/>
          <p:nvPr/>
        </p:nvSpPr>
        <p:spPr>
          <a:xfrm rot="1416135">
            <a:off x="7282873" y="4018591"/>
            <a:ext cx="581025" cy="29527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>
                <a:solidFill>
                  <a:schemeClr val="accent2"/>
                </a:solidFill>
              </a:rPr>
              <a:t>-0.34</a:t>
            </a:r>
          </a:p>
        </p:txBody>
      </p:sp>
      <p:sp>
        <p:nvSpPr>
          <p:cNvPr id="12" name="TextBox 14"/>
          <p:cNvSpPr txBox="1"/>
          <p:nvPr/>
        </p:nvSpPr>
        <p:spPr>
          <a:xfrm rot="1502325">
            <a:off x="5785632" y="3825638"/>
            <a:ext cx="581025" cy="29527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>
                <a:solidFill>
                  <a:schemeClr val="accent3"/>
                </a:solidFill>
              </a:rPr>
              <a:t>-0.37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1886" y="1121679"/>
            <a:ext cx="3918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 smtClean="0">
                <a:solidFill>
                  <a:schemeClr val="tx2"/>
                </a:solidFill>
              </a:rPr>
              <a:t>Cables</a:t>
            </a:r>
            <a:r>
              <a:rPr lang="fr-CH" sz="1400" dirty="0" smtClean="0">
                <a:solidFill>
                  <a:schemeClr val="tx2"/>
                </a:solidFill>
              </a:rPr>
              <a:t>: area and </a:t>
            </a:r>
            <a:r>
              <a:rPr lang="fr-CH" sz="1400" dirty="0" err="1" smtClean="0">
                <a:solidFill>
                  <a:schemeClr val="tx2"/>
                </a:solidFill>
              </a:rPr>
              <a:t>length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6373" y="1101773"/>
            <a:ext cx="3918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 smtClean="0">
                <a:solidFill>
                  <a:schemeClr val="tx2"/>
                </a:solidFill>
              </a:rPr>
              <a:t>Coils</a:t>
            </a:r>
            <a:r>
              <a:rPr lang="fr-CH" sz="1400" dirty="0" smtClean="0">
                <a:solidFill>
                  <a:schemeClr val="tx2"/>
                </a:solidFill>
              </a:rPr>
              <a:t>: </a:t>
            </a:r>
            <a:r>
              <a:rPr lang="fr-CH" sz="1400" dirty="0" err="1" smtClean="0">
                <a:solidFill>
                  <a:schemeClr val="tx2"/>
                </a:solidFill>
              </a:rPr>
              <a:t>length</a:t>
            </a:r>
            <a:r>
              <a:rPr lang="fr-CH" sz="1400" dirty="0" smtClean="0">
                <a:solidFill>
                  <a:schemeClr val="tx2"/>
                </a:solidFill>
              </a:rPr>
              <a:t> </a:t>
            </a:r>
            <a:r>
              <a:rPr lang="fr-CH" sz="1400" dirty="0" err="1" smtClean="0">
                <a:solidFill>
                  <a:schemeClr val="tx2"/>
                </a:solidFill>
              </a:rPr>
              <a:t>during</a:t>
            </a:r>
            <a:r>
              <a:rPr lang="fr-CH" sz="1400" dirty="0" smtClean="0">
                <a:solidFill>
                  <a:schemeClr val="tx2"/>
                </a:solidFill>
              </a:rPr>
              <a:t> fabrication </a:t>
            </a:r>
            <a:r>
              <a:rPr lang="fr-CH" sz="1400" dirty="0" err="1" smtClean="0">
                <a:solidFill>
                  <a:schemeClr val="tx2"/>
                </a:solidFill>
              </a:rPr>
              <a:t>steps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4652" y="5025073"/>
            <a:ext cx="41060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>
                <a:solidFill>
                  <a:schemeClr val="tx2"/>
                </a:solidFill>
              </a:rPr>
              <a:t>Cables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confined</a:t>
            </a:r>
            <a:r>
              <a:rPr lang="fr-CH" dirty="0" smtClean="0">
                <a:solidFill>
                  <a:schemeClr val="tx2"/>
                </a:solidFill>
              </a:rPr>
              <a:t> in a </a:t>
            </a:r>
            <a:r>
              <a:rPr lang="fr-CH" dirty="0" err="1" smtClean="0">
                <a:solidFill>
                  <a:schemeClr val="tx2"/>
                </a:solidFill>
              </a:rPr>
              <a:t>tight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braid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expand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less</a:t>
            </a:r>
            <a:r>
              <a:rPr lang="fr-CH" dirty="0" smtClean="0">
                <a:solidFill>
                  <a:schemeClr val="tx2"/>
                </a:solidFill>
              </a:rPr>
              <a:t> in area and </a:t>
            </a:r>
            <a:r>
              <a:rPr lang="fr-CH" dirty="0" err="1" smtClean="0">
                <a:solidFill>
                  <a:schemeClr val="tx2"/>
                </a:solidFill>
              </a:rPr>
              <a:t>contract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less</a:t>
            </a:r>
            <a:r>
              <a:rPr lang="fr-CH" dirty="0" smtClean="0">
                <a:solidFill>
                  <a:schemeClr val="tx2"/>
                </a:solidFill>
              </a:rPr>
              <a:t> in </a:t>
            </a:r>
            <a:r>
              <a:rPr lang="fr-CH" dirty="0" err="1" smtClean="0">
                <a:solidFill>
                  <a:schemeClr val="tx2"/>
                </a:solidFill>
              </a:rPr>
              <a:t>length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5329" y="4885730"/>
            <a:ext cx="4355297" cy="120032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 err="1" smtClean="0">
                <a:solidFill>
                  <a:schemeClr val="tx2"/>
                </a:solidFill>
              </a:rPr>
              <a:t>Braid</a:t>
            </a:r>
            <a:r>
              <a:rPr lang="fr-CH" b="1" dirty="0" smtClean="0">
                <a:solidFill>
                  <a:schemeClr val="tx2"/>
                </a:solidFill>
              </a:rPr>
              <a:t> </a:t>
            </a:r>
            <a:r>
              <a:rPr lang="fr-CH" b="1" dirty="0" err="1" smtClean="0">
                <a:solidFill>
                  <a:schemeClr val="tx2"/>
                </a:solidFill>
              </a:rPr>
              <a:t>is</a:t>
            </a:r>
            <a:r>
              <a:rPr lang="fr-CH" b="1" dirty="0" smtClean="0">
                <a:solidFill>
                  <a:schemeClr val="tx2"/>
                </a:solidFill>
              </a:rPr>
              <a:t> </a:t>
            </a:r>
            <a:r>
              <a:rPr lang="fr-CH" b="1" dirty="0" err="1" smtClean="0">
                <a:solidFill>
                  <a:schemeClr val="tx2"/>
                </a:solidFill>
              </a:rPr>
              <a:t>less</a:t>
            </a:r>
            <a:r>
              <a:rPr lang="fr-CH" b="1" dirty="0" smtClean="0">
                <a:solidFill>
                  <a:schemeClr val="tx2"/>
                </a:solidFill>
              </a:rPr>
              <a:t> </a:t>
            </a:r>
            <a:r>
              <a:rPr lang="fr-CH" b="1" dirty="0" err="1" smtClean="0">
                <a:solidFill>
                  <a:schemeClr val="tx2"/>
                </a:solidFill>
              </a:rPr>
              <a:t>tight</a:t>
            </a:r>
            <a:r>
              <a:rPr lang="fr-CH" b="1" dirty="0" smtClean="0">
                <a:solidFill>
                  <a:schemeClr val="tx2"/>
                </a:solidFill>
              </a:rPr>
              <a:t> for LARP </a:t>
            </a:r>
            <a:r>
              <a:rPr lang="fr-CH" b="1" dirty="0" err="1" smtClean="0">
                <a:solidFill>
                  <a:schemeClr val="tx2"/>
                </a:solidFill>
              </a:rPr>
              <a:t>coils</a:t>
            </a:r>
            <a:r>
              <a:rPr lang="fr-CH" b="1" dirty="0" smtClean="0">
                <a:solidFill>
                  <a:schemeClr val="tx2"/>
                </a:solidFill>
              </a:rPr>
              <a:t> </a:t>
            </a:r>
            <a:r>
              <a:rPr lang="fr-CH" b="1" dirty="0" err="1" smtClean="0">
                <a:solidFill>
                  <a:schemeClr val="tx2"/>
                </a:solidFill>
              </a:rPr>
              <a:t>than</a:t>
            </a:r>
            <a:r>
              <a:rPr lang="fr-CH" b="1" dirty="0" smtClean="0">
                <a:solidFill>
                  <a:schemeClr val="tx2"/>
                </a:solidFill>
              </a:rPr>
              <a:t> for CERN </a:t>
            </a:r>
            <a:r>
              <a:rPr lang="fr-CH" b="1" dirty="0" err="1" smtClean="0">
                <a:solidFill>
                  <a:schemeClr val="tx2"/>
                </a:solidFill>
              </a:rPr>
              <a:t>coils</a:t>
            </a:r>
            <a:endParaRPr lang="fr-CH" b="1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>
                <a:solidFill>
                  <a:schemeClr val="tx2"/>
                </a:solidFill>
              </a:rPr>
              <a:t>Behavior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similar</a:t>
            </a:r>
            <a:r>
              <a:rPr lang="fr-CH" dirty="0" smtClean="0">
                <a:solidFill>
                  <a:schemeClr val="tx2"/>
                </a:solidFill>
              </a:rPr>
              <a:t> to HQ02 </a:t>
            </a:r>
            <a:r>
              <a:rPr lang="fr-CH" dirty="0" err="1" smtClean="0">
                <a:solidFill>
                  <a:schemeClr val="tx2"/>
                </a:solidFill>
              </a:rPr>
              <a:t>sleeves</a:t>
            </a:r>
            <a:r>
              <a:rPr lang="fr-CH" dirty="0">
                <a:solidFill>
                  <a:schemeClr val="tx2"/>
                </a:solidFill>
              </a:rPr>
              <a:t> </a:t>
            </a:r>
            <a:endParaRPr lang="fr-CH" dirty="0" smtClean="0">
              <a:solidFill>
                <a:schemeClr val="tx2"/>
              </a:solidFill>
            </a:endParaRPr>
          </a:p>
          <a:p>
            <a:r>
              <a:rPr lang="fr-CH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more contraction in </a:t>
            </a:r>
            <a:r>
              <a:rPr lang="fr-CH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length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96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Paolo Ferracin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66800" y="152400"/>
            <a:ext cx="6324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Radial tolerance sensitivity of each part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3400" y="1174708"/>
            <a:ext cx="8153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T</a:t>
            </a:r>
            <a:r>
              <a:rPr lang="en-US" dirty="0" smtClean="0">
                <a:solidFill>
                  <a:srgbClr val="002060"/>
                </a:solidFill>
              </a:rPr>
              <a:t>olerance closer to the coil has relatively bigger impact on the stress of the coil in the tolerance quadrant.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The master attach to the pad is slightly more sensitive to the tolerance; the yoke and shell are all less  sensitive.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4" y="2319338"/>
            <a:ext cx="6276975" cy="392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421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azimuthal tolerance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Paolo Ferracin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07548" y="1130527"/>
            <a:ext cx="7509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Assume each azimuthal tolerance is 25 </a:t>
            </a:r>
            <a:r>
              <a:rPr lang="el-GR" b="1" i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m, the resultant coil twist angle is (Sensitivity check): </a:t>
            </a:r>
            <a:endParaRPr lang="en-US" b="1" i="1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i="1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234440" y="1814958"/>
          <a:ext cx="6598920" cy="237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1402080"/>
                <a:gridCol w="868680"/>
                <a:gridCol w="899160"/>
                <a:gridCol w="7620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Coil twist angle (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mrad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Collar/Pole key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Master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Yoke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0.21</a:t>
                      </a:r>
                      <a:endParaRPr lang="en-US" sz="1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0.19</a:t>
                      </a:r>
                      <a:endParaRPr lang="en-US" sz="1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0.12</a:t>
                      </a:r>
                      <a:endParaRPr lang="en-US" sz="1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0.09</a:t>
                      </a:r>
                      <a:endParaRPr lang="en-US" sz="1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0.61</a:t>
                      </a:r>
                      <a:endParaRPr lang="en-US" sz="1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/>
          </p:nvPr>
        </p:nvGraphicFramePr>
        <p:xfrm>
          <a:off x="1303020" y="4986020"/>
          <a:ext cx="6598920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1402080"/>
                <a:gridCol w="868680"/>
                <a:gridCol w="899160"/>
                <a:gridCol w="762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Collar/Pole key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Master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Yoke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</a:t>
                      </a:r>
                      <a:r>
                        <a:rPr lang="en-US" baseline="0" dirty="0" smtClean="0"/>
                        <a:t> allowable azimuthal tolerance (</a:t>
                      </a:r>
                      <a:r>
                        <a:rPr lang="el-GR" baseline="0" dirty="0" smtClean="0">
                          <a:latin typeface="Calibri"/>
                        </a:rPr>
                        <a:t>μ</a:t>
                      </a:r>
                      <a:r>
                        <a:rPr lang="en-US" baseline="0" dirty="0" smtClean="0">
                          <a:latin typeface="Calibri"/>
                        </a:rPr>
                        <a:t>m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278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759948" y="4216627"/>
            <a:ext cx="7509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the twist angle of coil is 1 </a:t>
            </a:r>
            <a:r>
              <a:rPr lang="en-US" b="1" i="1" u="sng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each </a:t>
            </a:r>
            <a:r>
              <a:rPr lang="en-US" b="1" i="1" u="sng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corresponsing</a:t>
            </a:r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azimuthal tolerance is: (Sensitivity check): </a:t>
            </a:r>
            <a:endParaRPr lang="en-US" b="1" i="1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13244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Paolo Ferracin</a:t>
            </a:r>
            <a:endParaRPr lang="en-US" dirty="0"/>
          </a:p>
        </p:txBody>
      </p:sp>
      <p:sp>
        <p:nvSpPr>
          <p:cNvPr id="30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61337" y="1582162"/>
            <a:ext cx="7848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The yoke and shell have the least sensitivity on radial tolerance. Tolerance on the other parts have similar influence to the coil stress.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The typical tolerance build-up in manufacturing only impact coil stress within about +/- 10 MPa.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The typical azimuthal tolerances in manufacturing meet the physical envelop requirement of MAXF.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24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714375"/>
          </a:xfrm>
        </p:spPr>
        <p:txBody>
          <a:bodyPr/>
          <a:lstStyle/>
          <a:p>
            <a:r>
              <a:rPr lang="en-US" altLang="en-US" smtClean="0"/>
              <a:t>Shell segmentation and LHe vessel (I)</a:t>
            </a:r>
            <a:endParaRPr lang="en-GB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5397500" cy="4906963"/>
          </a:xfrm>
        </p:spPr>
        <p:txBody>
          <a:bodyPr>
            <a:normAutofit fontScale="85000"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 smtClean="0"/>
              <a:t>In case of full length aluminum shell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 smtClean="0"/>
              <a:t>High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</a:t>
            </a:r>
            <a:r>
              <a:rPr lang="en-US" b="1" baseline="-25000" dirty="0" smtClean="0">
                <a:solidFill>
                  <a:srgbClr val="FF0000"/>
                </a:solidFill>
                <a:sym typeface="Symbol"/>
              </a:rPr>
              <a:t>z  </a:t>
            </a:r>
            <a:r>
              <a:rPr lang="en-US" dirty="0" smtClean="0">
                <a:sym typeface="Symbol"/>
              </a:rPr>
              <a:t>and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</a:t>
            </a:r>
            <a:r>
              <a:rPr lang="en-US" b="1" baseline="-25000" dirty="0">
                <a:solidFill>
                  <a:srgbClr val="FF0000"/>
                </a:solidFill>
                <a:sym typeface="Symbol"/>
              </a:rPr>
              <a:t>z</a:t>
            </a:r>
            <a:r>
              <a:rPr lang="en-US" dirty="0" smtClean="0">
                <a:sym typeface="Symbol"/>
              </a:rPr>
              <a:t> d</a:t>
            </a:r>
            <a:r>
              <a:rPr lang="en-US" dirty="0" smtClean="0"/>
              <a:t>ue to friction and high thermal contraction</a:t>
            </a:r>
          </a:p>
          <a:p>
            <a:pPr lvl="2">
              <a:buFont typeface="Arial" charset="0"/>
              <a:buChar char="•"/>
              <a:defRPr/>
            </a:pPr>
            <a:r>
              <a:rPr lang="en-US" dirty="0">
                <a:sym typeface="Wingdings" panose="05000000000000000000" pitchFamily="2" charset="2"/>
              </a:rPr>
              <a:t>R</a:t>
            </a:r>
            <a:r>
              <a:rPr lang="en-US" dirty="0" smtClean="0">
                <a:sym typeface="Wingdings" panose="05000000000000000000" pitchFamily="2" charset="2"/>
              </a:rPr>
              <a:t>isk of ratcheting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 smtClean="0">
                <a:sym typeface="Wingdings" panose="05000000000000000000" pitchFamily="2" charset="2"/>
              </a:rPr>
              <a:t>Variation of shell axial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</a:t>
            </a:r>
            <a:r>
              <a:rPr lang="en-US" b="1" baseline="-25000" dirty="0" smtClean="0">
                <a:solidFill>
                  <a:srgbClr val="FF0000"/>
                </a:solidFill>
                <a:sym typeface="Symbol"/>
              </a:rPr>
              <a:t>z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due to friction</a:t>
            </a:r>
          </a:p>
          <a:p>
            <a:pPr lvl="2">
              <a:buFont typeface="Arial" charset="0"/>
              <a:buChar char="•"/>
              <a:defRPr/>
            </a:pPr>
            <a:r>
              <a:rPr lang="en-US" dirty="0" smtClean="0">
                <a:sym typeface="Wingdings" panose="05000000000000000000" pitchFamily="2" charset="2"/>
              </a:rPr>
              <a:t>Large coil stress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</a:t>
            </a:r>
            <a:r>
              <a:rPr lang="en-US" b="1" baseline="-25000" dirty="0" smtClean="0">
                <a:solidFill>
                  <a:srgbClr val="FF0000"/>
                </a:solidFill>
                <a:sym typeface="Symbol"/>
              </a:rPr>
              <a:t>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variation</a:t>
            </a:r>
          </a:p>
          <a:p>
            <a:pPr>
              <a:buFont typeface="Arial" charset="0"/>
              <a:buChar char="•"/>
              <a:defRPr/>
            </a:pPr>
            <a:endParaRPr lang="en-US" dirty="0" smtClean="0"/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Aluminum shell in 0.755 m segments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 smtClean="0"/>
              <a:t>LQ/HQ shell axial stress levels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 smtClean="0">
                <a:sym typeface="Wingdings" panose="05000000000000000000" pitchFamily="2" charset="2"/>
              </a:rPr>
              <a:t>Coil azimuthal stress variation </a:t>
            </a:r>
            <a:r>
              <a:rPr lang="en-US" dirty="0" smtClean="0">
                <a:sym typeface="Symbol"/>
              </a:rPr>
              <a:t>10 MPa</a:t>
            </a:r>
          </a:p>
          <a:p>
            <a:pPr>
              <a:buFont typeface="Arial" charset="0"/>
              <a:buChar char="•"/>
              <a:defRPr/>
            </a:pPr>
            <a:endParaRPr lang="en-US" dirty="0" smtClean="0">
              <a:sym typeface="Symbol"/>
            </a:endParaRPr>
          </a:p>
          <a:p>
            <a:pPr>
              <a:buFont typeface="Arial" charset="0"/>
              <a:buChar char="•"/>
              <a:defRPr/>
            </a:pPr>
            <a:r>
              <a:rPr lang="en-US" dirty="0" smtClean="0">
                <a:sym typeface="Symbol"/>
              </a:rPr>
              <a:t>Optimization of shell segments for long model in progress</a:t>
            </a:r>
          </a:p>
          <a:p>
            <a:pPr lvl="1">
              <a:buFont typeface="Arial" charset="0"/>
              <a:buChar char="–"/>
              <a:defRPr/>
            </a:pPr>
            <a:endParaRPr lang="en-US" dirty="0" smtClean="0">
              <a:sym typeface="Symbol"/>
            </a:endParaRPr>
          </a:p>
          <a:p>
            <a:pPr>
              <a:buFont typeface="Arial" charset="0"/>
              <a:buChar char="•"/>
              <a:defRPr/>
            </a:pPr>
            <a:endParaRPr lang="en-US" dirty="0">
              <a:sym typeface="Symbol"/>
            </a:endParaRPr>
          </a:p>
          <a:p>
            <a:pPr>
              <a:buFont typeface="Arial" charset="0"/>
              <a:buChar char="•"/>
              <a:defRPr/>
            </a:pPr>
            <a:endParaRPr lang="en-US" dirty="0" smtClean="0">
              <a:sym typeface="Symbol"/>
            </a:endParaRPr>
          </a:p>
          <a:p>
            <a:pPr>
              <a:buFont typeface="Arial" charset="0"/>
              <a:buChar char="•"/>
              <a:defRPr/>
            </a:pPr>
            <a:endParaRPr lang="en-US" dirty="0">
              <a:sym typeface="Symbol"/>
            </a:endParaRPr>
          </a:p>
          <a:p>
            <a:pPr>
              <a:buFont typeface="Arial" charset="0"/>
              <a:buChar char="•"/>
              <a:defRPr/>
            </a:pPr>
            <a:endParaRPr lang="en-US" dirty="0" smtClean="0">
              <a:sym typeface="Wingdings" panose="05000000000000000000" pitchFamily="2" charset="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4301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7C07DB4-1C5C-4666-BFC8-AB37CB1A3C10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59</a:t>
            </a:fld>
            <a:endParaRPr lang="en-US" altLang="en-US" sz="1400"/>
          </a:p>
        </p:txBody>
      </p:sp>
      <p:pic>
        <p:nvPicPr>
          <p:cNvPr id="43015" name="Picture 2" descr="D:\Work\QXF\Meetings\2014\2014_12_09_QXF_Design-review\MQXF_design_overview\From_Bruno_1\yoke shell + coil pack assembly + end plate + ss shell (bis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t="6960" r="11378" b="10262"/>
          <a:stretch>
            <a:fillRect/>
          </a:stretch>
        </p:blipFill>
        <p:spPr bwMode="auto">
          <a:xfrm>
            <a:off x="5702300" y="3962400"/>
            <a:ext cx="3060700" cy="22606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3016" name="Object 8"/>
          <p:cNvGraphicFramePr>
            <a:graphicFrameLocks noChangeAspect="1"/>
          </p:cNvGraphicFramePr>
          <p:nvPr/>
        </p:nvGraphicFramePr>
        <p:xfrm>
          <a:off x="6378575" y="1219200"/>
          <a:ext cx="1774825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5" name="Equation" r:id="rId4" imgW="1384300" imgH="419100" progId="Equation.3">
                  <p:embed/>
                </p:oleObj>
              </mc:Choice>
              <mc:Fallback>
                <p:oleObj name="Equation" r:id="rId4" imgW="13843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8575" y="1219200"/>
                        <a:ext cx="1774825" cy="5365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017" name="Picture 7" descr="D:\Work\QXF\Meetings\2014\2014_12_09_QXF_Design-review\MQXF_design_overview\From_Bruno_1\SQXF MAGNET WITH SUPPORT 4.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3" t="11284" r="7001" b="6107"/>
          <a:stretch>
            <a:fillRect/>
          </a:stretch>
        </p:blipFill>
        <p:spPr bwMode="auto">
          <a:xfrm>
            <a:off x="5702300" y="1765300"/>
            <a:ext cx="3060700" cy="21209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073900" y="866775"/>
            <a:ext cx="1689100" cy="276225"/>
          </a:xfrm>
          <a:prstGeom prst="rect">
            <a:avLst/>
          </a:prstGeom>
          <a:solidFill>
            <a:schemeClr val="tx2"/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</a:rPr>
              <a:t>See talk from M. Juchno</a:t>
            </a:r>
            <a:endParaRPr lang="en-GB" sz="12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399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altLang="en-US" dirty="0"/>
              <a:t>Overview of MQXF design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LARP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1536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004F82A-FE26-4A10-A679-39B79915408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16390" name="Content Placeholder 7"/>
          <p:cNvSpPr>
            <a:spLocks noGrp="1"/>
          </p:cNvSpPr>
          <p:nvPr>
            <p:ph idx="1"/>
          </p:nvPr>
        </p:nvSpPr>
        <p:spPr>
          <a:xfrm>
            <a:off x="304800" y="1219200"/>
            <a:ext cx="5638800" cy="4906963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GB" altLang="en-US" dirty="0" smtClean="0">
                <a:solidFill>
                  <a:srgbClr val="FF0000"/>
                </a:solidFill>
              </a:rPr>
              <a:t>LHC </a:t>
            </a:r>
            <a:r>
              <a:rPr lang="en-GB" altLang="en-US" dirty="0">
                <a:solidFill>
                  <a:srgbClr val="FF0000"/>
                </a:solidFill>
              </a:rPr>
              <a:t>Accelerator Research Program </a:t>
            </a:r>
            <a:r>
              <a:rPr lang="en-GB" altLang="en-US" dirty="0" smtClean="0"/>
              <a:t>(since 2003)</a:t>
            </a:r>
          </a:p>
          <a:p>
            <a:pPr lvl="1">
              <a:defRPr/>
            </a:pPr>
            <a:r>
              <a:rPr lang="en-GB" altLang="en-US" dirty="0" smtClean="0"/>
              <a:t>R&amp;D on Nb</a:t>
            </a:r>
            <a:r>
              <a:rPr lang="en-GB" altLang="en-US" baseline="-25000" dirty="0" smtClean="0"/>
              <a:t>3</a:t>
            </a:r>
            <a:r>
              <a:rPr lang="en-GB" altLang="en-US" dirty="0" smtClean="0"/>
              <a:t>Sn quadrupoles for LHC luminosity upgrade</a:t>
            </a:r>
          </a:p>
          <a:p>
            <a:pPr>
              <a:defRPr/>
            </a:pPr>
            <a:endParaRPr lang="en-GB" altLang="en-US" dirty="0" smtClean="0"/>
          </a:p>
          <a:p>
            <a:pPr>
              <a:defRPr/>
            </a:pPr>
            <a:r>
              <a:rPr lang="en-GB" altLang="en-US" dirty="0" smtClean="0"/>
              <a:t>From </a:t>
            </a:r>
            <a:r>
              <a:rPr lang="en-GB" altLang="en-US" dirty="0" smtClean="0">
                <a:solidFill>
                  <a:srgbClr val="FF0000"/>
                </a:solidFill>
              </a:rPr>
              <a:t>TQ/LQ</a:t>
            </a:r>
            <a:r>
              <a:rPr lang="en-GB" altLang="en-US" dirty="0" smtClean="0"/>
              <a:t> series to MQXF</a:t>
            </a:r>
          </a:p>
          <a:p>
            <a:pPr lvl="1">
              <a:defRPr/>
            </a:pPr>
            <a:r>
              <a:rPr lang="en-GB" altLang="en-US" dirty="0" smtClean="0"/>
              <a:t>From 90 to 150 mm</a:t>
            </a:r>
          </a:p>
          <a:p>
            <a:pPr>
              <a:defRPr/>
            </a:pPr>
            <a:endParaRPr lang="en-GB" altLang="en-US" dirty="0"/>
          </a:p>
          <a:p>
            <a:pPr>
              <a:defRPr/>
            </a:pPr>
            <a:r>
              <a:rPr lang="en-GB" altLang="en-US" dirty="0" smtClean="0"/>
              <a:t>MQXF scale-up of </a:t>
            </a:r>
            <a:r>
              <a:rPr lang="en-GB" altLang="en-US" dirty="0" smtClean="0">
                <a:solidFill>
                  <a:srgbClr val="FF0000"/>
                </a:solidFill>
              </a:rPr>
              <a:t>HQ</a:t>
            </a:r>
          </a:p>
          <a:p>
            <a:pPr lvl="1">
              <a:defRPr/>
            </a:pPr>
            <a:r>
              <a:rPr lang="en-GB" dirty="0" smtClean="0"/>
              <a:t>Similar </a:t>
            </a:r>
            <a:r>
              <a:rPr lang="en-GB" dirty="0"/>
              <a:t>coil lay-out</a:t>
            </a:r>
          </a:p>
          <a:p>
            <a:pPr lvl="1">
              <a:defRPr/>
            </a:pPr>
            <a:r>
              <a:rPr lang="en-GB" dirty="0" smtClean="0"/>
              <a:t>Same </a:t>
            </a:r>
            <a:r>
              <a:rPr lang="en-GB" dirty="0"/>
              <a:t>structure </a:t>
            </a:r>
            <a:r>
              <a:rPr lang="en-GB" dirty="0" smtClean="0"/>
              <a:t>concept</a:t>
            </a:r>
          </a:p>
          <a:p>
            <a:pPr lvl="1">
              <a:defRPr/>
            </a:pPr>
            <a:r>
              <a:rPr lang="en-GB" dirty="0" smtClean="0"/>
              <a:t>Successfully tested </a:t>
            </a:r>
            <a:endParaRPr lang="en-GB" dirty="0"/>
          </a:p>
          <a:p>
            <a:pPr lvl="1">
              <a:defRPr/>
            </a:pPr>
            <a:endParaRPr lang="en-GB" altLang="en-US" dirty="0" smtClean="0"/>
          </a:p>
          <a:p>
            <a:pPr>
              <a:defRPr/>
            </a:pPr>
            <a:endParaRPr lang="en-GB" altLang="en-US" dirty="0" smtClean="0"/>
          </a:p>
        </p:txBody>
      </p:sp>
      <p:pic>
        <p:nvPicPr>
          <p:cNvPr id="1536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1" t="1515" r="19637"/>
          <a:stretch>
            <a:fillRect/>
          </a:stretch>
        </p:blipFill>
        <p:spPr bwMode="auto">
          <a:xfrm>
            <a:off x="5791200" y="1219200"/>
            <a:ext cx="2971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106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altLang="en-US" dirty="0"/>
              <a:t>Overview of MQXF design</a:t>
            </a:r>
            <a:br>
              <a:rPr lang="en-GB" altLang="en-US" dirty="0"/>
            </a:br>
            <a:r>
              <a:rPr lang="en-GB" altLang="en-US" dirty="0"/>
              <a:t>From </a:t>
            </a:r>
            <a:r>
              <a:rPr lang="en-GB" altLang="en-US" dirty="0" smtClean="0"/>
              <a:t>HQ to MQXF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2590800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 smtClean="0"/>
              <a:t>Aperture </a:t>
            </a:r>
            <a:r>
              <a:rPr lang="en-US" dirty="0"/>
              <a:t>from 120 mm to </a:t>
            </a:r>
            <a:r>
              <a:rPr lang="en-US" dirty="0">
                <a:solidFill>
                  <a:srgbClr val="FF0000"/>
                </a:solidFill>
              </a:rPr>
              <a:t>150 </a:t>
            </a:r>
            <a:r>
              <a:rPr lang="en-US" dirty="0" smtClean="0">
                <a:solidFill>
                  <a:srgbClr val="FF0000"/>
                </a:solidFill>
              </a:rPr>
              <a:t>mm</a:t>
            </a:r>
          </a:p>
          <a:p>
            <a:pPr lvl="1">
              <a:defRPr/>
            </a:pPr>
            <a:r>
              <a:rPr lang="en-US" dirty="0"/>
              <a:t>Strand increased from 0.778 mm to </a:t>
            </a:r>
            <a:r>
              <a:rPr lang="en-US" dirty="0">
                <a:solidFill>
                  <a:srgbClr val="FF0000"/>
                </a:solidFill>
              </a:rPr>
              <a:t>0.85 mm</a:t>
            </a:r>
          </a:p>
          <a:p>
            <a:pPr lvl="1">
              <a:defRPr/>
            </a:pPr>
            <a:r>
              <a:rPr lang="en-US" dirty="0" smtClean="0"/>
              <a:t>Cable </a:t>
            </a:r>
            <a:r>
              <a:rPr lang="en-US" dirty="0"/>
              <a:t>from 15 to </a:t>
            </a:r>
            <a:r>
              <a:rPr lang="en-US" dirty="0">
                <a:solidFill>
                  <a:srgbClr val="FF0000"/>
                </a:solidFill>
              </a:rPr>
              <a:t>18 mm </a:t>
            </a:r>
            <a:r>
              <a:rPr lang="en-US" dirty="0" smtClean="0"/>
              <a:t>width (</a:t>
            </a:r>
            <a:r>
              <a:rPr lang="en-GB" dirty="0"/>
              <a:t>s</a:t>
            </a:r>
            <a:r>
              <a:rPr lang="en-GB" dirty="0" smtClean="0"/>
              <a:t>imilar </a:t>
            </a:r>
            <a:r>
              <a:rPr lang="en-GB" dirty="0"/>
              <a:t>stress with +30% </a:t>
            </a:r>
            <a:r>
              <a:rPr lang="en-GB" dirty="0" smtClean="0"/>
              <a:t>forces)</a:t>
            </a:r>
            <a:endParaRPr lang="en-GB" dirty="0"/>
          </a:p>
          <a:p>
            <a:pPr>
              <a:defRPr/>
            </a:pPr>
            <a:r>
              <a:rPr lang="en-GB" dirty="0"/>
              <a:t>Same </a:t>
            </a:r>
            <a:r>
              <a:rPr lang="en-GB" dirty="0">
                <a:solidFill>
                  <a:srgbClr val="FF0000"/>
                </a:solidFill>
              </a:rPr>
              <a:t>coil lay-out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Same </a:t>
            </a:r>
            <a:r>
              <a:rPr lang="en-GB" dirty="0">
                <a:solidFill>
                  <a:srgbClr val="FF0000"/>
                </a:solidFill>
              </a:rPr>
              <a:t>structure concept </a:t>
            </a:r>
            <a:endParaRPr lang="en-GB" dirty="0" smtClean="0">
              <a:solidFill>
                <a:srgbClr val="FF0000"/>
              </a:solidFill>
            </a:endParaRPr>
          </a:p>
          <a:p>
            <a:pPr lvl="1">
              <a:buFont typeface="Arial" charset="0"/>
              <a:buChar char="•"/>
              <a:defRPr/>
            </a:pPr>
            <a:r>
              <a:rPr lang="en-GB" dirty="0" smtClean="0"/>
              <a:t>Pre-load </a:t>
            </a:r>
            <a:r>
              <a:rPr lang="en-GB" dirty="0"/>
              <a:t>capabilities of HQ design qualified and successfully tested </a:t>
            </a:r>
            <a:endParaRPr lang="en-GB" dirty="0" smtClean="0"/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Larger OD: from 570 to 630 mm</a:t>
            </a:r>
            <a:endParaRPr lang="en-GB" dirty="0" smtClean="0"/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Additional </a:t>
            </a:r>
            <a:r>
              <a:rPr lang="en-GB" dirty="0"/>
              <a:t>accelerator </a:t>
            </a:r>
            <a:r>
              <a:rPr lang="en-GB" dirty="0" smtClean="0"/>
              <a:t>features</a:t>
            </a:r>
          </a:p>
          <a:p>
            <a:pPr>
              <a:buFont typeface="Arial" charset="0"/>
              <a:buChar char="–"/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83CCA3A-8E53-46CB-8AAE-91408C29C1D8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/>
          </a:p>
        </p:txBody>
      </p:sp>
      <p:pic>
        <p:nvPicPr>
          <p:cNvPr id="15367" name="Picture 10" descr="C:\Work\QXF\Documents\2013_07_MT23_Boston\Magnets-overview\HQ_2d_mech_cross-section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613" y="3946525"/>
            <a:ext cx="2149475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2" descr="D:\Work\QXF\Mechanics\2D\MQXF_150mm_aperture\v7_ref\pictures\MQXF_2d_mech_cross-section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013" y="3716338"/>
            <a:ext cx="2378075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TextBox 8"/>
          <p:cNvSpPr txBox="1">
            <a:spLocks noChangeArrowheads="1"/>
          </p:cNvSpPr>
          <p:nvPr/>
        </p:nvSpPr>
        <p:spPr bwMode="auto">
          <a:xfrm>
            <a:off x="3163888" y="3886200"/>
            <a:ext cx="422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</a:rPr>
              <a:t>HQ</a:t>
            </a:r>
          </a:p>
        </p:txBody>
      </p:sp>
      <p:sp>
        <p:nvSpPr>
          <p:cNvPr id="15370" name="TextBox 15"/>
          <p:cNvSpPr txBox="1">
            <a:spLocks noChangeArrowheads="1"/>
          </p:cNvSpPr>
          <p:nvPr/>
        </p:nvSpPr>
        <p:spPr bwMode="auto">
          <a:xfrm>
            <a:off x="7772400" y="3883025"/>
            <a:ext cx="646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</a:rPr>
              <a:t>MQXF</a:t>
            </a:r>
          </a:p>
        </p:txBody>
      </p:sp>
    </p:spTree>
    <p:extLst>
      <p:ext uri="{BB962C8B-B14F-4D97-AF65-F5344CB8AC3E}">
        <p14:creationId xmlns:p14="http://schemas.microsoft.com/office/powerpoint/2010/main" val="422655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Overview of MQXF design</a:t>
            </a:r>
            <a:br>
              <a:rPr lang="en-GB" altLang="en-US" dirty="0"/>
            </a:br>
            <a:r>
              <a:rPr lang="en-GB" altLang="en-US" dirty="0"/>
              <a:t>LHC </a:t>
            </a:r>
            <a:r>
              <a:rPr lang="en-GB" altLang="en-US" dirty="0" smtClean="0"/>
              <a:t>low-</a:t>
            </a:r>
            <a:r>
              <a:rPr lang="en-GB" altLang="en-US" dirty="0" smtClean="0">
                <a:sym typeface="Symbol" panose="05050102010706020507" pitchFamily="18" charset="2"/>
              </a:rPr>
              <a:t> quadrupole support structures</a:t>
            </a:r>
            <a:endParaRPr lang="en-GB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1345704"/>
          </a:xfrm>
        </p:spPr>
        <p:txBody>
          <a:bodyPr>
            <a:normAutofit fontScale="775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 smtClean="0"/>
              <a:t>Cold mass OD from 490/420 to </a:t>
            </a:r>
            <a:r>
              <a:rPr lang="en-GB" b="1" dirty="0" smtClean="0">
                <a:solidFill>
                  <a:srgbClr val="FF0000"/>
                </a:solidFill>
              </a:rPr>
              <a:t>630 mm</a:t>
            </a:r>
            <a:endParaRPr lang="en-GB" b="1" dirty="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More than double the aperture: from 70 to </a:t>
            </a:r>
            <a:r>
              <a:rPr lang="en-GB" b="1" dirty="0" smtClean="0">
                <a:solidFill>
                  <a:srgbClr val="FF0000"/>
                </a:solidFill>
              </a:rPr>
              <a:t>150 mm</a:t>
            </a:r>
            <a:endParaRPr lang="en-GB" b="1" dirty="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en-GB" dirty="0" smtClean="0">
                <a:solidFill>
                  <a:srgbClr val="FF0000"/>
                </a:solidFill>
              </a:rPr>
              <a:t>~4 times </a:t>
            </a:r>
            <a:r>
              <a:rPr lang="en-GB" dirty="0" smtClean="0"/>
              <a:t>the </a:t>
            </a:r>
            <a:r>
              <a:rPr lang="en-GB" dirty="0" err="1" smtClean="0"/>
              <a:t>e.m</a:t>
            </a:r>
            <a:r>
              <a:rPr lang="en-GB" dirty="0" smtClean="0"/>
              <a:t>. forces in straight section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>
                <a:solidFill>
                  <a:srgbClr val="FF0000"/>
                </a:solidFill>
              </a:rPr>
              <a:t>~6 times </a:t>
            </a:r>
            <a:r>
              <a:rPr lang="en-GB" dirty="0" smtClean="0"/>
              <a:t>the </a:t>
            </a:r>
            <a:r>
              <a:rPr lang="en-GB" dirty="0" err="1" smtClean="0"/>
              <a:t>e.m</a:t>
            </a:r>
            <a:r>
              <a:rPr lang="en-GB" dirty="0" smtClean="0"/>
              <a:t>. forces in the ends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F750AA9-F7A5-4ED4-B2AE-C5796DA2FACD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/>
          </a:p>
        </p:txBody>
      </p:sp>
      <p:pic>
        <p:nvPicPr>
          <p:cNvPr id="1639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" y="3657600"/>
            <a:ext cx="2232025" cy="222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822700"/>
            <a:ext cx="1908175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165475" y="2819400"/>
            <a:ext cx="2538413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FF0000"/>
                </a:solidFill>
                <a:latin typeface="+mn-lt"/>
              </a:rPr>
              <a:t>MQXB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8475" y="2819400"/>
            <a:ext cx="2538413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FF0000"/>
                </a:solidFill>
                <a:latin typeface="+mn-lt"/>
              </a:rPr>
              <a:t>MQXA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13450" y="2819400"/>
            <a:ext cx="2536825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FF0000"/>
                </a:solidFill>
                <a:latin typeface="+mn-lt"/>
              </a:rPr>
              <a:t>MQXF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200" y="5791200"/>
            <a:ext cx="1389063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chemeClr val="tx2"/>
                </a:solidFill>
                <a:latin typeface="+mn-lt"/>
              </a:rPr>
              <a:t>In scale</a:t>
            </a:r>
          </a:p>
        </p:txBody>
      </p:sp>
      <p:pic>
        <p:nvPicPr>
          <p:cNvPr id="1639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" t="1115" r="2296" b="1115"/>
          <a:stretch>
            <a:fillRect/>
          </a:stretch>
        </p:blipFill>
        <p:spPr bwMode="auto">
          <a:xfrm>
            <a:off x="5807075" y="3302000"/>
            <a:ext cx="2879725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687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Overview of MQXF design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Comparison with LHC MB and 11T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8736" y="4407909"/>
            <a:ext cx="3396600" cy="1109323"/>
          </a:xfrm>
        </p:spPr>
        <p:txBody>
          <a:bodyPr>
            <a:normAutofit/>
          </a:bodyPr>
          <a:lstStyle/>
          <a:p>
            <a:pPr lvl="1"/>
            <a:r>
              <a:rPr lang="en-GB" altLang="en-US" sz="1800" i="1" dirty="0" err="1"/>
              <a:t>F</a:t>
            </a:r>
            <a:r>
              <a:rPr lang="en-GB" altLang="en-US" sz="1800" i="1" baseline="-25000" dirty="0" err="1"/>
              <a:t>x</a:t>
            </a:r>
            <a:r>
              <a:rPr lang="en-GB" altLang="en-US" sz="1800" dirty="0"/>
              <a:t> = </a:t>
            </a:r>
            <a:r>
              <a:rPr lang="en-GB" altLang="en-US" sz="1800" dirty="0">
                <a:solidFill>
                  <a:srgbClr val="FF0000"/>
                </a:solidFill>
              </a:rPr>
              <a:t>340 t/m</a:t>
            </a:r>
          </a:p>
          <a:p>
            <a:pPr lvl="1"/>
            <a:r>
              <a:rPr lang="en-GB" altLang="en-US" sz="1800" dirty="0">
                <a:sym typeface="Symbol" panose="05050102010706020507" pitchFamily="18" charset="2"/>
              </a:rPr>
              <a:t></a:t>
            </a:r>
            <a:r>
              <a:rPr lang="en-GB" altLang="en-US" sz="1800" i="1" baseline="-25000" dirty="0">
                <a:sym typeface="Symbol" panose="05050102010706020507" pitchFamily="18" charset="2"/>
              </a:rPr>
              <a:t>_</a:t>
            </a:r>
            <a:r>
              <a:rPr lang="en-GB" altLang="en-US" sz="1800" i="1" baseline="-25000" dirty="0" err="1">
                <a:sym typeface="Symbol" panose="05050102010706020507" pitchFamily="18" charset="2"/>
              </a:rPr>
              <a:t>e.m</a:t>
            </a:r>
            <a:r>
              <a:rPr lang="en-GB" altLang="en-US" sz="1800" i="1" baseline="-25000" dirty="0" smtClean="0">
                <a:sym typeface="Symbol" panose="05050102010706020507" pitchFamily="18" charset="2"/>
              </a:rPr>
              <a:t>.</a:t>
            </a:r>
            <a:r>
              <a:rPr lang="en-GB" altLang="en-US" sz="1800" dirty="0" smtClean="0"/>
              <a:t>= </a:t>
            </a:r>
            <a:r>
              <a:rPr lang="en-GB" altLang="en-US" sz="1800" dirty="0" smtClean="0">
                <a:solidFill>
                  <a:srgbClr val="FF0000"/>
                </a:solidFill>
              </a:rPr>
              <a:t>50-60 MPa</a:t>
            </a:r>
          </a:p>
          <a:p>
            <a:pPr lvl="1"/>
            <a:r>
              <a:rPr lang="en-GB" altLang="en-US" sz="1800" i="1" dirty="0" err="1" smtClean="0"/>
              <a:t>F</a:t>
            </a:r>
            <a:r>
              <a:rPr lang="en-GB" altLang="en-US" sz="1800" i="1" baseline="-25000" dirty="0" err="1"/>
              <a:t>z</a:t>
            </a:r>
            <a:r>
              <a:rPr lang="en-GB" altLang="en-US" sz="1800" i="1" baseline="-25000" dirty="0" err="1" smtClean="0"/>
              <a:t>_aperture</a:t>
            </a:r>
            <a:r>
              <a:rPr lang="en-GB" altLang="en-US" sz="1800" dirty="0" smtClean="0"/>
              <a:t> </a:t>
            </a:r>
            <a:r>
              <a:rPr lang="en-GB" altLang="en-US" sz="1800" dirty="0"/>
              <a:t>= </a:t>
            </a:r>
            <a:r>
              <a:rPr lang="en-GB" altLang="en-US" sz="1800" dirty="0" smtClean="0">
                <a:solidFill>
                  <a:srgbClr val="FF0000"/>
                </a:solidFill>
              </a:rPr>
              <a:t>24 t</a:t>
            </a:r>
            <a:endParaRPr lang="en-GB" altLang="en-US" sz="1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36" y="1772816"/>
            <a:ext cx="2521205" cy="2520000"/>
          </a:xfrm>
          <a:prstGeom prst="rect">
            <a:avLst/>
          </a:prstGeom>
        </p:spPr>
      </p:pic>
      <p:pic>
        <p:nvPicPr>
          <p:cNvPr id="8" name="Picture 2" descr="D:\Work\QXF\Mechanics\2D\MQXF_150mm_aperture\v7_ref\pictures\MQXF_2d_mech_cross-section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639616"/>
            <a:ext cx="2788262" cy="27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D:\Work\QXF\Mechanics\2D\MQXF_150mm_aperture\v7_ref\pictures\MQXF_2d_mech_cross-section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64923">
            <a:off x="6228183" y="1639616"/>
            <a:ext cx="2788262" cy="27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477" t="11302" r="15041" b="8390"/>
          <a:stretch/>
        </p:blipFill>
        <p:spPr>
          <a:xfrm>
            <a:off x="3347864" y="1772816"/>
            <a:ext cx="2562990" cy="2520000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073872" y="4429565"/>
            <a:ext cx="2938288" cy="110932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altLang="en-US" sz="1800" i="1" dirty="0" err="1" smtClean="0"/>
              <a:t>F</a:t>
            </a:r>
            <a:r>
              <a:rPr lang="en-GB" altLang="en-US" sz="1800" i="1" baseline="-25000" dirty="0" err="1" smtClean="0"/>
              <a:t>x</a:t>
            </a:r>
            <a:r>
              <a:rPr lang="en-GB" altLang="en-US" sz="1800" dirty="0" smtClean="0"/>
              <a:t> = </a:t>
            </a:r>
            <a:r>
              <a:rPr lang="en-GB" altLang="en-US" sz="1800" dirty="0" smtClean="0">
                <a:solidFill>
                  <a:srgbClr val="FF0000"/>
                </a:solidFill>
              </a:rPr>
              <a:t>620 t/m</a:t>
            </a:r>
          </a:p>
          <a:p>
            <a:pPr lvl="1"/>
            <a:r>
              <a:rPr lang="en-GB" altLang="en-US" sz="1800" dirty="0" smtClean="0">
                <a:sym typeface="Symbol" panose="05050102010706020507" pitchFamily="18" charset="2"/>
              </a:rPr>
              <a:t></a:t>
            </a:r>
            <a:r>
              <a:rPr lang="en-GB" altLang="en-US" sz="1800" i="1" baseline="-25000" dirty="0" smtClean="0">
                <a:sym typeface="Symbol" panose="05050102010706020507" pitchFamily="18" charset="2"/>
              </a:rPr>
              <a:t>_</a:t>
            </a:r>
            <a:r>
              <a:rPr lang="en-GB" altLang="en-US" sz="1800" i="1" baseline="-25000" dirty="0" err="1" smtClean="0">
                <a:sym typeface="Symbol" panose="05050102010706020507" pitchFamily="18" charset="2"/>
              </a:rPr>
              <a:t>e.m</a:t>
            </a:r>
            <a:r>
              <a:rPr lang="en-GB" altLang="en-US" sz="1800" i="1" baseline="-25000" dirty="0" smtClean="0">
                <a:sym typeface="Symbol" panose="05050102010706020507" pitchFamily="18" charset="2"/>
              </a:rPr>
              <a:t>.</a:t>
            </a:r>
            <a:r>
              <a:rPr lang="en-GB" altLang="en-US" sz="1800" dirty="0" smtClean="0"/>
              <a:t>= </a:t>
            </a:r>
            <a:r>
              <a:rPr lang="en-GB" altLang="en-US" sz="1800" dirty="0" smtClean="0">
                <a:solidFill>
                  <a:srgbClr val="FF0000"/>
                </a:solidFill>
              </a:rPr>
              <a:t>90</a:t>
            </a:r>
            <a:r>
              <a:rPr lang="en-GB" altLang="en-US" sz="1800" dirty="0"/>
              <a:t>-</a:t>
            </a:r>
            <a:r>
              <a:rPr lang="en-GB" altLang="en-US" sz="1800" dirty="0" smtClean="0">
                <a:solidFill>
                  <a:srgbClr val="FF0000"/>
                </a:solidFill>
              </a:rPr>
              <a:t>110 MPa</a:t>
            </a:r>
          </a:p>
          <a:p>
            <a:pPr lvl="1"/>
            <a:r>
              <a:rPr lang="en-GB" altLang="en-US" sz="1800" i="1" dirty="0" err="1" smtClean="0"/>
              <a:t>F</a:t>
            </a:r>
            <a:r>
              <a:rPr lang="en-GB" altLang="en-US" sz="1800" i="1" baseline="-25000" dirty="0" err="1"/>
              <a:t>z</a:t>
            </a:r>
            <a:r>
              <a:rPr lang="en-GB" altLang="en-US" sz="1800" i="1" baseline="-25000" dirty="0" err="1" smtClean="0"/>
              <a:t>_aperture</a:t>
            </a:r>
            <a:r>
              <a:rPr lang="en-GB" altLang="en-US" sz="1800" dirty="0" smtClean="0"/>
              <a:t> = </a:t>
            </a:r>
            <a:r>
              <a:rPr lang="en-GB" altLang="en-US" sz="1800" dirty="0" smtClean="0">
                <a:solidFill>
                  <a:srgbClr val="FF0000"/>
                </a:solidFill>
              </a:rPr>
              <a:t>48 t</a:t>
            </a:r>
            <a:endParaRPr lang="en-GB" altLang="en-US" sz="1800" dirty="0">
              <a:solidFill>
                <a:srgbClr val="FF0000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910854" y="4407908"/>
            <a:ext cx="2938288" cy="110932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altLang="en-US" sz="1800" i="1" dirty="0" err="1" smtClean="0"/>
              <a:t>F</a:t>
            </a:r>
            <a:r>
              <a:rPr lang="en-GB" altLang="en-US" sz="1800" i="1" baseline="-25000" dirty="0" err="1" smtClean="0"/>
              <a:t>x</a:t>
            </a:r>
            <a:r>
              <a:rPr lang="en-GB" altLang="en-US" sz="1800" dirty="0" smtClean="0"/>
              <a:t> = </a:t>
            </a:r>
            <a:r>
              <a:rPr lang="en-GB" altLang="en-US" sz="1800" dirty="0" smtClean="0">
                <a:solidFill>
                  <a:srgbClr val="FF0000"/>
                </a:solidFill>
              </a:rPr>
              <a:t>680 t/m</a:t>
            </a:r>
          </a:p>
          <a:p>
            <a:pPr lvl="1"/>
            <a:r>
              <a:rPr lang="en-GB" altLang="en-US" sz="1800" dirty="0" smtClean="0">
                <a:sym typeface="Symbol" panose="05050102010706020507" pitchFamily="18" charset="2"/>
              </a:rPr>
              <a:t></a:t>
            </a:r>
            <a:r>
              <a:rPr lang="en-GB" altLang="en-US" sz="1800" i="1" baseline="-25000" dirty="0" smtClean="0">
                <a:sym typeface="Symbol" panose="05050102010706020507" pitchFamily="18" charset="2"/>
              </a:rPr>
              <a:t>_</a:t>
            </a:r>
            <a:r>
              <a:rPr lang="en-GB" altLang="en-US" sz="1800" i="1" baseline="-25000" dirty="0" err="1" smtClean="0">
                <a:sym typeface="Symbol" panose="05050102010706020507" pitchFamily="18" charset="2"/>
              </a:rPr>
              <a:t>e.m</a:t>
            </a:r>
            <a:r>
              <a:rPr lang="en-GB" altLang="en-US" sz="1800" i="1" baseline="-25000" dirty="0" smtClean="0">
                <a:sym typeface="Symbol" panose="05050102010706020507" pitchFamily="18" charset="2"/>
              </a:rPr>
              <a:t>.</a:t>
            </a:r>
            <a:r>
              <a:rPr lang="en-GB" altLang="en-US" sz="1800" dirty="0" smtClean="0"/>
              <a:t>= </a:t>
            </a:r>
            <a:r>
              <a:rPr lang="en-GB" altLang="en-US" sz="1800" dirty="0" smtClean="0">
                <a:solidFill>
                  <a:srgbClr val="FF0000"/>
                </a:solidFill>
              </a:rPr>
              <a:t>100</a:t>
            </a:r>
            <a:r>
              <a:rPr lang="en-GB" altLang="en-US" sz="1800" dirty="0" smtClean="0"/>
              <a:t>-</a:t>
            </a:r>
            <a:r>
              <a:rPr lang="en-GB" altLang="en-US" sz="1800" dirty="0" smtClean="0">
                <a:solidFill>
                  <a:srgbClr val="FF0000"/>
                </a:solidFill>
              </a:rPr>
              <a:t>110 MPa</a:t>
            </a:r>
          </a:p>
          <a:p>
            <a:pPr lvl="1"/>
            <a:r>
              <a:rPr lang="en-GB" altLang="en-US" sz="1800" i="1" dirty="0" err="1" smtClean="0"/>
              <a:t>F</a:t>
            </a:r>
            <a:r>
              <a:rPr lang="en-GB" altLang="en-US" sz="1800" i="1" baseline="-25000" dirty="0" err="1"/>
              <a:t>z</a:t>
            </a:r>
            <a:r>
              <a:rPr lang="en-GB" altLang="en-US" sz="1800" i="1" baseline="-25000" dirty="0" err="1" smtClean="0"/>
              <a:t>_aperture</a:t>
            </a:r>
            <a:r>
              <a:rPr lang="en-GB" altLang="en-US" sz="1800" dirty="0" smtClean="0"/>
              <a:t> = </a:t>
            </a:r>
            <a:r>
              <a:rPr lang="en-GB" altLang="en-US" sz="1800" dirty="0" smtClean="0">
                <a:solidFill>
                  <a:srgbClr val="FF0000"/>
                </a:solidFill>
              </a:rPr>
              <a:t>120 t</a:t>
            </a:r>
            <a:endParaRPr lang="en-GB" alt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04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12865</TotalTime>
  <Words>2718</Words>
  <Application>Microsoft Office PowerPoint</Application>
  <PresentationFormat>On-screen Show (4:3)</PresentationFormat>
  <Paragraphs>740</Paragraphs>
  <Slides>59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7" baseType="lpstr">
      <vt:lpstr>Arial</vt:lpstr>
      <vt:lpstr>Calibri</vt:lpstr>
      <vt:lpstr>Symbol</vt:lpstr>
      <vt:lpstr>Tahoma</vt:lpstr>
      <vt:lpstr>Times New Roman</vt:lpstr>
      <vt:lpstr>Wingdings</vt:lpstr>
      <vt:lpstr>Thème Office</vt:lpstr>
      <vt:lpstr>Equation</vt:lpstr>
      <vt:lpstr>Magnet Design</vt:lpstr>
      <vt:lpstr>Outline</vt:lpstr>
      <vt:lpstr>Overview of MQXF design</vt:lpstr>
      <vt:lpstr>Overview of MQXF design</vt:lpstr>
      <vt:lpstr>Overview of MQXF design</vt:lpstr>
      <vt:lpstr>Overview of MQXF design LARP</vt:lpstr>
      <vt:lpstr>Overview of MQXF design From HQ to MQXF</vt:lpstr>
      <vt:lpstr>Overview of MQXF design LHC low- quadrupole support structures</vt:lpstr>
      <vt:lpstr>Overview of MQXF design Comparison with LHC MB and 11T</vt:lpstr>
      <vt:lpstr>Outline</vt:lpstr>
      <vt:lpstr>Superconducting Strand</vt:lpstr>
      <vt:lpstr>Superconducting Strand</vt:lpstr>
      <vt:lpstr>Superconducting cable (2nd generation)</vt:lpstr>
      <vt:lpstr>Superconducting strand and cable Dimensional variation during reaction</vt:lpstr>
      <vt:lpstr>Superconducting strand and cable Dimensional variation during reaction</vt:lpstr>
      <vt:lpstr>Cable insulation</vt:lpstr>
      <vt:lpstr>From 1st to 2nd generation  Insulated cable design</vt:lpstr>
      <vt:lpstr>Outline</vt:lpstr>
      <vt:lpstr>Coil design</vt:lpstr>
      <vt:lpstr>Coil design</vt:lpstr>
      <vt:lpstr>Magnetic analysis</vt:lpstr>
      <vt:lpstr>Magnetic analysis</vt:lpstr>
      <vt:lpstr>Magnetic analysis Corrective strategies</vt:lpstr>
      <vt:lpstr>From 1st to 2nd generation Coil design</vt:lpstr>
      <vt:lpstr>Magnet parameters</vt:lpstr>
      <vt:lpstr>From 1st to 2nd generation Operational margin</vt:lpstr>
      <vt:lpstr>Outline</vt:lpstr>
      <vt:lpstr>Magnet design  MQXFB</vt:lpstr>
      <vt:lpstr>Magnet design  MQXFB</vt:lpstr>
      <vt:lpstr>Magnet design  MQXFB</vt:lpstr>
      <vt:lpstr>Magnet design  MQXFB</vt:lpstr>
      <vt:lpstr>Magnet design  MQXFB</vt:lpstr>
      <vt:lpstr>Magnet design  MQXFB</vt:lpstr>
      <vt:lpstr>Magnet design  MQXFB</vt:lpstr>
      <vt:lpstr>Magnet design  MQXFB</vt:lpstr>
      <vt:lpstr>Magnet design  MQXFB</vt:lpstr>
      <vt:lpstr>Magnet design  MQXFB</vt:lpstr>
      <vt:lpstr>Magnet design  MQXFB</vt:lpstr>
      <vt:lpstr>Magnet design  MQXFB</vt:lpstr>
      <vt:lpstr>Magnet design  MQXFB</vt:lpstr>
      <vt:lpstr>Magnet assembly and pre-loading</vt:lpstr>
      <vt:lpstr>Mechanical analysis</vt:lpstr>
      <vt:lpstr>Axial loading</vt:lpstr>
      <vt:lpstr>LHe vessel</vt:lpstr>
      <vt:lpstr>Rigidity of the structure</vt:lpstr>
      <vt:lpstr>Alignment</vt:lpstr>
      <vt:lpstr>Laminations</vt:lpstr>
      <vt:lpstr>Cooling</vt:lpstr>
      <vt:lpstr>Outline</vt:lpstr>
      <vt:lpstr>Quench protection</vt:lpstr>
      <vt:lpstr>Appendix</vt:lpstr>
      <vt:lpstr>Superconducting strand RRP</vt:lpstr>
      <vt:lpstr>Superconducting strand PIT</vt:lpstr>
      <vt:lpstr>Strands, cables and coils</vt:lpstr>
      <vt:lpstr>Impact of insulation</vt:lpstr>
      <vt:lpstr>Radial tolerance sensitivity of each part</vt:lpstr>
      <vt:lpstr>Impact of azimuthal tolerance</vt:lpstr>
      <vt:lpstr>Conclusion</vt:lpstr>
      <vt:lpstr>Shell segmentation and LHe vessel (I)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Paolo Ferracin</cp:lastModifiedBy>
  <cp:revision>369</cp:revision>
  <dcterms:created xsi:type="dcterms:W3CDTF">2016-03-23T12:58:39Z</dcterms:created>
  <dcterms:modified xsi:type="dcterms:W3CDTF">2016-06-06T20:37:21Z</dcterms:modified>
</cp:coreProperties>
</file>