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tmp" ContentType="image/png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63" r:id="rId5"/>
    <p:sldId id="262" r:id="rId6"/>
    <p:sldId id="296" r:id="rId7"/>
    <p:sldId id="285" r:id="rId8"/>
    <p:sldId id="286" r:id="rId9"/>
    <p:sldId id="288" r:id="rId10"/>
    <p:sldId id="289" r:id="rId11"/>
    <p:sldId id="287" r:id="rId12"/>
    <p:sldId id="290" r:id="rId13"/>
    <p:sldId id="282" r:id="rId14"/>
    <p:sldId id="283" r:id="rId15"/>
    <p:sldId id="291" r:id="rId16"/>
    <p:sldId id="292" r:id="rId17"/>
    <p:sldId id="293" r:id="rId18"/>
    <p:sldId id="294" r:id="rId19"/>
    <p:sldId id="281" r:id="rId20"/>
    <p:sldId id="280" r:id="rId21"/>
    <p:sldId id="279" r:id="rId22"/>
    <p:sldId id="269" r:id="rId23"/>
    <p:sldId id="270" r:id="rId24"/>
    <p:sldId id="271" r:id="rId25"/>
    <p:sldId id="295" r:id="rId26"/>
    <p:sldId id="273" r:id="rId27"/>
    <p:sldId id="275" r:id="rId28"/>
    <p:sldId id="278" r:id="rId29"/>
    <p:sldId id="259" r:id="rId30"/>
    <p:sldId id="268" r:id="rId31"/>
    <p:sldId id="266" r:id="rId32"/>
    <p:sldId id="299" r:id="rId33"/>
    <p:sldId id="284" r:id="rId34"/>
    <p:sldId id="300" r:id="rId35"/>
    <p:sldId id="297" r:id="rId36"/>
    <p:sldId id="298" r:id="rId3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112" d="100"/>
          <a:sy n="112" d="100"/>
        </p:scale>
        <p:origin x="-288" y="9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eholik\Desktop\Laptop\QXF_CMM\CMM_Summary5.xlsx" TargetMode="External"/><Relationship Id="rId3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eholik\Desktop\Laptop\QXF_CMM\CMM_Summary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108923884514"/>
          <c:y val="0.256284193734273"/>
          <c:w val="0.81733552055993"/>
          <c:h val="0.714988897813159"/>
        </c:manualLayout>
      </c:layout>
      <c:barChart>
        <c:barDir val="col"/>
        <c:grouping val="stacked"/>
        <c:varyColors val="0"/>
        <c:ser>
          <c:idx val="0"/>
          <c:order val="0"/>
          <c:tx>
            <c:v>Tension released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1"/>
            <c:invertIfNegative val="0"/>
            <c:bubble3D val="0"/>
            <c:spPr>
              <a:noFill/>
              <a:ln w="12700">
                <a:solidFill>
                  <a:schemeClr val="accent1"/>
                </a:solidFill>
              </a:ln>
              <a:effectLst/>
            </c:spPr>
          </c:dPt>
          <c:cat>
            <c:strRef>
              <c:f>(Coils!$A$21:$A$27,Coils!$A$29:$A$32,Coils!$A$37:$A$43,Coils!$A$49:$A$52)</c:f>
              <c:strCache>
                <c:ptCount val="22"/>
                <c:pt idx="0">
                  <c:v>000 (Cu)*</c:v>
                </c:pt>
                <c:pt idx="1">
                  <c:v>101 (low gr.)*</c:v>
                </c:pt>
                <c:pt idx="2">
                  <c:v>102 (RRP)</c:v>
                </c:pt>
                <c:pt idx="3">
                  <c:v>103 (RRP)</c:v>
                </c:pt>
                <c:pt idx="4">
                  <c:v>104 (RRP)</c:v>
                </c:pt>
                <c:pt idx="5">
                  <c:v>105 (RRP)</c:v>
                </c:pt>
                <c:pt idx="6">
                  <c:v>106 (RRP)</c:v>
                </c:pt>
                <c:pt idx="7">
                  <c:v>201 (PIT)</c:v>
                </c:pt>
                <c:pt idx="8">
                  <c:v>202 (PIT)</c:v>
                </c:pt>
                <c:pt idx="9">
                  <c:v>203 (PIT)</c:v>
                </c:pt>
                <c:pt idx="10">
                  <c:v>204 (PIT)</c:v>
                </c:pt>
                <c:pt idx="11">
                  <c:v>1 (RRP)</c:v>
                </c:pt>
                <c:pt idx="12">
                  <c:v>2 (RRP)*</c:v>
                </c:pt>
                <c:pt idx="13">
                  <c:v>3 (RRP)</c:v>
                </c:pt>
                <c:pt idx="14">
                  <c:v>4 (RRP)</c:v>
                </c:pt>
                <c:pt idx="15">
                  <c:v>5 (RRP)</c:v>
                </c:pt>
                <c:pt idx="16">
                  <c:v>6 (RRP)</c:v>
                </c:pt>
                <c:pt idx="17">
                  <c:v>7 (RRP)</c:v>
                </c:pt>
                <c:pt idx="18">
                  <c:v>P1 (RRP)</c:v>
                </c:pt>
                <c:pt idx="19">
                  <c:v>P1b (RRP)</c:v>
                </c:pt>
                <c:pt idx="20">
                  <c:v>P2 (RRP)</c:v>
                </c:pt>
                <c:pt idx="21">
                  <c:v>P3 (RRP)</c:v>
                </c:pt>
              </c:strCache>
              <c:extLst>
                <c:ext xmlns:c15="http://schemas.microsoft.com/office/drawing/2012/chart" uri="{02D57815-91ED-43cb-92C2-25804820EDAC}">
                  <c15:fullRef>
                    <c15:sqref>(Coils!$A$21:$A$32,Coils!$A$37:$A$45,Coils!$A$49:$A$54)</c15:sqref>
                  </c15:fullRef>
                </c:ext>
              </c:extLst>
            </c:strRef>
          </c:cat>
          <c:val>
            <c:numRef>
              <c:f>(Coils!$F$21:$F$27,Coils!$F$29:$F$32,Coils!$H$37:$H$43,Coils!$H$49:$H$52)</c:f>
              <c:numCache>
                <c:formatCode>0.000</c:formatCode>
                <c:ptCount val="22"/>
                <c:pt idx="0">
                  <c:v>-0.03</c:v>
                </c:pt>
                <c:pt idx="1">
                  <c:v>-0.12</c:v>
                </c:pt>
                <c:pt idx="2">
                  <c:v>-0.09</c:v>
                </c:pt>
                <c:pt idx="3">
                  <c:v>-0.11</c:v>
                </c:pt>
                <c:pt idx="4">
                  <c:v>-0.125</c:v>
                </c:pt>
                <c:pt idx="7">
                  <c:v>-0.075</c:v>
                </c:pt>
                <c:pt idx="8">
                  <c:v>-0.11</c:v>
                </c:pt>
                <c:pt idx="11">
                  <c:v>-0.162</c:v>
                </c:pt>
                <c:pt idx="12">
                  <c:v>-0.108</c:v>
                </c:pt>
                <c:pt idx="13">
                  <c:v>-0.155</c:v>
                </c:pt>
                <c:pt idx="14">
                  <c:v>-0.134</c:v>
                </c:pt>
                <c:pt idx="15">
                  <c:v>-0.111</c:v>
                </c:pt>
                <c:pt idx="16">
                  <c:v>-0.115</c:v>
                </c:pt>
                <c:pt idx="17">
                  <c:v>-0.123</c:v>
                </c:pt>
                <c:pt idx="18">
                  <c:v>-0.068</c:v>
                </c:pt>
                <c:pt idx="19">
                  <c:v>-0.08375</c:v>
                </c:pt>
                <c:pt idx="20">
                  <c:v>-0.0275</c:v>
                </c:pt>
                <c:pt idx="21">
                  <c:v>-0.0759749999999999</c:v>
                </c:pt>
              </c:numCache>
              <c:extLst>
                <c:ext xmlns:c15="http://schemas.microsoft.com/office/drawing/2012/chart" uri="{02D57815-91ED-43cb-92C2-25804820EDAC}">
                  <c15:fullRef>
                    <c15:sqref>(Coils!$F$21:$F$32,Coils!$H$37:$H$45,Coils!$H$49:$H$54)</c15:sqref>
                  </c15:fullRef>
                </c:ext>
              </c:extLst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Coils!$H$53</c15:sqref>
                  <c15:spPr xmlns:c15="http://schemas.microsoft.com/office/drawing/2012/chart">
                    <a:noFill/>
                    <a:ln w="12700">
                      <a:solidFill>
                        <a:schemeClr val="accent1"/>
                      </a:solidFill>
                    </a:ln>
                    <a:effectLst/>
                  </c15:spPr>
                </c15:categoryFilterException>
              </c15:categoryFilterExceptions>
            </c:ext>
          </c:extLst>
        </c:ser>
        <c:ser>
          <c:idx val="2"/>
          <c:order val="1"/>
          <c:tx>
            <c:v>Curing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 w="12700">
                <a:solidFill>
                  <a:schemeClr val="accent3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noFill/>
              <a:ln w="12700">
                <a:solidFill>
                  <a:schemeClr val="accent3"/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noFill/>
              <a:ln w="12700">
                <a:solidFill>
                  <a:schemeClr val="accent3"/>
                </a:solidFill>
              </a:ln>
              <a:effectLst/>
            </c:spPr>
          </c:dPt>
          <c:dPt>
            <c:idx val="12"/>
            <c:invertIfNegative val="0"/>
            <c:bubble3D val="0"/>
            <c:spPr>
              <a:noFill/>
              <a:ln w="12700">
                <a:solidFill>
                  <a:schemeClr val="accent3"/>
                </a:solidFill>
              </a:ln>
              <a:effectLst/>
            </c:spPr>
          </c:dPt>
          <c:dPt>
            <c:idx val="17"/>
            <c:invertIfNegative val="0"/>
            <c:bubble3D val="0"/>
            <c:spPr>
              <a:noFill/>
              <a:ln w="12700">
                <a:solidFill>
                  <a:schemeClr val="accent3"/>
                </a:solidFill>
              </a:ln>
              <a:effectLst/>
            </c:spPr>
          </c:dPt>
          <c:cat>
            <c:strRef>
              <c:f>(Coils!$A$21:$A$27,Coils!$A$29:$A$32,Coils!$A$37:$A$43,Coils!$A$49:$A$52)</c:f>
              <c:strCache>
                <c:ptCount val="22"/>
                <c:pt idx="0">
                  <c:v>000 (Cu)*</c:v>
                </c:pt>
                <c:pt idx="1">
                  <c:v>101 (low gr.)*</c:v>
                </c:pt>
                <c:pt idx="2">
                  <c:v>102 (RRP)</c:v>
                </c:pt>
                <c:pt idx="3">
                  <c:v>103 (RRP)</c:v>
                </c:pt>
                <c:pt idx="4">
                  <c:v>104 (RRP)</c:v>
                </c:pt>
                <c:pt idx="5">
                  <c:v>105 (RRP)</c:v>
                </c:pt>
                <c:pt idx="6">
                  <c:v>106 (RRP)</c:v>
                </c:pt>
                <c:pt idx="7">
                  <c:v>201 (PIT)</c:v>
                </c:pt>
                <c:pt idx="8">
                  <c:v>202 (PIT)</c:v>
                </c:pt>
                <c:pt idx="9">
                  <c:v>203 (PIT)</c:v>
                </c:pt>
                <c:pt idx="10">
                  <c:v>204 (PIT)</c:v>
                </c:pt>
                <c:pt idx="11">
                  <c:v>1 (RRP)</c:v>
                </c:pt>
                <c:pt idx="12">
                  <c:v>2 (RRP)*</c:v>
                </c:pt>
                <c:pt idx="13">
                  <c:v>3 (RRP)</c:v>
                </c:pt>
                <c:pt idx="14">
                  <c:v>4 (RRP)</c:v>
                </c:pt>
                <c:pt idx="15">
                  <c:v>5 (RRP)</c:v>
                </c:pt>
                <c:pt idx="16">
                  <c:v>6 (RRP)</c:v>
                </c:pt>
                <c:pt idx="17">
                  <c:v>7 (RRP)</c:v>
                </c:pt>
                <c:pt idx="18">
                  <c:v>P1 (RRP)</c:v>
                </c:pt>
                <c:pt idx="19">
                  <c:v>P1b (RRP)</c:v>
                </c:pt>
                <c:pt idx="20">
                  <c:v>P2 (RRP)</c:v>
                </c:pt>
                <c:pt idx="21">
                  <c:v>P3 (RRP)</c:v>
                </c:pt>
              </c:strCache>
              <c:extLst>
                <c:ext xmlns:c15="http://schemas.microsoft.com/office/drawing/2012/chart" uri="{02D57815-91ED-43cb-92C2-25804820EDAC}">
                  <c15:fullRef>
                    <c15:sqref>(Coils!$A$21:$A$32,Coils!$A$37:$A$45,Coils!$A$49:$A$54)</c15:sqref>
                  </c15:fullRef>
                </c:ext>
              </c:extLst>
            </c:strRef>
          </c:cat>
          <c:val>
            <c:numRef>
              <c:f>(Coils!$G$21:$G$27,Coils!$G$29:$G$32,Coils!$I$37:$I$43,Coils!$I$49:$I$52)</c:f>
              <c:numCache>
                <c:formatCode>0.000</c:formatCode>
                <c:ptCount val="22"/>
                <c:pt idx="0">
                  <c:v>-0.03</c:v>
                </c:pt>
                <c:pt idx="1">
                  <c:v>-0.03</c:v>
                </c:pt>
                <c:pt idx="2">
                  <c:v>-0.03</c:v>
                </c:pt>
                <c:pt idx="3">
                  <c:v>-0.029</c:v>
                </c:pt>
                <c:pt idx="4">
                  <c:v>-0.035</c:v>
                </c:pt>
                <c:pt idx="7">
                  <c:v>-0.02</c:v>
                </c:pt>
                <c:pt idx="8">
                  <c:v>0.00500000000000003</c:v>
                </c:pt>
                <c:pt idx="11">
                  <c:v>-0.0239999999999999</c:v>
                </c:pt>
                <c:pt idx="12">
                  <c:v>-0.03</c:v>
                </c:pt>
                <c:pt idx="13">
                  <c:v>-0.049</c:v>
                </c:pt>
                <c:pt idx="14">
                  <c:v>-0.00799999999999996</c:v>
                </c:pt>
                <c:pt idx="15">
                  <c:v>-0.053</c:v>
                </c:pt>
                <c:pt idx="16">
                  <c:v>-0.016</c:v>
                </c:pt>
                <c:pt idx="17">
                  <c:v>-0.03</c:v>
                </c:pt>
                <c:pt idx="18">
                  <c:v>-0.03775</c:v>
                </c:pt>
                <c:pt idx="19">
                  <c:v>-0.0100000000000001</c:v>
                </c:pt>
                <c:pt idx="20">
                  <c:v>-0.0662499999999999</c:v>
                </c:pt>
                <c:pt idx="21">
                  <c:v>-0.00770000000000004</c:v>
                </c:pt>
              </c:numCache>
              <c:extLst>
                <c:ext xmlns:c15="http://schemas.microsoft.com/office/drawing/2012/chart" uri="{02D57815-91ED-43cb-92C2-25804820EDAC}">
                  <c15:fullRef>
                    <c15:sqref>(Coils!$G$21:$G$32,Coils!$I$37:$I$45,Coils!$I$49:$I$54)</c15:sqref>
                  </c15:fullRef>
                </c:ext>
              </c:extLst>
            </c:numRef>
          </c:val>
        </c:ser>
        <c:ser>
          <c:idx val="1"/>
          <c:order val="2"/>
          <c:tx>
            <c:v>Heat treatment</c:v>
          </c:tx>
          <c:spPr>
            <a:solidFill>
              <a:srgbClr val="FF6600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rgbClr val="FF6600"/>
              </a:solidFill>
              <a:ln w="12700">
                <a:solidFill>
                  <a:schemeClr val="accent2"/>
                </a:solidFill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rgbClr val="FF6600"/>
              </a:solidFill>
              <a:ln w="12700">
                <a:solidFill>
                  <a:schemeClr val="accent2"/>
                </a:solidFill>
              </a:ln>
              <a:effectLst/>
            </c:spPr>
          </c:dPt>
          <c:cat>
            <c:strRef>
              <c:f>(Coils!$A$21:$A$27,Coils!$A$29:$A$32,Coils!$A$37:$A$43,Coils!$A$49:$A$52)</c:f>
              <c:strCache>
                <c:ptCount val="22"/>
                <c:pt idx="0">
                  <c:v>000 (Cu)*</c:v>
                </c:pt>
                <c:pt idx="1">
                  <c:v>101 (low gr.)*</c:v>
                </c:pt>
                <c:pt idx="2">
                  <c:v>102 (RRP)</c:v>
                </c:pt>
                <c:pt idx="3">
                  <c:v>103 (RRP)</c:v>
                </c:pt>
                <c:pt idx="4">
                  <c:v>104 (RRP)</c:v>
                </c:pt>
                <c:pt idx="5">
                  <c:v>105 (RRP)</c:v>
                </c:pt>
                <c:pt idx="6">
                  <c:v>106 (RRP)</c:v>
                </c:pt>
                <c:pt idx="7">
                  <c:v>201 (PIT)</c:v>
                </c:pt>
                <c:pt idx="8">
                  <c:v>202 (PIT)</c:v>
                </c:pt>
                <c:pt idx="9">
                  <c:v>203 (PIT)</c:v>
                </c:pt>
                <c:pt idx="10">
                  <c:v>204 (PIT)</c:v>
                </c:pt>
                <c:pt idx="11">
                  <c:v>1 (RRP)</c:v>
                </c:pt>
                <c:pt idx="12">
                  <c:v>2 (RRP)*</c:v>
                </c:pt>
                <c:pt idx="13">
                  <c:v>3 (RRP)</c:v>
                </c:pt>
                <c:pt idx="14">
                  <c:v>4 (RRP)</c:v>
                </c:pt>
                <c:pt idx="15">
                  <c:v>5 (RRP)</c:v>
                </c:pt>
                <c:pt idx="16">
                  <c:v>6 (RRP)</c:v>
                </c:pt>
                <c:pt idx="17">
                  <c:v>7 (RRP)</c:v>
                </c:pt>
                <c:pt idx="18">
                  <c:v>P1 (RRP)</c:v>
                </c:pt>
                <c:pt idx="19">
                  <c:v>P1b (RRP)</c:v>
                </c:pt>
                <c:pt idx="20">
                  <c:v>P2 (RRP)</c:v>
                </c:pt>
                <c:pt idx="21">
                  <c:v>P3 (RRP)</c:v>
                </c:pt>
              </c:strCache>
              <c:extLst>
                <c:ext xmlns:c15="http://schemas.microsoft.com/office/drawing/2012/chart" uri="{02D57815-91ED-43cb-92C2-25804820EDAC}">
                  <c15:fullRef>
                    <c15:sqref>(Coils!$A$21:$A$32,Coils!$A$37:$A$45,Coils!$A$49:$A$54)</c15:sqref>
                  </c15:fullRef>
                </c:ext>
              </c:extLst>
            </c:strRef>
          </c:cat>
          <c:val>
            <c:numRef>
              <c:f>(Coils!$H$21:$H$27,Coils!$H$29:$H$32,Coils!$J$37:$J$43,Coils!$J$49:$J$52)</c:f>
              <c:numCache>
                <c:formatCode>0.000</c:formatCode>
                <c:ptCount val="22"/>
                <c:pt idx="0">
                  <c:v>-0.23</c:v>
                </c:pt>
                <c:pt idx="1">
                  <c:v>-0.04</c:v>
                </c:pt>
                <c:pt idx="2">
                  <c:v>-0.043</c:v>
                </c:pt>
                <c:pt idx="3">
                  <c:v>-0.047</c:v>
                </c:pt>
                <c:pt idx="4">
                  <c:v>0.0</c:v>
                </c:pt>
                <c:pt idx="7">
                  <c:v>-0.08</c:v>
                </c:pt>
                <c:pt idx="8">
                  <c:v>-0.03</c:v>
                </c:pt>
                <c:pt idx="11">
                  <c:v>-0.167</c:v>
                </c:pt>
                <c:pt idx="12">
                  <c:v>-0.2315</c:v>
                </c:pt>
                <c:pt idx="13">
                  <c:v>-0.139</c:v>
                </c:pt>
                <c:pt idx="14">
                  <c:v>-0.188</c:v>
                </c:pt>
                <c:pt idx="15">
                  <c:v>-0.168</c:v>
                </c:pt>
                <c:pt idx="16">
                  <c:v>-0.171</c:v>
                </c:pt>
                <c:pt idx="17">
                  <c:v>-0.22394</c:v>
                </c:pt>
                <c:pt idx="18">
                  <c:v>-0.235</c:v>
                </c:pt>
                <c:pt idx="19">
                  <c:v>-0.2095</c:v>
                </c:pt>
                <c:pt idx="20">
                  <c:v>-0.145</c:v>
                </c:pt>
                <c:pt idx="21">
                  <c:v>-0.160625</c:v>
                </c:pt>
              </c:numCache>
              <c:extLst>
                <c:ext xmlns:c15="http://schemas.microsoft.com/office/drawing/2012/chart" uri="{02D57815-91ED-43cb-92C2-25804820EDAC}">
                  <c15:fullRef>
                    <c15:sqref>(Coils!$H$21:$H$32,Coils!$J$37:$J$45,Coils!$J$49:$J$54)</c15:sqref>
                  </c15:fullRef>
                </c:ext>
              </c:extLst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31418648"/>
        <c:axId val="-2008052776"/>
      </c:barChart>
      <c:catAx>
        <c:axId val="20314186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CERN coils			LARP coils</a:t>
                </a:r>
              </a:p>
            </c:rich>
          </c:tx>
          <c:layout>
            <c:manualLayout>
              <c:xMode val="edge"/>
              <c:yMode val="edge"/>
              <c:x val="0.243289319785017"/>
              <c:y val="0.0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008052776"/>
        <c:crosses val="autoZero"/>
        <c:auto val="1"/>
        <c:lblAlgn val="ctr"/>
        <c:lblOffset val="100"/>
        <c:noMultiLvlLbl val="0"/>
      </c:catAx>
      <c:valAx>
        <c:axId val="-2008052776"/>
        <c:scaling>
          <c:orientation val="minMax"/>
          <c:max val="0.01"/>
          <c:min val="-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Longitudinal contraction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31418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28549390147117"/>
          <c:y val="0.731291828543788"/>
          <c:w val="0.216060367454068"/>
          <c:h val="0.18881248260008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296048639574"/>
          <c:y val="0.289352702361517"/>
          <c:w val="0.773062077221824"/>
          <c:h val="0.714988897813159"/>
        </c:manualLayout>
      </c:layout>
      <c:barChart>
        <c:barDir val="col"/>
        <c:grouping val="stacked"/>
        <c:varyColors val="0"/>
        <c:ser>
          <c:idx val="1"/>
          <c:order val="0"/>
          <c:tx>
            <c:v>Heat treatment</c:v>
          </c:tx>
          <c:spPr>
            <a:solidFill>
              <a:srgbClr val="FF6600"/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rgbClr val="FF6600"/>
              </a:solidFill>
              <a:ln w="12700">
                <a:solidFill>
                  <a:schemeClr val="accent2"/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rgbClr val="FF6600"/>
              </a:solidFill>
              <a:ln w="12700">
                <a:solidFill>
                  <a:schemeClr val="accent2"/>
                </a:solidFill>
              </a:ln>
              <a:effectLst/>
            </c:spPr>
          </c:dPt>
          <c:cat>
            <c:strRef>
              <c:f>(Coils!$A$21:$A$25,Coils!$A$29:$A$30,Coils!$A$37:$A$43,Coils!$A$49:$A$52)</c:f>
              <c:strCache>
                <c:ptCount val="18"/>
                <c:pt idx="0">
                  <c:v>000 (Cu)*</c:v>
                </c:pt>
                <c:pt idx="1">
                  <c:v>101 (low gr.)*</c:v>
                </c:pt>
                <c:pt idx="2">
                  <c:v>102 (RRP)</c:v>
                </c:pt>
                <c:pt idx="3">
                  <c:v>103 (RRP)</c:v>
                </c:pt>
                <c:pt idx="4">
                  <c:v>104 (RRP)</c:v>
                </c:pt>
                <c:pt idx="5">
                  <c:v>201 (PIT)</c:v>
                </c:pt>
                <c:pt idx="6">
                  <c:v>202 (PIT)</c:v>
                </c:pt>
                <c:pt idx="7">
                  <c:v>1 (RRP)</c:v>
                </c:pt>
                <c:pt idx="8">
                  <c:v>2 (RRP)*</c:v>
                </c:pt>
                <c:pt idx="9">
                  <c:v>3 (RRP)</c:v>
                </c:pt>
                <c:pt idx="10">
                  <c:v>4 (RRP)</c:v>
                </c:pt>
                <c:pt idx="11">
                  <c:v>5 (RRP)</c:v>
                </c:pt>
                <c:pt idx="12">
                  <c:v>6 (RRP)</c:v>
                </c:pt>
                <c:pt idx="13">
                  <c:v>7 (RRP)</c:v>
                </c:pt>
                <c:pt idx="14">
                  <c:v>P1 (RRP)</c:v>
                </c:pt>
                <c:pt idx="15">
                  <c:v>P1b (RRP)</c:v>
                </c:pt>
                <c:pt idx="16">
                  <c:v>P2 (RRP)</c:v>
                </c:pt>
                <c:pt idx="17">
                  <c:v>P3 (RRP)</c:v>
                </c:pt>
              </c:strCache>
              <c:extLst>
                <c:ext xmlns:c15="http://schemas.microsoft.com/office/drawing/2012/chart" uri="{02D57815-91ED-43cb-92C2-25804820EDAC}">
                  <c15:fullRef>
                    <c15:sqref>(Coils!$A$21:$A$32,Coils!$A$37:$A$45,Coils!$A$49:$A$54)</c15:sqref>
                  </c15:fullRef>
                </c:ext>
              </c:extLst>
            </c:strRef>
          </c:cat>
          <c:val>
            <c:numRef>
              <c:f>(Coils!$H$21:$H$25,Coils!$H$29:$H$30,Coils!$J$37:$J$43,Coils!$J$49:$J$52)</c:f>
              <c:numCache>
                <c:formatCode>0.000</c:formatCode>
                <c:ptCount val="18"/>
                <c:pt idx="0">
                  <c:v>-0.23</c:v>
                </c:pt>
                <c:pt idx="1">
                  <c:v>-0.04</c:v>
                </c:pt>
                <c:pt idx="2">
                  <c:v>-0.043</c:v>
                </c:pt>
                <c:pt idx="3">
                  <c:v>-0.047</c:v>
                </c:pt>
                <c:pt idx="4">
                  <c:v>0.0</c:v>
                </c:pt>
                <c:pt idx="5">
                  <c:v>-0.08</c:v>
                </c:pt>
                <c:pt idx="6">
                  <c:v>-0.03</c:v>
                </c:pt>
                <c:pt idx="7">
                  <c:v>-0.167</c:v>
                </c:pt>
                <c:pt idx="8">
                  <c:v>-0.2315</c:v>
                </c:pt>
                <c:pt idx="9">
                  <c:v>-0.139</c:v>
                </c:pt>
                <c:pt idx="10">
                  <c:v>-0.188</c:v>
                </c:pt>
                <c:pt idx="11">
                  <c:v>-0.168</c:v>
                </c:pt>
                <c:pt idx="12">
                  <c:v>-0.171</c:v>
                </c:pt>
                <c:pt idx="13">
                  <c:v>-0.22394</c:v>
                </c:pt>
                <c:pt idx="14">
                  <c:v>-0.235</c:v>
                </c:pt>
                <c:pt idx="15">
                  <c:v>-0.2095</c:v>
                </c:pt>
                <c:pt idx="16">
                  <c:v>-0.145</c:v>
                </c:pt>
                <c:pt idx="17">
                  <c:v>-0.160625</c:v>
                </c:pt>
              </c:numCache>
              <c:extLst>
                <c:ext xmlns:c15="http://schemas.microsoft.com/office/drawing/2012/chart" uri="{02D57815-91ED-43cb-92C2-25804820EDAC}">
                  <c15:fullRef>
                    <c15:sqref>(Coils!$H$21:$H$32,Coils!$J$37:$J$45,Coils!$J$49:$J$54)</c15:sqref>
                  </c15:fullRef>
                </c:ext>
              </c:extLst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30383656"/>
        <c:axId val="-198452562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v>Tension released</c:v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Pt>
                  <c:idx val="17"/>
                  <c:invertIfNegative val="0"/>
                  <c:bubble3D val="0"/>
                  <c:spPr>
                    <a:noFill/>
                    <a:ln w="12700">
                      <a:solidFill>
                        <a:schemeClr val="accent1"/>
                      </a:solidFill>
                    </a:ln>
                    <a:effectLst/>
                  </c:spPr>
                </c:dPt>
                <c:cat>
                  <c:strRef>
                    <c:extLst>
                      <c:ext uri="{02D57815-91ED-43cb-92C2-25804820EDAC}">
                        <c15:fullRef>
                          <c15:sqref>(Coils!$A$21:$A$32,Coils!$A$37:$A$45,Coils!$A$49:$A$54)</c15:sqref>
                        </c15:fullRef>
                        <c15:formulaRef>
                          <c15:sqref>(Coils!$A$21:$A$25,Coils!$A$29:$A$30,Coils!$A$37:$A$43,Coils!$A$49:$A$52)</c15:sqref>
                        </c15:formulaRef>
                      </c:ext>
                    </c:extLst>
                    <c:strCache>
                      <c:ptCount val="18"/>
                      <c:pt idx="0">
                        <c:v>000 (Cu)*</c:v>
                      </c:pt>
                      <c:pt idx="1">
                        <c:v>101 (low gr.)*</c:v>
                      </c:pt>
                      <c:pt idx="2">
                        <c:v>102 (RRP)</c:v>
                      </c:pt>
                      <c:pt idx="3">
                        <c:v>103 (RRP)</c:v>
                      </c:pt>
                      <c:pt idx="4">
                        <c:v>104 (RRP)</c:v>
                      </c:pt>
                      <c:pt idx="5">
                        <c:v>201 (PIT)</c:v>
                      </c:pt>
                      <c:pt idx="6">
                        <c:v>202 (PIT)</c:v>
                      </c:pt>
                      <c:pt idx="7">
                        <c:v>1 (RRP)</c:v>
                      </c:pt>
                      <c:pt idx="8">
                        <c:v>2 (RRP)*</c:v>
                      </c:pt>
                      <c:pt idx="9">
                        <c:v>3 (RRP)</c:v>
                      </c:pt>
                      <c:pt idx="10">
                        <c:v>4 (RRP)</c:v>
                      </c:pt>
                      <c:pt idx="11">
                        <c:v>5 (RRP)</c:v>
                      </c:pt>
                      <c:pt idx="12">
                        <c:v>6 (RRP)</c:v>
                      </c:pt>
                      <c:pt idx="13">
                        <c:v>7 (RRP)</c:v>
                      </c:pt>
                      <c:pt idx="14">
                        <c:v>P1 (RRP)</c:v>
                      </c:pt>
                      <c:pt idx="15">
                        <c:v>P1b (RRP)</c:v>
                      </c:pt>
                      <c:pt idx="16">
                        <c:v>P2 (RRP)</c:v>
                      </c:pt>
                      <c:pt idx="17">
                        <c:v>P3 (RRP)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ullRef>
                          <c15:sqref>(Coils!$F$21:$F$32,Coils!$H$37:$H$45,Coils!$H$49:$H$54)</c15:sqref>
                        </c15:fullRef>
                        <c15:formulaRef>
                          <c15:sqref>(Coils!$F$21:$F$25,Coils!$F$29:$F$30,Coils!$H$37:$H$43,Coils!$H$49:$H$52)</c15:sqref>
                        </c15:formulaRef>
                      </c:ext>
                    </c:extLst>
                    <c:numCache>
                      <c:formatCode>0.000</c:formatCode>
                      <c:ptCount val="18"/>
                      <c:pt idx="0">
                        <c:v>-2.9999999999999982E-2</c:v>
                      </c:pt>
                      <c:pt idx="1">
                        <c:v>-0.12000000000000002</c:v>
                      </c:pt>
                      <c:pt idx="2">
                        <c:v>-9.0000000000000038E-2</c:v>
                      </c:pt>
                      <c:pt idx="3">
                        <c:v>-0.11000000000000001</c:v>
                      </c:pt>
                      <c:pt idx="4">
                        <c:v>-0.125</c:v>
                      </c:pt>
                      <c:pt idx="5">
                        <c:v>-7.4999999999999997E-2</c:v>
                      </c:pt>
                      <c:pt idx="6">
                        <c:v>-0.11000000000000001</c:v>
                      </c:pt>
                      <c:pt idx="7">
                        <c:v>-0.16200000000000001</c:v>
                      </c:pt>
                      <c:pt idx="8">
                        <c:v>-0.10800000000000001</c:v>
                      </c:pt>
                      <c:pt idx="9">
                        <c:v>-0.15500000000000003</c:v>
                      </c:pt>
                      <c:pt idx="10">
                        <c:v>-0.13400000000000004</c:v>
                      </c:pt>
                      <c:pt idx="11">
                        <c:v>-0.11099999999999999</c:v>
                      </c:pt>
                      <c:pt idx="12">
                        <c:v>-0.11500000000000003</c:v>
                      </c:pt>
                      <c:pt idx="13">
                        <c:v>-0.123</c:v>
                      </c:pt>
                      <c:pt idx="14">
                        <c:v>-6.7999999999999977E-2</c:v>
                      </c:pt>
                      <c:pt idx="15">
                        <c:v>-8.3749999999999949E-2</c:v>
                      </c:pt>
                      <c:pt idx="16">
                        <c:v>-2.7500000000000035E-2</c:v>
                      </c:pt>
                      <c:pt idx="17">
                        <c:v>-7.5974999999999904E-2</c:v>
                      </c:pt>
                    </c:numCache>
                  </c:numRef>
                </c:val>
                <c:extLst>
                  <c:ext uri="{02D57815-91ED-43cb-92C2-25804820EDAC}">
                    <c15:categoryFilterExceptions>
                      <c15:categoryFilterException>
                        <c15:sqref>[1]Coils!$H$53</c15:sqref>
                        <c15:spPr xmlns:c15="http://schemas.microsoft.com/office/drawing/2012/chart">
                          <a:noFill/>
                          <a:ln w="12700">
                            <a:solidFill>
                              <a:schemeClr val="accent1"/>
                            </a:solidFill>
                          </a:ln>
                          <a:effectLst/>
                        </c15:spPr>
                      </c15:categoryFilterException>
                    </c15:categoryFilterExceptions>
                  </c:ext>
                </c:extLst>
              </c15:ser>
            </c15:filteredBarSeries>
            <c15:filteredBarSeries>
              <c15:ser>
                <c:idx val="2"/>
                <c:order val="1"/>
                <c:tx>
                  <c:v>Curing</c:v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Pt>
                  <c:idx val="0"/>
                  <c:invertIfNegative val="0"/>
                  <c:bubble3D val="0"/>
                  <c:spPr>
                    <a:noFill/>
                    <a:ln w="12700">
                      <a:solidFill>
                        <a:schemeClr val="accent3"/>
                      </a:solidFill>
                    </a:ln>
                    <a:effectLst/>
                  </c:spPr>
                </c:dPt>
                <c:dPt>
                  <c:idx val="1"/>
                  <c:invertIfNegative val="0"/>
                  <c:bubble3D val="0"/>
                  <c:spPr>
                    <a:noFill/>
                    <a:ln w="12700">
                      <a:solidFill>
                        <a:schemeClr val="accent3"/>
                      </a:solidFill>
                    </a:ln>
                    <a:effectLst/>
                  </c:spPr>
                </c:dPt>
                <c:dPt>
                  <c:idx val="5"/>
                  <c:invertIfNegative val="0"/>
                  <c:bubble3D val="0"/>
                  <c:spPr>
                    <a:noFill/>
                    <a:ln w="12700">
                      <a:solidFill>
                        <a:schemeClr val="accent3"/>
                      </a:solidFill>
                    </a:ln>
                    <a:effectLst/>
                  </c:spPr>
                </c:dPt>
                <c:dPt>
                  <c:idx val="8"/>
                  <c:invertIfNegative val="0"/>
                  <c:bubble3D val="0"/>
                  <c:spPr>
                    <a:noFill/>
                    <a:ln w="12700">
                      <a:solidFill>
                        <a:schemeClr val="accent3"/>
                      </a:solidFill>
                    </a:ln>
                    <a:effectLst/>
                  </c:spPr>
                </c:dPt>
                <c:dPt>
                  <c:idx val="13"/>
                  <c:invertIfNegative val="0"/>
                  <c:bubble3D val="0"/>
                  <c:spPr>
                    <a:noFill/>
                    <a:ln w="12700">
                      <a:solidFill>
                        <a:schemeClr val="accent3"/>
                      </a:solidFill>
                    </a:ln>
                    <a:effectLst/>
                  </c:spPr>
                </c:dPt>
                <c:cat>
                  <c:strRef>
                    <c:extLst>
                      <c:ext xmlns:c15="http://schemas.microsoft.com/office/drawing/2012/chart" uri="{02D57815-91ED-43cb-92C2-25804820EDAC}">
                        <c15:fullRef>
                          <c15:sqref>(Coils!$A$21:$A$32,Coils!$A$37:$A$45,Coils!$A$49:$A$54)</c15:sqref>
                        </c15:fullRef>
                        <c15:formulaRef>
                          <c15:sqref>(Coils!$A$21:$A$25,Coils!$A$29:$A$30,Coils!$A$37:$A$43,Coils!$A$49:$A$52)</c15:sqref>
                        </c15:formulaRef>
                      </c:ext>
                    </c:extLst>
                    <c:strCache>
                      <c:ptCount val="18"/>
                      <c:pt idx="0">
                        <c:v>000 (Cu)*</c:v>
                      </c:pt>
                      <c:pt idx="1">
                        <c:v>101 (low gr.)*</c:v>
                      </c:pt>
                      <c:pt idx="2">
                        <c:v>102 (RRP)</c:v>
                      </c:pt>
                      <c:pt idx="3">
                        <c:v>103 (RRP)</c:v>
                      </c:pt>
                      <c:pt idx="4">
                        <c:v>104 (RRP)</c:v>
                      </c:pt>
                      <c:pt idx="5">
                        <c:v>201 (PIT)</c:v>
                      </c:pt>
                      <c:pt idx="6">
                        <c:v>202 (PIT)</c:v>
                      </c:pt>
                      <c:pt idx="7">
                        <c:v>1 (RRP)</c:v>
                      </c:pt>
                      <c:pt idx="8">
                        <c:v>2 (RRP)*</c:v>
                      </c:pt>
                      <c:pt idx="9">
                        <c:v>3 (RRP)</c:v>
                      </c:pt>
                      <c:pt idx="10">
                        <c:v>4 (RRP)</c:v>
                      </c:pt>
                      <c:pt idx="11">
                        <c:v>5 (RRP)</c:v>
                      </c:pt>
                      <c:pt idx="12">
                        <c:v>6 (RRP)</c:v>
                      </c:pt>
                      <c:pt idx="13">
                        <c:v>7 (RRP)</c:v>
                      </c:pt>
                      <c:pt idx="14">
                        <c:v>P1 (RRP)</c:v>
                      </c:pt>
                      <c:pt idx="15">
                        <c:v>P1b (RRP)</c:v>
                      </c:pt>
                      <c:pt idx="16">
                        <c:v>P2 (RRP)</c:v>
                      </c:pt>
                      <c:pt idx="17">
                        <c:v>P3 (RRP)</c:v>
                      </c:pt>
                    </c:strCache>
                  </c:str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ullRef>
                          <c15:sqref>(Coils!$G$21:$G$32,Coils!$I$37:$I$45,Coils!$I$49:$I$54)</c15:sqref>
                        </c15:fullRef>
                        <c15:formulaRef>
                          <c15:sqref>(Coils!$G$21:$G$25,Coils!$G$29:$G$30,Coils!$I$37:$I$43,Coils!$I$49:$I$52)</c15:sqref>
                        </c15:formulaRef>
                      </c:ext>
                    </c:extLst>
                    <c:numCache>
                      <c:formatCode>0.000</c:formatCode>
                      <c:ptCount val="18"/>
                      <c:pt idx="0">
                        <c:v>-2.9999999999999982E-2</c:v>
                      </c:pt>
                      <c:pt idx="1">
                        <c:v>-2.9999999999999982E-2</c:v>
                      </c:pt>
                      <c:pt idx="2">
                        <c:v>-2.9999999999999982E-2</c:v>
                      </c:pt>
                      <c:pt idx="3">
                        <c:v>-2.9000000000000005E-2</c:v>
                      </c:pt>
                      <c:pt idx="4">
                        <c:v>-3.4999999999999996E-2</c:v>
                      </c:pt>
                      <c:pt idx="5">
                        <c:v>-2.0000000000000018E-2</c:v>
                      </c:pt>
                      <c:pt idx="6">
                        <c:v>5.000000000000027E-3</c:v>
                      </c:pt>
                      <c:pt idx="7">
                        <c:v>-2.3999999999999931E-2</c:v>
                      </c:pt>
                      <c:pt idx="8">
                        <c:v>-2.9999999999999982E-2</c:v>
                      </c:pt>
                      <c:pt idx="9">
                        <c:v>-4.8999999999999974E-2</c:v>
                      </c:pt>
                      <c:pt idx="10">
                        <c:v>-7.999999999999962E-3</c:v>
                      </c:pt>
                      <c:pt idx="11">
                        <c:v>-5.3000000000000026E-2</c:v>
                      </c:pt>
                      <c:pt idx="12">
                        <c:v>-1.5999999999999969E-2</c:v>
                      </c:pt>
                      <c:pt idx="13">
                        <c:v>-2.9999999999999982E-2</c:v>
                      </c:pt>
                      <c:pt idx="14">
                        <c:v>-3.7749999999999992E-2</c:v>
                      </c:pt>
                      <c:pt idx="15">
                        <c:v>-1.0000000000000054E-2</c:v>
                      </c:pt>
                      <c:pt idx="16">
                        <c:v>-6.6249999999999962E-2</c:v>
                      </c:pt>
                      <c:pt idx="17">
                        <c:v>-7.7000000000000401E-3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-2030383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1984525624"/>
        <c:crosses val="autoZero"/>
        <c:auto val="1"/>
        <c:lblAlgn val="ctr"/>
        <c:lblOffset val="100"/>
        <c:noMultiLvlLbl val="0"/>
      </c:catAx>
      <c:valAx>
        <c:axId val="-1984525624"/>
        <c:scaling>
          <c:orientation val="minMax"/>
          <c:max val="0.0"/>
          <c:min val="-0.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Contraction</a:t>
                </a:r>
                <a:r>
                  <a:rPr lang="en-US" baseline="0" dirty="0" smtClean="0"/>
                  <a:t> During Reaction</a:t>
                </a:r>
                <a:r>
                  <a:rPr lang="en-US" dirty="0" smtClean="0"/>
                  <a:t>[%]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0234667200380271"/>
              <c:y val="0.20881356577118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030383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5364404978585"/>
          <c:y val="0.0321555003475648"/>
          <c:w val="0.775553890555245"/>
          <c:h val="0.825821261053246"/>
        </c:manualLayout>
      </c:layout>
      <c:scatterChart>
        <c:scatterStyle val="lineMarker"/>
        <c:varyColors val="0"/>
        <c:ser>
          <c:idx val="6"/>
          <c:order val="0"/>
          <c:tx>
            <c:strRef>
              <c:f>'Azi Size'!$F$5</c:f>
              <c:strCache>
                <c:ptCount val="1"/>
                <c:pt idx="0">
                  <c:v>Coil 2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'Azi Size'!$A$9:$A$16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  <c:extLst xmlns:c15="http://schemas.microsoft.com/office/drawing/2012/chart"/>
            </c:numRef>
          </c:xVal>
          <c:yVal>
            <c:numRef>
              <c:f>'Azi Size'!$F$9:$F$16</c:f>
              <c:numCache>
                <c:formatCode>0</c:formatCode>
                <c:ptCount val="8"/>
                <c:pt idx="0">
                  <c:v>166.8189792711437</c:v>
                </c:pt>
                <c:pt idx="1">
                  <c:v>175.7329705299072</c:v>
                </c:pt>
                <c:pt idx="2">
                  <c:v>89.139912587634</c:v>
                </c:pt>
                <c:pt idx="3">
                  <c:v>131.1630142360901</c:v>
                </c:pt>
                <c:pt idx="4">
                  <c:v>72.58535739278759</c:v>
                </c:pt>
                <c:pt idx="5">
                  <c:v>82.77277597423152</c:v>
                </c:pt>
                <c:pt idx="6">
                  <c:v>48.3902382618585</c:v>
                </c:pt>
                <c:pt idx="7">
                  <c:v>-8.91399125876341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8"/>
          <c:order val="1"/>
          <c:tx>
            <c:strRef>
              <c:f>'Azi Size'!$D$5</c:f>
              <c:strCache>
                <c:ptCount val="1"/>
                <c:pt idx="0">
                  <c:v>Coil 6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</a:ln>
            <a:effectLst/>
          </c:spPr>
          <c:marker>
            <c:symbol val="star"/>
            <c:size val="7"/>
            <c:spPr>
              <a:solidFill>
                <a:schemeClr val="tx2">
                  <a:lumMod val="40000"/>
                  <a:lumOff val="6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'Azi Size'!$A$9:$A$16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  <c:extLst xmlns:c15="http://schemas.microsoft.com/office/drawing/2012/chart"/>
            </c:numRef>
          </c:xVal>
          <c:yVal>
            <c:numRef>
              <c:f>'Azi Size'!$D$9:$D$16</c:f>
              <c:numCache>
                <c:formatCode>General</c:formatCode>
                <c:ptCount val="8"/>
                <c:pt idx="0">
                  <c:v>-169.0</c:v>
                </c:pt>
                <c:pt idx="1">
                  <c:v>-129.0</c:v>
                </c:pt>
                <c:pt idx="2">
                  <c:v>-230.0</c:v>
                </c:pt>
                <c:pt idx="3">
                  <c:v>-211.0</c:v>
                </c:pt>
                <c:pt idx="4">
                  <c:v>-237.0</c:v>
                </c:pt>
                <c:pt idx="5">
                  <c:v>-189.0</c:v>
                </c:pt>
                <c:pt idx="6">
                  <c:v>-214.0</c:v>
                </c:pt>
                <c:pt idx="7">
                  <c:v>-202.0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0"/>
          <c:order val="2"/>
          <c:tx>
            <c:strRef>
              <c:f>[1]Sheet1!$D$15</c:f>
              <c:strCache>
                <c:ptCount val="1"/>
                <c:pt idx="0">
                  <c:v>Coil 3</c:v>
                </c:pt>
              </c:strCache>
            </c:strRef>
          </c:tx>
          <c:spPr>
            <a:ln w="19050" cap="rnd">
              <a:solidFill>
                <a:schemeClr val="accent6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solidFill>
                <a:schemeClr val="accent6"/>
              </a:solidFill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xVal>
            <c:numRef>
              <c:f>[1]Sheet1!$B$16:$B$23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</c:numRef>
          </c:xVal>
          <c:yVal>
            <c:numRef>
              <c:f>[1]Sheet1!$D$16:$D$23</c:f>
              <c:numCache>
                <c:formatCode>General</c:formatCode>
                <c:ptCount val="8"/>
                <c:pt idx="0">
                  <c:v>38.1</c:v>
                </c:pt>
                <c:pt idx="1">
                  <c:v>88.9</c:v>
                </c:pt>
                <c:pt idx="2">
                  <c:v>63.5</c:v>
                </c:pt>
                <c:pt idx="3">
                  <c:v>76.2</c:v>
                </c:pt>
                <c:pt idx="4">
                  <c:v>50.8</c:v>
                </c:pt>
                <c:pt idx="5">
                  <c:v>76.2</c:v>
                </c:pt>
                <c:pt idx="6">
                  <c:v>55.88</c:v>
                </c:pt>
                <c:pt idx="7">
                  <c:v>50.8</c:v>
                </c:pt>
              </c:numCache>
            </c:numRef>
          </c:yVal>
          <c:smooth val="0"/>
        </c:ser>
        <c:ser>
          <c:idx val="1"/>
          <c:order val="3"/>
          <c:tx>
            <c:strRef>
              <c:f>[1]Sheet1!$E$15</c:f>
              <c:strCache>
                <c:ptCount val="1"/>
                <c:pt idx="0">
                  <c:v>Coil 5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  <a:lumOff val="40000"/>
                </a:schemeClr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solidFill>
                <a:schemeClr val="accent6">
                  <a:lumMod val="60000"/>
                  <a:lumOff val="40000"/>
                </a:schemeClr>
              </a:solidFill>
              <a:ln w="9525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[1]Sheet1!$B$16:$B$23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</c:numRef>
          </c:xVal>
          <c:yVal>
            <c:numRef>
              <c:f>[1]Sheet1!$E$16:$E$23</c:f>
              <c:numCache>
                <c:formatCode>General</c:formatCode>
                <c:ptCount val="8"/>
                <c:pt idx="0">
                  <c:v>-38.1</c:v>
                </c:pt>
                <c:pt idx="1">
                  <c:v>25.4</c:v>
                </c:pt>
                <c:pt idx="2">
                  <c:v>25.4</c:v>
                </c:pt>
                <c:pt idx="3">
                  <c:v>25.4</c:v>
                </c:pt>
                <c:pt idx="4">
                  <c:v>12.7</c:v>
                </c:pt>
                <c:pt idx="5">
                  <c:v>12.7</c:v>
                </c:pt>
                <c:pt idx="6">
                  <c:v>25.4</c:v>
                </c:pt>
                <c:pt idx="7">
                  <c:v>0.0</c:v>
                </c:pt>
              </c:numCache>
            </c:numRef>
          </c:yVal>
          <c:smooth val="0"/>
        </c:ser>
        <c:ser>
          <c:idx val="2"/>
          <c:order val="4"/>
          <c:tx>
            <c:strRef>
              <c:f>[1]Sheet1!$F$15</c:f>
              <c:strCache>
                <c:ptCount val="1"/>
                <c:pt idx="0">
                  <c:v>Coil 103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ot"/>
              <a:round/>
            </a:ln>
            <a:effectLst/>
          </c:spPr>
          <c:marker>
            <c:symbol val="triangle"/>
            <c:size val="7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[1]Sheet1!$B$16:$B$23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</c:numRef>
          </c:xVal>
          <c:yVal>
            <c:numRef>
              <c:f>[1]Sheet1!$F$16:$F$23</c:f>
              <c:numCache>
                <c:formatCode>General</c:formatCode>
                <c:ptCount val="8"/>
                <c:pt idx="0">
                  <c:v>-139.7</c:v>
                </c:pt>
                <c:pt idx="1">
                  <c:v>-50.8</c:v>
                </c:pt>
                <c:pt idx="2">
                  <c:v>-50.8</c:v>
                </c:pt>
                <c:pt idx="3">
                  <c:v>-12.7</c:v>
                </c:pt>
                <c:pt idx="4">
                  <c:v>-50.8</c:v>
                </c:pt>
                <c:pt idx="5">
                  <c:v>-88.9</c:v>
                </c:pt>
                <c:pt idx="6">
                  <c:v>-127.0</c:v>
                </c:pt>
                <c:pt idx="7">
                  <c:v>-152.4</c:v>
                </c:pt>
              </c:numCache>
            </c:numRef>
          </c:yVal>
          <c:smooth val="0"/>
        </c:ser>
        <c:ser>
          <c:idx val="3"/>
          <c:order val="5"/>
          <c:tx>
            <c:strRef>
              <c:f>[1]Sheet1!$G$15</c:f>
              <c:strCache>
                <c:ptCount val="1"/>
                <c:pt idx="0">
                  <c:v>Coil 104</c:v>
                </c:pt>
              </c:strCache>
            </c:strRef>
          </c:tx>
          <c:spPr>
            <a:ln w="19050" cap="rnd">
              <a:solidFill>
                <a:schemeClr val="accent3">
                  <a:lumMod val="75000"/>
                </a:schemeClr>
              </a:solidFill>
              <a:prstDash val="sysDot"/>
              <a:round/>
            </a:ln>
            <a:effectLst/>
          </c:spPr>
          <c:marker>
            <c:symbol val="triangle"/>
            <c:size val="7"/>
            <c:spPr>
              <a:solidFill>
                <a:schemeClr val="accent3">
                  <a:lumMod val="75000"/>
                </a:schemeClr>
              </a:solidFill>
              <a:ln w="9525">
                <a:solidFill>
                  <a:schemeClr val="accent3">
                    <a:lumMod val="50000"/>
                  </a:schemeClr>
                </a:solidFill>
              </a:ln>
              <a:effectLst/>
            </c:spPr>
          </c:marker>
          <c:xVal>
            <c:numRef>
              <c:f>[1]Sheet1!$B$16:$B$23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</c:numRef>
          </c:xVal>
          <c:yVal>
            <c:numRef>
              <c:f>[1]Sheet1!$G$16:$G$23</c:f>
              <c:numCache>
                <c:formatCode>General</c:formatCode>
                <c:ptCount val="8"/>
                <c:pt idx="0">
                  <c:v>-203.2</c:v>
                </c:pt>
                <c:pt idx="1">
                  <c:v>-63.5</c:v>
                </c:pt>
                <c:pt idx="2">
                  <c:v>-139.7</c:v>
                </c:pt>
                <c:pt idx="3">
                  <c:v>-157.48</c:v>
                </c:pt>
                <c:pt idx="4">
                  <c:v>-170.18</c:v>
                </c:pt>
                <c:pt idx="5">
                  <c:v>-177.8</c:v>
                </c:pt>
                <c:pt idx="6">
                  <c:v>-157.48</c:v>
                </c:pt>
                <c:pt idx="7">
                  <c:v>-182.88</c:v>
                </c:pt>
              </c:numCache>
            </c:numRef>
          </c:yVal>
          <c:smooth val="0"/>
        </c:ser>
        <c:ser>
          <c:idx val="10"/>
          <c:order val="6"/>
          <c:tx>
            <c:strRef>
              <c:f>ToPrint!$V$28</c:f>
              <c:strCache>
                <c:ptCount val="1"/>
              </c:strCache>
            </c:strRef>
          </c:tx>
          <c:spPr>
            <a:ln w="6350" cap="rnd">
              <a:solidFill>
                <a:schemeClr val="bg1">
                  <a:lumMod val="65000"/>
                </a:schemeClr>
              </a:solidFill>
              <a:prstDash val="lg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ToPrint!$V$31:$W$31</c:f>
              <c:numCache>
                <c:formatCode>General</c:formatCode>
                <c:ptCount val="2"/>
                <c:pt idx="0">
                  <c:v>0.381</c:v>
                </c:pt>
                <c:pt idx="1">
                  <c:v>0.381</c:v>
                </c:pt>
              </c:numCache>
            </c:numRef>
          </c:xVal>
          <c:yVal>
            <c:numRef>
              <c:f>ToPrint!$V$29:$W$29</c:f>
              <c:numCache>
                <c:formatCode>General</c:formatCode>
                <c:ptCount val="2"/>
                <c:pt idx="0">
                  <c:v>-500.0</c:v>
                </c:pt>
                <c:pt idx="1">
                  <c:v>500.0</c:v>
                </c:pt>
              </c:numCache>
            </c:numRef>
          </c:yVal>
          <c:smooth val="0"/>
        </c:ser>
        <c:ser>
          <c:idx val="11"/>
          <c:order val="7"/>
          <c:tx>
            <c:strRef>
              <c:f>ToPrint!$V$28</c:f>
              <c:strCache>
                <c:ptCount val="1"/>
              </c:strCache>
            </c:strRef>
          </c:tx>
          <c:spPr>
            <a:ln w="6350" cap="rnd">
              <a:solidFill>
                <a:schemeClr val="bg1">
                  <a:lumMod val="65000"/>
                </a:schemeClr>
              </a:solidFill>
              <a:prstDash val="lg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ToPrint!$V$32:$W$32</c:f>
              <c:numCache>
                <c:formatCode>General</c:formatCode>
                <c:ptCount val="2"/>
                <c:pt idx="0">
                  <c:v>0.6858</c:v>
                </c:pt>
                <c:pt idx="1">
                  <c:v>0.6858</c:v>
                </c:pt>
              </c:numCache>
            </c:numRef>
          </c:xVal>
          <c:yVal>
            <c:numRef>
              <c:f>ToPrint!$V$29:$W$29</c:f>
              <c:numCache>
                <c:formatCode>General</c:formatCode>
                <c:ptCount val="2"/>
                <c:pt idx="0">
                  <c:v>-500.0</c:v>
                </c:pt>
                <c:pt idx="1">
                  <c:v>500.0</c:v>
                </c:pt>
              </c:numCache>
            </c:numRef>
          </c:yVal>
          <c:smooth val="0"/>
        </c:ser>
        <c:ser>
          <c:idx val="12"/>
          <c:order val="8"/>
          <c:tx>
            <c:strRef>
              <c:f>ToPrint!$V$28</c:f>
              <c:strCache>
                <c:ptCount val="1"/>
              </c:strCache>
            </c:strRef>
          </c:tx>
          <c:spPr>
            <a:ln w="6350" cap="rnd">
              <a:solidFill>
                <a:schemeClr val="bg1">
                  <a:lumMod val="65000"/>
                </a:schemeClr>
              </a:solidFill>
              <a:prstDash val="lg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ToPrint!$V$33:$W$33</c:f>
              <c:numCache>
                <c:formatCode>General</c:formatCode>
                <c:ptCount val="2"/>
                <c:pt idx="0">
                  <c:v>0.9398</c:v>
                </c:pt>
                <c:pt idx="1">
                  <c:v>0.9398</c:v>
                </c:pt>
              </c:numCache>
            </c:numRef>
          </c:xVal>
          <c:yVal>
            <c:numRef>
              <c:f>ToPrint!$V$29:$W$29</c:f>
              <c:numCache>
                <c:formatCode>General</c:formatCode>
                <c:ptCount val="2"/>
                <c:pt idx="0">
                  <c:v>-500.0</c:v>
                </c:pt>
                <c:pt idx="1">
                  <c:v>500.0</c:v>
                </c:pt>
              </c:numCache>
            </c:numRef>
          </c:yVal>
          <c:smooth val="0"/>
        </c:ser>
        <c:ser>
          <c:idx val="13"/>
          <c:order val="9"/>
          <c:tx>
            <c:strRef>
              <c:f>ToPrint!$W$28</c:f>
              <c:strCache>
                <c:ptCount val="1"/>
              </c:strCache>
            </c:strRef>
          </c:tx>
          <c:spPr>
            <a:ln w="6350" cap="rnd">
              <a:solidFill>
                <a:schemeClr val="bg1">
                  <a:lumMod val="65000"/>
                </a:schemeClr>
              </a:solidFill>
              <a:prstDash val="lg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ToPrint!$V$34:$W$34</c:f>
              <c:numCache>
                <c:formatCode>General</c:formatCode>
                <c:ptCount val="2"/>
                <c:pt idx="0">
                  <c:v>1.27</c:v>
                </c:pt>
                <c:pt idx="1">
                  <c:v>1.27</c:v>
                </c:pt>
              </c:numCache>
            </c:numRef>
          </c:xVal>
          <c:yVal>
            <c:numRef>
              <c:f>ToPrint!$V$29:$W$29</c:f>
              <c:numCache>
                <c:formatCode>General</c:formatCode>
                <c:ptCount val="2"/>
                <c:pt idx="0">
                  <c:v>-500.0</c:v>
                </c:pt>
                <c:pt idx="1">
                  <c:v>500.0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6748472"/>
        <c:axId val="-1988936232"/>
        <c:extLst>
          <c:ext xmlns:c15="http://schemas.microsoft.com/office/drawing/2012/chart" uri="{02D57815-91ED-43cb-92C2-25804820EDAC}">
            <c15:filteredScatterSeries>
              <c15:ser>
                <c:idx val="7"/>
                <c:order val="1"/>
                <c:tx>
                  <c:strRef>
                    <c:extLst>
                      <c:ext uri="{02D57815-91ED-43cb-92C2-25804820EDAC}">
                        <c15:formulaRef>
                          <c15:sqref>Asymmetry!$M$3:$M$4</c15:sqref>
                        </c15:formulaRef>
                      </c:ext>
                    </c:extLst>
                    <c:strCache>
                      <c:ptCount val="2"/>
                      <c:pt idx="0">
                        <c:v>Coil 2</c:v>
                      </c:pt>
                      <c:pt idx="1">
                        <c:v>FROM BEST FIT CROSS SECTION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Asymmetry!$C$5:$C$12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15</c:v>
                      </c:pt>
                      <c:pt idx="1">
                        <c:v>21</c:v>
                      </c:pt>
                      <c:pt idx="2">
                        <c:v>27</c:v>
                      </c:pt>
                      <c:pt idx="3">
                        <c:v>29.5</c:v>
                      </c:pt>
                      <c:pt idx="4">
                        <c:v>32</c:v>
                      </c:pt>
                      <c:pt idx="5">
                        <c:v>37</c:v>
                      </c:pt>
                      <c:pt idx="6">
                        <c:v>43</c:v>
                      </c:pt>
                      <c:pt idx="7">
                        <c:v>50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Asymmetry!$M$5:$M$12</c15:sqref>
                        </c15:formulaRef>
                      </c:ext>
                    </c:extLst>
                    <c:numCache>
                      <c:formatCode>0</c:formatCode>
                      <c:ptCount val="8"/>
                      <c:pt idx="0">
                        <c:v>-195</c:v>
                      </c:pt>
                      <c:pt idx="1">
                        <c:v>-81.279999999999987</c:v>
                      </c:pt>
                      <c:pt idx="2">
                        <c:v>60.96</c:v>
                      </c:pt>
                      <c:pt idx="3">
                        <c:v>30.48</c:v>
                      </c:pt>
                      <c:pt idx="4">
                        <c:v>-20.319999999999997</c:v>
                      </c:pt>
                      <c:pt idx="5">
                        <c:v>-58.419999999999995</c:v>
                      </c:pt>
                      <c:pt idx="6">
                        <c:v>15.24</c:v>
                      </c:pt>
                      <c:pt idx="7">
                        <c:v>-35.56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Asymmetry!$R$3:$R$4</c15:sqref>
                        </c15:formulaRef>
                      </c:ext>
                    </c:extLst>
                    <c:strCache>
                      <c:ptCount val="2"/>
                      <c:pt idx="0">
                        <c:v>Coil 6</c:v>
                      </c:pt>
                      <c:pt idx="1">
                        <c:v>FROM BEST FIT CROSS SECTION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Asymmetry!$L$5:$L$12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15</c:v>
                      </c:pt>
                      <c:pt idx="1">
                        <c:v>21</c:v>
                      </c:pt>
                      <c:pt idx="2">
                        <c:v>27</c:v>
                      </c:pt>
                      <c:pt idx="3">
                        <c:v>29.5</c:v>
                      </c:pt>
                      <c:pt idx="4">
                        <c:v>32</c:v>
                      </c:pt>
                      <c:pt idx="5">
                        <c:v>37</c:v>
                      </c:pt>
                      <c:pt idx="6">
                        <c:v>43</c:v>
                      </c:pt>
                      <c:pt idx="7">
                        <c:v>50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Asymmetry!$R$5:$R$12</c15:sqref>
                        </c15:formulaRef>
                      </c:ext>
                    </c:extLst>
                    <c:numCache>
                      <c:formatCode>0</c:formatCode>
                      <c:ptCount val="8"/>
                      <c:pt idx="0">
                        <c:v>-193</c:v>
                      </c:pt>
                      <c:pt idx="1">
                        <c:v>-150</c:v>
                      </c:pt>
                      <c:pt idx="2">
                        <c:v>-53</c:v>
                      </c:pt>
                      <c:pt idx="3">
                        <c:v>-78</c:v>
                      </c:pt>
                      <c:pt idx="4">
                        <c:v>-90</c:v>
                      </c:pt>
                      <c:pt idx="5">
                        <c:v>-157</c:v>
                      </c:pt>
                      <c:pt idx="6">
                        <c:v>-153</c:v>
                      </c:pt>
                      <c:pt idx="7">
                        <c:v>-61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4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[3]Sheet1!$F$26</c15:sqref>
                        </c15:formulaRef>
                      </c:ext>
                    </c:extLst>
                    <c:strCache>
                      <c:ptCount val="1"/>
                      <c:pt idx="0">
                        <c:v>BNL coil 3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prstDash val="dash"/>
                    <a:round/>
                  </a:ln>
                  <a:effectLst/>
                </c:spPr>
                <c:marker>
                  <c:symbol val="diamond"/>
                  <c:size val="7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Lit>
                      <c:formatCode>General</c:formatCode>
                      <c:ptCount val="1"/>
                      <c:pt idx="0">
                        <c:v>180</c:v>
                      </c:pt>
                    </c:numLit>
                  </c:plus>
                  <c:minus>
                    <c:numLit>
                      <c:formatCode>General</c:formatCode>
                      <c:ptCount val="1"/>
                      <c:pt idx="0">
                        <c:v>75</c:v>
                      </c:pt>
                    </c:numLit>
                  </c:minus>
                  <c:spPr>
                    <a:noFill/>
                    <a:ln w="9525" cap="flat" cmpd="sng" algn="ctr">
                      <a:solidFill>
                        <a:srgbClr val="0070C0"/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([3]Sheet1!$A$27:$A$29,[3]Sheet1!$A$31:$A$34)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15</c:v>
                      </c:pt>
                      <c:pt idx="1">
                        <c:v>21</c:v>
                      </c:pt>
                      <c:pt idx="2">
                        <c:v>25.937007874015748</c:v>
                      </c:pt>
                      <c:pt idx="3">
                        <c:v>32</c:v>
                      </c:pt>
                      <c:pt idx="4">
                        <c:v>37</c:v>
                      </c:pt>
                      <c:pt idx="5">
                        <c:v>43.000000000000007</c:v>
                      </c:pt>
                      <c:pt idx="6">
                        <c:v>50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([3]Sheet1!$F$27:$F$29,[3]Sheet1!$F$31:$F$34)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-111.76</c:v>
                      </c:pt>
                      <c:pt idx="1">
                        <c:v>-50.800000000000004</c:v>
                      </c:pt>
                      <c:pt idx="2">
                        <c:v>66.039999999999992</c:v>
                      </c:pt>
                      <c:pt idx="3">
                        <c:v>213.35999999999999</c:v>
                      </c:pt>
                      <c:pt idx="4">
                        <c:v>213.35999999999999</c:v>
                      </c:pt>
                      <c:pt idx="5">
                        <c:v>167.64</c:v>
                      </c:pt>
                      <c:pt idx="6">
                        <c:v>91.44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5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[3]Sheet1!$G$26</c15:sqref>
                        </c15:formulaRef>
                      </c:ext>
                    </c:extLst>
                    <c:strCache>
                      <c:ptCount val="1"/>
                      <c:pt idx="0">
                        <c:v>BNL coil 5</c:v>
                      </c:pt>
                    </c:strCache>
                  </c:strRef>
                </c:tx>
                <c:spPr>
                  <a:ln w="19050" cap="rnd">
                    <a:solidFill>
                      <a:schemeClr val="accent6">
                        <a:lumMod val="75000"/>
                      </a:schemeClr>
                    </a:solidFill>
                    <a:round/>
                  </a:ln>
                  <a:effectLst/>
                </c:spPr>
                <c:marker>
                  <c:symbol val="diamond"/>
                  <c:size val="7"/>
                  <c:spPr>
                    <a:solidFill>
                      <a:schemeClr val="accent6">
                        <a:lumMod val="75000"/>
                      </a:schemeClr>
                    </a:solidFill>
                    <a:ln w="9525">
                      <a:solidFill>
                        <a:schemeClr val="accent6">
                          <a:lumMod val="75000"/>
                        </a:schemeClr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Lit>
                      <c:formatCode>General</c:formatCode>
                      <c:ptCount val="1"/>
                      <c:pt idx="0">
                        <c:v>180</c:v>
                      </c:pt>
                    </c:numLit>
                  </c:plus>
                  <c:minus>
                    <c:numLit>
                      <c:formatCode>General</c:formatCode>
                      <c:ptCount val="1"/>
                      <c:pt idx="0">
                        <c:v>75</c:v>
                      </c:pt>
                    </c:numLit>
                  </c:minus>
                  <c:spPr>
                    <a:noFill/>
                    <a:ln w="9525" cap="flat" cmpd="sng" algn="ctr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([3]Sheet1!$A$27:$A$29,[3]Sheet1!$A$31:$A$34)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15</c:v>
                      </c:pt>
                      <c:pt idx="1">
                        <c:v>21</c:v>
                      </c:pt>
                      <c:pt idx="2">
                        <c:v>25.937007874015748</c:v>
                      </c:pt>
                      <c:pt idx="3">
                        <c:v>32</c:v>
                      </c:pt>
                      <c:pt idx="4">
                        <c:v>37</c:v>
                      </c:pt>
                      <c:pt idx="5">
                        <c:v>43.000000000000007</c:v>
                      </c:pt>
                      <c:pt idx="6">
                        <c:v>50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([3]Sheet1!$G$27:$G$29,[3]Sheet1!$G$31:$G$34)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33.019999999999996</c:v>
                      </c:pt>
                      <c:pt idx="1">
                        <c:v>99.06</c:v>
                      </c:pt>
                      <c:pt idx="2">
                        <c:v>121.91999999999999</c:v>
                      </c:pt>
                      <c:pt idx="3">
                        <c:v>172.72</c:v>
                      </c:pt>
                      <c:pt idx="4">
                        <c:v>154.94</c:v>
                      </c:pt>
                      <c:pt idx="5">
                        <c:v>99.06</c:v>
                      </c:pt>
                      <c:pt idx="6">
                        <c:v>40.64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826748472"/>
        <c:scaling>
          <c:orientation val="minMax"/>
          <c:max val="1.3"/>
          <c:min val="0.3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Distance from Lead End (meters)</a:t>
                </a:r>
              </a:p>
            </c:rich>
          </c:tx>
          <c:layout>
            <c:manualLayout>
              <c:xMode val="edge"/>
              <c:yMode val="edge"/>
              <c:x val="0.260402592452806"/>
              <c:y val="0.92956269737186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cross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88936232"/>
        <c:crosses val="autoZero"/>
        <c:crossBetween val="midCat"/>
      </c:valAx>
      <c:valAx>
        <c:axId val="-1988936232"/>
        <c:scaling>
          <c:orientation val="minMax"/>
          <c:max val="400.0"/>
          <c:min val="-300.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Azimuthal Coil Size (µm)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6748472"/>
        <c:crosses val="autoZero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644317935583106"/>
          <c:y val="0.0347300214524544"/>
          <c:w val="0.27438881080413"/>
          <c:h val="0.2704571121135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9804660344109"/>
          <c:y val="0.0178179835064555"/>
          <c:w val="0.769308237222971"/>
          <c:h val="0.825821261053246"/>
        </c:manualLayout>
      </c:layout>
      <c:scatterChart>
        <c:scatterStyle val="lineMarker"/>
        <c:varyColors val="0"/>
        <c:ser>
          <c:idx val="6"/>
          <c:order val="0"/>
          <c:tx>
            <c:strRef>
              <c:f>Asymmetry!$S$3</c:f>
              <c:strCache>
                <c:ptCount val="1"/>
                <c:pt idx="0">
                  <c:v>Coil 2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Asymmetry!$K$5:$K$12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  <c:extLst xmlns:c15="http://schemas.microsoft.com/office/drawing/2012/chart"/>
            </c:numRef>
          </c:xVal>
          <c:yVal>
            <c:numRef>
              <c:f>Asymmetry!$S$5:$S$12</c:f>
              <c:numCache>
                <c:formatCode>0</c:formatCode>
                <c:ptCount val="8"/>
                <c:pt idx="0">
                  <c:v>-78.1819654865106</c:v>
                </c:pt>
                <c:pt idx="1">
                  <c:v>-32.40703232601475</c:v>
                </c:pt>
                <c:pt idx="2">
                  <c:v>21.46965891598477</c:v>
                </c:pt>
                <c:pt idx="3">
                  <c:v>12.9628129304059</c:v>
                </c:pt>
                <c:pt idx="4">
                  <c:v>-4.861054848902203</c:v>
                </c:pt>
                <c:pt idx="5">
                  <c:v>-18.63404358745848</c:v>
                </c:pt>
                <c:pt idx="6">
                  <c:v>3.240703232601475</c:v>
                </c:pt>
                <c:pt idx="7">
                  <c:v>-12.15263712225553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8"/>
          <c:order val="1"/>
          <c:tx>
            <c:strRef>
              <c:f>Asymmetry!$Q$3</c:f>
              <c:strCache>
                <c:ptCount val="1"/>
                <c:pt idx="0">
                  <c:v>Coil 6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</a:ln>
            <a:effectLst/>
          </c:spPr>
          <c:marker>
            <c:symbol val="star"/>
            <c:size val="7"/>
            <c:spPr>
              <a:solidFill>
                <a:schemeClr val="tx2">
                  <a:lumMod val="40000"/>
                  <a:lumOff val="6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Asymmetry!$K$5:$K$12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  <c:extLst xmlns:c15="http://schemas.microsoft.com/office/drawing/2012/chart"/>
            </c:numRef>
          </c:xVal>
          <c:yVal>
            <c:numRef>
              <c:f>Asymmetry!$Q$5:$Q$12</c:f>
              <c:numCache>
                <c:formatCode>0</c:formatCode>
                <c:ptCount val="8"/>
                <c:pt idx="0">
                  <c:v>-82.5</c:v>
                </c:pt>
                <c:pt idx="1">
                  <c:v>-64.5</c:v>
                </c:pt>
                <c:pt idx="2">
                  <c:v>-20.0</c:v>
                </c:pt>
                <c:pt idx="3">
                  <c:v>-30.5</c:v>
                </c:pt>
                <c:pt idx="4">
                  <c:v>-35.5</c:v>
                </c:pt>
                <c:pt idx="5">
                  <c:v>-63.5</c:v>
                </c:pt>
                <c:pt idx="6">
                  <c:v>-63.0</c:v>
                </c:pt>
                <c:pt idx="7">
                  <c:v>-25.0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0"/>
          <c:order val="2"/>
          <c:tx>
            <c:strRef>
              <c:f>[4]Sheet1!$W$26</c:f>
              <c:strCache>
                <c:ptCount val="1"/>
                <c:pt idx="0">
                  <c:v>Coil 3</c:v>
                </c:pt>
              </c:strCache>
            </c:strRef>
          </c:tx>
          <c:spPr>
            <a:ln w="19050" cap="rnd">
              <a:solidFill>
                <a:schemeClr val="accent6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solidFill>
                <a:schemeClr val="accent6"/>
              </a:solidFill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xVal>
            <c:numRef>
              <c:f>[1]Sheet1!$B$27:$B$34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</c:numRef>
          </c:xVal>
          <c:yVal>
            <c:numRef>
              <c:f>[4]Sheet1!$W$27:$W$34</c:f>
              <c:numCache>
                <c:formatCode>General</c:formatCode>
                <c:ptCount val="8"/>
                <c:pt idx="0">
                  <c:v>-44.45</c:v>
                </c:pt>
                <c:pt idx="1">
                  <c:v>-19.05</c:v>
                </c:pt>
                <c:pt idx="2">
                  <c:v>6.35</c:v>
                </c:pt>
                <c:pt idx="3">
                  <c:v>12.7</c:v>
                </c:pt>
                <c:pt idx="4">
                  <c:v>12.7</c:v>
                </c:pt>
                <c:pt idx="5">
                  <c:v>12.7</c:v>
                </c:pt>
                <c:pt idx="6">
                  <c:v>15.24</c:v>
                </c:pt>
                <c:pt idx="7">
                  <c:v>-25.4</c:v>
                </c:pt>
              </c:numCache>
            </c:numRef>
          </c:yVal>
          <c:smooth val="0"/>
        </c:ser>
        <c:ser>
          <c:idx val="1"/>
          <c:order val="3"/>
          <c:tx>
            <c:strRef>
              <c:f>[4]Sheet1!$X$26</c:f>
              <c:strCache>
                <c:ptCount val="1"/>
                <c:pt idx="0">
                  <c:v>Coil 5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  <a:lumOff val="40000"/>
                </a:schemeClr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solidFill>
                <a:schemeClr val="accent6">
                  <a:lumMod val="60000"/>
                  <a:lumOff val="40000"/>
                </a:schemeClr>
              </a:solidFill>
              <a:ln w="9525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[1]Sheet1!$B$27:$B$34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</c:numRef>
          </c:xVal>
          <c:yVal>
            <c:numRef>
              <c:f>[4]Sheet1!$X$27:$X$34</c:f>
              <c:numCache>
                <c:formatCode>General</c:formatCode>
                <c:ptCount val="8"/>
                <c:pt idx="0">
                  <c:v>-31.75</c:v>
                </c:pt>
                <c:pt idx="1">
                  <c:v>12.7</c:v>
                </c:pt>
                <c:pt idx="2">
                  <c:v>0.0</c:v>
                </c:pt>
                <c:pt idx="3">
                  <c:v>0.0</c:v>
                </c:pt>
                <c:pt idx="4">
                  <c:v>-6.35</c:v>
                </c:pt>
                <c:pt idx="5">
                  <c:v>-19.05</c:v>
                </c:pt>
                <c:pt idx="6">
                  <c:v>-12.7</c:v>
                </c:pt>
                <c:pt idx="7">
                  <c:v>-38.1</c:v>
                </c:pt>
              </c:numCache>
            </c:numRef>
          </c:yVal>
          <c:smooth val="0"/>
        </c:ser>
        <c:ser>
          <c:idx val="2"/>
          <c:order val="4"/>
          <c:tx>
            <c:strRef>
              <c:f>[4]Sheet1!$Y$26</c:f>
              <c:strCache>
                <c:ptCount val="1"/>
                <c:pt idx="0">
                  <c:v>Coil 103</c:v>
                </c:pt>
              </c:strCache>
            </c:strRef>
          </c:tx>
          <c:spPr>
            <a:ln w="19050" cap="rnd">
              <a:solidFill>
                <a:schemeClr val="accent3">
                  <a:lumMod val="75000"/>
                </a:schemeClr>
              </a:solidFill>
              <a:prstDash val="sysDot"/>
              <a:round/>
            </a:ln>
            <a:effectLst/>
          </c:spPr>
          <c:marker>
            <c:symbol val="triangle"/>
            <c:size val="7"/>
            <c:spPr>
              <a:solidFill>
                <a:schemeClr val="accent3">
                  <a:lumMod val="75000"/>
                </a:schemeClr>
              </a:solidFill>
              <a:ln w="9525">
                <a:solidFill>
                  <a:schemeClr val="accent3">
                    <a:lumMod val="50000"/>
                  </a:schemeClr>
                </a:solidFill>
              </a:ln>
              <a:effectLst/>
            </c:spPr>
          </c:marker>
          <c:xVal>
            <c:numRef>
              <c:f>[1]Sheet1!$B$27:$B$34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</c:numRef>
          </c:xVal>
          <c:yVal>
            <c:numRef>
              <c:f>[4]Sheet1!$Y$27:$Y$34</c:f>
              <c:numCache>
                <c:formatCode>General</c:formatCode>
                <c:ptCount val="8"/>
                <c:pt idx="0">
                  <c:v>-31.75</c:v>
                </c:pt>
                <c:pt idx="1">
                  <c:v>-25.4</c:v>
                </c:pt>
                <c:pt idx="2">
                  <c:v>-25.4</c:v>
                </c:pt>
                <c:pt idx="3">
                  <c:v>-31.75</c:v>
                </c:pt>
                <c:pt idx="4">
                  <c:v>-63.5</c:v>
                </c:pt>
                <c:pt idx="5">
                  <c:v>-57.15</c:v>
                </c:pt>
                <c:pt idx="6">
                  <c:v>-50.8</c:v>
                </c:pt>
                <c:pt idx="7">
                  <c:v>-12.7</c:v>
                </c:pt>
              </c:numCache>
            </c:numRef>
          </c:yVal>
          <c:smooth val="0"/>
        </c:ser>
        <c:ser>
          <c:idx val="3"/>
          <c:order val="5"/>
          <c:tx>
            <c:strRef>
              <c:f>[4]Sheet1!$Z$26</c:f>
              <c:strCache>
                <c:ptCount val="1"/>
                <c:pt idx="0">
                  <c:v>Coil 104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ot"/>
              <a:round/>
            </a:ln>
            <a:effectLst/>
          </c:spPr>
          <c:marker>
            <c:symbol val="triangle"/>
            <c:size val="7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[1]Sheet1!$B$27:$B$34</c:f>
              <c:numCache>
                <c:formatCode>General</c:formatCode>
                <c:ptCount val="8"/>
                <c:pt idx="0">
                  <c:v>0.381</c:v>
                </c:pt>
                <c:pt idx="1">
                  <c:v>0.5334</c:v>
                </c:pt>
                <c:pt idx="2">
                  <c:v>0.6858</c:v>
                </c:pt>
                <c:pt idx="3">
                  <c:v>0.7493</c:v>
                </c:pt>
                <c:pt idx="4">
                  <c:v>0.8128</c:v>
                </c:pt>
                <c:pt idx="5">
                  <c:v>0.9398</c:v>
                </c:pt>
                <c:pt idx="6">
                  <c:v>1.0922</c:v>
                </c:pt>
                <c:pt idx="7">
                  <c:v>1.27</c:v>
                </c:pt>
              </c:numCache>
            </c:numRef>
          </c:xVal>
          <c:yVal>
            <c:numRef>
              <c:f>[4]Sheet1!$Z$27:$Z$34</c:f>
              <c:numCache>
                <c:formatCode>General</c:formatCode>
                <c:ptCount val="8"/>
                <c:pt idx="0">
                  <c:v>-12.7</c:v>
                </c:pt>
                <c:pt idx="1">
                  <c:v>-44.45</c:v>
                </c:pt>
                <c:pt idx="2">
                  <c:v>-19.05</c:v>
                </c:pt>
                <c:pt idx="3">
                  <c:v>-22.86</c:v>
                </c:pt>
                <c:pt idx="4">
                  <c:v>-29.21</c:v>
                </c:pt>
                <c:pt idx="5">
                  <c:v>-38.1</c:v>
                </c:pt>
                <c:pt idx="6">
                  <c:v>-35.56</c:v>
                </c:pt>
                <c:pt idx="7">
                  <c:v>-2.54</c:v>
                </c:pt>
              </c:numCache>
            </c:numRef>
          </c:yVal>
          <c:smooth val="0"/>
        </c:ser>
        <c:ser>
          <c:idx val="10"/>
          <c:order val="6"/>
          <c:tx>
            <c:strRef>
              <c:f>ToPrint!$V$28</c:f>
              <c:strCache>
                <c:ptCount val="1"/>
              </c:strCache>
            </c:strRef>
          </c:tx>
          <c:spPr>
            <a:ln w="15875" cap="rnd">
              <a:solidFill>
                <a:schemeClr val="bg1">
                  <a:lumMod val="65000"/>
                </a:schemeClr>
              </a:solidFill>
              <a:prstDash val="lg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ToPrint!$V$31:$W$31</c:f>
              <c:numCache>
                <c:formatCode>General</c:formatCode>
                <c:ptCount val="2"/>
                <c:pt idx="0">
                  <c:v>0.381</c:v>
                </c:pt>
                <c:pt idx="1">
                  <c:v>0.381</c:v>
                </c:pt>
              </c:numCache>
            </c:numRef>
          </c:xVal>
          <c:yVal>
            <c:numRef>
              <c:f>ToPrint!$V$29:$W$29</c:f>
              <c:numCache>
                <c:formatCode>General</c:formatCode>
                <c:ptCount val="2"/>
                <c:pt idx="0">
                  <c:v>-500.0</c:v>
                </c:pt>
                <c:pt idx="1">
                  <c:v>500.0</c:v>
                </c:pt>
              </c:numCache>
            </c:numRef>
          </c:yVal>
          <c:smooth val="0"/>
        </c:ser>
        <c:ser>
          <c:idx val="11"/>
          <c:order val="7"/>
          <c:tx>
            <c:strRef>
              <c:f>ToPrint!$V$28</c:f>
              <c:strCache>
                <c:ptCount val="1"/>
              </c:strCache>
            </c:strRef>
          </c:tx>
          <c:spPr>
            <a:ln w="15875" cap="rnd">
              <a:solidFill>
                <a:schemeClr val="bg1">
                  <a:lumMod val="65000"/>
                </a:schemeClr>
              </a:solidFill>
              <a:prstDash val="lg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ToPrint!$V$32:$W$32</c:f>
              <c:numCache>
                <c:formatCode>General</c:formatCode>
                <c:ptCount val="2"/>
                <c:pt idx="0">
                  <c:v>0.6858</c:v>
                </c:pt>
                <c:pt idx="1">
                  <c:v>0.6858</c:v>
                </c:pt>
              </c:numCache>
            </c:numRef>
          </c:xVal>
          <c:yVal>
            <c:numRef>
              <c:f>ToPrint!$V$29:$W$29</c:f>
              <c:numCache>
                <c:formatCode>General</c:formatCode>
                <c:ptCount val="2"/>
                <c:pt idx="0">
                  <c:v>-500.0</c:v>
                </c:pt>
                <c:pt idx="1">
                  <c:v>500.0</c:v>
                </c:pt>
              </c:numCache>
            </c:numRef>
          </c:yVal>
          <c:smooth val="0"/>
        </c:ser>
        <c:ser>
          <c:idx val="12"/>
          <c:order val="8"/>
          <c:tx>
            <c:strRef>
              <c:f>ToPrint!$V$28</c:f>
              <c:strCache>
                <c:ptCount val="1"/>
              </c:strCache>
            </c:strRef>
          </c:tx>
          <c:spPr>
            <a:ln w="15875" cap="rnd">
              <a:solidFill>
                <a:schemeClr val="bg1">
                  <a:lumMod val="65000"/>
                </a:schemeClr>
              </a:solidFill>
              <a:prstDash val="lg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ToPrint!$V$33:$W$33</c:f>
              <c:numCache>
                <c:formatCode>General</c:formatCode>
                <c:ptCount val="2"/>
                <c:pt idx="0">
                  <c:v>0.9398</c:v>
                </c:pt>
                <c:pt idx="1">
                  <c:v>0.9398</c:v>
                </c:pt>
              </c:numCache>
            </c:numRef>
          </c:xVal>
          <c:yVal>
            <c:numRef>
              <c:f>ToPrint!$V$29:$W$29</c:f>
              <c:numCache>
                <c:formatCode>General</c:formatCode>
                <c:ptCount val="2"/>
                <c:pt idx="0">
                  <c:v>-500.0</c:v>
                </c:pt>
                <c:pt idx="1">
                  <c:v>500.0</c:v>
                </c:pt>
              </c:numCache>
            </c:numRef>
          </c:yVal>
          <c:smooth val="0"/>
        </c:ser>
        <c:ser>
          <c:idx val="13"/>
          <c:order val="9"/>
          <c:tx>
            <c:strRef>
              <c:f>ToPrint!$W$28</c:f>
              <c:strCache>
                <c:ptCount val="1"/>
              </c:strCache>
            </c:strRef>
          </c:tx>
          <c:spPr>
            <a:ln w="15875" cap="rnd">
              <a:solidFill>
                <a:schemeClr val="bg1">
                  <a:lumMod val="65000"/>
                </a:schemeClr>
              </a:solidFill>
              <a:prstDash val="lg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ToPrint!$V$34:$W$34</c:f>
              <c:numCache>
                <c:formatCode>General</c:formatCode>
                <c:ptCount val="2"/>
                <c:pt idx="0">
                  <c:v>1.27</c:v>
                </c:pt>
                <c:pt idx="1">
                  <c:v>1.27</c:v>
                </c:pt>
              </c:numCache>
            </c:numRef>
          </c:xVal>
          <c:yVal>
            <c:numRef>
              <c:f>ToPrint!$V$29:$W$29</c:f>
              <c:numCache>
                <c:formatCode>General</c:formatCode>
                <c:ptCount val="2"/>
                <c:pt idx="0">
                  <c:v>-500.0</c:v>
                </c:pt>
                <c:pt idx="1">
                  <c:v>500.0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4534264"/>
        <c:axId val="2010332648"/>
        <c:extLst>
          <c:ext xmlns:c15="http://schemas.microsoft.com/office/drawing/2012/chart" uri="{02D57815-91ED-43cb-92C2-25804820EDAC}">
            <c15:filteredScatterSeries>
              <c15:ser>
                <c:idx val="7"/>
                <c:order val="1"/>
                <c:tx>
                  <c:strRef>
                    <c:extLst>
                      <c:ext uri="{02D57815-91ED-43cb-92C2-25804820EDAC}">
                        <c15:formulaRef>
                          <c15:sqref>Asymmetry!$M$3:$M$4</c15:sqref>
                        </c15:formulaRef>
                      </c:ext>
                    </c:extLst>
                    <c:strCache>
                      <c:ptCount val="2"/>
                      <c:pt idx="0">
                        <c:v>Coil 2</c:v>
                      </c:pt>
                      <c:pt idx="1">
                        <c:v>FROM BEST FIT CROSS SECTION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Asymmetry!$C$5:$C$12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15</c:v>
                      </c:pt>
                      <c:pt idx="1">
                        <c:v>21</c:v>
                      </c:pt>
                      <c:pt idx="2">
                        <c:v>27</c:v>
                      </c:pt>
                      <c:pt idx="3">
                        <c:v>29.5</c:v>
                      </c:pt>
                      <c:pt idx="4">
                        <c:v>32</c:v>
                      </c:pt>
                      <c:pt idx="5">
                        <c:v>37</c:v>
                      </c:pt>
                      <c:pt idx="6">
                        <c:v>43</c:v>
                      </c:pt>
                      <c:pt idx="7">
                        <c:v>50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Asymmetry!$M$5:$M$12</c15:sqref>
                        </c15:formulaRef>
                      </c:ext>
                    </c:extLst>
                    <c:numCache>
                      <c:formatCode>0</c:formatCode>
                      <c:ptCount val="8"/>
                      <c:pt idx="0">
                        <c:v>-195</c:v>
                      </c:pt>
                      <c:pt idx="1">
                        <c:v>-81.279999999999987</c:v>
                      </c:pt>
                      <c:pt idx="2">
                        <c:v>60.96</c:v>
                      </c:pt>
                      <c:pt idx="3">
                        <c:v>30.48</c:v>
                      </c:pt>
                      <c:pt idx="4">
                        <c:v>-20.319999999999997</c:v>
                      </c:pt>
                      <c:pt idx="5">
                        <c:v>-58.419999999999995</c:v>
                      </c:pt>
                      <c:pt idx="6">
                        <c:v>15.24</c:v>
                      </c:pt>
                      <c:pt idx="7">
                        <c:v>-35.56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Asymmetry!$R$3:$R$4</c15:sqref>
                        </c15:formulaRef>
                      </c:ext>
                    </c:extLst>
                    <c:strCache>
                      <c:ptCount val="2"/>
                      <c:pt idx="0">
                        <c:v>Coil 6</c:v>
                      </c:pt>
                      <c:pt idx="1">
                        <c:v>FROM BEST FIT CROSS SECTION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Asymmetry!$L$5:$L$12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15</c:v>
                      </c:pt>
                      <c:pt idx="1">
                        <c:v>21</c:v>
                      </c:pt>
                      <c:pt idx="2">
                        <c:v>27</c:v>
                      </c:pt>
                      <c:pt idx="3">
                        <c:v>29.5</c:v>
                      </c:pt>
                      <c:pt idx="4">
                        <c:v>32</c:v>
                      </c:pt>
                      <c:pt idx="5">
                        <c:v>37</c:v>
                      </c:pt>
                      <c:pt idx="6">
                        <c:v>43</c:v>
                      </c:pt>
                      <c:pt idx="7">
                        <c:v>50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Asymmetry!$R$5:$R$12</c15:sqref>
                        </c15:formulaRef>
                      </c:ext>
                    </c:extLst>
                    <c:numCache>
                      <c:formatCode>0</c:formatCode>
                      <c:ptCount val="8"/>
                      <c:pt idx="0">
                        <c:v>-193</c:v>
                      </c:pt>
                      <c:pt idx="1">
                        <c:v>-150</c:v>
                      </c:pt>
                      <c:pt idx="2">
                        <c:v>-53</c:v>
                      </c:pt>
                      <c:pt idx="3">
                        <c:v>-78</c:v>
                      </c:pt>
                      <c:pt idx="4">
                        <c:v>-90</c:v>
                      </c:pt>
                      <c:pt idx="5">
                        <c:v>-157</c:v>
                      </c:pt>
                      <c:pt idx="6">
                        <c:v>-153</c:v>
                      </c:pt>
                      <c:pt idx="7">
                        <c:v>-61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4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[3]Sheet1!$F$26</c15:sqref>
                        </c15:formulaRef>
                      </c:ext>
                    </c:extLst>
                    <c:strCache>
                      <c:ptCount val="1"/>
                      <c:pt idx="0">
                        <c:v>BNL coil 3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prstDash val="dash"/>
                    <a:round/>
                  </a:ln>
                  <a:effectLst/>
                </c:spPr>
                <c:marker>
                  <c:symbol val="diamond"/>
                  <c:size val="7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Lit>
                      <c:formatCode>General</c:formatCode>
                      <c:ptCount val="1"/>
                      <c:pt idx="0">
                        <c:v>180</c:v>
                      </c:pt>
                    </c:numLit>
                  </c:plus>
                  <c:minus>
                    <c:numLit>
                      <c:formatCode>General</c:formatCode>
                      <c:ptCount val="1"/>
                      <c:pt idx="0">
                        <c:v>75</c:v>
                      </c:pt>
                    </c:numLit>
                  </c:minus>
                  <c:spPr>
                    <a:noFill/>
                    <a:ln w="9525" cap="flat" cmpd="sng" algn="ctr">
                      <a:solidFill>
                        <a:srgbClr val="0070C0"/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([3]Sheet1!$A$27:$A$29,[3]Sheet1!$A$31:$A$34)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15</c:v>
                      </c:pt>
                      <c:pt idx="1">
                        <c:v>21</c:v>
                      </c:pt>
                      <c:pt idx="2">
                        <c:v>25.937007874015748</c:v>
                      </c:pt>
                      <c:pt idx="3">
                        <c:v>32</c:v>
                      </c:pt>
                      <c:pt idx="4">
                        <c:v>37</c:v>
                      </c:pt>
                      <c:pt idx="5">
                        <c:v>43.000000000000007</c:v>
                      </c:pt>
                      <c:pt idx="6">
                        <c:v>50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([3]Sheet1!$F$27:$F$29,[3]Sheet1!$F$31:$F$34)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-111.76</c:v>
                      </c:pt>
                      <c:pt idx="1">
                        <c:v>-50.800000000000004</c:v>
                      </c:pt>
                      <c:pt idx="2">
                        <c:v>66.039999999999992</c:v>
                      </c:pt>
                      <c:pt idx="3">
                        <c:v>213.35999999999999</c:v>
                      </c:pt>
                      <c:pt idx="4">
                        <c:v>213.35999999999999</c:v>
                      </c:pt>
                      <c:pt idx="5">
                        <c:v>167.64</c:v>
                      </c:pt>
                      <c:pt idx="6">
                        <c:v>91.44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5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[3]Sheet1!$G$26</c15:sqref>
                        </c15:formulaRef>
                      </c:ext>
                    </c:extLst>
                    <c:strCache>
                      <c:ptCount val="1"/>
                      <c:pt idx="0">
                        <c:v>BNL coil 5</c:v>
                      </c:pt>
                    </c:strCache>
                  </c:strRef>
                </c:tx>
                <c:spPr>
                  <a:ln w="19050" cap="rnd">
                    <a:solidFill>
                      <a:schemeClr val="accent6">
                        <a:lumMod val="75000"/>
                      </a:schemeClr>
                    </a:solidFill>
                    <a:round/>
                  </a:ln>
                  <a:effectLst/>
                </c:spPr>
                <c:marker>
                  <c:symbol val="diamond"/>
                  <c:size val="7"/>
                  <c:spPr>
                    <a:solidFill>
                      <a:schemeClr val="accent6">
                        <a:lumMod val="75000"/>
                      </a:schemeClr>
                    </a:solidFill>
                    <a:ln w="9525">
                      <a:solidFill>
                        <a:schemeClr val="accent6">
                          <a:lumMod val="75000"/>
                        </a:schemeClr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Lit>
                      <c:formatCode>General</c:formatCode>
                      <c:ptCount val="1"/>
                      <c:pt idx="0">
                        <c:v>180</c:v>
                      </c:pt>
                    </c:numLit>
                  </c:plus>
                  <c:minus>
                    <c:numLit>
                      <c:formatCode>General</c:formatCode>
                      <c:ptCount val="1"/>
                      <c:pt idx="0">
                        <c:v>75</c:v>
                      </c:pt>
                    </c:numLit>
                  </c:minus>
                  <c:spPr>
                    <a:noFill/>
                    <a:ln w="9525" cap="flat" cmpd="sng" algn="ctr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([3]Sheet1!$A$27:$A$29,[3]Sheet1!$A$31:$A$34)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15</c:v>
                      </c:pt>
                      <c:pt idx="1">
                        <c:v>21</c:v>
                      </c:pt>
                      <c:pt idx="2">
                        <c:v>25.937007874015748</c:v>
                      </c:pt>
                      <c:pt idx="3">
                        <c:v>32</c:v>
                      </c:pt>
                      <c:pt idx="4">
                        <c:v>37</c:v>
                      </c:pt>
                      <c:pt idx="5">
                        <c:v>43.000000000000007</c:v>
                      </c:pt>
                      <c:pt idx="6">
                        <c:v>50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([3]Sheet1!$G$27:$G$29,[3]Sheet1!$G$31:$G$34)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33.019999999999996</c:v>
                      </c:pt>
                      <c:pt idx="1">
                        <c:v>99.06</c:v>
                      </c:pt>
                      <c:pt idx="2">
                        <c:v>121.91999999999999</c:v>
                      </c:pt>
                      <c:pt idx="3">
                        <c:v>172.72</c:v>
                      </c:pt>
                      <c:pt idx="4">
                        <c:v>154.94</c:v>
                      </c:pt>
                      <c:pt idx="5">
                        <c:v>99.06</c:v>
                      </c:pt>
                      <c:pt idx="6">
                        <c:v>40.64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824534264"/>
        <c:scaling>
          <c:orientation val="minMax"/>
          <c:max val="1.3"/>
          <c:min val="0.3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Distance from Lead End (meters)</a:t>
                </a:r>
              </a:p>
            </c:rich>
          </c:tx>
          <c:layout>
            <c:manualLayout>
              <c:xMode val="edge"/>
              <c:yMode val="edge"/>
              <c:x val="0.260402592452806"/>
              <c:y val="0.92956269737186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cross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0332648"/>
        <c:crosses val="autoZero"/>
        <c:crossBetween val="midCat"/>
      </c:valAx>
      <c:valAx>
        <c:axId val="2010332648"/>
        <c:scaling>
          <c:orientation val="minMax"/>
          <c:max val="100.0"/>
          <c:min val="-100.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Keyway Shift (µm)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4534264"/>
        <c:crosses val="autoZero"/>
        <c:crossBetween val="midCat"/>
        <c:majorUnit val="25.0"/>
      </c:valAx>
      <c:spPr>
        <a:noFill/>
        <a:ln w="19050"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173232649672358"/>
          <c:y val="0.0390171366458893"/>
          <c:w val="0.27438881080413"/>
          <c:h val="0.2776914820917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en-US"/>
    </a:p>
  </c:txPr>
  <c:externalData r:id="rId2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0.23019</cdr:x>
      <cdr:y>0.04152</cdr:y>
    </cdr:from>
    <cdr:to>
      <cdr:x>0.65726</cdr:x>
      <cdr:y>0.23626</cdr:y>
    </cdr:to>
    <cdr:grpSp>
      <cdr:nvGrpSpPr>
        <cdr:cNvPr id="12" name="Group 11"/>
        <cdr:cNvGrpSpPr>
          <a:grpSpLocks xmlns:a="http://schemas.openxmlformats.org/drawingml/2006/main" noChangeAspect="1"/>
        </cdr:cNvGrpSpPr>
      </cdr:nvGrpSpPr>
      <cdr:grpSpPr>
        <a:xfrm xmlns:a="http://schemas.openxmlformats.org/drawingml/2006/main">
          <a:off x="812201" y="112038"/>
          <a:ext cx="1506870" cy="525487"/>
          <a:chOff x="911784" y="76425"/>
          <a:chExt cx="1691622" cy="652390"/>
        </a:xfrm>
      </cdr:grpSpPr>
      <cdr:pic>
        <cdr:nvPicPr>
          <cdr:cNvPr id="2" name="Picture 1"/>
          <cdr:cNvPicPr>
            <a:picLocks xmlns:a="http://schemas.openxmlformats.org/drawingml/2006/main" noChangeAspect="1" noChangeArrowheads="1"/>
          </cdr:cNvPicPr>
        </cdr:nvPicPr>
        <cdr:blipFill rotWithShape="1">
          <a:blip xmlns:a="http://schemas.openxmlformats.org/drawingml/2006/main" xmlns:r="http://schemas.openxmlformats.org/officeDocument/2006/relationships"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xmlns:a="http://schemas.openxmlformats.org/drawingml/2006/main" t="2905" r="1432"/>
          <a:stretch xmlns:a="http://schemas.openxmlformats.org/drawingml/2006/main"/>
        </cdr:blipFill>
        <cdr:spPr bwMode="auto">
          <a:xfrm xmlns:a="http://schemas.openxmlformats.org/drawingml/2006/main">
            <a:off x="911784" y="76425"/>
            <a:ext cx="1666757" cy="652390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cdr:spPr>
      </cdr:pic>
      <cdr:cxnSp macro="">
        <cdr:nvCxnSpPr>
          <cdr:cNvPr id="3" name="Straight Arrow Connector 2"/>
          <cdr:cNvCxnSpPr/>
        </cdr:nvCxnSpPr>
        <cdr:spPr>
          <a:xfrm xmlns:a="http://schemas.openxmlformats.org/drawingml/2006/main">
            <a:off x="2497010" y="459339"/>
            <a:ext cx="106396" cy="97956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headEnd w="sm" len="sm"/>
            <a:tailEnd type="arrow" w="sm" len="sm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" name="Straight Arrow Connector 5"/>
          <cdr:cNvCxnSpPr/>
        </cdr:nvCxnSpPr>
        <cdr:spPr>
          <a:xfrm xmlns:a="http://schemas.openxmlformats.org/drawingml/2006/main">
            <a:off x="2353692" y="614861"/>
            <a:ext cx="106396" cy="97956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headEnd w="sm" len="sm"/>
            <a:tailEnd type="arrow" w="sm" len="sm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" name="Straight Arrow Connector 6"/>
          <cdr:cNvCxnSpPr/>
        </cdr:nvCxnSpPr>
        <cdr:spPr>
          <a:xfrm xmlns:a="http://schemas.openxmlformats.org/drawingml/2006/main">
            <a:off x="2425209" y="533478"/>
            <a:ext cx="106396" cy="97956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headEnd w="sm" len="sm"/>
            <a:tailEnd type="arrow" w="sm" len="sm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8" name="Straight Arrow Connector 7"/>
          <cdr:cNvCxnSpPr/>
        </cdr:nvCxnSpPr>
        <cdr:spPr>
          <a:xfrm xmlns:a="http://schemas.openxmlformats.org/drawingml/2006/main" flipH="1">
            <a:off x="912457" y="443250"/>
            <a:ext cx="109728" cy="109728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headEnd w="sm" len="sm"/>
            <a:tailEnd type="arrow" w="sm" len="sm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0" name="Straight Arrow Connector 9"/>
          <cdr:cNvCxnSpPr/>
        </cdr:nvCxnSpPr>
        <cdr:spPr>
          <a:xfrm xmlns:a="http://schemas.openxmlformats.org/drawingml/2006/main" flipH="1">
            <a:off x="990064" y="527689"/>
            <a:ext cx="109728" cy="109728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headEnd w="sm" len="sm"/>
            <a:tailEnd type="arrow" w="sm" len="sm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1" name="Straight Arrow Connector 10"/>
          <cdr:cNvCxnSpPr/>
        </cdr:nvCxnSpPr>
        <cdr:spPr>
          <a:xfrm xmlns:a="http://schemas.openxmlformats.org/drawingml/2006/main" flipH="1">
            <a:off x="1070483" y="610756"/>
            <a:ext cx="109728" cy="109728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headEnd w="sm" len="sm"/>
            <a:tailEnd type="arrow" w="sm" len="sm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06/06/16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06/06/16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959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5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Juan Carlos Perez - CERN-TE-MSC -MDT- 7th June  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4406900"/>
            <a:ext cx="613410" cy="603250"/>
          </a:xfrm>
          <a:prstGeom prst="rect">
            <a:avLst/>
          </a:prstGeom>
        </p:spPr>
      </p:pic>
      <p:pic>
        <p:nvPicPr>
          <p:cNvPr id="14" name="Picture 13" descr="http://larpdocs.fnal.gov/images/larp_dipole_logo.gif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424362"/>
            <a:ext cx="441405" cy="58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3" name="Picture 12" descr="http://larpdocs.fnal.gov/images/larp_dipole_logo.g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9992" y="4580063"/>
            <a:ext cx="379520" cy="50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Juan Carlos Perez - CERN-TE-MSC -MDT- 7th June  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5" Type="http://schemas.openxmlformats.org/officeDocument/2006/relationships/image" Target="../media/image39.jpeg"/><Relationship Id="rId6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jpeg"/><Relationship Id="rId5" Type="http://schemas.openxmlformats.org/officeDocument/2006/relationships/image" Target="../media/image47.jpeg"/><Relationship Id="rId6" Type="http://schemas.openxmlformats.org/officeDocument/2006/relationships/image" Target="../media/image48.jpeg"/><Relationship Id="rId7" Type="http://schemas.openxmlformats.org/officeDocument/2006/relationships/image" Target="../media/image49.png"/><Relationship Id="rId8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image" Target="../media/image51.jpeg"/><Relationship Id="rId5" Type="http://schemas.openxmlformats.org/officeDocument/2006/relationships/image" Target="../media/image52.jpeg"/><Relationship Id="rId6" Type="http://schemas.openxmlformats.org/officeDocument/2006/relationships/image" Target="../media/image53.jpeg"/><Relationship Id="rId7" Type="http://schemas.openxmlformats.org/officeDocument/2006/relationships/image" Target="../media/image54.jpeg"/><Relationship Id="rId8" Type="http://schemas.openxmlformats.org/officeDocument/2006/relationships/image" Target="../media/image55.png"/><Relationship Id="rId9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1.jpeg"/><Relationship Id="rId5" Type="http://schemas.openxmlformats.org/officeDocument/2006/relationships/image" Target="../media/image62.png"/><Relationship Id="rId6" Type="http://schemas.microsoft.com/office/2007/relationships/hdphoto" Target="../media/hdphoto1.wdp"/><Relationship Id="rId7" Type="http://schemas.openxmlformats.org/officeDocument/2006/relationships/image" Target="../media/image5.g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jpeg"/><Relationship Id="rId5" Type="http://schemas.openxmlformats.org/officeDocument/2006/relationships/image" Target="../media/image5.g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microsoft.com/office/2007/relationships/hdphoto" Target="../media/hdphoto2.wdp"/><Relationship Id="rId5" Type="http://schemas.openxmlformats.org/officeDocument/2006/relationships/image" Target="../media/image67.png"/><Relationship Id="rId6" Type="http://schemas.microsoft.com/office/2007/relationships/hdphoto" Target="../media/hdphoto3.wdp"/><Relationship Id="rId7" Type="http://schemas.openxmlformats.org/officeDocument/2006/relationships/image" Target="../media/image68.png"/><Relationship Id="rId8" Type="http://schemas.microsoft.com/office/2007/relationships/hdphoto" Target="../media/hdphoto4.wdp"/><Relationship Id="rId9" Type="http://schemas.openxmlformats.org/officeDocument/2006/relationships/image" Target="../media/image5.g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jpeg"/><Relationship Id="rId6" Type="http://schemas.openxmlformats.org/officeDocument/2006/relationships/image" Target="../media/image73.jpeg"/><Relationship Id="rId7" Type="http://schemas.openxmlformats.org/officeDocument/2006/relationships/image" Target="../media/image74.jpeg"/><Relationship Id="rId8" Type="http://schemas.openxmlformats.org/officeDocument/2006/relationships/image" Target="../media/image75.jpeg"/><Relationship Id="rId9" Type="http://schemas.openxmlformats.org/officeDocument/2006/relationships/image" Target="../media/image76.png"/><Relationship Id="rId10" Type="http://schemas.openxmlformats.org/officeDocument/2006/relationships/image" Target="../media/image77.png"/><Relationship Id="rId11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5.tm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7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259632" y="1779662"/>
            <a:ext cx="6408712" cy="1080120"/>
          </a:xfrm>
        </p:spPr>
        <p:txBody>
          <a:bodyPr/>
          <a:lstStyle/>
          <a:p>
            <a:pPr algn="ctr"/>
            <a:r>
              <a:rPr lang="en-GB" dirty="0" smtClean="0"/>
              <a:t>MQXFS short model coils </a:t>
            </a:r>
            <a:br>
              <a:rPr lang="en-GB" dirty="0" smtClean="0"/>
            </a:br>
            <a:r>
              <a:rPr lang="en-GB" dirty="0" smtClean="0"/>
              <a:t>and structures fabrication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Titre 17"/>
          <p:cNvSpPr txBox="1">
            <a:spLocks/>
          </p:cNvSpPr>
          <p:nvPr/>
        </p:nvSpPr>
        <p:spPr>
          <a:xfrm>
            <a:off x="179512" y="2427734"/>
            <a:ext cx="8712968" cy="135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8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115616" y="4406900"/>
            <a:ext cx="6811022" cy="603250"/>
          </a:xfrm>
        </p:spPr>
        <p:txBody>
          <a:bodyPr>
            <a:normAutofit/>
          </a:bodyPr>
          <a:lstStyle/>
          <a:p>
            <a:r>
              <a:rPr lang="en-GB" b="0" i="0" dirty="0" smtClean="0">
                <a:solidFill>
                  <a:schemeClr val="bg2"/>
                </a:solidFill>
              </a:rPr>
              <a:t>Review on the Inner Triplet </a:t>
            </a:r>
            <a:r>
              <a:rPr lang="en-GB" b="0" i="0" dirty="0" err="1" smtClean="0">
                <a:solidFill>
                  <a:schemeClr val="bg2"/>
                </a:solidFill>
              </a:rPr>
              <a:t>Quadrupoles</a:t>
            </a:r>
            <a:r>
              <a:rPr lang="en-GB" b="0" i="0" dirty="0" smtClean="0">
                <a:solidFill>
                  <a:schemeClr val="bg2"/>
                </a:solidFill>
              </a:rPr>
              <a:t> (MQXF) for HL-LHC – </a:t>
            </a:r>
            <a:r>
              <a:rPr lang="en-GB" b="0" i="0" dirty="0">
                <a:solidFill>
                  <a:schemeClr val="bg2"/>
                </a:solidFill>
              </a:rPr>
              <a:t>7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to 10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June  2016</a:t>
            </a:r>
          </a:p>
          <a:p>
            <a:pPr algn="ctr"/>
            <a:r>
              <a:rPr lang="en-GB" b="0" i="0" dirty="0" smtClean="0">
                <a:solidFill>
                  <a:schemeClr val="bg2"/>
                </a:solidFill>
              </a:rPr>
              <a:t>http://</a:t>
            </a:r>
            <a:r>
              <a:rPr lang="en-GB" b="0" i="0" dirty="0" err="1" smtClean="0">
                <a:solidFill>
                  <a:schemeClr val="bg2"/>
                </a:solidFill>
              </a:rPr>
              <a:t>indico.cern.ch</a:t>
            </a:r>
            <a:r>
              <a:rPr lang="en-GB" b="0" i="0" dirty="0" smtClean="0">
                <a:solidFill>
                  <a:schemeClr val="bg2"/>
                </a:solidFill>
              </a:rPr>
              <a:t>/event/524804/</a:t>
            </a:r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10" name="Sous-titre 18"/>
          <p:cNvSpPr>
            <a:spLocks noGrp="1"/>
          </p:cNvSpPr>
          <p:nvPr>
            <p:ph type="subTitle" idx="1"/>
          </p:nvPr>
        </p:nvSpPr>
        <p:spPr>
          <a:xfrm>
            <a:off x="1361378" y="3228975"/>
            <a:ext cx="6480000" cy="74295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GB" dirty="0" smtClean="0"/>
              <a:t>Juan Carlos Perez, TE-MSC-MDT </a:t>
            </a:r>
          </a:p>
          <a:p>
            <a:pPr algn="ctr"/>
            <a:r>
              <a:rPr lang="en-GB" dirty="0" smtClean="0"/>
              <a:t>on behalf of MQXF collaboration team</a:t>
            </a:r>
          </a:p>
          <a:p>
            <a:pPr algn="ctr"/>
            <a:r>
              <a:rPr lang="en-GB" dirty="0" smtClean="0"/>
              <a:t>Thanks to all contributors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34" y="22604"/>
            <a:ext cx="5371836" cy="540000"/>
          </a:xfrm>
        </p:spPr>
        <p:txBody>
          <a:bodyPr/>
          <a:lstStyle/>
          <a:p>
            <a:r>
              <a:rPr lang="en-GB" dirty="0" smtClean="0"/>
              <a:t>Pole gap measurements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5363" y="3326708"/>
            <a:ext cx="3225110" cy="17105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709" y="3094035"/>
            <a:ext cx="5348631" cy="19432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1059583"/>
            <a:ext cx="3888432" cy="1368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>
                <a:solidFill>
                  <a:schemeClr val="accent5"/>
                </a:solidFill>
              </a:defRPr>
            </a:lvl1pPr>
          </a:lstStyle>
          <a:p>
            <a:pPr marL="0" indent="0">
              <a:buNone/>
            </a:pPr>
            <a:r>
              <a:rPr lang="de-CH" dirty="0"/>
              <a:t>1st generation coils</a:t>
            </a:r>
          </a:p>
          <a:p>
            <a:r>
              <a:rPr lang="de-CH" dirty="0"/>
              <a:t>Release of the winding tension: 1 – 1.6 mm</a:t>
            </a:r>
          </a:p>
          <a:p>
            <a:r>
              <a:rPr lang="de-CH" dirty="0" err="1"/>
              <a:t>Heat</a:t>
            </a:r>
            <a:r>
              <a:rPr lang="de-CH" dirty="0"/>
              <a:t> </a:t>
            </a:r>
            <a:r>
              <a:rPr lang="de-CH" dirty="0" err="1" smtClean="0"/>
              <a:t>treatment</a:t>
            </a:r>
            <a:endParaRPr lang="de-CH" dirty="0"/>
          </a:p>
          <a:p>
            <a:pPr marL="742950" lvl="1" indent="-285750">
              <a:buFont typeface="Arial"/>
              <a:buChar char="•"/>
            </a:pPr>
            <a:r>
              <a:rPr lang="de-CH" sz="1400" dirty="0" smtClean="0">
                <a:solidFill>
                  <a:srgbClr val="5A5A5A"/>
                </a:solidFill>
              </a:rPr>
              <a:t>0-0.5 </a:t>
            </a:r>
            <a:r>
              <a:rPr lang="de-CH" sz="1400" dirty="0">
                <a:solidFill>
                  <a:srgbClr val="5A5A5A"/>
                </a:solidFill>
              </a:rPr>
              <a:t>mm </a:t>
            </a:r>
            <a:r>
              <a:rPr lang="de-CH" sz="1400" dirty="0" err="1" smtClean="0">
                <a:solidFill>
                  <a:srgbClr val="5A5A5A"/>
                </a:solidFill>
              </a:rPr>
              <a:t>for</a:t>
            </a:r>
            <a:r>
              <a:rPr lang="de-CH" sz="1400" dirty="0" smtClean="0">
                <a:solidFill>
                  <a:srgbClr val="5A5A5A"/>
                </a:solidFill>
              </a:rPr>
              <a:t> CERN </a:t>
            </a:r>
            <a:r>
              <a:rPr lang="de-CH" sz="1400" dirty="0" err="1" smtClean="0">
                <a:solidFill>
                  <a:srgbClr val="5A5A5A"/>
                </a:solidFill>
              </a:rPr>
              <a:t>coils</a:t>
            </a:r>
            <a:endParaRPr lang="de-CH" sz="1400" dirty="0" smtClean="0">
              <a:solidFill>
                <a:srgbClr val="5A5A5A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de-CH" sz="1400" dirty="0" smtClean="0">
                <a:solidFill>
                  <a:srgbClr val="5A5A5A"/>
                </a:solidFill>
              </a:rPr>
              <a:t>1-2 mm </a:t>
            </a:r>
            <a:r>
              <a:rPr lang="de-CH" sz="1400" dirty="0" err="1" smtClean="0">
                <a:solidFill>
                  <a:srgbClr val="5A5A5A"/>
                </a:solidFill>
              </a:rPr>
              <a:t>for</a:t>
            </a:r>
            <a:r>
              <a:rPr lang="de-CH" sz="1400" dirty="0" smtClean="0">
                <a:solidFill>
                  <a:srgbClr val="5A5A5A"/>
                </a:solidFill>
              </a:rPr>
              <a:t> LARP </a:t>
            </a:r>
            <a:r>
              <a:rPr lang="de-CH" sz="1400" dirty="0" err="1" smtClean="0">
                <a:solidFill>
                  <a:srgbClr val="5A5A5A"/>
                </a:solidFill>
              </a:rPr>
              <a:t>coils</a:t>
            </a:r>
            <a:endParaRPr lang="de-CH" sz="1400" dirty="0" smtClean="0">
              <a:solidFill>
                <a:srgbClr val="5A5A5A"/>
              </a:solidFill>
            </a:endParaRPr>
          </a:p>
          <a:p>
            <a:pPr lvl="1"/>
            <a:endParaRPr lang="de-CH" sz="14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9964932"/>
              </p:ext>
            </p:extLst>
          </p:nvPr>
        </p:nvGraphicFramePr>
        <p:xfrm>
          <a:off x="4211960" y="483517"/>
          <a:ext cx="4834840" cy="2736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ctangle 9"/>
          <p:cNvSpPr/>
          <p:nvPr/>
        </p:nvSpPr>
        <p:spPr>
          <a:xfrm>
            <a:off x="4932040" y="1203598"/>
            <a:ext cx="216024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35000"/>
            <a:ext cx="7247789" cy="540000"/>
          </a:xfrm>
        </p:spPr>
        <p:txBody>
          <a:bodyPr/>
          <a:lstStyle/>
          <a:p>
            <a:r>
              <a:rPr lang="en-GB" dirty="0" smtClean="0"/>
              <a:t>Accommodating expansion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4752088" cy="1009277"/>
          </a:xfrm>
        </p:spPr>
        <p:txBody>
          <a:bodyPr>
            <a:noAutofit/>
          </a:bodyPr>
          <a:lstStyle/>
          <a:p>
            <a:pPr algn="l" fontAlgn="auto">
              <a:spcAft>
                <a:spcPts val="0"/>
              </a:spcAft>
            </a:pPr>
            <a:r>
              <a:rPr lang="en-US" sz="1400" dirty="0">
                <a:solidFill>
                  <a:srgbClr val="44546A">
                    <a:lumMod val="75000"/>
                  </a:srgbClr>
                </a:solidFill>
              </a:rPr>
              <a:t>Nb</a:t>
            </a:r>
            <a:r>
              <a:rPr lang="en-US" sz="1400" baseline="-25000" dirty="0">
                <a:solidFill>
                  <a:srgbClr val="44546A">
                    <a:lumMod val="75000"/>
                  </a:srgbClr>
                </a:solidFill>
              </a:rPr>
              <a:t>3</a:t>
            </a:r>
            <a:r>
              <a:rPr lang="en-US" sz="1400" dirty="0">
                <a:solidFill>
                  <a:srgbClr val="44546A">
                    <a:lumMod val="75000"/>
                  </a:srgbClr>
                </a:solidFill>
              </a:rPr>
              <a:t>Sn Cable </a:t>
            </a:r>
            <a:r>
              <a:rPr lang="en-US" sz="1400" b="1" dirty="0">
                <a:solidFill>
                  <a:srgbClr val="44546A">
                    <a:lumMod val="75000"/>
                  </a:srgbClr>
                </a:solidFill>
              </a:rPr>
              <a:t>expands laterally </a:t>
            </a:r>
            <a:r>
              <a:rPr lang="en-US" sz="1400" dirty="0">
                <a:solidFill>
                  <a:srgbClr val="44546A">
                    <a:lumMod val="75000"/>
                  </a:srgbClr>
                </a:solidFill>
              </a:rPr>
              <a:t>when heat treated.</a:t>
            </a:r>
          </a:p>
          <a:p>
            <a:pPr algn="l" fontAlgn="auto">
              <a:spcAft>
                <a:spcPts val="0"/>
              </a:spcAft>
            </a:pPr>
            <a:r>
              <a:rPr lang="en-US" sz="1400" dirty="0">
                <a:solidFill>
                  <a:srgbClr val="44546A">
                    <a:lumMod val="75000"/>
                  </a:srgbClr>
                </a:solidFill>
              </a:rPr>
              <a:t>Nb</a:t>
            </a:r>
            <a:r>
              <a:rPr lang="en-US" sz="1400" baseline="-25000" dirty="0">
                <a:solidFill>
                  <a:srgbClr val="44546A">
                    <a:lumMod val="75000"/>
                  </a:srgbClr>
                </a:solidFill>
              </a:rPr>
              <a:t>3</a:t>
            </a:r>
            <a:r>
              <a:rPr lang="en-US" sz="1400" dirty="0">
                <a:solidFill>
                  <a:srgbClr val="44546A">
                    <a:lumMod val="75000"/>
                  </a:srgbClr>
                </a:solidFill>
              </a:rPr>
              <a:t>Sn Cable </a:t>
            </a:r>
            <a:r>
              <a:rPr lang="en-US" sz="1400" b="1" dirty="0">
                <a:solidFill>
                  <a:srgbClr val="44546A">
                    <a:lumMod val="75000"/>
                  </a:srgbClr>
                </a:solidFill>
              </a:rPr>
              <a:t>contracts axially </a:t>
            </a:r>
            <a:r>
              <a:rPr lang="en-US" sz="1400" dirty="0">
                <a:solidFill>
                  <a:srgbClr val="44546A">
                    <a:lumMod val="75000"/>
                  </a:srgbClr>
                </a:solidFill>
              </a:rPr>
              <a:t>when heat treated.</a:t>
            </a:r>
          </a:p>
          <a:p>
            <a:pPr algn="l" fontAlgn="auto">
              <a:spcAft>
                <a:spcPts val="0"/>
              </a:spcAft>
            </a:pPr>
            <a:r>
              <a:rPr lang="en-US" sz="1400" dirty="0">
                <a:solidFill>
                  <a:srgbClr val="44546A">
                    <a:lumMod val="75000"/>
                  </a:srgbClr>
                </a:solidFill>
              </a:rPr>
              <a:t>Room is left in coil cavity for cable to expand.</a:t>
            </a:r>
          </a:p>
          <a:p>
            <a:pPr algn="l"/>
            <a:r>
              <a:rPr lang="en-US" sz="1400" dirty="0">
                <a:solidFill>
                  <a:srgbClr val="44546A">
                    <a:lumMod val="75000"/>
                  </a:srgbClr>
                </a:solidFill>
              </a:rPr>
              <a:t>Gaps are left in the pole to allow coil to contract.</a:t>
            </a:r>
          </a:p>
          <a:p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- CERN-TE-MSC -MDT- 7th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 2016</a:t>
            </a:r>
            <a:endParaRPr lang="en-GB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7096116" y="1854572"/>
            <a:ext cx="2084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4546A">
                    <a:lumMod val="75000"/>
                  </a:srgbClr>
                </a:solidFill>
                <a:latin typeface="Calibri" panose="020F0502020204030204"/>
                <a:ea typeface="+mn-ea"/>
              </a:rPr>
              <a:t>Radial:</a:t>
            </a:r>
            <a:endParaRPr lang="en-US" sz="1200" dirty="0">
              <a:solidFill>
                <a:srgbClr val="44546A">
                  <a:lumMod val="75000"/>
                </a:srgbClr>
              </a:solidFill>
              <a:latin typeface="Calibri" panose="020F0502020204030204"/>
              <a:ea typeface="+mn-ea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  <a:ea typeface="+mn-ea"/>
              </a:rPr>
              <a:t>2% </a:t>
            </a:r>
            <a:r>
              <a:rPr lang="en-US" sz="1200" dirty="0" smtClean="0">
                <a:solidFill>
                  <a:srgbClr val="44546A">
                    <a:lumMod val="75000"/>
                  </a:srgbClr>
                </a:solidFill>
                <a:latin typeface="Calibri" panose="020F0502020204030204"/>
                <a:ea typeface="+mn-ea"/>
              </a:rPr>
              <a:t>→ 1.2% allowed expansion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4546A">
                    <a:lumMod val="75000"/>
                  </a:srgbClr>
                </a:solidFill>
                <a:latin typeface="Calibri" panose="020F0502020204030204"/>
                <a:ea typeface="+mn-ea"/>
              </a:rPr>
              <a:t>Free Cable 1.4%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4546A">
                    <a:lumMod val="75000"/>
                  </a:srgbClr>
                </a:solidFill>
                <a:latin typeface="Calibri" panose="020F0502020204030204"/>
                <a:ea typeface="+mn-ea"/>
              </a:rPr>
              <a:t>LARP Cable </a:t>
            </a:r>
            <a:r>
              <a:rPr lang="en-US" sz="1400" b="1" dirty="0" smtClean="0">
                <a:solidFill>
                  <a:srgbClr val="44546A">
                    <a:lumMod val="75000"/>
                  </a:srgbClr>
                </a:solidFill>
                <a:latin typeface="Calibri" panose="020F0502020204030204"/>
                <a:ea typeface="+mn-ea"/>
              </a:rPr>
              <a:t>0.3%</a:t>
            </a:r>
            <a:endParaRPr lang="en-US" sz="1200" b="1" dirty="0" smtClean="0">
              <a:solidFill>
                <a:srgbClr val="44546A">
                  <a:lumMod val="75000"/>
                </a:srgbClr>
              </a:solidFill>
              <a:latin typeface="Calibri" panose="020F0502020204030204"/>
              <a:ea typeface="+mn-ea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4546A">
                    <a:lumMod val="75000"/>
                  </a:srgbClr>
                </a:solidFill>
                <a:latin typeface="Calibri" panose="020F0502020204030204"/>
                <a:ea typeface="+mn-ea"/>
              </a:rPr>
              <a:t>CERN Cable </a:t>
            </a:r>
            <a:r>
              <a:rPr lang="en-US" sz="1400" b="1" dirty="0" smtClean="0">
                <a:solidFill>
                  <a:srgbClr val="44546A">
                    <a:lumMod val="75000"/>
                  </a:srgbClr>
                </a:solidFill>
                <a:latin typeface="Calibri" panose="020F0502020204030204"/>
                <a:ea typeface="+mn-ea"/>
              </a:rPr>
              <a:t>0.1%</a:t>
            </a:r>
            <a:endParaRPr lang="en-US" sz="1200" b="1" dirty="0">
              <a:solidFill>
                <a:srgbClr val="44546A">
                  <a:lumMod val="75000"/>
                </a:srgbClr>
              </a:solidFill>
              <a:latin typeface="Calibri" panose="020F0502020204030204"/>
              <a:ea typeface="+mn-ea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542343"/>
              </p:ext>
            </p:extLst>
          </p:nvPr>
        </p:nvGraphicFramePr>
        <p:xfrm>
          <a:off x="247539" y="2087043"/>
          <a:ext cx="4876523" cy="2522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Oval 11"/>
          <p:cNvSpPr/>
          <p:nvPr/>
        </p:nvSpPr>
        <p:spPr>
          <a:xfrm>
            <a:off x="1211763" y="2868684"/>
            <a:ext cx="1188316" cy="539159"/>
          </a:xfrm>
          <a:prstGeom prst="ellipse">
            <a:avLst/>
          </a:prstGeom>
          <a:noFill/>
          <a:ln w="1905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44546A">
                    <a:lumMod val="75000"/>
                  </a:srgbClr>
                </a:solidFill>
              </a:rPr>
              <a:t>0.03%</a:t>
            </a:r>
            <a:endParaRPr lang="en-US" sz="1200" b="1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211407" y="3533622"/>
            <a:ext cx="2550435" cy="997529"/>
          </a:xfrm>
          <a:prstGeom prst="ellipse">
            <a:avLst/>
          </a:prstGeom>
          <a:noFill/>
          <a:ln w="1905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44546A">
                    <a:lumMod val="75000"/>
                  </a:srgbClr>
                </a:solidFill>
              </a:rPr>
              <a:t>0.17</a:t>
            </a:r>
            <a:r>
              <a:rPr lang="en-US" sz="1400" b="1" dirty="0" smtClean="0">
                <a:solidFill>
                  <a:srgbClr val="44546A">
                    <a:lumMod val="75000"/>
                  </a:srgbClr>
                </a:solidFill>
              </a:rPr>
              <a:t>%</a:t>
            </a:r>
            <a:endParaRPr lang="en-US" sz="1400" b="1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1763" y="1841797"/>
            <a:ext cx="35573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5"/>
                </a:solidFill>
              </a:rPr>
              <a:t>Coil Contraction During Heat Treatment</a:t>
            </a:r>
            <a:endParaRPr lang="en-US" sz="1400" b="1" dirty="0">
              <a:solidFill>
                <a:schemeClr val="accent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0668" y="3170975"/>
            <a:ext cx="81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CERN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075453" y="4049320"/>
            <a:ext cx="810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LARP</a:t>
            </a:r>
            <a:endParaRPr lang="en-US" sz="12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6715874" y="339502"/>
            <a:ext cx="2032590" cy="1584176"/>
            <a:chOff x="6715874" y="339502"/>
            <a:chExt cx="2032590" cy="1584176"/>
          </a:xfrm>
        </p:grpSpPr>
        <p:grpSp>
          <p:nvGrpSpPr>
            <p:cNvPr id="30" name="Group 29"/>
            <p:cNvGrpSpPr>
              <a:grpSpLocks noChangeAspect="1"/>
            </p:cNvGrpSpPr>
            <p:nvPr/>
          </p:nvGrpSpPr>
          <p:grpSpPr>
            <a:xfrm>
              <a:off x="6715874" y="339502"/>
              <a:ext cx="2032590" cy="1584176"/>
              <a:chOff x="5926923" y="-409936"/>
              <a:chExt cx="3847392" cy="2998612"/>
            </a:xfrm>
          </p:grpSpPr>
          <p:pic>
            <p:nvPicPr>
              <p:cNvPr id="31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905" r="50499"/>
              <a:stretch/>
            </p:blipFill>
            <p:spPr bwMode="auto">
              <a:xfrm>
                <a:off x="5926923" y="-409936"/>
                <a:ext cx="3847392" cy="2998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ectangle 31"/>
              <p:cNvSpPr/>
              <p:nvPr/>
            </p:nvSpPr>
            <p:spPr>
              <a:xfrm rot="19507084">
                <a:off x="7426827" y="1242994"/>
                <a:ext cx="181582" cy="943170"/>
              </a:xfrm>
              <a:prstGeom prst="rect">
                <a:avLst/>
              </a:prstGeom>
              <a:solidFill>
                <a:srgbClr val="00AA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 rot="19507084">
                <a:off x="7459981" y="1276825"/>
                <a:ext cx="109728" cy="86868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7092720" y="915566"/>
              <a:ext cx="792088" cy="967796"/>
              <a:chOff x="6804248" y="1131590"/>
              <a:chExt cx="792088" cy="967796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 flipV="1">
                <a:off x="6804248" y="1716933"/>
                <a:ext cx="393900" cy="278753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>
                <a:off x="7308304" y="1452578"/>
                <a:ext cx="258760" cy="18306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6876256" y="1131590"/>
                <a:ext cx="188894" cy="27256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flipH="1" flipV="1">
                <a:off x="7460755" y="1923678"/>
                <a:ext cx="135581" cy="17570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TextBox 8"/>
          <p:cNvSpPr txBox="1"/>
          <p:nvPr/>
        </p:nvSpPr>
        <p:spPr>
          <a:xfrm>
            <a:off x="5214275" y="1313284"/>
            <a:ext cx="1855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4546A">
                    <a:lumMod val="75000"/>
                  </a:srgbClr>
                </a:solidFill>
                <a:latin typeface="Calibri" panose="020F0502020204030204"/>
                <a:ea typeface="+mn-ea"/>
              </a:rPr>
              <a:t>Azimuthal:</a:t>
            </a:r>
            <a:endParaRPr lang="en-US" sz="1200" dirty="0">
              <a:solidFill>
                <a:srgbClr val="44546A">
                  <a:lumMod val="75000"/>
                </a:srgbClr>
              </a:solidFill>
              <a:latin typeface="Calibri" panose="020F0502020204030204"/>
              <a:ea typeface="+mn-ea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4546A">
                    <a:lumMod val="75000"/>
                  </a:srgbClr>
                </a:solidFill>
                <a:latin typeface="Calibri" panose="020F0502020204030204"/>
                <a:ea typeface="+mn-ea"/>
              </a:rPr>
              <a:t>4.5% expansion allowed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4546A">
                    <a:lumMod val="75000"/>
                  </a:srgbClr>
                </a:solidFill>
                <a:latin typeface="Calibri" panose="020F0502020204030204"/>
                <a:ea typeface="+mn-ea"/>
              </a:rPr>
              <a:t>Measured: 3.0 ± 0.3%</a:t>
            </a:r>
            <a:endParaRPr lang="en-US" sz="1200" dirty="0">
              <a:solidFill>
                <a:srgbClr val="44546A">
                  <a:lumMod val="75000"/>
                </a:srgbClr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26" name="Picture 25" descr="Bloc_analysis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0534" y="2546965"/>
            <a:ext cx="2311430" cy="177935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960534" y="4326319"/>
            <a:ext cx="4086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Measurements on a cross section slice by image analysis 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6609963" y="4610040"/>
            <a:ext cx="24474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Courtesy of S. </a:t>
            </a:r>
            <a:r>
              <a:rPr lang="en-GB" sz="1000" dirty="0" err="1" smtClean="0"/>
              <a:t>Izqierdo</a:t>
            </a:r>
            <a:r>
              <a:rPr lang="en-GB" sz="1000" dirty="0" smtClean="0"/>
              <a:t> Bermudez </a:t>
            </a:r>
            <a:endParaRPr lang="en-GB" sz="1000" dirty="0"/>
          </a:p>
        </p:txBody>
      </p:sp>
      <p:pic>
        <p:nvPicPr>
          <p:cNvPr id="29" name="Picture 28" descr="Image3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9882" y="3011271"/>
            <a:ext cx="1512598" cy="128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1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Splicing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69084" y="2283718"/>
            <a:ext cx="2269070" cy="1701803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75526" y="249084"/>
            <a:ext cx="1656186" cy="2269069"/>
          </a:xfrm>
          <a:prstGeom prst="rect">
            <a:avLst/>
          </a:prstGeom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3059832" y="915566"/>
            <a:ext cx="3168351" cy="21602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Non-Activated MOB 39 Flux</a:t>
            </a:r>
          </a:p>
          <a:p>
            <a:r>
              <a:rPr lang="en-US" dirty="0"/>
              <a:t>96/4, Tin/Silver Solder</a:t>
            </a:r>
          </a:p>
          <a:p>
            <a:r>
              <a:rPr lang="en-US" dirty="0"/>
              <a:t>Pre-Tinned at 260°</a:t>
            </a:r>
            <a:r>
              <a:rPr lang="en-US" dirty="0" smtClean="0"/>
              <a:t>C</a:t>
            </a:r>
          </a:p>
          <a:p>
            <a:r>
              <a:rPr lang="en-US" dirty="0" smtClean="0"/>
              <a:t>2 </a:t>
            </a:r>
            <a:r>
              <a:rPr lang="en-US" dirty="0" err="1" smtClean="0"/>
              <a:t>NbTi</a:t>
            </a:r>
            <a:r>
              <a:rPr lang="en-US" dirty="0" smtClean="0"/>
              <a:t> leads on LARP coils</a:t>
            </a:r>
          </a:p>
          <a:p>
            <a:r>
              <a:rPr lang="en-US" dirty="0" smtClean="0"/>
              <a:t>1 </a:t>
            </a:r>
            <a:r>
              <a:rPr lang="en-US" dirty="0" err="1" smtClean="0"/>
              <a:t>NbTi</a:t>
            </a:r>
            <a:r>
              <a:rPr lang="en-US" dirty="0" smtClean="0"/>
              <a:t> lead and 2 mm copper stabilizer on CERN coils</a:t>
            </a:r>
            <a:endParaRPr lang="en-US" dirty="0"/>
          </a:p>
          <a:p>
            <a:r>
              <a:rPr lang="en-US" dirty="0"/>
              <a:t>&lt;1 </a:t>
            </a:r>
            <a:r>
              <a:rPr lang="en-US" dirty="0" err="1"/>
              <a:t>nOhm</a:t>
            </a:r>
            <a:r>
              <a:rPr lang="en-US" dirty="0"/>
              <a:t> resistance in </a:t>
            </a:r>
            <a:r>
              <a:rPr lang="en-US" dirty="0" smtClean="0"/>
              <a:t>MQXFS1a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(Preliminary measurement)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790" y="339502"/>
            <a:ext cx="2275010" cy="30333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011" y="2638624"/>
            <a:ext cx="2880000" cy="2160000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749454"/>
              </p:ext>
            </p:extLst>
          </p:nvPr>
        </p:nvGraphicFramePr>
        <p:xfrm>
          <a:off x="2987825" y="3299722"/>
          <a:ext cx="2664296" cy="152399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40654"/>
                <a:gridCol w="1923642"/>
              </a:tblGrid>
              <a:tr h="198968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</a:rPr>
                        <a:t>Coil #</a:t>
                      </a:r>
                      <a:endParaRPr lang="en-GB" sz="1400" dirty="0">
                        <a:solidFill>
                          <a:srgbClr val="5A5A5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5A5A5A"/>
                          </a:solidFill>
                        </a:rPr>
                        <a:t>Splice R (</a:t>
                      </a:r>
                      <a:r>
                        <a:rPr lang="en-US" sz="1400" dirty="0" err="1" smtClean="0">
                          <a:solidFill>
                            <a:srgbClr val="5A5A5A"/>
                          </a:solidFill>
                        </a:rPr>
                        <a:t>nOhm</a:t>
                      </a:r>
                      <a:r>
                        <a:rPr lang="en-US" sz="1400" dirty="0" smtClean="0">
                          <a:solidFill>
                            <a:srgbClr val="5A5A5A"/>
                          </a:solidFill>
                        </a:rPr>
                        <a:t>)</a:t>
                      </a:r>
                      <a:endParaRPr lang="en-GB" sz="1400" dirty="0">
                        <a:solidFill>
                          <a:srgbClr val="5A5A5A"/>
                        </a:solidFill>
                      </a:endParaRPr>
                    </a:p>
                  </a:txBody>
                  <a:tcPr/>
                </a:tc>
              </a:tr>
              <a:tr h="19896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5A5A5A"/>
                          </a:solidFill>
                        </a:rPr>
                        <a:t>3</a:t>
                      </a:r>
                      <a:endParaRPr lang="en-GB" sz="1400" dirty="0">
                        <a:solidFill>
                          <a:srgbClr val="5A5A5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5A5A5A"/>
                          </a:solidFill>
                        </a:rPr>
                        <a:t>0.29</a:t>
                      </a:r>
                      <a:endParaRPr lang="en-GB" sz="1400" dirty="0">
                        <a:solidFill>
                          <a:srgbClr val="5A5A5A"/>
                        </a:solidFill>
                      </a:endParaRPr>
                    </a:p>
                  </a:txBody>
                  <a:tcPr/>
                </a:tc>
              </a:tr>
              <a:tr h="19896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5A5A5A"/>
                          </a:solidFill>
                        </a:rPr>
                        <a:t>5</a:t>
                      </a:r>
                      <a:endParaRPr lang="en-GB" sz="1400" dirty="0">
                        <a:solidFill>
                          <a:srgbClr val="5A5A5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5A5A5A"/>
                          </a:solidFill>
                        </a:rPr>
                        <a:t>0.29 / 0.35</a:t>
                      </a:r>
                      <a:endParaRPr lang="en-GB" sz="1400" dirty="0">
                        <a:solidFill>
                          <a:srgbClr val="5A5A5A"/>
                        </a:solidFill>
                      </a:endParaRPr>
                    </a:p>
                  </a:txBody>
                  <a:tcPr/>
                </a:tc>
              </a:tr>
              <a:tr h="19896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5A5A5A"/>
                          </a:solidFill>
                        </a:rPr>
                        <a:t>103</a:t>
                      </a:r>
                      <a:endParaRPr lang="en-GB" sz="1400" dirty="0">
                        <a:solidFill>
                          <a:srgbClr val="5A5A5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5A5A5A"/>
                          </a:solidFill>
                        </a:rPr>
                        <a:t>0.15</a:t>
                      </a:r>
                      <a:endParaRPr lang="en-GB" sz="1400" dirty="0">
                        <a:solidFill>
                          <a:srgbClr val="5A5A5A"/>
                        </a:solidFill>
                      </a:endParaRPr>
                    </a:p>
                  </a:txBody>
                  <a:tcPr/>
                </a:tc>
              </a:tr>
              <a:tr h="19896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5A5A5A"/>
                          </a:solidFill>
                        </a:rPr>
                        <a:t>105</a:t>
                      </a:r>
                      <a:endParaRPr lang="en-GB" sz="1400" dirty="0">
                        <a:solidFill>
                          <a:srgbClr val="5A5A5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5A5A5A"/>
                          </a:solidFill>
                        </a:rPr>
                        <a:t>0.10</a:t>
                      </a:r>
                      <a:endParaRPr lang="en-GB" sz="1400" dirty="0">
                        <a:solidFill>
                          <a:srgbClr val="5A5A5A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70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1470"/>
            <a:ext cx="5904216" cy="540000"/>
          </a:xfrm>
        </p:spPr>
        <p:txBody>
          <a:bodyPr/>
          <a:lstStyle/>
          <a:p>
            <a:r>
              <a:rPr lang="en-GB" dirty="0" smtClean="0"/>
              <a:t>Quench heaters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1369317"/>
          </a:xfrm>
        </p:spPr>
        <p:txBody>
          <a:bodyPr>
            <a:normAutofit/>
          </a:bodyPr>
          <a:lstStyle/>
          <a:p>
            <a:pPr algn="l"/>
            <a:r>
              <a:rPr lang="en-GB" sz="1600" dirty="0" smtClean="0"/>
              <a:t>Quench heaters produced at CERN</a:t>
            </a:r>
          </a:p>
          <a:p>
            <a:pPr algn="l"/>
            <a:r>
              <a:rPr lang="en-GB" sz="1600" dirty="0" smtClean="0"/>
              <a:t>Inner and outer layer are equipped with QH circuits</a:t>
            </a:r>
          </a:p>
          <a:p>
            <a:pPr algn="l"/>
            <a:r>
              <a:rPr lang="en-GB" sz="1600" dirty="0" smtClean="0"/>
              <a:t>2 different geometries for external QH (detailed comparative QH efficiency study to be performed during next MQXFS1b cold powering test)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12" name="Group 11"/>
          <p:cNvGrpSpPr/>
          <p:nvPr/>
        </p:nvGrpSpPr>
        <p:grpSpPr>
          <a:xfrm>
            <a:off x="539552" y="1934711"/>
            <a:ext cx="1983250" cy="1429127"/>
            <a:chOff x="539552" y="1934711"/>
            <a:chExt cx="1983250" cy="142912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971718" y="1812754"/>
              <a:ext cx="1138612" cy="196355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39552" y="1934711"/>
              <a:ext cx="1944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Outer layer CERN design</a:t>
              </a:r>
              <a:endParaRPr lang="en-GB" sz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1242" y="3374871"/>
            <a:ext cx="1972918" cy="1120545"/>
            <a:chOff x="591242" y="3374871"/>
            <a:chExt cx="1972918" cy="112054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1242" y="3651870"/>
              <a:ext cx="1931560" cy="84354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19944" y="3374871"/>
              <a:ext cx="1944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Outer layer LARP design</a:t>
              </a:r>
              <a:endParaRPr lang="en-GB" sz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987824" y="2186794"/>
            <a:ext cx="2664938" cy="2653153"/>
            <a:chOff x="2987824" y="2186794"/>
            <a:chExt cx="2664938" cy="2653153"/>
          </a:xfrm>
        </p:grpSpPr>
        <p:pic>
          <p:nvPicPr>
            <p:cNvPr id="10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2186794"/>
              <a:ext cx="2664938" cy="2376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2987824" y="4562948"/>
              <a:ext cx="2664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MQXFS1 coils ready for assembly</a:t>
              </a:r>
              <a:endParaRPr lang="en-GB" sz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250291" y="1779662"/>
            <a:ext cx="1944216" cy="3151760"/>
            <a:chOff x="6250291" y="1779662"/>
            <a:chExt cx="1944216" cy="3151760"/>
          </a:xfrm>
        </p:grpSpPr>
        <p:pic>
          <p:nvPicPr>
            <p:cNvPr id="16" name="Picture 15" descr="DSC08990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457"/>
            <a:stretch/>
          </p:blipFill>
          <p:spPr>
            <a:xfrm>
              <a:off x="6372200" y="3331780"/>
              <a:ext cx="1803176" cy="1599642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6250291" y="1779662"/>
              <a:ext cx="1944216" cy="1584176"/>
              <a:chOff x="6250291" y="1779662"/>
              <a:chExt cx="1944216" cy="1584176"/>
            </a:xfrm>
          </p:grpSpPr>
          <p:pic>
            <p:nvPicPr>
              <p:cNvPr id="15" name="Picture 14" descr="DSC08989.JP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72200" y="1779662"/>
                <a:ext cx="1803176" cy="1352382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6250291" y="3086839"/>
                <a:ext cx="19442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/>
                  <a:t>Inner layer design</a:t>
                </a:r>
                <a:endParaRPr lang="en-GB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292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5000"/>
            <a:ext cx="4680080" cy="540000"/>
          </a:xfrm>
        </p:spPr>
        <p:txBody>
          <a:bodyPr/>
          <a:lstStyle/>
          <a:p>
            <a:r>
              <a:rPr lang="en-GB" dirty="0" smtClean="0"/>
              <a:t>Impregnation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715319"/>
              </p:ext>
            </p:extLst>
          </p:nvPr>
        </p:nvGraphicFramePr>
        <p:xfrm>
          <a:off x="5789886" y="376736"/>
          <a:ext cx="3224736" cy="42832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7778"/>
                <a:gridCol w="688986"/>
                <a:gridCol w="534188"/>
                <a:gridCol w="154798"/>
                <a:gridCol w="688986"/>
              </a:tblGrid>
              <a:tr h="9838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FNAL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BNL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CERN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CTD-101k density = 1.03 g/cc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CTD-101k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CTD-101k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CTD-101k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28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SETUP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1065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Dryout Gas flow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none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none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N</a:t>
                      </a:r>
                      <a:r>
                        <a:rPr lang="en-US" sz="500" u="none" strike="noStrike" baseline="-25000">
                          <a:effectLst/>
                        </a:rPr>
                        <a:t>2</a:t>
                      </a:r>
                      <a:r>
                        <a:rPr lang="en-US" sz="500" u="none" strike="noStrike">
                          <a:effectLst/>
                        </a:rPr>
                        <a:t> (before bakeout)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Bakeout temperature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110°C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110°C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60°C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Bakeout pressure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25 mTorr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200 - 500 mTorr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~ 1 mTorr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Bakeout time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 hrs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 hrs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≥ 48 hrs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Cool down temperature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55°C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55°C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~55°C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Coil Orientation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~13° wrt horiz.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Vertical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16° wrt horiz.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287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EPOXY DEGAS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Parts preparation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PREHEAT parts A &amp; B to 50°C overnight (separate)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90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Epoxy Volume mixed (1.7 l needed)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22 liters (6 gal.)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 liters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Epoxy degas time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45 min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 h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1 - 1.5 hrs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Epoxy Vacuum while agitating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800 mTorr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500 mTorr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~400 mTorr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Epoxy container depth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~45 cm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~8 cm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~10 cm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IMPREGNATION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VPI vacuum vessel pressure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20 mTorr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500 mTorr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0.75 mTorr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19677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Feed method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Peristaltic pump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Peristaltic pump/</a:t>
                      </a:r>
                      <a:r>
                        <a:rPr lang="el-GR" sz="500" u="none" strike="noStrike">
                          <a:effectLst/>
                        </a:rPr>
                        <a:t>Δ</a:t>
                      </a:r>
                      <a:r>
                        <a:rPr lang="en-US" sz="500" u="none" strike="noStrike">
                          <a:effectLst/>
                        </a:rPr>
                        <a:t>P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press diff. plus 2.5m hydrostatic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19677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Flow measure method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pump output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pump output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Mass flow meter (6 mm ID tube)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19677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Epoxy flow rate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20 cc/min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25 cc/min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30-45 cc/min (2-3 kg/h)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19677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Fill time (short coil)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 smtClean="0">
                          <a:effectLst/>
                        </a:rPr>
                        <a:t>1.5 h - 2 </a:t>
                      </a:r>
                      <a:r>
                        <a:rPr lang="en-US" sz="500" u="none" strike="noStrike" dirty="0">
                          <a:effectLst/>
                        </a:rPr>
                        <a:t>h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2 h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25 min (1.5 h total to fill reservoir)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Gel / Soak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Additional Epoxy Through Flow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30 min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none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1-1.2 hour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19677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Press/Vac cycles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none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none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 cycle to 10 mTorr over 4h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Soak/Gel time @ 50°C - 60°C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18 h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16 h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 hours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CURE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VPI Vessel Pressure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760 Torr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500 mTorr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760 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Coil Back pressure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760 Torr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760 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760 Torr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18390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Initial Ramp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60°C - 110°C (1.5 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55°C - 110°C (6 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55°C - 110°C (4 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Soak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110°C (5 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110°C (5 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110°C (6 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18390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Ramp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110°C - 125°C (1 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110°C - 125°C (1.5 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110°C - 125°C (1 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  <a:tr h="98388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Soak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125°C (16 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125°C (16 h)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125°C (16 h)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7" marR="3817" marT="3817" marB="0" anchor="b"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995770"/>
            <a:ext cx="2446542" cy="13761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0186" y="915566"/>
            <a:ext cx="5177918" cy="17628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0" indent="0">
              <a:buNone/>
            </a:pPr>
            <a:r>
              <a:rPr lang="en-GB" sz="1400" dirty="0"/>
              <a:t>Impregnation main  parameters</a:t>
            </a:r>
          </a:p>
          <a:p>
            <a:r>
              <a:rPr lang="en-GB" sz="1400" dirty="0" smtClean="0"/>
              <a:t>CTD 101 K epoxy resin</a:t>
            </a:r>
          </a:p>
          <a:p>
            <a:r>
              <a:rPr lang="en-GB" sz="1400" dirty="0" smtClean="0"/>
              <a:t> </a:t>
            </a:r>
            <a:r>
              <a:rPr lang="en-GB" sz="1400" dirty="0" err="1" smtClean="0"/>
              <a:t>Bakeout</a:t>
            </a:r>
            <a:r>
              <a:rPr lang="en-GB" sz="1400" dirty="0" smtClean="0"/>
              <a:t> temperature 60</a:t>
            </a:r>
            <a:r>
              <a:rPr lang="en-GB" sz="1400" baseline="30000" dirty="0" smtClean="0"/>
              <a:t>0</a:t>
            </a:r>
            <a:r>
              <a:rPr lang="en-GB" sz="1400" dirty="0" smtClean="0"/>
              <a:t> C (CERN) / 110</a:t>
            </a:r>
            <a:r>
              <a:rPr lang="en-GB" sz="1400" baseline="30000" dirty="0" smtClean="0"/>
              <a:t>0 </a:t>
            </a:r>
            <a:r>
              <a:rPr lang="en-GB" sz="1400" dirty="0" smtClean="0"/>
              <a:t>C (LARP)</a:t>
            </a:r>
          </a:p>
          <a:p>
            <a:r>
              <a:rPr lang="en-GB" sz="1400" dirty="0" smtClean="0"/>
              <a:t>Resin injection at </a:t>
            </a:r>
            <a:r>
              <a:rPr lang="en-GB" sz="1400" dirty="0"/>
              <a:t>60</a:t>
            </a:r>
            <a:r>
              <a:rPr lang="en-GB" sz="1400" baseline="30000" dirty="0"/>
              <a:t>0</a:t>
            </a:r>
            <a:r>
              <a:rPr lang="en-GB" sz="1400" dirty="0"/>
              <a:t> </a:t>
            </a:r>
            <a:r>
              <a:rPr lang="en-GB" sz="1400" dirty="0" smtClean="0"/>
              <a:t>C</a:t>
            </a:r>
          </a:p>
          <a:p>
            <a:r>
              <a:rPr lang="en-GB" sz="1400" dirty="0" smtClean="0"/>
              <a:t>Gel time  </a:t>
            </a:r>
            <a:r>
              <a:rPr lang="en-GB" sz="1400" dirty="0"/>
              <a:t>60</a:t>
            </a:r>
            <a:r>
              <a:rPr lang="en-GB" sz="1400" baseline="30000" dirty="0"/>
              <a:t>0</a:t>
            </a:r>
            <a:r>
              <a:rPr lang="en-GB" sz="1400" dirty="0"/>
              <a:t> </a:t>
            </a:r>
            <a:r>
              <a:rPr lang="en-GB" sz="1400" dirty="0" smtClean="0"/>
              <a:t>C - 110</a:t>
            </a:r>
            <a:r>
              <a:rPr lang="en-GB" sz="1400" baseline="30000" dirty="0" smtClean="0"/>
              <a:t>0</a:t>
            </a:r>
            <a:r>
              <a:rPr lang="en-GB" sz="1400" dirty="0" smtClean="0"/>
              <a:t> C for 4 h (CERN) and 6 h (LARP)</a:t>
            </a:r>
          </a:p>
          <a:p>
            <a:r>
              <a:rPr lang="en-GB" sz="1400" dirty="0" smtClean="0"/>
              <a:t>Curing </a:t>
            </a:r>
            <a:r>
              <a:rPr lang="en-GB" sz="1400" dirty="0"/>
              <a:t>110</a:t>
            </a:r>
            <a:r>
              <a:rPr lang="en-GB" sz="1400" baseline="30000" dirty="0"/>
              <a:t>0 </a:t>
            </a:r>
            <a:r>
              <a:rPr lang="en-GB" sz="1400" dirty="0" smtClean="0"/>
              <a:t>C 6 h (CERN) and 5 h (LARP)</a:t>
            </a:r>
            <a:endParaRPr lang="en-GB" sz="1400" dirty="0"/>
          </a:p>
          <a:p>
            <a:r>
              <a:rPr lang="en-GB" sz="1400" dirty="0" smtClean="0"/>
              <a:t>Post-curing 125</a:t>
            </a:r>
            <a:r>
              <a:rPr lang="en-GB" sz="1400" baseline="30000" dirty="0" smtClean="0"/>
              <a:t>0 </a:t>
            </a:r>
            <a:r>
              <a:rPr lang="en-GB" sz="1400" dirty="0" smtClean="0"/>
              <a:t>C for 16 h</a:t>
            </a:r>
            <a:endParaRPr lang="en-GB" sz="1400" dirty="0"/>
          </a:p>
          <a:p>
            <a:endParaRPr lang="en-GB" sz="1400" dirty="0"/>
          </a:p>
        </p:txBody>
      </p:sp>
      <p:pic>
        <p:nvPicPr>
          <p:cNvPr id="11" name="Picture 3" descr="G:\Workspaces\s\shortmod\Develop\labo 927\HFM\MQXF\MQXFS\Magnets_Construction\MQXFS_Coils\HCMQXFS136-CR000103\09_Post_Impregnation\P109072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325505" y="3292791"/>
            <a:ext cx="1661322" cy="79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Content Placeholder 3" descr="C:\Users\rgauthie\AppData\Local\Microsoft\Windows\Temporary Internet Files\Content.Word\IMG_0228.jpg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547" y="2859782"/>
            <a:ext cx="2258240" cy="1733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577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Post-instrumentation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02694"/>
            <a:ext cx="3455944" cy="1441325"/>
          </a:xfrm>
        </p:spPr>
        <p:txBody>
          <a:bodyPr vert="horz" lIns="0" tIns="0" rIns="0" bIns="0" rtlCol="0">
            <a:noAutofit/>
          </a:bodyPr>
          <a:lstStyle/>
          <a:p>
            <a:pPr algn="l"/>
            <a:r>
              <a:rPr lang="en-GB" sz="1400" dirty="0" smtClean="0">
                <a:solidFill>
                  <a:srgbClr val="5A5A5A"/>
                </a:solidFill>
              </a:rPr>
              <a:t>At CERN Quench </a:t>
            </a:r>
            <a:r>
              <a:rPr lang="en-GB" sz="1400" dirty="0">
                <a:solidFill>
                  <a:srgbClr val="5A5A5A"/>
                </a:solidFill>
              </a:rPr>
              <a:t>H</a:t>
            </a:r>
            <a:r>
              <a:rPr lang="en-GB" sz="1400" dirty="0" smtClean="0">
                <a:solidFill>
                  <a:srgbClr val="5A5A5A"/>
                </a:solidFill>
              </a:rPr>
              <a:t>eaters and </a:t>
            </a:r>
            <a:r>
              <a:rPr lang="en-GB" sz="1400" dirty="0" err="1">
                <a:solidFill>
                  <a:srgbClr val="5A5A5A"/>
                </a:solidFill>
              </a:rPr>
              <a:t>V</a:t>
            </a:r>
            <a:r>
              <a:rPr lang="en-GB" sz="1400" dirty="0" err="1" smtClean="0">
                <a:solidFill>
                  <a:srgbClr val="5A5A5A"/>
                </a:solidFill>
              </a:rPr>
              <a:t>taps</a:t>
            </a:r>
            <a:r>
              <a:rPr lang="en-GB" sz="1400" dirty="0" smtClean="0">
                <a:solidFill>
                  <a:srgbClr val="5A5A5A"/>
                </a:solidFill>
              </a:rPr>
              <a:t> wires are soldered to the pads on the trace</a:t>
            </a:r>
          </a:p>
          <a:p>
            <a:pPr lvl="1" algn="l"/>
            <a:r>
              <a:rPr lang="en-GB" sz="1400" dirty="0" smtClean="0">
                <a:solidFill>
                  <a:srgbClr val="5A5A5A"/>
                </a:solidFill>
              </a:rPr>
              <a:t>Soldering alloy Sn96Ag4,  flux material MOB 39</a:t>
            </a:r>
          </a:p>
          <a:p>
            <a:pPr lvl="1" algn="l"/>
            <a:r>
              <a:rPr lang="en-GB" sz="1400" dirty="0" smtClean="0">
                <a:solidFill>
                  <a:srgbClr val="5A5A5A"/>
                </a:solidFill>
              </a:rPr>
              <a:t>Impregnation of end parts with </a:t>
            </a:r>
            <a:r>
              <a:rPr lang="en-GB" sz="1400" dirty="0" err="1" smtClean="0">
                <a:solidFill>
                  <a:srgbClr val="5A5A5A"/>
                </a:solidFill>
              </a:rPr>
              <a:t>Eccobond</a:t>
            </a:r>
            <a:endParaRPr lang="en-GB" sz="1400" dirty="0" smtClean="0">
              <a:solidFill>
                <a:srgbClr val="5A5A5A"/>
              </a:solidFill>
            </a:endParaRPr>
          </a:p>
          <a:p>
            <a:pPr algn="l"/>
            <a:endParaRPr lang="en-GB" sz="1400" dirty="0">
              <a:solidFill>
                <a:srgbClr val="5A5A5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493996" y="2397884"/>
            <a:ext cx="3434317" cy="2406114"/>
            <a:chOff x="493996" y="2144019"/>
            <a:chExt cx="3434317" cy="240611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23728" y="2144019"/>
              <a:ext cx="1804585" cy="240611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3996" y="3435846"/>
              <a:ext cx="1485716" cy="111428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0096" y="2144019"/>
              <a:ext cx="1456912" cy="1231375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4474800" y="720953"/>
            <a:ext cx="4572000" cy="12592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5"/>
                </a:solidFill>
              </a:rPr>
              <a:t>At LARP G</a:t>
            </a:r>
            <a:r>
              <a:rPr lang="en-US" sz="1400" dirty="0">
                <a:solidFill>
                  <a:schemeClr val="accent5"/>
                </a:solidFill>
              </a:rPr>
              <a:t>-10 sheets and Nylon Fillers are used at coil </a:t>
            </a:r>
            <a:r>
              <a:rPr lang="en-US" sz="1400" dirty="0" smtClean="0">
                <a:solidFill>
                  <a:schemeClr val="accent5"/>
                </a:solidFill>
              </a:rPr>
              <a:t>ends during impregnation process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Quench heaters and </a:t>
            </a:r>
            <a:r>
              <a:rPr lang="en-GB" sz="1400" dirty="0" err="1" smtClean="0">
                <a:solidFill>
                  <a:schemeClr val="accent5"/>
                </a:solidFill>
              </a:rPr>
              <a:t>Vtaps</a:t>
            </a:r>
            <a:r>
              <a:rPr lang="en-GB" sz="1400" dirty="0" smtClean="0">
                <a:solidFill>
                  <a:schemeClr val="accent5"/>
                </a:solidFill>
              </a:rPr>
              <a:t> </a:t>
            </a:r>
            <a:r>
              <a:rPr lang="en-GB" sz="1400" dirty="0">
                <a:solidFill>
                  <a:schemeClr val="accent5"/>
                </a:solidFill>
              </a:rPr>
              <a:t>wires are </a:t>
            </a:r>
            <a:r>
              <a:rPr lang="en-GB" sz="1400" dirty="0" smtClean="0">
                <a:solidFill>
                  <a:schemeClr val="accent5"/>
                </a:solidFill>
              </a:rPr>
              <a:t>then soldered </a:t>
            </a:r>
            <a:r>
              <a:rPr lang="en-GB" sz="1400" dirty="0">
                <a:solidFill>
                  <a:schemeClr val="accent5"/>
                </a:solidFill>
              </a:rPr>
              <a:t>to the pads on the </a:t>
            </a:r>
            <a:r>
              <a:rPr lang="en-GB" sz="1400" dirty="0" smtClean="0">
                <a:solidFill>
                  <a:schemeClr val="accent5"/>
                </a:solidFill>
              </a:rPr>
              <a:t>trace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Remaining channels are filled with green-putty</a:t>
            </a:r>
            <a:endParaRPr lang="en-US" sz="1400" dirty="0">
              <a:solidFill>
                <a:schemeClr val="accent5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737426" y="1923678"/>
            <a:ext cx="4155054" cy="1550648"/>
            <a:chOff x="4737426" y="1995686"/>
            <a:chExt cx="4155054" cy="155064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6855899" y="2018898"/>
              <a:ext cx="2036581" cy="152743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4737426" y="1995686"/>
              <a:ext cx="2046465" cy="1534849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2762" y="3939902"/>
            <a:ext cx="2064886" cy="11150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5942" y="4299990"/>
            <a:ext cx="2696820" cy="73477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27944" y="3552236"/>
            <a:ext cx="4618856" cy="6647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>
                <a:solidFill>
                  <a:schemeClr val="accent5"/>
                </a:solidFill>
              </a:defRPr>
            </a:lvl1pPr>
          </a:lstStyle>
          <a:p>
            <a:pPr marL="0" indent="0">
              <a:buNone/>
            </a:pPr>
            <a:r>
              <a:rPr lang="en-GB" dirty="0" smtClean="0"/>
              <a:t>New </a:t>
            </a:r>
            <a:r>
              <a:rPr lang="en-GB" dirty="0" err="1" smtClean="0"/>
              <a:t>mold</a:t>
            </a:r>
            <a:r>
              <a:rPr lang="en-GB" dirty="0" smtClean="0"/>
              <a:t> end-plate configuration under development at CERN to avoid post-impregnation operation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928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5112128" cy="540000"/>
          </a:xfrm>
        </p:spPr>
        <p:txBody>
          <a:bodyPr/>
          <a:lstStyle/>
          <a:p>
            <a:r>
              <a:rPr lang="en-GB" dirty="0" smtClean="0"/>
              <a:t>Coil metrology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084" y="627534"/>
            <a:ext cx="8021356" cy="1728192"/>
          </a:xfrm>
        </p:spPr>
        <p:txBody>
          <a:bodyPr>
            <a:noAutofit/>
          </a:bodyPr>
          <a:lstStyle/>
          <a:p>
            <a:pPr algn="l"/>
            <a:r>
              <a:rPr lang="en-GB" sz="1200" dirty="0" smtClean="0"/>
              <a:t>Measurements performed with CMM Portable Arm (Faro Arm Edge 2.7)</a:t>
            </a:r>
          </a:p>
          <a:p>
            <a:pPr algn="l"/>
            <a:r>
              <a:rPr lang="en-GB" sz="1200" dirty="0" smtClean="0"/>
              <a:t>Faro arm measurements results have been compared </a:t>
            </a:r>
            <a:r>
              <a:rPr lang="en-GB" sz="1200" dirty="0" err="1" smtClean="0"/>
              <a:t>w.r.t</a:t>
            </a:r>
            <a:r>
              <a:rPr lang="en-GB" sz="1200" dirty="0" smtClean="0"/>
              <a:t> CERN metrology laboratory with good agreement</a:t>
            </a:r>
          </a:p>
          <a:p>
            <a:pPr algn="l"/>
            <a:r>
              <a:rPr lang="en-US" sz="1200" dirty="0" smtClean="0"/>
              <a:t>Data </a:t>
            </a:r>
            <a:r>
              <a:rPr lang="en-US" sz="1200" dirty="0"/>
              <a:t>produced by fitting individual cross sections to the nominal OD and </a:t>
            </a:r>
            <a:r>
              <a:rPr lang="en-US" sz="1200" dirty="0" smtClean="0"/>
              <a:t>Keyway and used to define coil shimming for magnet  assembly</a:t>
            </a:r>
            <a:endParaRPr lang="en-US" sz="1200" dirty="0"/>
          </a:p>
          <a:p>
            <a:pPr algn="l"/>
            <a:r>
              <a:rPr lang="en-US" sz="1200" dirty="0" smtClean="0"/>
              <a:t>MQXFS coils </a:t>
            </a:r>
            <a:r>
              <a:rPr lang="en-US" sz="1200" dirty="0"/>
              <a:t>tend to have little asymmetry (keyway shift) but significant size variation (L+R </a:t>
            </a:r>
            <a:r>
              <a:rPr lang="en-US" sz="1200" dirty="0" smtClean="0"/>
              <a:t>mid-plane </a:t>
            </a:r>
            <a:r>
              <a:rPr lang="en-US" sz="1200" dirty="0"/>
              <a:t>deviation)</a:t>
            </a:r>
          </a:p>
          <a:p>
            <a:pPr algn="l"/>
            <a:r>
              <a:rPr lang="en-US" sz="1200" dirty="0"/>
              <a:t>Coils Reacted and Impregnated with same tooling produce similar coil size and shape</a:t>
            </a:r>
          </a:p>
          <a:p>
            <a:pPr algn="l"/>
            <a:r>
              <a:rPr lang="en-US" sz="1200" dirty="0"/>
              <a:t>The </a:t>
            </a:r>
            <a:r>
              <a:rPr lang="en-US" sz="1200" dirty="0" smtClean="0"/>
              <a:t>mid-plane </a:t>
            </a:r>
            <a:r>
              <a:rPr lang="en-US" sz="1200" dirty="0"/>
              <a:t>deviation differences between MQXFS1a coils (103, 104, 3, 5) required additional outer diameter shimming for coils 103 and 104. </a:t>
            </a:r>
          </a:p>
          <a:p>
            <a:pPr algn="l"/>
            <a:endParaRPr lang="en-GB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6974377" y="4083918"/>
            <a:ext cx="2061587" cy="9361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200" dirty="0" smtClean="0"/>
              <a:t>Coils 2, 6 at FNAL</a:t>
            </a:r>
          </a:p>
          <a:p>
            <a:pPr marL="0" indent="0">
              <a:buFont typeface="Wingdings" charset="2"/>
              <a:buNone/>
            </a:pPr>
            <a:r>
              <a:rPr lang="en-US" sz="1200" dirty="0" smtClean="0"/>
              <a:t>Coils 3, 5 at BNL</a:t>
            </a:r>
          </a:p>
          <a:p>
            <a:pPr marL="0" indent="0">
              <a:buFont typeface="Wingdings" charset="2"/>
              <a:buNone/>
            </a:pPr>
            <a:r>
              <a:rPr lang="en-US" sz="1200" dirty="0" smtClean="0"/>
              <a:t>Coils 103, 104 at CERN</a:t>
            </a:r>
            <a:endParaRPr lang="en-US" sz="12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7933842"/>
              </p:ext>
            </p:extLst>
          </p:nvPr>
        </p:nvGraphicFramePr>
        <p:xfrm>
          <a:off x="3563888" y="2384943"/>
          <a:ext cx="3528392" cy="2698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2919089"/>
              </p:ext>
            </p:extLst>
          </p:nvPr>
        </p:nvGraphicFramePr>
        <p:xfrm>
          <a:off x="251520" y="2384943"/>
          <a:ext cx="3528392" cy="2651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2280" y="2509960"/>
            <a:ext cx="1865180" cy="1573958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6349" y="51470"/>
            <a:ext cx="780576" cy="124124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453641" y="123478"/>
            <a:ext cx="1574743" cy="769492"/>
            <a:chOff x="5154548" y="1371600"/>
            <a:chExt cx="3904364" cy="190785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54548" y="1371600"/>
              <a:ext cx="2340104" cy="152828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34200" y="1511587"/>
              <a:ext cx="2124712" cy="1425827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396662">
              <a:off x="6097558" y="2536198"/>
              <a:ext cx="813782" cy="743254"/>
            </a:xfrm>
            <a:prstGeom prst="rect">
              <a:avLst/>
            </a:prstGeom>
          </p:spPr>
        </p:pic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780865" y="2529620"/>
            <a:ext cx="1666757" cy="762210"/>
            <a:chOff x="2469884" y="1287234"/>
            <a:chExt cx="1666757" cy="76221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905" r="1432"/>
            <a:stretch/>
          </p:blipFill>
          <p:spPr bwMode="auto">
            <a:xfrm>
              <a:off x="2469884" y="1397054"/>
              <a:ext cx="1666757" cy="652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>
              <a:off x="3201564" y="1287234"/>
              <a:ext cx="392419" cy="201214"/>
              <a:chOff x="3201564" y="1287234"/>
              <a:chExt cx="392419" cy="201214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3201564" y="1287234"/>
                <a:ext cx="0" cy="19721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3434604" y="1287234"/>
                <a:ext cx="1163" cy="201214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3201564" y="1479794"/>
                <a:ext cx="23420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3201564" y="1338655"/>
                <a:ext cx="158216" cy="2326"/>
              </a:xfrm>
              <a:prstGeom prst="straightConnector1">
                <a:avLst/>
              </a:prstGeom>
              <a:ln w="19050">
                <a:headEnd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3205775" y="1419719"/>
                <a:ext cx="158216" cy="2326"/>
              </a:xfrm>
              <a:prstGeom prst="straightConnector1">
                <a:avLst/>
              </a:prstGeom>
              <a:ln w="19050">
                <a:headEnd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3430672" y="1336329"/>
                <a:ext cx="158216" cy="2326"/>
              </a:xfrm>
              <a:prstGeom prst="straightConnector1">
                <a:avLst/>
              </a:prstGeom>
              <a:ln w="19050">
                <a:headEnd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3435767" y="1417393"/>
                <a:ext cx="158216" cy="2326"/>
              </a:xfrm>
              <a:prstGeom prst="straightConnector1">
                <a:avLst/>
              </a:prstGeom>
              <a:ln w="19050">
                <a:headEnd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0978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1899" y="2283718"/>
            <a:ext cx="1584176" cy="11503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tests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- CERN-TE-MSC -MDT- 7th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 2016</a:t>
            </a:r>
            <a:endParaRPr lang="en-GB" noProof="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612000" y="694304"/>
            <a:ext cx="7892258" cy="1301382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  <a:latin typeface="+mn-lt"/>
              </a:rPr>
              <a:t>Electrical tests are performed at different steps during coil fabrication process:</a:t>
            </a:r>
          </a:p>
          <a:p>
            <a:pPr lvl="1"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  <a:latin typeface="+mn-lt"/>
              </a:rPr>
              <a:t>Resistance &amp; Inductance(100 Hz &amp; 1 kHz)</a:t>
            </a:r>
          </a:p>
          <a:p>
            <a:pPr lvl="1"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  <a:latin typeface="+mn-lt"/>
              </a:rPr>
              <a:t>Dielectric measurements</a:t>
            </a:r>
          </a:p>
          <a:p>
            <a:pPr lvl="1"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  <a:latin typeface="+mn-lt"/>
              </a:rPr>
              <a:t>Coil discharge </a:t>
            </a:r>
          </a:p>
          <a:p>
            <a:pPr lvl="1"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  <a:latin typeface="+mn-lt"/>
              </a:rPr>
              <a:t>Quench Heaters discharge (80 A)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1275670"/>
            <a:ext cx="3727997" cy="129608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364088" y="987574"/>
            <a:ext cx="3727997" cy="503992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Main reference values for electrical tests</a:t>
            </a:r>
          </a:p>
          <a:p>
            <a:pPr marL="0" indent="0">
              <a:buFont typeface="Wingdings" charset="2"/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 applied during model fabrication</a:t>
            </a:r>
            <a:endParaRPr lang="en-US" sz="1200" dirty="0" smtClean="0"/>
          </a:p>
          <a:p>
            <a:endParaRPr lang="en-US" sz="12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0347" y="3518760"/>
            <a:ext cx="1679805" cy="1220069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940152" y="2628949"/>
            <a:ext cx="2880320" cy="2217949"/>
            <a:chOff x="5940152" y="2628949"/>
            <a:chExt cx="2880320" cy="2217949"/>
          </a:xfrm>
        </p:grpSpPr>
        <p:sp>
          <p:nvSpPr>
            <p:cNvPr id="14" name="Rectangle 13"/>
            <p:cNvSpPr/>
            <p:nvPr/>
          </p:nvSpPr>
          <p:spPr>
            <a:xfrm>
              <a:off x="5940152" y="4399083"/>
              <a:ext cx="2880320" cy="4478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576" lvl="0" defTabSz="914400">
                <a:spcBef>
                  <a:spcPct val="20000"/>
                </a:spcBef>
                <a:buClr>
                  <a:srgbClr val="DDDDDD"/>
                </a:buClr>
                <a:buSzPct val="80000"/>
                <a:defRPr/>
              </a:pPr>
              <a:r>
                <a:rPr lang="en-GB" sz="1050" dirty="0" smtClean="0">
                  <a:solidFill>
                    <a:schemeClr val="accent5"/>
                  </a:solidFill>
                  <a:latin typeface="Arial"/>
                </a:rPr>
                <a:t>Breakdown voltage coil # </a:t>
              </a:r>
              <a:r>
                <a:rPr lang="en-GB" sz="1050" dirty="0">
                  <a:solidFill>
                    <a:schemeClr val="accent5"/>
                  </a:solidFill>
                  <a:latin typeface="Arial"/>
                </a:rPr>
                <a:t>001~ 3.5 </a:t>
              </a:r>
              <a:r>
                <a:rPr lang="en-GB" sz="1050" dirty="0" smtClean="0">
                  <a:solidFill>
                    <a:schemeClr val="accent5"/>
                  </a:solidFill>
                  <a:latin typeface="Arial"/>
                </a:rPr>
                <a:t>kV</a:t>
              </a:r>
            </a:p>
            <a:p>
              <a:pPr marL="36576" lvl="0" defTabSz="914400">
                <a:spcBef>
                  <a:spcPct val="20000"/>
                </a:spcBef>
                <a:buClr>
                  <a:srgbClr val="DDDDDD"/>
                </a:buClr>
                <a:buSzPct val="80000"/>
                <a:defRPr/>
              </a:pPr>
              <a:r>
                <a:rPr lang="en-GB" sz="1050" dirty="0" smtClean="0">
                  <a:solidFill>
                    <a:schemeClr val="accent5"/>
                  </a:solidFill>
                  <a:latin typeface="Arial"/>
                </a:rPr>
                <a:t>Breakdown </a:t>
              </a:r>
              <a:r>
                <a:rPr lang="en-GB" sz="1050" dirty="0">
                  <a:solidFill>
                    <a:schemeClr val="accent5"/>
                  </a:solidFill>
                  <a:latin typeface="Arial"/>
                </a:rPr>
                <a:t>voltage </a:t>
              </a:r>
              <a:r>
                <a:rPr lang="en-GB" sz="1050" dirty="0" smtClean="0">
                  <a:solidFill>
                    <a:schemeClr val="accent5"/>
                  </a:solidFill>
                  <a:latin typeface="Arial"/>
                </a:rPr>
                <a:t>coil #</a:t>
              </a:r>
              <a:r>
                <a:rPr lang="en-GB" sz="1050" dirty="0" smtClean="0">
                  <a:solidFill>
                    <a:schemeClr val="accent5"/>
                  </a:solidFill>
                </a:rPr>
                <a:t>101</a:t>
              </a:r>
              <a:r>
                <a:rPr lang="en-GB" sz="1050" dirty="0">
                  <a:solidFill>
                    <a:schemeClr val="accent5"/>
                  </a:solidFill>
                </a:rPr>
                <a:t>~ </a:t>
              </a:r>
              <a:r>
                <a:rPr lang="en-GB" sz="1050" dirty="0" smtClean="0">
                  <a:solidFill>
                    <a:schemeClr val="accent5"/>
                  </a:solidFill>
                  <a:latin typeface="Arial"/>
                </a:rPr>
                <a:t>6.25 </a:t>
              </a:r>
              <a:r>
                <a:rPr lang="en-GB" sz="1050" dirty="0">
                  <a:solidFill>
                    <a:schemeClr val="accent5"/>
                  </a:solidFill>
                  <a:latin typeface="Arial"/>
                </a:rPr>
                <a:t>kV</a:t>
              </a:r>
              <a:endParaRPr lang="de-CH" sz="1050" dirty="0">
                <a:solidFill>
                  <a:schemeClr val="accent5"/>
                </a:solidFill>
                <a:latin typeface="Arial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5940152" y="2628949"/>
              <a:ext cx="2880320" cy="1770134"/>
              <a:chOff x="5940152" y="2628949"/>
              <a:chExt cx="2880320" cy="1770134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50404" y="3097451"/>
                <a:ext cx="2281596" cy="1301632"/>
              </a:xfrm>
              <a:prstGeom prst="rect">
                <a:avLst/>
              </a:prstGeom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5940152" y="2628949"/>
                <a:ext cx="288032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576" lvl="0" algn="ctr" defTabSz="914400">
                  <a:spcBef>
                    <a:spcPct val="20000"/>
                  </a:spcBef>
                  <a:buClr>
                    <a:srgbClr val="DDDDDD"/>
                  </a:buClr>
                  <a:buSzPct val="80000"/>
                  <a:defRPr/>
                </a:pPr>
                <a:r>
                  <a:rPr lang="en-GB" sz="1200" dirty="0">
                    <a:solidFill>
                      <a:schemeClr val="accent5"/>
                    </a:solidFill>
                  </a:rPr>
                  <a:t>Coils 001 and 101 have been used to check electrical </a:t>
                </a:r>
                <a:r>
                  <a:rPr lang="en-GB" sz="1200" dirty="0" smtClean="0">
                    <a:solidFill>
                      <a:schemeClr val="accent5"/>
                    </a:solidFill>
                  </a:rPr>
                  <a:t>integrity limits.</a:t>
                </a:r>
                <a:endParaRPr lang="en-GB" sz="1200" dirty="0">
                  <a:solidFill>
                    <a:schemeClr val="accent5"/>
                  </a:solidFill>
                </a:endParaRPr>
              </a:p>
            </p:txBody>
          </p:sp>
        </p:grpSp>
      </p:grp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620118"/>
              </p:ext>
            </p:extLst>
          </p:nvPr>
        </p:nvGraphicFramePr>
        <p:xfrm>
          <a:off x="71443" y="2931790"/>
          <a:ext cx="3667113" cy="159898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93014"/>
                <a:gridCol w="1293979"/>
                <a:gridCol w="1080120"/>
              </a:tblGrid>
              <a:tr h="31979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Circuit element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V </a:t>
                      </a:r>
                      <a:r>
                        <a:rPr lang="en-GB" sz="1000" dirty="0" err="1" smtClean="0">
                          <a:solidFill>
                            <a:schemeClr val="accent5"/>
                          </a:solidFill>
                        </a:rPr>
                        <a:t>HiPot</a:t>
                      </a: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 (kV) /</a:t>
                      </a:r>
                      <a:r>
                        <a:rPr lang="en-GB" sz="1000" baseline="-25000" dirty="0" smtClean="0">
                          <a:solidFill>
                            <a:schemeClr val="accent5"/>
                          </a:solidFill>
                        </a:rPr>
                        <a:t>30s</a:t>
                      </a:r>
                      <a:endParaRPr lang="en-GB" sz="1000" baseline="-25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I </a:t>
                      </a:r>
                      <a:r>
                        <a:rPr lang="en-GB" sz="1000" dirty="0" err="1" smtClean="0">
                          <a:solidFill>
                            <a:schemeClr val="accent5"/>
                          </a:solidFill>
                        </a:rPr>
                        <a:t>HiPot</a:t>
                      </a: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 (</a:t>
                      </a:r>
                      <a:r>
                        <a:rPr lang="en-GB" sz="1000" dirty="0" err="1" smtClean="0">
                          <a:solidFill>
                            <a:schemeClr val="accent5"/>
                          </a:solidFill>
                        </a:rPr>
                        <a:t>μA</a:t>
                      </a: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)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1979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Coil/Ground at RT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3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10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1979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Coil/QH RT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4.6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10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1979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Coil/Ground @ cold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10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19797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Coil/QH @ cold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2.3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10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71443" y="2427734"/>
            <a:ext cx="3667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5"/>
                </a:solidFill>
              </a:rPr>
              <a:t>Future tests level requirement from HVWL</a:t>
            </a:r>
          </a:p>
          <a:p>
            <a:pPr algn="ctr"/>
            <a:r>
              <a:rPr lang="en-GB" sz="1200" b="1" dirty="0" smtClean="0">
                <a:solidFill>
                  <a:schemeClr val="accent5"/>
                </a:solidFill>
              </a:rPr>
              <a:t>(under discussion)</a:t>
            </a:r>
            <a:endParaRPr lang="en-GB" sz="1200" b="1" dirty="0">
              <a:solidFill>
                <a:schemeClr val="accent5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81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dirty="0" smtClean="0"/>
              <a:t>Electrical tests results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481490"/>
              </p:ext>
            </p:extLst>
          </p:nvPr>
        </p:nvGraphicFramePr>
        <p:xfrm>
          <a:off x="612000" y="519462"/>
          <a:ext cx="8161189" cy="415243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59154"/>
                <a:gridCol w="924582"/>
                <a:gridCol w="1224136"/>
                <a:gridCol w="1093088"/>
                <a:gridCol w="1015387"/>
                <a:gridCol w="1043727"/>
                <a:gridCol w="2201115"/>
              </a:tblGrid>
              <a:tr h="257414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Coil #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Impulse test </a:t>
                      </a:r>
                    </a:p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kV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 smtClean="0">
                          <a:solidFill>
                            <a:schemeClr val="accent5"/>
                          </a:solidFill>
                        </a:rPr>
                        <a:t>HiPot</a:t>
                      </a: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 Coil/Pole</a:t>
                      </a:r>
                    </a:p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kV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err="1" smtClean="0">
                          <a:solidFill>
                            <a:schemeClr val="accent5"/>
                          </a:solidFill>
                        </a:rPr>
                        <a:t>HiPot</a:t>
                      </a: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 Coil/Sad.</a:t>
                      </a:r>
                    </a:p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kV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err="1" smtClean="0">
                          <a:solidFill>
                            <a:schemeClr val="accent5"/>
                          </a:solidFill>
                        </a:rPr>
                        <a:t>HiPot</a:t>
                      </a: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 Coil/QH</a:t>
                      </a:r>
                    </a:p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kV</a:t>
                      </a:r>
                    </a:p>
                    <a:p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err="1" smtClean="0">
                          <a:solidFill>
                            <a:schemeClr val="accent5"/>
                          </a:solidFill>
                        </a:rPr>
                        <a:t>HiPot</a:t>
                      </a: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 QH/Sad.</a:t>
                      </a:r>
                    </a:p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kV</a:t>
                      </a:r>
                    </a:p>
                    <a:p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1a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≈ 1.5 short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LARP</a:t>
                      </a:r>
                      <a:r>
                        <a:rPr lang="en-GB" sz="1000" baseline="0" dirty="0" smtClean="0">
                          <a:solidFill>
                            <a:schemeClr val="accent5"/>
                          </a:solidFill>
                        </a:rPr>
                        <a:t> p</a:t>
                      </a: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ractice coil. No heaters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1b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3 - 3.3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-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-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For mirror magnet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4.6 – 4.7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0.5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1.2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3</a:t>
                      </a:r>
                      <a:r>
                        <a:rPr lang="en-GB" sz="1000" baseline="0" dirty="0" smtClean="0">
                          <a:solidFill>
                            <a:schemeClr val="accent5"/>
                          </a:solidFill>
                        </a:rPr>
                        <a:t> - 4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Practice coil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≈ 0.39 short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For mirror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3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0.5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5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0.5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6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0.5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001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3.5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0.5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Not applicable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4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CERN Cu coil. Not final saddles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101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6.5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0.5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Not applicable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Not final saddles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102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0.5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Short NCS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Short NCS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Nb</a:t>
                      </a:r>
                      <a:r>
                        <a:rPr lang="en-GB" sz="1000" baseline="-25000" dirty="0" smtClean="0">
                          <a:solidFill>
                            <a:schemeClr val="accent5"/>
                          </a:solidFill>
                        </a:rPr>
                        <a:t>3</a:t>
                      </a: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Sn/</a:t>
                      </a:r>
                      <a:r>
                        <a:rPr lang="en-GB" sz="1000" dirty="0" err="1" smtClean="0">
                          <a:solidFill>
                            <a:schemeClr val="accent5"/>
                          </a:solidFill>
                        </a:rPr>
                        <a:t>NbTi</a:t>
                      </a:r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 splice issue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103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0.5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104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0.5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201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0.5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7414"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chemeClr val="accent5"/>
                          </a:solidFill>
                        </a:rPr>
                        <a:t>202</a:t>
                      </a:r>
                      <a:endParaRPr lang="en-GB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0.5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2.5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259632" y="1059582"/>
            <a:ext cx="7513557" cy="792088"/>
          </a:xfrm>
          <a:prstGeom prst="rect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9632" y="2859782"/>
            <a:ext cx="7513557" cy="504056"/>
          </a:xfrm>
          <a:prstGeom prst="rect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09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32370"/>
            <a:ext cx="6192688" cy="540000"/>
          </a:xfrm>
        </p:spPr>
        <p:txBody>
          <a:bodyPr/>
          <a:lstStyle/>
          <a:p>
            <a:r>
              <a:rPr lang="en-GB" dirty="0"/>
              <a:t>MQXFS </a:t>
            </a:r>
            <a:r>
              <a:rPr lang="en-GB" dirty="0" smtClean="0"/>
              <a:t>mechanical structures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Juan Carlos Perez - CERN-TE-MSC -MDT- 7th June  2016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279" y="787432"/>
            <a:ext cx="3895713" cy="3654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906848" y="452967"/>
            <a:ext cx="4139952" cy="2118783"/>
            <a:chOff x="4906848" y="411510"/>
            <a:chExt cx="4139952" cy="211878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04678" y="411510"/>
              <a:ext cx="3259810" cy="181100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906848" y="2222516"/>
              <a:ext cx="41399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accent5"/>
                  </a:solidFill>
                </a:rPr>
                <a:t>Initial structures design with thick laminations</a:t>
              </a:r>
              <a:endParaRPr lang="en-GB" sz="14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728170" y="2561704"/>
            <a:ext cx="4237152" cy="2273705"/>
            <a:chOff x="4728170" y="2530293"/>
            <a:chExt cx="4237152" cy="2273705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17213" y1="76133" x2="17213" y2="76133"/>
                          <a14:foregroundMark x1="22951" y1="57100" x2="22951" y2="57100"/>
                          <a14:foregroundMark x1="13770" y1="51662" x2="26721" y2="68580"/>
                          <a14:foregroundMark x1="6557" y1="57100" x2="20984" y2="81873"/>
                          <a14:foregroundMark x1="9016" y1="51662" x2="26393" y2="74320"/>
                          <a14:foregroundMark x1="2459" y1="62236" x2="15082" y2="93051"/>
                          <a14:foregroundMark x1="13115" y1="44713" x2="32459" y2="79154"/>
                          <a14:foregroundMark x1="77213" y1="15710" x2="95574" y2="8761"/>
                          <a14:foregroundMark x1="80984" y1="44109" x2="96393" y2="30211"/>
                          <a14:foregroundMark x1="76557" y1="55891" x2="76557" y2="55891"/>
                          <a14:foregroundMark x1="64918" y1="10876" x2="64918" y2="10876"/>
                          <a14:foregroundMark x1="7541" y1="88822" x2="7541" y2="88822"/>
                          <a14:backgroundMark x1="12787" y1="53474" x2="12787" y2="53474"/>
                          <a14:backgroundMark x1="15082" y1="51057" x2="7541" y2="5981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76056" y="2530293"/>
              <a:ext cx="3722468" cy="2020774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4728170" y="4496221"/>
              <a:ext cx="42371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5A5A5A"/>
                  </a:solidFill>
                </a:rPr>
                <a:t>Laminated structure design for series production</a:t>
              </a:r>
              <a:endParaRPr lang="en-GB" sz="1400" dirty="0">
                <a:solidFill>
                  <a:srgbClr val="5A5A5A"/>
                </a:solidFill>
              </a:endParaRPr>
            </a:p>
          </p:txBody>
        </p:sp>
      </p:grpSp>
      <p:pic>
        <p:nvPicPr>
          <p:cNvPr id="13" name="Picture 12" descr="http://larpdocs.fnal.gov/images/larp_dipole_logo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274" y="4559207"/>
            <a:ext cx="401494" cy="53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 smtClean="0"/>
              <a:t>MQXFS magnet</a:t>
            </a:r>
          </a:p>
          <a:p>
            <a:pPr algn="l"/>
            <a:r>
              <a:rPr lang="en-GB" sz="2000" dirty="0" smtClean="0"/>
              <a:t>Coil </a:t>
            </a:r>
            <a:r>
              <a:rPr lang="en-GB" sz="2000" dirty="0"/>
              <a:t>production </a:t>
            </a:r>
            <a:r>
              <a:rPr lang="en-GB" sz="2000" dirty="0" smtClean="0"/>
              <a:t>summary</a:t>
            </a:r>
          </a:p>
          <a:p>
            <a:pPr algn="l"/>
            <a:r>
              <a:rPr lang="en-GB" sz="2000" dirty="0" smtClean="0"/>
              <a:t>Cable insulation and ten-stacks measurements</a:t>
            </a:r>
          </a:p>
          <a:p>
            <a:pPr algn="l"/>
            <a:r>
              <a:rPr lang="en-GB" sz="2000" dirty="0" smtClean="0"/>
              <a:t>Coil winding and Curing</a:t>
            </a:r>
          </a:p>
          <a:p>
            <a:pPr algn="l"/>
            <a:r>
              <a:rPr lang="en-GB" sz="2000" dirty="0" smtClean="0"/>
              <a:t>Heat treatment</a:t>
            </a:r>
          </a:p>
          <a:p>
            <a:pPr algn="l"/>
            <a:r>
              <a:rPr lang="en-GB" sz="2000" dirty="0" smtClean="0"/>
              <a:t>Instrumentation and splices</a:t>
            </a:r>
          </a:p>
          <a:p>
            <a:pPr algn="l"/>
            <a:r>
              <a:rPr lang="en-GB" sz="2000" dirty="0" smtClean="0"/>
              <a:t>Impregnation &amp; post-impregnation process</a:t>
            </a:r>
          </a:p>
          <a:p>
            <a:pPr algn="l"/>
            <a:r>
              <a:rPr lang="en-GB" sz="2000" dirty="0" smtClean="0"/>
              <a:t>Coil geometrical measurements and cross-section inspection</a:t>
            </a:r>
          </a:p>
          <a:p>
            <a:pPr algn="l"/>
            <a:r>
              <a:rPr lang="en-GB" sz="2000" dirty="0" smtClean="0"/>
              <a:t>Mechanical structures and magnets assembly</a:t>
            </a:r>
          </a:p>
          <a:p>
            <a:pPr algn="l"/>
            <a:r>
              <a:rPr lang="en-GB" sz="2000" dirty="0" smtClean="0"/>
              <a:t>Summary</a:t>
            </a:r>
          </a:p>
          <a:p>
            <a:pPr algn="l"/>
            <a:endParaRPr lang="en-GB" sz="2000" dirty="0" smtClean="0"/>
          </a:p>
          <a:p>
            <a:pPr algn="l"/>
            <a:endParaRPr lang="en-GB" sz="2000" dirty="0" smtClean="0"/>
          </a:p>
          <a:p>
            <a:pPr algn="l"/>
            <a:endParaRPr lang="en-GB" sz="20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- CERN-TE-MSC -MDT- 7th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 2016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25139"/>
            <a:ext cx="7920000" cy="540000"/>
          </a:xfrm>
        </p:spPr>
        <p:txBody>
          <a:bodyPr/>
          <a:lstStyle/>
          <a:p>
            <a:r>
              <a:rPr lang="en-GB" dirty="0"/>
              <a:t>MQXFS Structures: Brief </a:t>
            </a:r>
            <a:r>
              <a:rPr lang="en-GB" dirty="0" smtClean="0"/>
              <a:t>reminder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Juan Carlos Perez - CERN-TE-MSC -MDT- 7th June  2016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34972" y="480184"/>
            <a:ext cx="8097028" cy="2368345"/>
            <a:chOff x="434972" y="480184"/>
            <a:chExt cx="8097028" cy="2368345"/>
          </a:xfrm>
        </p:grpSpPr>
        <p:sp>
          <p:nvSpPr>
            <p:cNvPr id="29" name="Content Placeholder 3"/>
            <p:cNvSpPr txBox="1">
              <a:spLocks/>
            </p:cNvSpPr>
            <p:nvPr/>
          </p:nvSpPr>
          <p:spPr>
            <a:xfrm>
              <a:off x="3311652" y="480184"/>
              <a:ext cx="5220348" cy="2368345"/>
            </a:xfrm>
            <a:prstGeom prst="rect">
              <a:avLst/>
            </a:prstGeom>
          </p:spPr>
          <p:txBody>
            <a:bodyPr vert="horz" lIns="91440" tIns="0" rIns="91440" bIns="0" rtlCol="0">
              <a:noAutofit/>
            </a:bodyPr>
            <a:lstStyle>
              <a:lvl1pPr marL="171450" indent="-171450" algn="l" defTabSz="342900" rtl="0" eaLnBrk="1" latinLnBrk="0" hangingPunct="1">
                <a:lnSpc>
                  <a:spcPct val="120000"/>
                </a:lnSpc>
                <a:spcBef>
                  <a:spcPts val="450"/>
                </a:spcBef>
                <a:buClr>
                  <a:srgbClr val="0089B5"/>
                </a:buClr>
                <a:buFont typeface="Arial"/>
                <a:buChar char="•"/>
                <a:defRPr sz="2400" kern="12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+mn-ea"/>
                  <a:cs typeface="+mn-cs"/>
                </a:defRPr>
              </a:lvl1pPr>
              <a:lvl2pPr marL="342900" indent="-171450" algn="l" defTabSz="342900" rtl="0" eaLnBrk="1" latinLnBrk="0" hangingPunct="1">
                <a:lnSpc>
                  <a:spcPct val="120000"/>
                </a:lnSpc>
                <a:spcBef>
                  <a:spcPts val="300"/>
                </a:spcBef>
                <a:buClr>
                  <a:srgbClr val="0089B5"/>
                </a:buClr>
                <a:buSzPct val="95000"/>
                <a:buFont typeface="Arial"/>
                <a:buChar char="•"/>
                <a:defRPr sz="240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+mn-ea"/>
                  <a:cs typeface="+mn-cs"/>
                </a:defRPr>
              </a:lvl2pPr>
              <a:lvl3pPr marL="514350" indent="-171450" algn="l" defTabSz="342900" rtl="0" eaLnBrk="1" latinLnBrk="0" hangingPunct="1">
                <a:lnSpc>
                  <a:spcPct val="120000"/>
                </a:lnSpc>
                <a:spcBef>
                  <a:spcPts val="150"/>
                </a:spcBef>
                <a:buClr>
                  <a:srgbClr val="0089B5"/>
                </a:buClr>
                <a:buSzPct val="90000"/>
                <a:buFont typeface="Arial"/>
                <a:buChar char="•"/>
                <a:defRPr sz="210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+mn-ea"/>
                  <a:cs typeface="+mn-cs"/>
                </a:defRPr>
              </a:lvl3pPr>
              <a:lvl4pPr marL="685800" indent="-171450" algn="l" defTabSz="342900" rtl="0" eaLnBrk="1" latinLnBrk="0" hangingPunct="1">
                <a:lnSpc>
                  <a:spcPct val="120000"/>
                </a:lnSpc>
                <a:spcBef>
                  <a:spcPts val="150"/>
                </a:spcBef>
                <a:buClr>
                  <a:srgbClr val="0089B5"/>
                </a:buClr>
                <a:buSzPct val="90000"/>
                <a:buFont typeface="Arial"/>
                <a:buChar char="•"/>
                <a:defRPr sz="210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+mn-ea"/>
                  <a:cs typeface="+mn-cs"/>
                </a:defRPr>
              </a:lvl4pPr>
              <a:lvl5pPr marL="857250" indent="-171450" algn="l" defTabSz="342900" rtl="0" eaLnBrk="1" latinLnBrk="0" hangingPunct="1">
                <a:lnSpc>
                  <a:spcPct val="120000"/>
                </a:lnSpc>
                <a:spcBef>
                  <a:spcPts val="0"/>
                </a:spcBef>
                <a:buClr>
                  <a:schemeClr val="bg1">
                    <a:lumMod val="50000"/>
                  </a:schemeClr>
                </a:buClr>
                <a:buSzPct val="90000"/>
                <a:buFont typeface="Arial"/>
                <a:buChar char="•"/>
                <a:defRPr sz="2100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itchFamily="34" charset="0"/>
                  <a:ea typeface="+mn-ea"/>
                  <a:cs typeface="+mn-cs"/>
                </a:defRPr>
              </a:lvl5pPr>
              <a:lvl6pPr marL="18859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accent6"/>
                </a:buClr>
                <a:buFont typeface="Wingdings" charset="2"/>
                <a:buChar char="§"/>
              </a:pPr>
              <a:r>
                <a:rPr lang="en-US" sz="1400" b="1" u="sng" dirty="0" smtClean="0">
                  <a:solidFill>
                    <a:schemeClr val="accent5"/>
                  </a:solidFill>
                  <a:latin typeface="+mn-lt"/>
                </a:rPr>
                <a:t>MQXFD0 and D1</a:t>
              </a:r>
              <a:r>
                <a:rPr lang="en-US" sz="1400" dirty="0" smtClean="0">
                  <a:solidFill>
                    <a:schemeClr val="accent5"/>
                  </a:solidFill>
                  <a:latin typeface="+mn-lt"/>
                </a:rPr>
                <a:t>:</a:t>
              </a:r>
            </a:p>
            <a:p>
              <a:pPr>
                <a:buClr>
                  <a:schemeClr val="accent6"/>
                </a:buClr>
                <a:buFont typeface="Wingdings" charset="2"/>
                <a:buChar char="§"/>
              </a:pPr>
              <a:r>
                <a:rPr lang="en-US" sz="1400" dirty="0" smtClean="0">
                  <a:solidFill>
                    <a:schemeClr val="accent5"/>
                  </a:solidFill>
                  <a:latin typeface="+mn-lt"/>
                </a:rPr>
                <a:t> 2 full mechanical structures with a 2 shells configuration have been produced and characterized using aluminum dummy coils</a:t>
              </a:r>
            </a:p>
            <a:p>
              <a:pPr>
                <a:buClr>
                  <a:schemeClr val="accent6"/>
                </a:buClr>
                <a:buFont typeface="Wingdings" charset="2"/>
                <a:buChar char="§"/>
              </a:pPr>
              <a:r>
                <a:rPr lang="en-US" sz="1400" dirty="0" smtClean="0">
                  <a:solidFill>
                    <a:schemeClr val="accent5"/>
                  </a:solidFill>
                  <a:latin typeface="+mn-lt"/>
                </a:rPr>
                <a:t>MQXFD0 assembled and tested at CERN @ 77 K with instrumented aluminum dummy coils</a:t>
              </a:r>
              <a:endParaRPr lang="en-US" sz="1400" dirty="0">
                <a:solidFill>
                  <a:schemeClr val="accent5"/>
                </a:solidFill>
                <a:latin typeface="+mn-lt"/>
              </a:endParaRPr>
            </a:p>
            <a:p>
              <a:pPr>
                <a:buClr>
                  <a:schemeClr val="accent6"/>
                </a:buClr>
                <a:buFont typeface="Wingdings" charset="2"/>
                <a:buChar char="§"/>
              </a:pPr>
              <a:r>
                <a:rPr lang="en-US" sz="1400" dirty="0" smtClean="0">
                  <a:solidFill>
                    <a:schemeClr val="accent5"/>
                  </a:solidFill>
                  <a:latin typeface="+mn-lt"/>
                </a:rPr>
                <a:t> MQXFD1 tested at </a:t>
              </a:r>
              <a:r>
                <a:rPr lang="en-US" sz="1400" dirty="0" smtClean="0">
                  <a:solidFill>
                    <a:schemeClr val="accent5"/>
                  </a:solidFill>
                </a:rPr>
                <a:t>LBNL </a:t>
              </a:r>
              <a:r>
                <a:rPr lang="en-US" sz="1400" dirty="0">
                  <a:solidFill>
                    <a:schemeClr val="accent5"/>
                  </a:solidFill>
                </a:rPr>
                <a:t>with a 3 shells </a:t>
              </a:r>
              <a:r>
                <a:rPr lang="en-US" sz="1400" dirty="0" smtClean="0">
                  <a:solidFill>
                    <a:schemeClr val="accent5"/>
                  </a:solidFill>
                </a:rPr>
                <a:t>configuration and then used </a:t>
              </a:r>
              <a:r>
                <a:rPr lang="en-US" sz="1400" dirty="0">
                  <a:solidFill>
                    <a:schemeClr val="accent5"/>
                  </a:solidFill>
                </a:rPr>
                <a:t>for </a:t>
              </a:r>
              <a:r>
                <a:rPr lang="en-US" sz="1400" dirty="0" smtClean="0">
                  <a:solidFill>
                    <a:schemeClr val="accent5"/>
                  </a:solidFill>
                </a:rPr>
                <a:t>MQXFS1 assembly</a:t>
              </a:r>
              <a:endParaRPr lang="en-US" sz="1400" dirty="0">
                <a:solidFill>
                  <a:schemeClr val="accent5"/>
                </a:solidFill>
              </a:endParaRPr>
            </a:p>
            <a:p>
              <a:pPr>
                <a:buClr>
                  <a:schemeClr val="accent6"/>
                </a:buClr>
                <a:buFont typeface="Wingdings" charset="2"/>
                <a:buChar char="§"/>
              </a:pPr>
              <a:endParaRPr lang="en-US" sz="1400" dirty="0" smtClean="0">
                <a:solidFill>
                  <a:schemeClr val="accent5"/>
                </a:solidFill>
                <a:latin typeface="+mn-lt"/>
              </a:endParaRP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4972" y="723976"/>
              <a:ext cx="2617405" cy="1559742"/>
            </a:xfrm>
            <a:prstGeom prst="rect">
              <a:avLst/>
            </a:prstGeom>
          </p:spPr>
        </p:pic>
      </p:grpSp>
      <p:grpSp>
        <p:nvGrpSpPr>
          <p:cNvPr id="4" name="Group 3"/>
          <p:cNvGrpSpPr/>
          <p:nvPr/>
        </p:nvGrpSpPr>
        <p:grpSpPr>
          <a:xfrm>
            <a:off x="265432" y="2715766"/>
            <a:ext cx="8266568" cy="1860956"/>
            <a:chOff x="265432" y="2715766"/>
            <a:chExt cx="8266568" cy="1860956"/>
          </a:xfrm>
        </p:grpSpPr>
        <p:sp>
          <p:nvSpPr>
            <p:cNvPr id="31" name="Content Placeholder 3"/>
            <p:cNvSpPr txBox="1">
              <a:spLocks/>
            </p:cNvSpPr>
            <p:nvPr/>
          </p:nvSpPr>
          <p:spPr>
            <a:xfrm>
              <a:off x="3356105" y="2848530"/>
              <a:ext cx="5175895" cy="1728192"/>
            </a:xfrm>
            <a:prstGeom prst="rect">
              <a:avLst/>
            </a:prstGeom>
          </p:spPr>
          <p:txBody>
            <a:bodyPr vert="horz" lIns="91440" tIns="0" rIns="91440" bIns="0" rtlCol="0">
              <a:noAutofit/>
            </a:bodyPr>
            <a:lstStyle>
              <a:lvl1pPr marL="171450" indent="-171450" algn="l" defTabSz="342900" rtl="0" eaLnBrk="1" latinLnBrk="0" hangingPunct="1">
                <a:lnSpc>
                  <a:spcPct val="120000"/>
                </a:lnSpc>
                <a:spcBef>
                  <a:spcPts val="450"/>
                </a:spcBef>
                <a:buClr>
                  <a:srgbClr val="0089B5"/>
                </a:buClr>
                <a:buFont typeface="Arial"/>
                <a:buChar char="•"/>
                <a:defRPr sz="2400" kern="12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+mn-ea"/>
                  <a:cs typeface="+mn-cs"/>
                </a:defRPr>
              </a:lvl1pPr>
              <a:lvl2pPr marL="342900" indent="-171450" algn="l" defTabSz="342900" rtl="0" eaLnBrk="1" latinLnBrk="0" hangingPunct="1">
                <a:lnSpc>
                  <a:spcPct val="120000"/>
                </a:lnSpc>
                <a:spcBef>
                  <a:spcPts val="300"/>
                </a:spcBef>
                <a:buClr>
                  <a:srgbClr val="0089B5"/>
                </a:buClr>
                <a:buSzPct val="95000"/>
                <a:buFont typeface="Arial"/>
                <a:buChar char="•"/>
                <a:defRPr sz="240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+mn-ea"/>
                  <a:cs typeface="+mn-cs"/>
                </a:defRPr>
              </a:lvl2pPr>
              <a:lvl3pPr marL="514350" indent="-171450" algn="l" defTabSz="342900" rtl="0" eaLnBrk="1" latinLnBrk="0" hangingPunct="1">
                <a:lnSpc>
                  <a:spcPct val="120000"/>
                </a:lnSpc>
                <a:spcBef>
                  <a:spcPts val="150"/>
                </a:spcBef>
                <a:buClr>
                  <a:srgbClr val="0089B5"/>
                </a:buClr>
                <a:buSzPct val="90000"/>
                <a:buFont typeface="Arial"/>
                <a:buChar char="•"/>
                <a:defRPr sz="210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+mn-ea"/>
                  <a:cs typeface="+mn-cs"/>
                </a:defRPr>
              </a:lvl3pPr>
              <a:lvl4pPr marL="685800" indent="-171450" algn="l" defTabSz="342900" rtl="0" eaLnBrk="1" latinLnBrk="0" hangingPunct="1">
                <a:lnSpc>
                  <a:spcPct val="120000"/>
                </a:lnSpc>
                <a:spcBef>
                  <a:spcPts val="150"/>
                </a:spcBef>
                <a:buClr>
                  <a:srgbClr val="0089B5"/>
                </a:buClr>
                <a:buSzPct val="90000"/>
                <a:buFont typeface="Arial"/>
                <a:buChar char="•"/>
                <a:defRPr sz="210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+mn-ea"/>
                  <a:cs typeface="+mn-cs"/>
                </a:defRPr>
              </a:lvl4pPr>
              <a:lvl5pPr marL="857250" indent="-171450" algn="l" defTabSz="342900" rtl="0" eaLnBrk="1" latinLnBrk="0" hangingPunct="1">
                <a:lnSpc>
                  <a:spcPct val="120000"/>
                </a:lnSpc>
                <a:spcBef>
                  <a:spcPts val="0"/>
                </a:spcBef>
                <a:buClr>
                  <a:schemeClr val="bg1">
                    <a:lumMod val="50000"/>
                  </a:schemeClr>
                </a:buClr>
                <a:buSzPct val="90000"/>
                <a:buFont typeface="Arial"/>
                <a:buChar char="•"/>
                <a:defRPr sz="2100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itchFamily="34" charset="0"/>
                  <a:ea typeface="+mn-ea"/>
                  <a:cs typeface="+mn-cs"/>
                </a:defRPr>
              </a:lvl5pPr>
              <a:lvl6pPr marL="18859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accent6"/>
                </a:buClr>
                <a:buFont typeface="Wingdings" charset="2"/>
                <a:buChar char="§"/>
              </a:pPr>
              <a:r>
                <a:rPr lang="en-US" sz="1400" b="1" u="sng" dirty="0" smtClean="0">
                  <a:solidFill>
                    <a:schemeClr val="accent5"/>
                  </a:solidFill>
                  <a:latin typeface="+mn-lt"/>
                </a:rPr>
                <a:t>MQXFD2:</a:t>
              </a:r>
            </a:p>
            <a:p>
              <a:pPr>
                <a:buClr>
                  <a:schemeClr val="accent6"/>
                </a:buClr>
                <a:buFont typeface="Wingdings" charset="2"/>
                <a:buChar char="§"/>
              </a:pPr>
              <a:r>
                <a:rPr lang="en-US" sz="1400" dirty="0" smtClean="0">
                  <a:solidFill>
                    <a:schemeClr val="accent5"/>
                  </a:solidFill>
                  <a:latin typeface="+mn-lt"/>
                </a:rPr>
                <a:t> Built from initial MQXFD0 structure components but equipped with 3 aluminum shells instead of 2 for coil pre-stress optimization. Tested at CERN at 77 K using dummy Al coils.</a:t>
              </a:r>
            </a:p>
            <a:p>
              <a:pPr>
                <a:buClr>
                  <a:schemeClr val="accent6"/>
                </a:buClr>
                <a:buFont typeface="Wingdings" charset="2"/>
                <a:buChar char="§"/>
              </a:pPr>
              <a:r>
                <a:rPr lang="en-US" sz="1400" dirty="0" smtClean="0">
                  <a:solidFill>
                    <a:schemeClr val="accent5"/>
                  </a:solidFill>
                  <a:latin typeface="+mn-lt"/>
                </a:rPr>
                <a:t>Second series of 77 K tests for </a:t>
              </a:r>
              <a:r>
                <a:rPr lang="en-US" sz="1400" dirty="0">
                  <a:solidFill>
                    <a:schemeClr val="accent5"/>
                  </a:solidFill>
                  <a:latin typeface="+mn-lt"/>
                </a:rPr>
                <a:t>c</a:t>
              </a:r>
              <a:r>
                <a:rPr lang="en-US" sz="1400" dirty="0" smtClean="0">
                  <a:solidFill>
                    <a:schemeClr val="accent5"/>
                  </a:solidFill>
                  <a:latin typeface="+mn-lt"/>
                </a:rPr>
                <a:t>oil pack assembly simulation for laminated structure design to be used on long magnets</a:t>
              </a: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432" y="2715766"/>
              <a:ext cx="2646129" cy="1703962"/>
            </a:xfrm>
            <a:prstGeom prst="rect">
              <a:avLst/>
            </a:prstGeom>
          </p:spPr>
        </p:pic>
      </p:grpSp>
      <p:pic>
        <p:nvPicPr>
          <p:cNvPr id="13" name="Picture 12" descr="http://larpdocs.fnal.gov/images/larp_dipole_logo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274" y="4559207"/>
            <a:ext cx="401494" cy="53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03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25139"/>
            <a:ext cx="7920000" cy="540000"/>
          </a:xfrm>
        </p:spPr>
        <p:txBody>
          <a:bodyPr/>
          <a:lstStyle/>
          <a:p>
            <a:r>
              <a:rPr lang="en-GB" dirty="0" smtClean="0"/>
              <a:t>MQXFD3 &amp; D4 Structures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Juan Carlos Perez - CERN-TE-MSC -MDT- 7th June  2016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0" name="Content Placeholder 3"/>
          <p:cNvSpPr txBox="1">
            <a:spLocks/>
          </p:cNvSpPr>
          <p:nvPr/>
        </p:nvSpPr>
        <p:spPr>
          <a:xfrm>
            <a:off x="107504" y="2715766"/>
            <a:ext cx="8795280" cy="1546156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400" b="1" u="sng" dirty="0" smtClean="0">
                <a:solidFill>
                  <a:schemeClr val="accent5"/>
                </a:solidFill>
                <a:latin typeface="+mn-lt"/>
              </a:rPr>
              <a:t>MQXFSD3 and D4: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5"/>
                </a:solidFill>
                <a:latin typeface="+mn-lt"/>
              </a:rPr>
              <a:t> 2 structures produced to validate the laminated structure concept, for parts fabrication cost reduction in view of series magnets production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5"/>
                </a:solidFill>
                <a:latin typeface="+mn-lt"/>
              </a:rPr>
              <a:t>MQXFD3 equipped with aluminum dummy coils of MQXFD2 will be tested at CERN @ 77K Q2-2016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5"/>
                </a:solidFill>
                <a:latin typeface="+mn-lt"/>
              </a:rPr>
              <a:t>MQXFD4 has been shipped to LBNL and will be used for MQXFS4 assembly (Al shells and collars missing)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endParaRPr lang="en-US" sz="1400" dirty="0" smtClean="0">
              <a:solidFill>
                <a:schemeClr val="accent5"/>
              </a:solidFill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46018" y="520880"/>
            <a:ext cx="8897982" cy="2260448"/>
            <a:chOff x="246018" y="520880"/>
            <a:chExt cx="8897982" cy="226044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148" l="1926" r="9982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6018" y="714499"/>
              <a:ext cx="2597790" cy="159733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3808" y="645564"/>
              <a:ext cx="2966030" cy="1819165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98454" l="0" r="9942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28082" y="520880"/>
              <a:ext cx="3715918" cy="2260448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2411760" y="4379273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 full mechanical structures are available at CERN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3" name="Picture 12" descr="http://larpdocs.fnal.gov/images/larp_dipole_logo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274" y="4559207"/>
            <a:ext cx="401494" cy="53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9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Mechanical structure characterisation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9542"/>
            <a:ext cx="5976663" cy="2161405"/>
          </a:xfrm>
        </p:spPr>
        <p:txBody>
          <a:bodyPr>
            <a:normAutofit fontScale="92500"/>
          </a:bodyPr>
          <a:lstStyle/>
          <a:p>
            <a:pPr algn="l"/>
            <a:r>
              <a:rPr lang="en-GB" sz="1400" dirty="0"/>
              <a:t>S</a:t>
            </a:r>
            <a:r>
              <a:rPr lang="en-GB" sz="1400" dirty="0" smtClean="0"/>
              <a:t>tructures MQXFD0,1, 2 and 3 equipped with aluminium dummy coils have been used to characterize structures mechanical properties at 300 K and at 77 K</a:t>
            </a:r>
          </a:p>
          <a:p>
            <a:pPr lvl="1" algn="l"/>
            <a:r>
              <a:rPr lang="en-GB" sz="1200" dirty="0" smtClean="0"/>
              <a:t>6 loadings performed</a:t>
            </a:r>
          </a:p>
          <a:p>
            <a:pPr lvl="1" algn="l"/>
            <a:r>
              <a:rPr lang="en-GB" sz="1200" dirty="0" smtClean="0"/>
              <a:t>11 thermal cycles</a:t>
            </a:r>
          </a:p>
          <a:p>
            <a:pPr algn="l"/>
            <a:r>
              <a:rPr lang="en-GB" sz="1400" dirty="0" smtClean="0"/>
              <a:t>A 150 mm mock-up has been build to complete mechanical characterisation</a:t>
            </a:r>
          </a:p>
          <a:p>
            <a:pPr lvl="1" algn="l"/>
            <a:r>
              <a:rPr lang="en-GB" sz="1200" dirty="0" smtClean="0">
                <a:solidFill>
                  <a:srgbClr val="5A5A5A"/>
                </a:solidFill>
              </a:rPr>
              <a:t>Short turn-over</a:t>
            </a:r>
          </a:p>
          <a:p>
            <a:pPr lvl="1" algn="l"/>
            <a:r>
              <a:rPr lang="en-GB" sz="1200" dirty="0" smtClean="0">
                <a:solidFill>
                  <a:srgbClr val="5A5A5A"/>
                </a:solidFill>
              </a:rPr>
              <a:t>Equipped with real coil segments</a:t>
            </a:r>
          </a:p>
          <a:p>
            <a:pPr lvl="1" algn="l"/>
            <a:r>
              <a:rPr lang="en-GB" sz="1200" dirty="0" smtClean="0">
                <a:solidFill>
                  <a:srgbClr val="5A5A5A"/>
                </a:solidFill>
              </a:rPr>
              <a:t>6 loadings</a:t>
            </a:r>
          </a:p>
          <a:p>
            <a:pPr lvl="1" algn="l"/>
            <a:r>
              <a:rPr lang="en-GB" sz="1200" dirty="0" smtClean="0">
                <a:solidFill>
                  <a:srgbClr val="5A5A5A"/>
                </a:solidFill>
              </a:rPr>
              <a:t>10 thermal cycles</a:t>
            </a:r>
            <a:endParaRPr lang="en-GB" sz="1200" dirty="0">
              <a:solidFill>
                <a:srgbClr val="5A5A5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- CERN-TE-MSC -MDT- 7th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561732" y="4384432"/>
            <a:ext cx="2127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5A5A5A"/>
                </a:solidFill>
              </a:rPr>
              <a:t>See detailed presentation by G. </a:t>
            </a:r>
            <a:r>
              <a:rPr lang="en-GB" sz="1200" dirty="0" err="1" smtClean="0">
                <a:solidFill>
                  <a:srgbClr val="5A5A5A"/>
                </a:solidFill>
              </a:rPr>
              <a:t>Vallone</a:t>
            </a:r>
            <a:endParaRPr lang="en-GB" sz="1200" dirty="0">
              <a:solidFill>
                <a:srgbClr val="5A5A5A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95536" y="2923578"/>
            <a:ext cx="4247218" cy="2076526"/>
            <a:chOff x="334238" y="3276207"/>
            <a:chExt cx="7090776" cy="342177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59861" y="3276207"/>
              <a:ext cx="2565153" cy="3420204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334238" y="3276207"/>
              <a:ext cx="4434913" cy="3421773"/>
              <a:chOff x="414613" y="2792521"/>
              <a:chExt cx="4434913" cy="3421773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692114" y="4540491"/>
                <a:ext cx="2152417" cy="1672233"/>
              </a:xfrm>
              <a:prstGeom prst="rect">
                <a:avLst/>
              </a:prstGeom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414613" y="2792521"/>
                <a:ext cx="4434913" cy="3421773"/>
                <a:chOff x="409618" y="2784476"/>
                <a:chExt cx="4434913" cy="3421773"/>
              </a:xfrm>
            </p:grpSpPr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30795" y="4534016"/>
                  <a:ext cx="2139636" cy="1672233"/>
                </a:xfrm>
                <a:prstGeom prst="rect">
                  <a:avLst/>
                </a:prstGeom>
              </p:spPr>
            </p:pic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618" y="2784476"/>
                  <a:ext cx="2139636" cy="1604727"/>
                </a:xfrm>
                <a:prstGeom prst="rect">
                  <a:avLst/>
                </a:prstGeom>
              </p:spPr>
            </p:pic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92114" y="2785604"/>
                  <a:ext cx="2152417" cy="1614313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23" name="Group 22"/>
          <p:cNvGrpSpPr/>
          <p:nvPr/>
        </p:nvGrpSpPr>
        <p:grpSpPr>
          <a:xfrm>
            <a:off x="4731317" y="699542"/>
            <a:ext cx="4119998" cy="4119751"/>
            <a:chOff x="4731317" y="699542"/>
            <a:chExt cx="4119998" cy="411975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97432" y="3363838"/>
              <a:ext cx="1474767" cy="145545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31317" y="1995686"/>
              <a:ext cx="1784899" cy="1338674"/>
            </a:xfrm>
            <a:prstGeom prst="rect">
              <a:avLst/>
            </a:prstGeom>
          </p:spPr>
        </p:pic>
        <p:grpSp>
          <p:nvGrpSpPr>
            <p:cNvPr id="19" name="Group 18"/>
            <p:cNvGrpSpPr/>
            <p:nvPr/>
          </p:nvGrpSpPr>
          <p:grpSpPr>
            <a:xfrm>
              <a:off x="6515776" y="699542"/>
              <a:ext cx="2335539" cy="3627816"/>
              <a:chOff x="6715957" y="412670"/>
              <a:chExt cx="2078308" cy="3232647"/>
            </a:xfrm>
          </p:grpSpPr>
          <p:pic>
            <p:nvPicPr>
              <p:cNvPr id="20" name="Picture 2" descr="LBNL_shell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15957" y="412670"/>
                <a:ext cx="2078307" cy="10610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3" descr="LBNL_coils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15957" y="1531006"/>
                <a:ext cx="2078307" cy="1064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4" descr="LBNL_rods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15957" y="2731955"/>
                <a:ext cx="2078308" cy="913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" name="TextBox 6"/>
          <p:cNvSpPr txBox="1"/>
          <p:nvPr/>
        </p:nvSpPr>
        <p:spPr>
          <a:xfrm>
            <a:off x="3106284" y="2571750"/>
            <a:ext cx="1393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Test in SM18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3749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474" y="49534"/>
            <a:ext cx="3708710" cy="540000"/>
          </a:xfrm>
        </p:spPr>
        <p:txBody>
          <a:bodyPr/>
          <a:lstStyle/>
          <a:p>
            <a:r>
              <a:rPr lang="en-GB" dirty="0" smtClean="0"/>
              <a:t>MQXFS1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- CERN-TE-MSC -MDT- 7th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 2016</a:t>
            </a:r>
            <a:endParaRPr lang="en-GB" noProof="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83406" y="142726"/>
            <a:ext cx="3020298" cy="4320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sz="1800" dirty="0" smtClean="0"/>
              <a:t>Test at FNAL completed</a:t>
            </a:r>
          </a:p>
          <a:p>
            <a:pPr marL="914400" lvl="2" indent="0">
              <a:buNone/>
              <a:defRPr/>
            </a:pPr>
            <a:endParaRPr lang="en-GB" sz="1800" dirty="0"/>
          </a:p>
        </p:txBody>
      </p:sp>
      <p:pic>
        <p:nvPicPr>
          <p:cNvPr id="8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90" y="813346"/>
            <a:ext cx="2448272" cy="218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675000"/>
            <a:ext cx="4299489" cy="2803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588224" y="400815"/>
            <a:ext cx="2415480" cy="3395071"/>
          </a:xfrm>
        </p:spPr>
        <p:txBody>
          <a:bodyPr>
            <a:normAutofit/>
          </a:bodyPr>
          <a:lstStyle/>
          <a:p>
            <a:pPr algn="l">
              <a:defRPr/>
            </a:pPr>
            <a:endParaRPr lang="en-GB" sz="1600" dirty="0" smtClean="0"/>
          </a:p>
          <a:p>
            <a:pPr algn="l">
              <a:defRPr/>
            </a:pPr>
            <a:r>
              <a:rPr lang="en-GB" sz="1600" dirty="0" smtClean="0">
                <a:solidFill>
                  <a:srgbClr val="FF0000"/>
                </a:solidFill>
              </a:rPr>
              <a:t>Ultimate</a:t>
            </a:r>
            <a:r>
              <a:rPr lang="en-GB" sz="1600" dirty="0" smtClean="0"/>
              <a:t> reached both at 1.9 K and 4.5 K</a:t>
            </a:r>
          </a:p>
          <a:p>
            <a:pPr algn="l">
              <a:defRPr/>
            </a:pPr>
            <a:r>
              <a:rPr lang="en-GB" sz="1600" dirty="0"/>
              <a:t>Reached </a:t>
            </a:r>
            <a:r>
              <a:rPr lang="en-GB" sz="1600" dirty="0">
                <a:solidFill>
                  <a:srgbClr val="FF0000"/>
                </a:solidFill>
              </a:rPr>
              <a:t>85%</a:t>
            </a:r>
            <a:r>
              <a:rPr lang="en-GB" sz="1600" dirty="0"/>
              <a:t> of current limits</a:t>
            </a:r>
            <a:r>
              <a:rPr lang="en-GB" sz="1600" i="1" baseline="-25000" dirty="0"/>
              <a:t> </a:t>
            </a:r>
            <a:r>
              <a:rPr lang="en-GB" sz="1600" dirty="0"/>
              <a:t>at 1.9 K and </a:t>
            </a:r>
            <a:r>
              <a:rPr lang="en-GB" sz="1600" dirty="0">
                <a:solidFill>
                  <a:srgbClr val="FF0000"/>
                </a:solidFill>
              </a:rPr>
              <a:t>93%</a:t>
            </a:r>
            <a:r>
              <a:rPr lang="en-GB" sz="1600" dirty="0"/>
              <a:t> at 4.5 K</a:t>
            </a:r>
          </a:p>
          <a:p>
            <a:pPr lvl="1" algn="l">
              <a:defRPr/>
            </a:pPr>
            <a:r>
              <a:rPr lang="en-GB" sz="1600" dirty="0"/>
              <a:t>Significant margin confirmed by ramp-</a:t>
            </a:r>
            <a:r>
              <a:rPr lang="en-GB" sz="1600" dirty="0" smtClean="0"/>
              <a:t>rate</a:t>
            </a:r>
          </a:p>
          <a:p>
            <a:pPr algn="l">
              <a:defRPr/>
            </a:pPr>
            <a:r>
              <a:rPr lang="en-GB" sz="1600" dirty="0" smtClean="0"/>
              <a:t>Full </a:t>
            </a:r>
            <a:r>
              <a:rPr lang="en-GB" sz="1600" dirty="0" smtClean="0">
                <a:solidFill>
                  <a:srgbClr val="FF0000"/>
                </a:solidFill>
              </a:rPr>
              <a:t>memory</a:t>
            </a:r>
            <a:endParaRPr lang="en-GB" sz="1600" dirty="0" smtClean="0"/>
          </a:p>
          <a:p>
            <a:pPr algn="l">
              <a:defRPr/>
            </a:pPr>
            <a:r>
              <a:rPr lang="en-GB" sz="1600" dirty="0" smtClean="0">
                <a:solidFill>
                  <a:srgbClr val="FF0000"/>
                </a:solidFill>
              </a:rPr>
              <a:t>8 </a:t>
            </a:r>
            <a:r>
              <a:rPr lang="en-GB" sz="1600" dirty="0">
                <a:solidFill>
                  <a:srgbClr val="FF0000"/>
                </a:solidFill>
              </a:rPr>
              <a:t>hours </a:t>
            </a:r>
            <a:r>
              <a:rPr lang="en-GB" sz="1600" dirty="0"/>
              <a:t>at </a:t>
            </a:r>
            <a:r>
              <a:rPr lang="en-GB" sz="1600" dirty="0" smtClean="0"/>
              <a:t>ultimate </a:t>
            </a:r>
            <a:r>
              <a:rPr lang="en-GB" sz="1600" dirty="0"/>
              <a:t>without </a:t>
            </a:r>
            <a:r>
              <a:rPr lang="en-GB" sz="1600" dirty="0" smtClean="0"/>
              <a:t>quenches</a:t>
            </a:r>
          </a:p>
          <a:p>
            <a:pPr algn="l">
              <a:defRPr/>
            </a:pPr>
            <a:endParaRPr lang="en-GB" sz="1600" dirty="0" smtClean="0"/>
          </a:p>
          <a:p>
            <a:pPr algn="l">
              <a:defRPr/>
            </a:pPr>
            <a:endParaRPr lang="en-GB" sz="1600" dirty="0" smtClean="0"/>
          </a:p>
          <a:p>
            <a:pPr algn="l">
              <a:defRPr/>
            </a:pPr>
            <a:endParaRPr lang="en-GB" sz="1600" dirty="0" smtClean="0"/>
          </a:p>
          <a:p>
            <a:pPr marL="0" indent="0" algn="l">
              <a:buFont typeface="Arial" panose="020B0604020202020204" pitchFamily="34" charset="0"/>
              <a:buNone/>
              <a:defRPr/>
            </a:pPr>
            <a:endParaRPr lang="en-GB" sz="1600" dirty="0"/>
          </a:p>
          <a:p>
            <a:pPr algn="l">
              <a:defRPr/>
            </a:pPr>
            <a:endParaRPr lang="en-GB" sz="1600" dirty="0" smtClean="0"/>
          </a:p>
        </p:txBody>
      </p:sp>
      <p:pic>
        <p:nvPicPr>
          <p:cNvPr id="7" name="Picture 2" descr="cb8031a0-ff7f-448b-af9f-0ad6975e00e7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90" y="3210968"/>
            <a:ext cx="3600400" cy="176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860032" y="4468730"/>
            <a:ext cx="3564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See detailed presentation by L</a:t>
            </a:r>
            <a:r>
              <a:rPr lang="en-GB" sz="1400" dirty="0">
                <a:solidFill>
                  <a:schemeClr val="accent5"/>
                </a:solidFill>
              </a:rPr>
              <a:t>. </a:t>
            </a:r>
            <a:r>
              <a:rPr lang="en-GB" sz="1400" dirty="0" err="1">
                <a:solidFill>
                  <a:schemeClr val="accent5"/>
                </a:solidFill>
              </a:rPr>
              <a:t>Sabbi</a:t>
            </a:r>
            <a:r>
              <a:rPr lang="en-GB" sz="1400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19872" y="2787774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By G. </a:t>
            </a:r>
            <a:r>
              <a:rPr lang="en-GB" sz="1200" dirty="0" err="1" smtClean="0"/>
              <a:t>Ghlachidzel</a:t>
            </a:r>
            <a:endParaRPr lang="en-GB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283968" y="3795886"/>
            <a:ext cx="44644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</a:rPr>
              <a:t>MQXFS1b to be tested Q3-2016 with increased pre-load (+ </a:t>
            </a:r>
            <a:r>
              <a:rPr lang="en-GB" sz="1600" dirty="0" smtClean="0">
                <a:solidFill>
                  <a:srgbClr val="5A5A5A"/>
                </a:solidFill>
              </a:rPr>
              <a:t>≈ </a:t>
            </a:r>
            <a:r>
              <a:rPr lang="en-GB" sz="1600" dirty="0" smtClean="0">
                <a:solidFill>
                  <a:srgbClr val="5A5A5A"/>
                </a:solidFill>
              </a:rPr>
              <a:t>30 </a:t>
            </a:r>
            <a:r>
              <a:rPr lang="en-GB" sz="1600" dirty="0" err="1" smtClean="0">
                <a:solidFill>
                  <a:srgbClr val="5A5A5A"/>
                </a:solidFill>
              </a:rPr>
              <a:t>MPa</a:t>
            </a:r>
            <a:r>
              <a:rPr lang="en-GB" sz="1600" dirty="0" smtClean="0">
                <a:solidFill>
                  <a:srgbClr val="5A5A5A"/>
                </a:solidFill>
              </a:rPr>
              <a:t>)</a:t>
            </a:r>
            <a:endParaRPr lang="en-GB" sz="16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1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25139"/>
            <a:ext cx="8352488" cy="540000"/>
          </a:xfrm>
        </p:spPr>
        <p:txBody>
          <a:bodyPr/>
          <a:lstStyle/>
          <a:p>
            <a:r>
              <a:rPr lang="en-GB" dirty="0" smtClean="0"/>
              <a:t>MQXFS2 &amp; MQXFS3 assembly plan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Juan Carlos Perez - CERN-TE-MSC -MDT- 7th June  2016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872084" y="2643758"/>
            <a:ext cx="6117555" cy="2291640"/>
            <a:chOff x="1872084" y="2643758"/>
            <a:chExt cx="6117555" cy="2291640"/>
          </a:xfrm>
        </p:grpSpPr>
        <p:sp>
          <p:nvSpPr>
            <p:cNvPr id="9" name="Content Placeholder 3"/>
            <p:cNvSpPr txBox="1">
              <a:spLocks/>
            </p:cNvSpPr>
            <p:nvPr/>
          </p:nvSpPr>
          <p:spPr>
            <a:xfrm>
              <a:off x="1872084" y="2643758"/>
              <a:ext cx="6117555" cy="2291640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400" dirty="0" smtClean="0">
                  <a:solidFill>
                    <a:srgbClr val="FF0000"/>
                  </a:solidFill>
                  <a:cs typeface="Arial" panose="020B0604020202020204" pitchFamily="34" charset="0"/>
                </a:rPr>
                <a:t>MQXFS3 </a:t>
              </a:r>
              <a:r>
                <a:rPr lang="en-US" sz="1400" dirty="0" smtClean="0">
                  <a:solidFill>
                    <a:srgbClr val="5A5A5A"/>
                  </a:solidFill>
                  <a:cs typeface="Arial" panose="020B0604020202020204" pitchFamily="34" charset="0"/>
                </a:rPr>
                <a:t>will be used to test coils produced with </a:t>
              </a:r>
              <a:r>
                <a:rPr lang="en-US" sz="1400" dirty="0" smtClean="0">
                  <a:solidFill>
                    <a:srgbClr val="FF0000"/>
                  </a:solidFill>
                  <a:cs typeface="Arial" panose="020B0604020202020204" pitchFamily="34" charset="0"/>
                </a:rPr>
                <a:t>second generation cable</a:t>
              </a:r>
              <a:endParaRPr lang="en-GB" sz="1400" dirty="0" smtClean="0">
                <a:solidFill>
                  <a:srgbClr val="FF0000"/>
                </a:solidFill>
                <a:cs typeface="Arial" panose="020B0604020202020204" pitchFamily="34" charset="0"/>
              </a:endParaRPr>
            </a:p>
            <a:p>
              <a:pPr algn="just"/>
              <a:r>
                <a:rPr lang="en-GB" sz="1400" dirty="0" smtClean="0">
                  <a:cs typeface="Arial" panose="020B0604020202020204" pitchFamily="34" charset="0"/>
                </a:rPr>
                <a:t>MQXFS3 will be assembled using:</a:t>
              </a:r>
            </a:p>
            <a:p>
              <a:pPr marL="685800" lvl="1" algn="just"/>
              <a:r>
                <a:rPr lang="en-GB" sz="1400" dirty="0" smtClean="0">
                  <a:cs typeface="Arial" panose="020B0604020202020204" pitchFamily="34" charset="0"/>
                </a:rPr>
                <a:t>Coil </a:t>
              </a:r>
              <a:r>
                <a:rPr lang="en-GB" sz="1400" b="1" dirty="0" smtClean="0">
                  <a:cs typeface="Arial" panose="020B0604020202020204" pitchFamily="34" charset="0"/>
                </a:rPr>
                <a:t>#105</a:t>
              </a:r>
            </a:p>
            <a:p>
              <a:pPr marL="685800" lvl="1" algn="just"/>
              <a:r>
                <a:rPr lang="en-GB" sz="1400" dirty="0" smtClean="0">
                  <a:cs typeface="Arial" panose="020B0604020202020204" pitchFamily="34" charset="0"/>
                </a:rPr>
                <a:t>Coil </a:t>
              </a:r>
              <a:r>
                <a:rPr lang="en-GB" sz="1400" b="1" dirty="0" smtClean="0">
                  <a:cs typeface="Arial" panose="020B0604020202020204" pitchFamily="34" charset="0"/>
                </a:rPr>
                <a:t>#106</a:t>
              </a:r>
              <a:r>
                <a:rPr lang="en-GB" sz="1400" dirty="0" smtClean="0">
                  <a:cs typeface="Arial" panose="020B0604020202020204" pitchFamily="34" charset="0"/>
                </a:rPr>
                <a:t>        CERN Coils </a:t>
              </a:r>
            </a:p>
            <a:p>
              <a:pPr marL="685800" lvl="1" algn="just"/>
              <a:r>
                <a:rPr lang="en-GB" sz="1400" dirty="0" smtClean="0">
                  <a:cs typeface="Arial" panose="020B0604020202020204" pitchFamily="34" charset="0"/>
                </a:rPr>
                <a:t>Coil </a:t>
              </a:r>
              <a:r>
                <a:rPr lang="en-GB" sz="1400" b="1" dirty="0" smtClean="0">
                  <a:cs typeface="Arial" panose="020B0604020202020204" pitchFamily="34" charset="0"/>
                </a:rPr>
                <a:t>#107</a:t>
              </a:r>
              <a:r>
                <a:rPr lang="en-GB" sz="1400" dirty="0" smtClean="0">
                  <a:cs typeface="Arial" panose="020B0604020202020204" pitchFamily="34" charset="0"/>
                </a:rPr>
                <a:t> </a:t>
              </a:r>
            </a:p>
            <a:p>
              <a:pPr marL="685800" lvl="1" algn="just"/>
              <a:r>
                <a:rPr lang="en-US" sz="1400" dirty="0" smtClean="0">
                  <a:cs typeface="Arial" panose="020B0604020202020204" pitchFamily="34" charset="0"/>
                </a:rPr>
                <a:t>Coil </a:t>
              </a:r>
              <a:r>
                <a:rPr lang="en-US" sz="1400" b="1" dirty="0" smtClean="0">
                  <a:cs typeface="Arial" panose="020B0604020202020204" pitchFamily="34" charset="0"/>
                </a:rPr>
                <a:t>#7</a:t>
              </a:r>
              <a:r>
                <a:rPr lang="en-US" sz="1400" dirty="0" smtClean="0">
                  <a:cs typeface="Arial" panose="020B0604020202020204" pitchFamily="34" charset="0"/>
                </a:rPr>
                <a:t> from LARP</a:t>
              </a:r>
            </a:p>
            <a:p>
              <a:pPr algn="just"/>
              <a:r>
                <a:rPr lang="en-US" sz="1400" b="1" dirty="0" smtClean="0">
                  <a:cs typeface="Arial" panose="020B0604020202020204" pitchFamily="34" charset="0"/>
                </a:rPr>
                <a:t>Magnet assembly </a:t>
              </a:r>
              <a:r>
                <a:rPr lang="en-US" sz="1400" dirty="0" smtClean="0">
                  <a:cs typeface="Arial" panose="020B0604020202020204" pitchFamily="34" charset="0"/>
                </a:rPr>
                <a:t>to be completed by </a:t>
              </a:r>
              <a:r>
                <a:rPr lang="en-US" sz="1400" b="1" dirty="0" smtClean="0">
                  <a:cs typeface="Arial" panose="020B0604020202020204" pitchFamily="34" charset="0"/>
                </a:rPr>
                <a:t>end of July 2016.</a:t>
              </a:r>
            </a:p>
            <a:p>
              <a:pPr algn="just"/>
              <a:r>
                <a:rPr lang="en-US" sz="1400" b="1" dirty="0" smtClean="0">
                  <a:cs typeface="Arial" panose="020B0604020202020204" pitchFamily="34" charset="0"/>
                </a:rPr>
                <a:t>Cold powering tests </a:t>
              </a:r>
              <a:r>
                <a:rPr lang="en-US" sz="1400" dirty="0" smtClean="0">
                  <a:cs typeface="Arial" panose="020B0604020202020204" pitchFamily="34" charset="0"/>
                </a:rPr>
                <a:t>foreseen in SM18 during </a:t>
              </a:r>
              <a:r>
                <a:rPr lang="en-US" sz="1400" b="1" dirty="0" smtClean="0">
                  <a:cs typeface="Arial" panose="020B0604020202020204" pitchFamily="34" charset="0"/>
                </a:rPr>
                <a:t>summer 2016 </a:t>
              </a:r>
              <a:endParaRPr lang="en-GB" sz="1400" b="1" dirty="0" smtClean="0">
                <a:cs typeface="Arial" panose="020B0604020202020204" pitchFamily="34" charset="0"/>
              </a:endParaRPr>
            </a:p>
            <a:p>
              <a:pPr algn="just"/>
              <a:endParaRPr lang="en-GB" sz="1400" dirty="0" smtClean="0">
                <a:cs typeface="Arial" panose="020B0604020202020204" pitchFamily="34" charset="0"/>
              </a:endParaRPr>
            </a:p>
            <a:p>
              <a:pPr algn="just"/>
              <a:endParaRPr lang="en-GB" sz="1400" dirty="0">
                <a:cs typeface="Arial" panose="020B0604020202020204" pitchFamily="34" charset="0"/>
              </a:endParaRPr>
            </a:p>
            <a:p>
              <a:pPr algn="just"/>
              <a:endParaRPr lang="en-GB" sz="1400" b="1" dirty="0">
                <a:cs typeface="Arial" panose="020B0604020202020204" pitchFamily="34" charset="0"/>
              </a:endParaRPr>
            </a:p>
            <a:p>
              <a:endParaRPr lang="en-GB" sz="1400" dirty="0"/>
            </a:p>
          </p:txBody>
        </p:sp>
        <p:sp>
          <p:nvSpPr>
            <p:cNvPr id="3" name="Right Brace 2"/>
            <p:cNvSpPr/>
            <p:nvPr/>
          </p:nvSpPr>
          <p:spPr>
            <a:xfrm>
              <a:off x="3491880" y="3435846"/>
              <a:ext cx="216024" cy="720080"/>
            </a:xfrm>
            <a:prstGeom prst="rightBrac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62781" y="483518"/>
            <a:ext cx="8784019" cy="1914359"/>
            <a:chOff x="262781" y="483518"/>
            <a:chExt cx="8784019" cy="1914359"/>
          </a:xfrm>
        </p:grpSpPr>
        <p:grpSp>
          <p:nvGrpSpPr>
            <p:cNvPr id="5" name="Group 4"/>
            <p:cNvGrpSpPr/>
            <p:nvPr/>
          </p:nvGrpSpPr>
          <p:grpSpPr>
            <a:xfrm>
              <a:off x="262781" y="483518"/>
              <a:ext cx="8784019" cy="1914359"/>
              <a:chOff x="262781" y="483518"/>
              <a:chExt cx="8784019" cy="1914359"/>
            </a:xfrm>
          </p:grpSpPr>
          <p:sp>
            <p:nvSpPr>
              <p:cNvPr id="11" name="Content Placeholder 3"/>
              <p:cNvSpPr txBox="1">
                <a:spLocks/>
              </p:cNvSpPr>
              <p:nvPr/>
            </p:nvSpPr>
            <p:spPr>
              <a:xfrm>
                <a:off x="262781" y="483518"/>
                <a:ext cx="8784019" cy="1914359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buClrTx/>
                </a:pPr>
                <a:r>
                  <a:rPr lang="en-US" sz="1400" dirty="0" smtClean="0">
                    <a:solidFill>
                      <a:srgbClr val="FF0000"/>
                    </a:solidFill>
                    <a:cs typeface="Arial" panose="020B0604020202020204" pitchFamily="34" charset="0"/>
                  </a:rPr>
                  <a:t>MQXFS2 </a:t>
                </a:r>
                <a:r>
                  <a:rPr lang="en-US" sz="1400" dirty="0" smtClean="0">
                    <a:solidFill>
                      <a:srgbClr val="5A5A5A"/>
                    </a:solidFill>
                    <a:cs typeface="Arial" panose="020B0604020202020204" pitchFamily="34" charset="0"/>
                  </a:rPr>
                  <a:t>will be used to test </a:t>
                </a:r>
                <a:r>
                  <a:rPr lang="en-US" sz="1400" dirty="0" smtClean="0">
                    <a:solidFill>
                      <a:srgbClr val="FF0000"/>
                    </a:solidFill>
                    <a:cs typeface="Arial" panose="020B0604020202020204" pitchFamily="34" charset="0"/>
                  </a:rPr>
                  <a:t>“non-conformity coils” </a:t>
                </a:r>
                <a:r>
                  <a:rPr lang="en-US" sz="1400" dirty="0" smtClean="0">
                    <a:solidFill>
                      <a:srgbClr val="5A5A5A"/>
                    </a:solidFill>
                    <a:cs typeface="Arial" panose="020B0604020202020204" pitchFamily="34" charset="0"/>
                  </a:rPr>
                  <a:t>of</a:t>
                </a:r>
                <a:r>
                  <a:rPr lang="en-US" sz="1400" dirty="0" smtClean="0">
                    <a:solidFill>
                      <a:srgbClr val="FF0000"/>
                    </a:solidFill>
                    <a:cs typeface="Arial" panose="020B0604020202020204" pitchFamily="34" charset="0"/>
                  </a:rPr>
                  <a:t> first generation cable</a:t>
                </a:r>
                <a:endParaRPr lang="en-GB" sz="1400" dirty="0" smtClean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  <a:p>
                <a:pPr algn="just"/>
                <a:r>
                  <a:rPr lang="en-GB" sz="1400" dirty="0" smtClean="0">
                    <a:cs typeface="Arial" panose="020B0604020202020204" pitchFamily="34" charset="0"/>
                  </a:rPr>
                  <a:t>MQXFS2 will be assembled using:</a:t>
                </a:r>
              </a:p>
              <a:p>
                <a:pPr marL="685800" lvl="1" algn="just"/>
                <a:r>
                  <a:rPr lang="en-GB" sz="1400" dirty="0" smtClean="0">
                    <a:cs typeface="Arial" panose="020B0604020202020204" pitchFamily="34" charset="0"/>
                  </a:rPr>
                  <a:t>Coil </a:t>
                </a:r>
                <a:r>
                  <a:rPr lang="en-GB" sz="1400" b="1" dirty="0" smtClean="0">
                    <a:cs typeface="Arial" panose="020B0604020202020204" pitchFamily="34" charset="0"/>
                  </a:rPr>
                  <a:t>#102</a:t>
                </a:r>
                <a:r>
                  <a:rPr lang="en-GB" sz="1400" dirty="0" smtClean="0">
                    <a:cs typeface="Arial" panose="020B0604020202020204" pitchFamily="34" charset="0"/>
                  </a:rPr>
                  <a:t>:                    RRP. Issue in the Nb</a:t>
                </a:r>
                <a:r>
                  <a:rPr lang="en-GB" sz="1400" baseline="-25000" dirty="0" smtClean="0">
                    <a:cs typeface="Arial" panose="020B0604020202020204" pitchFamily="34" charset="0"/>
                  </a:rPr>
                  <a:t>3</a:t>
                </a:r>
                <a:r>
                  <a:rPr lang="en-GB" sz="1400" dirty="0" smtClean="0">
                    <a:cs typeface="Arial" panose="020B0604020202020204" pitchFamily="34" charset="0"/>
                  </a:rPr>
                  <a:t>Sn/</a:t>
                </a:r>
                <a:r>
                  <a:rPr lang="en-GB" sz="1400" dirty="0" err="1" smtClean="0">
                    <a:cs typeface="Arial" panose="020B0604020202020204" pitchFamily="34" charset="0"/>
                  </a:rPr>
                  <a:t>NbTi</a:t>
                </a:r>
                <a:r>
                  <a:rPr lang="en-GB" sz="1400" dirty="0" smtClean="0">
                    <a:cs typeface="Arial" panose="020B0604020202020204" pitchFamily="34" charset="0"/>
                  </a:rPr>
                  <a:t> splice area</a:t>
                </a:r>
              </a:p>
              <a:p>
                <a:pPr marL="685800" lvl="1" algn="just"/>
                <a:r>
                  <a:rPr lang="en-GB" sz="1400" dirty="0" smtClean="0">
                    <a:cs typeface="Arial" panose="020B0604020202020204" pitchFamily="34" charset="0"/>
                  </a:rPr>
                  <a:t>Coil </a:t>
                </a:r>
                <a:r>
                  <a:rPr lang="en-GB" sz="1400" b="1" dirty="0" smtClean="0">
                    <a:cs typeface="Arial" panose="020B0604020202020204" pitchFamily="34" charset="0"/>
                  </a:rPr>
                  <a:t>#201</a:t>
                </a:r>
                <a:r>
                  <a:rPr lang="en-GB" sz="1400" dirty="0" smtClean="0">
                    <a:cs typeface="Arial" panose="020B0604020202020204" pitchFamily="34" charset="0"/>
                  </a:rPr>
                  <a:t>:     CERN     PIT. High </a:t>
                </a:r>
                <a:r>
                  <a:rPr lang="en-GB" sz="1400" dirty="0" err="1" smtClean="0">
                    <a:cs typeface="Arial" panose="020B0604020202020204" pitchFamily="34" charset="0"/>
                  </a:rPr>
                  <a:t>Ic</a:t>
                </a:r>
                <a:r>
                  <a:rPr lang="en-GB" sz="1400" dirty="0" smtClean="0">
                    <a:cs typeface="Arial" panose="020B0604020202020204" pitchFamily="34" charset="0"/>
                  </a:rPr>
                  <a:t> and RRR degradation during cabling operation  </a:t>
                </a:r>
              </a:p>
              <a:p>
                <a:pPr marL="685800" lvl="1" algn="just"/>
                <a:r>
                  <a:rPr lang="en-GB" sz="1400" dirty="0" smtClean="0">
                    <a:cs typeface="Arial" panose="020B0604020202020204" pitchFamily="34" charset="0"/>
                  </a:rPr>
                  <a:t>Coil </a:t>
                </a:r>
                <a:r>
                  <a:rPr lang="en-GB" sz="1400" b="1" dirty="0" smtClean="0">
                    <a:cs typeface="Arial" panose="020B0604020202020204" pitchFamily="34" charset="0"/>
                  </a:rPr>
                  <a:t>#</a:t>
                </a:r>
                <a:r>
                  <a:rPr lang="en-GB" sz="1400" b="1" dirty="0">
                    <a:cs typeface="Arial" panose="020B0604020202020204" pitchFamily="34" charset="0"/>
                  </a:rPr>
                  <a:t>202</a:t>
                </a:r>
                <a:r>
                  <a:rPr lang="en-GB" sz="1400" dirty="0">
                    <a:cs typeface="Arial" panose="020B0604020202020204" pitchFamily="34" charset="0"/>
                  </a:rPr>
                  <a:t>: </a:t>
                </a:r>
                <a:r>
                  <a:rPr lang="en-GB" sz="1400" dirty="0" smtClean="0">
                    <a:cs typeface="Arial" panose="020B0604020202020204" pitchFamily="34" charset="0"/>
                  </a:rPr>
                  <a:t>                   due to problems during setting the cabling machine</a:t>
                </a:r>
              </a:p>
              <a:p>
                <a:pPr marL="685800" lvl="1" algn="just"/>
                <a:r>
                  <a:rPr lang="en-US" sz="1400" dirty="0" smtClean="0">
                    <a:cs typeface="Arial" panose="020B0604020202020204" pitchFamily="34" charset="0"/>
                  </a:rPr>
                  <a:t>Coil </a:t>
                </a:r>
                <a:r>
                  <a:rPr lang="en-US" sz="1400" b="1" dirty="0" smtClean="0">
                    <a:cs typeface="Arial" panose="020B0604020202020204" pitchFamily="34" charset="0"/>
                  </a:rPr>
                  <a:t>#6 </a:t>
                </a:r>
                <a:r>
                  <a:rPr lang="en-US" sz="1400" dirty="0" smtClean="0">
                    <a:cs typeface="Arial" panose="020B0604020202020204" pitchFamily="34" charset="0"/>
                  </a:rPr>
                  <a:t>                        RRP. Virgin coil</a:t>
                </a:r>
              </a:p>
              <a:p>
                <a:pPr marL="685800" lvl="1" algn="just"/>
                <a:r>
                  <a:rPr lang="en-US" sz="1400" dirty="0" smtClean="0">
                    <a:cs typeface="Arial" panose="020B0604020202020204" pitchFamily="34" charset="0"/>
                  </a:rPr>
                  <a:t>Coil </a:t>
                </a:r>
                <a:r>
                  <a:rPr lang="en-US" sz="1400" b="1" dirty="0" smtClean="0">
                    <a:cs typeface="Arial" panose="020B0604020202020204" pitchFamily="34" charset="0"/>
                  </a:rPr>
                  <a:t>#2 </a:t>
                </a:r>
                <a:r>
                  <a:rPr lang="en-US" sz="1400" dirty="0" smtClean="0">
                    <a:cs typeface="Arial" panose="020B0604020202020204" pitchFamily="34" charset="0"/>
                  </a:rPr>
                  <a:t>                        RRP. Already tested in a mirror configuration. </a:t>
                </a:r>
                <a:r>
                  <a:rPr lang="en-US" sz="1400" dirty="0">
                    <a:cs typeface="Arial" panose="020B0604020202020204" pitchFamily="34" charset="0"/>
                  </a:rPr>
                  <a:t>W</a:t>
                </a:r>
                <a:r>
                  <a:rPr lang="en-US" sz="1400" dirty="0" smtClean="0">
                    <a:cs typeface="Arial" panose="020B0604020202020204" pitchFamily="34" charset="0"/>
                  </a:rPr>
                  <a:t>ill be kept ready as spare coil</a:t>
                </a:r>
              </a:p>
              <a:p>
                <a:pPr algn="just"/>
                <a:r>
                  <a:rPr lang="en-US" sz="1400" b="1" dirty="0" smtClean="0">
                    <a:cs typeface="Arial" panose="020B0604020202020204" pitchFamily="34" charset="0"/>
                  </a:rPr>
                  <a:t>Cold powering tests </a:t>
                </a:r>
                <a:r>
                  <a:rPr lang="en-US" sz="1400" dirty="0" smtClean="0">
                    <a:cs typeface="Arial" panose="020B0604020202020204" pitchFamily="34" charset="0"/>
                  </a:rPr>
                  <a:t>are foreseen in SM18 before </a:t>
                </a:r>
                <a:r>
                  <a:rPr lang="en-US" sz="1400" b="1" dirty="0" smtClean="0">
                    <a:cs typeface="Arial" panose="020B0604020202020204" pitchFamily="34" charset="0"/>
                  </a:rPr>
                  <a:t>Xmas break 2016</a:t>
                </a:r>
                <a:endParaRPr lang="en-GB" sz="1400" b="1" dirty="0" smtClean="0">
                  <a:cs typeface="Arial" panose="020B0604020202020204" pitchFamily="34" charset="0"/>
                </a:endParaRPr>
              </a:p>
            </p:txBody>
          </p:sp>
          <p:sp>
            <p:nvSpPr>
              <p:cNvPr id="12" name="Right Brace 11"/>
              <p:cNvSpPr/>
              <p:nvPr/>
            </p:nvSpPr>
            <p:spPr>
              <a:xfrm>
                <a:off x="1833488" y="1059582"/>
                <a:ext cx="216024" cy="720080"/>
              </a:xfrm>
              <a:prstGeom prst="rightBrac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ight Brace 12"/>
              <p:cNvSpPr/>
              <p:nvPr/>
            </p:nvSpPr>
            <p:spPr>
              <a:xfrm>
                <a:off x="1835696" y="1851670"/>
                <a:ext cx="216024" cy="440432"/>
              </a:xfrm>
              <a:prstGeom prst="rightBrac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979712" y="1903933"/>
              <a:ext cx="7088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accent5"/>
                  </a:solidFill>
                </a:rPr>
                <a:t>LARP</a:t>
              </a:r>
              <a:endParaRPr lang="en-GB" sz="14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5" name="Left Brace 14"/>
          <p:cNvSpPr/>
          <p:nvPr/>
        </p:nvSpPr>
        <p:spPr>
          <a:xfrm>
            <a:off x="2688531" y="1275606"/>
            <a:ext cx="155276" cy="504056"/>
          </a:xfrm>
          <a:prstGeom prst="leftBrac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50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model magnet test program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773730"/>
              </p:ext>
            </p:extLst>
          </p:nvPr>
        </p:nvGraphicFramePr>
        <p:xfrm>
          <a:off x="539553" y="771551"/>
          <a:ext cx="8147247" cy="367241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43473"/>
                <a:gridCol w="2429881"/>
                <a:gridCol w="1000539"/>
                <a:gridCol w="3573354"/>
              </a:tblGrid>
              <a:tr h="36724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Magnet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Coils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Cold test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Remarks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6724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Mirror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Q2-2015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Single</a:t>
                      </a:r>
                      <a:r>
                        <a:rPr lang="en-GB" sz="1400" baseline="0" dirty="0" smtClean="0">
                          <a:solidFill>
                            <a:schemeClr val="accent5"/>
                          </a:solidFill>
                        </a:rPr>
                        <a:t> coil test in mirror configuration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6724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MQXFS1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3 / 5 / 103 / 104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Q1-2016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Cold test at FNAL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6724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MQXFS1b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3 / 5 / 103 / 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Q3-2016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Increased pre-load. Test @ FNAL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6724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MQXFS1c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3 / 5 / 103 / 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Q4-2016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SS welding validation. Test @ FNAL</a:t>
                      </a:r>
                    </a:p>
                  </a:txBody>
                  <a:tcPr/>
                </a:tc>
              </a:tr>
              <a:tr h="36724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MQXFS2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101</a:t>
                      </a:r>
                      <a:r>
                        <a:rPr lang="en-GB" sz="1400" baseline="0" dirty="0" smtClean="0">
                          <a:solidFill>
                            <a:schemeClr val="accent5"/>
                          </a:solidFill>
                        </a:rPr>
                        <a:t> / </a:t>
                      </a: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201</a:t>
                      </a:r>
                      <a:r>
                        <a:rPr lang="en-GB" sz="1400" baseline="0" dirty="0" smtClean="0">
                          <a:solidFill>
                            <a:schemeClr val="accent5"/>
                          </a:solidFill>
                        </a:rPr>
                        <a:t> / </a:t>
                      </a: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202</a:t>
                      </a:r>
                      <a:r>
                        <a:rPr lang="en-GB" sz="1400" baseline="0" dirty="0" smtClean="0">
                          <a:solidFill>
                            <a:schemeClr val="accent5"/>
                          </a:solidFill>
                        </a:rPr>
                        <a:t> / 6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Q4-2016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Test of non conformity coils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6724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MQXFS2b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101</a:t>
                      </a:r>
                      <a:r>
                        <a:rPr lang="en-GB" sz="1400" baseline="0" dirty="0" smtClean="0">
                          <a:solidFill>
                            <a:schemeClr val="accent5"/>
                          </a:solidFill>
                        </a:rPr>
                        <a:t> / </a:t>
                      </a: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201</a:t>
                      </a:r>
                      <a:r>
                        <a:rPr lang="en-GB" sz="1400" baseline="0" dirty="0" smtClean="0">
                          <a:solidFill>
                            <a:schemeClr val="accent5"/>
                          </a:solidFill>
                        </a:rPr>
                        <a:t> / </a:t>
                      </a: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202</a:t>
                      </a:r>
                      <a:r>
                        <a:rPr lang="en-GB" sz="1400" baseline="0" dirty="0" smtClean="0">
                          <a:solidFill>
                            <a:schemeClr val="accent5"/>
                          </a:solidFill>
                        </a:rPr>
                        <a:t> / 6</a:t>
                      </a:r>
                      <a:endParaRPr lang="en-GB" sz="14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Q2-2017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SS welding validation @ CERN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6724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MQXFS3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r>
                        <a:rPr lang="en-GB" sz="1400" baseline="30000" dirty="0" smtClean="0">
                          <a:solidFill>
                            <a:schemeClr val="accent5"/>
                          </a:solidFill>
                        </a:rPr>
                        <a:t>nd</a:t>
                      </a: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 gen. 105 / 106 /107 / 7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Q3-2016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Second generation cable design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6724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MQXF4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r>
                        <a:rPr lang="en-GB" sz="1400" baseline="30000" dirty="0" smtClean="0">
                          <a:solidFill>
                            <a:schemeClr val="accent5"/>
                          </a:solidFill>
                        </a:rPr>
                        <a:t>nd</a:t>
                      </a: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 gen. LARP coils TBD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Q1-2018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Second generation cable </a:t>
                      </a:r>
                      <a:r>
                        <a:rPr lang="en-GB" sz="1400" baseline="0" dirty="0" smtClean="0">
                          <a:solidFill>
                            <a:schemeClr val="accent5"/>
                          </a:solidFill>
                        </a:rPr>
                        <a:t> RRP LARP</a:t>
                      </a:r>
                      <a:endParaRPr lang="en-GB" sz="14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6724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MQXF5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PIT 2</a:t>
                      </a:r>
                      <a:r>
                        <a:rPr lang="en-GB" sz="1400" baseline="30000" dirty="0" smtClean="0">
                          <a:solidFill>
                            <a:schemeClr val="accent5"/>
                          </a:solidFill>
                        </a:rPr>
                        <a:t>nd</a:t>
                      </a:r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 gen. CERN TBD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Q1-2017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5"/>
                          </a:solidFill>
                        </a:rPr>
                        <a:t>Second generation cable PIT CERN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05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56482"/>
            <a:ext cx="7920000" cy="540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9298" y="699542"/>
            <a:ext cx="8424936" cy="37076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GB" sz="1600" dirty="0"/>
          </a:p>
          <a:p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95536" y="699542"/>
            <a:ext cx="8468698" cy="386439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 smtClean="0"/>
              <a:t>17 MQXFS coils completed and 3 coils in progress (including practise coils)</a:t>
            </a:r>
          </a:p>
          <a:p>
            <a:pPr algn="l"/>
            <a:r>
              <a:rPr lang="en-GB" sz="1600" dirty="0" smtClean="0"/>
              <a:t>Braiding insulation process well mastered by 2  external companies</a:t>
            </a:r>
          </a:p>
          <a:p>
            <a:pPr algn="l"/>
            <a:r>
              <a:rPr lang="en-GB" sz="1600" dirty="0" smtClean="0"/>
              <a:t>No need of changes on reaction/impregnation cavity for second generation coils</a:t>
            </a:r>
          </a:p>
          <a:p>
            <a:pPr algn="l"/>
            <a:r>
              <a:rPr lang="en-GB" sz="1600" dirty="0" smtClean="0"/>
              <a:t>Good repetitive impregnation results</a:t>
            </a:r>
          </a:p>
          <a:p>
            <a:pPr algn="l"/>
            <a:r>
              <a:rPr lang="en-GB" sz="1600" dirty="0" smtClean="0"/>
              <a:t>New </a:t>
            </a:r>
            <a:r>
              <a:rPr lang="en-GB" sz="1600" dirty="0" err="1" smtClean="0"/>
              <a:t>mold</a:t>
            </a:r>
            <a:r>
              <a:rPr lang="en-GB" sz="1600" dirty="0" smtClean="0"/>
              <a:t> end-plate configuration being validated to skip post-impregnation operation</a:t>
            </a:r>
          </a:p>
          <a:p>
            <a:pPr algn="l"/>
            <a:r>
              <a:rPr lang="en-GB" sz="1600" dirty="0" smtClean="0"/>
              <a:t>Splices contact resistance &lt; 1 </a:t>
            </a:r>
            <a:r>
              <a:rPr lang="en-GB" sz="1600" dirty="0" err="1" smtClean="0"/>
              <a:t>nΩ</a:t>
            </a:r>
            <a:r>
              <a:rPr lang="en-GB" sz="1600" dirty="0" smtClean="0"/>
              <a:t> measured at cold during MQXFS1 powering tests </a:t>
            </a:r>
          </a:p>
          <a:p>
            <a:pPr algn="l"/>
            <a:r>
              <a:rPr lang="en-GB" sz="1600" dirty="0" smtClean="0"/>
              <a:t>Coil size and shape variation being investigated (acceptance criteria to be set)</a:t>
            </a:r>
          </a:p>
          <a:p>
            <a:pPr algn="l"/>
            <a:r>
              <a:rPr lang="en-GB" sz="1600" dirty="0" smtClean="0"/>
              <a:t>After coil  fabrication learning process, satisfactory electrical test results. Test level still to be set in view of series magnet production according to HVWL-WG requirements</a:t>
            </a:r>
          </a:p>
          <a:p>
            <a:pPr algn="l"/>
            <a:r>
              <a:rPr lang="en-GB" sz="1600" dirty="0" smtClean="0"/>
              <a:t>MQXFS1b will be tested early summer 2016 at FNAL</a:t>
            </a:r>
          </a:p>
          <a:p>
            <a:pPr algn="l"/>
            <a:r>
              <a:rPr lang="en-GB" sz="1600" dirty="0" smtClean="0"/>
              <a:t>MQXFS3 to be tested in September 2016 at CERN</a:t>
            </a:r>
          </a:p>
          <a:p>
            <a:pPr algn="l"/>
            <a:r>
              <a:rPr lang="en-GB" sz="1600" dirty="0" smtClean="0"/>
              <a:t>MQXFS2 with non-conforming coils to be tested before Xmas 2016 at CERN</a:t>
            </a:r>
          </a:p>
          <a:p>
            <a:pPr algn="l"/>
            <a:endParaRPr lang="en-GB" sz="16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25139"/>
            <a:ext cx="7920000" cy="540000"/>
          </a:xfrm>
        </p:spPr>
        <p:txBody>
          <a:bodyPr/>
          <a:lstStyle/>
          <a:p>
            <a:r>
              <a:rPr lang="en-GB" dirty="0" smtClean="0"/>
              <a:t>Acknowledgments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Juan Carlos Perez - CERN-TE-MSC -MDT- 7th June  2016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0" y="627534"/>
            <a:ext cx="8458200" cy="412359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altLang="en-US" sz="1600" dirty="0" smtClean="0">
                <a:solidFill>
                  <a:srgbClr val="FF0000"/>
                </a:solidFill>
                <a:sym typeface="Symbol"/>
              </a:rPr>
              <a:t>CERN</a:t>
            </a:r>
          </a:p>
          <a:p>
            <a:pPr lvl="1">
              <a:defRPr/>
            </a:pPr>
            <a:r>
              <a:rPr lang="en-GB" altLang="en-US" sz="1600" dirty="0" smtClean="0">
                <a:sym typeface="Symbol"/>
              </a:rPr>
              <a:t>P. </a:t>
            </a:r>
            <a:r>
              <a:rPr lang="en-GB" altLang="en-US" sz="1600" dirty="0" err="1" smtClean="0">
                <a:sym typeface="Symbol"/>
              </a:rPr>
              <a:t>Bestmann</a:t>
            </a:r>
            <a:r>
              <a:rPr lang="en-GB" altLang="en-US" sz="1600" dirty="0" smtClean="0">
                <a:sym typeface="Symbol"/>
              </a:rPr>
              <a:t>, H. </a:t>
            </a:r>
            <a:r>
              <a:rPr lang="en-GB" altLang="en-US" sz="1600" dirty="0" err="1" smtClean="0">
                <a:sym typeface="Symbol"/>
              </a:rPr>
              <a:t>Bajas</a:t>
            </a:r>
            <a:r>
              <a:rPr lang="en-GB" altLang="en-US" sz="1600" dirty="0" smtClean="0">
                <a:sym typeface="Symbol"/>
              </a:rPr>
              <a:t>, N. Bourcey, A. Carlon, M. </a:t>
            </a:r>
            <a:r>
              <a:rPr lang="en-GB" altLang="en-US" sz="1600" dirty="0" err="1" smtClean="0">
                <a:sym typeface="Symbol"/>
              </a:rPr>
              <a:t>Chamiot-Clerc</a:t>
            </a:r>
            <a:r>
              <a:rPr lang="en-GB" altLang="en-US" sz="1600" dirty="0" smtClean="0">
                <a:sym typeface="Symbol"/>
              </a:rPr>
              <a:t>, D. Cote, E. </a:t>
            </a:r>
            <a:r>
              <a:rPr lang="en-GB" altLang="en-US" sz="1600" dirty="0" err="1" smtClean="0">
                <a:sym typeface="Symbol"/>
              </a:rPr>
              <a:t>Cavanna</a:t>
            </a:r>
            <a:r>
              <a:rPr lang="en-GB" altLang="en-US" sz="1600" dirty="0" smtClean="0">
                <a:sym typeface="Symbol"/>
              </a:rPr>
              <a:t>, H. </a:t>
            </a:r>
            <a:r>
              <a:rPr lang="en-GB" altLang="en-US" sz="1600" dirty="0" err="1" smtClean="0">
                <a:sym typeface="Symbol"/>
              </a:rPr>
              <a:t>Dupond</a:t>
            </a:r>
            <a:r>
              <a:rPr lang="en-GB" altLang="en-US" sz="1600" dirty="0" smtClean="0">
                <a:sym typeface="Symbol"/>
              </a:rPr>
              <a:t>, N. Eyraud, C. </a:t>
            </a:r>
            <a:r>
              <a:rPr lang="en-GB" altLang="en-US" sz="1600" dirty="0" err="1" smtClean="0">
                <a:sym typeface="Symbol"/>
              </a:rPr>
              <a:t>Fernandes</a:t>
            </a:r>
            <a:r>
              <a:rPr lang="en-GB" altLang="en-US" sz="1600" dirty="0" smtClean="0">
                <a:sym typeface="Symbol"/>
              </a:rPr>
              <a:t>, J. Ferradas, B. Favrat, S</a:t>
            </a:r>
            <a:r>
              <a:rPr lang="en-GB" altLang="en-US" sz="1600" dirty="0">
                <a:sym typeface="Symbol"/>
              </a:rPr>
              <a:t>. Izquierdo Bermudez, </a:t>
            </a:r>
            <a:r>
              <a:rPr lang="en-GB" altLang="en-US" sz="1600" dirty="0" smtClean="0">
                <a:sym typeface="Symbol"/>
              </a:rPr>
              <a:t>L. Lambert, P</a:t>
            </a:r>
            <a:r>
              <a:rPr lang="en-GB" altLang="en-US" sz="1600" dirty="0">
                <a:sym typeface="Symbol"/>
              </a:rPr>
              <a:t>. </a:t>
            </a:r>
            <a:r>
              <a:rPr lang="en-GB" altLang="en-US" sz="1600" dirty="0" smtClean="0">
                <a:sym typeface="Symbol"/>
              </a:rPr>
              <a:t>Ferracin, P</a:t>
            </a:r>
            <a:r>
              <a:rPr lang="en-GB" altLang="en-US" sz="1600" dirty="0">
                <a:sym typeface="Symbol"/>
              </a:rPr>
              <a:t>. Grosclaude, M. Guinchard, M. Juchno, F. Lackner, </a:t>
            </a:r>
            <a:r>
              <a:rPr lang="en-GB" altLang="en-US" sz="1600" dirty="0" smtClean="0">
                <a:sym typeface="Symbol"/>
              </a:rPr>
              <a:t>J. </a:t>
            </a:r>
            <a:r>
              <a:rPr lang="en-GB" altLang="en-US" sz="1600" dirty="0" err="1" smtClean="0">
                <a:sym typeface="Symbol"/>
              </a:rPr>
              <a:t>Mazet</a:t>
            </a:r>
            <a:r>
              <a:rPr lang="en-GB" altLang="en-US" sz="1600" dirty="0" smtClean="0">
                <a:sym typeface="Symbol"/>
              </a:rPr>
              <a:t>, </a:t>
            </a:r>
          </a:p>
          <a:p>
            <a:pPr lvl="1">
              <a:defRPr/>
            </a:pPr>
            <a:r>
              <a:rPr lang="en-GB" altLang="en-US" sz="1600" dirty="0" smtClean="0">
                <a:sym typeface="Symbol"/>
              </a:rPr>
              <a:t>G. </a:t>
            </a:r>
            <a:r>
              <a:rPr lang="en-GB" altLang="en-US" sz="1600" dirty="0" err="1" smtClean="0">
                <a:sym typeface="Symbol"/>
              </a:rPr>
              <a:t>Maury</a:t>
            </a:r>
            <a:r>
              <a:rPr lang="en-GB" altLang="en-US" sz="1600" dirty="0" smtClean="0">
                <a:sym typeface="Symbol"/>
              </a:rPr>
              <a:t>, N. Peray, F.O. </a:t>
            </a:r>
            <a:r>
              <a:rPr lang="en-GB" altLang="en-US" sz="1600" dirty="0" err="1" smtClean="0">
                <a:sym typeface="Symbol"/>
              </a:rPr>
              <a:t>Pincot</a:t>
            </a:r>
            <a:r>
              <a:rPr lang="en-GB" altLang="en-US" sz="1600" dirty="0" smtClean="0">
                <a:sym typeface="Symbol"/>
              </a:rPr>
              <a:t>, H</a:t>
            </a:r>
            <a:r>
              <a:rPr lang="en-GB" altLang="en-US" sz="1600" dirty="0">
                <a:sym typeface="Symbol"/>
              </a:rPr>
              <a:t>. Prin</a:t>
            </a:r>
            <a:r>
              <a:rPr lang="en-GB" altLang="en-US" sz="1600" dirty="0" smtClean="0">
                <a:sym typeface="Symbol"/>
              </a:rPr>
              <a:t>, </a:t>
            </a:r>
            <a:r>
              <a:rPr lang="en-GB" altLang="en-US" sz="1600" dirty="0">
                <a:sym typeface="Symbol"/>
              </a:rPr>
              <a:t>E. Rochepault</a:t>
            </a:r>
            <a:r>
              <a:rPr lang="en-GB" altLang="en-US" sz="1600" dirty="0" smtClean="0">
                <a:sym typeface="Symbol"/>
              </a:rPr>
              <a:t>, T. Sahner, E</a:t>
            </a:r>
            <a:r>
              <a:rPr lang="en-GB" altLang="en-US" sz="1600" dirty="0">
                <a:sym typeface="Symbol"/>
              </a:rPr>
              <a:t>. </a:t>
            </a:r>
            <a:r>
              <a:rPr lang="en-GB" altLang="en-US" sz="1600" dirty="0" smtClean="0">
                <a:sym typeface="Symbol"/>
              </a:rPr>
              <a:t>Todesco, G. Vallone, R. Van </a:t>
            </a:r>
            <a:r>
              <a:rPr lang="en-GB" altLang="en-US" sz="1600" dirty="0" err="1" smtClean="0">
                <a:sym typeface="Symbol"/>
              </a:rPr>
              <a:t>Weelderen</a:t>
            </a:r>
            <a:r>
              <a:rPr lang="en-GB" altLang="en-US" sz="1600" dirty="0" smtClean="0">
                <a:sym typeface="Symbol"/>
              </a:rPr>
              <a:t>, and many others </a:t>
            </a:r>
            <a:r>
              <a:rPr lang="is-IS" altLang="en-US" sz="1600" dirty="0" smtClean="0">
                <a:sym typeface="Symbol"/>
              </a:rPr>
              <a:t>…</a:t>
            </a:r>
            <a:endParaRPr lang="en-GB" altLang="en-US" sz="1600" dirty="0" smtClean="0">
              <a:sym typeface="Symbol"/>
            </a:endParaRPr>
          </a:p>
          <a:p>
            <a:pPr>
              <a:defRPr/>
            </a:pPr>
            <a:r>
              <a:rPr lang="en-GB" altLang="en-US" sz="1600" dirty="0" smtClean="0">
                <a:solidFill>
                  <a:srgbClr val="FF0000"/>
                </a:solidFill>
                <a:sym typeface="Symbol"/>
              </a:rPr>
              <a:t>BNL</a:t>
            </a:r>
          </a:p>
          <a:p>
            <a:pPr lvl="1">
              <a:defRPr/>
            </a:pPr>
            <a:r>
              <a:rPr lang="en-US" sz="1600" dirty="0" smtClean="0"/>
              <a:t>M</a:t>
            </a:r>
            <a:r>
              <a:rPr lang="en-US" sz="1600" dirty="0"/>
              <a:t>. Anerella, A. Ghosh, J. Schmalzle, P. Wanderer </a:t>
            </a:r>
            <a:endParaRPr lang="en-GB" altLang="en-US" sz="1600" dirty="0" smtClean="0">
              <a:solidFill>
                <a:srgbClr val="FF0000"/>
              </a:solidFill>
              <a:sym typeface="Symbol"/>
            </a:endParaRPr>
          </a:p>
          <a:p>
            <a:pPr>
              <a:defRPr/>
            </a:pPr>
            <a:r>
              <a:rPr lang="en-GB" altLang="en-US" sz="1600" dirty="0" smtClean="0">
                <a:solidFill>
                  <a:srgbClr val="FF0000"/>
                </a:solidFill>
                <a:sym typeface="Symbol"/>
              </a:rPr>
              <a:t>FNAL</a:t>
            </a:r>
          </a:p>
          <a:p>
            <a:pPr lvl="1">
              <a:defRPr/>
            </a:pPr>
            <a:r>
              <a:rPr lang="en-GB" altLang="en-US" sz="1600" dirty="0">
                <a:sym typeface="Symbol"/>
              </a:rPr>
              <a:t>G. Ambrosio, R. Bossert, G. Chlachidze, L. Cooley, E. Holik, S. Krave, F. Nobrega, M. </a:t>
            </a:r>
            <a:r>
              <a:rPr lang="en-GB" altLang="en-US" sz="1600" dirty="0" smtClean="0">
                <a:sym typeface="Symbol"/>
              </a:rPr>
              <a:t>Yu, C. </a:t>
            </a:r>
            <a:r>
              <a:rPr lang="en-GB" altLang="en-US" sz="1600" dirty="0" err="1" smtClean="0">
                <a:sym typeface="Symbol"/>
              </a:rPr>
              <a:t>Santini</a:t>
            </a:r>
            <a:endParaRPr lang="en-GB" altLang="en-US" sz="1600" dirty="0" smtClean="0">
              <a:sym typeface="Symbol"/>
            </a:endParaRPr>
          </a:p>
          <a:p>
            <a:pPr>
              <a:defRPr/>
            </a:pPr>
            <a:r>
              <a:rPr lang="en-GB" altLang="en-US" sz="1600" dirty="0" smtClean="0">
                <a:solidFill>
                  <a:srgbClr val="FF0000"/>
                </a:solidFill>
                <a:sym typeface="Symbol"/>
              </a:rPr>
              <a:t>LBNL</a:t>
            </a:r>
          </a:p>
          <a:p>
            <a:pPr lvl="1">
              <a:defRPr/>
            </a:pPr>
            <a:r>
              <a:rPr lang="en-US" sz="1600" dirty="0"/>
              <a:t>D. Cheng, D.R. Dietderich, H. Felice, R. </a:t>
            </a:r>
            <a:r>
              <a:rPr lang="en-US" sz="1600" dirty="0" err="1"/>
              <a:t>Hafalia</a:t>
            </a:r>
            <a:r>
              <a:rPr lang="en-US" sz="1600" dirty="0"/>
              <a:t>, M. Marchevsky, H. Pan</a:t>
            </a:r>
            <a:r>
              <a:rPr lang="en-US" sz="1600" dirty="0" smtClean="0"/>
              <a:t>, I. Pong,  G.L. </a:t>
            </a:r>
            <a:r>
              <a:rPr lang="en-US" sz="1600" dirty="0"/>
              <a:t>Sabbi, X. Wang </a:t>
            </a:r>
            <a:endParaRPr lang="en-GB" altLang="en-US" sz="1600" dirty="0" smtClean="0">
              <a:solidFill>
                <a:srgbClr val="FF0000"/>
              </a:solidFill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105793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 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488377" y="2110085"/>
            <a:ext cx="41672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Back-up slides</a:t>
            </a:r>
            <a:endParaRPr lang="fr-CH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188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MQXFS magnet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1760" y="656496"/>
            <a:ext cx="4278111" cy="4013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261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352488" cy="540000"/>
          </a:xfrm>
        </p:spPr>
        <p:txBody>
          <a:bodyPr/>
          <a:lstStyle/>
          <a:p>
            <a:r>
              <a:rPr lang="en-GB" sz="2400" dirty="0" smtClean="0"/>
              <a:t>Why does braided-on insulation affect cable growth?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1081285"/>
          </a:xfrm>
        </p:spPr>
        <p:txBody>
          <a:bodyPr>
            <a:normAutofit/>
          </a:bodyPr>
          <a:lstStyle/>
          <a:p>
            <a:pPr algn="l"/>
            <a:r>
              <a:rPr lang="en-GB" sz="1400" dirty="0" smtClean="0"/>
              <a:t>Braided-on insulation is in intimate contact with cable</a:t>
            </a:r>
          </a:p>
          <a:p>
            <a:pPr algn="l"/>
            <a:r>
              <a:rPr lang="en-GB" sz="1400" dirty="0" smtClean="0"/>
              <a:t>Thermal expansion of S2-Glass&lt;&lt; </a:t>
            </a:r>
            <a:r>
              <a:rPr lang="en-GB" sz="1400" dirty="0" err="1" smtClean="0"/>
              <a:t>Cu,Nb</a:t>
            </a:r>
            <a:r>
              <a:rPr lang="en-GB" sz="1400" dirty="0" smtClean="0"/>
              <a:t> + Vol. expansion</a:t>
            </a:r>
          </a:p>
          <a:p>
            <a:pPr algn="l"/>
            <a:r>
              <a:rPr lang="en-GB" sz="1400" dirty="0" smtClean="0"/>
              <a:t>Modulus/Tensile strength of S2-Glass &gt;&gt;Cu, </a:t>
            </a:r>
            <a:r>
              <a:rPr lang="en-GB" sz="1400" dirty="0" err="1" smtClean="0"/>
              <a:t>Nb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9" name="TextBox 8"/>
          <p:cNvSpPr txBox="1"/>
          <p:nvPr/>
        </p:nvSpPr>
        <p:spPr>
          <a:xfrm>
            <a:off x="6520983" y="2597246"/>
            <a:ext cx="2026974" cy="262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5A5A5A"/>
                </a:solidFill>
              </a:rPr>
              <a:t>Tight Braid</a:t>
            </a:r>
            <a:endParaRPr lang="en-US" sz="1400" dirty="0">
              <a:solidFill>
                <a:srgbClr val="5A5A5A"/>
              </a:solidFill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5652119" y="914401"/>
            <a:ext cx="216024" cy="793253"/>
          </a:xfrm>
          <a:prstGeom prst="rightBrac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A5A5A"/>
              </a:solidFill>
            </a:endParaRPr>
          </a:p>
        </p:txBody>
      </p:sp>
      <p:pic>
        <p:nvPicPr>
          <p:cNvPr id="31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1599" y="1226636"/>
            <a:ext cx="1826358" cy="112909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484365" y="627534"/>
            <a:ext cx="2258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6600"/>
                </a:solidFill>
              </a:rPr>
              <a:t>Substantial pressure applied during HT!!!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5868143" y="843559"/>
            <a:ext cx="853456" cy="433212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8532000" y="1851668"/>
            <a:ext cx="523081" cy="2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7596336" y="2248671"/>
            <a:ext cx="0" cy="369591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6804248" y="1059582"/>
            <a:ext cx="0" cy="457201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6117909" y="1851670"/>
            <a:ext cx="557039" cy="1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8316416" y="2248671"/>
            <a:ext cx="0" cy="369591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6876256" y="2248671"/>
            <a:ext cx="0" cy="369591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7236296" y="2248671"/>
            <a:ext cx="0" cy="369591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7956376" y="2248671"/>
            <a:ext cx="0" cy="369591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7172672" y="1059582"/>
            <a:ext cx="0" cy="457201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7524328" y="1059582"/>
            <a:ext cx="0" cy="457201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7884368" y="1089199"/>
            <a:ext cx="0" cy="457201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8282954" y="1059582"/>
            <a:ext cx="0" cy="457201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Content Placeholder 29"/>
          <p:cNvSpPr txBox="1">
            <a:spLocks/>
          </p:cNvSpPr>
          <p:nvPr/>
        </p:nvSpPr>
        <p:spPr bwMode="auto">
          <a:xfrm>
            <a:off x="612000" y="1886115"/>
            <a:ext cx="4346887" cy="29783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altLang="en-US" dirty="0"/>
              <a:t>CERN has fewer carriers</a:t>
            </a:r>
          </a:p>
          <a:p>
            <a:pPr lvl="1" algn="l"/>
            <a:r>
              <a:rPr lang="en-US" altLang="en-US" sz="1400" dirty="0"/>
              <a:t>Steep Pitch Angle</a:t>
            </a:r>
          </a:p>
          <a:p>
            <a:pPr lvl="1" algn="l"/>
            <a:r>
              <a:rPr lang="en-US" altLang="en-US" sz="1400" dirty="0"/>
              <a:t>Preferentially </a:t>
            </a:r>
            <a:r>
              <a:rPr lang="en-US" altLang="en-US" sz="1400" dirty="0" smtClean="0"/>
              <a:t>constrict width </a:t>
            </a:r>
            <a:r>
              <a:rPr lang="en-US" altLang="en-US" sz="1400" dirty="0"/>
              <a:t>growth</a:t>
            </a:r>
          </a:p>
          <a:p>
            <a:pPr lvl="1" algn="l"/>
            <a:r>
              <a:rPr lang="en-US" altLang="en-US" sz="1400" dirty="0"/>
              <a:t>Reduces length contraction</a:t>
            </a:r>
          </a:p>
          <a:p>
            <a:r>
              <a:rPr lang="en-US" altLang="en-US" dirty="0"/>
              <a:t>LARP has more carriers</a:t>
            </a:r>
          </a:p>
          <a:p>
            <a:pPr lvl="1" algn="l"/>
            <a:r>
              <a:rPr lang="en-US" altLang="en-US" sz="1400" dirty="0"/>
              <a:t>Less Constriction</a:t>
            </a:r>
          </a:p>
          <a:p>
            <a:pPr lvl="1" algn="l"/>
            <a:r>
              <a:rPr lang="en-US" altLang="en-US" sz="1400" dirty="0"/>
              <a:t>More growth</a:t>
            </a:r>
          </a:p>
          <a:p>
            <a:pPr lvl="1" algn="l"/>
            <a:r>
              <a:rPr lang="en-US" altLang="en-US" sz="1400" dirty="0"/>
              <a:t>More length contraction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  <p:grpSp>
        <p:nvGrpSpPr>
          <p:cNvPr id="76" name="Group 75"/>
          <p:cNvGrpSpPr/>
          <p:nvPr/>
        </p:nvGrpSpPr>
        <p:grpSpPr>
          <a:xfrm>
            <a:off x="4058546" y="2617064"/>
            <a:ext cx="4721679" cy="1610870"/>
            <a:chOff x="4058546" y="2963415"/>
            <a:chExt cx="4721679" cy="1610870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69670" y="3223778"/>
              <a:ext cx="4210555" cy="1298755"/>
            </a:xfrm>
            <a:prstGeom prst="rect">
              <a:avLst/>
            </a:prstGeom>
          </p:spPr>
        </p:pic>
        <p:cxnSp>
          <p:nvCxnSpPr>
            <p:cNvPr id="56" name="Straight Arrow Connector 55"/>
            <p:cNvCxnSpPr/>
            <p:nvPr/>
          </p:nvCxnSpPr>
          <p:spPr>
            <a:xfrm flipH="1">
              <a:off x="5868144" y="3348888"/>
              <a:ext cx="460" cy="102306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>
              <a:off x="7236735" y="4046015"/>
              <a:ext cx="151172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238" r="24507"/>
            <a:stretch/>
          </p:blipFill>
          <p:spPr bwMode="auto">
            <a:xfrm>
              <a:off x="4058546" y="2963415"/>
              <a:ext cx="1359024" cy="161087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72" name="Straight Arrow Connector 71"/>
            <p:cNvCxnSpPr/>
            <p:nvPr/>
          </p:nvCxnSpPr>
          <p:spPr>
            <a:xfrm flipH="1">
              <a:off x="6804248" y="3348888"/>
              <a:ext cx="460" cy="1023062"/>
            </a:xfrm>
            <a:prstGeom prst="straightConnector1">
              <a:avLst/>
            </a:prstGeom>
            <a:ln w="76200">
              <a:solidFill>
                <a:srgbClr val="FF6600"/>
              </a:solidFill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H="1" flipV="1">
              <a:off x="6084169" y="3795886"/>
              <a:ext cx="637430" cy="2"/>
            </a:xfrm>
            <a:prstGeom prst="straightConnector1">
              <a:avLst/>
            </a:prstGeom>
            <a:ln w="76200"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/>
          <p:nvPr/>
        </p:nvSpPr>
        <p:spPr>
          <a:xfrm>
            <a:off x="2970500" y="4244043"/>
            <a:ext cx="5764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accent5"/>
                </a:solidFill>
              </a:rPr>
              <a:t>Free space in the reaction cavity adapted for 2</a:t>
            </a:r>
            <a:r>
              <a:rPr lang="en-GB" sz="1400" b="1" baseline="30000" dirty="0" smtClean="0">
                <a:solidFill>
                  <a:schemeClr val="accent5"/>
                </a:solidFill>
              </a:rPr>
              <a:t>nd</a:t>
            </a:r>
            <a:r>
              <a:rPr lang="en-GB" sz="1400" b="1" dirty="0" smtClean="0">
                <a:solidFill>
                  <a:schemeClr val="accent5"/>
                </a:solidFill>
              </a:rPr>
              <a:t> generation coils by increasing S2-Glass insulation thickness</a:t>
            </a:r>
            <a:endParaRPr lang="en-GB" sz="1400" b="1" dirty="0">
              <a:solidFill>
                <a:schemeClr val="accent5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964393" y="4791042"/>
            <a:ext cx="17978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Courtesy of Trey </a:t>
            </a:r>
            <a:r>
              <a:rPr lang="en-GB" sz="1000" dirty="0" err="1" smtClean="0"/>
              <a:t>Holik</a:t>
            </a:r>
            <a:r>
              <a:rPr lang="en-GB" sz="1000" dirty="0" smtClean="0"/>
              <a:t> </a:t>
            </a:r>
            <a:endParaRPr lang="en-GB" sz="1000" dirty="0"/>
          </a:p>
        </p:txBody>
      </p: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29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 Slide Show - [Cable Insulation Thickness LARP v1.0 Ian Pong.pptx]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1" b="5091"/>
          <a:stretch/>
        </p:blipFill>
        <p:spPr>
          <a:xfrm>
            <a:off x="-29496" y="-7374"/>
            <a:ext cx="9207000" cy="516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82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981" y="4083918"/>
            <a:ext cx="7818315" cy="6411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071" y="2120706"/>
            <a:ext cx="7822346" cy="955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#107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320040" y="699542"/>
            <a:ext cx="8698230" cy="1741285"/>
          </a:xfrm>
          <a:prstGeom prst="rect">
            <a:avLst/>
          </a:prstGeom>
        </p:spPr>
        <p:txBody>
          <a:bodyPr>
            <a:normAutofit lnSpcReduction="10000"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de-CH" sz="1400" dirty="0"/>
              <a:t>After the impregnation, there is a short-circuit between the pole and the cable.</a:t>
            </a:r>
            <a:endParaRPr lang="de-CH" sz="1400" dirty="0"/>
          </a:p>
          <a:p>
            <a:r>
              <a:rPr lang="de-CH" sz="1400" dirty="0"/>
              <a:t>Some issues arose during fabrication, which might have lead to this inconvenient:</a:t>
            </a:r>
          </a:p>
          <a:p>
            <a:endParaRPr lang="de-CH" sz="1400" dirty="0"/>
          </a:p>
          <a:p>
            <a:r>
              <a:rPr lang="de-CH" sz="1400" dirty="0"/>
              <a:t>The poles of 2nd generation coils have a hole (for cooling) in the location reserved to the strain gauge (inner central pole).</a:t>
            </a:r>
          </a:p>
          <a:p>
            <a:r>
              <a:rPr lang="de-CH" sz="1400" dirty="0"/>
              <a:t>Two pins are usually placed in the holes near this location, to restore the missing material around the strain gauge.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05" y="2931790"/>
            <a:ext cx="1719775" cy="12898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70712" y="2941372"/>
            <a:ext cx="6474705" cy="781752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de-CH" dirty="0"/>
              <a:t>One of the pole pieces has been misaligned (some tenth of mm) while doing this operation.</a:t>
            </a:r>
          </a:p>
          <a:p>
            <a:r>
              <a:rPr lang="de-CH" dirty="0"/>
              <a:t>It was then re-aligned.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34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#107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410274" y="411510"/>
            <a:ext cx="8698230" cy="1296144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0" indent="0">
              <a:buNone/>
            </a:pPr>
            <a:endParaRPr lang="de-CH" dirty="0"/>
          </a:p>
          <a:p>
            <a:r>
              <a:rPr lang="de-CH" dirty="0"/>
              <a:t>W</a:t>
            </a:r>
            <a:r>
              <a:rPr lang="de-CH" dirty="0"/>
              <a:t>hile closing the impregnation mould, there was a short-circuit between mould and cable.</a:t>
            </a:r>
          </a:p>
          <a:p>
            <a:r>
              <a:rPr lang="de-CH" dirty="0"/>
              <a:t>The mould was re-opened and a metal chip was found between two turns (probably a residual of soldering alloy).</a:t>
            </a:r>
          </a:p>
          <a:p>
            <a:r>
              <a:rPr lang="de-CH" dirty="0"/>
              <a:t>After its removal and the further closure of the mould, the short-circuit disappeared.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1" r="19720" b="37857"/>
          <a:stretch/>
        </p:blipFill>
        <p:spPr>
          <a:xfrm>
            <a:off x="352263" y="1849086"/>
            <a:ext cx="1702649" cy="1388580"/>
          </a:xfrm>
          <a:prstGeom prst="rect">
            <a:avLst/>
          </a:prstGeom>
        </p:spPr>
      </p:pic>
      <p:pic>
        <p:nvPicPr>
          <p:cNvPr id="13" name="Picture 12" descr="image00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48457" y="1849086"/>
            <a:ext cx="789485" cy="465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10274" y="3277064"/>
            <a:ext cx="5817910" cy="52322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fr-FR"/>
            </a:defPPr>
            <a:lvl1pPr indent="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4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de-CH" dirty="0"/>
              <a:t>After impregnation, there is again a short-circuit between the pole and the conductor.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9307" y="1877621"/>
            <a:ext cx="2668935" cy="107133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06565" y="3817871"/>
            <a:ext cx="5821619" cy="78175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fr-FR"/>
            </a:defPPr>
            <a:lvl1pPr indent="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4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de-CH" dirty="0"/>
              <a:t>Another object was found between pole and first turn on the inner layer.</a:t>
            </a:r>
          </a:p>
          <a:p>
            <a:r>
              <a:rPr lang="de-CH" dirty="0"/>
              <a:t>After its removal, there is still the short circuit.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4706" y="2731252"/>
            <a:ext cx="2072314" cy="178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40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production at  LARP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017524"/>
              </p:ext>
            </p:extLst>
          </p:nvPr>
        </p:nvGraphicFramePr>
        <p:xfrm>
          <a:off x="612000" y="737099"/>
          <a:ext cx="8295482" cy="2468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044889"/>
                <a:gridCol w="1222387"/>
                <a:gridCol w="6028206"/>
              </a:tblGrid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Coil #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Conductor 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Pract</a:t>
                      </a:r>
                      <a:r>
                        <a:rPr lang="en-GB" sz="1200" dirty="0" smtClean="0"/>
                        <a:t>. 1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RRP 108/127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R&amp;I @ BNL. Leak during impregnation. Was cut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RRP 108/127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R&amp;I @ FNAL.</a:t>
                      </a:r>
                      <a:r>
                        <a:rPr lang="en-GB" sz="1200" baseline="0" dirty="0" smtClean="0"/>
                        <a:t> Mirror, 91% SSL @ 4.2 K (Spare coil for MQXFS2)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RRP 108/127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R&amp;I @ BNL, mounted in MQXFS1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RRP 108/127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 @ LBNL, Reversed</a:t>
                      </a:r>
                      <a:r>
                        <a:rPr lang="en-GB" sz="1200" baseline="0" dirty="0" smtClean="0"/>
                        <a:t> end-parts, not impregnated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RRP 108/127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R&amp;I @ BNL, mounted in MQXFS1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RRP 108/127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R&amp;I @ FNAL, coil pour MQXFS2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07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RRP 108/127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</a:t>
                      </a:r>
                      <a:r>
                        <a:rPr lang="en-GB" sz="1200" baseline="30000" dirty="0" smtClean="0"/>
                        <a:t>nd</a:t>
                      </a:r>
                      <a:r>
                        <a:rPr lang="en-GB" sz="1200" dirty="0" smtClean="0"/>
                        <a:t> generation cable, R&amp;I @ FNAL, coil pour MQXFS3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08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RRP 144/169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</a:t>
                      </a:r>
                      <a:r>
                        <a:rPr lang="en-GB" sz="1200" baseline="30000" dirty="0" smtClean="0"/>
                        <a:t>nd</a:t>
                      </a:r>
                      <a:r>
                        <a:rPr lang="en-GB" sz="1200" dirty="0" smtClean="0"/>
                        <a:t> generation cable, R&amp;I @ BNL</a:t>
                      </a:r>
                      <a:r>
                        <a:rPr lang="en-GB" sz="1200" baseline="0" dirty="0" smtClean="0"/>
                        <a:t> (in progress)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96998" y="2643758"/>
            <a:ext cx="8295482" cy="562221"/>
          </a:xfrm>
          <a:prstGeom prst="rect">
            <a:avLst/>
          </a:prstGeom>
          <a:solidFill>
            <a:srgbClr val="FFFF00">
              <a:alpha val="14000"/>
            </a:srgbClr>
          </a:solidFill>
          <a:ln w="412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12000" y="3363838"/>
            <a:ext cx="5328152" cy="12241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GB" sz="1600" dirty="0"/>
              <a:t>All coils wound @ </a:t>
            </a:r>
            <a:r>
              <a:rPr lang="en-GB" sz="1600" dirty="0" smtClean="0"/>
              <a:t>FNAL</a:t>
            </a:r>
          </a:p>
          <a:p>
            <a:r>
              <a:rPr lang="en-GB" sz="1600" dirty="0" smtClean="0"/>
              <a:t>1 Practise coil</a:t>
            </a:r>
          </a:p>
          <a:p>
            <a:r>
              <a:rPr lang="en-GB" sz="1600" dirty="0" smtClean="0"/>
              <a:t>5 coils with 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generation cable</a:t>
            </a:r>
          </a:p>
          <a:p>
            <a:r>
              <a:rPr lang="en-GB" sz="1600" dirty="0" smtClean="0"/>
              <a:t>2 coils with 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generation cable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5917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lang="en-GB" dirty="0" smtClean="0"/>
              <a:t>Coil production at  CERN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- CERN-TE-MSC -MDT- 7th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 2016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573144"/>
              </p:ext>
            </p:extLst>
          </p:nvPr>
        </p:nvGraphicFramePr>
        <p:xfrm>
          <a:off x="467544" y="699542"/>
          <a:ext cx="8439938" cy="35661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39114"/>
                <a:gridCol w="1298292"/>
                <a:gridCol w="6402532"/>
              </a:tblGrid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Coil #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Conductor 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Pract</a:t>
                      </a:r>
                      <a:r>
                        <a:rPr lang="en-GB" sz="1200" dirty="0" smtClean="0"/>
                        <a:t>. 1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Copper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cable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mtClean="0">
                          <a:solidFill>
                            <a:schemeClr val="accent5"/>
                          </a:solidFill>
                        </a:rPr>
                        <a:t>Frabrication process validation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RRP 132/169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Low grade</a:t>
                      </a:r>
                      <a:r>
                        <a:rPr lang="en-GB" sz="1200" baseline="0" dirty="0" smtClean="0">
                          <a:solidFill>
                            <a:schemeClr val="accent5"/>
                          </a:solidFill>
                        </a:rPr>
                        <a:t> conductor. Was cut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102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RRP 132/169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Fractured</a:t>
                      </a:r>
                      <a:r>
                        <a:rPr lang="en-GB" sz="1200" baseline="0" dirty="0" smtClean="0">
                          <a:solidFill>
                            <a:schemeClr val="accent5"/>
                          </a:solidFill>
                        </a:rPr>
                        <a:t> filaments during Nb</a:t>
                      </a:r>
                      <a:r>
                        <a:rPr lang="en-GB" sz="1200" baseline="-25000" dirty="0" smtClean="0">
                          <a:solidFill>
                            <a:schemeClr val="accent5"/>
                          </a:solidFill>
                        </a:rPr>
                        <a:t>3</a:t>
                      </a:r>
                      <a:r>
                        <a:rPr lang="en-GB" sz="1200" baseline="0" dirty="0" smtClean="0">
                          <a:solidFill>
                            <a:schemeClr val="accent5"/>
                          </a:solidFill>
                        </a:rPr>
                        <a:t>Sn/</a:t>
                      </a:r>
                      <a:r>
                        <a:rPr lang="en-GB" sz="1200" baseline="0" dirty="0" err="1" smtClean="0">
                          <a:solidFill>
                            <a:schemeClr val="accent5"/>
                          </a:solidFill>
                        </a:rPr>
                        <a:t>NbTi</a:t>
                      </a:r>
                      <a:r>
                        <a:rPr lang="en-GB" sz="1200" baseline="0" dirty="0" smtClean="0">
                          <a:solidFill>
                            <a:schemeClr val="accent5"/>
                          </a:solidFill>
                        </a:rPr>
                        <a:t> splice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103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RRP 132/169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Used in MQXFS1 assembly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104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RRP 132/169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Used in MQXFS1 assembly</a:t>
                      </a: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201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PIT 192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High </a:t>
                      </a:r>
                      <a:r>
                        <a:rPr lang="en-GB" sz="1200" dirty="0" err="1" smtClean="0">
                          <a:solidFill>
                            <a:schemeClr val="accent5"/>
                          </a:solidFill>
                        </a:rPr>
                        <a:t>Ic</a:t>
                      </a:r>
                      <a:r>
                        <a:rPr lang="en-GB" sz="1200" baseline="0" dirty="0" smtClean="0">
                          <a:solidFill>
                            <a:schemeClr val="accent5"/>
                          </a:solidFill>
                        </a:rPr>
                        <a:t> &amp; RRR degradation during cabling. For MQXFS2 assembly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202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PIT 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smtClean="0">
                          <a:solidFill>
                            <a:schemeClr val="accent5"/>
                          </a:solidFill>
                        </a:rPr>
                        <a:t>High Ic</a:t>
                      </a:r>
                      <a:r>
                        <a:rPr lang="en-GB" sz="1200" baseline="0" smtClean="0">
                          <a:solidFill>
                            <a:schemeClr val="accent5"/>
                          </a:solidFill>
                        </a:rPr>
                        <a:t> &amp; RRR degradation during cabling. For MQXFS2 assembly</a:t>
                      </a:r>
                      <a:endParaRPr lang="en-GB" sz="120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5A5A5A"/>
                          </a:solidFill>
                        </a:rPr>
                        <a:t>105</a:t>
                      </a:r>
                      <a:endParaRPr lang="en-GB" sz="1200" dirty="0">
                        <a:solidFill>
                          <a:srgbClr val="5A5A5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5A5A5A"/>
                          </a:solidFill>
                        </a:rPr>
                        <a:t>RRP 108/127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5A5A5A"/>
                          </a:solidFill>
                        </a:rPr>
                        <a:t>2</a:t>
                      </a:r>
                      <a:r>
                        <a:rPr lang="en-GB" sz="1200" baseline="30000" dirty="0" smtClean="0">
                          <a:solidFill>
                            <a:srgbClr val="5A5A5A"/>
                          </a:solidFill>
                        </a:rPr>
                        <a:t>nd</a:t>
                      </a:r>
                      <a:r>
                        <a:rPr lang="en-GB" sz="1200" dirty="0" smtClean="0">
                          <a:solidFill>
                            <a:srgbClr val="5A5A5A"/>
                          </a:solidFill>
                        </a:rPr>
                        <a:t> generation cable.</a:t>
                      </a:r>
                      <a:r>
                        <a:rPr lang="en-GB" sz="1200" baseline="0" dirty="0" smtClean="0">
                          <a:solidFill>
                            <a:schemeClr val="accent5"/>
                          </a:solidFill>
                        </a:rPr>
                        <a:t> Foreseen for MQXFS3 assembly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106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5A5A5A"/>
                          </a:solidFill>
                        </a:rPr>
                        <a:t>RRP 108/127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r>
                        <a:rPr lang="en-GB" sz="1200" baseline="30000" dirty="0" smtClean="0">
                          <a:solidFill>
                            <a:schemeClr val="accent5"/>
                          </a:solidFill>
                        </a:rPr>
                        <a:t>nd</a:t>
                      </a:r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 generation cable. Coil</a:t>
                      </a:r>
                      <a:r>
                        <a:rPr lang="en-GB" sz="1200" baseline="0" dirty="0" smtClean="0">
                          <a:solidFill>
                            <a:schemeClr val="accent5"/>
                          </a:solidFill>
                        </a:rPr>
                        <a:t> c</a:t>
                      </a:r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ompleted.</a:t>
                      </a:r>
                      <a:r>
                        <a:rPr lang="en-GB" sz="1200" baseline="0" dirty="0" smtClean="0">
                          <a:solidFill>
                            <a:schemeClr val="accent5"/>
                          </a:solidFill>
                        </a:rPr>
                        <a:t> Foreseen for MQXFS3 assembly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107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5A5A5A"/>
                          </a:solidFill>
                        </a:rPr>
                        <a:t>RRP 108/127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r>
                        <a:rPr lang="en-GB" sz="1200" baseline="30000" dirty="0" smtClean="0">
                          <a:solidFill>
                            <a:schemeClr val="accent5"/>
                          </a:solidFill>
                        </a:rPr>
                        <a:t>nd</a:t>
                      </a:r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 generation cable. Waiting for post-impregnation. Short</a:t>
                      </a:r>
                      <a:r>
                        <a:rPr lang="en-GB" sz="1200" baseline="0" dirty="0" smtClean="0">
                          <a:solidFill>
                            <a:schemeClr val="accent5"/>
                          </a:solidFill>
                        </a:rPr>
                        <a:t> to pole. For MQXFS3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203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PIT 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r>
                        <a:rPr lang="en-GB" sz="1200" baseline="30000" dirty="0" smtClean="0">
                          <a:solidFill>
                            <a:schemeClr val="accent5"/>
                          </a:solidFill>
                        </a:rPr>
                        <a:t>nd</a:t>
                      </a:r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 generation cable. Wound</a:t>
                      </a:r>
                      <a:r>
                        <a:rPr lang="en-GB" sz="1200" baseline="0" dirty="0" smtClean="0">
                          <a:solidFill>
                            <a:schemeClr val="accent5"/>
                          </a:solidFill>
                        </a:rPr>
                        <a:t> and cured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2094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204</a:t>
                      </a:r>
                      <a:endParaRPr lang="en-GB" sz="12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PIT 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r>
                        <a:rPr lang="en-GB" sz="1200" baseline="30000" dirty="0" smtClean="0">
                          <a:solidFill>
                            <a:schemeClr val="accent5"/>
                          </a:solidFill>
                        </a:rPr>
                        <a:t>nd</a:t>
                      </a:r>
                      <a:r>
                        <a:rPr lang="en-GB" sz="1200" dirty="0" smtClean="0">
                          <a:solidFill>
                            <a:schemeClr val="accent5"/>
                          </a:solidFill>
                        </a:rPr>
                        <a:t> generation cable.</a:t>
                      </a:r>
                      <a:r>
                        <a:rPr lang="en-GB" sz="1200" baseline="0" dirty="0" smtClean="0">
                          <a:solidFill>
                            <a:schemeClr val="accent5"/>
                          </a:solidFill>
                        </a:rPr>
                        <a:t> Winding in progress</a:t>
                      </a:r>
                      <a:endParaRPr lang="en-GB" sz="1200" dirty="0" smtClean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55413" y="2897550"/>
            <a:ext cx="8439938" cy="1368152"/>
          </a:xfrm>
          <a:prstGeom prst="rect">
            <a:avLst/>
          </a:prstGeom>
          <a:solidFill>
            <a:srgbClr val="FFFF00">
              <a:alpha val="14000"/>
            </a:srgbClr>
          </a:solidFill>
          <a:ln w="412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7584" y="155600"/>
            <a:ext cx="1429216" cy="29625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51720" y="4443958"/>
            <a:ext cx="6264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5A5A5A"/>
                </a:solidFill>
              </a:rPr>
              <a:t>2 Practise coils, 3+2 with 1</a:t>
            </a:r>
            <a:r>
              <a:rPr lang="en-GB" sz="1400" baseline="30000" dirty="0" smtClean="0">
                <a:solidFill>
                  <a:srgbClr val="5A5A5A"/>
                </a:solidFill>
              </a:rPr>
              <a:t>st</a:t>
            </a:r>
            <a:r>
              <a:rPr lang="en-GB" sz="1400" dirty="0" smtClean="0">
                <a:solidFill>
                  <a:srgbClr val="5A5A5A"/>
                </a:solidFill>
              </a:rPr>
              <a:t> generation &amp; 3+2 with 2</a:t>
            </a:r>
            <a:r>
              <a:rPr lang="en-GB" sz="1400" baseline="30000" dirty="0" smtClean="0">
                <a:solidFill>
                  <a:srgbClr val="5A5A5A"/>
                </a:solidFill>
              </a:rPr>
              <a:t>nd</a:t>
            </a:r>
            <a:r>
              <a:rPr lang="en-GB" sz="1400" dirty="0" smtClean="0">
                <a:solidFill>
                  <a:srgbClr val="5A5A5A"/>
                </a:solidFill>
              </a:rPr>
              <a:t> generation cable</a:t>
            </a:r>
            <a:endParaRPr lang="en-GB" sz="14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91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insulation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27534"/>
            <a:ext cx="5976664" cy="2809477"/>
          </a:xfrm>
        </p:spPr>
        <p:txBody>
          <a:bodyPr>
            <a:normAutofit/>
          </a:bodyPr>
          <a:lstStyle/>
          <a:p>
            <a:pPr algn="l"/>
            <a:r>
              <a:rPr lang="en-GB" sz="1200" dirty="0" smtClean="0"/>
              <a:t>Braided cable insulation using AGY S2-Glass, 66 Tex, 933 </a:t>
            </a:r>
            <a:r>
              <a:rPr lang="en-GB" sz="1200" dirty="0" err="1" smtClean="0"/>
              <a:t>silane</a:t>
            </a:r>
            <a:r>
              <a:rPr lang="en-GB" sz="1200" dirty="0" smtClean="0"/>
              <a:t> sizing</a:t>
            </a:r>
          </a:p>
          <a:p>
            <a:pPr algn="l"/>
            <a:r>
              <a:rPr lang="en-GB" sz="1200" dirty="0" smtClean="0"/>
              <a:t>Target insulation thickness </a:t>
            </a:r>
            <a:r>
              <a:rPr lang="en-GB" sz="1200" b="1" dirty="0" smtClean="0"/>
              <a:t>145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μm</a:t>
            </a:r>
            <a:r>
              <a:rPr lang="en-US" sz="1200" b="1" dirty="0" smtClean="0"/>
              <a:t> @ 5 </a:t>
            </a:r>
            <a:r>
              <a:rPr lang="en-US" sz="1200" b="1" dirty="0" err="1" smtClean="0"/>
              <a:t>Mpa</a:t>
            </a:r>
            <a:endParaRPr lang="en-US" sz="1200" b="1" dirty="0" smtClean="0"/>
          </a:p>
          <a:p>
            <a:pPr algn="l"/>
            <a:r>
              <a:rPr lang="en-US" sz="1200" dirty="0" smtClean="0"/>
              <a:t>Yarns directly braided on the bare cable</a:t>
            </a:r>
          </a:p>
          <a:p>
            <a:pPr algn="l"/>
            <a:r>
              <a:rPr lang="en-US" sz="1200" dirty="0" smtClean="0"/>
              <a:t>32 spindles with 2 yarns each used for CERN insulation &amp; 48 for LARP</a:t>
            </a:r>
            <a:endParaRPr lang="en-GB" sz="1200" dirty="0"/>
          </a:p>
          <a:p>
            <a:pPr lvl="1" algn="l"/>
            <a:r>
              <a:rPr lang="en-GB" sz="1200" dirty="0" smtClean="0"/>
              <a:t>Cable insulation outsourced to CGP (FR)</a:t>
            </a:r>
          </a:p>
          <a:p>
            <a:pPr lvl="1" algn="l"/>
            <a:r>
              <a:rPr lang="en-GB" sz="1200" dirty="0" smtClean="0"/>
              <a:t>Cable insulation outsourced to New England Wire Technologies (LARP)</a:t>
            </a:r>
          </a:p>
          <a:p>
            <a:pPr algn="l"/>
            <a:r>
              <a:rPr lang="en-GB" sz="1200" dirty="0" smtClean="0"/>
              <a:t>Cable insulation thickness checked after delivery on 10 stacks</a:t>
            </a:r>
          </a:p>
          <a:p>
            <a:pPr lvl="1" algn="l"/>
            <a:r>
              <a:rPr lang="de-CH" sz="1200" dirty="0" smtClean="0"/>
              <a:t>3 </a:t>
            </a:r>
            <a:r>
              <a:rPr lang="de-CH" sz="1200" dirty="0" err="1"/>
              <a:t>samples</a:t>
            </a:r>
            <a:r>
              <a:rPr lang="de-CH" sz="1200" dirty="0"/>
              <a:t> </a:t>
            </a:r>
            <a:r>
              <a:rPr lang="de-CH" sz="1200" dirty="0" err="1"/>
              <a:t>made</a:t>
            </a:r>
            <a:r>
              <a:rPr lang="de-CH" sz="1200" dirty="0"/>
              <a:t> </a:t>
            </a:r>
            <a:r>
              <a:rPr lang="de-CH" sz="1200" dirty="0" err="1"/>
              <a:t>by</a:t>
            </a:r>
            <a:r>
              <a:rPr lang="de-CH" sz="1200" dirty="0"/>
              <a:t> 10 </a:t>
            </a:r>
            <a:r>
              <a:rPr lang="de-CH" sz="1200" dirty="0" err="1"/>
              <a:t>pieces</a:t>
            </a:r>
            <a:r>
              <a:rPr lang="de-CH" sz="1200" dirty="0"/>
              <a:t> </a:t>
            </a:r>
            <a:r>
              <a:rPr lang="de-CH" sz="1200" dirty="0" err="1"/>
              <a:t>of</a:t>
            </a:r>
            <a:r>
              <a:rPr lang="de-CH" sz="1200" dirty="0"/>
              <a:t> </a:t>
            </a:r>
            <a:r>
              <a:rPr lang="de-CH" sz="1200" dirty="0" err="1"/>
              <a:t>cable</a:t>
            </a:r>
            <a:r>
              <a:rPr lang="de-CH" sz="1200" dirty="0"/>
              <a:t> </a:t>
            </a:r>
            <a:r>
              <a:rPr lang="de-CH" sz="1200" dirty="0" err="1"/>
              <a:t>are</a:t>
            </a:r>
            <a:r>
              <a:rPr lang="de-CH" sz="1200" dirty="0"/>
              <a:t> </a:t>
            </a:r>
            <a:r>
              <a:rPr lang="de-CH" sz="1200" dirty="0" err="1" smtClean="0"/>
              <a:t>prepared</a:t>
            </a:r>
            <a:endParaRPr lang="de-CH" sz="1200" dirty="0" smtClean="0"/>
          </a:p>
          <a:p>
            <a:pPr lvl="1" algn="l"/>
            <a:r>
              <a:rPr lang="de-CH" sz="1200" dirty="0" smtClean="0"/>
              <a:t>3 </a:t>
            </a:r>
            <a:r>
              <a:rPr lang="de-CH" sz="1200" dirty="0" err="1"/>
              <a:t>cycles</a:t>
            </a:r>
            <a:r>
              <a:rPr lang="de-CH" sz="1200" dirty="0"/>
              <a:t> </a:t>
            </a:r>
            <a:r>
              <a:rPr lang="de-CH" sz="1200" dirty="0" err="1"/>
              <a:t>of</a:t>
            </a:r>
            <a:r>
              <a:rPr lang="de-CH" sz="1200" dirty="0"/>
              <a:t> </a:t>
            </a:r>
            <a:r>
              <a:rPr lang="de-CH" sz="1200" dirty="0" err="1"/>
              <a:t>pressure</a:t>
            </a:r>
            <a:r>
              <a:rPr lang="de-CH" sz="1200" dirty="0"/>
              <a:t> </a:t>
            </a:r>
            <a:r>
              <a:rPr lang="de-CH" sz="1200" dirty="0" err="1"/>
              <a:t>until</a:t>
            </a:r>
            <a:r>
              <a:rPr lang="de-CH" sz="1200" dirty="0"/>
              <a:t> 5 </a:t>
            </a:r>
            <a:r>
              <a:rPr lang="de-CH" sz="1200" dirty="0" err="1"/>
              <a:t>MPa</a:t>
            </a:r>
            <a:r>
              <a:rPr lang="de-CH" sz="1200" dirty="0"/>
              <a:t> on </a:t>
            </a:r>
            <a:r>
              <a:rPr lang="de-CH" sz="1200" dirty="0" err="1"/>
              <a:t>each</a:t>
            </a:r>
            <a:r>
              <a:rPr lang="de-CH" sz="1200" dirty="0"/>
              <a:t> </a:t>
            </a:r>
            <a:r>
              <a:rPr lang="de-CH" sz="1200" dirty="0" err="1"/>
              <a:t>insulated</a:t>
            </a:r>
            <a:r>
              <a:rPr lang="de-CH" sz="1200" dirty="0"/>
              <a:t> </a:t>
            </a:r>
            <a:r>
              <a:rPr lang="de-CH" sz="1200" dirty="0" smtClean="0"/>
              <a:t>sample</a:t>
            </a:r>
          </a:p>
          <a:p>
            <a:pPr lvl="1" algn="l"/>
            <a:r>
              <a:rPr lang="de-CH" sz="1200" dirty="0" smtClean="0"/>
              <a:t>The </a:t>
            </a:r>
            <a:r>
              <a:rPr lang="de-CH" sz="1200" dirty="0" err="1"/>
              <a:t>insulation</a:t>
            </a:r>
            <a:r>
              <a:rPr lang="de-CH" sz="1200" dirty="0"/>
              <a:t> </a:t>
            </a:r>
            <a:r>
              <a:rPr lang="de-CH" sz="1200" dirty="0" err="1"/>
              <a:t>is</a:t>
            </a:r>
            <a:r>
              <a:rPr lang="de-CH" sz="1200" dirty="0"/>
              <a:t> </a:t>
            </a:r>
            <a:r>
              <a:rPr lang="de-CH" sz="1200" dirty="0" err="1" smtClean="0"/>
              <a:t>removed</a:t>
            </a:r>
            <a:endParaRPr lang="de-CH" sz="1200" dirty="0" smtClean="0"/>
          </a:p>
          <a:p>
            <a:pPr lvl="1" algn="l"/>
            <a:r>
              <a:rPr lang="de-CH" sz="1200" dirty="0" smtClean="0"/>
              <a:t>3 </a:t>
            </a:r>
            <a:r>
              <a:rPr lang="de-CH" sz="1200" dirty="0" err="1"/>
              <a:t>cycles</a:t>
            </a:r>
            <a:r>
              <a:rPr lang="de-CH" sz="1200" dirty="0"/>
              <a:t> </a:t>
            </a:r>
            <a:r>
              <a:rPr lang="de-CH" sz="1200" dirty="0" err="1"/>
              <a:t>of</a:t>
            </a:r>
            <a:r>
              <a:rPr lang="de-CH" sz="1200" dirty="0"/>
              <a:t> </a:t>
            </a:r>
            <a:r>
              <a:rPr lang="de-CH" sz="1200" dirty="0" err="1"/>
              <a:t>pressure</a:t>
            </a:r>
            <a:r>
              <a:rPr lang="de-CH" sz="1200" dirty="0"/>
              <a:t> </a:t>
            </a:r>
            <a:r>
              <a:rPr lang="de-CH" sz="1200" dirty="0" err="1"/>
              <a:t>until</a:t>
            </a:r>
            <a:r>
              <a:rPr lang="de-CH" sz="1200" dirty="0"/>
              <a:t> 5 </a:t>
            </a:r>
            <a:r>
              <a:rPr lang="de-CH" sz="1200" dirty="0" err="1"/>
              <a:t>MPa</a:t>
            </a:r>
            <a:r>
              <a:rPr lang="de-CH" sz="1200" dirty="0"/>
              <a:t> on </a:t>
            </a:r>
            <a:r>
              <a:rPr lang="de-CH" sz="1200" dirty="0" err="1"/>
              <a:t>each</a:t>
            </a:r>
            <a:r>
              <a:rPr lang="de-CH" sz="1200" dirty="0"/>
              <a:t> bare </a:t>
            </a:r>
            <a:r>
              <a:rPr lang="de-CH" sz="1200" dirty="0" smtClean="0"/>
              <a:t>sample</a:t>
            </a:r>
          </a:p>
          <a:p>
            <a:pPr lvl="1" algn="l"/>
            <a:r>
              <a:rPr lang="de-CH" sz="1200" dirty="0" smtClean="0"/>
              <a:t>The </a:t>
            </a:r>
            <a:r>
              <a:rPr lang="de-CH" sz="1200" dirty="0" err="1"/>
              <a:t>insulation</a:t>
            </a:r>
            <a:r>
              <a:rPr lang="de-CH" sz="1200" dirty="0"/>
              <a:t> </a:t>
            </a:r>
            <a:r>
              <a:rPr lang="de-CH" sz="1200" dirty="0" err="1"/>
              <a:t>thickness</a:t>
            </a:r>
            <a:r>
              <a:rPr lang="de-CH" sz="1200" dirty="0"/>
              <a:t> </a:t>
            </a:r>
            <a:r>
              <a:rPr lang="de-CH" sz="1200" dirty="0" err="1"/>
              <a:t>is</a:t>
            </a:r>
            <a:r>
              <a:rPr lang="de-CH" sz="1200" dirty="0"/>
              <a:t> </a:t>
            </a:r>
            <a:r>
              <a:rPr lang="de-CH" sz="1200" dirty="0" err="1"/>
              <a:t>calculated</a:t>
            </a:r>
            <a:r>
              <a:rPr lang="de-CH" sz="1200" dirty="0"/>
              <a:t> on </a:t>
            </a:r>
            <a:r>
              <a:rPr lang="de-CH" sz="1200" dirty="0" err="1"/>
              <a:t>the</a:t>
            </a:r>
            <a:r>
              <a:rPr lang="de-CH" sz="1200" dirty="0"/>
              <a:t> </a:t>
            </a:r>
            <a:r>
              <a:rPr lang="de-CH" sz="1200" dirty="0" err="1"/>
              <a:t>average</a:t>
            </a:r>
            <a:r>
              <a:rPr lang="de-CH" sz="1200" dirty="0"/>
              <a:t> on </a:t>
            </a:r>
            <a:r>
              <a:rPr lang="de-CH" sz="1200" dirty="0" err="1"/>
              <a:t>the</a:t>
            </a:r>
            <a:r>
              <a:rPr lang="de-CH" sz="1200" dirty="0"/>
              <a:t> </a:t>
            </a:r>
            <a:r>
              <a:rPr lang="de-CH" sz="1200" dirty="0" err="1"/>
              <a:t>three</a:t>
            </a:r>
            <a:r>
              <a:rPr lang="de-CH" sz="1200" dirty="0"/>
              <a:t> </a:t>
            </a:r>
            <a:r>
              <a:rPr lang="de-CH" sz="1200" dirty="0" err="1" smtClean="0"/>
              <a:t>cycles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626450"/>
            <a:ext cx="2465784" cy="20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794598"/>
            <a:ext cx="2465784" cy="18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82979" y="3678822"/>
            <a:ext cx="1538280" cy="8640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739" y="3321355"/>
            <a:ext cx="1706951" cy="1280213"/>
          </a:xfrm>
          <a:prstGeom prst="rect">
            <a:avLst/>
          </a:prstGeom>
        </p:spPr>
      </p:pic>
      <p:pic>
        <p:nvPicPr>
          <p:cNvPr id="10" name="Immagin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321355"/>
            <a:ext cx="2422894" cy="16266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19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35000"/>
            <a:ext cx="9036496" cy="540000"/>
          </a:xfrm>
        </p:spPr>
        <p:txBody>
          <a:bodyPr/>
          <a:lstStyle/>
          <a:p>
            <a:pPr algn="l"/>
            <a:r>
              <a:rPr lang="en-GB" dirty="0" smtClean="0"/>
              <a:t>Cable insulation thickness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8417"/>
            <a:ext cx="7920000" cy="4332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Specified insulation thickness: </a:t>
            </a:r>
            <a:r>
              <a:rPr lang="en-GB" sz="1800" b="1" dirty="0"/>
              <a:t>145</a:t>
            </a:r>
            <a:r>
              <a:rPr lang="en-US" sz="1800" b="1" dirty="0"/>
              <a:t> </a:t>
            </a:r>
            <a:r>
              <a:rPr lang="en-US" sz="1800" b="1" dirty="0" err="1"/>
              <a:t>μm</a:t>
            </a:r>
            <a:r>
              <a:rPr lang="en-US" sz="1800" b="1" dirty="0"/>
              <a:t> @ 5 </a:t>
            </a:r>
            <a:r>
              <a:rPr lang="en-US" sz="1800" b="1" dirty="0" err="1" smtClean="0"/>
              <a:t>Mpa</a:t>
            </a:r>
            <a:r>
              <a:rPr lang="en-US" sz="1800" b="1" dirty="0" smtClean="0"/>
              <a:t> +/- 5 </a:t>
            </a:r>
            <a:r>
              <a:rPr lang="en-US" sz="1800" b="1" dirty="0" err="1"/>
              <a:t>μm</a:t>
            </a:r>
            <a:endParaRPr lang="en-US" sz="1800" b="1" dirty="0"/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859" y="1481707"/>
            <a:ext cx="4248032" cy="31062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84222" y="2374075"/>
            <a:ext cx="2571863" cy="7017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indent="0" algn="ctr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de-CH" dirty="0"/>
              <a:t>Average value: 147 µm</a:t>
            </a:r>
          </a:p>
          <a:p>
            <a:r>
              <a:rPr lang="de-CH" dirty="0"/>
              <a:t>Std. Deviation: 2.6 µm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021334" y="3836302"/>
            <a:ext cx="3665466" cy="7516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fr-FR"/>
            </a:defPPr>
            <a:lvl1pPr indent="0" algn="ctr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de-CH" b="1" dirty="0"/>
              <a:t>The insulation thickness is within the </a:t>
            </a:r>
            <a:r>
              <a:rPr lang="de-CH" b="1" dirty="0" err="1"/>
              <a:t>specified</a:t>
            </a:r>
            <a:r>
              <a:rPr lang="de-CH" b="1" dirty="0"/>
              <a:t> </a:t>
            </a:r>
            <a:r>
              <a:rPr lang="de-CH" b="1" dirty="0" err="1" smtClean="0"/>
              <a:t>values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403137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35000"/>
            <a:ext cx="4680080" cy="540000"/>
          </a:xfrm>
        </p:spPr>
        <p:txBody>
          <a:bodyPr/>
          <a:lstStyle/>
          <a:p>
            <a:pPr algn="l"/>
            <a:r>
              <a:rPr lang="en-GB" dirty="0" smtClean="0"/>
              <a:t>Coil winding &amp; curing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181" y="881111"/>
            <a:ext cx="4384771" cy="1752734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Winding parameters</a:t>
            </a:r>
          </a:p>
          <a:p>
            <a:pPr lvl="1" algn="l"/>
            <a:r>
              <a:rPr lang="en-US" sz="1400" dirty="0" smtClean="0"/>
              <a:t>22 turns inner layer and 28 turns outer layer</a:t>
            </a:r>
          </a:p>
          <a:p>
            <a:pPr lvl="1" algn="l"/>
            <a:r>
              <a:rPr lang="en-US" sz="1400" dirty="0" smtClean="0"/>
              <a:t>At FNAL: First 2 turns 9 kg tension then 25 kg</a:t>
            </a:r>
          </a:p>
          <a:p>
            <a:pPr lvl="1" algn="l"/>
            <a:r>
              <a:rPr lang="en-US" sz="1400" dirty="0" smtClean="0"/>
              <a:t>At CERN 25 kg during all sequence</a:t>
            </a:r>
          </a:p>
          <a:p>
            <a:pPr lvl="1" algn="l"/>
            <a:r>
              <a:rPr lang="en-US" sz="1400" dirty="0" smtClean="0"/>
              <a:t>Accordion style end-parts coated with 250 </a:t>
            </a:r>
            <a:r>
              <a:rPr lang="en-US" sz="1400" dirty="0" err="1" smtClean="0"/>
              <a:t>μm</a:t>
            </a:r>
            <a:r>
              <a:rPr lang="en-GB" sz="1400" dirty="0" smtClean="0"/>
              <a:t> </a:t>
            </a:r>
            <a:r>
              <a:rPr lang="en-US" sz="1400" dirty="0" smtClean="0"/>
              <a:t>Al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O</a:t>
            </a:r>
            <a:r>
              <a:rPr lang="en-US" sz="1400" baseline="-25000" dirty="0" smtClean="0"/>
              <a:t>3</a:t>
            </a:r>
            <a:endParaRPr lang="en-US" sz="1400" dirty="0" smtClean="0"/>
          </a:p>
          <a:p>
            <a:pPr lvl="1" algn="l"/>
            <a:r>
              <a:rPr lang="en-US" sz="1400" dirty="0" smtClean="0"/>
              <a:t>CTD 1202 Binder applied (Ceramic matrix)</a:t>
            </a:r>
          </a:p>
          <a:p>
            <a:pPr marL="0" indent="0" algn="l">
              <a:buNone/>
            </a:pPr>
            <a:endParaRPr lang="en-US" sz="1400" dirty="0" smtClean="0"/>
          </a:p>
          <a:p>
            <a:pPr algn="l"/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- CERN-TE-MSC -MDT- 7th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7664" y="2861890"/>
            <a:ext cx="1391179" cy="10433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8843" y="3417519"/>
            <a:ext cx="2028764" cy="117817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828007"/>
              </p:ext>
            </p:extLst>
          </p:nvPr>
        </p:nvGraphicFramePr>
        <p:xfrm>
          <a:off x="107504" y="3334794"/>
          <a:ext cx="5297981" cy="126089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84146"/>
                <a:gridCol w="1084580"/>
                <a:gridCol w="2929255"/>
              </a:tblGrid>
              <a:tr h="252179"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LARP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CERN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2179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End of each turn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Minimal amount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Not used. Manual</a:t>
                      </a:r>
                      <a:r>
                        <a:rPr lang="en-GB" sz="1000" baseline="0" dirty="0" smtClean="0">
                          <a:solidFill>
                            <a:schemeClr val="accent5"/>
                          </a:solidFill>
                        </a:rPr>
                        <a:t> tool to prevent popped strands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2179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Interlayer insulation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31 gr / m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49 gr/m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2179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Inner Layer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90 gr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59 gr (33 g on middle + 1 gr each end)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252179"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Outer Layer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120 gr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chemeClr val="accent5"/>
                          </a:solidFill>
                        </a:rPr>
                        <a:t>59 gr (33 g on middle + 1 gr each end)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DSC0431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7664" y="1851670"/>
            <a:ext cx="1846084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9217" y="339502"/>
            <a:ext cx="2337583" cy="1417976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4616953" y="339502"/>
            <a:ext cx="2115287" cy="1409351"/>
            <a:chOff x="4616953" y="339502"/>
            <a:chExt cx="2115287" cy="1409351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636778" y="339502"/>
              <a:ext cx="1879438" cy="14093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616953" y="1472066"/>
              <a:ext cx="21152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Tool to prevent popped strands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7504" y="3003798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5A5A5A"/>
                </a:solidFill>
              </a:rPr>
              <a:t>Binder used during curing</a:t>
            </a:r>
            <a:endParaRPr lang="en-GB" sz="1600" b="1" dirty="0">
              <a:solidFill>
                <a:srgbClr val="5A5A5A"/>
              </a:solidFill>
            </a:endParaRPr>
          </a:p>
        </p:txBody>
      </p:sp>
      <p:pic>
        <p:nvPicPr>
          <p:cNvPr id="14" name="Picture 13" descr="C:\Users\miaoyu\Desktop\PIC\1.jpg"/>
          <p:cNvPicPr>
            <a:picLocks noGrp="1"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9890" y="2080298"/>
            <a:ext cx="1598383" cy="120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96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 treatment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-MDT- 7th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12" name="Group 11"/>
          <p:cNvGrpSpPr/>
          <p:nvPr/>
        </p:nvGrpSpPr>
        <p:grpSpPr>
          <a:xfrm>
            <a:off x="107504" y="555526"/>
            <a:ext cx="3172103" cy="2074547"/>
            <a:chOff x="107504" y="555526"/>
            <a:chExt cx="3172103" cy="20745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504" y="555526"/>
              <a:ext cx="3172103" cy="207454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059391" y="1851670"/>
              <a:ext cx="1712409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a-DK" sz="800" dirty="0" err="1" smtClean="0"/>
                <a:t>Cycle</a:t>
              </a:r>
              <a:r>
                <a:rPr lang="da-DK" sz="800" dirty="0" smtClean="0"/>
                <a:t> for RRP cables:</a:t>
              </a:r>
            </a:p>
            <a:p>
              <a:r>
                <a:rPr lang="en-GB" sz="800" b="1" i="1" dirty="0"/>
                <a:t>Ramp 25°C/h, hold 48h/210°C</a:t>
              </a:r>
            </a:p>
            <a:p>
              <a:r>
                <a:rPr lang="en-GB" sz="800" b="1" i="1" dirty="0"/>
                <a:t>Ramp 50°C/h, hold 48h/400°C</a:t>
              </a:r>
            </a:p>
            <a:p>
              <a:r>
                <a:rPr lang="en-GB" sz="800" b="1" i="1" dirty="0"/>
                <a:t>Ramp 50°C/h, hold </a:t>
              </a:r>
              <a:r>
                <a:rPr lang="en-GB" sz="800" b="1" i="1" dirty="0" smtClean="0"/>
                <a:t>50h/640°C</a:t>
              </a:r>
              <a:endParaRPr lang="en-GB" sz="800" b="1" i="1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13835" y="2827214"/>
            <a:ext cx="3075344" cy="2013355"/>
            <a:chOff x="213835" y="2827214"/>
            <a:chExt cx="3075344" cy="201335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3835" y="2827214"/>
              <a:ext cx="3075344" cy="201335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01465" y="3939902"/>
              <a:ext cx="169427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800" dirty="0" err="1"/>
                <a:t>R</a:t>
              </a:r>
              <a:r>
                <a:rPr lang="de-CH" sz="800" dirty="0" err="1" smtClean="0"/>
                <a:t>eaction</a:t>
              </a:r>
              <a:r>
                <a:rPr lang="de-CH" sz="800" dirty="0" smtClean="0"/>
                <a:t> </a:t>
              </a:r>
              <a:r>
                <a:rPr lang="de-CH" sz="800" dirty="0" err="1" smtClean="0"/>
                <a:t>cycle</a:t>
              </a:r>
              <a:r>
                <a:rPr lang="de-CH" sz="800" dirty="0" smtClean="0"/>
                <a:t> </a:t>
              </a:r>
              <a:r>
                <a:rPr lang="de-CH" sz="800" dirty="0" err="1" smtClean="0"/>
                <a:t>for</a:t>
              </a:r>
              <a:r>
                <a:rPr lang="de-CH" sz="800" dirty="0" smtClean="0"/>
                <a:t> PIT cables:</a:t>
              </a:r>
              <a:endParaRPr lang="en-GB" sz="800" dirty="0" smtClean="0"/>
            </a:p>
            <a:p>
              <a:r>
                <a:rPr lang="en-GB" sz="800" b="1" i="1" dirty="0" smtClean="0"/>
                <a:t>Ramp </a:t>
              </a:r>
              <a:r>
                <a:rPr lang="en-GB" sz="800" b="1" i="1" dirty="0"/>
                <a:t>50°C/h, hold 120h/610°C</a:t>
              </a:r>
            </a:p>
            <a:p>
              <a:r>
                <a:rPr lang="en-GB" sz="800" b="1" i="1" dirty="0"/>
                <a:t>Ramp 50°C/h, hold 140h/630°C</a:t>
              </a:r>
            </a:p>
            <a:p>
              <a:endParaRPr lang="en-GB" sz="8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80376" y="1823013"/>
            <a:ext cx="3679391" cy="3134631"/>
            <a:chOff x="3344372" y="979060"/>
            <a:chExt cx="3679391" cy="313463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4372" y="979060"/>
              <a:ext cx="1803692" cy="2404921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3344373" y="3375027"/>
              <a:ext cx="360389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de-CH" sz="1400" dirty="0">
                  <a:solidFill>
                    <a:schemeClr val="accent5"/>
                  </a:solidFill>
                </a:rPr>
                <a:t>From coil 201, a new vamas box has been used, to have the vamas inside the reaction mould during the heat treatment.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919457" y="1279675"/>
              <a:ext cx="2404921" cy="1803691"/>
            </a:xfrm>
            <a:prstGeom prst="rect">
              <a:avLst/>
            </a:prstGeom>
          </p:spPr>
        </p:pic>
      </p:grp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2435" y="2167025"/>
            <a:ext cx="1874766" cy="2132917"/>
          </a:xfrm>
          <a:prstGeom prst="rect">
            <a:avLst/>
          </a:prstGeom>
        </p:spPr>
      </p:pic>
      <p:sp>
        <p:nvSpPr>
          <p:cNvPr id="20" name="Content Placeholder 1"/>
          <p:cNvSpPr txBox="1">
            <a:spLocks/>
          </p:cNvSpPr>
          <p:nvPr/>
        </p:nvSpPr>
        <p:spPr>
          <a:xfrm>
            <a:off x="7178406" y="4287077"/>
            <a:ext cx="1870575" cy="6570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5A5A5A"/>
                </a:solidFill>
              </a:rPr>
              <a:t>Furnace, Tooling, and Witness sample retort at FNAL</a:t>
            </a:r>
            <a:endParaRPr lang="en-US" sz="1400" dirty="0">
              <a:solidFill>
                <a:srgbClr val="5A5A5A"/>
              </a:solidFill>
            </a:endParaRPr>
          </a:p>
        </p:txBody>
      </p:sp>
      <p:pic>
        <p:nvPicPr>
          <p:cNvPr id="21" name="Content Placeholder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91"/>
          <a:stretch/>
        </p:blipFill>
        <p:spPr>
          <a:xfrm>
            <a:off x="7273425" y="164987"/>
            <a:ext cx="1539117" cy="185925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297211" y="843558"/>
            <a:ext cx="3867870" cy="8111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5"/>
                </a:solidFill>
              </a:rPr>
              <a:t>Heat treatment using </a:t>
            </a:r>
            <a:r>
              <a:rPr lang="en-US" sz="1400" dirty="0" err="1" smtClean="0">
                <a:solidFill>
                  <a:schemeClr val="accent5"/>
                </a:solidFill>
              </a:rPr>
              <a:t>Ar</a:t>
            </a:r>
            <a:r>
              <a:rPr lang="en-US" sz="1400" dirty="0" smtClean="0">
                <a:solidFill>
                  <a:schemeClr val="accent5"/>
                </a:solidFill>
              </a:rPr>
              <a:t> flow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5"/>
                </a:solidFill>
              </a:rPr>
              <a:t>Duration </a:t>
            </a:r>
            <a:r>
              <a:rPr lang="en-US" sz="1400" dirty="0">
                <a:solidFill>
                  <a:schemeClr val="accent5"/>
                </a:solidFill>
              </a:rPr>
              <a:t>is determined by time within ±5°C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All Zones measured to ±3°C </a:t>
            </a:r>
          </a:p>
        </p:txBody>
      </p:sp>
    </p:spTree>
    <p:extLst>
      <p:ext uri="{BB962C8B-B14F-4D97-AF65-F5344CB8AC3E}">
        <p14:creationId xmlns:p14="http://schemas.microsoft.com/office/powerpoint/2010/main" val="332016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B4D459-97E4-4AFB-8B36-8A9BE1329DA8}">
  <ds:schemaRefs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8946e33d-fd2f-4ae4-8ee9-d90c129cdf9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8133</TotalTime>
  <Words>3977</Words>
  <Application>Microsoft Macintosh PowerPoint</Application>
  <PresentationFormat>On-screen Show (16:9)</PresentationFormat>
  <Paragraphs>693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Thème Office</vt:lpstr>
      <vt:lpstr>MQXFS short model coils  and structures fabrication </vt:lpstr>
      <vt:lpstr>Outline</vt:lpstr>
      <vt:lpstr>MQXFS magnet</vt:lpstr>
      <vt:lpstr>Coil production at  LARP </vt:lpstr>
      <vt:lpstr>Coil production at  CERN </vt:lpstr>
      <vt:lpstr>Cable insulation</vt:lpstr>
      <vt:lpstr>Cable insulation thickness measurements</vt:lpstr>
      <vt:lpstr>Coil winding &amp; curing</vt:lpstr>
      <vt:lpstr>Heat treatment</vt:lpstr>
      <vt:lpstr>Pole gap measurements</vt:lpstr>
      <vt:lpstr>Accommodating expansion</vt:lpstr>
      <vt:lpstr>Splicing</vt:lpstr>
      <vt:lpstr>Quench heaters</vt:lpstr>
      <vt:lpstr>Impregnation</vt:lpstr>
      <vt:lpstr>Post-instrumentation</vt:lpstr>
      <vt:lpstr>Coil metrology</vt:lpstr>
      <vt:lpstr>Electrical tests</vt:lpstr>
      <vt:lpstr>Electrical tests results</vt:lpstr>
      <vt:lpstr>MQXFS mechanical structures</vt:lpstr>
      <vt:lpstr>MQXFS Structures: Brief reminder</vt:lpstr>
      <vt:lpstr>MQXFD3 &amp; D4 Structures</vt:lpstr>
      <vt:lpstr>Mechanical structure characterisation</vt:lpstr>
      <vt:lpstr>MQXFS1</vt:lpstr>
      <vt:lpstr>MQXFS2 &amp; MQXFS3 assembly plan</vt:lpstr>
      <vt:lpstr>Short model magnet test program</vt:lpstr>
      <vt:lpstr>Summary</vt:lpstr>
      <vt:lpstr>Acknowledgments</vt:lpstr>
      <vt:lpstr>Thank you for your attention !</vt:lpstr>
      <vt:lpstr>PowerPoint Presentation</vt:lpstr>
      <vt:lpstr>Why does braided-on insulation affect cable growth?</vt:lpstr>
      <vt:lpstr>PowerPoint Presentation</vt:lpstr>
      <vt:lpstr>Coil #107</vt:lpstr>
      <vt:lpstr>Coil #107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Juan Carlos PEREZ</cp:lastModifiedBy>
  <cp:revision>180</cp:revision>
  <dcterms:created xsi:type="dcterms:W3CDTF">2016-02-12T09:02:01Z</dcterms:created>
  <dcterms:modified xsi:type="dcterms:W3CDTF">2016-06-06T20:45:56Z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