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343" r:id="rId6"/>
    <p:sldId id="317" r:id="rId7"/>
    <p:sldId id="319" r:id="rId8"/>
    <p:sldId id="335" r:id="rId9"/>
    <p:sldId id="346" r:id="rId10"/>
    <p:sldId id="320" r:id="rId11"/>
    <p:sldId id="367" r:id="rId12"/>
    <p:sldId id="321" r:id="rId13"/>
    <p:sldId id="354" r:id="rId14"/>
    <p:sldId id="366" r:id="rId15"/>
    <p:sldId id="358" r:id="rId16"/>
    <p:sldId id="361" r:id="rId17"/>
    <p:sldId id="352" r:id="rId18"/>
    <p:sldId id="324" r:id="rId19"/>
    <p:sldId id="325" r:id="rId20"/>
    <p:sldId id="326" r:id="rId21"/>
    <p:sldId id="331" r:id="rId22"/>
    <p:sldId id="365" r:id="rId23"/>
    <p:sldId id="344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B4C6E7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105"/>
    <p:restoredTop sz="93343" autoAdjust="0"/>
  </p:normalViewPr>
  <p:slideViewPr>
    <p:cSldViewPr snapToObjects="1" showGuides="1">
      <p:cViewPr>
        <p:scale>
          <a:sx n="119" d="100"/>
          <a:sy n="119" d="100"/>
        </p:scale>
        <p:origin x="-246" y="-19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5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Ruben Carcagno - LARP/HiLumi Meeting at SLAC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Ruben Carcagno - LARP/HiLumi Meeting at SLAC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arpdocs.fnal.gov/LARP-public/DocDB/ShowDocument?docid=107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://larpdocs.fnal.gov/LARP-public/DocDB/ShowDocument?docid=108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arpdocs.fnal.gov/LARP-public/DocDB/ShowDocument?docid=108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arpdocs.fnal.gov/LARP-public/DocDB/ShowDocument?docid=1074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640" y="3107432"/>
            <a:ext cx="5360640" cy="1113656"/>
          </a:xfrm>
        </p:spPr>
        <p:txBody>
          <a:bodyPr/>
          <a:lstStyle/>
          <a:p>
            <a:r>
              <a:rPr lang="en-US" dirty="0" smtClean="0"/>
              <a:t>Mirror </a:t>
            </a:r>
            <a:r>
              <a:rPr lang="en-US" dirty="0"/>
              <a:t>and Short model tests and quench performance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GianLuca Sabbi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491" y="5461134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 smtClean="0"/>
              <a:t>MQXF International Review – CERN, June 7</a:t>
            </a:r>
            <a:r>
              <a:rPr lang="en-GB" baseline="30000" dirty="0" smtClean="0"/>
              <a:t>th</a:t>
            </a:r>
            <a:r>
              <a:rPr lang="en-GB" dirty="0" smtClean="0"/>
              <a:t> – 10</a:t>
            </a:r>
            <a:r>
              <a:rPr lang="en-GB" baseline="30000" dirty="0" smtClean="0"/>
              <a:t>th</a:t>
            </a:r>
            <a:r>
              <a:rPr lang="en-GB" dirty="0" smtClean="0"/>
              <a:t>, 2016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638106"/>
            <a:ext cx="1391466" cy="16561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6073775"/>
            <a:ext cx="576064" cy="6263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Conductor and Cable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98102"/>
              </p:ext>
            </p:extLst>
          </p:nvPr>
        </p:nvGraphicFramePr>
        <p:xfrm>
          <a:off x="5364088" y="4153436"/>
          <a:ext cx="3047876" cy="15544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13200"/>
                <a:gridCol w="667338"/>
                <a:gridCol w="667338"/>
              </a:tblGrid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Width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mm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18.094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Mid-Thickness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mm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1.529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Keystone 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angle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Deg.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0.52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Twist pitch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mm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109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Number </a:t>
                      </a:r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of strands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Core material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316 SS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</a:tbl>
          </a:graphicData>
        </a:graphic>
      </p:graphicFrame>
      <p:pic>
        <p:nvPicPr>
          <p:cNvPr id="12" name="Picture 11" descr="1mm 102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436956"/>
            <a:ext cx="1882001" cy="188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11444 0.7 m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809" y="1436956"/>
            <a:ext cx="1917540" cy="188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102913"/>
              </p:ext>
            </p:extLst>
          </p:nvPr>
        </p:nvGraphicFramePr>
        <p:xfrm>
          <a:off x="728901" y="4155459"/>
          <a:ext cx="4032448" cy="155448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423950"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</a:rPr>
                        <a:t>Coil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  <a:ea typeface="SimSun"/>
                        </a:rPr>
                        <a:t>#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</a:rPr>
                        <a:t>Temp 1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[°C]</a:t>
                      </a:r>
                      <a:endParaRPr lang="en-US" sz="1200" dirty="0" smtClean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Soak </a:t>
                      </a:r>
                      <a:r>
                        <a:rPr lang="en-US" sz="1200" kern="12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  <a:ea typeface="SimSun"/>
                        </a:rPr>
                        <a:t>[h]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Temp </a:t>
                      </a:r>
                      <a:r>
                        <a:rPr lang="en-US" sz="1200" dirty="0" smtClean="0">
                          <a:effectLst/>
                          <a:latin typeface="+mn-lt"/>
                        </a:rPr>
                        <a:t>2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[°C]</a:t>
                      </a:r>
                      <a:endParaRPr lang="en-US" sz="1200" dirty="0" smtClean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Soak </a:t>
                      </a:r>
                      <a:r>
                        <a:rPr lang="en-US" sz="1200" kern="1200" dirty="0" smtClean="0">
                          <a:effectLst/>
                          <a:latin typeface="+mn-lt"/>
                        </a:rPr>
                        <a:t>2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+mn-lt"/>
                          <a:ea typeface="SimSun"/>
                        </a:rPr>
                        <a:t>[h]</a:t>
                      </a:r>
                      <a:endParaRPr lang="en-US" sz="1200" dirty="0" smtClean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Temp </a:t>
                      </a:r>
                      <a:r>
                        <a:rPr lang="en-US" sz="1200" kern="1200" dirty="0" smtClean="0">
                          <a:effectLst/>
                          <a:latin typeface="+mn-lt"/>
                        </a:rPr>
                        <a:t>3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[°C]</a:t>
                      </a:r>
                      <a:endParaRPr lang="en-US" sz="1200" dirty="0" smtClean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+mn-lt"/>
                        </a:rPr>
                        <a:t>Soak </a:t>
                      </a:r>
                      <a:r>
                        <a:rPr lang="en-US" sz="1200" kern="1200" dirty="0" smtClean="0">
                          <a:effectLst/>
                          <a:latin typeface="+mn-lt"/>
                        </a:rPr>
                        <a:t>3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+mn-lt"/>
                          <a:ea typeface="SimSun"/>
                        </a:rPr>
                        <a:t>[h]</a:t>
                      </a:r>
                      <a:endParaRPr lang="en-US" sz="1200" dirty="0" smtClean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633"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</a:rPr>
                        <a:t>3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210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72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400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48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637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48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633"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</a:rPr>
                        <a:t>5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211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72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401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48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641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48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633"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</a:rPr>
                        <a:t>103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210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47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400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51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639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52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633"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  <a:latin typeface="+mn-lt"/>
                        </a:rPr>
                        <a:t>104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209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53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400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49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640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50</a:t>
                      </a:r>
                      <a:endParaRPr lang="en-US" sz="1200" dirty="0">
                        <a:effectLst/>
                        <a:latin typeface="+mn-lt"/>
                        <a:ea typeface="SimSun"/>
                      </a:endParaRPr>
                    </a:p>
                  </a:txBody>
                  <a:tcPr marL="27432" marR="27432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11954" y="3326773"/>
            <a:ext cx="18421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</a:t>
            </a:r>
            <a:r>
              <a:rPr lang="en-US" sz="1100" baseline="-25000" dirty="0" smtClean="0"/>
              <a:t>s</a:t>
            </a:r>
            <a:r>
              <a:rPr lang="en-US" sz="1100" dirty="0" smtClean="0"/>
              <a:t>=55</a:t>
            </a:r>
            <a:r>
              <a:rPr lang="en-US" sz="1100" dirty="0"/>
              <a:t> </a:t>
            </a:r>
            <a:r>
              <a:rPr lang="en-US" sz="1100" dirty="0" smtClean="0">
                <a:latin typeface="Symbol" panose="05050102010706020507" pitchFamily="18" charset="2"/>
              </a:rPr>
              <a:t>m</a:t>
            </a:r>
            <a:r>
              <a:rPr lang="en-US" sz="1100" dirty="0" smtClean="0"/>
              <a:t>m in 0.85 mm wire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755576" y="1124744"/>
            <a:ext cx="18820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RRP 108/127</a:t>
            </a:r>
            <a:endParaRPr lang="en-US" sz="1300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1" y="1124744"/>
            <a:ext cx="12961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RRP 132/169</a:t>
            </a:r>
            <a:endParaRPr lang="en-US" sz="1300" dirty="0"/>
          </a:p>
        </p:txBody>
      </p:sp>
      <p:sp>
        <p:nvSpPr>
          <p:cNvPr id="17" name="TextBox 16"/>
          <p:cNvSpPr txBox="1"/>
          <p:nvPr/>
        </p:nvSpPr>
        <p:spPr>
          <a:xfrm>
            <a:off x="2915816" y="3326773"/>
            <a:ext cx="18421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</a:t>
            </a:r>
            <a:r>
              <a:rPr lang="en-US" sz="1100" baseline="-25000" dirty="0" smtClean="0"/>
              <a:t>s</a:t>
            </a:r>
            <a:r>
              <a:rPr lang="en-US" sz="1100" dirty="0" smtClean="0"/>
              <a:t>=50 </a:t>
            </a:r>
            <a:r>
              <a:rPr lang="en-US" sz="1100" dirty="0" smtClean="0">
                <a:latin typeface="Symbol" panose="05050102010706020507" pitchFamily="18" charset="2"/>
              </a:rPr>
              <a:t>m</a:t>
            </a:r>
            <a:r>
              <a:rPr lang="en-US" sz="1100" dirty="0" smtClean="0"/>
              <a:t>m in 0.85 mm wire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04" y="1144568"/>
            <a:ext cx="30238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Magnetization loops</a:t>
            </a:r>
            <a:endParaRPr lang="en-US" sz="1300" dirty="0"/>
          </a:p>
        </p:txBody>
      </p:sp>
      <p:sp>
        <p:nvSpPr>
          <p:cNvPr id="20" name="TextBox 19"/>
          <p:cNvSpPr txBox="1"/>
          <p:nvPr/>
        </p:nvSpPr>
        <p:spPr>
          <a:xfrm>
            <a:off x="1631445" y="3816841"/>
            <a:ext cx="21908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Coil Reaction schedules</a:t>
            </a:r>
            <a:endParaRPr lang="en-US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5837496" y="3821973"/>
            <a:ext cx="21908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Cable Parameters</a:t>
            </a:r>
            <a:endParaRPr lang="en-US" sz="1300" dirty="0"/>
          </a:p>
        </p:txBody>
      </p:sp>
      <p:sp>
        <p:nvSpPr>
          <p:cNvPr id="24" name="TextBox 23"/>
          <p:cNvSpPr txBox="1"/>
          <p:nvPr/>
        </p:nvSpPr>
        <p:spPr>
          <a:xfrm>
            <a:off x="3275856" y="5899181"/>
            <a:ext cx="3267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B. Bordini, L. </a:t>
            </a:r>
            <a:r>
              <a:rPr lang="en-US" sz="1200" i="1" dirty="0"/>
              <a:t>C</a:t>
            </a:r>
            <a:r>
              <a:rPr lang="en-US" sz="1200" i="1" dirty="0" smtClean="0"/>
              <a:t>ooley, D. Dietderich, A. Ghosh</a:t>
            </a:r>
            <a:endParaRPr lang="en-US" sz="120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5436096" y="1417132"/>
            <a:ext cx="2957079" cy="2017380"/>
            <a:chOff x="5436096" y="1417132"/>
            <a:chExt cx="2957079" cy="2017380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36096" y="1417132"/>
              <a:ext cx="2957079" cy="2017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6900018" y="1685902"/>
              <a:ext cx="139295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/>
                <a:t>Note: measurements are from generic wires (not MQXFS1)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24031" y="2917129"/>
              <a:ext cx="177675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r>
                <a:rPr lang="en-US" sz="1000" b="1" i="1" dirty="0" smtClean="0"/>
                <a:t>M. </a:t>
              </a:r>
              <a:r>
                <a:rPr lang="en-US" sz="1000" b="1" i="1" dirty="0" err="1" smtClean="0"/>
                <a:t>Sumption</a:t>
              </a:r>
              <a:r>
                <a:rPr lang="en-US" sz="1000" b="1" i="1" dirty="0" smtClean="0"/>
                <a:t>, X. Xu, X. Wang</a:t>
              </a:r>
              <a:endParaRPr lang="en-US" sz="1000" b="1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94457" y="2231521"/>
              <a:ext cx="47481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1.9K</a:t>
              </a:r>
              <a:endParaRPr lang="en-US" sz="1100" i="1" dirty="0"/>
            </a:p>
          </p:txBody>
        </p:sp>
        <p:pic>
          <p:nvPicPr>
            <p:cNvPr id="25" name="Picture 24" descr="OSU_99000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12143" y="2916778"/>
              <a:ext cx="324433" cy="324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2804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Sample and Reference Current Levels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556968"/>
              </p:ext>
            </p:extLst>
          </p:nvPr>
        </p:nvGraphicFramePr>
        <p:xfrm>
          <a:off x="4028871" y="3429000"/>
          <a:ext cx="4608510" cy="23204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2553"/>
                <a:gridCol w="759555"/>
                <a:gridCol w="895542"/>
                <a:gridCol w="2200860"/>
              </a:tblGrid>
              <a:tr h="456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Current [kA]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Symbol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Gradient [T/m]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Remarks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0.01</a:t>
                      </a:r>
                      <a:endParaRPr lang="en-US" sz="1400" b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I.warm</a:t>
                      </a:r>
                      <a:endParaRPr lang="en-US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0.09</a:t>
                      </a:r>
                      <a:endParaRPr lang="en-US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Warm measurements</a:t>
                      </a:r>
                      <a:endParaRPr lang="en-US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0.1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I.res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0.9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Reset level for pre-cycle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0.96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I.inj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8.5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Injection level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6.0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I.lim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48.8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Current limit (pre-training) 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FFCC00"/>
                          </a:solidFill>
                          <a:effectLst/>
                        </a:rPr>
                        <a:t>16.48</a:t>
                      </a:r>
                      <a:endParaRPr lang="en-US" sz="1400" b="0" dirty="0">
                        <a:solidFill>
                          <a:srgbClr val="FFCC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I.nom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132.6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level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FFCC00"/>
                          </a:solidFill>
                          <a:effectLst/>
                        </a:rPr>
                        <a:t>17.76</a:t>
                      </a:r>
                      <a:endParaRPr lang="en-US" sz="1400" b="0" dirty="0">
                        <a:solidFill>
                          <a:srgbClr val="FFCC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I.ult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143.2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Ultimate level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21.50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I.ssl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171.0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1.9K Short Sample Limit 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2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" t="391" r="21873" b="2811"/>
          <a:stretch>
            <a:fillRect/>
          </a:stretch>
        </p:blipFill>
        <p:spPr bwMode="auto">
          <a:xfrm>
            <a:off x="405027" y="1299227"/>
            <a:ext cx="3460609" cy="325757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092739"/>
              </p:ext>
            </p:extLst>
          </p:nvPr>
        </p:nvGraphicFramePr>
        <p:xfrm>
          <a:off x="4028871" y="1283597"/>
          <a:ext cx="4608509" cy="2021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7489"/>
                <a:gridCol w="860255"/>
                <a:gridCol w="860255"/>
                <a:gridCol w="860255"/>
                <a:gridCol w="860255"/>
              </a:tblGrid>
              <a:tr h="456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Parameter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Current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Field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Gradient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I</a:t>
                      </a:r>
                      <a:r>
                        <a:rPr lang="en-US" sz="1400" b="0" u="none" strike="noStrike" baseline="-25000" dirty="0" smtClean="0">
                          <a:effectLst/>
                        </a:rPr>
                        <a:t>nom</a:t>
                      </a:r>
                      <a:r>
                        <a:rPr lang="en-US" sz="1400" b="0" u="none" strike="noStrike" dirty="0" smtClean="0">
                          <a:effectLst/>
                        </a:rPr>
                        <a:t>/I</a:t>
                      </a:r>
                      <a:r>
                        <a:rPr lang="en-US" sz="1400" b="0" u="none" strike="noStrike" baseline="-25000" dirty="0" smtClean="0">
                          <a:effectLst/>
                        </a:rPr>
                        <a:t>ss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7883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dirty="0" smtClean="0">
                          <a:effectLst/>
                        </a:rPr>
                        <a:t>Temperature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1.9 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1.9 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1.9 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1.9 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7883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dirty="0" smtClean="0">
                          <a:effectLst/>
                        </a:rPr>
                        <a:t>Unit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kA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T/m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78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rgbClr val="FFCC00"/>
                          </a:solidFill>
                          <a:effectLst/>
                        </a:rPr>
                        <a:t>Coil 103</a:t>
                      </a:r>
                      <a:endParaRPr lang="en-US" sz="1400" b="0" i="0" u="none" strike="noStrike" dirty="0">
                        <a:solidFill>
                          <a:srgbClr val="FFCC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21.50</a:t>
                      </a:r>
                      <a:endParaRPr lang="en-US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14.6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169.08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  <a:tr h="2640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Coil 104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21.78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14.77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171.03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40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Coil 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22.28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15.08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174.57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40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Coil 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21.85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14.81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171.52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54052"/>
              </p:ext>
            </p:extLst>
          </p:nvPr>
        </p:nvGraphicFramePr>
        <p:xfrm>
          <a:off x="1157689" y="4863519"/>
          <a:ext cx="2707948" cy="88595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09639"/>
                <a:gridCol w="638308"/>
                <a:gridCol w="567385"/>
                <a:gridCol w="692616"/>
              </a:tblGrid>
              <a:tr h="4288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Parameter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Current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Field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Gradient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8562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</a:rPr>
                        <a:t>Unit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kA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T/m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8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Coil 103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19.55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13.38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155.16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15713" y="4928756"/>
            <a:ext cx="874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4.3K SSL: 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833608" y="5904697"/>
            <a:ext cx="23905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B. Bordini, A. Ghosh, P. Ferracin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4321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Mechanical Support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3568" y="1126872"/>
            <a:ext cx="7632848" cy="789960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Individual shimming of coils was introduced for the first time in LARP to account for size differences between coils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>
                <a:solidFill>
                  <a:schemeClr val="tx1"/>
                </a:solidFill>
              </a:rPr>
              <a:t>Mechanical structure: built as 2-shells, modified to 3-shell </a:t>
            </a:r>
            <a:r>
              <a:rPr lang="en-US" sz="1600" dirty="0" smtClean="0">
                <a:solidFill>
                  <a:schemeClr val="tx1"/>
                </a:solidFill>
              </a:rPr>
              <a:t>configuration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9" name="Picture 8" descr=":Fab Report Images:2015_06_23_MQXFS1_radial_shim_proposal:Slide2.jpg"/>
          <p:cNvPicPr/>
          <p:nvPr/>
        </p:nvPicPr>
        <p:blipFill>
          <a:blip r:embed="rId3"/>
          <a:srcRect l="12251" t="15071" r="10029" b="19414"/>
          <a:stretch>
            <a:fillRect/>
          </a:stretch>
        </p:blipFill>
        <p:spPr bwMode="auto">
          <a:xfrm>
            <a:off x="739016" y="3736979"/>
            <a:ext cx="36169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b8031a0-ff7f-448b-af9f-0ad6975e00e7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912" y="2132856"/>
            <a:ext cx="3367496" cy="15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51720" y="6147048"/>
            <a:ext cx="614956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D. Cheng, H. Felice, P. Ferracin, S. Izquierdo Bermudez, H. Pan, J.C. Perez, G. Vallone</a:t>
            </a:r>
            <a:endParaRPr lang="en-US" sz="12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97886"/>
              </p:ext>
            </p:extLst>
          </p:nvPr>
        </p:nvGraphicFramePr>
        <p:xfrm>
          <a:off x="719134" y="2132856"/>
          <a:ext cx="3708850" cy="1532113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1438570"/>
                <a:gridCol w="1135140"/>
                <a:gridCol w="1135140"/>
              </a:tblGrid>
              <a:tr h="656621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 </a:t>
                      </a:r>
                      <a:r>
                        <a:rPr lang="en-US" sz="1200" b="0" dirty="0" smtClean="0">
                          <a:effectLst/>
                        </a:rPr>
                        <a:t>Coil size 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deviation</a:t>
                      </a:r>
                      <a:r>
                        <a:rPr lang="en-US" sz="1200" b="0" baseline="0" dirty="0" smtClean="0">
                          <a:effectLst/>
                        </a:rPr>
                        <a:t> </a:t>
                      </a:r>
                      <a:r>
                        <a:rPr lang="en-US" sz="1200" b="0" dirty="0" smtClean="0">
                          <a:effectLst/>
                        </a:rPr>
                        <a:t>from nominal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Azimuthal </a:t>
                      </a:r>
                      <a:r>
                        <a:rPr lang="en-US" sz="1200" b="0" dirty="0">
                          <a:effectLst/>
                        </a:rPr>
                        <a:t>(</a:t>
                      </a:r>
                      <a:r>
                        <a:rPr lang="en-US" sz="1200" b="0" dirty="0" smtClean="0">
                          <a:effectLst/>
                        </a:rPr>
                        <a:t>Mid-plane) [mm]</a:t>
                      </a:r>
                      <a:endParaRPr lang="en-US" sz="1200" b="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Radial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(average)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[mm]</a:t>
                      </a:r>
                      <a:endParaRPr lang="en-US" sz="1200" b="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218873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LARP Coil 3</a:t>
                      </a:r>
                      <a:endParaRPr lang="en-US" sz="1200" b="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+50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+25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218873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LARP Coil </a:t>
                      </a:r>
                      <a:r>
                        <a:rPr lang="en-US" sz="1200" b="0" dirty="0">
                          <a:effectLst/>
                        </a:rPr>
                        <a:t>5</a:t>
                      </a:r>
                      <a:endParaRPr lang="en-US" sz="1200" b="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+50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~0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218873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CERN Coil </a:t>
                      </a:r>
                      <a:r>
                        <a:rPr lang="en-US" sz="1200" b="0" dirty="0">
                          <a:effectLst/>
                        </a:rPr>
                        <a:t>103</a:t>
                      </a:r>
                      <a:endParaRPr lang="en-US" sz="1200" b="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~0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200" dirty="0" smtClean="0">
                          <a:effectLst/>
                        </a:rPr>
                        <a:t>-25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218873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CERN Coil </a:t>
                      </a:r>
                      <a:r>
                        <a:rPr lang="en-US" sz="1200" b="0" dirty="0">
                          <a:effectLst/>
                        </a:rPr>
                        <a:t>104</a:t>
                      </a:r>
                      <a:endParaRPr lang="en-US" sz="1200" b="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[-75,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-100]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- 0.050</a:t>
                      </a:r>
                      <a:endParaRPr lang="en-US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37985" y="3880995"/>
            <a:ext cx="404881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Preload goal</a:t>
            </a:r>
            <a:r>
              <a:rPr lang="en-US" sz="1600" dirty="0" smtClean="0"/>
              <a:t>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Pole turn support (light compression) up to nominal gradient</a:t>
            </a:r>
          </a:p>
          <a:p>
            <a:endParaRPr lang="en-US" sz="800" dirty="0" smtClean="0"/>
          </a:p>
          <a:p>
            <a:r>
              <a:rPr lang="en-US" sz="1600" u="sng" dirty="0"/>
              <a:t>D</a:t>
            </a:r>
            <a:r>
              <a:rPr lang="en-US" sz="1600" u="sng" dirty="0" smtClean="0"/>
              <a:t>esign </a:t>
            </a:r>
            <a:r>
              <a:rPr lang="en-US" sz="1600" u="sng" dirty="0"/>
              <a:t>calculations</a:t>
            </a:r>
            <a:r>
              <a:rPr lang="en-US" sz="1600" dirty="0" smtClean="0"/>
              <a:t>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Target load key interference 550 </a:t>
            </a:r>
            <a:r>
              <a:rPr lang="en-US" sz="1600" dirty="0" smtClean="0">
                <a:latin typeface="Symbol" panose="05050102010706020507" pitchFamily="18" charset="2"/>
              </a:rPr>
              <a:t>m</a:t>
            </a:r>
            <a:r>
              <a:rPr lang="en-US" sz="1600" dirty="0" smtClean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Expected peak coil stress ~150 MPa both cold (pole) and I.nom (mid-plane)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8217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Instrumentation and Protection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3745" y="996358"/>
            <a:ext cx="7920000" cy="2437590"/>
          </a:xfrm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LARP and CERN </a:t>
            </a:r>
            <a:r>
              <a:rPr lang="en-US" sz="1600" i="1" dirty="0" smtClean="0">
                <a:solidFill>
                  <a:schemeClr val="tx1"/>
                </a:solidFill>
              </a:rPr>
              <a:t>exploring alternatives in some of the critical areas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Quench heaters</a:t>
            </a:r>
            <a:r>
              <a:rPr lang="en-US" sz="1400" dirty="0" smtClean="0">
                <a:solidFill>
                  <a:schemeClr val="tx1"/>
                </a:solidFill>
              </a:rPr>
              <a:t>: geometry optimization, copper cladding 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Strain gauges</a:t>
            </a:r>
            <a:r>
              <a:rPr lang="en-US" sz="1400" dirty="0" smtClean="0">
                <a:solidFill>
                  <a:schemeClr val="tx1"/>
                </a:solidFill>
              </a:rPr>
              <a:t>: full vs half bridge, DC/AC, different vendors</a:t>
            </a:r>
          </a:p>
          <a:p>
            <a:r>
              <a:rPr lang="en-US" sz="1600" i="1" dirty="0" smtClean="0">
                <a:solidFill>
                  <a:schemeClr val="tx1"/>
                </a:solidFill>
              </a:rPr>
              <a:t>Voltage tap configuration is the same as the one showed for the mirror coil</a:t>
            </a:r>
          </a:p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New quench antenna </a:t>
            </a:r>
            <a:r>
              <a:rPr lang="en-US" sz="1600" dirty="0" smtClean="0">
                <a:solidFill>
                  <a:schemeClr val="tx1"/>
                </a:solidFill>
              </a:rPr>
              <a:t>design </a:t>
            </a:r>
            <a:r>
              <a:rPr lang="en-US" sz="1600" dirty="0">
                <a:solidFill>
                  <a:schemeClr val="tx1"/>
                </a:solidFill>
              </a:rPr>
              <a:t>aimed at long quadrupoles with sparser V</a:t>
            </a:r>
            <a:r>
              <a:rPr lang="en-US" sz="1600" baseline="-25000" dirty="0">
                <a:solidFill>
                  <a:schemeClr val="tx1"/>
                </a:solidFill>
              </a:rPr>
              <a:t>tap</a:t>
            </a:r>
            <a:r>
              <a:rPr lang="en-US" sz="1600" dirty="0">
                <a:solidFill>
                  <a:schemeClr val="tx1"/>
                </a:solidFill>
              </a:rPr>
              <a:t> coverage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Extensive dimensional and electrical QC performed at all critical stages </a:t>
            </a:r>
            <a:r>
              <a:rPr lang="en-US" sz="1600" i="1" dirty="0" smtClean="0">
                <a:solidFill>
                  <a:schemeClr val="tx1"/>
                </a:solidFill>
              </a:rPr>
              <a:t>(covered in detail by J.C. Perez and other review presentations)</a:t>
            </a:r>
          </a:p>
          <a:p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CLIQ leads </a:t>
            </a:r>
            <a:r>
              <a:rPr lang="en-US" sz="1600" dirty="0" smtClean="0">
                <a:solidFill>
                  <a:schemeClr val="tx1"/>
                </a:solidFill>
              </a:rPr>
              <a:t>attached </a:t>
            </a:r>
            <a:r>
              <a:rPr lang="en-US" sz="1600" dirty="0">
                <a:solidFill>
                  <a:schemeClr val="tx1"/>
                </a:solidFill>
              </a:rPr>
              <a:t>to coil-to-coil splices, allowing </a:t>
            </a:r>
            <a:r>
              <a:rPr lang="en-US" sz="1600" dirty="0" smtClean="0">
                <a:solidFill>
                  <a:schemeClr val="tx1"/>
                </a:solidFill>
              </a:rPr>
              <a:t>testing of </a:t>
            </a:r>
            <a:r>
              <a:rPr lang="en-US" sz="1600" dirty="0">
                <a:solidFill>
                  <a:schemeClr val="tx1"/>
                </a:solidFill>
              </a:rPr>
              <a:t>different configurations (starting in MQXFS1b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sp>
        <p:nvSpPr>
          <p:cNvPr id="26" name="TextBox 25"/>
          <p:cNvSpPr txBox="1"/>
          <p:nvPr/>
        </p:nvSpPr>
        <p:spPr>
          <a:xfrm>
            <a:off x="5148063" y="5890078"/>
            <a:ext cx="302433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M</a:t>
            </a:r>
            <a:r>
              <a:rPr lang="en-US" sz="800" b="1" dirty="0"/>
              <a:t>. </a:t>
            </a:r>
            <a:r>
              <a:rPr lang="en-US" sz="800" b="1" dirty="0" smtClean="0"/>
              <a:t>Guinchard, </a:t>
            </a:r>
            <a:r>
              <a:rPr lang="en-US" sz="800" b="1" dirty="0"/>
              <a:t>P. </a:t>
            </a:r>
            <a:r>
              <a:rPr lang="en-US" sz="800" b="1" dirty="0" smtClean="0"/>
              <a:t>Grosclaude, D. Cheng, H. Pan, T. Strauss</a:t>
            </a:r>
            <a:endParaRPr lang="en-US" sz="8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251520" y="3592116"/>
            <a:ext cx="4032448" cy="2513406"/>
            <a:chOff x="372091" y="3592116"/>
            <a:chExt cx="4032448" cy="251340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419" y="3880820"/>
              <a:ext cx="811213" cy="1963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903" y="3880820"/>
              <a:ext cx="811213" cy="1963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7046" y="3880820"/>
              <a:ext cx="798513" cy="1963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8413" y="3880820"/>
              <a:ext cx="817563" cy="1996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372091" y="5890078"/>
              <a:ext cx="403244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800" b="1" dirty="0" smtClean="0"/>
                <a:t>D. Cheng, S. Izquierdo Bermudez, M. Marchevsky, J.C. Perez, E. Ravaioli, T. Salmi</a:t>
              </a:r>
              <a:endParaRPr lang="en-US" sz="8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576" y="3592116"/>
              <a:ext cx="1250772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dirty="0" smtClean="0"/>
                <a:t>OL Heaters</a:t>
              </a:r>
              <a:endParaRPr lang="en-US" sz="13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771800" y="3604276"/>
              <a:ext cx="1250772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dirty="0"/>
                <a:t>I</a:t>
              </a:r>
              <a:r>
                <a:rPr lang="en-US" sz="1300" dirty="0" smtClean="0"/>
                <a:t>L Heaters</a:t>
              </a:r>
              <a:endParaRPr lang="en-US" sz="13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3922" y="3901117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FF00"/>
                  </a:solidFill>
                </a:rPr>
                <a:t>CERN</a:t>
              </a:r>
              <a:endParaRPr lang="en-US" sz="1300" b="1" dirty="0">
                <a:solidFill>
                  <a:srgbClr val="FFFF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41663" y="3901117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FF00"/>
                  </a:solidFill>
                </a:rPr>
                <a:t>CERN</a:t>
              </a:r>
              <a:endParaRPr lang="en-US" sz="1300" b="1" dirty="0">
                <a:solidFill>
                  <a:srgbClr val="FFFF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66484" y="3901117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0000"/>
                  </a:solidFill>
                </a:rPr>
                <a:t>LARP</a:t>
              </a:r>
              <a:endParaRPr lang="en-US" sz="1300" b="1" dirty="0">
                <a:solidFill>
                  <a:srgbClr val="FF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557590" y="3901117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0000"/>
                  </a:solidFill>
                </a:rPr>
                <a:t>LARP</a:t>
              </a:r>
              <a:endParaRPr lang="en-US" sz="13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20169" y="3599931"/>
            <a:ext cx="2618318" cy="2258014"/>
            <a:chOff x="4513329" y="3599931"/>
            <a:chExt cx="2618318" cy="2258014"/>
          </a:xfrm>
        </p:grpSpPr>
        <p:sp>
          <p:nvSpPr>
            <p:cNvPr id="37" name="TextBox 36"/>
            <p:cNvSpPr txBox="1"/>
            <p:nvPr/>
          </p:nvSpPr>
          <p:spPr>
            <a:xfrm>
              <a:off x="5265444" y="3599931"/>
              <a:ext cx="1250772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dirty="0" smtClean="0"/>
                <a:t>Coil Gauges</a:t>
              </a:r>
              <a:endParaRPr lang="en-US" sz="1300" dirty="0"/>
            </a:p>
          </p:txBody>
        </p:sp>
        <p:pic>
          <p:nvPicPr>
            <p:cNvPr id="28" name="Picture 27" descr="P5210161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3329" y="3894207"/>
              <a:ext cx="2618318" cy="1963738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6355631" y="5517232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FF00"/>
                  </a:solidFill>
                </a:rPr>
                <a:t>CERN</a:t>
              </a:r>
              <a:endParaRPr lang="en-US" sz="1300" b="1" dirty="0">
                <a:solidFill>
                  <a:srgbClr val="FFFF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09570" y="4581128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0000"/>
                  </a:solidFill>
                </a:rPr>
                <a:t>LARP</a:t>
              </a:r>
              <a:endParaRPr lang="en-US" sz="13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77522" y="4581128"/>
              <a:ext cx="1778109" cy="1054598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377723" y="4290505"/>
              <a:ext cx="712102" cy="1497621"/>
            </a:xfrm>
            <a:prstGeom prst="rect">
              <a:avLst/>
            </a:prstGeom>
            <a:noFill/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83689" y="3600615"/>
            <a:ext cx="1592767" cy="2260300"/>
            <a:chOff x="7083689" y="3600615"/>
            <a:chExt cx="1592767" cy="2260300"/>
          </a:xfrm>
        </p:grpSpPr>
        <p:sp>
          <p:nvSpPr>
            <p:cNvPr id="38" name="TextBox 37"/>
            <p:cNvSpPr txBox="1"/>
            <p:nvPr/>
          </p:nvSpPr>
          <p:spPr>
            <a:xfrm>
              <a:off x="7289483" y="3600615"/>
              <a:ext cx="1250772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dirty="0" smtClean="0"/>
                <a:t>Shell Gauges</a:t>
              </a:r>
              <a:endParaRPr lang="en-US" sz="1300" dirty="0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6957805" y="4142263"/>
              <a:ext cx="1963736" cy="147356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7673866" y="5517232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FF00"/>
                  </a:solidFill>
                </a:rPr>
                <a:t>CERN</a:t>
              </a:r>
              <a:endParaRPr lang="en-US" sz="1300" b="1" dirty="0">
                <a:solidFill>
                  <a:srgbClr val="FFFF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83689" y="4581128"/>
              <a:ext cx="734193" cy="236988"/>
            </a:xfrm>
            <a:prstGeom prst="rect">
              <a:avLst/>
            </a:prstGeom>
            <a:noFill/>
          </p:spPr>
          <p:txBody>
            <a:bodyPr wrap="square" lIns="27432" tIns="18288" rIns="27432" bIns="18288" rtlCol="0" anchor="ctr" anchorCtr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rgbClr val="FF0000"/>
                  </a:solidFill>
                </a:rPr>
                <a:t>LARP</a:t>
              </a:r>
              <a:endParaRPr lang="en-US" sz="1300" b="1" dirty="0">
                <a:solidFill>
                  <a:srgbClr val="FF0000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202889" y="3982122"/>
              <a:ext cx="1433717" cy="1054598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461830" y="5062961"/>
              <a:ext cx="1174775" cy="781598"/>
            </a:xfrm>
            <a:prstGeom prst="rect">
              <a:avLst/>
            </a:prstGeom>
            <a:noFill/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885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Test Goals and Strategy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86425" y="963300"/>
            <a:ext cx="8064896" cy="4775666"/>
          </a:xfrm>
        </p:spPr>
        <p:txBody>
          <a:bodyPr>
            <a:spAutoFit/>
          </a:bodyPr>
          <a:lstStyle/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600" u="sng" dirty="0" smtClean="0">
                <a:solidFill>
                  <a:schemeClr val="tx1"/>
                </a:solidFill>
              </a:rPr>
              <a:t>Main objectives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endParaRPr lang="en-US" sz="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Measure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pre-load variation during cool-down </a:t>
            </a:r>
            <a:r>
              <a:rPr lang="en-US" sz="1600" dirty="0">
                <a:solidFill>
                  <a:schemeClr val="tx1"/>
                </a:solidFill>
              </a:rPr>
              <a:t>and compare with targets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Confirm </a:t>
            </a:r>
            <a:r>
              <a:rPr lang="en-US" sz="1600" dirty="0">
                <a:solidFill>
                  <a:schemeClr val="tx1"/>
                </a:solidFill>
              </a:rPr>
              <a:t>the magnet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electrical integrity </a:t>
            </a:r>
            <a:r>
              <a:rPr lang="en-US" sz="1600" dirty="0">
                <a:solidFill>
                  <a:schemeClr val="tx1"/>
                </a:solidFill>
              </a:rPr>
              <a:t>and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performance of test system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Assess </a:t>
            </a:r>
            <a:r>
              <a:rPr lang="en-US" sz="1600" dirty="0">
                <a:solidFill>
                  <a:schemeClr val="tx1"/>
                </a:solidFill>
              </a:rPr>
              <a:t>any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internal coil damage </a:t>
            </a:r>
            <a:r>
              <a:rPr lang="en-US" sz="1600" dirty="0">
                <a:solidFill>
                  <a:schemeClr val="tx1"/>
                </a:solidFill>
              </a:rPr>
              <a:t>due to coil pack assembly incident 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Confirm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design calculations </a:t>
            </a:r>
            <a:r>
              <a:rPr lang="en-US" sz="1600" dirty="0">
                <a:solidFill>
                  <a:schemeClr val="tx1"/>
                </a:solidFill>
              </a:rPr>
              <a:t>up to the level </a:t>
            </a:r>
            <a:r>
              <a:rPr lang="en-US" sz="1600" dirty="0" smtClean="0">
                <a:solidFill>
                  <a:schemeClr val="tx1"/>
                </a:solidFill>
              </a:rPr>
              <a:t>allowed </a:t>
            </a:r>
            <a:r>
              <a:rPr lang="en-US" sz="1600" dirty="0">
                <a:solidFill>
                  <a:schemeClr val="tx1"/>
                </a:solidFill>
              </a:rPr>
              <a:t>with the available coils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Provide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feedback to select the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pre-load and coil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configuration for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next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test</a:t>
            </a:r>
          </a:p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endParaRPr lang="en-US" sz="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600" u="sng" dirty="0" smtClean="0">
                <a:solidFill>
                  <a:schemeClr val="tx1"/>
                </a:solidFill>
              </a:rPr>
              <a:t>Strategy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endParaRPr lang="en-US" sz="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Conservative approach in view of additional tests using same coils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rgbClr val="00B0F0"/>
                </a:solidFill>
              </a:rPr>
              <a:t>Training limited to I.ult </a:t>
            </a:r>
            <a:r>
              <a:rPr lang="en-US" sz="1600" dirty="0" smtClean="0">
                <a:solidFill>
                  <a:schemeClr val="tx1"/>
                </a:solidFill>
              </a:rPr>
              <a:t>(with some margin for stable operation at I.ult)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rgbClr val="00B0F0"/>
                </a:solidFill>
              </a:rPr>
              <a:t>Quench studies and parameters organized and selected considering MIITs budget</a:t>
            </a:r>
            <a:r>
              <a:rPr lang="en-US" sz="1600" dirty="0">
                <a:solidFill>
                  <a:srgbClr val="00B0F0"/>
                </a:solidFill>
              </a:rPr>
              <a:t>;</a:t>
            </a:r>
            <a:r>
              <a:rPr lang="en-US" sz="1600" dirty="0" smtClean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high MIITs studies delayed until future tests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Minimize delays (no propagation studies); maximize energy extraction; no CLIQ, etc. 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rgbClr val="00B0F0"/>
                </a:solidFill>
              </a:rPr>
              <a:t>Strong prioritization effort</a:t>
            </a:r>
            <a:r>
              <a:rPr lang="en-US" sz="1600" dirty="0" smtClean="0">
                <a:solidFill>
                  <a:schemeClr val="tx1"/>
                </a:solidFill>
              </a:rPr>
              <a:t> to allow faster progress toward next assembly (e.g. heater tests focused on baseline CERN design, postponed reproducibility tests)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5661248"/>
            <a:ext cx="855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Reference</a:t>
            </a:r>
            <a:r>
              <a:rPr lang="en-US" sz="1400" dirty="0" smtClean="0"/>
              <a:t>: MQXFS1 Test </a:t>
            </a:r>
            <a:r>
              <a:rPr lang="en-US" sz="1400" dirty="0"/>
              <a:t>Plan, </a:t>
            </a:r>
            <a:r>
              <a:rPr lang="en-US" sz="1400" dirty="0">
                <a:hlinkClick r:id="rId3"/>
              </a:rPr>
              <a:t>http://larpdocs.fnal.gov//</a:t>
            </a:r>
            <a:r>
              <a:rPr lang="en-US" sz="1400" dirty="0" smtClean="0">
                <a:hlinkClick r:id="rId3"/>
              </a:rPr>
              <a:t>LARP-public/DocDB/ShowDocument?docid=1079</a:t>
            </a:r>
            <a:r>
              <a:rPr lang="en-US" sz="1400" dirty="0" smtClean="0"/>
              <a:t>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966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8720"/>
            <a:ext cx="7920000" cy="720000"/>
          </a:xfrm>
        </p:spPr>
        <p:txBody>
          <a:bodyPr/>
          <a:lstStyle/>
          <a:p>
            <a:r>
              <a:rPr lang="en-US" dirty="0" smtClean="0"/>
              <a:t>MQXFS1 Quench Training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grpSp>
        <p:nvGrpSpPr>
          <p:cNvPr id="4" name="Group 3"/>
          <p:cNvGrpSpPr/>
          <p:nvPr/>
        </p:nvGrpSpPr>
        <p:grpSpPr>
          <a:xfrm>
            <a:off x="755576" y="1013661"/>
            <a:ext cx="7560840" cy="4104456"/>
            <a:chOff x="481578" y="1196752"/>
            <a:chExt cx="7990322" cy="432620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1578" y="1196752"/>
              <a:ext cx="7990322" cy="432620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691680" y="4467805"/>
              <a:ext cx="202170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G</a:t>
              </a:r>
              <a:r>
                <a:rPr lang="en-US" sz="1200" i="1" dirty="0"/>
                <a:t>. Chlachidze, S. </a:t>
              </a:r>
              <a:r>
                <a:rPr lang="en-US" sz="1200" i="1" dirty="0" smtClean="0"/>
                <a:t>Stoynev </a:t>
              </a:r>
              <a:endParaRPr lang="en-US" sz="1200" i="1" dirty="0"/>
            </a:p>
          </p:txBody>
        </p:sp>
      </p:grp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03648" y="5128736"/>
            <a:ext cx="6264696" cy="947952"/>
          </a:xfrm>
          <a:ln>
            <a:solidFill>
              <a:schemeClr val="accent1"/>
            </a:solidFill>
          </a:ln>
        </p:spPr>
        <p:txBody>
          <a:bodyPr wrap="square" lIns="91440" tIns="27432" rIns="91440" bIns="27432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Surpassed </a:t>
            </a:r>
            <a:r>
              <a:rPr lang="en-US" sz="1600" i="1" dirty="0" smtClean="0">
                <a:solidFill>
                  <a:schemeClr val="tx1"/>
                </a:solidFill>
              </a:rPr>
              <a:t>I.nom</a:t>
            </a:r>
            <a:r>
              <a:rPr lang="en-US" sz="1600" dirty="0" smtClean="0">
                <a:solidFill>
                  <a:schemeClr val="tx1"/>
                </a:solidFill>
              </a:rPr>
              <a:t> after 8 quenches and </a:t>
            </a:r>
            <a:r>
              <a:rPr lang="en-US" sz="1600" i="1" dirty="0" smtClean="0">
                <a:solidFill>
                  <a:schemeClr val="tx1"/>
                </a:solidFill>
              </a:rPr>
              <a:t>I.ult</a:t>
            </a:r>
            <a:r>
              <a:rPr lang="en-US" sz="1600" dirty="0" smtClean="0">
                <a:solidFill>
                  <a:schemeClr val="tx1"/>
                </a:solidFill>
              </a:rPr>
              <a:t> after 16 quenches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Highest quench: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18.1 kA, 145 T/m</a:t>
            </a:r>
            <a:r>
              <a:rPr lang="en-US" sz="1600" dirty="0" smtClean="0"/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B</a:t>
            </a:r>
            <a:r>
              <a:rPr lang="en-US" sz="1600" baseline="-25000" dirty="0" err="1" smtClean="0">
                <a:solidFill>
                  <a:schemeClr val="tx1"/>
                </a:solidFill>
              </a:rPr>
              <a:t>max</a:t>
            </a:r>
            <a:r>
              <a:rPr lang="en-US" sz="1600" baseline="-250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12.5 T, 84.2% of SSL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At 4.5K the highest quench level was fully retained: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92.6% SSL</a:t>
            </a:r>
          </a:p>
        </p:txBody>
      </p:sp>
    </p:spTree>
    <p:extLst>
      <p:ext uri="{BB962C8B-B14F-4D97-AF65-F5344CB8AC3E}">
        <p14:creationId xmlns:p14="http://schemas.microsoft.com/office/powerpoint/2010/main" val="366484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103" y="180000"/>
            <a:ext cx="8227369" cy="720000"/>
          </a:xfrm>
        </p:spPr>
        <p:txBody>
          <a:bodyPr/>
          <a:lstStyle/>
          <a:p>
            <a:r>
              <a:rPr lang="en-US" dirty="0" smtClean="0"/>
              <a:t>Thermal Cycle</a:t>
            </a:r>
            <a:r>
              <a:rPr lang="en-US" dirty="0"/>
              <a:t>, Ramp </a:t>
            </a:r>
            <a:r>
              <a:rPr lang="en-US" dirty="0" smtClean="0"/>
              <a:t>Rate, </a:t>
            </a:r>
            <a:r>
              <a:rPr lang="en-US" dirty="0"/>
              <a:t>Accelerator </a:t>
            </a:r>
            <a:r>
              <a:rPr lang="en-US" dirty="0" smtClean="0"/>
              <a:t>Profiles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65111" y="1124744"/>
            <a:ext cx="4338937" cy="4891083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Training memory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First quench after thermal cycle was at maximum level achieved during first TC</a:t>
            </a: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Ramp rate: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Above I.ult up to 300 A/s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No quench on 300 A/s down-ramp from I.ult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Confirms effectiveness of cored cable</a:t>
            </a: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Accelerator profiles: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Several accelerator cycles including pre-cycle and 2-3 ramps to I.nom or I.ult were performed during both TC1 and TC2</a:t>
            </a: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600" i="1" dirty="0">
                <a:solidFill>
                  <a:schemeClr val="tx1"/>
                </a:solidFill>
              </a:rPr>
              <a:t>H</a:t>
            </a:r>
            <a:r>
              <a:rPr lang="en-US" sz="1600" i="1" dirty="0" smtClean="0">
                <a:solidFill>
                  <a:schemeClr val="tx1"/>
                </a:solidFill>
              </a:rPr>
              <a:t>igh current operation: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Capability of maintain the operating level over an extended period of time was demonstrated in both thermal cycles</a:t>
            </a: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TC1: 8 hours at I.nom 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TC2: 8 hours at I.ult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grpSp>
        <p:nvGrpSpPr>
          <p:cNvPr id="3" name="Group 2"/>
          <p:cNvGrpSpPr/>
          <p:nvPr/>
        </p:nvGrpSpPr>
        <p:grpSpPr>
          <a:xfrm>
            <a:off x="5180998" y="1126293"/>
            <a:ext cx="3453136" cy="2590739"/>
            <a:chOff x="5180998" y="1192396"/>
            <a:chExt cx="3453136" cy="259073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0998" y="1441079"/>
              <a:ext cx="3453136" cy="234205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981512" y="1192396"/>
              <a:ext cx="219088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Ramp Rate Dependence</a:t>
              </a:r>
              <a:endParaRPr lang="en-US" sz="13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92280" y="3212976"/>
              <a:ext cx="1295226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 smtClean="0"/>
                <a:t>G</a:t>
              </a:r>
              <a:r>
                <a:rPr lang="en-US" sz="800" b="1" i="1" dirty="0"/>
                <a:t>. Chlachidze, S. </a:t>
              </a:r>
              <a:r>
                <a:rPr lang="en-US" sz="800" b="1" i="1" dirty="0" smtClean="0"/>
                <a:t>Stoynev </a:t>
              </a:r>
              <a:endParaRPr lang="en-US" sz="800" b="1" i="1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76055" y="4072716"/>
            <a:ext cx="3610745" cy="2092588"/>
            <a:chOff x="5076055" y="4000708"/>
            <a:chExt cx="3610745" cy="2092588"/>
          </a:xfrm>
        </p:grpSpPr>
        <p:sp>
          <p:nvSpPr>
            <p:cNvPr id="12" name="TextBox 11"/>
            <p:cNvSpPr txBox="1"/>
            <p:nvPr/>
          </p:nvSpPr>
          <p:spPr>
            <a:xfrm>
              <a:off x="5940152" y="4000708"/>
              <a:ext cx="219088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Accelerator Cycle to I.nom</a:t>
              </a:r>
              <a:endParaRPr lang="en-US" sz="1300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5" y="4221088"/>
              <a:ext cx="3610745" cy="1872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310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780928"/>
            <a:ext cx="4536064" cy="2334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Analysis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4680520" cy="1708160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u="sng" dirty="0" smtClean="0">
                <a:solidFill>
                  <a:schemeClr val="tx1"/>
                </a:solidFill>
              </a:rPr>
              <a:t>Quench locations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Quenches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observed in all coils and distributed over many locations in the high field areas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About 50% </a:t>
            </a:r>
            <a:r>
              <a:rPr lang="en-US" sz="1400" dirty="0">
                <a:solidFill>
                  <a:schemeClr val="tx1"/>
                </a:solidFill>
              </a:rPr>
              <a:t>in coil 103 (both lower margin and </a:t>
            </a:r>
            <a:r>
              <a:rPr lang="en-US" sz="1400" dirty="0" smtClean="0">
                <a:solidFill>
                  <a:schemeClr val="tx1"/>
                </a:solidFill>
              </a:rPr>
              <a:t>earlier unloading)</a:t>
            </a:r>
            <a:endParaRPr lang="en-US" sz="1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Some quenches in end regions and layer ramp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657" y="2708921"/>
            <a:ext cx="3565823" cy="2376264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724128" y="980728"/>
            <a:ext cx="3168352" cy="16312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u="sng" dirty="0" smtClean="0">
                <a:solidFill>
                  <a:schemeClr val="tx1"/>
                </a:solidFill>
              </a:rPr>
              <a:t>Strain gauges</a:t>
            </a:r>
            <a:r>
              <a:rPr lang="en-US" sz="1600" dirty="0" smtClean="0">
                <a:solidFill>
                  <a:schemeClr val="tx1"/>
                </a:solidFill>
              </a:rPr>
              <a:t>: </a:t>
            </a:r>
            <a:r>
              <a:rPr lang="en-US" sz="1200" dirty="0" smtClean="0">
                <a:solidFill>
                  <a:srgbClr val="00B050"/>
                </a:solidFill>
              </a:rPr>
              <a:t>[G. Vallone presentation]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P</a:t>
            </a:r>
            <a:r>
              <a:rPr lang="en-US" sz="1600" dirty="0" smtClean="0">
                <a:solidFill>
                  <a:schemeClr val="tx1"/>
                </a:solidFill>
              </a:rPr>
              <a:t>reload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increase during cool-down lower than expected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During excitation,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deviation from linear behavior starts at about 65% of SSL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83568" y="5222288"/>
            <a:ext cx="7552584" cy="871008"/>
          </a:xfrm>
          <a:prstGeom prst="rect">
            <a:avLst/>
          </a:prstGeom>
          <a:ln>
            <a:noFill/>
          </a:ln>
        </p:spPr>
        <p:txBody>
          <a:bodyPr vert="horz" wrap="square" lIns="91440" tIns="27432" rIns="91440" bIns="27432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Strain gauges, distribution of quench locations, and quench level independent of temperature </a:t>
            </a:r>
            <a:r>
              <a:rPr lang="en-US" sz="1600" u="sng" dirty="0" smtClean="0">
                <a:solidFill>
                  <a:schemeClr val="accent1">
                    <a:lumMod val="75000"/>
                  </a:schemeClr>
                </a:solidFill>
              </a:rPr>
              <a:t>consistently indicate low pre-load as the main limiting factor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No indication of coil performance degradation up to the quench level achieved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29069" y="3026539"/>
            <a:ext cx="1090363" cy="43088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91440" rIns="91440" bIns="91440" rtlCol="0">
            <a:spAutoFit/>
          </a:bodyPr>
          <a:lstStyle/>
          <a:p>
            <a:r>
              <a:rPr lang="en-US" sz="800" b="1" i="1" dirty="0" smtClean="0"/>
              <a:t>H. Pan, T. Strauss,</a:t>
            </a:r>
          </a:p>
          <a:p>
            <a:r>
              <a:rPr lang="en-US" sz="800" b="1" i="1" dirty="0" smtClean="0"/>
              <a:t>G. Vallone </a:t>
            </a:r>
            <a:endParaRPr lang="en-US" sz="8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87624" y="4594218"/>
            <a:ext cx="1295226" cy="1231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 smtClean="0"/>
              <a:t>G</a:t>
            </a:r>
            <a:r>
              <a:rPr lang="en-US" sz="800" b="1" i="1" dirty="0"/>
              <a:t>. Chlachidze, S. </a:t>
            </a:r>
            <a:r>
              <a:rPr lang="en-US" sz="800" b="1" i="1" dirty="0" smtClean="0"/>
              <a:t>Stoynev </a:t>
            </a:r>
            <a:endParaRPr lang="en-US" sz="800" b="1" i="1" dirty="0"/>
          </a:p>
        </p:txBody>
      </p:sp>
    </p:spTree>
    <p:extLst>
      <p:ext uri="{BB962C8B-B14F-4D97-AF65-F5344CB8AC3E}">
        <p14:creationId xmlns:p14="http://schemas.microsoft.com/office/powerpoint/2010/main" val="4257202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356" y="1988840"/>
            <a:ext cx="5837666" cy="2255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RRR and Splice Resistance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4008" y="1004941"/>
            <a:ext cx="7704416" cy="800219"/>
          </a:xfrm>
        </p:spPr>
        <p:txBody>
          <a:bodyPr anchor="t" anchorCtr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RRR measured in different segments shows good uniformity along each coil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Significant difference between 108/127 and 132/169 conductors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Also observed in extracted strands, but coil segments are at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/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below low end of samples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4008" y="5805264"/>
            <a:ext cx="7704416" cy="24622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Nb</a:t>
            </a:r>
            <a:r>
              <a:rPr lang="en-US" sz="1600" baseline="-25000" dirty="0" smtClean="0">
                <a:solidFill>
                  <a:schemeClr val="tx1"/>
                </a:solidFill>
              </a:rPr>
              <a:t>3</a:t>
            </a:r>
            <a:r>
              <a:rPr lang="en-US" sz="1600" dirty="0" smtClean="0">
                <a:solidFill>
                  <a:schemeClr val="tx1"/>
                </a:solidFill>
              </a:rPr>
              <a:t>Sn-NbTi splice resistance: 0.3 </a:t>
            </a:r>
            <a:r>
              <a:rPr lang="en-US" sz="1600" dirty="0" err="1" smtClean="0">
                <a:solidFill>
                  <a:schemeClr val="tx1"/>
                </a:solidFill>
              </a:rPr>
              <a:t>nΩ</a:t>
            </a:r>
            <a:r>
              <a:rPr lang="en-US" sz="1600" dirty="0" smtClean="0">
                <a:solidFill>
                  <a:schemeClr val="tx1"/>
                </a:solidFill>
              </a:rPr>
              <a:t> in LARP coils and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0.12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nΩ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in CERN coils </a:t>
            </a:r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4355976" y="2159442"/>
            <a:ext cx="941283" cy="307777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/>
              <a:t>Coil #103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5508104" y="2159442"/>
            <a:ext cx="941283" cy="307777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/>
              <a:t>Coil #104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7042703" y="2159442"/>
            <a:ext cx="742511" cy="307777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/>
              <a:t>Coil #5</a:t>
            </a:r>
            <a:endParaRPr lang="en-US" sz="1400" dirty="0">
              <a:solidFill>
                <a:srgbClr val="0000CC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181026"/>
              </p:ext>
            </p:extLst>
          </p:nvPr>
        </p:nvGraphicFramePr>
        <p:xfrm>
          <a:off x="2771800" y="4437112"/>
          <a:ext cx="540060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936104"/>
                <a:gridCol w="864096"/>
                <a:gridCol w="864096"/>
                <a:gridCol w="936105"/>
              </a:tblGrid>
              <a:tr h="3206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Coil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103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L03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L05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6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 samples (XS)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98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RRR - minimum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347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98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RRR - maximum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604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Content Placeholder 6"/>
          <p:cNvSpPr txBox="1">
            <a:spLocks/>
          </p:cNvSpPr>
          <p:nvPr/>
        </p:nvSpPr>
        <p:spPr>
          <a:xfrm>
            <a:off x="3131840" y="2161674"/>
            <a:ext cx="643125" cy="307777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/>
              <a:t>Coil 3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128" y="2546901"/>
            <a:ext cx="1655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RRR measured in the MQXFS1 coil segments during magnet warm-up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4934" y="4437112"/>
            <a:ext cx="1655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RRR measured in strand samples extracted from cables</a:t>
            </a:r>
            <a:endParaRPr lang="en-US" sz="1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186842" y="2060848"/>
            <a:ext cx="0" cy="172819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84659" y="2068663"/>
            <a:ext cx="0" cy="172819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516216" y="2068663"/>
            <a:ext cx="0" cy="172819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64088" y="2467876"/>
            <a:ext cx="25487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250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64088" y="2716833"/>
            <a:ext cx="25487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200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56494" y="2956302"/>
            <a:ext cx="25487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50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6273" y="3212976"/>
            <a:ext cx="25487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0</a:t>
            </a:r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0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27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280480" cy="720000"/>
          </a:xfrm>
        </p:spPr>
        <p:txBody>
          <a:bodyPr/>
          <a:lstStyle/>
          <a:p>
            <a:r>
              <a:rPr lang="en-US" dirty="0" smtClean="0"/>
              <a:t>Magnetic Measurements and Protection Studie</a:t>
            </a:r>
            <a:r>
              <a:rPr lang="en-US" dirty="0"/>
              <a:t>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844" y="4005064"/>
            <a:ext cx="2982569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92912" y="6011416"/>
            <a:ext cx="2313454" cy="153888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000" b="1" i="1" dirty="0" smtClean="0"/>
              <a:t>E. Ravaioli , S. Izquierdo Bermudez</a:t>
            </a:r>
            <a:endParaRPr lang="en-US" sz="1000" b="1" i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7544" y="3645024"/>
            <a:ext cx="4968552" cy="2394502"/>
          </a:xfrm>
          <a:prstGeom prst="rect">
            <a:avLst/>
          </a:prstGeom>
          <a:ln>
            <a:noFill/>
          </a:ln>
        </p:spPr>
        <p:txBody>
          <a:bodyPr vert="horz" wrap="square" lIns="91440" tIns="27432" rIns="91440" bIns="27432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u="sng" dirty="0" smtClean="0">
                <a:solidFill>
                  <a:schemeClr val="tx1"/>
                </a:solidFill>
              </a:rPr>
              <a:t>Protection studies</a:t>
            </a:r>
            <a:r>
              <a:rPr lang="en-US" sz="1600" dirty="0" smtClean="0">
                <a:solidFill>
                  <a:schemeClr val="tx1"/>
                </a:solidFill>
              </a:rPr>
              <a:t>: </a:t>
            </a:r>
            <a:r>
              <a:rPr lang="en-US" sz="1200" dirty="0" smtClean="0">
                <a:solidFill>
                  <a:srgbClr val="00B050"/>
                </a:solidFill>
              </a:rPr>
              <a:t>[G. Ambrosio presentation]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Minimum (peak) power density and (total) energy density to quench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Heater delays at different fractions of SSL, with powering parameters aimed at reproducing the long magnets in the accelerator configuration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Current decay during fast extractions with different R</a:t>
            </a:r>
            <a:r>
              <a:rPr lang="en-US" sz="1600" baseline="-25000" dirty="0" smtClean="0">
                <a:solidFill>
                  <a:schemeClr val="tx1"/>
                </a:solidFill>
              </a:rPr>
              <a:t>dump</a:t>
            </a:r>
            <a:r>
              <a:rPr lang="en-US" sz="1600" dirty="0" smtClean="0">
                <a:solidFill>
                  <a:schemeClr val="tx1"/>
                </a:solidFill>
              </a:rPr>
              <a:t> (dynamic effects)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844" y="1365666"/>
            <a:ext cx="2982569" cy="202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67544" y="1052736"/>
            <a:ext cx="5112568" cy="2379113"/>
          </a:xfrm>
          <a:prstGeom prst="rect">
            <a:avLst/>
          </a:prstGeom>
          <a:ln>
            <a:noFill/>
          </a:ln>
        </p:spPr>
        <p:txBody>
          <a:bodyPr vert="horz" wrap="square" lIns="91440" tIns="27432" rIns="91440" bIns="27432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u="sng" dirty="0" smtClean="0">
                <a:solidFill>
                  <a:schemeClr val="tx1"/>
                </a:solidFill>
              </a:rPr>
              <a:t>Magnetic Measurements</a:t>
            </a:r>
            <a:r>
              <a:rPr lang="en-US" sz="1600" dirty="0" smtClean="0">
                <a:solidFill>
                  <a:schemeClr val="tx1"/>
                </a:solidFill>
              </a:rPr>
              <a:t>: </a:t>
            </a:r>
            <a:r>
              <a:rPr lang="en-US" sz="1200" dirty="0" smtClean="0">
                <a:solidFill>
                  <a:srgbClr val="00B050"/>
                </a:solidFill>
              </a:rPr>
              <a:t>[S. Izquierdo Bermudez presentation]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Axial scans at I.warm, I.inj, I.lim, I.nom, I.ult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Accelerator cycles to I.nom, I.ult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Effect of reset current: [100], 300, 500 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Long injection plateau: 6000 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Stair-step loop (21 current steps)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Ramp rate dependence: [14], 20, 40, 80  </a:t>
            </a:r>
            <a:r>
              <a:rPr lang="en-US" sz="1600" dirty="0" smtClean="0">
                <a:solidFill>
                  <a:schemeClr val="tx1"/>
                </a:solidFill>
              </a:rPr>
              <a:t>A/s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6216" y="3403630"/>
            <a:ext cx="1406154" cy="153888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000" b="1" i="1" dirty="0" smtClean="0"/>
              <a:t>J. DiMarco, X. Wang</a:t>
            </a:r>
            <a:endParaRPr lang="en-US" sz="10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0497" y="1070087"/>
            <a:ext cx="3024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Central Harmonics (110 mm probe) 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724128" y="3697287"/>
            <a:ext cx="2811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MIITs Budget for Quench Studies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029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Goals and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32524"/>
            <a:ext cx="6917414" cy="1101840"/>
          </a:xfr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Purpose of this presentation is to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provide an overview of the tested configurations, their objectives, and their quench performance</a:t>
            </a:r>
          </a:p>
          <a:p>
            <a:pPr marL="457200" lvl="1" indent="0">
              <a:buNone/>
            </a:pPr>
            <a:endParaRPr lang="en-US" sz="400" dirty="0" smtClean="0"/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Following talks will present in more detail the mechanical, quench protection and field quality measurements and analysis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043608" y="2422161"/>
            <a:ext cx="7344816" cy="35271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 smtClean="0">
                <a:solidFill>
                  <a:schemeClr val="tx1"/>
                </a:solidFill>
              </a:rPr>
              <a:t>Outline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sz="4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Short Model Assembly and Test Timeline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MQXFSM1 Mirror Design and Fabrication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Mirror structure, conductor and assembly parameters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MQXFSM1 Test Results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Training and temperature dependence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MQXFS1 Quadrupole Design Features and Parameters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Conductor, coil, assembly, protection and instrumentation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MQXFS1 Test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Training, ramp rate and temperature dependence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642402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2000" y="944304"/>
            <a:ext cx="7920000" cy="5186035"/>
          </a:xfr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u="sng" dirty="0" smtClean="0">
                <a:solidFill>
                  <a:schemeClr val="tx1"/>
                </a:solidFill>
              </a:rPr>
              <a:t>MQXFSM1 Mirror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Achieved 90% of the short sample limit using LARP coil #2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Provided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critical, timely, and generally positive feedback in many design areas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u="sng" dirty="0" smtClean="0">
                <a:solidFill>
                  <a:schemeClr val="tx1"/>
                </a:solidFill>
              </a:rPr>
              <a:t>MQXFS1 Quadrupole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Surpassed I.nom after </a:t>
            </a:r>
            <a:r>
              <a:rPr lang="en-US" sz="1600" dirty="0">
                <a:solidFill>
                  <a:schemeClr val="tx1"/>
                </a:solidFill>
              </a:rPr>
              <a:t>8</a:t>
            </a:r>
            <a:r>
              <a:rPr lang="en-US" sz="1600" dirty="0" smtClean="0">
                <a:solidFill>
                  <a:schemeClr val="tx1"/>
                </a:solidFill>
              </a:rPr>
              <a:t> training quenches, and I.ult after 8 more quenches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Strain </a:t>
            </a:r>
            <a:r>
              <a:rPr lang="en-US" sz="1400" dirty="0">
                <a:solidFill>
                  <a:schemeClr val="tx1"/>
                </a:solidFill>
              </a:rPr>
              <a:t>gauges, distribution of quench locations, and quench level independent of temperature consistently indicate low pre-load as the main limiting </a:t>
            </a:r>
            <a:r>
              <a:rPr lang="en-US" sz="1400" dirty="0" smtClean="0">
                <a:solidFill>
                  <a:schemeClr val="tx1"/>
                </a:solidFill>
              </a:rPr>
              <a:t>factor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u="sng" dirty="0" smtClean="0">
                <a:solidFill>
                  <a:schemeClr val="accent1">
                    <a:lumMod val="75000"/>
                  </a:schemeClr>
                </a:solidFill>
              </a:rPr>
              <a:t>Fully retained the maximum quench level above I.ult after a thermal cycle</a:t>
            </a:r>
            <a:endParaRPr lang="en-US" sz="1600" u="sng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S</a:t>
            </a:r>
            <a:r>
              <a:rPr lang="en-US" sz="1600" dirty="0" smtClean="0">
                <a:solidFill>
                  <a:schemeClr val="tx1"/>
                </a:solidFill>
              </a:rPr>
              <a:t>table </a:t>
            </a:r>
            <a:r>
              <a:rPr lang="en-US" sz="1600" dirty="0">
                <a:solidFill>
                  <a:schemeClr val="tx1"/>
                </a:solidFill>
              </a:rPr>
              <a:t>operation </a:t>
            </a:r>
            <a:r>
              <a:rPr lang="en-US" sz="1600" dirty="0" smtClean="0">
                <a:solidFill>
                  <a:schemeClr val="tx1"/>
                </a:solidFill>
              </a:rPr>
              <a:t>during accelerator cycles and 8-hour hold at I.nom and I.ult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Fully retained maximum quench level at 4.5K, reaching 92.6%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SSL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Performance of MQXF mirror and first quadrupole short model </a:t>
            </a:r>
            <a:r>
              <a:rPr lang="en-US" sz="1800" u="sng" dirty="0" smtClean="0">
                <a:solidFill>
                  <a:schemeClr val="accent1">
                    <a:lumMod val="75000"/>
                  </a:schemeClr>
                </a:solidFill>
              </a:rPr>
              <a:t>confirms </a:t>
            </a:r>
            <a:r>
              <a:rPr lang="en-US" sz="1800" u="sng" dirty="0">
                <a:solidFill>
                  <a:schemeClr val="accent1">
                    <a:lumMod val="75000"/>
                  </a:schemeClr>
                </a:solidFill>
              </a:rPr>
              <a:t>the validity of the main design and fabrication choices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in the areas of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conductor,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cable, coil fabrication, mechanical support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The choice of a conservative preload for first test follows the successful approach of previous LARP magnets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Starting from MQXFS1b, the program will explore the higher pre-load range to minimize training in long models and production magnets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08916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Model Assembly and Test Timeline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98804" y="1196752"/>
            <a:ext cx="8039317" cy="4770537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1800" u="sng" dirty="0" smtClean="0">
                <a:solidFill>
                  <a:schemeClr val="tx1"/>
                </a:solidFill>
              </a:rPr>
              <a:t>MQXFSM1</a:t>
            </a:r>
            <a:r>
              <a:rPr lang="en-US" sz="1800" dirty="0" smtClean="0">
                <a:solidFill>
                  <a:schemeClr val="tx1"/>
                </a:solidFill>
              </a:rPr>
              <a:t> (mirror magnet)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Using LARP coil #2 to get feedback as early as possible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Magnet assembly completed in March 2015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New high current, 1.9K header commissioned at Fermilab VMTF in April 2015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Mirror magnet test carried out in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May 2015 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1800" u="sng" dirty="0" smtClean="0">
                <a:solidFill>
                  <a:schemeClr val="tx1"/>
                </a:solidFill>
              </a:rPr>
              <a:t>MQXFS1</a:t>
            </a:r>
            <a:r>
              <a:rPr lang="en-US" sz="1800" dirty="0" smtClean="0">
                <a:solidFill>
                  <a:schemeClr val="tx1"/>
                </a:solidFill>
              </a:rPr>
              <a:t> (quadrupole short model)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Using two CERN coils and two US coils, again for earliest possible feedback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Assembly completed in October 2015  with a conservative choice of the pre-load</a:t>
            </a:r>
          </a:p>
          <a:p>
            <a:pPr lvl="2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After assessing potential risk due to incident in early stages of assembly  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 first attempt to test the magnet in November 2015 was interrupted during initial check-outs, due to undetected lead quench causing damage to the NbTi leads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Performed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first test in February-March 2016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chemeClr val="tx1"/>
                </a:solidFill>
              </a:rPr>
              <a:t>after completing the facility repairs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Full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thermal cycle and test in April 2016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Next step: re-test as MQXFS1b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with increased pre-load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4404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US" dirty="0" smtClean="0"/>
              <a:t>Mirror Test Objectives and Features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2000" y="917879"/>
            <a:ext cx="7920000" cy="2640723"/>
          </a:xfrm>
        </p:spPr>
        <p:txBody>
          <a:bodyPr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M</a:t>
            </a:r>
            <a:r>
              <a:rPr lang="en-US" sz="1800" dirty="0" smtClean="0">
                <a:solidFill>
                  <a:schemeClr val="tx1"/>
                </a:solidFill>
              </a:rPr>
              <a:t>agnetic mirror structure </a:t>
            </a:r>
            <a:r>
              <a:rPr lang="en-US" sz="1800" u="sng" dirty="0" smtClean="0">
                <a:solidFill>
                  <a:schemeClr val="tx1"/>
                </a:solidFill>
              </a:rPr>
              <a:t>allows standalone testing of coils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Developed by FNAL GARD and used extensively by LARP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Provides early feedback on cable and coil design/fabrication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Main driver is single coil requirement, not faster assembly/test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Useful at the start of a new series, or to check design/processing variants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Strength: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demonstrated capability to achieve conductor limit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Weakness: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generally slow training </a:t>
            </a:r>
            <a:r>
              <a:rPr lang="en-US" sz="1400" dirty="0" smtClean="0">
                <a:solidFill>
                  <a:schemeClr val="tx1"/>
                </a:solidFill>
              </a:rPr>
              <a:t>(but: faster quench recovery due to lower stored energy)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Note: some results not representative of quadrupole layout (e.g. ramp rate dependence)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 key step in the development of both short and long coils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487" y="3701397"/>
            <a:ext cx="4608512" cy="231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31002"/>
            <a:ext cx="2337404" cy="198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15767" y="5805264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R. Bossert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08534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MQXFSM1 Coil and Assembly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15" name="Picture 14" descr="15-0010-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532" y="1363398"/>
            <a:ext cx="3310562" cy="22098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532" y="4005246"/>
            <a:ext cx="3214976" cy="215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15616" y="4238506"/>
            <a:ext cx="3174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D. Dietderich, A. Ghosh, A. Godeke, I. Pong</a:t>
            </a:r>
            <a:endParaRPr lang="en-US" sz="12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29963" y="5775647"/>
            <a:ext cx="94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R. Bossert </a:t>
            </a:r>
          </a:p>
          <a:p>
            <a:r>
              <a:rPr lang="en-US" sz="1200" i="1" dirty="0" smtClean="0"/>
              <a:t>I. Novitski</a:t>
            </a:r>
            <a:endParaRPr lang="en-US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89533" y="980728"/>
            <a:ext cx="39684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Conductor and short sample parameters</a:t>
            </a:r>
            <a:endParaRPr lang="en-US" sz="1300" dirty="0"/>
          </a:p>
        </p:txBody>
      </p:sp>
      <p:sp>
        <p:nvSpPr>
          <p:cNvPr id="17" name="TextBox 16"/>
          <p:cNvSpPr txBox="1"/>
          <p:nvPr/>
        </p:nvSpPr>
        <p:spPr>
          <a:xfrm>
            <a:off x="4932040" y="980728"/>
            <a:ext cx="34563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LARP Coil #2 assembled in mirror structure</a:t>
            </a:r>
            <a:endParaRPr lang="en-US" sz="1300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3701831"/>
            <a:ext cx="31244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S</a:t>
            </a:r>
            <a:r>
              <a:rPr lang="en-US" sz="1300" dirty="0" smtClean="0"/>
              <a:t>him configuration for pre-load tuning</a:t>
            </a:r>
            <a:endParaRPr lang="en-US" sz="1300" dirty="0"/>
          </a:p>
        </p:txBody>
      </p:sp>
      <p:sp>
        <p:nvSpPr>
          <p:cNvPr id="16" name="TextBox 15"/>
          <p:cNvSpPr txBox="1"/>
          <p:nvPr/>
        </p:nvSpPr>
        <p:spPr>
          <a:xfrm>
            <a:off x="611560" y="4646746"/>
            <a:ext cx="345638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Pre-load target</a:t>
            </a:r>
            <a:r>
              <a:rPr lang="en-US" sz="1600" dirty="0" smtClean="0"/>
              <a:t>: 70 MPa (average)</a:t>
            </a:r>
          </a:p>
          <a:p>
            <a:endParaRPr lang="en-US" sz="600" dirty="0" smtClean="0"/>
          </a:p>
          <a:p>
            <a:r>
              <a:rPr lang="en-US" sz="1600" u="sng" dirty="0" smtClean="0"/>
              <a:t>Maximum coil stress</a:t>
            </a:r>
            <a:r>
              <a:rPr lang="en-US" sz="1600" dirty="0" smtClean="0"/>
              <a:t> (calculated): </a:t>
            </a:r>
          </a:p>
          <a:p>
            <a:endParaRPr lang="en-US" sz="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During assembly: 110 MPa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After cool-down: 125 MPa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 18 kA: 150 MPa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17170"/>
              </p:ext>
            </p:extLst>
          </p:nvPr>
        </p:nvGraphicFramePr>
        <p:xfrm>
          <a:off x="653556" y="1360885"/>
          <a:ext cx="4104456" cy="28602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99760"/>
                <a:gridCol w="648072"/>
                <a:gridCol w="1656624"/>
              </a:tblGrid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Parameter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Unit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Value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Alloy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(Nb-</a:t>
                      </a:r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7.5w%Ta</a:t>
                      </a: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)</a:t>
                      </a:r>
                      <a:r>
                        <a:rPr lang="en-US" sz="1200" b="0" i="0" u="none" strike="noStrike" baseline="-25000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Sn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Sub-element layout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108/127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Non-Cu fraction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%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43.6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Number </a:t>
                      </a:r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of strands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Cable Width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mm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18.094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Cable Mid-Thickness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mm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1.529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Keystone 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angle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Deg.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0.52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Cable Twist pitch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mm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109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Core material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316 SS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Cable insulation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AGY-S2-Glass Braid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I</a:t>
                      </a:r>
                      <a:r>
                        <a:rPr lang="en-US" sz="1200" b="0" i="0" u="none" strike="noStrike" baseline="-25000" dirty="0" smtClean="0">
                          <a:effectLst/>
                          <a:latin typeface="+mn-lt"/>
                        </a:rPr>
                        <a:t>ss</a:t>
                      </a: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 at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1.9K (4.5K)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kA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21.1 (18.7)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  <a:tr h="220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B</a:t>
                      </a:r>
                      <a:r>
                        <a:rPr lang="en-US" sz="1200" b="0" i="0" u="none" strike="noStrike" baseline="-25000" dirty="0" smtClean="0">
                          <a:effectLst/>
                          <a:latin typeface="+mn-lt"/>
                        </a:rPr>
                        <a:t>ss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 at 1.9K (4.5K)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3152" marR="7315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T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14.5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 (13.2)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27432" marR="27432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320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MQXFSM1 Instrumentation and Protection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50000"/>
                    </a14:imgEffect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7" t="14811" r="33547" b="4523"/>
          <a:stretch/>
        </p:blipFill>
        <p:spPr bwMode="auto">
          <a:xfrm>
            <a:off x="5580112" y="1628801"/>
            <a:ext cx="2588096" cy="234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816424" cy="2348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94" y="4492878"/>
            <a:ext cx="4484252" cy="137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" r="44778"/>
          <a:stretch/>
        </p:blipFill>
        <p:spPr bwMode="auto">
          <a:xfrm rot="10800000">
            <a:off x="5292079" y="4492878"/>
            <a:ext cx="1423571" cy="137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5" b="17688"/>
          <a:stretch/>
        </p:blipFill>
        <p:spPr bwMode="auto">
          <a:xfrm>
            <a:off x="6761709" y="4492878"/>
            <a:ext cx="1653908" cy="136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1520" y="4176015"/>
            <a:ext cx="84249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u="sng" dirty="0" smtClean="0"/>
              <a:t>IL heaters</a:t>
            </a:r>
            <a:r>
              <a:rPr lang="en-US" sz="1300" dirty="0" smtClean="0"/>
              <a:t>: copper cladded, 1 strip/half coil, in series; </a:t>
            </a:r>
            <a:r>
              <a:rPr lang="en-US" sz="1300" u="sng" dirty="0" smtClean="0"/>
              <a:t>OL heaters</a:t>
            </a:r>
            <a:r>
              <a:rPr lang="en-US" sz="1300" dirty="0" smtClean="0"/>
              <a:t>: all stainless, 2 strips/half coil (HF/LF), in series</a:t>
            </a:r>
            <a:endParaRPr lang="en-US" sz="1300" dirty="0"/>
          </a:p>
        </p:txBody>
      </p:sp>
      <p:sp>
        <p:nvSpPr>
          <p:cNvPr id="20" name="TextBox 19"/>
          <p:cNvSpPr txBox="1"/>
          <p:nvPr/>
        </p:nvSpPr>
        <p:spPr>
          <a:xfrm>
            <a:off x="899592" y="1052736"/>
            <a:ext cx="396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u="sng" dirty="0"/>
              <a:t>V</a:t>
            </a:r>
            <a:r>
              <a:rPr lang="en-US" sz="1300" u="sng" dirty="0" smtClean="0"/>
              <a:t>oltage taps</a:t>
            </a:r>
            <a:r>
              <a:rPr lang="en-US" sz="1300" dirty="0" smtClean="0"/>
              <a:t>: </a:t>
            </a:r>
          </a:p>
          <a:p>
            <a:pPr algn="ctr"/>
            <a:r>
              <a:rPr lang="en-US" sz="1300" dirty="0" smtClean="0"/>
              <a:t>7 taps/layer: pole turn, spacer, splice </a:t>
            </a:r>
            <a:endParaRPr lang="en-US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4924001" y="1052736"/>
            <a:ext cx="396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u="sng" dirty="0" smtClean="0"/>
              <a:t>Strain gauges</a:t>
            </a:r>
            <a:r>
              <a:rPr lang="en-US" sz="1300" dirty="0" smtClean="0"/>
              <a:t>: </a:t>
            </a:r>
          </a:p>
          <a:p>
            <a:pPr algn="ctr"/>
            <a:r>
              <a:rPr lang="en-US" sz="1300" dirty="0" smtClean="0"/>
              <a:t>1 pole (azimuthal &amp; axial), 4 coil (assembly only) </a:t>
            </a:r>
            <a:endParaRPr lang="en-US" sz="1300" dirty="0"/>
          </a:p>
        </p:txBody>
      </p:sp>
      <p:sp>
        <p:nvSpPr>
          <p:cNvPr id="3" name="TextBox 2"/>
          <p:cNvSpPr txBox="1"/>
          <p:nvPr/>
        </p:nvSpPr>
        <p:spPr>
          <a:xfrm>
            <a:off x="7128251" y="5591404"/>
            <a:ext cx="9092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LARP Coil #2</a:t>
            </a:r>
            <a:endParaRPr lang="en-US" sz="9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5960313"/>
            <a:ext cx="525658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R. </a:t>
            </a:r>
            <a:r>
              <a:rPr lang="en-US" sz="1200" i="1" dirty="0"/>
              <a:t>B</a:t>
            </a:r>
            <a:r>
              <a:rPr lang="en-US" sz="1200" i="1" dirty="0" smtClean="0"/>
              <a:t>ossert, D. Cheng, </a:t>
            </a:r>
            <a:r>
              <a:rPr lang="en-US" sz="1200" i="1" dirty="0"/>
              <a:t>G. </a:t>
            </a:r>
            <a:r>
              <a:rPr lang="en-US" sz="1200" i="1" dirty="0" smtClean="0"/>
              <a:t>Chlachidze, M. Marchevsky, T. Salmi, T. Strauss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79366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MQXFSM1 Quench Performance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2000" y="1037106"/>
            <a:ext cx="6026515" cy="2031325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Tested at FNAL VMTF using new header designed for MQXF 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First quench 70% of SSL; reached plateau at about 90% of SSL after ~20 quenches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(I</a:t>
            </a:r>
            <a:r>
              <a:rPr lang="en-US" sz="1600" baseline="-25000" dirty="0" smtClean="0">
                <a:solidFill>
                  <a:schemeClr val="accent1">
                    <a:lumMod val="75000"/>
                  </a:schemeClr>
                </a:solidFill>
              </a:rPr>
              <a:t>max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=19.2 kA, 91.3% SSL)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Fast quench recovery (30 min, 18 quenches in one day)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Plateau quenches appear to originate at same location </a:t>
            </a:r>
            <a:r>
              <a:rPr lang="en-US" sz="1600" dirty="0" smtClean="0">
                <a:solidFill>
                  <a:schemeClr val="tx1"/>
                </a:solidFill>
              </a:rPr>
              <a:t>near V</a:t>
            </a:r>
            <a:r>
              <a:rPr lang="en-US" sz="1600" baseline="-25000" dirty="0" smtClean="0">
                <a:solidFill>
                  <a:schemeClr val="tx1"/>
                </a:solidFill>
              </a:rPr>
              <a:t>tap</a:t>
            </a:r>
            <a:r>
              <a:rPr lang="en-US" sz="1600" dirty="0" smtClean="0">
                <a:solidFill>
                  <a:schemeClr val="tx1"/>
                </a:solidFill>
              </a:rPr>
              <a:t> A04 (A03-A04 and A04-A05 segments start together)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Same current reached after ramp rate and protection studies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186" y="1074609"/>
            <a:ext cx="1759523" cy="464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3528" y="5919083"/>
            <a:ext cx="8280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Reference</a:t>
            </a:r>
            <a:r>
              <a:rPr lang="en-US" sz="1000" b="1" dirty="0"/>
              <a:t>: LARP MQXFSM1 (Mirror) Magnet Test Summary, </a:t>
            </a:r>
            <a:r>
              <a:rPr lang="en-US" sz="1000" b="1" dirty="0">
                <a:hlinkClick r:id="rId4"/>
              </a:rPr>
              <a:t>http://larpdocs.fnal.gov//</a:t>
            </a:r>
            <a:r>
              <a:rPr lang="en-US" sz="1000" b="1" dirty="0" smtClean="0">
                <a:hlinkClick r:id="rId4"/>
              </a:rPr>
              <a:t>LARP-public/DocDB/ShowDocument?docid=1087</a:t>
            </a:r>
            <a:r>
              <a:rPr lang="en-US" sz="1000" b="1" dirty="0" smtClean="0"/>
              <a:t>   </a:t>
            </a:r>
            <a:endParaRPr lang="en-US" sz="10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612000" y="3153683"/>
            <a:ext cx="5760200" cy="2670454"/>
            <a:chOff x="612000" y="3153683"/>
            <a:chExt cx="5760200" cy="2670454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84" b="764"/>
            <a:stretch/>
          </p:blipFill>
          <p:spPr bwMode="auto">
            <a:xfrm>
              <a:off x="612000" y="3153683"/>
              <a:ext cx="5760200" cy="2670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398165" y="5148041"/>
              <a:ext cx="202170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G</a:t>
              </a:r>
              <a:r>
                <a:rPr lang="en-US" sz="1200" i="1" dirty="0"/>
                <a:t>. Chlachidze, S. </a:t>
              </a:r>
              <a:r>
                <a:rPr lang="en-US" sz="1200" i="1" dirty="0" smtClean="0"/>
                <a:t>Stoynev </a:t>
              </a:r>
              <a:endParaRPr lang="en-US" sz="1200" i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4192206" y="3239103"/>
              <a:ext cx="0" cy="2255609"/>
            </a:xfrm>
            <a:prstGeom prst="line">
              <a:avLst/>
            </a:prstGeom>
            <a:ln w="9525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499395" y="3243775"/>
              <a:ext cx="0" cy="1337353"/>
            </a:xfrm>
            <a:prstGeom prst="line">
              <a:avLst/>
            </a:prstGeom>
            <a:ln w="9525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499395" y="5355798"/>
              <a:ext cx="0" cy="144016"/>
            </a:xfrm>
            <a:prstGeom prst="line">
              <a:avLst/>
            </a:prstGeom>
            <a:ln w="9525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58735" y="3444684"/>
              <a:ext cx="1197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70C0"/>
                  </a:solidFill>
                </a:rPr>
                <a:t>Protection studies</a:t>
              </a:r>
              <a:endParaRPr lang="en-US" sz="10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4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dependence</a:t>
            </a:r>
            <a:r>
              <a:rPr lang="en-US" dirty="0"/>
              <a:t> </a:t>
            </a:r>
            <a:r>
              <a:rPr lang="en-US" dirty="0" smtClean="0"/>
              <a:t>and RRR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4889" y="945892"/>
            <a:ext cx="7847551" cy="23801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Temperature dependence is consistent with a conductor-limited quench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origin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Higher strain sensitivity of Ta-doped RRP conductor used in mirror coil may have been a contributing factor to local degradation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Improved strain sensitivity using </a:t>
            </a:r>
            <a:r>
              <a:rPr lang="en-US" sz="1400" dirty="0" err="1" smtClean="0">
                <a:solidFill>
                  <a:schemeClr val="tx1"/>
                </a:solidFill>
              </a:rPr>
              <a:t>Ti</a:t>
            </a:r>
            <a:r>
              <a:rPr lang="en-US" sz="1400" dirty="0" smtClean="0">
                <a:solidFill>
                  <a:schemeClr val="tx1"/>
                </a:solidFill>
              </a:rPr>
              <a:t>-ternary RRP and higher heat treatment temperature</a:t>
            </a:r>
            <a:endParaRPr lang="en-US" sz="1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Quench current does not decrease significantly with ramp rate, however this result cannot be directly extended to the quadrupole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Coil RRR ~150 is consistent with average of short sample measurements (which have relatively large spread 82-282), and shows good uniformity among segments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1600" dirty="0">
                <a:solidFill>
                  <a:schemeClr val="tx1"/>
                </a:solidFill>
              </a:rPr>
              <a:t>Splice resistance: 1.71 </a:t>
            </a:r>
            <a:r>
              <a:rPr lang="en-US" sz="1600" dirty="0" err="1">
                <a:solidFill>
                  <a:schemeClr val="tx1"/>
                </a:solidFill>
              </a:rPr>
              <a:t>n</a:t>
            </a:r>
            <a:r>
              <a:rPr lang="en-US" sz="1600" dirty="0" err="1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lang="en-US" sz="1600" dirty="0">
                <a:solidFill>
                  <a:schemeClr val="tx1"/>
                </a:solidFill>
              </a:rPr>
              <a:t> (inner), 1.14 </a:t>
            </a:r>
            <a:r>
              <a:rPr lang="en-US" sz="1600" dirty="0" err="1">
                <a:solidFill>
                  <a:schemeClr val="tx1"/>
                </a:solidFill>
              </a:rPr>
              <a:t>n</a:t>
            </a:r>
            <a:r>
              <a:rPr lang="en-US" sz="1600" dirty="0" err="1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lang="en-US" sz="1600" dirty="0">
                <a:solidFill>
                  <a:schemeClr val="tx1"/>
                </a:solidFill>
              </a:rPr>
              <a:t> (outer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5919083"/>
            <a:ext cx="8280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Reference</a:t>
            </a:r>
            <a:r>
              <a:rPr lang="en-US" sz="1000" b="1" dirty="0"/>
              <a:t>: LARP MQXFSM1 (Mirror) Magnet Test Summary, </a:t>
            </a:r>
            <a:r>
              <a:rPr lang="en-US" sz="1000" b="1" dirty="0">
                <a:hlinkClick r:id="rId3"/>
              </a:rPr>
              <a:t>http://larpdocs.fnal.gov//</a:t>
            </a:r>
            <a:r>
              <a:rPr lang="en-US" sz="1000" b="1" dirty="0" smtClean="0">
                <a:hlinkClick r:id="rId3"/>
              </a:rPr>
              <a:t>LARP-public/DocDB/ShowDocument?docid=1087</a:t>
            </a:r>
            <a:r>
              <a:rPr lang="en-US" sz="1000" b="1" dirty="0" smtClean="0"/>
              <a:t>   </a:t>
            </a:r>
            <a:endParaRPr lang="en-US" sz="1000" b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56" y="3407311"/>
            <a:ext cx="4160236" cy="2486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613" y="3368893"/>
            <a:ext cx="3925835" cy="256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626286" y="3140968"/>
            <a:ext cx="202170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G</a:t>
            </a:r>
            <a:r>
              <a:rPr lang="en-US" sz="1200" i="1" dirty="0"/>
              <a:t>. Chlachidze, S. </a:t>
            </a:r>
            <a:r>
              <a:rPr lang="en-US" sz="1200" i="1" dirty="0" smtClean="0"/>
              <a:t>Stoynev </a:t>
            </a:r>
            <a:endParaRPr lang="en-US" sz="12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67" y="3513314"/>
            <a:ext cx="24060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/>
              <a:t>Coil segment RRR</a:t>
            </a:r>
            <a:endParaRPr lang="en-US" sz="13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797877" y="3513314"/>
            <a:ext cx="26301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/>
              <a:t>Quench Current vs. Temperature</a:t>
            </a:r>
            <a:endParaRPr lang="en-US" sz="1300" i="1" dirty="0"/>
          </a:p>
        </p:txBody>
      </p:sp>
    </p:spTree>
    <p:extLst>
      <p:ext uri="{BB962C8B-B14F-4D97-AF65-F5344CB8AC3E}">
        <p14:creationId xmlns:p14="http://schemas.microsoft.com/office/powerpoint/2010/main" val="32360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MQXFS1 Quadrupole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55182" y="1069237"/>
            <a:ext cx="4752528" cy="1600438"/>
          </a:xfr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First-generation cable and coil design </a:t>
            </a:r>
            <a:r>
              <a:rPr lang="en-US" sz="1600" dirty="0" smtClean="0">
                <a:solidFill>
                  <a:schemeClr val="tx1"/>
                </a:solidFill>
              </a:rPr>
              <a:t>(larger keystone angle)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Two coils from CERN and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two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from LARP</a:t>
            </a:r>
          </a:p>
          <a:p>
            <a:pPr lvl="1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CERN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(#103 and #104)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– RRP 132/169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LARP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(#3 and #5)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– RRP 108/127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Magnetic length 1.2 m, Coil length 1.5m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481058"/>
            <a:ext cx="4392048" cy="235292"/>
          </a:xfrm>
        </p:spPr>
        <p:txBody>
          <a:bodyPr/>
          <a:lstStyle/>
          <a:p>
            <a:r>
              <a:rPr lang="en-US" noProof="0" dirty="0" smtClean="0"/>
              <a:t>G. Sabbi – MQXF </a:t>
            </a:r>
            <a:r>
              <a:rPr lang="en-US" dirty="0" smtClean="0"/>
              <a:t>International </a:t>
            </a:r>
            <a:r>
              <a:rPr lang="en-US" noProof="0" dirty="0" smtClean="0"/>
              <a:t>Review, June 7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-10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2016</a:t>
            </a:r>
            <a:endParaRPr lang="en-GB" noProof="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97229"/>
            <a:ext cx="2543754" cy="236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30" y="3737889"/>
            <a:ext cx="3931673" cy="21088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746" y="3737889"/>
            <a:ext cx="3856267" cy="21141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13777" y="4222908"/>
            <a:ext cx="11705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</a:rPr>
              <a:t>CERN 103 &amp; 104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41465" y="5145430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</a:rPr>
              <a:t>LARP 3 &amp; 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12160" y="4138677"/>
            <a:ext cx="11705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</a:rPr>
              <a:t>CERN 103 &amp; 104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39848" y="5149525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</a:rPr>
              <a:t>LARP 3 &amp; 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01834" y="3445501"/>
            <a:ext cx="24060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/>
              <a:t>MQXFS1 Coils: Outer Layer</a:t>
            </a:r>
            <a:endParaRPr lang="en-US" sz="13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34282" y="3445501"/>
            <a:ext cx="24060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/>
              <a:t>MQXFS1 Coils: Inner Layer</a:t>
            </a:r>
            <a:endParaRPr lang="en-US" sz="13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33766" y="5896120"/>
            <a:ext cx="3494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D. Cheng, J. Schmalzle, J.C. Perez, M. Yu et al. </a:t>
            </a:r>
            <a:endParaRPr lang="en-US" sz="12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6442" y="2877258"/>
            <a:ext cx="4687317" cy="4924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tIns="91440" bIns="91440" rtlCol="0">
            <a:spAutoFit/>
          </a:bodyPr>
          <a:lstStyle/>
          <a:p>
            <a:pPr algn="ctr"/>
            <a:r>
              <a:rPr lang="en-US" sz="1000" b="1" dirty="0" smtClean="0"/>
              <a:t>Reference</a:t>
            </a:r>
            <a:r>
              <a:rPr lang="en-US" sz="1000" b="1" dirty="0"/>
              <a:t>: </a:t>
            </a:r>
            <a:r>
              <a:rPr lang="en-US" sz="1000" b="1" dirty="0" smtClean="0"/>
              <a:t>MQXFS1 Design Report, </a:t>
            </a:r>
          </a:p>
          <a:p>
            <a:pPr algn="ctr"/>
            <a:r>
              <a:rPr lang="en-US" sz="1000" b="1" dirty="0" smtClean="0">
                <a:hlinkClick r:id="rId6"/>
              </a:rPr>
              <a:t>http</a:t>
            </a:r>
            <a:r>
              <a:rPr lang="en-US" sz="1000" b="1" dirty="0">
                <a:hlinkClick r:id="rId6"/>
              </a:rPr>
              <a:t>://larpdocs.fnal.gov//</a:t>
            </a:r>
            <a:r>
              <a:rPr lang="en-US" sz="1000" b="1" dirty="0" smtClean="0">
                <a:hlinkClick r:id="rId6"/>
              </a:rPr>
              <a:t>LARP-public/DocDB/ShowDocument?docid=1074</a:t>
            </a:r>
            <a:r>
              <a:rPr lang="en-US" sz="1000" b="1" dirty="0" smtClean="0"/>
              <a:t>    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3941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7659</TotalTime>
  <Words>2655</Words>
  <Application>Microsoft Office PowerPoint</Application>
  <PresentationFormat>On-screen Show (4:3)</PresentationFormat>
  <Paragraphs>495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Thème Office</vt:lpstr>
      <vt:lpstr>Mirror and Short model tests and quench performance</vt:lpstr>
      <vt:lpstr>Presentation Goals and Outline</vt:lpstr>
      <vt:lpstr>Short Model Assembly and Test Timeline</vt:lpstr>
      <vt:lpstr>Mirror Test Objectives and Features</vt:lpstr>
      <vt:lpstr>MQXFSM1 Coil and Assembly Parameters</vt:lpstr>
      <vt:lpstr>MQXFSM1 Instrumentation and Protection </vt:lpstr>
      <vt:lpstr>MQXFSM1 Quench Performance</vt:lpstr>
      <vt:lpstr>Temperature dependence and RRR</vt:lpstr>
      <vt:lpstr>MQXFS1 Quadrupole</vt:lpstr>
      <vt:lpstr>MQXFS1 Conductor and Cable</vt:lpstr>
      <vt:lpstr>Short Sample and Reference Current Levels</vt:lpstr>
      <vt:lpstr>MQXFS1 Mechanical Support</vt:lpstr>
      <vt:lpstr>MQXFS1 Instrumentation and Protection</vt:lpstr>
      <vt:lpstr>MQXFS1 Test Goals and Strategy</vt:lpstr>
      <vt:lpstr>MQXFS1 Quench Training</vt:lpstr>
      <vt:lpstr>Thermal Cycle, Ramp Rate, Accelerator Profiles </vt:lpstr>
      <vt:lpstr>Quench Analysis</vt:lpstr>
      <vt:lpstr>RRR and Splice Resistance</vt:lpstr>
      <vt:lpstr>Magnetic Measurements and Protection Studies</vt:lpstr>
      <vt:lpstr>Summary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S64GLS</cp:lastModifiedBy>
  <cp:revision>424</cp:revision>
  <dcterms:created xsi:type="dcterms:W3CDTF">2016-03-23T12:58:39Z</dcterms:created>
  <dcterms:modified xsi:type="dcterms:W3CDTF">2016-06-08T21:25:44Z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