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4"/>
  </p:notesMasterIdLst>
  <p:handoutMasterIdLst>
    <p:handoutMasterId r:id="rId45"/>
  </p:handoutMasterIdLst>
  <p:sldIdLst>
    <p:sldId id="263" r:id="rId5"/>
    <p:sldId id="262" r:id="rId6"/>
    <p:sldId id="310" r:id="rId7"/>
    <p:sldId id="272" r:id="rId8"/>
    <p:sldId id="303" r:id="rId9"/>
    <p:sldId id="290" r:id="rId10"/>
    <p:sldId id="311" r:id="rId11"/>
    <p:sldId id="270" r:id="rId12"/>
    <p:sldId id="312" r:id="rId13"/>
    <p:sldId id="268" r:id="rId14"/>
    <p:sldId id="273" r:id="rId15"/>
    <p:sldId id="313" r:id="rId16"/>
    <p:sldId id="274" r:id="rId17"/>
    <p:sldId id="291" r:id="rId18"/>
    <p:sldId id="292" r:id="rId19"/>
    <p:sldId id="269" r:id="rId20"/>
    <p:sldId id="300" r:id="rId21"/>
    <p:sldId id="293" r:id="rId22"/>
    <p:sldId id="299" r:id="rId23"/>
    <p:sldId id="286" r:id="rId24"/>
    <p:sldId id="284" r:id="rId25"/>
    <p:sldId id="282" r:id="rId26"/>
    <p:sldId id="315" r:id="rId27"/>
    <p:sldId id="275" r:id="rId28"/>
    <p:sldId id="276" r:id="rId29"/>
    <p:sldId id="259" r:id="rId30"/>
    <p:sldId id="278" r:id="rId31"/>
    <p:sldId id="314" r:id="rId32"/>
    <p:sldId id="288" r:id="rId33"/>
    <p:sldId id="302" r:id="rId34"/>
    <p:sldId id="266" r:id="rId35"/>
    <p:sldId id="271" r:id="rId36"/>
    <p:sldId id="308" r:id="rId37"/>
    <p:sldId id="294" r:id="rId38"/>
    <p:sldId id="295" r:id="rId39"/>
    <p:sldId id="304" r:id="rId40"/>
    <p:sldId id="306" r:id="rId41"/>
    <p:sldId id="307" r:id="rId42"/>
    <p:sldId id="309" r:id="rId4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00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24" d="100"/>
          <a:sy n="124" d="100"/>
        </p:scale>
        <p:origin x="1224" y="108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Projects\MQXF\19_ColdTest\MQXFS1\MM\MQXFS1_MM_03_zscan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Projects\MQXF\19_ColdTest\MQXFS1\MM\MQXFS1_MM_03_zscan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Projects\MQXF\19_ColdTest\MQXFS1\MM\MQXFS1_MM_03_zsca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sz="1680" b="0" i="0" u="none" strike="noStrike" baseline="0">
                <a:effectLst/>
              </a:rPr>
              <a:t>Average warm measurements, 10 A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v>bn</c:v>
          </c:tx>
          <c:spPr>
            <a:ln w="19050" cap="rnd">
              <a:noFill/>
              <a:round/>
            </a:ln>
            <a:effectLst/>
          </c:spPr>
          <c:marker>
            <c:symbol val="x"/>
            <c:size val="8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z_scans!$C$4:$C$7</c:f>
              <c:numCache>
                <c:formatCode>0.00</c:formatCode>
                <c:ptCount val="4"/>
                <c:pt idx="0">
                  <c:v>-3.0205907684210098</c:v>
                </c:pt>
                <c:pt idx="1">
                  <c:v>0.55800485842326297</c:v>
                </c:pt>
                <c:pt idx="2">
                  <c:v>2.6820352168456498</c:v>
                </c:pt>
                <c:pt idx="3">
                  <c:v>2.09873928771249</c:v>
                </c:pt>
              </c:numCache>
            </c:numRef>
          </c:xVal>
          <c:yVal>
            <c:numRef>
              <c:f>z_scans!$H$4:$H$7</c:f>
              <c:numCache>
                <c:formatCode>0.00</c:formatCode>
                <c:ptCount val="4"/>
                <c:pt idx="0">
                  <c:v>-3.2436896959506898</c:v>
                </c:pt>
                <c:pt idx="1">
                  <c:v>0.297811904057738</c:v>
                </c:pt>
                <c:pt idx="2">
                  <c:v>2.4665772609401602</c:v>
                </c:pt>
                <c:pt idx="3">
                  <c:v>3.5695336527556001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703-448B-ADBB-38ACA49DE9D9}"/>
            </c:ext>
          </c:extLst>
        </c:ser>
        <c:ser>
          <c:idx val="0"/>
          <c:order val="1"/>
          <c:spPr>
            <a:ln w="19050" cap="rnd">
              <a:noFill/>
              <a:round/>
            </a:ln>
            <a:effectLst/>
          </c:spPr>
          <c:marker>
            <c:symbol val="triangle"/>
            <c:size val="8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z_scans!$C$15:$C$18</c:f>
              <c:numCache>
                <c:formatCode>0.00</c:formatCode>
                <c:ptCount val="4"/>
                <c:pt idx="0">
                  <c:v>3.0285308735277501</c:v>
                </c:pt>
                <c:pt idx="1">
                  <c:v>-3.8574729075724301</c:v>
                </c:pt>
                <c:pt idx="2">
                  <c:v>-0.68069554342768801</c:v>
                </c:pt>
                <c:pt idx="3">
                  <c:v>0.49349831416797901</c:v>
                </c:pt>
              </c:numCache>
            </c:numRef>
          </c:xVal>
          <c:yVal>
            <c:numRef>
              <c:f>z_scans!$H$15:$H$18</c:f>
              <c:numCache>
                <c:formatCode>0.00</c:formatCode>
                <c:ptCount val="4"/>
                <c:pt idx="0">
                  <c:v>3.46133127079151</c:v>
                </c:pt>
                <c:pt idx="1">
                  <c:v>-4.1830251940143697</c:v>
                </c:pt>
                <c:pt idx="2">
                  <c:v>-0.54595403720378</c:v>
                </c:pt>
                <c:pt idx="3">
                  <c:v>0.64810453586744499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703-448B-ADBB-38ACA49DE9D9}"/>
            </c:ext>
          </c:extLst>
        </c:ser>
        <c:ser>
          <c:idx val="2"/>
          <c:order val="2"/>
          <c:spPr>
            <a:ln w="25400" cap="rnd">
              <a:solidFill>
                <a:srgbClr val="00B05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z_scans!$J$28:$J$29</c:f>
              <c:numCache>
                <c:formatCode>0.00</c:formatCode>
                <c:ptCount val="2"/>
                <c:pt idx="0">
                  <c:v>-10</c:v>
                </c:pt>
                <c:pt idx="1">
                  <c:v>10</c:v>
                </c:pt>
              </c:numCache>
            </c:numRef>
          </c:xVal>
          <c:yVal>
            <c:numRef>
              <c:f>z_scans!$K$28:$K$29</c:f>
              <c:numCache>
                <c:formatCode>0.00</c:formatCode>
                <c:ptCount val="2"/>
                <c:pt idx="0">
                  <c:v>-10</c:v>
                </c:pt>
                <c:pt idx="1">
                  <c:v>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703-448B-ADBB-38ACA49DE9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4782808"/>
        <c:axId val="334783200"/>
      </c:scatterChart>
      <c:valAx>
        <c:axId val="334782808"/>
        <c:scaling>
          <c:orientation val="minMax"/>
          <c:max val="5"/>
          <c:min val="-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Before loading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34783200"/>
        <c:crosses val="autoZero"/>
        <c:crossBetween val="midCat"/>
      </c:valAx>
      <c:valAx>
        <c:axId val="334783200"/>
        <c:scaling>
          <c:orientation val="minMax"/>
          <c:max val="5"/>
          <c:min val="-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After loading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347828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sz="1400" b="0" i="0" u="none" strike="noStrike" baseline="0">
                <a:effectLst/>
              </a:rPr>
              <a:t>Average measurements on the straight part</a:t>
            </a:r>
            <a:endParaRPr lang="en-GB" sz="14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spPr>
            <a:ln w="19050" cap="rnd">
              <a:noFill/>
              <a:round/>
            </a:ln>
            <a:effectLst/>
          </c:spPr>
          <c:marker>
            <c:symbol val="x"/>
            <c:size val="8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z_scans!$H$4:$H$7</c:f>
              <c:numCache>
                <c:formatCode>0.00</c:formatCode>
                <c:ptCount val="4"/>
                <c:pt idx="0">
                  <c:v>-3.2436896959506898</c:v>
                </c:pt>
                <c:pt idx="1">
                  <c:v>0.297811904057738</c:v>
                </c:pt>
                <c:pt idx="2">
                  <c:v>2.4665772609401602</c:v>
                </c:pt>
                <c:pt idx="3">
                  <c:v>3.5695336527556001</c:v>
                </c:pt>
              </c:numCache>
            </c:numRef>
          </c:xVal>
          <c:yVal>
            <c:numRef>
              <c:f>z_scans!$W$4:$W$7</c:f>
              <c:numCache>
                <c:formatCode>0.00</c:formatCode>
                <c:ptCount val="4"/>
                <c:pt idx="0">
                  <c:v>-4.20530722504094</c:v>
                </c:pt>
                <c:pt idx="1">
                  <c:v>0.32098288783829199</c:v>
                </c:pt>
                <c:pt idx="2">
                  <c:v>2.7586174874849898</c:v>
                </c:pt>
                <c:pt idx="3">
                  <c:v>0.94726297666453296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709-4267-A901-6171711FD51A}"/>
            </c:ext>
          </c:extLst>
        </c:ser>
        <c:ser>
          <c:idx val="0"/>
          <c:order val="1"/>
          <c:spPr>
            <a:ln w="19050" cap="rnd">
              <a:noFill/>
              <a:round/>
            </a:ln>
            <a:effectLst/>
          </c:spPr>
          <c:marker>
            <c:symbol val="triangle"/>
            <c:size val="8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z_scans!$H$15:$H$18</c:f>
              <c:numCache>
                <c:formatCode>0.00</c:formatCode>
                <c:ptCount val="4"/>
                <c:pt idx="0">
                  <c:v>3.46133127079151</c:v>
                </c:pt>
                <c:pt idx="1">
                  <c:v>-4.1830251940143697</c:v>
                </c:pt>
                <c:pt idx="2">
                  <c:v>-0.54595403720378</c:v>
                </c:pt>
                <c:pt idx="3">
                  <c:v>0.64810453586744499</c:v>
                </c:pt>
              </c:numCache>
            </c:numRef>
          </c:xVal>
          <c:yVal>
            <c:numRef>
              <c:f>z_scans!$W$15:$W$18</c:f>
              <c:numCache>
                <c:formatCode>0.00</c:formatCode>
                <c:ptCount val="4"/>
                <c:pt idx="0">
                  <c:v>3.2937330717197599</c:v>
                </c:pt>
                <c:pt idx="1">
                  <c:v>-6.4908664362285098</c:v>
                </c:pt>
                <c:pt idx="2">
                  <c:v>-0.86709371704406502</c:v>
                </c:pt>
                <c:pt idx="3">
                  <c:v>0.52424141033078497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709-4267-A901-6171711FD51A}"/>
            </c:ext>
          </c:extLst>
        </c:ser>
        <c:ser>
          <c:idx val="2"/>
          <c:order val="2"/>
          <c:spPr>
            <a:ln w="25400" cap="rnd">
              <a:solidFill>
                <a:srgbClr val="00B05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z_scans!$J$28:$J$29</c:f>
              <c:numCache>
                <c:formatCode>0.00</c:formatCode>
                <c:ptCount val="2"/>
                <c:pt idx="0">
                  <c:v>-10</c:v>
                </c:pt>
                <c:pt idx="1">
                  <c:v>10</c:v>
                </c:pt>
              </c:numCache>
            </c:numRef>
          </c:xVal>
          <c:yVal>
            <c:numRef>
              <c:f>z_scans!$K$28:$K$29</c:f>
              <c:numCache>
                <c:formatCode>0.00</c:formatCode>
                <c:ptCount val="2"/>
                <c:pt idx="0">
                  <c:v>-10</c:v>
                </c:pt>
                <c:pt idx="1">
                  <c:v>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709-4267-A901-6171711FD5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4782808"/>
        <c:axId val="334783200"/>
      </c:scatterChart>
      <c:valAx>
        <c:axId val="334782808"/>
        <c:scaling>
          <c:orientation val="minMax"/>
          <c:max val="8"/>
          <c:min val="-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sz="1400" b="0" i="0" baseline="0">
                    <a:effectLst/>
                  </a:rPr>
                  <a:t>Warm measurements after loading, 10 A</a:t>
                </a:r>
                <a:endParaRPr lang="en-GB" sz="140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34783200"/>
        <c:crosses val="autoZero"/>
        <c:crossBetween val="midCat"/>
      </c:valAx>
      <c:valAx>
        <c:axId val="334783200"/>
        <c:scaling>
          <c:orientation val="minMax"/>
          <c:max val="8"/>
          <c:min val="-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Cold measurements, Nominal</a:t>
                </a:r>
                <a:r>
                  <a:rPr lang="en-GB" baseline="0"/>
                  <a:t> current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347828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GB" sz="1200" b="0" i="0" u="none" strike="noStrike" baseline="0">
                <a:effectLst/>
              </a:rPr>
              <a:t>Average warm measurements on the straight part, 10 A</a:t>
            </a:r>
            <a:endParaRPr lang="en-GB" sz="12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spPr>
            <a:ln w="19050" cap="rnd">
              <a:noFill/>
              <a:round/>
            </a:ln>
            <a:effectLst/>
          </c:spPr>
          <c:marker>
            <c:symbol val="x"/>
            <c:size val="8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z_scans!$H$4:$H$7</c:f>
              <c:numCache>
                <c:formatCode>0.00</c:formatCode>
                <c:ptCount val="4"/>
                <c:pt idx="0">
                  <c:v>-3.2436896959506898</c:v>
                </c:pt>
                <c:pt idx="1">
                  <c:v>0.297811904057738</c:v>
                </c:pt>
                <c:pt idx="2">
                  <c:v>2.4665772609401602</c:v>
                </c:pt>
                <c:pt idx="3">
                  <c:v>3.5695336527556001</c:v>
                </c:pt>
              </c:numCache>
            </c:numRef>
          </c:xVal>
          <c:yVal>
            <c:numRef>
              <c:f>z_scans!$AG$4:$AG$7</c:f>
              <c:numCache>
                <c:formatCode>0.00</c:formatCode>
                <c:ptCount val="4"/>
                <c:pt idx="0">
                  <c:v>-3.8913826226256401</c:v>
                </c:pt>
                <c:pt idx="1">
                  <c:v>0.29982304954137201</c:v>
                </c:pt>
                <c:pt idx="2">
                  <c:v>2.56733802835898</c:v>
                </c:pt>
                <c:pt idx="3">
                  <c:v>4.1802340456660803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978-4D34-B1FF-AF4926545687}"/>
            </c:ext>
          </c:extLst>
        </c:ser>
        <c:ser>
          <c:idx val="0"/>
          <c:order val="1"/>
          <c:spPr>
            <a:ln w="19050" cap="rnd">
              <a:noFill/>
              <a:round/>
            </a:ln>
            <a:effectLst/>
          </c:spPr>
          <c:marker>
            <c:symbol val="triangle"/>
            <c:size val="8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z_scans!$H$15:$H$18</c:f>
              <c:numCache>
                <c:formatCode>0.00</c:formatCode>
                <c:ptCount val="4"/>
                <c:pt idx="0">
                  <c:v>3.46133127079151</c:v>
                </c:pt>
                <c:pt idx="1">
                  <c:v>-4.1830251940143697</c:v>
                </c:pt>
                <c:pt idx="2">
                  <c:v>-0.54595403720378</c:v>
                </c:pt>
                <c:pt idx="3">
                  <c:v>0.64810453586744499</c:v>
                </c:pt>
              </c:numCache>
            </c:numRef>
          </c:xVal>
          <c:yVal>
            <c:numRef>
              <c:f>z_scans!$AG$15:$AG$18</c:f>
              <c:numCache>
                <c:formatCode>0.00</c:formatCode>
                <c:ptCount val="4"/>
                <c:pt idx="0">
                  <c:v>3.2621524586388202</c:v>
                </c:pt>
                <c:pt idx="1">
                  <c:v>-4.7159444961358803</c:v>
                </c:pt>
                <c:pt idx="2">
                  <c:v>-0.55372411505980601</c:v>
                </c:pt>
                <c:pt idx="3">
                  <c:v>0.49996272039399797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978-4D34-B1FF-AF4926545687}"/>
            </c:ext>
          </c:extLst>
        </c:ser>
        <c:ser>
          <c:idx val="2"/>
          <c:order val="2"/>
          <c:spPr>
            <a:ln w="25400" cap="rnd">
              <a:solidFill>
                <a:srgbClr val="00B05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z_scans!$J$28:$J$29</c:f>
              <c:numCache>
                <c:formatCode>0.00</c:formatCode>
                <c:ptCount val="2"/>
                <c:pt idx="0">
                  <c:v>-10</c:v>
                </c:pt>
                <c:pt idx="1">
                  <c:v>10</c:v>
                </c:pt>
              </c:numCache>
            </c:numRef>
          </c:xVal>
          <c:yVal>
            <c:numRef>
              <c:f>z_scans!$K$28:$K$29</c:f>
              <c:numCache>
                <c:formatCode>0.00</c:formatCode>
                <c:ptCount val="2"/>
                <c:pt idx="0">
                  <c:v>-10</c:v>
                </c:pt>
                <c:pt idx="1">
                  <c:v>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978-4D34-B1FF-AF49265456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4782808"/>
        <c:axId val="334783200"/>
      </c:scatterChart>
      <c:valAx>
        <c:axId val="334782808"/>
        <c:scaling>
          <c:orientation val="minMax"/>
          <c:max val="5"/>
          <c:min val="-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dirty="0" smtClean="0"/>
                  <a:t>Before</a:t>
                </a:r>
                <a:r>
                  <a:rPr lang="en-GB" baseline="0" dirty="0" smtClean="0"/>
                  <a:t> cold test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34783200"/>
        <c:crosses val="autoZero"/>
        <c:crossBetween val="midCat"/>
      </c:valAx>
      <c:valAx>
        <c:axId val="334783200"/>
        <c:scaling>
          <c:orientation val="minMax"/>
          <c:max val="5"/>
          <c:min val="-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After cold test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347828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740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7510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675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s-ES" noProof="0" smtClean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 smtClean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larpdocs.fnal.gov/LARP-public/DocDB/ShowDocument?docid=1079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larpdocs.fnal.gov/LARP-public/DocDB/ShowDocument?docid=1079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hyperlink" Target="https://indico.fnal.gov/getFile.py/access?contribId=2&amp;resId=0&amp;materialId=slides&amp;confId=1113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larpdocs.fnal.gov/LARP-public/DocDB/ShowDocument?docid=1079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3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3.png"/><Relationship Id="rId9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larpdocs.fnal.gov/LARP-public/DocDB/ShowDocument?docid=1074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arpdocs.fnal.gov/LARP/DocDB/0010/001079/003/MQXF-MagMeasCoordinateSystem-v1.docx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Magnetic Measurements and Analysis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80000" cy="990600"/>
          </a:xfrm>
        </p:spPr>
        <p:txBody>
          <a:bodyPr>
            <a:normAutofit fontScale="77500" lnSpcReduction="20000"/>
          </a:bodyPr>
          <a:lstStyle/>
          <a:p>
            <a:pPr algn="ctr">
              <a:spcAft>
                <a:spcPts val="400"/>
              </a:spcAft>
            </a:pPr>
            <a:r>
              <a:rPr lang="en-GB" dirty="0" smtClean="0"/>
              <a:t>S. Izquierdo Bermudez, </a:t>
            </a:r>
            <a:r>
              <a:rPr lang="en-US" dirty="0"/>
              <a:t>J. DiMarco, X. Wang</a:t>
            </a:r>
          </a:p>
          <a:p>
            <a:pPr algn="ctr">
              <a:spcAft>
                <a:spcPts val="400"/>
              </a:spcAft>
            </a:pPr>
            <a:r>
              <a:rPr lang="en-US" dirty="0"/>
              <a:t>G. Ambrosio, G. Chlachidze, P. Ferracin, </a:t>
            </a:r>
            <a:r>
              <a:rPr lang="en-US" dirty="0" smtClean="0"/>
              <a:t>T</a:t>
            </a:r>
            <a:r>
              <a:rPr lang="en-US" dirty="0"/>
              <a:t>. Holik, </a:t>
            </a:r>
          </a:p>
          <a:p>
            <a:pPr algn="ctr">
              <a:spcAft>
                <a:spcPts val="400"/>
              </a:spcAft>
            </a:pPr>
            <a:r>
              <a:rPr lang="en-US" dirty="0"/>
              <a:t>G. Sabbi, S. Stoynev, T. Strauss, E. Todesco, </a:t>
            </a:r>
            <a:r>
              <a:rPr lang="en-US" dirty="0" smtClean="0"/>
              <a:t>G. </a:t>
            </a:r>
            <a:r>
              <a:rPr lang="en-US" dirty="0" err="1" smtClean="0"/>
              <a:t>Valone</a:t>
            </a:r>
            <a:r>
              <a:rPr lang="en-US" dirty="0" smtClean="0"/>
              <a:t>, G</a:t>
            </a:r>
            <a:r>
              <a:rPr lang="en-US" dirty="0"/>
              <a:t>. </a:t>
            </a:r>
            <a:r>
              <a:rPr lang="en-US" dirty="0" err="1"/>
              <a:t>Velev</a:t>
            </a:r>
            <a:r>
              <a:rPr lang="en-US" dirty="0"/>
              <a:t> et al.</a:t>
            </a:r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MQXF International Review, CERN, June 2016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Magnetic Measurements Overview (I)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44" y="1484784"/>
            <a:ext cx="7559712" cy="3909064"/>
          </a:xfrm>
        </p:spPr>
        <p:txBody>
          <a:bodyPr>
            <a:noAutofit/>
          </a:bodyPr>
          <a:lstStyle/>
          <a:p>
            <a:r>
              <a:rPr lang="en-GB" sz="1800" u="sng" dirty="0" smtClean="0"/>
              <a:t>Warm measurements during assembly </a:t>
            </a:r>
            <a:r>
              <a:rPr lang="en-GB" sz="1800" dirty="0" smtClean="0"/>
              <a:t>(July-August 2015):</a:t>
            </a:r>
          </a:p>
          <a:p>
            <a:pPr lvl="1"/>
            <a:r>
              <a:rPr lang="en-US" sz="1800" dirty="0" smtClean="0"/>
              <a:t>Performed </a:t>
            </a:r>
            <a:r>
              <a:rPr lang="en-US" sz="1800" dirty="0">
                <a:solidFill>
                  <a:srgbClr val="FF0000"/>
                </a:solidFill>
              </a:rPr>
              <a:t>after insertion of the collared coil (before and after pre-loading</a:t>
            </a:r>
            <a:r>
              <a:rPr lang="en-US" sz="1800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US" sz="1800" dirty="0"/>
              <a:t>The plan is in the future to perform also measurements </a:t>
            </a:r>
            <a:r>
              <a:rPr lang="en-US" sz="1800" dirty="0">
                <a:solidFill>
                  <a:srgbClr val="FF0000"/>
                </a:solidFill>
              </a:rPr>
              <a:t>on the collared coil (before insertion on the yoke-shell structure</a:t>
            </a:r>
            <a:r>
              <a:rPr lang="en-US" sz="1800" dirty="0" smtClean="0">
                <a:solidFill>
                  <a:srgbClr val="FF0000"/>
                </a:solidFill>
              </a:rPr>
              <a:t>)</a:t>
            </a:r>
          </a:p>
          <a:p>
            <a:pPr marL="457200" lvl="1" indent="0">
              <a:buNone/>
            </a:pPr>
            <a:endParaRPr lang="en-GB" sz="1800" dirty="0" smtClean="0">
              <a:solidFill>
                <a:srgbClr val="003399"/>
              </a:solidFill>
            </a:endParaRPr>
          </a:p>
          <a:p>
            <a:pPr marL="457200" lvl="1" indent="0">
              <a:buNone/>
            </a:pPr>
            <a:endParaRPr lang="en-GB" sz="1800" dirty="0">
              <a:solidFill>
                <a:srgbClr val="003399"/>
              </a:solidFill>
            </a:endParaRPr>
          </a:p>
          <a:p>
            <a:pPr>
              <a:spcAft>
                <a:spcPts val="200"/>
              </a:spcAft>
            </a:pPr>
            <a:r>
              <a:rPr lang="en-US" sz="1800" u="sng" dirty="0"/>
              <a:t>First thermal cycle</a:t>
            </a:r>
            <a:r>
              <a:rPr lang="en-US" sz="1800" dirty="0"/>
              <a:t> (TC1, March 2016</a:t>
            </a:r>
            <a:r>
              <a:rPr lang="en-US" sz="1800" dirty="0" smtClean="0"/>
              <a:t>)</a:t>
            </a:r>
          </a:p>
          <a:p>
            <a:pPr marL="742950" lvl="2" indent="-342900">
              <a:spcAft>
                <a:spcPts val="200"/>
              </a:spcAft>
            </a:pPr>
            <a:r>
              <a:rPr lang="en-US" sz="1800" dirty="0"/>
              <a:t>Warm measurements before cool-down in VMTF in good agreement with those performed during </a:t>
            </a:r>
            <a:r>
              <a:rPr lang="en-US" sz="1800" dirty="0" smtClean="0"/>
              <a:t>assembly</a:t>
            </a:r>
          </a:p>
          <a:p>
            <a:pPr marL="742950" lvl="2" indent="-342900">
              <a:spcAft>
                <a:spcPts val="200"/>
              </a:spcAft>
            </a:pPr>
            <a:r>
              <a:rPr lang="en-US" sz="1800" dirty="0" smtClean="0"/>
              <a:t>Signal </a:t>
            </a:r>
            <a:r>
              <a:rPr lang="en-US" sz="1800" dirty="0"/>
              <a:t>from 30-layer PCB probe saturates amplifiers, requiring the use of an </a:t>
            </a:r>
            <a:r>
              <a:rPr lang="en-US" sz="1800" dirty="0" smtClean="0"/>
              <a:t>attenuator </a:t>
            </a:r>
            <a:r>
              <a:rPr lang="en-US" sz="1800" dirty="0" smtClean="0">
                <a:sym typeface="Wingdings" panose="05000000000000000000" pitchFamily="2" charset="2"/>
              </a:rPr>
              <a:t> 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difficult to correct (data not usable)</a:t>
            </a:r>
            <a:endParaRPr lang="en-US" sz="1800" u="sng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2114680" y="6207631"/>
            <a:ext cx="64173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Reference</a:t>
            </a:r>
            <a:r>
              <a:rPr lang="en-US" sz="1400" dirty="0" smtClean="0"/>
              <a:t>: MQXFS1 Test </a:t>
            </a:r>
            <a:r>
              <a:rPr lang="en-US" sz="1400" dirty="0"/>
              <a:t>Plan, </a:t>
            </a:r>
            <a:endParaRPr lang="en-US" sz="1400" dirty="0" smtClean="0"/>
          </a:p>
          <a:p>
            <a:r>
              <a:rPr lang="en-US" sz="1400" dirty="0" smtClean="0">
                <a:hlinkClick r:id="rId2"/>
              </a:rPr>
              <a:t>http</a:t>
            </a:r>
            <a:r>
              <a:rPr lang="en-US" sz="1400" dirty="0">
                <a:hlinkClick r:id="rId2"/>
              </a:rPr>
              <a:t>://larpdocs.fnal.gov//</a:t>
            </a:r>
            <a:r>
              <a:rPr lang="en-US" sz="1400" dirty="0" smtClean="0">
                <a:hlinkClick r:id="rId2"/>
              </a:rPr>
              <a:t>LARP-public/DocDB/ShowDocument?docid=1079</a:t>
            </a:r>
            <a:r>
              <a:rPr lang="en-US" sz="1400" dirty="0" smtClean="0"/>
              <a:t> 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2081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Magnetic Measurements Overview (II)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760" y="912700"/>
            <a:ext cx="8280480" cy="5280430"/>
          </a:xfrm>
        </p:spPr>
        <p:txBody>
          <a:bodyPr>
            <a:noAutofit/>
          </a:bodyPr>
          <a:lstStyle/>
          <a:p>
            <a:pPr>
              <a:spcAft>
                <a:spcPts val="200"/>
              </a:spcAft>
            </a:pPr>
            <a:r>
              <a:rPr lang="en-US" sz="1800" u="sng" dirty="0" smtClean="0"/>
              <a:t>Second </a:t>
            </a:r>
            <a:r>
              <a:rPr lang="en-US" sz="1800" u="sng" dirty="0"/>
              <a:t>thermal cycle</a:t>
            </a:r>
            <a:r>
              <a:rPr lang="en-US" sz="1800" dirty="0"/>
              <a:t> (TC2, April 2016</a:t>
            </a:r>
            <a:r>
              <a:rPr lang="en-US" sz="1800" dirty="0" smtClean="0"/>
              <a:t>)</a:t>
            </a:r>
            <a:endParaRPr lang="en-US" sz="1800" dirty="0"/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Replaced 30-layer probe with 2-layer probe and no attenuator 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Field </a:t>
            </a:r>
            <a:r>
              <a:rPr lang="en-US" sz="1800" dirty="0"/>
              <a:t>quality characterization up to nominal </a:t>
            </a:r>
            <a:r>
              <a:rPr lang="en-US" sz="1800" dirty="0" smtClean="0"/>
              <a:t>current</a:t>
            </a:r>
          </a:p>
          <a:p>
            <a:pPr marL="1200150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0000"/>
                </a:solidFill>
              </a:rPr>
              <a:t>Longitudinal scans at selected currents</a:t>
            </a:r>
          </a:p>
          <a:p>
            <a:pPr marL="1200150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0000"/>
                </a:solidFill>
              </a:rPr>
              <a:t>Accelerator cycle to nominal current</a:t>
            </a:r>
          </a:p>
          <a:p>
            <a:pPr marL="1200150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Ramp rate dependence</a:t>
            </a:r>
          </a:p>
          <a:p>
            <a:pPr marL="1200150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Stair step measurement</a:t>
            </a:r>
          </a:p>
          <a:p>
            <a:pPr marL="1200150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Effect of reset current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Additional </a:t>
            </a:r>
            <a:r>
              <a:rPr lang="en-US" sz="1800" dirty="0"/>
              <a:t>studies up to ultimate current</a:t>
            </a:r>
          </a:p>
          <a:p>
            <a:pPr marL="1200150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Accelerator cycle to ultimate current (including a cycle with longer injection plateau)</a:t>
            </a:r>
          </a:p>
          <a:p>
            <a:pPr marL="1200150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Z-scan at ultimate </a:t>
            </a:r>
            <a:r>
              <a:rPr lang="en-US" sz="1800" dirty="0" smtClean="0"/>
              <a:t>current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Measurements during and after warm-up</a:t>
            </a:r>
          </a:p>
          <a:p>
            <a:pPr marL="1200150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Magnetic measurements at intermediate temperatures</a:t>
            </a:r>
          </a:p>
          <a:p>
            <a:pPr marL="1200150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0000"/>
                </a:solidFill>
              </a:rPr>
              <a:t>Final z scan after warm up</a:t>
            </a:r>
          </a:p>
          <a:p>
            <a:pPr marL="1200150" lvl="2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2114680" y="6224167"/>
            <a:ext cx="64173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Reference</a:t>
            </a:r>
            <a:r>
              <a:rPr lang="en-US" sz="1400" dirty="0" smtClean="0"/>
              <a:t>: MQXFS1 Test </a:t>
            </a:r>
            <a:r>
              <a:rPr lang="en-US" sz="1400" dirty="0"/>
              <a:t>Plan, </a:t>
            </a:r>
            <a:endParaRPr lang="en-US" sz="1400" dirty="0" smtClean="0"/>
          </a:p>
          <a:p>
            <a:r>
              <a:rPr lang="en-US" sz="1400" dirty="0" smtClean="0">
                <a:hlinkClick r:id="rId2"/>
              </a:rPr>
              <a:t>http</a:t>
            </a:r>
            <a:r>
              <a:rPr lang="en-US" sz="1400" dirty="0">
                <a:hlinkClick r:id="rId2"/>
              </a:rPr>
              <a:t>://larpdocs.fnal.gov//</a:t>
            </a:r>
            <a:r>
              <a:rPr lang="en-US" sz="1400" dirty="0" smtClean="0">
                <a:hlinkClick r:id="rId2"/>
              </a:rPr>
              <a:t>LARP-public/DocDB/ShowDocument?docid=1079</a:t>
            </a:r>
            <a:r>
              <a:rPr lang="en-US" sz="1400" dirty="0" smtClean="0"/>
              <a:t>  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 rot="1345266">
            <a:off x="6033160" y="3059668"/>
            <a:ext cx="315983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Focus for this presentation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89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MQXFS1 parameters and features</a:t>
            </a:r>
          </a:p>
          <a:p>
            <a:r>
              <a:rPr lang="en-GB" dirty="0"/>
              <a:t>Magnetic measurements system</a:t>
            </a:r>
          </a:p>
          <a:p>
            <a:r>
              <a:rPr lang="en-GB" dirty="0" smtClean="0"/>
              <a:t>Magnetic </a:t>
            </a:r>
            <a:r>
              <a:rPr lang="en-GB" dirty="0"/>
              <a:t>measurement </a:t>
            </a:r>
            <a:r>
              <a:rPr lang="en-GB" dirty="0" smtClean="0"/>
              <a:t>overview</a:t>
            </a:r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Geometric Field Errors</a:t>
            </a:r>
          </a:p>
          <a:p>
            <a:pPr lvl="1"/>
            <a:r>
              <a:rPr lang="en-GB" dirty="0" smtClean="0"/>
              <a:t>Warm </a:t>
            </a:r>
            <a:r>
              <a:rPr lang="en-GB" dirty="0" smtClean="0"/>
              <a:t>magnetic measurements</a:t>
            </a:r>
          </a:p>
          <a:p>
            <a:pPr lvl="1"/>
            <a:r>
              <a:rPr lang="en-GB" dirty="0" smtClean="0"/>
              <a:t>Warm-Cold-Warm correlation</a:t>
            </a:r>
            <a:endParaRPr lang="en-GB" dirty="0" smtClean="0"/>
          </a:p>
          <a:p>
            <a:pPr lvl="1"/>
            <a:r>
              <a:rPr lang="en-GB" dirty="0" smtClean="0"/>
              <a:t>Possible </a:t>
            </a:r>
            <a:r>
              <a:rPr lang="en-GB" dirty="0" smtClean="0"/>
              <a:t>source of field errors and correcting actions</a:t>
            </a:r>
          </a:p>
          <a:p>
            <a:r>
              <a:rPr lang="en-GB" dirty="0" smtClean="0"/>
              <a:t>Machine Cycle Analysis</a:t>
            </a:r>
          </a:p>
          <a:p>
            <a:r>
              <a:rPr lang="en-GB" dirty="0" smtClean="0"/>
              <a:t>Summary and next steps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08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Warm magnetic measurements – </a:t>
            </a:r>
            <a:br>
              <a:rPr lang="en-GB" dirty="0" smtClean="0"/>
            </a:br>
            <a:r>
              <a:rPr lang="en-GB" dirty="0" smtClean="0"/>
              <a:t>Main Field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5134"/>
            <a:ext cx="8424936" cy="1227737"/>
          </a:xfrm>
        </p:spPr>
        <p:txBody>
          <a:bodyPr>
            <a:noAutofit/>
          </a:bodyPr>
          <a:lstStyle/>
          <a:p>
            <a:r>
              <a:rPr lang="en-GB" sz="1800" dirty="0" smtClean="0"/>
              <a:t>20-30 </a:t>
            </a:r>
            <a:r>
              <a:rPr lang="en-GB" sz="1800" dirty="0"/>
              <a:t>units discrepancy on </a:t>
            </a:r>
            <a:r>
              <a:rPr lang="en-GB" sz="1800" dirty="0" smtClean="0"/>
              <a:t>the transfer function </a:t>
            </a:r>
            <a:r>
              <a:rPr lang="en-GB" sz="1800" dirty="0"/>
              <a:t>with respect to ROXIE model using the nominal coil </a:t>
            </a:r>
            <a:r>
              <a:rPr lang="en-GB" sz="1800" dirty="0" smtClean="0"/>
              <a:t>geometry.</a:t>
            </a:r>
          </a:p>
          <a:p>
            <a:r>
              <a:rPr lang="en-GB" sz="1800" dirty="0" smtClean="0"/>
              <a:t>In </a:t>
            </a:r>
            <a:r>
              <a:rPr lang="en-GB" sz="1800" dirty="0"/>
              <a:t>the straight part (z=[-300,200] mm), </a:t>
            </a:r>
            <a:r>
              <a:rPr lang="en-GB" sz="1800" b="1" dirty="0">
                <a:solidFill>
                  <a:srgbClr val="FF0000"/>
                </a:solidFill>
              </a:rPr>
              <a:t>the longitudinal variation of the main field is within 8 </a:t>
            </a:r>
            <a:r>
              <a:rPr lang="en-GB" sz="1800" b="1" dirty="0" smtClean="0">
                <a:solidFill>
                  <a:srgbClr val="FF0000"/>
                </a:solidFill>
              </a:rPr>
              <a:t>units.</a:t>
            </a:r>
          </a:p>
          <a:p>
            <a:endParaRPr lang="en-GB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080320" y="6122850"/>
            <a:ext cx="66064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u="sng" dirty="0"/>
              <a:t>Reference</a:t>
            </a:r>
            <a:r>
              <a:rPr lang="en-US" sz="1100" dirty="0"/>
              <a:t>: </a:t>
            </a:r>
            <a:r>
              <a:rPr lang="en-US" sz="1100" dirty="0" smtClean="0"/>
              <a:t>S</a:t>
            </a:r>
            <a:r>
              <a:rPr lang="en-US" sz="1100" dirty="0"/>
              <a:t>. Izquierdo Bermudez, Analysis of MQXFS1 warm magnetic measurements, </a:t>
            </a:r>
            <a:r>
              <a:rPr lang="en-US" sz="1100" dirty="0">
                <a:hlinkClick r:id="rId2"/>
              </a:rPr>
              <a:t>https://indico.fnal.gov/getFile.py/access?contribId=2&amp;resId=0&amp;materialId=slides&amp;confId=11130</a:t>
            </a:r>
            <a:r>
              <a:rPr lang="en-US" sz="1100" dirty="0"/>
              <a:t> 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9132" y="2327461"/>
            <a:ext cx="4115502" cy="360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12224" y="2327461"/>
            <a:ext cx="4801418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06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Warm measurements – </a:t>
            </a:r>
            <a:br>
              <a:rPr lang="en-GB" dirty="0" smtClean="0"/>
            </a:br>
            <a:r>
              <a:rPr lang="en-GB" dirty="0" smtClean="0"/>
              <a:t>Field Harmonics After </a:t>
            </a:r>
            <a:r>
              <a:rPr lang="en-GB" dirty="0"/>
              <a:t>A</a:t>
            </a:r>
            <a:r>
              <a:rPr lang="en-GB" dirty="0" smtClean="0"/>
              <a:t>ssembly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5" y="1363216"/>
            <a:ext cx="4392489" cy="1921768"/>
          </a:xfrm>
        </p:spPr>
        <p:txBody>
          <a:bodyPr>
            <a:normAutofit/>
          </a:bodyPr>
          <a:lstStyle/>
          <a:p>
            <a:r>
              <a:rPr lang="en-GB" sz="1600" dirty="0" smtClean="0"/>
              <a:t>Field harmonics are evaluated at 2/3 of the aperture radius (</a:t>
            </a:r>
            <a:r>
              <a:rPr lang="en-GB" sz="1600" dirty="0" err="1" smtClean="0"/>
              <a:t>R</a:t>
            </a:r>
            <a:r>
              <a:rPr lang="en-GB" sz="1600" baseline="-25000" dirty="0" err="1" smtClean="0"/>
              <a:t>ref</a:t>
            </a:r>
            <a:r>
              <a:rPr lang="en-GB" sz="1600" dirty="0" smtClean="0"/>
              <a:t>=50 mm).</a:t>
            </a:r>
          </a:p>
          <a:p>
            <a:r>
              <a:rPr lang="en-GB" sz="1600" dirty="0" smtClean="0"/>
              <a:t>The </a:t>
            </a:r>
            <a:r>
              <a:rPr lang="en-GB" sz="1600" dirty="0"/>
              <a:t>standard deviation of the harmonics on the straight section </a:t>
            </a:r>
            <a:r>
              <a:rPr lang="en-GB" sz="1600" dirty="0"/>
              <a:t>(z=[-300,200] </a:t>
            </a:r>
            <a:r>
              <a:rPr lang="en-GB" sz="1600" dirty="0" smtClean="0"/>
              <a:t>mm) corresponds </a:t>
            </a:r>
            <a:r>
              <a:rPr lang="en-GB" sz="1600" dirty="0"/>
              <a:t>to a random displacement of the coil blocks of 50 </a:t>
            </a:r>
            <a:r>
              <a:rPr lang="en-GB" sz="1600" dirty="0" smtClean="0"/>
              <a:t>µm.</a:t>
            </a:r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624279"/>
              </p:ext>
            </p:extLst>
          </p:nvPr>
        </p:nvGraphicFramePr>
        <p:xfrm>
          <a:off x="719572" y="3284984"/>
          <a:ext cx="7704856" cy="284348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478994">
                  <a:extLst>
                    <a:ext uri="{9D8B030D-6E8A-4147-A177-3AD203B41FA5}">
                      <a16:colId xmlns:a16="http://schemas.microsoft.com/office/drawing/2014/main" val="385965505"/>
                    </a:ext>
                  </a:extLst>
                </a:gridCol>
                <a:gridCol w="877858">
                  <a:extLst>
                    <a:ext uri="{9D8B030D-6E8A-4147-A177-3AD203B41FA5}">
                      <a16:colId xmlns:a16="http://schemas.microsoft.com/office/drawing/2014/main" val="3222964408"/>
                    </a:ext>
                  </a:extLst>
                </a:gridCol>
                <a:gridCol w="877858">
                  <a:extLst>
                    <a:ext uri="{9D8B030D-6E8A-4147-A177-3AD203B41FA5}">
                      <a16:colId xmlns:a16="http://schemas.microsoft.com/office/drawing/2014/main" val="2178645667"/>
                    </a:ext>
                  </a:extLst>
                </a:gridCol>
                <a:gridCol w="877858">
                  <a:extLst>
                    <a:ext uri="{9D8B030D-6E8A-4147-A177-3AD203B41FA5}">
                      <a16:colId xmlns:a16="http://schemas.microsoft.com/office/drawing/2014/main" val="1109607704"/>
                    </a:ext>
                  </a:extLst>
                </a:gridCol>
                <a:gridCol w="886587">
                  <a:extLst>
                    <a:ext uri="{9D8B030D-6E8A-4147-A177-3AD203B41FA5}">
                      <a16:colId xmlns:a16="http://schemas.microsoft.com/office/drawing/2014/main" val="580628324"/>
                    </a:ext>
                  </a:extLst>
                </a:gridCol>
                <a:gridCol w="877858">
                  <a:extLst>
                    <a:ext uri="{9D8B030D-6E8A-4147-A177-3AD203B41FA5}">
                      <a16:colId xmlns:a16="http://schemas.microsoft.com/office/drawing/2014/main" val="857373128"/>
                    </a:ext>
                  </a:extLst>
                </a:gridCol>
                <a:gridCol w="877858">
                  <a:extLst>
                    <a:ext uri="{9D8B030D-6E8A-4147-A177-3AD203B41FA5}">
                      <a16:colId xmlns:a16="http://schemas.microsoft.com/office/drawing/2014/main" val="1049833098"/>
                    </a:ext>
                  </a:extLst>
                </a:gridCol>
                <a:gridCol w="877858">
                  <a:extLst>
                    <a:ext uri="{9D8B030D-6E8A-4147-A177-3AD203B41FA5}">
                      <a16:colId xmlns:a16="http://schemas.microsoft.com/office/drawing/2014/main" val="343606458"/>
                    </a:ext>
                  </a:extLst>
                </a:gridCol>
                <a:gridCol w="1072127">
                  <a:extLst>
                    <a:ext uri="{9D8B030D-6E8A-4147-A177-3AD203B41FA5}">
                      <a16:colId xmlns:a16="http://schemas.microsoft.com/office/drawing/2014/main" val="3640234898"/>
                    </a:ext>
                  </a:extLst>
                </a:gridCol>
              </a:tblGrid>
              <a:tr h="211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 </a:t>
                      </a:r>
                      <a:r>
                        <a:rPr lang="en-GB" sz="1600" u="none" strike="noStrike" dirty="0" smtClean="0">
                          <a:effectLst/>
                        </a:rPr>
                        <a:t>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Normal </a:t>
                      </a:r>
                      <a:r>
                        <a:rPr lang="en-GB" sz="1600" u="none" strike="noStrike" dirty="0" smtClean="0">
                          <a:effectLst/>
                        </a:rPr>
                        <a:t>Components (</a:t>
                      </a:r>
                      <a:r>
                        <a:rPr lang="en-GB" sz="1600" u="none" strike="noStrike" dirty="0" err="1" smtClean="0">
                          <a:effectLst/>
                        </a:rPr>
                        <a:t>b</a:t>
                      </a:r>
                      <a:r>
                        <a:rPr lang="en-GB" sz="1600" u="none" strike="noStrike" baseline="-25000" dirty="0" err="1" smtClean="0">
                          <a:effectLst/>
                        </a:rPr>
                        <a:t>n</a:t>
                      </a:r>
                      <a:r>
                        <a:rPr lang="en-GB" sz="1600" u="none" strike="noStrike" dirty="0" smtClean="0">
                          <a:effectLst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>
                          <a:effectLst/>
                        </a:rPr>
                        <a:t>Skew </a:t>
                      </a:r>
                      <a:r>
                        <a:rPr lang="en-GB" sz="1600" u="none" strike="noStrike" dirty="0" smtClean="0">
                          <a:effectLst/>
                        </a:rPr>
                        <a:t>Components (a</a:t>
                      </a:r>
                      <a:r>
                        <a:rPr lang="en-GB" sz="1600" u="none" strike="noStrike" baseline="-25000" dirty="0" smtClean="0">
                          <a:effectLst/>
                        </a:rPr>
                        <a:t>n</a:t>
                      </a:r>
                      <a:r>
                        <a:rPr lang="en-GB" sz="1600" u="none" strike="noStrike" dirty="0" smtClean="0">
                          <a:effectLst/>
                        </a:rPr>
                        <a:t>)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0480846"/>
                  </a:ext>
                </a:extLst>
              </a:tr>
              <a:tr h="3226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Average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Max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Min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Std. </a:t>
                      </a:r>
                      <a:r>
                        <a:rPr lang="en-GB" sz="1600" u="none" strike="noStrike" dirty="0" smtClean="0">
                          <a:effectLst/>
                        </a:rPr>
                        <a:t>Dev</a:t>
                      </a:r>
                      <a:r>
                        <a:rPr lang="en-GB" sz="1600" u="none" strike="noStrike" dirty="0">
                          <a:effectLst/>
                        </a:rPr>
                        <a:t>.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Average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Max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Min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Std. Dev.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78766685"/>
                  </a:ext>
                </a:extLst>
              </a:tr>
              <a:tr h="28342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-3.24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-1.17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-4.56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1.20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3.46</a:t>
                      </a:r>
                      <a:endParaRPr lang="en-GB" sz="1600" b="1" i="0" u="none" strike="noStrike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4.84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2.38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0.91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27365392"/>
                  </a:ext>
                </a:extLst>
              </a:tr>
              <a:tr h="28342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0.30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1.59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-0.70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0.79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chemeClr val="accent6"/>
                          </a:solidFill>
                          <a:effectLst/>
                        </a:rPr>
                        <a:t>-4.18</a:t>
                      </a:r>
                      <a:endParaRPr lang="en-GB" sz="1600" b="1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-2.91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-5.58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0.83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7605053"/>
                  </a:ext>
                </a:extLst>
              </a:tr>
              <a:tr h="28342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2.47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2.84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2.27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0.18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-0.55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0.36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-1.05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0.47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10323129"/>
                  </a:ext>
                </a:extLst>
              </a:tr>
              <a:tr h="28342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3.57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6.78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2.60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1.21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0.65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2.27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-0.30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0.73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07250521"/>
                  </a:ext>
                </a:extLst>
              </a:tr>
              <a:tr h="28342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0.40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-0.18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0.20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0.27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0.70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0.02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0.20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32492583"/>
                  </a:ext>
                </a:extLst>
              </a:tr>
              <a:tr h="28342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0.31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0.05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0.08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-0.25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-0.03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-0.45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0.13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57252576"/>
                  </a:ext>
                </a:extLst>
              </a:tr>
              <a:tr h="28342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0.29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0.10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0.31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0.43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0.18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0.07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8297607"/>
                  </a:ext>
                </a:extLst>
              </a:tr>
              <a:tr h="28342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-0.49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-0.33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-1.25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0.26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0.12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0.25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0.07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79287509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7052" y="961310"/>
            <a:ext cx="3753395" cy="245744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300192" y="1700808"/>
            <a:ext cx="1008112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stCxn id="8" idx="2"/>
          </p:cNvCxnSpPr>
          <p:nvPr/>
        </p:nvCxnSpPr>
        <p:spPr>
          <a:xfrm flipH="1">
            <a:off x="4499992" y="2276872"/>
            <a:ext cx="2304256" cy="8640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786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2470142"/>
              </p:ext>
            </p:extLst>
          </p:nvPr>
        </p:nvGraphicFramePr>
        <p:xfrm>
          <a:off x="3990606" y="1423768"/>
          <a:ext cx="4969930" cy="4603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Warm measurements -</a:t>
            </a:r>
            <a:br>
              <a:rPr lang="en-GB" dirty="0" smtClean="0"/>
            </a:br>
            <a:r>
              <a:rPr lang="en-GB" dirty="0" smtClean="0"/>
              <a:t>Before vs. After Pre-Loading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7" y="1355518"/>
            <a:ext cx="3667079" cy="2084728"/>
          </a:xfrm>
        </p:spPr>
        <p:txBody>
          <a:bodyPr>
            <a:noAutofit/>
          </a:bodyPr>
          <a:lstStyle/>
          <a:p>
            <a:pPr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A measurable effect is observed, however, the overall strength and longitudinal structure of the harmonics is not fundamentally </a:t>
            </a:r>
            <a:r>
              <a:rPr lang="en-US" sz="1800" dirty="0" smtClean="0"/>
              <a:t>altered</a:t>
            </a:r>
            <a:endParaRPr lang="en-US" sz="100" dirty="0"/>
          </a:p>
          <a:p>
            <a:pPr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Pre-load effect is relatively small compared to coil fabrication or initial assembly (collared coil)</a:t>
            </a:r>
            <a:endParaRPr lang="en-GB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7155859" y="2098092"/>
            <a:ext cx="351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3366FF"/>
                </a:solidFill>
              </a:rPr>
              <a:t>b</a:t>
            </a:r>
            <a:r>
              <a:rPr lang="en-GB" sz="1400" baseline="-25000" dirty="0" smtClean="0">
                <a:solidFill>
                  <a:srgbClr val="3366FF"/>
                </a:solidFill>
              </a:rPr>
              <a:t>6</a:t>
            </a:r>
            <a:endParaRPr lang="en-GB" sz="1400" baseline="-25000" dirty="0">
              <a:solidFill>
                <a:srgbClr val="3366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49014" y="2089318"/>
            <a:ext cx="351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a</a:t>
            </a:r>
            <a:r>
              <a:rPr lang="en-GB" sz="1400" baseline="-25000" dirty="0" smtClean="0">
                <a:solidFill>
                  <a:srgbClr val="FF0000"/>
                </a:solidFill>
              </a:rPr>
              <a:t>3</a:t>
            </a:r>
            <a:endParaRPr lang="en-GB" sz="1400" baseline="-25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49014" y="2830282"/>
            <a:ext cx="351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3366FF"/>
                </a:solidFill>
              </a:rPr>
              <a:t>b</a:t>
            </a:r>
            <a:r>
              <a:rPr lang="en-GB" sz="1400" baseline="-25000" dirty="0">
                <a:solidFill>
                  <a:srgbClr val="3366FF"/>
                </a:solidFill>
              </a:rPr>
              <a:t>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56926" y="3440246"/>
            <a:ext cx="351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3366FF"/>
                </a:solidFill>
              </a:rPr>
              <a:t>b</a:t>
            </a:r>
            <a:r>
              <a:rPr lang="en-GB" sz="1400" baseline="-25000" dirty="0" smtClean="0">
                <a:solidFill>
                  <a:srgbClr val="3366FF"/>
                </a:solidFill>
              </a:rPr>
              <a:t>4</a:t>
            </a:r>
            <a:endParaRPr lang="en-GB" sz="1400" baseline="-25000" dirty="0">
              <a:solidFill>
                <a:srgbClr val="3366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72846" y="3014948"/>
            <a:ext cx="351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a</a:t>
            </a:r>
            <a:r>
              <a:rPr lang="en-GB" sz="1400" baseline="-25000" dirty="0" smtClean="0">
                <a:solidFill>
                  <a:srgbClr val="FF0000"/>
                </a:solidFill>
              </a:rPr>
              <a:t>6</a:t>
            </a:r>
            <a:endParaRPr lang="en-GB" sz="1400" baseline="-25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25943" y="4987109"/>
            <a:ext cx="351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a</a:t>
            </a:r>
            <a:r>
              <a:rPr lang="en-GB" sz="1400" baseline="-25000" dirty="0" smtClean="0">
                <a:solidFill>
                  <a:srgbClr val="FF0000"/>
                </a:solidFill>
              </a:rPr>
              <a:t>4</a:t>
            </a:r>
            <a:endParaRPr lang="en-GB" sz="1400" baseline="-25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59715" y="3668153"/>
            <a:ext cx="351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a</a:t>
            </a:r>
            <a:r>
              <a:rPr lang="en-GB" sz="1400" baseline="-25000" dirty="0" smtClean="0">
                <a:solidFill>
                  <a:srgbClr val="FF0000"/>
                </a:solidFill>
              </a:rPr>
              <a:t>5</a:t>
            </a:r>
            <a:endParaRPr lang="en-GB" sz="1400" baseline="-25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84213" y="4434223"/>
            <a:ext cx="351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3366FF"/>
                </a:solidFill>
              </a:rPr>
              <a:t>b</a:t>
            </a:r>
            <a:r>
              <a:rPr lang="en-GB" sz="1400" baseline="-25000" dirty="0" smtClean="0">
                <a:solidFill>
                  <a:srgbClr val="3366FF"/>
                </a:solidFill>
              </a:rPr>
              <a:t>3</a:t>
            </a:r>
            <a:endParaRPr lang="en-GB" sz="1400" baseline="-25000" dirty="0">
              <a:solidFill>
                <a:srgbClr val="3366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743" y="3534509"/>
            <a:ext cx="3833962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31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4072166"/>
              </p:ext>
            </p:extLst>
          </p:nvPr>
        </p:nvGraphicFramePr>
        <p:xfrm>
          <a:off x="3963981" y="1212199"/>
          <a:ext cx="4915714" cy="5049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Cold Magnetic </a:t>
            </a:r>
            <a:r>
              <a:rPr lang="en-GB" dirty="0" smtClean="0"/>
              <a:t>Measurements -</a:t>
            </a:r>
            <a:br>
              <a:rPr lang="en-GB" dirty="0" smtClean="0"/>
            </a:br>
            <a:r>
              <a:rPr lang="en-GB" dirty="0" smtClean="0"/>
              <a:t>Cold vs. Warm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Susana Izquierdo Bermudez, MQXF </a:t>
            </a:r>
            <a:r>
              <a:rPr lang="es-ES" dirty="0" err="1" smtClean="0"/>
              <a:t>Review</a:t>
            </a:r>
            <a:r>
              <a:rPr lang="es-ES" dirty="0" smtClean="0"/>
              <a:t>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7545548" y="3199858"/>
            <a:ext cx="351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3366FF"/>
                </a:solidFill>
              </a:rPr>
              <a:t>b</a:t>
            </a:r>
            <a:r>
              <a:rPr lang="en-GB" sz="1400" baseline="-25000" dirty="0" smtClean="0">
                <a:solidFill>
                  <a:srgbClr val="3366FF"/>
                </a:solidFill>
              </a:rPr>
              <a:t>6</a:t>
            </a:r>
            <a:endParaRPr lang="en-GB" sz="1400" baseline="-25000" dirty="0">
              <a:solidFill>
                <a:srgbClr val="3366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69972" y="2745763"/>
            <a:ext cx="351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a</a:t>
            </a:r>
            <a:r>
              <a:rPr lang="en-GB" sz="1400" baseline="-25000" dirty="0" smtClean="0">
                <a:solidFill>
                  <a:srgbClr val="FF0000"/>
                </a:solidFill>
              </a:rPr>
              <a:t>3</a:t>
            </a:r>
            <a:endParaRPr lang="en-GB" sz="1400" baseline="-25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5336" y="2554210"/>
            <a:ext cx="351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3366FF"/>
                </a:solidFill>
              </a:rPr>
              <a:t>b</a:t>
            </a:r>
            <a:r>
              <a:rPr lang="en-GB" sz="1400" baseline="-25000" dirty="0">
                <a:solidFill>
                  <a:srgbClr val="3366FF"/>
                </a:solidFill>
              </a:rPr>
              <a:t>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38084" y="3589472"/>
            <a:ext cx="351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3366FF"/>
                </a:solidFill>
              </a:rPr>
              <a:t>b</a:t>
            </a:r>
            <a:r>
              <a:rPr lang="en-GB" sz="1400" baseline="-25000" dirty="0" smtClean="0">
                <a:solidFill>
                  <a:srgbClr val="3366FF"/>
                </a:solidFill>
              </a:rPr>
              <a:t>4</a:t>
            </a:r>
            <a:endParaRPr lang="en-GB" sz="1400" baseline="-25000" dirty="0">
              <a:solidFill>
                <a:srgbClr val="3366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57793" y="3092607"/>
            <a:ext cx="351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a</a:t>
            </a:r>
            <a:r>
              <a:rPr lang="en-GB" sz="1400" baseline="-25000" dirty="0" smtClean="0">
                <a:solidFill>
                  <a:srgbClr val="FF0000"/>
                </a:solidFill>
              </a:rPr>
              <a:t>6</a:t>
            </a:r>
            <a:endParaRPr lang="en-GB" sz="1400" baseline="-25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97868" y="5137447"/>
            <a:ext cx="351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a</a:t>
            </a:r>
            <a:r>
              <a:rPr lang="en-GB" sz="1400" baseline="-25000" dirty="0" smtClean="0">
                <a:solidFill>
                  <a:srgbClr val="FF0000"/>
                </a:solidFill>
              </a:rPr>
              <a:t>4</a:t>
            </a:r>
            <a:endParaRPr lang="en-GB" sz="1400" baseline="-25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96136" y="3632713"/>
            <a:ext cx="351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a</a:t>
            </a:r>
            <a:r>
              <a:rPr lang="en-GB" sz="1400" baseline="-25000" dirty="0" smtClean="0">
                <a:solidFill>
                  <a:srgbClr val="FF0000"/>
                </a:solidFill>
              </a:rPr>
              <a:t>5</a:t>
            </a:r>
            <a:endParaRPr lang="en-GB" sz="1400" baseline="-25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5748270" y="4552664"/>
            <a:ext cx="577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3366FF"/>
                </a:solidFill>
              </a:rPr>
              <a:t>b</a:t>
            </a:r>
            <a:r>
              <a:rPr lang="en-GB" sz="1400" baseline="-25000" dirty="0" smtClean="0">
                <a:solidFill>
                  <a:srgbClr val="3366FF"/>
                </a:solidFill>
              </a:rPr>
              <a:t>3</a:t>
            </a:r>
            <a:endParaRPr lang="en-GB" sz="1400" baseline="-25000" dirty="0">
              <a:solidFill>
                <a:srgbClr val="3366FF"/>
              </a:solidFill>
            </a:endParaRPr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260154" y="1484784"/>
            <a:ext cx="3863001" cy="4320479"/>
          </a:xfrm>
        </p:spPr>
        <p:txBody>
          <a:bodyPr>
            <a:noAutofit/>
          </a:bodyPr>
          <a:lstStyle/>
          <a:p>
            <a:r>
              <a:rPr lang="en-GB" sz="1800" dirty="0" smtClean="0"/>
              <a:t>Good </a:t>
            </a:r>
            <a:r>
              <a:rPr lang="en-GB" sz="1800" dirty="0" smtClean="0"/>
              <a:t>cold warm correlation, except:</a:t>
            </a:r>
          </a:p>
          <a:p>
            <a:pPr lvl="1"/>
            <a:r>
              <a:rPr lang="en-GB" sz="1800" dirty="0" smtClean="0"/>
              <a:t>b</a:t>
            </a:r>
            <a:r>
              <a:rPr lang="en-GB" sz="1800" baseline="-25000" dirty="0" smtClean="0"/>
              <a:t>3</a:t>
            </a:r>
            <a:r>
              <a:rPr lang="en-GB" sz="1800" dirty="0" smtClean="0"/>
              <a:t>, which increases by 1 unit</a:t>
            </a:r>
          </a:p>
          <a:p>
            <a:pPr lvl="1"/>
            <a:r>
              <a:rPr lang="en-GB" sz="1800" dirty="0" smtClean="0"/>
              <a:t>a</a:t>
            </a:r>
            <a:r>
              <a:rPr lang="en-GB" sz="1800" baseline="-25000" dirty="0" smtClean="0"/>
              <a:t>4</a:t>
            </a:r>
            <a:r>
              <a:rPr lang="en-GB" sz="1800" dirty="0" smtClean="0"/>
              <a:t>, which increases by 2 </a:t>
            </a:r>
            <a:r>
              <a:rPr lang="en-GB" sz="1800" dirty="0" smtClean="0"/>
              <a:t>units</a:t>
            </a:r>
          </a:p>
          <a:p>
            <a:pPr marL="457200" lvl="1" indent="0">
              <a:buNone/>
            </a:pPr>
            <a:endParaRPr lang="en-GB" sz="1800" dirty="0" smtClean="0"/>
          </a:p>
          <a:p>
            <a:r>
              <a:rPr lang="en-GB" sz="1800" dirty="0"/>
              <a:t>Allowed harmonics in very good agreement with the model.</a:t>
            </a:r>
          </a:p>
          <a:p>
            <a:pPr lvl="1"/>
            <a:endParaRPr lang="en-GB" sz="1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041770"/>
              </p:ext>
            </p:extLst>
          </p:nvPr>
        </p:nvGraphicFramePr>
        <p:xfrm>
          <a:off x="809308" y="4074750"/>
          <a:ext cx="2604283" cy="1342011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462465">
                  <a:extLst>
                    <a:ext uri="{9D8B030D-6E8A-4147-A177-3AD203B41FA5}">
                      <a16:colId xmlns:a16="http://schemas.microsoft.com/office/drawing/2014/main" val="3256449131"/>
                    </a:ext>
                  </a:extLst>
                </a:gridCol>
                <a:gridCol w="1440663">
                  <a:extLst>
                    <a:ext uri="{9D8B030D-6E8A-4147-A177-3AD203B41FA5}">
                      <a16:colId xmlns:a16="http://schemas.microsoft.com/office/drawing/2014/main" val="4213416779"/>
                    </a:ext>
                  </a:extLst>
                </a:gridCol>
                <a:gridCol w="701155">
                  <a:extLst>
                    <a:ext uri="{9D8B030D-6E8A-4147-A177-3AD203B41FA5}">
                      <a16:colId xmlns:a16="http://schemas.microsoft.com/office/drawing/2014/main" val="1228871458"/>
                    </a:ext>
                  </a:extLst>
                </a:gridCol>
              </a:tblGrid>
              <a:tr h="58191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 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MEASURED</a:t>
                      </a:r>
                    </a:p>
                    <a:p>
                      <a:pPr algn="ctr" fontAlgn="ctr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(average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at </a:t>
                      </a:r>
                      <a:r>
                        <a:rPr lang="en-GB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600" b="0" i="0" u="none" strike="noStrike" baseline="-250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ROXIE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658037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b</a:t>
                      </a:r>
                      <a:r>
                        <a:rPr lang="en-GB" sz="1600" u="none" strike="noStrike" baseline="-25000" dirty="0">
                          <a:effectLst/>
                        </a:rPr>
                        <a:t>6</a:t>
                      </a:r>
                      <a:endParaRPr lang="en-GB" sz="16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0.95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0.68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876030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b</a:t>
                      </a:r>
                      <a:r>
                        <a:rPr lang="en-GB" sz="1600" u="none" strike="noStrike" baseline="-25000" dirty="0">
                          <a:effectLst/>
                        </a:rPr>
                        <a:t>10</a:t>
                      </a:r>
                      <a:endParaRPr lang="en-GB" sz="16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-0.51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-</a:t>
                      </a:r>
                      <a:r>
                        <a:rPr lang="en-GB" sz="1600" u="none" strike="noStrike" dirty="0" smtClean="0">
                          <a:effectLst/>
                        </a:rPr>
                        <a:t>0.39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267733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b</a:t>
                      </a:r>
                      <a:r>
                        <a:rPr lang="en-GB" sz="1600" u="none" strike="noStrike" baseline="-25000" dirty="0">
                          <a:effectLst/>
                        </a:rPr>
                        <a:t>14</a:t>
                      </a:r>
                      <a:endParaRPr lang="en-GB" sz="16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-0.70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-</a:t>
                      </a:r>
                      <a:r>
                        <a:rPr lang="en-GB" sz="1600" u="none" strike="noStrike" dirty="0" smtClean="0">
                          <a:effectLst/>
                        </a:rPr>
                        <a:t>0.66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382418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489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Warm Magnetic Measurements</a:t>
            </a:r>
            <a:br>
              <a:rPr lang="en-GB" dirty="0" smtClean="0"/>
            </a:br>
            <a:r>
              <a:rPr lang="en-GB" dirty="0" smtClean="0"/>
              <a:t>Before </a:t>
            </a:r>
            <a:r>
              <a:rPr lang="en-GB" dirty="0" smtClean="0"/>
              <a:t>vs. </a:t>
            </a:r>
            <a:r>
              <a:rPr lang="en-GB" dirty="0" smtClean="0"/>
              <a:t>After Cold Test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Susana Izquierdo Bermudez, MQXF </a:t>
            </a:r>
            <a:r>
              <a:rPr lang="es-ES" dirty="0" err="1" smtClean="0"/>
              <a:t>Review</a:t>
            </a:r>
            <a:r>
              <a:rPr lang="es-ES" dirty="0" smtClean="0"/>
              <a:t>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0336478"/>
              </p:ext>
            </p:extLst>
          </p:nvPr>
        </p:nvGraphicFramePr>
        <p:xfrm>
          <a:off x="3851920" y="1014321"/>
          <a:ext cx="5116704" cy="47909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62918" y="1441362"/>
            <a:ext cx="3745144" cy="4137323"/>
          </a:xfrm>
        </p:spPr>
        <p:txBody>
          <a:bodyPr>
            <a:normAutofit/>
          </a:bodyPr>
          <a:lstStyle/>
          <a:p>
            <a:pPr marL="342900" lvl="1" indent="-342900"/>
            <a:r>
              <a:rPr lang="en-GB" sz="1600" dirty="0" smtClean="0"/>
              <a:t>Very good correlation on the field harmonics before and after cold powering test </a:t>
            </a:r>
            <a:r>
              <a:rPr lang="en-GB" sz="1600" dirty="0" smtClean="0">
                <a:sym typeface="Wingdings" panose="05000000000000000000" pitchFamily="2" charset="2"/>
              </a:rPr>
              <a:t> t</a:t>
            </a:r>
            <a:r>
              <a:rPr lang="en-GB" sz="1600" dirty="0" smtClean="0"/>
              <a:t>here </a:t>
            </a:r>
            <a:r>
              <a:rPr lang="en-GB" sz="1600" dirty="0"/>
              <a:t>is not a permanent deformation on the coil visible in terms of field quality</a:t>
            </a:r>
            <a:r>
              <a:rPr lang="en-GB" sz="1600" dirty="0" smtClean="0"/>
              <a:t>.</a:t>
            </a:r>
          </a:p>
          <a:p>
            <a:pPr marL="342900" lvl="1" indent="-342900"/>
            <a:r>
              <a:rPr lang="en-US" sz="1600" dirty="0" smtClean="0"/>
              <a:t>The </a:t>
            </a:r>
            <a:r>
              <a:rPr lang="en-US" sz="1600" dirty="0"/>
              <a:t>overall strength and longitudinal structure of the harmonics is not fundamentally altered</a:t>
            </a:r>
            <a:endParaRPr lang="en-US" sz="100" dirty="0"/>
          </a:p>
          <a:p>
            <a:pPr marL="0" lvl="1" indent="0">
              <a:buNone/>
            </a:pPr>
            <a:endParaRPr lang="en-GB" sz="1600" dirty="0"/>
          </a:p>
          <a:p>
            <a:endParaRPr lang="en-GB" sz="1800" dirty="0" smtClean="0"/>
          </a:p>
          <a:p>
            <a:endParaRPr lang="en-GB" sz="18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785294" y="1458568"/>
            <a:ext cx="351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3366FF"/>
                </a:solidFill>
              </a:rPr>
              <a:t>b</a:t>
            </a:r>
            <a:r>
              <a:rPr lang="en-GB" sz="1400" baseline="-25000" dirty="0" smtClean="0">
                <a:solidFill>
                  <a:srgbClr val="3366FF"/>
                </a:solidFill>
              </a:rPr>
              <a:t>6</a:t>
            </a:r>
            <a:endParaRPr lang="en-GB" sz="1400" baseline="-25000" dirty="0">
              <a:solidFill>
                <a:srgbClr val="3366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28384" y="2163543"/>
            <a:ext cx="351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a</a:t>
            </a:r>
            <a:r>
              <a:rPr lang="en-GB" sz="1400" baseline="-25000" dirty="0" smtClean="0">
                <a:solidFill>
                  <a:srgbClr val="FF0000"/>
                </a:solidFill>
              </a:rPr>
              <a:t>3</a:t>
            </a:r>
            <a:endParaRPr lang="en-GB" sz="1400" baseline="-25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13748" y="1971990"/>
            <a:ext cx="351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3366FF"/>
                </a:solidFill>
              </a:rPr>
              <a:t>b</a:t>
            </a:r>
            <a:r>
              <a:rPr lang="en-GB" sz="1400" baseline="-25000" dirty="0">
                <a:solidFill>
                  <a:srgbClr val="3366FF"/>
                </a:solidFill>
              </a:rPr>
              <a:t>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58412" y="3298554"/>
            <a:ext cx="351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3366FF"/>
                </a:solidFill>
              </a:rPr>
              <a:t>b</a:t>
            </a:r>
            <a:r>
              <a:rPr lang="en-GB" sz="1400" baseline="-25000" dirty="0" smtClean="0">
                <a:solidFill>
                  <a:srgbClr val="3366FF"/>
                </a:solidFill>
              </a:rPr>
              <a:t>4</a:t>
            </a:r>
            <a:endParaRPr lang="en-GB" sz="1400" baseline="-25000" dirty="0">
              <a:solidFill>
                <a:srgbClr val="3366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99820" y="2664275"/>
            <a:ext cx="351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a</a:t>
            </a:r>
            <a:r>
              <a:rPr lang="en-GB" sz="1400" baseline="-25000" dirty="0" smtClean="0">
                <a:solidFill>
                  <a:srgbClr val="FF0000"/>
                </a:solidFill>
              </a:rPr>
              <a:t>6</a:t>
            </a:r>
            <a:endParaRPr lang="en-GB" sz="1400" baseline="-25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0800000" flipV="1">
            <a:off x="4840015" y="4863004"/>
            <a:ext cx="14476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a</a:t>
            </a:r>
            <a:r>
              <a:rPr lang="en-GB" sz="1400" baseline="-25000" dirty="0" smtClean="0">
                <a:solidFill>
                  <a:srgbClr val="FF0000"/>
                </a:solidFill>
              </a:rPr>
              <a:t>4</a:t>
            </a:r>
            <a:endParaRPr lang="en-GB" sz="1400" baseline="-25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17105" y="3233236"/>
            <a:ext cx="399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a</a:t>
            </a:r>
            <a:r>
              <a:rPr lang="en-GB" sz="1400" baseline="-25000" dirty="0" smtClean="0">
                <a:solidFill>
                  <a:srgbClr val="FF0000"/>
                </a:solidFill>
              </a:rPr>
              <a:t>5</a:t>
            </a:r>
            <a:endParaRPr lang="en-GB" sz="1400" baseline="-25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5142552" y="4423616"/>
            <a:ext cx="577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3366FF"/>
                </a:solidFill>
              </a:rPr>
              <a:t>b</a:t>
            </a:r>
            <a:r>
              <a:rPr lang="en-GB" sz="1400" baseline="-25000" dirty="0" smtClean="0">
                <a:solidFill>
                  <a:srgbClr val="3366FF"/>
                </a:solidFill>
              </a:rPr>
              <a:t>3</a:t>
            </a:r>
            <a:endParaRPr lang="en-GB" sz="1400" baseline="-25000" dirty="0">
              <a:solidFill>
                <a:srgbClr val="3366FF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34" y="3476350"/>
            <a:ext cx="3833962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51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Contribution of the Coil </a:t>
            </a:r>
            <a:r>
              <a:rPr lang="en-GB" dirty="0"/>
              <a:t>E</a:t>
            </a:r>
            <a:r>
              <a:rPr lang="en-GB" dirty="0" smtClean="0"/>
              <a:t>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616" y="1414425"/>
            <a:ext cx="8388424" cy="515568"/>
          </a:xfrm>
        </p:spPr>
        <p:txBody>
          <a:bodyPr>
            <a:noAutofit/>
          </a:bodyPr>
          <a:lstStyle/>
          <a:p>
            <a:r>
              <a:rPr lang="en-GB" sz="1800" dirty="0" smtClean="0"/>
              <a:t>The contribution of the coil ends is very well captured by the 3D ROXIE </a:t>
            </a:r>
            <a:r>
              <a:rPr lang="en-GB" sz="1800" dirty="0" smtClean="0"/>
              <a:t>model</a:t>
            </a:r>
            <a:endParaRPr lang="en-GB" sz="1800" dirty="0"/>
          </a:p>
          <a:p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64" y="2183949"/>
            <a:ext cx="4792453" cy="36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2183949"/>
            <a:ext cx="4792453" cy="360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767828" y="5887546"/>
            <a:ext cx="3764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Measurements at 10 A after cold test, using 50 mm probe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02349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Un-Allowed Harmonics</a:t>
            </a:r>
            <a:br>
              <a:rPr lang="en-GB" dirty="0" smtClean="0"/>
            </a:br>
            <a:r>
              <a:rPr lang="en-GB" dirty="0" smtClean="0"/>
              <a:t>Coil Cross Sections Characterization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17" y="1182523"/>
            <a:ext cx="5360011" cy="2181428"/>
          </a:xfrm>
        </p:spPr>
        <p:txBody>
          <a:bodyPr>
            <a:noAutofit/>
          </a:bodyPr>
          <a:lstStyle/>
          <a:p>
            <a:r>
              <a:rPr lang="en-GB" sz="1800" dirty="0"/>
              <a:t>Efforts on going to link the measured un-allowed harmonics to the possible errors on the coil turns positioning based on cross section analysis.</a:t>
            </a:r>
          </a:p>
          <a:p>
            <a:r>
              <a:rPr lang="en-GB" sz="1800" dirty="0"/>
              <a:t>What we observe:</a:t>
            </a:r>
          </a:p>
          <a:p>
            <a:pPr lvl="1"/>
            <a:r>
              <a:rPr lang="en-GB" sz="1800" dirty="0"/>
              <a:t>Mid plane and pole turns are well in place.</a:t>
            </a:r>
          </a:p>
          <a:p>
            <a:pPr lvl="1"/>
            <a:r>
              <a:rPr lang="en-GB" sz="1800" dirty="0"/>
              <a:t>Large </a:t>
            </a:r>
            <a:r>
              <a:rPr lang="en-GB" sz="1800" dirty="0" smtClean="0"/>
              <a:t>azimuthal/radial </a:t>
            </a:r>
            <a:r>
              <a:rPr lang="en-GB" sz="1800" dirty="0"/>
              <a:t>deviation on the intermediate coil turns </a:t>
            </a:r>
            <a:r>
              <a:rPr lang="en-GB" sz="1800" dirty="0" smtClean="0"/>
              <a:t>(</a:t>
            </a:r>
            <a:r>
              <a:rPr lang="en-GB" sz="1800" dirty="0"/>
              <a:t>∽ </a:t>
            </a:r>
            <a:r>
              <a:rPr lang="en-GB" sz="1800" dirty="0" smtClean="0"/>
              <a:t>0.5 </a:t>
            </a:r>
            <a:r>
              <a:rPr lang="en-GB" sz="1800" dirty="0"/>
              <a:t>mm)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691" b="11236"/>
          <a:stretch/>
        </p:blipFill>
        <p:spPr>
          <a:xfrm>
            <a:off x="364117" y="3507090"/>
            <a:ext cx="3655132" cy="16905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b="13867"/>
          <a:stretch/>
        </p:blipFill>
        <p:spPr>
          <a:xfrm>
            <a:off x="349550" y="5197644"/>
            <a:ext cx="3684267" cy="1661845"/>
          </a:xfrm>
          <a:prstGeom prst="rect">
            <a:avLst/>
          </a:prstGeom>
        </p:spPr>
      </p:pic>
      <p:pic>
        <p:nvPicPr>
          <p:cNvPr id="10" name="Picture 3" descr="C:\Users\etrochep\Documents\QXF\Image analysis\contours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9" t="5821" r="12117" b="5646"/>
          <a:stretch/>
        </p:blipFill>
        <p:spPr bwMode="auto">
          <a:xfrm>
            <a:off x="6139834" y="1093714"/>
            <a:ext cx="2678130" cy="228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etrochep\Documents\QXF\Image analysis\coi101\section1\dev_a_left_right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599" y="3400211"/>
            <a:ext cx="4657127" cy="1773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etrochep\Documents\QXF\Image analysis\coi101\section1\dev_r_left_right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945" y="4955562"/>
            <a:ext cx="4615781" cy="176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02704" y="656246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[E. Holik]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33302" y="6536350"/>
            <a:ext cx="14093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[E. Rochepault]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54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MQXFS1 parameters and features</a:t>
            </a:r>
          </a:p>
          <a:p>
            <a:r>
              <a:rPr lang="en-GB" dirty="0"/>
              <a:t>Magnetic measurements system</a:t>
            </a:r>
          </a:p>
          <a:p>
            <a:r>
              <a:rPr lang="en-GB" dirty="0" smtClean="0"/>
              <a:t>Magnetic </a:t>
            </a:r>
            <a:r>
              <a:rPr lang="en-GB" dirty="0"/>
              <a:t>measurement </a:t>
            </a:r>
            <a:r>
              <a:rPr lang="en-GB" dirty="0" smtClean="0"/>
              <a:t>overview</a:t>
            </a:r>
            <a:endParaRPr lang="en-GB" dirty="0"/>
          </a:p>
          <a:p>
            <a:r>
              <a:rPr lang="en-GB" dirty="0" smtClean="0"/>
              <a:t>Geometric </a:t>
            </a:r>
            <a:r>
              <a:rPr lang="en-GB" dirty="0" smtClean="0"/>
              <a:t>field errors</a:t>
            </a:r>
            <a:endParaRPr lang="en-GB" dirty="0" smtClean="0"/>
          </a:p>
          <a:p>
            <a:r>
              <a:rPr lang="en-GB" dirty="0" smtClean="0"/>
              <a:t>Machine </a:t>
            </a:r>
            <a:r>
              <a:rPr lang="en-GB" dirty="0" smtClean="0"/>
              <a:t>cycle analysis</a:t>
            </a:r>
            <a:endParaRPr lang="en-GB" dirty="0" smtClean="0"/>
          </a:p>
          <a:p>
            <a:r>
              <a:rPr lang="en-GB" dirty="0" smtClean="0"/>
              <a:t>Summary and next steps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</a:t>
            </a:r>
            <a:r>
              <a:rPr lang="en-GB" baseline="-25000" dirty="0" smtClean="0"/>
              <a:t>3</a:t>
            </a:r>
            <a:r>
              <a:rPr lang="en-GB" dirty="0" smtClean="0"/>
              <a:t> and a</a:t>
            </a:r>
            <a:r>
              <a:rPr lang="en-GB" baseline="-25000" dirty="0" smtClean="0"/>
              <a:t>3</a:t>
            </a:r>
            <a:endParaRPr lang="en-GB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34098"/>
            <a:ext cx="8074800" cy="803571"/>
          </a:xfrm>
        </p:spPr>
        <p:txBody>
          <a:bodyPr>
            <a:noAutofit/>
          </a:bodyPr>
          <a:lstStyle/>
          <a:p>
            <a:r>
              <a:rPr lang="en-GB" sz="2000" dirty="0" smtClean="0"/>
              <a:t>Measured normal and skew sextupole can be corrected inserting </a:t>
            </a:r>
            <a:r>
              <a:rPr lang="en-GB" sz="2000" b="1" dirty="0" smtClean="0">
                <a:solidFill>
                  <a:srgbClr val="FF0000"/>
                </a:solidFill>
              </a:rPr>
              <a:t>magnetic shims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smtClean="0"/>
              <a:t>in the bladders slot</a:t>
            </a:r>
          </a:p>
          <a:p>
            <a:pPr lvl="1"/>
            <a:r>
              <a:rPr lang="en-GB" sz="1800" dirty="0" smtClean="0"/>
              <a:t>Magnetic shims installed in MQXFS1b to prove the correction capabilities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489370"/>
            <a:ext cx="4298749" cy="415160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633838" y="3221184"/>
            <a:ext cx="405441" cy="112144"/>
          </a:xfrm>
          <a:prstGeom prst="rect">
            <a:avLst/>
          </a:prstGeom>
          <a:solidFill>
            <a:srgbClr val="7030A0"/>
          </a:solidFill>
          <a:ln w="1905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45719" tIns="45719" rIns="45719" bIns="45719" numCol="1" spcCol="38100" rtlCol="0" anchor="ctr">
            <a:spAutoFit/>
          </a:bodyPr>
          <a:lstStyle>
            <a:lvl1pPr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4572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9144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3716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8288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7432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2004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6576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5180" y="3221184"/>
            <a:ext cx="405441" cy="112144"/>
          </a:xfrm>
          <a:prstGeom prst="rect">
            <a:avLst/>
          </a:prstGeom>
          <a:solidFill>
            <a:srgbClr val="7030A0"/>
          </a:solidFill>
          <a:ln w="1905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45719" tIns="45719" rIns="45719" bIns="45719" numCol="1" spcCol="38100" rtlCol="0" anchor="ctr">
            <a:spAutoFit/>
          </a:bodyPr>
          <a:lstStyle>
            <a:lvl1pPr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4572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9144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3716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8288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7432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2004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6576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3384841" y="5026986"/>
            <a:ext cx="405441" cy="112144"/>
          </a:xfrm>
          <a:prstGeom prst="rect">
            <a:avLst/>
          </a:prstGeom>
          <a:solidFill>
            <a:srgbClr val="7030A0"/>
          </a:solidFill>
          <a:ln w="1905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45719" tIns="45719" rIns="45719" bIns="45719" numCol="1" spcCol="38100" rtlCol="0" anchor="ctr">
            <a:spAutoFit/>
          </a:bodyPr>
          <a:lstStyle>
            <a:lvl1pPr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4572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9144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3716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8288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7432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2004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657600">
              <a:defRPr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720566"/>
              </p:ext>
            </p:extLst>
          </p:nvPr>
        </p:nvGraphicFramePr>
        <p:xfrm>
          <a:off x="4868730" y="2587306"/>
          <a:ext cx="3620382" cy="170688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431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6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30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0025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/>
                        </a:rPr>
                        <a:t>Correction capabilities</a:t>
                      </a:r>
                      <a:r>
                        <a:rPr lang="en-GB" sz="1600" baseline="0" dirty="0" smtClean="0">
                          <a:effectLst/>
                        </a:rPr>
                        <a:t> using 9x58 mm shim in the bladder slots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Order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effectLst/>
                        </a:rPr>
                        <a:t>bn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effectLst/>
                        </a:rPr>
                        <a:t>an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3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effectLst/>
                        </a:rPr>
                        <a:t>4.24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effectLst/>
                        </a:rPr>
                        <a:t>-4.24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4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effectLst/>
                        </a:rPr>
                        <a:t>0.00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0.00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effectLst/>
                        </a:rPr>
                        <a:t>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effectLst/>
                        </a:rPr>
                        <a:t>0.40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0.40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effectLst/>
                        </a:rPr>
                        <a:t>6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0.00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0.00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98709"/>
              </p:ext>
            </p:extLst>
          </p:nvPr>
        </p:nvGraphicFramePr>
        <p:xfrm>
          <a:off x="4864027" y="4658586"/>
          <a:ext cx="3629787" cy="152019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86587">
                  <a:extLst>
                    <a:ext uri="{9D8B030D-6E8A-4147-A177-3AD203B41FA5}">
                      <a16:colId xmlns:a16="http://schemas.microsoft.com/office/drawing/2014/main" val="369604929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24840793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62257536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89190809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521889368"/>
                    </a:ext>
                  </a:extLst>
                </a:gridCol>
              </a:tblGrid>
              <a:tr h="200025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MQXFS1 Meas.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b</a:t>
                      </a:r>
                      <a:r>
                        <a:rPr lang="en-GB" sz="1600" u="none" strike="noStrike" baseline="-25000" dirty="0">
                          <a:effectLst/>
                        </a:rPr>
                        <a:t>3</a:t>
                      </a:r>
                      <a:endParaRPr lang="en-GB" sz="16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a</a:t>
                      </a:r>
                      <a:r>
                        <a:rPr lang="en-GB" sz="1600" u="none" strike="noStrike" baseline="-25000" dirty="0">
                          <a:effectLst/>
                        </a:rPr>
                        <a:t>3</a:t>
                      </a:r>
                      <a:endParaRPr lang="en-GB" sz="16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3056805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Warm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Cold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Warm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Cold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1696658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Average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-3.24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-4.21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3.46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3.29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8946107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Max.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-1.17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-1.83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4.84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5.06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7574822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Min.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-4.56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-5.34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2.38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1.14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062653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Std. Dev.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1.20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1.14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0.91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1.37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69756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0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</a:t>
            </a:r>
            <a:r>
              <a:rPr lang="en-GB" baseline="-25000" dirty="0" smtClean="0"/>
              <a:t>4</a:t>
            </a:r>
            <a:r>
              <a:rPr lang="en-GB" dirty="0" smtClean="0"/>
              <a:t> and a</a:t>
            </a:r>
            <a:r>
              <a:rPr lang="en-GB" baseline="-25000" dirty="0" smtClean="0"/>
              <a:t>4</a:t>
            </a:r>
            <a:endParaRPr lang="en-GB" baseline="-25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grpSp>
        <p:nvGrpSpPr>
          <p:cNvPr id="16" name="Group 15"/>
          <p:cNvGrpSpPr/>
          <p:nvPr/>
        </p:nvGrpSpPr>
        <p:grpSpPr>
          <a:xfrm>
            <a:off x="107504" y="1536779"/>
            <a:ext cx="4800216" cy="4592550"/>
            <a:chOff x="131824" y="548680"/>
            <a:chExt cx="5384638" cy="538463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1824" y="548680"/>
              <a:ext cx="5384638" cy="5384638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859526" y="1914360"/>
              <a:ext cx="477052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spc="0" normalizeH="0" baseline="0" dirty="0" smtClean="0">
                  <a:ln>
                    <a:noFill/>
                  </a:ln>
                  <a:solidFill>
                    <a:srgbClr val="0C377B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104</a:t>
              </a:r>
              <a:endParaRPr kumimoji="0" lang="en-GB" sz="1800" b="0" i="0" u="none" strike="noStrike" cap="none" spc="0" normalizeH="0" baseline="0" dirty="0">
                <a:ln>
                  <a:noFill/>
                </a:ln>
                <a:solidFill>
                  <a:srgbClr val="0C377B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65475" y="1914360"/>
              <a:ext cx="220571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spc="0" normalizeH="0" baseline="0" dirty="0" smtClean="0">
                  <a:ln>
                    <a:noFill/>
                  </a:ln>
                  <a:solidFill>
                    <a:srgbClr val="0C377B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5</a:t>
              </a:r>
              <a:endParaRPr kumimoji="0" lang="en-GB" sz="1800" b="0" i="0" u="none" strike="noStrike" cap="none" spc="0" normalizeH="0" baseline="0" dirty="0">
                <a:ln>
                  <a:noFill/>
                </a:ln>
                <a:solidFill>
                  <a:srgbClr val="0C377B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56009" y="4238460"/>
              <a:ext cx="220571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spc="0" normalizeH="0" baseline="0" dirty="0" smtClean="0">
                  <a:ln>
                    <a:noFill/>
                  </a:ln>
                  <a:solidFill>
                    <a:srgbClr val="0C377B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 kumimoji="0" lang="en-GB" sz="1800" b="0" i="0" u="none" strike="noStrike" cap="none" spc="0" normalizeH="0" baseline="0" dirty="0">
                <a:ln>
                  <a:noFill/>
                </a:ln>
                <a:solidFill>
                  <a:srgbClr val="0C377B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37234" y="4230663"/>
              <a:ext cx="477052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1800" b="0" i="0" u="none" strike="noStrike" cap="none" spc="0" normalizeH="0" baseline="0" dirty="0" smtClean="0">
                  <a:ln>
                    <a:noFill/>
                  </a:ln>
                  <a:solidFill>
                    <a:srgbClr val="0C377B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rPr>
                <a:t>103</a:t>
              </a:r>
              <a:endParaRPr kumimoji="0" lang="en-GB" sz="1800" b="0" i="0" u="none" strike="noStrike" cap="none" spc="0" normalizeH="0" baseline="0" dirty="0">
                <a:ln>
                  <a:noFill/>
                </a:ln>
                <a:solidFill>
                  <a:srgbClr val="0C377B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" name="Content Placeholder 2"/>
          <p:cNvSpPr txBox="1">
            <a:spLocks/>
          </p:cNvSpPr>
          <p:nvPr/>
        </p:nvSpPr>
        <p:spPr>
          <a:xfrm>
            <a:off x="4588504" y="1911412"/>
            <a:ext cx="4303976" cy="32403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Large a</a:t>
            </a:r>
            <a:r>
              <a:rPr lang="en-GB" sz="2000" baseline="-25000" dirty="0" smtClean="0"/>
              <a:t>4</a:t>
            </a:r>
            <a:r>
              <a:rPr lang="en-GB" sz="2000" dirty="0" smtClean="0"/>
              <a:t> is </a:t>
            </a:r>
            <a:r>
              <a:rPr lang="en-GB" sz="2000" b="1" dirty="0" smtClean="0">
                <a:solidFill>
                  <a:srgbClr val="FF0000"/>
                </a:solidFill>
              </a:rPr>
              <a:t>expected</a:t>
            </a:r>
            <a:r>
              <a:rPr lang="en-GB" sz="2000" dirty="0" smtClean="0"/>
              <a:t> due to the </a:t>
            </a:r>
            <a:r>
              <a:rPr lang="en-GB" sz="2000" b="1" dirty="0" smtClean="0">
                <a:solidFill>
                  <a:srgbClr val="FF0000"/>
                </a:solidFill>
              </a:rPr>
              <a:t>differences in between CERN and LARP coils</a:t>
            </a:r>
          </a:p>
          <a:p>
            <a:pPr lvl="1"/>
            <a:r>
              <a:rPr lang="en-GB" sz="1800" dirty="0" smtClean="0"/>
              <a:t>Should improve when assembling coils produced in the same manufacturing line.</a:t>
            </a:r>
            <a:endParaRPr lang="en-GB" sz="18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156177"/>
              </p:ext>
            </p:extLst>
          </p:nvPr>
        </p:nvGraphicFramePr>
        <p:xfrm>
          <a:off x="4661661" y="3994191"/>
          <a:ext cx="4157662" cy="140017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728662">
                  <a:extLst>
                    <a:ext uri="{9D8B030D-6E8A-4147-A177-3AD203B41FA5}">
                      <a16:colId xmlns:a16="http://schemas.microsoft.com/office/drawing/2014/main" val="3206397234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8874354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8539498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7895159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330892164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4064351481"/>
                    </a:ext>
                  </a:extLst>
                </a:gridCol>
              </a:tblGrid>
              <a:tr h="200025"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b</a:t>
                      </a:r>
                      <a:r>
                        <a:rPr lang="en-GB" sz="1200" u="none" strike="noStrike" baseline="-25000" dirty="0">
                          <a:effectLst/>
                        </a:rPr>
                        <a:t>4</a:t>
                      </a:r>
                      <a:endParaRPr lang="en-GB" sz="12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a</a:t>
                      </a:r>
                      <a:r>
                        <a:rPr lang="en-GB" sz="1200" u="none" strike="noStrike" baseline="-25000" dirty="0">
                          <a:effectLst/>
                        </a:rPr>
                        <a:t>4</a:t>
                      </a:r>
                      <a:endParaRPr lang="en-GB" sz="12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31569"/>
                  </a:ext>
                </a:extLst>
              </a:tr>
              <a:tr h="200025">
                <a:tc gridSpan="2" vMerge="1">
                  <a:txBody>
                    <a:bodyPr/>
                    <a:lstStyle/>
                    <a:p>
                      <a:pPr algn="l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 vMerge="1">
                  <a:txBody>
                    <a:bodyPr/>
                    <a:lstStyle/>
                    <a:p>
                      <a:pPr algn="l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Warm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Cold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Warm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Cold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09632076"/>
                  </a:ext>
                </a:extLst>
              </a:tr>
              <a:tr h="20002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Computed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0.00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</a:rPr>
                        <a:t>-4.82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4591192"/>
                  </a:ext>
                </a:extLst>
              </a:tr>
              <a:tr h="20002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Measured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Average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-4.18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-6.49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47692739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Max.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-2.91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-5.11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34138027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Min.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-5.58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-8.14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19346376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Std. Dev.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79432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649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</a:t>
            </a:r>
            <a:r>
              <a:rPr lang="en-GB" baseline="-25000" dirty="0" smtClean="0"/>
              <a:t>5</a:t>
            </a:r>
            <a:endParaRPr lang="en-GB" baseline="-25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30204" y="6138284"/>
            <a:ext cx="6627000" cy="360000"/>
          </a:xfrm>
        </p:spPr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2004" y="6138284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4" t="6825" r="16275" b="5889"/>
          <a:stretch/>
        </p:blipFill>
        <p:spPr>
          <a:xfrm>
            <a:off x="717778" y="1844824"/>
            <a:ext cx="3683491" cy="359411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4205181">
            <a:off x="3216360" y="3336009"/>
            <a:ext cx="185860" cy="1569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371726" y="3353850"/>
            <a:ext cx="1490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Max effect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 rot="1136447">
            <a:off x="2667931" y="2769159"/>
            <a:ext cx="201864" cy="1264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936794" y="2910532"/>
            <a:ext cx="1490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~No change</a:t>
            </a:r>
            <a:endParaRPr lang="en-US" sz="1200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472240" y="1248447"/>
            <a:ext cx="4540210" cy="50698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With the level of displacements measured in coil cross sections, large high order harmonics can be generated.</a:t>
            </a:r>
          </a:p>
          <a:p>
            <a:r>
              <a:rPr lang="en-US" sz="1600" dirty="0" smtClean="0"/>
              <a:t>If </a:t>
            </a:r>
            <a:r>
              <a:rPr lang="en-US" sz="1600" dirty="0"/>
              <a:t>all other coils were nominal:</a:t>
            </a:r>
          </a:p>
          <a:p>
            <a:pPr marL="800100" lvl="3" indent="-342900"/>
            <a:r>
              <a:rPr lang="en-US" sz="1600" dirty="0"/>
              <a:t>10 turns within box are shifted 700 </a:t>
            </a:r>
            <a:r>
              <a:rPr lang="en-US" sz="1600" dirty="0" smtClean="0"/>
              <a:t>µm</a:t>
            </a:r>
          </a:p>
          <a:p>
            <a:pPr marL="800100" lvl="3" indent="-342900"/>
            <a:r>
              <a:rPr lang="en-US" sz="1600" dirty="0"/>
              <a:t>Max effect region has ~ 0.002 units per strand </a:t>
            </a:r>
          </a:p>
          <a:p>
            <a:pPr marL="0" indent="0" algn="ctr">
              <a:buNone/>
            </a:pPr>
            <a:r>
              <a:rPr lang="en-US" sz="1400" dirty="0" smtClean="0"/>
              <a:t>	</a:t>
            </a:r>
            <a:r>
              <a:rPr lang="en-US" sz="1600" dirty="0" smtClean="0"/>
              <a:t>-&gt; </a:t>
            </a:r>
            <a:r>
              <a:rPr lang="en-US" sz="1600" dirty="0"/>
              <a:t>40/2 strands * 10 turns * 0.002 * 700/100</a:t>
            </a:r>
            <a:br>
              <a:rPr lang="en-US" sz="1600" dirty="0"/>
            </a:br>
            <a:r>
              <a:rPr lang="en-US" sz="1600" dirty="0"/>
              <a:t>         = </a:t>
            </a:r>
            <a:r>
              <a:rPr lang="en-US" sz="1600" b="1" dirty="0"/>
              <a:t>2.8 Units from one </a:t>
            </a:r>
            <a:r>
              <a:rPr lang="en-US" sz="1600" b="1" dirty="0" smtClean="0"/>
              <a:t>coil </a:t>
            </a:r>
          </a:p>
          <a:p>
            <a:pPr marL="0" indent="0" algn="ctr">
              <a:buNone/>
            </a:pPr>
            <a:r>
              <a:rPr lang="en-US" sz="1600" b="1" dirty="0" smtClean="0"/>
              <a:t>(measured b</a:t>
            </a:r>
            <a:r>
              <a:rPr lang="en-US" sz="1600" b="1" baseline="-25000" dirty="0" smtClean="0"/>
              <a:t>5</a:t>
            </a:r>
            <a:r>
              <a:rPr lang="en-US" sz="1600" b="1" dirty="0" smtClean="0"/>
              <a:t> = 2.5)</a:t>
            </a:r>
            <a:endParaRPr lang="en-GB" sz="1600" dirty="0" smtClean="0"/>
          </a:p>
          <a:p>
            <a:r>
              <a:rPr lang="en-GB" sz="1600" b="1" u="sng" dirty="0" smtClean="0">
                <a:solidFill>
                  <a:srgbClr val="FF0000"/>
                </a:solidFill>
              </a:rPr>
              <a:t>Actions </a:t>
            </a:r>
            <a:r>
              <a:rPr lang="en-GB" sz="1600" b="1" u="sng" dirty="0" smtClean="0">
                <a:solidFill>
                  <a:srgbClr val="FF0000"/>
                </a:solidFill>
              </a:rPr>
              <a:t>taken:</a:t>
            </a: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b="1" dirty="0" smtClean="0">
                <a:solidFill>
                  <a:srgbClr val="FF0000"/>
                </a:solidFill>
              </a:rPr>
              <a:t>Reduction </a:t>
            </a:r>
            <a:r>
              <a:rPr lang="en-GB" sz="1600" b="1" dirty="0" smtClean="0">
                <a:solidFill>
                  <a:srgbClr val="FF0000"/>
                </a:solidFill>
              </a:rPr>
              <a:t>of the room left for conductor expansion during heat treatment </a:t>
            </a:r>
            <a:r>
              <a:rPr lang="en-GB" sz="1600" dirty="0" smtClean="0"/>
              <a:t>for the second generation design:</a:t>
            </a:r>
          </a:p>
          <a:p>
            <a:pPr lvl="1"/>
            <a:r>
              <a:rPr lang="en-GB" sz="1600" dirty="0" smtClean="0"/>
              <a:t>From 2% to 1.2% in width </a:t>
            </a:r>
          </a:p>
          <a:p>
            <a:pPr marL="457200" lvl="1" indent="0">
              <a:buNone/>
            </a:pPr>
            <a:r>
              <a:rPr lang="en-GB" sz="1600" dirty="0"/>
              <a:t>	</a:t>
            </a:r>
            <a:r>
              <a:rPr lang="en-GB" sz="1600" dirty="0" smtClean="0"/>
              <a:t>(0.150 mm less per turn)</a:t>
            </a:r>
          </a:p>
          <a:p>
            <a:pPr lvl="1"/>
            <a:r>
              <a:rPr lang="en-GB" sz="1600" dirty="0" smtClean="0"/>
              <a:t>From 4.5 % to 3.8% in thickness </a:t>
            </a:r>
          </a:p>
          <a:p>
            <a:pPr marL="457200" lvl="1" indent="0">
              <a:buNone/>
            </a:pPr>
            <a:r>
              <a:rPr lang="en-GB" sz="1600" dirty="0"/>
              <a:t>	</a:t>
            </a:r>
            <a:r>
              <a:rPr lang="en-GB" sz="1600" dirty="0" smtClean="0"/>
              <a:t>(0.010 mm less per turn)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8000119" y="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[E. Holik]</a:t>
            </a:r>
            <a:endParaRPr lang="en-GB" dirty="0">
              <a:solidFill>
                <a:srgbClr val="00B05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14" t="6641" r="2941" b="5762"/>
          <a:stretch/>
        </p:blipFill>
        <p:spPr>
          <a:xfrm>
            <a:off x="134808" y="1916832"/>
            <a:ext cx="506869" cy="352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03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MQXFS1 parameters and features</a:t>
            </a:r>
          </a:p>
          <a:p>
            <a:r>
              <a:rPr lang="en-GB" dirty="0"/>
              <a:t>Magnetic measurements system</a:t>
            </a:r>
          </a:p>
          <a:p>
            <a:r>
              <a:rPr lang="en-GB" dirty="0" smtClean="0"/>
              <a:t>Magnetic </a:t>
            </a:r>
            <a:r>
              <a:rPr lang="en-GB" dirty="0"/>
              <a:t>measurement </a:t>
            </a:r>
            <a:r>
              <a:rPr lang="en-GB" dirty="0" smtClean="0"/>
              <a:t>overview</a:t>
            </a:r>
            <a:endParaRPr lang="en-GB" dirty="0"/>
          </a:p>
          <a:p>
            <a:r>
              <a:rPr lang="en-GB" dirty="0" smtClean="0"/>
              <a:t>Geometric Field Errors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Machine Cycle Analysis</a:t>
            </a:r>
          </a:p>
          <a:p>
            <a:pPr lvl="1"/>
            <a:r>
              <a:rPr lang="en-GB" dirty="0" smtClean="0"/>
              <a:t>Iron saturation effect</a:t>
            </a:r>
          </a:p>
          <a:p>
            <a:pPr lvl="1"/>
            <a:r>
              <a:rPr lang="en-GB" dirty="0" smtClean="0"/>
              <a:t>Persistent currents effects</a:t>
            </a:r>
          </a:p>
          <a:p>
            <a:r>
              <a:rPr lang="en-GB" dirty="0" smtClean="0"/>
              <a:t>Summary and next steps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04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Transfer function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999" y="1196752"/>
            <a:ext cx="8424936" cy="1520888"/>
          </a:xfrm>
        </p:spPr>
        <p:txBody>
          <a:bodyPr>
            <a:norm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Saturation well captured by ROXIE model</a:t>
            </a:r>
          </a:p>
          <a:p>
            <a:r>
              <a:rPr lang="en-GB" sz="1600" dirty="0" smtClean="0">
                <a:solidFill>
                  <a:srgbClr val="FF0000"/>
                </a:solidFill>
              </a:rPr>
              <a:t>Good agreement</a:t>
            </a:r>
            <a:r>
              <a:rPr lang="en-GB" sz="1600" dirty="0" smtClean="0"/>
              <a:t> calculation/measurements on </a:t>
            </a:r>
            <a:r>
              <a:rPr lang="en-GB" sz="1600" dirty="0" smtClean="0">
                <a:solidFill>
                  <a:srgbClr val="FF0000"/>
                </a:solidFill>
              </a:rPr>
              <a:t>geometric</a:t>
            </a:r>
            <a:r>
              <a:rPr lang="en-GB" sz="1600" dirty="0" smtClean="0"/>
              <a:t> transfer function:</a:t>
            </a:r>
          </a:p>
          <a:p>
            <a:pPr lvl="1"/>
            <a:r>
              <a:rPr lang="en-GB" sz="1400" dirty="0" smtClean="0"/>
              <a:t>Measured field is 30 units stronger assuming a coil radial contraction during cool down of 3 mm/m</a:t>
            </a:r>
          </a:p>
          <a:p>
            <a:pPr lvl="1"/>
            <a:r>
              <a:rPr lang="en-GB" sz="1400" dirty="0" smtClean="0"/>
              <a:t>Measured field is 10 units stronger introducing the coil deformation as computed in ANSYS.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222115"/>
            <a:ext cx="5930514" cy="4446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04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Allowed harmonics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848432" cy="1639248"/>
          </a:xfrm>
        </p:spPr>
        <p:txBody>
          <a:bodyPr>
            <a:normAutofit/>
          </a:bodyPr>
          <a:lstStyle/>
          <a:p>
            <a:r>
              <a:rPr lang="en-GB" sz="1600" dirty="0"/>
              <a:t>The effect of the iron saturation effect on b</a:t>
            </a:r>
            <a:r>
              <a:rPr lang="en-GB" sz="1600" baseline="-25000" dirty="0"/>
              <a:t>6</a:t>
            </a:r>
            <a:r>
              <a:rPr lang="en-GB" sz="1600" dirty="0"/>
              <a:t> is close to ROXIE prediction.</a:t>
            </a:r>
          </a:p>
          <a:p>
            <a:r>
              <a:rPr lang="en-GB" sz="1600" dirty="0"/>
              <a:t>The impact of saturation on the rest of the harmonics is negligible (as expected).</a:t>
            </a:r>
          </a:p>
          <a:p>
            <a:r>
              <a:rPr lang="en-GB" sz="1600" dirty="0"/>
              <a:t>The impact of the coil deformation during powering due to the electromagnetic forces is </a:t>
            </a:r>
            <a:r>
              <a:rPr lang="en-GB" sz="1600" dirty="0" smtClean="0"/>
              <a:t>small (as expected).</a:t>
            </a: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6566" y="2394917"/>
            <a:ext cx="4932590" cy="36983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29" y="2708920"/>
            <a:ext cx="3789906" cy="286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98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Persistent </a:t>
            </a:r>
            <a:r>
              <a:rPr lang="en-GB" dirty="0"/>
              <a:t>current </a:t>
            </a:r>
            <a:r>
              <a:rPr lang="en-GB" dirty="0" smtClean="0"/>
              <a:t>effects (I)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2" y="4250350"/>
            <a:ext cx="2943717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607" y="4267411"/>
            <a:ext cx="2943717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575" y="4267411"/>
            <a:ext cx="2943717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3"/>
          <p:cNvSpPr txBox="1">
            <a:spLocks/>
          </p:cNvSpPr>
          <p:nvPr/>
        </p:nvSpPr>
        <p:spPr>
          <a:xfrm>
            <a:off x="251520" y="3557793"/>
            <a:ext cx="8547585" cy="81217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Excellent agreement between measurements and model for the allowed harmonics</a:t>
            </a:r>
            <a:endParaRPr lang="en-US" sz="2000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423" y="879165"/>
            <a:ext cx="3795057" cy="2552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3"/>
          <p:cNvSpPr txBox="1">
            <a:spLocks/>
          </p:cNvSpPr>
          <p:nvPr/>
        </p:nvSpPr>
        <p:spPr>
          <a:xfrm>
            <a:off x="301742" y="1026001"/>
            <a:ext cx="4611960" cy="258332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Estimates using magnetization measurements and the model developed based on HQ experience. </a:t>
            </a:r>
            <a:r>
              <a:rPr lang="en-US" sz="2000" dirty="0" smtClean="0">
                <a:solidFill>
                  <a:srgbClr val="00B050"/>
                </a:solidFill>
              </a:rPr>
              <a:t>[X. Wang]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9350" y="2470881"/>
            <a:ext cx="43313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Magnetization </a:t>
            </a:r>
            <a:r>
              <a:rPr lang="en-US" sz="1200" i="1" dirty="0">
                <a:solidFill>
                  <a:prstClr val="black"/>
                </a:solidFill>
                <a:cs typeface="Times New Roman" panose="02020603050405020304" pitchFamily="18" charset="0"/>
              </a:rPr>
              <a:t>measured by M. </a:t>
            </a:r>
            <a:r>
              <a:rPr lang="en-US" sz="1200" i="1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Sumption</a:t>
            </a:r>
            <a:r>
              <a:rPr lang="en-US" sz="1200" i="1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and X</a:t>
            </a:r>
            <a:r>
              <a:rPr lang="en-US" sz="1200" i="1" dirty="0">
                <a:solidFill>
                  <a:prstClr val="black"/>
                </a:solidFill>
                <a:cs typeface="Times New Roman" panose="02020603050405020304" pitchFamily="18" charset="0"/>
              </a:rPr>
              <a:t>. Xu at </a:t>
            </a:r>
            <a:r>
              <a:rPr lang="en-US" sz="1200" i="1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OSU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dirty="0">
                <a:solidFill>
                  <a:prstClr val="black"/>
                </a:solidFill>
                <a:cs typeface="Times New Roman" panose="02020603050405020304" pitchFamily="18" charset="0"/>
              </a:rPr>
              <a:t>Strands provided by A. Ghosh and B. Bordini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(measurements performed in reference strands, not on extracted strands from MQXFS1)</a:t>
            </a:r>
            <a:endParaRPr lang="en-US" sz="1200" i="1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Persistent currents effects (II)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53" y="2676627"/>
            <a:ext cx="549355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1365947" y="5049548"/>
            <a:ext cx="1306909" cy="1291139"/>
            <a:chOff x="3108587" y="3668930"/>
            <a:chExt cx="1306909" cy="1291139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8587" y="3668930"/>
              <a:ext cx="1306909" cy="129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3990975" y="4552950"/>
              <a:ext cx="152400" cy="1524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rot="10800000">
              <a:off x="3362325" y="3924300"/>
              <a:ext cx="152400" cy="1524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5572415" y="800248"/>
            <a:ext cx="3447207" cy="2705100"/>
            <a:chOff x="419100" y="1524000"/>
            <a:chExt cx="4078386" cy="3200400"/>
          </a:xfrm>
        </p:grpSpPr>
        <p:sp>
          <p:nvSpPr>
            <p:cNvPr id="11" name="Rectangle 10"/>
            <p:cNvSpPr/>
            <p:nvPr/>
          </p:nvSpPr>
          <p:spPr>
            <a:xfrm>
              <a:off x="2246536" y="1524000"/>
              <a:ext cx="4235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prstClr val="black"/>
                  </a:solidFill>
                  <a:cs typeface="Times New Roman" panose="02020603050405020304" pitchFamily="18" charset="0"/>
                </a:rPr>
                <a:t>b3</a:t>
              </a:r>
              <a:endParaRPr lang="en-US" dirty="0">
                <a:solidFill>
                  <a:prstClr val="black"/>
                </a:solidFill>
                <a:cs typeface="Arial" charset="0"/>
              </a:endParaRPr>
            </a:p>
          </p:txBody>
        </p:sp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100" y="1981200"/>
              <a:ext cx="4078386" cy="274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5663845" y="3719965"/>
            <a:ext cx="3388672" cy="2659166"/>
            <a:chOff x="4800600" y="1524000"/>
            <a:chExt cx="4078386" cy="3200400"/>
          </a:xfrm>
        </p:grpSpPr>
        <p:sp>
          <p:nvSpPr>
            <p:cNvPr id="14" name="Rectangle 13"/>
            <p:cNvSpPr/>
            <p:nvPr/>
          </p:nvSpPr>
          <p:spPr>
            <a:xfrm>
              <a:off x="6628036" y="1524000"/>
              <a:ext cx="4235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prstClr val="black"/>
                  </a:solidFill>
                  <a:cs typeface="Times New Roman" panose="02020603050405020304" pitchFamily="18" charset="0"/>
                </a:rPr>
                <a:t>a3</a:t>
              </a:r>
              <a:endParaRPr lang="en-US" dirty="0">
                <a:solidFill>
                  <a:prstClr val="black"/>
                </a:solidFill>
                <a:cs typeface="Arial" charset="0"/>
              </a:endParaRPr>
            </a:p>
          </p:txBody>
        </p:sp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600" y="1981200"/>
              <a:ext cx="4078386" cy="274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TextBox 15"/>
          <p:cNvSpPr txBox="1"/>
          <p:nvPr/>
        </p:nvSpPr>
        <p:spPr>
          <a:xfrm>
            <a:off x="7968470" y="-56316"/>
            <a:ext cx="1189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[X. Wang]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48722" y="926616"/>
            <a:ext cx="5315124" cy="104675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MQXFS1 used different strands layout:</a:t>
            </a:r>
          </a:p>
          <a:p>
            <a:pPr marL="685800" lvl="1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132/169 strands: CERN coils 103 and 104</a:t>
            </a:r>
          </a:p>
          <a:p>
            <a:pPr marL="685800" lvl="1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108/127 strands: LARP coils 3 and 5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99937" y="1880674"/>
            <a:ext cx="47983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As a result, additional non-allowed that are over-estimated in the model</a:t>
            </a:r>
          </a:p>
        </p:txBody>
      </p:sp>
    </p:spTree>
    <p:extLst>
      <p:ext uri="{BB962C8B-B14F-4D97-AF65-F5344CB8AC3E}">
        <p14:creationId xmlns:p14="http://schemas.microsoft.com/office/powerpoint/2010/main" val="134086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MQXFS1 parameters and features</a:t>
            </a:r>
          </a:p>
          <a:p>
            <a:r>
              <a:rPr lang="en-GB" dirty="0"/>
              <a:t>Magnetic measurements system</a:t>
            </a:r>
          </a:p>
          <a:p>
            <a:r>
              <a:rPr lang="en-GB" dirty="0" smtClean="0"/>
              <a:t>Magnetic </a:t>
            </a:r>
            <a:r>
              <a:rPr lang="en-GB" dirty="0"/>
              <a:t>measurement </a:t>
            </a:r>
            <a:r>
              <a:rPr lang="en-GB" dirty="0" smtClean="0"/>
              <a:t>overview</a:t>
            </a:r>
            <a:endParaRPr lang="en-GB" dirty="0"/>
          </a:p>
          <a:p>
            <a:r>
              <a:rPr lang="en-GB" dirty="0" smtClean="0"/>
              <a:t>Geometric Field Errors</a:t>
            </a:r>
          </a:p>
          <a:p>
            <a:r>
              <a:rPr lang="en-GB" dirty="0" smtClean="0"/>
              <a:t>Machine Cycle Analysis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Summary and next steps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40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000" dirty="0" smtClean="0"/>
              <a:t>Good agreement in terms of saturation, </a:t>
            </a:r>
            <a:r>
              <a:rPr lang="en-GB" sz="2000" dirty="0" smtClean="0"/>
              <a:t>coil </a:t>
            </a:r>
            <a:r>
              <a:rPr lang="en-GB" sz="2000" dirty="0" smtClean="0"/>
              <a:t>end effects and persistent currents.</a:t>
            </a:r>
          </a:p>
          <a:p>
            <a:r>
              <a:rPr lang="en-GB" sz="2000" dirty="0"/>
              <a:t>Geometric field errors:</a:t>
            </a:r>
          </a:p>
          <a:p>
            <a:pPr lvl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b</a:t>
            </a:r>
            <a:r>
              <a:rPr lang="en-US" sz="2000" baseline="-25000" dirty="0"/>
              <a:t>3</a:t>
            </a:r>
            <a:r>
              <a:rPr lang="en-US" sz="2000" dirty="0"/>
              <a:t> and a</a:t>
            </a:r>
            <a:r>
              <a:rPr lang="en-US" sz="2000" baseline="-25000" dirty="0"/>
              <a:t>3</a:t>
            </a:r>
            <a:r>
              <a:rPr lang="en-US" sz="2000" dirty="0"/>
              <a:t> can be corrected through magnetic shims</a:t>
            </a:r>
          </a:p>
          <a:p>
            <a:pPr lvl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</a:t>
            </a:r>
            <a:r>
              <a:rPr lang="en-US" sz="2000" baseline="-25000" dirty="0"/>
              <a:t>4</a:t>
            </a:r>
            <a:r>
              <a:rPr lang="en-US" sz="2000" dirty="0"/>
              <a:t> can be explained due to the differences in between CERN/LARP coils.</a:t>
            </a:r>
          </a:p>
          <a:p>
            <a:pPr lvl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Higher order harmonics (as the measured b</a:t>
            </a:r>
            <a:r>
              <a:rPr lang="en-US" sz="2000" baseline="-25000" dirty="0"/>
              <a:t>5</a:t>
            </a:r>
            <a:r>
              <a:rPr lang="en-US" sz="2000" dirty="0"/>
              <a:t>) can be generated considering the measured azimuthal displacements on coil cross sections.</a:t>
            </a:r>
            <a:endParaRPr lang="en-GB" sz="2000" dirty="0"/>
          </a:p>
          <a:p>
            <a:pPr marL="342900" lvl="1" indent="-342900"/>
            <a:r>
              <a:rPr lang="en-US" sz="2000" dirty="0" smtClean="0"/>
              <a:t>The </a:t>
            </a:r>
            <a:r>
              <a:rPr lang="en-US" sz="2000" dirty="0"/>
              <a:t>overall strength and longitudinal structure of the harmonics is not fundamentally altered from the initial </a:t>
            </a:r>
            <a:r>
              <a:rPr lang="en-US" sz="2000" dirty="0" smtClean="0"/>
              <a:t>assembly (collared coil) to powering </a:t>
            </a:r>
            <a:r>
              <a:rPr lang="en-US" sz="2000" dirty="0" smtClean="0">
                <a:sym typeface="Wingdings" panose="05000000000000000000" pitchFamily="2" charset="2"/>
              </a:rPr>
              <a:t> The dominant source of field errors is the coil geometry and its initial assembly in the collared coil</a:t>
            </a:r>
            <a:r>
              <a:rPr lang="en-US" sz="2000" dirty="0" smtClean="0">
                <a:sym typeface="Wingdings" panose="05000000000000000000" pitchFamily="2" charset="2"/>
              </a:rPr>
              <a:t>.</a:t>
            </a:r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323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MQXFS1 parameters and features</a:t>
            </a:r>
          </a:p>
          <a:p>
            <a:r>
              <a:rPr lang="en-GB" dirty="0"/>
              <a:t>Magnetic measurements system</a:t>
            </a:r>
          </a:p>
          <a:p>
            <a:r>
              <a:rPr lang="en-GB" dirty="0" smtClean="0"/>
              <a:t>Magnetic </a:t>
            </a:r>
            <a:r>
              <a:rPr lang="en-GB" dirty="0"/>
              <a:t>measurement </a:t>
            </a:r>
            <a:r>
              <a:rPr lang="en-GB" dirty="0" smtClean="0"/>
              <a:t>overview</a:t>
            </a:r>
            <a:endParaRPr lang="en-GB" dirty="0"/>
          </a:p>
          <a:p>
            <a:r>
              <a:rPr lang="en-GB" dirty="0" smtClean="0"/>
              <a:t>Geometric Field Errors</a:t>
            </a:r>
          </a:p>
          <a:p>
            <a:r>
              <a:rPr lang="en-GB" dirty="0" smtClean="0"/>
              <a:t>Machine Cycle Analysis</a:t>
            </a:r>
          </a:p>
          <a:p>
            <a:r>
              <a:rPr lang="en-GB" dirty="0" smtClean="0"/>
              <a:t>Summary and next steps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3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8074800" cy="1993776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GB" b="1" dirty="0">
                <a:solidFill>
                  <a:srgbClr val="FF0000"/>
                </a:solidFill>
              </a:rPr>
              <a:t>Based on MQXFS1a experience:</a:t>
            </a:r>
            <a:r>
              <a:rPr lang="en-GB" dirty="0"/>
              <a:t> field errors are very similar before and after magnet loading. </a:t>
            </a:r>
          </a:p>
          <a:p>
            <a:pPr algn="just"/>
            <a:r>
              <a:rPr lang="en-GB" b="1" dirty="0">
                <a:solidFill>
                  <a:srgbClr val="FF0000"/>
                </a:solidFill>
              </a:rPr>
              <a:t>Based on HQ experience: </a:t>
            </a:r>
            <a:r>
              <a:rPr lang="en-GB" dirty="0"/>
              <a:t>coil pack assembly is enough to identify the non-allowed harmonic content</a:t>
            </a:r>
            <a:r>
              <a:rPr lang="en-GB" dirty="0">
                <a:sym typeface="Wingdings" panose="05000000000000000000" pitchFamily="2" charset="2"/>
              </a:rPr>
              <a:t> simplify the process as there is no need to introduce the coil pack in the yoke-shell assembly.</a:t>
            </a:r>
            <a:endParaRPr lang="en-GB" dirty="0"/>
          </a:p>
          <a:p>
            <a:pPr algn="just"/>
            <a:r>
              <a:rPr lang="en-GB" b="1" dirty="0">
                <a:solidFill>
                  <a:srgbClr val="FF0000"/>
                </a:solidFill>
              </a:rPr>
              <a:t>Plans for </a:t>
            </a:r>
            <a:r>
              <a:rPr lang="en-GB" b="1" dirty="0" smtClean="0">
                <a:solidFill>
                  <a:srgbClr val="FF0000"/>
                </a:solidFill>
              </a:rPr>
              <a:t>MQXFS3:</a:t>
            </a:r>
            <a:r>
              <a:rPr lang="en-GB" dirty="0" smtClean="0"/>
              <a:t> </a:t>
            </a:r>
            <a:r>
              <a:rPr lang="en-GB" dirty="0"/>
              <a:t>Perform two coil pack assemblies at CERN </a:t>
            </a:r>
            <a:r>
              <a:rPr lang="en-GB" dirty="0" smtClean="0"/>
              <a:t>with </a:t>
            </a:r>
            <a:r>
              <a:rPr lang="en-GB" dirty="0"/>
              <a:t>different shimming </a:t>
            </a:r>
            <a:r>
              <a:rPr lang="en-GB" dirty="0" smtClean="0"/>
              <a:t>configuration.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6" name="Picture 2" descr="paste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983" y="3369151"/>
            <a:ext cx="8229601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30997" y="3869329"/>
            <a:ext cx="69506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C377B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HQ02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96522" y="4891524"/>
            <a:ext cx="69506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C377B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HQ03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89455" y="3684664"/>
            <a:ext cx="69506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C377B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HQ02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78365" y="4238659"/>
            <a:ext cx="69506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C377B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HQ03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C377B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0847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Magnetic Measurements Plan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752600" y="3429000"/>
          <a:ext cx="5334000" cy="23204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10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9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9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047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6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Current [kA]</a:t>
                      </a:r>
                      <a:endParaRPr lang="en-US" sz="1400" b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Symbol</a:t>
                      </a:r>
                      <a:endParaRPr lang="en-US" sz="1400" b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Gradient [T/m]</a:t>
                      </a:r>
                      <a:endParaRPr lang="en-US" sz="1400" b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Remarks</a:t>
                      </a:r>
                      <a:endParaRPr lang="en-US" sz="1400" b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8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0.01</a:t>
                      </a:r>
                      <a:endParaRPr lang="en-US" sz="1400" b="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I.warm</a:t>
                      </a:r>
                      <a:endParaRPr lang="en-US" sz="140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0.09</a:t>
                      </a:r>
                      <a:endParaRPr lang="en-US" sz="140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Warm measurements</a:t>
                      </a:r>
                      <a:endParaRPr lang="en-US" sz="1400" dirty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8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0.1</a:t>
                      </a:r>
                      <a:endParaRPr lang="en-US" sz="1400" b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I.res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0.9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Reset level for pre-cycle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8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0.96</a:t>
                      </a:r>
                      <a:endParaRPr lang="en-US" sz="1400" b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I.inj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8.5</a:t>
                      </a:r>
                      <a:endParaRPr lang="en-US" sz="14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Injection level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40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6.0</a:t>
                      </a:r>
                      <a:endParaRPr lang="en-US" sz="1400" b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I.lim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48.8</a:t>
                      </a:r>
                      <a:endParaRPr lang="en-US" sz="14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Current limit (pre-training) 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40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16.48</a:t>
                      </a:r>
                      <a:endParaRPr lang="en-US" sz="1400" b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I.nom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132.6</a:t>
                      </a:r>
                      <a:endParaRPr lang="en-US" sz="14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Nominal level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40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17.76</a:t>
                      </a:r>
                      <a:endParaRPr lang="en-US" sz="1400" b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I.ult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143.2</a:t>
                      </a:r>
                      <a:endParaRPr lang="en-US" sz="14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Ultimate level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40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21.5</a:t>
                      </a:r>
                      <a:endParaRPr lang="en-US" sz="1400" b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I.ssl</a:t>
                      </a:r>
                      <a:endParaRPr lang="en-US" sz="14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171.0</a:t>
                      </a:r>
                      <a:endParaRPr lang="en-US" sz="14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1.9K Short Sample Limit </a:t>
                      </a:r>
                      <a:endParaRPr lang="en-US" sz="14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039196" y="1172569"/>
            <a:ext cx="46637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u="sng" dirty="0" smtClean="0"/>
              <a:t>Pre-cycle</a:t>
            </a:r>
            <a:r>
              <a:rPr lang="en-US" sz="1600" dirty="0" smtClean="0"/>
              <a:t> (applied to all measurements):</a:t>
            </a:r>
          </a:p>
          <a:p>
            <a:pPr>
              <a:spcAft>
                <a:spcPts val="0"/>
              </a:spcAft>
            </a:pPr>
            <a:endParaRPr lang="en-US" sz="800" dirty="0" smtClean="0"/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From </a:t>
            </a:r>
            <a:r>
              <a:rPr lang="en-US" sz="1600" dirty="0"/>
              <a:t>0 to I.nom at 14 A/s,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Hold </a:t>
            </a:r>
            <a:r>
              <a:rPr lang="en-US" sz="1600" dirty="0"/>
              <a:t>for 300 s at I.nom,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Ramp </a:t>
            </a:r>
            <a:r>
              <a:rPr lang="en-US" sz="1600" dirty="0"/>
              <a:t>down to I.res at 14 A/s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Hold </a:t>
            </a:r>
            <a:r>
              <a:rPr lang="en-US" sz="1600" dirty="0"/>
              <a:t>for 0s at I.res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Ramp </a:t>
            </a:r>
            <a:r>
              <a:rPr lang="en-US" sz="1600" dirty="0"/>
              <a:t>to I.inj at 14 A/s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[</a:t>
            </a:r>
            <a:r>
              <a:rPr lang="en-US" sz="1600" dirty="0"/>
              <a:t>Hold at I.inj </a:t>
            </a:r>
            <a:r>
              <a:rPr lang="en-US" sz="1600" dirty="0" smtClean="0"/>
              <a:t>included in meas. </a:t>
            </a:r>
            <a:r>
              <a:rPr lang="en-US" sz="1600" dirty="0"/>
              <a:t>cycle</a:t>
            </a:r>
            <a:r>
              <a:rPr lang="en-US" sz="1600" dirty="0" smtClean="0"/>
              <a:t>]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44314" y="1134508"/>
            <a:ext cx="47141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u="sng" dirty="0" smtClean="0"/>
              <a:t>Studies performed</a:t>
            </a:r>
            <a:r>
              <a:rPr lang="en-US" sz="1600" dirty="0" smtClean="0"/>
              <a:t>:</a:t>
            </a:r>
          </a:p>
          <a:p>
            <a:pPr>
              <a:spcAft>
                <a:spcPts val="0"/>
              </a:spcAft>
            </a:pPr>
            <a:endParaRPr lang="en-US" sz="800" dirty="0" smtClean="0"/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3399"/>
                </a:solidFill>
              </a:rPr>
              <a:t>Axial scans </a:t>
            </a:r>
            <a:r>
              <a:rPr lang="en-US" sz="1600" dirty="0" smtClean="0"/>
              <a:t>at I.warm, I.inj, I.lim, I.nom, I.ult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3399"/>
                </a:solidFill>
              </a:rPr>
              <a:t>Accelerator cycles </a:t>
            </a:r>
            <a:r>
              <a:rPr lang="en-US" sz="1600" dirty="0" smtClean="0"/>
              <a:t>to I.nom, I.ult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Effect of reset current: </a:t>
            </a:r>
            <a:r>
              <a:rPr lang="en-US" sz="1600" dirty="0"/>
              <a:t>[100], 300, 500 A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Long injection </a:t>
            </a:r>
            <a:r>
              <a:rPr lang="en-US" sz="1600" dirty="0" smtClean="0"/>
              <a:t>plateau</a:t>
            </a:r>
            <a:r>
              <a:rPr lang="en-US" sz="1600" dirty="0"/>
              <a:t>: 6000 </a:t>
            </a:r>
            <a:r>
              <a:rPr lang="en-US" sz="1600" dirty="0" smtClean="0"/>
              <a:t>s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Stair-step loop (21 current steps)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Ramp rate dependence: [14], 20, 40, 80  A/s 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70312" y="5839407"/>
            <a:ext cx="904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Reference</a:t>
            </a:r>
            <a:r>
              <a:rPr lang="en-US" sz="1400" dirty="0" smtClean="0"/>
              <a:t>: MQXFS1 Test </a:t>
            </a:r>
            <a:r>
              <a:rPr lang="en-US" sz="1400" dirty="0"/>
              <a:t>Plan, </a:t>
            </a:r>
            <a:r>
              <a:rPr lang="en-US" sz="1400" dirty="0">
                <a:hlinkClick r:id="rId2"/>
              </a:rPr>
              <a:t>http://larpdocs.fnal.gov//</a:t>
            </a:r>
            <a:r>
              <a:rPr lang="en-US" sz="1400" dirty="0" smtClean="0">
                <a:hlinkClick r:id="rId2"/>
              </a:rPr>
              <a:t>LARP-public/DocDB/ShowDocument?docid=1079</a:t>
            </a:r>
            <a:r>
              <a:rPr lang="en-US" sz="1400" dirty="0" smtClean="0"/>
              <a:t>  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200400" y="3090446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600" i="1" dirty="0" smtClean="0"/>
              <a:t>Main Current Levels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375758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Harmonics at nominal current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5662970"/>
              </p:ext>
            </p:extLst>
          </p:nvPr>
        </p:nvGraphicFramePr>
        <p:xfrm>
          <a:off x="1403648" y="2060848"/>
          <a:ext cx="6172200" cy="277749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3866246169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52388553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424912989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420532045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58280114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09034634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05815415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99479520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488787592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 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Normal Components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Skew Components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73172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 smtClean="0">
                          <a:effectLst/>
                        </a:rPr>
                        <a:t>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Ave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Max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Min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Std. Dev.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Ave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Max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Min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Std. Dev.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7123135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-4.21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-1.83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-5.34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1.14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3.29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5.06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1.14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1.37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7253624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0.32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2.06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-0.96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1.10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-6.49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-5.11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-8.14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0.96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4528645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2.76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3.16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2.58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0.19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-0.87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0.09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-1.42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0.50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4777733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0.95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3.53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0.27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0.95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0.52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1.76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-0.45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0.68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4957724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0.18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0.43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-0.19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0.19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0.32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0.77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0.07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0.20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654084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0.25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0.34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0.12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0.07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-0.65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-0.44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-0.88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0.15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9622706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0.22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0.40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0.07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0.12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0.33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0.48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0.15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0.09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287455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-0.51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-0.36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-1.07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0.19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0.16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0.26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0.04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0.07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9353127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99920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50" y="819030"/>
            <a:ext cx="8927230" cy="5303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58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176" y="-307596"/>
            <a:ext cx="9600000" cy="72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12064" y="620688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Roxie non-insulated conductors</a:t>
            </a:r>
          </a:p>
          <a:p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60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Transfer Function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8576" y="1219200"/>
            <a:ext cx="6306847" cy="490696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94370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03200"/>
            <a:ext cx="6400799" cy="635000"/>
          </a:xfrm>
        </p:spPr>
        <p:txBody>
          <a:bodyPr/>
          <a:lstStyle/>
          <a:p>
            <a:r>
              <a:rPr lang="en-US" dirty="0" smtClean="0"/>
              <a:t>Probe Resolution (TC2)</a:t>
            </a:r>
          </a:p>
        </p:txBody>
      </p:sp>
      <p:sp>
        <p:nvSpPr>
          <p:cNvPr id="36869" name="Line 9"/>
          <p:cNvSpPr>
            <a:spLocks noChangeShapeType="1"/>
          </p:cNvSpPr>
          <p:nvPr/>
        </p:nvSpPr>
        <p:spPr bwMode="auto">
          <a:xfrm>
            <a:off x="424573" y="885825"/>
            <a:ext cx="8410575" cy="0"/>
          </a:xfrm>
          <a:prstGeom prst="line">
            <a:avLst/>
          </a:prstGeom>
          <a:noFill/>
          <a:ln w="15875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1554"/>
            <a:ext cx="472997" cy="621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Image 11" descr="HLU-logoN-tit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1400" y="191554"/>
            <a:ext cx="1506852" cy="61079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24573" y="594360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Text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89"/>
          <a:stretch/>
        </p:blipFill>
        <p:spPr bwMode="auto">
          <a:xfrm>
            <a:off x="152400" y="1219200"/>
            <a:ext cx="8877679" cy="4556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389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853998" y="203200"/>
            <a:ext cx="6613602" cy="635000"/>
          </a:xfrm>
        </p:spPr>
        <p:txBody>
          <a:bodyPr/>
          <a:lstStyle/>
          <a:p>
            <a:r>
              <a:rPr lang="en-US" dirty="0" smtClean="0"/>
              <a:t>Straight section b</a:t>
            </a:r>
            <a:r>
              <a:rPr lang="en-US" baseline="-25000" dirty="0" smtClean="0"/>
              <a:t>3</a:t>
            </a:r>
            <a:r>
              <a:rPr lang="en-US" dirty="0" smtClean="0"/>
              <a:t>, a</a:t>
            </a:r>
            <a:r>
              <a:rPr lang="en-US" baseline="-25000" dirty="0" smtClean="0"/>
              <a:t>3</a:t>
            </a:r>
            <a:r>
              <a:rPr lang="en-US" dirty="0" smtClean="0"/>
              <a:t>, b</a:t>
            </a:r>
            <a:r>
              <a:rPr lang="en-US" baseline="-25000" dirty="0" smtClean="0"/>
              <a:t>4</a:t>
            </a:r>
            <a:r>
              <a:rPr lang="en-US" dirty="0" smtClean="0"/>
              <a:t>, a</a:t>
            </a:r>
            <a:r>
              <a:rPr lang="en-US" baseline="-25000" dirty="0" smtClean="0"/>
              <a:t>4</a:t>
            </a:r>
            <a:endParaRPr lang="en-US" dirty="0" smtClean="0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424573" y="885825"/>
            <a:ext cx="8410575" cy="0"/>
          </a:xfrm>
          <a:prstGeom prst="line">
            <a:avLst/>
          </a:prstGeom>
          <a:noFill/>
          <a:ln w="15875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1554"/>
            <a:ext cx="472997" cy="621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1400" y="191554"/>
            <a:ext cx="1506852" cy="610798"/>
          </a:xfrm>
          <a:prstGeom prst="rect">
            <a:avLst/>
          </a:prstGeom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199" y="1066800"/>
            <a:ext cx="3628780" cy="238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199" y="3545356"/>
            <a:ext cx="3634266" cy="238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934" y="1066800"/>
            <a:ext cx="3634266" cy="238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934" y="3541644"/>
            <a:ext cx="3634265" cy="2384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627784" y="6019800"/>
            <a:ext cx="6194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sz="1600" dirty="0" smtClean="0"/>
              <a:t>Axial variations (measured with short probe) need to be considered when analyzing/evaluating results</a:t>
            </a:r>
          </a:p>
        </p:txBody>
      </p:sp>
    </p:spTree>
    <p:extLst>
      <p:ext uri="{BB962C8B-B14F-4D97-AF65-F5344CB8AC3E}">
        <p14:creationId xmlns:p14="http://schemas.microsoft.com/office/powerpoint/2010/main" val="111069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952500" y="190227"/>
            <a:ext cx="6477000" cy="635000"/>
          </a:xfrm>
        </p:spPr>
        <p:txBody>
          <a:bodyPr/>
          <a:lstStyle/>
          <a:p>
            <a:r>
              <a:rPr lang="en-US" dirty="0" smtClean="0"/>
              <a:t>Before vs. After Pre-Loading</a:t>
            </a:r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424573" y="885825"/>
            <a:ext cx="8410575" cy="0"/>
          </a:xfrm>
          <a:prstGeom prst="line">
            <a:avLst/>
          </a:prstGeom>
          <a:noFill/>
          <a:ln w="15875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1554"/>
            <a:ext cx="472997" cy="621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1400" y="191554"/>
            <a:ext cx="1506852" cy="610798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02193"/>
            <a:ext cx="2888003" cy="1969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180803"/>
            <a:ext cx="2887997" cy="1969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556" y="2180803"/>
            <a:ext cx="2901589" cy="1979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556" y="4402193"/>
            <a:ext cx="2901589" cy="1979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075" y="2180803"/>
            <a:ext cx="2918581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353" y="4402193"/>
            <a:ext cx="2896303" cy="1975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304800" y="1041211"/>
            <a:ext cx="8534400" cy="856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A measurable effect is observed, however, the overall strength and longitudinal structure of the harmonics is not fundamentally altered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Pre-load effect is relatively small compared to coil fabrication or initial assembly (collared coil) </a:t>
            </a:r>
          </a:p>
        </p:txBody>
      </p:sp>
    </p:spTree>
    <p:extLst>
      <p:ext uri="{BB962C8B-B14F-4D97-AF65-F5344CB8AC3E}">
        <p14:creationId xmlns:p14="http://schemas.microsoft.com/office/powerpoint/2010/main" val="415502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MQXFS1 parameters and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2040" y="954806"/>
            <a:ext cx="4114760" cy="3775585"/>
          </a:xfrm>
        </p:spPr>
        <p:txBody>
          <a:bodyPr>
            <a:noAutofit/>
          </a:bodyPr>
          <a:lstStyle/>
          <a:p>
            <a:r>
              <a:rPr lang="en-US" sz="1800" dirty="0"/>
              <a:t>MQXFS1 was assembled using 2 coils from CERN (coil 103 and 104) and 2 coils from </a:t>
            </a:r>
            <a:r>
              <a:rPr lang="en-US" sz="1800" dirty="0" smtClean="0"/>
              <a:t>LARP </a:t>
            </a:r>
            <a:r>
              <a:rPr lang="en-US" sz="1800" dirty="0"/>
              <a:t>(coil 3 and 5</a:t>
            </a:r>
            <a:r>
              <a:rPr lang="en-US" sz="1800" dirty="0" smtClean="0"/>
              <a:t>).</a:t>
            </a:r>
          </a:p>
          <a:p>
            <a:r>
              <a:rPr lang="en-US" sz="1800" dirty="0" smtClean="0"/>
              <a:t>CERN coils:</a:t>
            </a:r>
          </a:p>
          <a:p>
            <a:pPr lvl="1"/>
            <a:r>
              <a:rPr lang="en-US" sz="1600" dirty="0" smtClean="0"/>
              <a:t>Use RRP 132/169 layout</a:t>
            </a:r>
            <a:endParaRPr lang="en-US" sz="1600" dirty="0"/>
          </a:p>
          <a:p>
            <a:pPr lvl="1"/>
            <a:r>
              <a:rPr lang="en-US" sz="1600" dirty="0"/>
              <a:t>Are </a:t>
            </a:r>
            <a:r>
              <a:rPr lang="en-US" sz="1600" dirty="0" smtClean="0"/>
              <a:t>systematically smaller than nominal</a:t>
            </a:r>
          </a:p>
          <a:p>
            <a:r>
              <a:rPr lang="en-US" sz="1800" dirty="0" smtClean="0"/>
              <a:t>LARP coils:</a:t>
            </a:r>
          </a:p>
          <a:p>
            <a:pPr lvl="1"/>
            <a:r>
              <a:rPr lang="en-US" sz="1600" dirty="0"/>
              <a:t>Use RRP </a:t>
            </a:r>
            <a:r>
              <a:rPr lang="en-US" sz="1600" dirty="0" smtClean="0"/>
              <a:t>108/127 layout</a:t>
            </a:r>
            <a:endParaRPr lang="en-US" sz="1600" dirty="0"/>
          </a:p>
          <a:p>
            <a:pPr lvl="1"/>
            <a:r>
              <a:rPr lang="en-US" sz="1600" dirty="0"/>
              <a:t>Are systematically </a:t>
            </a:r>
            <a:r>
              <a:rPr lang="en-US" sz="1600" dirty="0" smtClean="0"/>
              <a:t>bigger </a:t>
            </a:r>
            <a:r>
              <a:rPr lang="en-US" sz="1600" dirty="0"/>
              <a:t>than </a:t>
            </a:r>
            <a:r>
              <a:rPr lang="en-US" sz="1600" dirty="0" smtClean="0"/>
              <a:t>nominal</a:t>
            </a:r>
          </a:p>
          <a:p>
            <a:r>
              <a:rPr lang="en-US" sz="1800" dirty="0" smtClean="0"/>
              <a:t>Magnetic length is </a:t>
            </a:r>
            <a:r>
              <a:rPr lang="en-GB" sz="1800" dirty="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≈</a:t>
            </a:r>
            <a:r>
              <a:rPr lang="en-US" sz="1800" dirty="0" smtClean="0"/>
              <a:t> 1.2 m and the uniform straight section </a:t>
            </a:r>
            <a:r>
              <a:rPr lang="en-GB" sz="1800" dirty="0">
                <a:solidFill>
                  <a:srgbClr val="0C377B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≈</a:t>
            </a:r>
            <a:r>
              <a:rPr lang="en-US" sz="1800" dirty="0"/>
              <a:t> </a:t>
            </a:r>
            <a:r>
              <a:rPr lang="en-US" sz="1800" dirty="0" smtClean="0"/>
              <a:t>0.5 </a:t>
            </a:r>
            <a:r>
              <a:rPr lang="en-US" sz="1800" dirty="0"/>
              <a:t>m </a:t>
            </a:r>
            <a:endParaRPr lang="en-US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357312"/>
            <a:ext cx="4385411" cy="4070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75656" y="934762"/>
            <a:ext cx="251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400" i="1" dirty="0" smtClean="0"/>
              <a:t>Magnet and coil positioning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04628" y="6088559"/>
            <a:ext cx="7039372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G</a:t>
            </a:r>
            <a:r>
              <a:rPr lang="en-US" sz="1100" dirty="0"/>
              <a:t>. Ambrosio et al., MQXFS1 Design Report, </a:t>
            </a:r>
            <a:r>
              <a:rPr lang="en-US" sz="1100" dirty="0">
                <a:hlinkClick r:id="rId3"/>
              </a:rPr>
              <a:t>http://larpdocs.fnal.gov//</a:t>
            </a:r>
            <a:r>
              <a:rPr lang="en-US" sz="1100" dirty="0" smtClean="0">
                <a:hlinkClick r:id="rId3"/>
              </a:rPr>
              <a:t>LARP-public/DocDB/ShowDocument?docid=1074</a:t>
            </a:r>
            <a:endParaRPr lang="en-US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X. Wang et al., Coordinate system for magnetic measurements of MQXF magnet, </a:t>
            </a:r>
            <a:r>
              <a:rPr lang="en-US" sz="1100" dirty="0">
                <a:hlinkClick r:id="rId4"/>
              </a:rPr>
              <a:t>http://larpdocs.fnal.gov//</a:t>
            </a:r>
            <a:r>
              <a:rPr lang="en-US" sz="1100" dirty="0" smtClean="0">
                <a:hlinkClick r:id="rId4"/>
              </a:rPr>
              <a:t>LARP/DocDB/0010/001079/003/MQXF-MagMeasCoordinateSystem-v1.docx</a:t>
            </a:r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1114791" y="6033321"/>
            <a:ext cx="100540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sz="1100" u="sng" dirty="0" smtClean="0"/>
              <a:t>References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177340"/>
              </p:ext>
            </p:extLst>
          </p:nvPr>
        </p:nvGraphicFramePr>
        <p:xfrm>
          <a:off x="5041758" y="4836862"/>
          <a:ext cx="3619926" cy="12209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564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6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71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6588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Units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MQXFS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Magnetic length</a:t>
                      </a:r>
                      <a:endParaRPr lang="en-US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mm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1192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Overall coil length </a:t>
                      </a:r>
                      <a:endParaRPr lang="en-US" sz="1200" b="0" dirty="0" smtClean="0">
                        <a:effectLst/>
                      </a:endParaRPr>
                    </a:p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effectLst/>
                        </a:rPr>
                        <a:t>(</a:t>
                      </a:r>
                      <a:r>
                        <a:rPr lang="en-US" sz="1200" b="0" dirty="0">
                          <a:effectLst/>
                        </a:rPr>
                        <a:t>including splice extension)</a:t>
                      </a:r>
                      <a:endParaRPr lang="en-US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mm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1510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Magnetic yoke extension</a:t>
                      </a:r>
                      <a:endParaRPr lang="en-US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mm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1550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Magnetic pad extension</a:t>
                      </a:r>
                      <a:endParaRPr lang="en-US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mm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975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669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MQXFS1 parameters and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447" y="1052736"/>
            <a:ext cx="8074800" cy="1555872"/>
          </a:xfrm>
        </p:spPr>
        <p:txBody>
          <a:bodyPr>
            <a:normAutofit/>
          </a:bodyPr>
          <a:lstStyle/>
          <a:p>
            <a:r>
              <a:rPr lang="en-GB" sz="2000" dirty="0" smtClean="0"/>
              <a:t>As </a:t>
            </a:r>
            <a:r>
              <a:rPr lang="en-GB" sz="2000" dirty="0"/>
              <a:t>a general rule CERN </a:t>
            </a:r>
            <a:r>
              <a:rPr lang="en-GB" sz="2000" dirty="0" smtClean="0"/>
              <a:t>MQXF </a:t>
            </a:r>
            <a:r>
              <a:rPr lang="en-GB" sz="2000" dirty="0"/>
              <a:t>short coils are smaller in size than LARP </a:t>
            </a:r>
            <a:r>
              <a:rPr lang="en-GB" sz="2000" dirty="0" smtClean="0"/>
              <a:t>coils:</a:t>
            </a:r>
          </a:p>
          <a:p>
            <a:pPr lvl="1"/>
            <a:r>
              <a:rPr lang="en-GB" sz="1800" dirty="0" smtClean="0"/>
              <a:t>LARP coils: Azimuthally oversized by 50 – 100 µm</a:t>
            </a:r>
          </a:p>
          <a:p>
            <a:pPr lvl="1"/>
            <a:r>
              <a:rPr lang="en-GB" sz="1800" dirty="0" smtClean="0"/>
              <a:t>CERN coils: Azimuthally undersized by 50 – 200 </a:t>
            </a:r>
            <a:r>
              <a:rPr lang="en-GB" sz="1800" dirty="0"/>
              <a:t>µm</a:t>
            </a:r>
          </a:p>
          <a:p>
            <a:pPr lvl="1"/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970465" y="6139802"/>
            <a:ext cx="1543415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sz="1100" u="sng" dirty="0" smtClean="0"/>
              <a:t>Reference</a:t>
            </a:r>
          </a:p>
        </p:txBody>
      </p:sp>
      <p:sp>
        <p:nvSpPr>
          <p:cNvPr id="9" name="Rectangle 8"/>
          <p:cNvSpPr/>
          <p:nvPr/>
        </p:nvSpPr>
        <p:spPr>
          <a:xfrm>
            <a:off x="1965377" y="6093421"/>
            <a:ext cx="708142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G</a:t>
            </a:r>
            <a:r>
              <a:rPr lang="en-US" sz="1100" dirty="0"/>
              <a:t>. Ambrosio et al., MQXFS1 </a:t>
            </a:r>
            <a:r>
              <a:rPr lang="en-US" sz="1100" dirty="0" smtClean="0"/>
              <a:t>Fabrication </a:t>
            </a:r>
            <a:r>
              <a:rPr lang="en-US" sz="1100" dirty="0"/>
              <a:t>Report, http://larpdocs.fnal.gov//LARP/DocDB/0011/001117/001/MQXFS1_Fabrication_Report_V1_050916.pdf </a:t>
            </a:r>
            <a:endParaRPr lang="en-US" sz="11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62807" t="33545" r="11248" b="18450"/>
          <a:stretch/>
        </p:blipFill>
        <p:spPr>
          <a:xfrm>
            <a:off x="4932040" y="2613901"/>
            <a:ext cx="2490444" cy="288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9994" t="33545" r="63251" b="18450"/>
          <a:stretch/>
        </p:blipFill>
        <p:spPr>
          <a:xfrm>
            <a:off x="1380357" y="2669078"/>
            <a:ext cx="2568199" cy="2880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440298" y="5478507"/>
            <a:ext cx="3473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i="1" dirty="0">
                <a:solidFill>
                  <a:srgbClr val="000000"/>
                </a:solidFill>
              </a:rPr>
              <a:t>amount that a best fit circle to the coil OD deviates from the nominal outer diameter </a:t>
            </a:r>
            <a:endParaRPr lang="en-GB" sz="1200" i="1" dirty="0"/>
          </a:p>
        </p:txBody>
      </p:sp>
      <p:sp>
        <p:nvSpPr>
          <p:cNvPr id="14" name="Rectangle 13"/>
          <p:cNvSpPr/>
          <p:nvPr/>
        </p:nvSpPr>
        <p:spPr>
          <a:xfrm>
            <a:off x="1550990" y="5478508"/>
            <a:ext cx="26434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i="1" dirty="0">
                <a:solidFill>
                  <a:srgbClr val="000000"/>
                </a:solidFill>
              </a:rPr>
              <a:t>total deviation from nominal of the left and right </a:t>
            </a:r>
            <a:r>
              <a:rPr lang="en-GB" sz="1200" i="1" dirty="0" err="1">
                <a:solidFill>
                  <a:srgbClr val="000000"/>
                </a:solidFill>
              </a:rPr>
              <a:t>midplanes</a:t>
            </a:r>
            <a:r>
              <a:rPr lang="en-GB" sz="1200" i="1" dirty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9762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MQXFS1 </a:t>
            </a:r>
            <a:r>
              <a:rPr lang="en-GB" dirty="0"/>
              <a:t>parameters and </a:t>
            </a:r>
            <a:r>
              <a:rPr lang="en-GB" dirty="0" smtClean="0"/>
              <a:t>features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pSp>
        <p:nvGrpSpPr>
          <p:cNvPr id="22" name="Group 21"/>
          <p:cNvGrpSpPr/>
          <p:nvPr/>
        </p:nvGrpSpPr>
        <p:grpSpPr>
          <a:xfrm rot="5400000">
            <a:off x="2602638" y="2184889"/>
            <a:ext cx="3708131" cy="3505200"/>
            <a:chOff x="2602638" y="2184889"/>
            <a:chExt cx="3708131" cy="350520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71" r="17412" b="53326"/>
            <a:stretch/>
          </p:blipFill>
          <p:spPr bwMode="auto">
            <a:xfrm>
              <a:off x="4483099" y="2360752"/>
              <a:ext cx="1573078" cy="1576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71" r="17412" b="53326"/>
            <a:stretch/>
          </p:blipFill>
          <p:spPr bwMode="auto">
            <a:xfrm rot="16200000">
              <a:off x="2756868" y="2362581"/>
              <a:ext cx="1573078" cy="1576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71" r="17412" b="53326"/>
            <a:stretch/>
          </p:blipFill>
          <p:spPr bwMode="auto">
            <a:xfrm rot="5400000">
              <a:off x="4532930" y="4088060"/>
              <a:ext cx="1573078" cy="1576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71" r="17412" b="53326"/>
            <a:stretch/>
          </p:blipFill>
          <p:spPr bwMode="auto">
            <a:xfrm rot="10800000">
              <a:off x="2782160" y="4113352"/>
              <a:ext cx="1573078" cy="1576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Freeform 13"/>
            <p:cNvSpPr/>
            <p:nvPr/>
          </p:nvSpPr>
          <p:spPr>
            <a:xfrm>
              <a:off x="2762787" y="2341163"/>
              <a:ext cx="1580827" cy="1596326"/>
            </a:xfrm>
            <a:custGeom>
              <a:avLst/>
              <a:gdLst>
                <a:gd name="connsiteX0" fmla="*/ 0 w 1580827"/>
                <a:gd name="connsiteY0" fmla="*/ 1596326 h 1596326"/>
                <a:gd name="connsiteX1" fmla="*/ 92990 w 1580827"/>
                <a:gd name="connsiteY1" fmla="*/ 960895 h 1596326"/>
                <a:gd name="connsiteX2" fmla="*/ 449451 w 1580827"/>
                <a:gd name="connsiteY2" fmla="*/ 410705 h 1596326"/>
                <a:gd name="connsiteX3" fmla="*/ 1030637 w 1580827"/>
                <a:gd name="connsiteY3" fmla="*/ 77492 h 1596326"/>
                <a:gd name="connsiteX4" fmla="*/ 1580827 w 1580827"/>
                <a:gd name="connsiteY4" fmla="*/ 0 h 159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0827" h="1596326">
                  <a:moveTo>
                    <a:pt x="0" y="1596326"/>
                  </a:moveTo>
                  <a:cubicBezTo>
                    <a:pt x="9041" y="1377412"/>
                    <a:pt x="18082" y="1158498"/>
                    <a:pt x="92990" y="960895"/>
                  </a:cubicBezTo>
                  <a:cubicBezTo>
                    <a:pt x="167898" y="763292"/>
                    <a:pt x="293177" y="557939"/>
                    <a:pt x="449451" y="410705"/>
                  </a:cubicBezTo>
                  <a:cubicBezTo>
                    <a:pt x="605725" y="263471"/>
                    <a:pt x="842074" y="145943"/>
                    <a:pt x="1030637" y="77492"/>
                  </a:cubicBezTo>
                  <a:cubicBezTo>
                    <a:pt x="1219200" y="9041"/>
                    <a:pt x="1400013" y="4520"/>
                    <a:pt x="1580827" y="0"/>
                  </a:cubicBez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kern="1200">
                <a:solidFill>
                  <a:prstClr val="white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2747288" y="3937489"/>
              <a:ext cx="790199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 flipV="1">
              <a:off x="4352654" y="2324373"/>
              <a:ext cx="6459" cy="77491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Down Arrow 16"/>
            <p:cNvSpPr/>
            <p:nvPr/>
          </p:nvSpPr>
          <p:spPr>
            <a:xfrm rot="3662106">
              <a:off x="3026738" y="4404968"/>
              <a:ext cx="170038" cy="561177"/>
            </a:xfrm>
            <a:prstGeom prst="downArrow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kern="1200">
                <a:solidFill>
                  <a:prstClr val="white"/>
                </a:solidFill>
              </a:endParaRPr>
            </a:p>
          </p:txBody>
        </p:sp>
        <p:sp>
          <p:nvSpPr>
            <p:cNvPr id="18" name="Down Arrow 17"/>
            <p:cNvSpPr/>
            <p:nvPr/>
          </p:nvSpPr>
          <p:spPr>
            <a:xfrm rot="13403824">
              <a:off x="5241368" y="2493048"/>
              <a:ext cx="189786" cy="492619"/>
            </a:xfrm>
            <a:prstGeom prst="downArrow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kern="1200">
                <a:solidFill>
                  <a:prstClr val="white"/>
                </a:solidFill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>
              <a:off x="2602638" y="2184889"/>
              <a:ext cx="1676400" cy="1676400"/>
            </a:xfrm>
            <a:custGeom>
              <a:avLst/>
              <a:gdLst>
                <a:gd name="connsiteX0" fmla="*/ 0 w 1580827"/>
                <a:gd name="connsiteY0" fmla="*/ 1596326 h 1596326"/>
                <a:gd name="connsiteX1" fmla="*/ 92990 w 1580827"/>
                <a:gd name="connsiteY1" fmla="*/ 960895 h 1596326"/>
                <a:gd name="connsiteX2" fmla="*/ 449451 w 1580827"/>
                <a:gd name="connsiteY2" fmla="*/ 410705 h 1596326"/>
                <a:gd name="connsiteX3" fmla="*/ 1030637 w 1580827"/>
                <a:gd name="connsiteY3" fmla="*/ 77492 h 1596326"/>
                <a:gd name="connsiteX4" fmla="*/ 1580827 w 1580827"/>
                <a:gd name="connsiteY4" fmla="*/ 0 h 159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0827" h="1596326">
                  <a:moveTo>
                    <a:pt x="0" y="1596326"/>
                  </a:moveTo>
                  <a:cubicBezTo>
                    <a:pt x="9041" y="1377412"/>
                    <a:pt x="18082" y="1158498"/>
                    <a:pt x="92990" y="960895"/>
                  </a:cubicBezTo>
                  <a:cubicBezTo>
                    <a:pt x="167898" y="763292"/>
                    <a:pt x="293177" y="557939"/>
                    <a:pt x="449451" y="410705"/>
                  </a:cubicBezTo>
                  <a:cubicBezTo>
                    <a:pt x="605725" y="263471"/>
                    <a:pt x="842074" y="145943"/>
                    <a:pt x="1030637" y="77492"/>
                  </a:cubicBezTo>
                  <a:cubicBezTo>
                    <a:pt x="1219200" y="9041"/>
                    <a:pt x="1400013" y="4520"/>
                    <a:pt x="1580827" y="0"/>
                  </a:cubicBezTo>
                </a:path>
              </a:pathLst>
            </a:cu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kern="1200">
                <a:solidFill>
                  <a:prstClr val="white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 flipH="1" flipV="1">
              <a:off x="2725494" y="4013689"/>
              <a:ext cx="3585275" cy="720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 20"/>
            <p:cNvSpPr/>
            <p:nvPr/>
          </p:nvSpPr>
          <p:spPr>
            <a:xfrm rot="10800000">
              <a:off x="4475733" y="4049923"/>
              <a:ext cx="1580827" cy="1596326"/>
            </a:xfrm>
            <a:custGeom>
              <a:avLst/>
              <a:gdLst>
                <a:gd name="connsiteX0" fmla="*/ 0 w 1580827"/>
                <a:gd name="connsiteY0" fmla="*/ 1596326 h 1596326"/>
                <a:gd name="connsiteX1" fmla="*/ 92990 w 1580827"/>
                <a:gd name="connsiteY1" fmla="*/ 960895 h 1596326"/>
                <a:gd name="connsiteX2" fmla="*/ 449451 w 1580827"/>
                <a:gd name="connsiteY2" fmla="*/ 410705 h 1596326"/>
                <a:gd name="connsiteX3" fmla="*/ 1030637 w 1580827"/>
                <a:gd name="connsiteY3" fmla="*/ 77492 h 1596326"/>
                <a:gd name="connsiteX4" fmla="*/ 1580827 w 1580827"/>
                <a:gd name="connsiteY4" fmla="*/ 0 h 159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0827" h="1596326">
                  <a:moveTo>
                    <a:pt x="0" y="1596326"/>
                  </a:moveTo>
                  <a:cubicBezTo>
                    <a:pt x="9041" y="1377412"/>
                    <a:pt x="18082" y="1158498"/>
                    <a:pt x="92990" y="960895"/>
                  </a:cubicBezTo>
                  <a:cubicBezTo>
                    <a:pt x="167898" y="763292"/>
                    <a:pt x="293177" y="557939"/>
                    <a:pt x="449451" y="410705"/>
                  </a:cubicBezTo>
                  <a:cubicBezTo>
                    <a:pt x="605725" y="263471"/>
                    <a:pt x="842074" y="145943"/>
                    <a:pt x="1030637" y="77492"/>
                  </a:cubicBezTo>
                  <a:cubicBezTo>
                    <a:pt x="1219200" y="9041"/>
                    <a:pt x="1400013" y="4520"/>
                    <a:pt x="1580827" y="0"/>
                  </a:cubicBezTo>
                </a:path>
              </a:pathLst>
            </a:cu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kern="1200">
                <a:solidFill>
                  <a:prstClr val="white"/>
                </a:solidFill>
              </a:endParaRPr>
            </a:p>
          </p:txBody>
        </p:sp>
      </p:grpSp>
      <p:cxnSp>
        <p:nvCxnSpPr>
          <p:cNvPr id="23" name="Straight Connector 22"/>
          <p:cNvCxnSpPr/>
          <p:nvPr/>
        </p:nvCxnSpPr>
        <p:spPr>
          <a:xfrm flipH="1">
            <a:off x="2747943" y="3894956"/>
            <a:ext cx="336350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010209" y="284110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104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3174208" y="459595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103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3250982" y="287920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5123190" y="464384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4025497" y="569313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13536" y="5950602"/>
            <a:ext cx="1543415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sz="1100" u="sng" dirty="0" smtClean="0"/>
              <a:t>Reference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965377" y="5967417"/>
            <a:ext cx="708142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G</a:t>
            </a:r>
            <a:r>
              <a:rPr lang="en-US" sz="1100" dirty="0"/>
              <a:t>. Ambrosio et al., MQXFS1 </a:t>
            </a:r>
            <a:r>
              <a:rPr lang="en-US" sz="1100" dirty="0" smtClean="0"/>
              <a:t>Fabrication </a:t>
            </a:r>
            <a:r>
              <a:rPr lang="en-US" sz="1100" dirty="0"/>
              <a:t>Report, http://larpdocs.fnal.gov//LARP/DocDB/0011/001117/001/MQXFS1_Fabrication_Report_V1_050916.pdf </a:t>
            </a:r>
            <a:endParaRPr lang="en-US" sz="1100" dirty="0" smtClean="0"/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31224" y="1156977"/>
            <a:ext cx="7920000" cy="553616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FF0000"/>
                </a:solidFill>
              </a:rPr>
              <a:t>Goal: </a:t>
            </a:r>
            <a:r>
              <a:rPr lang="en-US" dirty="0" smtClean="0"/>
              <a:t>bring all the coils on the same collar arc length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235153" y="4906701"/>
            <a:ext cx="3354117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spc="0" normalizeH="0" baseline="0" dirty="0" smtClean="0">
                <a:ln>
                  <a:noFill/>
                </a:ln>
                <a:effectLst/>
                <a:uFillTx/>
                <a:sym typeface="Arial"/>
              </a:rPr>
              <a:t>Coil 103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spc="0" normalizeH="0" baseline="0" dirty="0" smtClean="0">
                <a:ln>
                  <a:noFill/>
                </a:ln>
                <a:effectLst/>
                <a:uFillTx/>
                <a:sym typeface="Arial"/>
              </a:rPr>
              <a:t>Mid-plane</a:t>
            </a:r>
            <a:r>
              <a:rPr kumimoji="0" lang="en-GB" sz="1200" b="0" i="0" u="none" strike="noStrike" cap="none" spc="0" normalizeH="0" dirty="0" smtClean="0">
                <a:ln>
                  <a:noFill/>
                </a:ln>
                <a:effectLst/>
                <a:uFillTx/>
                <a:sym typeface="Arial"/>
              </a:rPr>
              <a:t> </a:t>
            </a:r>
            <a:r>
              <a:rPr kumimoji="0" lang="en-GB" sz="1200" b="0" i="0" u="none" strike="noStrike" cap="none" spc="0" normalizeH="0" baseline="0" dirty="0" smtClean="0">
                <a:ln>
                  <a:noFill/>
                </a:ln>
                <a:effectLst/>
                <a:uFillTx/>
                <a:sym typeface="Arial"/>
              </a:rPr>
              <a:t>on target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</a:rPr>
              <a:t>Undersized OR by 0.025 mm or in target</a:t>
            </a:r>
            <a:endParaRPr kumimoji="0" lang="en-GB" sz="1200" b="0" i="0" u="none" strike="noStrike" cap="none" spc="0" normalizeH="0" baseline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FillTx/>
              <a:sym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129229" y="2140664"/>
            <a:ext cx="3014771" cy="646329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spc="0" normalizeH="0" baseline="0" dirty="0" smtClean="0">
                <a:ln>
                  <a:noFill/>
                </a:ln>
                <a:effectLst/>
                <a:uFillTx/>
                <a:sym typeface="Arial"/>
              </a:rPr>
              <a:t>Coil 104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spc="0" normalizeH="0" baseline="0" dirty="0" smtClean="0">
                <a:ln>
                  <a:noFill/>
                </a:ln>
                <a:effectLst/>
                <a:uFillTx/>
                <a:sym typeface="Arial"/>
              </a:rPr>
              <a:t>Mid-plane undersized by 0.05 –</a:t>
            </a:r>
            <a:r>
              <a:rPr kumimoji="0" lang="en-GB" sz="1200" b="0" i="0" u="none" strike="noStrike" cap="none" spc="0" normalizeH="0" dirty="0" smtClean="0">
                <a:ln>
                  <a:noFill/>
                </a:ln>
                <a:effectLst/>
                <a:uFillTx/>
                <a:sym typeface="Arial"/>
              </a:rPr>
              <a:t> 0.1 mm</a:t>
            </a:r>
            <a:endParaRPr kumimoji="0" lang="en-GB" sz="1200" b="0" i="0" u="none" strike="noStrike" cap="none" spc="0" normalizeH="0" baseline="0" dirty="0" smtClean="0">
              <a:ln>
                <a:noFill/>
              </a:ln>
              <a:effectLst/>
              <a:uFillTx/>
              <a:sym typeface="Arial"/>
            </a:endParaRP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</a:rPr>
              <a:t>Undersized OR by 0.050 mm or in target </a:t>
            </a:r>
            <a:endParaRPr kumimoji="0" lang="en-GB" sz="1200" b="0" i="0" u="none" strike="noStrike" cap="none" spc="0" normalizeH="0" baseline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FillTx/>
              <a:sym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1923" y="2201384"/>
            <a:ext cx="2524494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spc="0" normalizeH="0" baseline="0" dirty="0" smtClean="0">
                <a:ln>
                  <a:noFill/>
                </a:ln>
                <a:effectLst/>
                <a:uFillTx/>
                <a:sym typeface="Arial"/>
              </a:rPr>
              <a:t>Coil 5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spc="0" normalizeH="0" baseline="0" dirty="0" smtClean="0">
                <a:ln>
                  <a:noFill/>
                </a:ln>
                <a:effectLst/>
                <a:uFillTx/>
                <a:sym typeface="Arial"/>
              </a:rPr>
              <a:t>Mid-plane oversized by 0.05 mm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</a:rPr>
              <a:t>OR in target</a:t>
            </a:r>
            <a:endParaRPr kumimoji="0" lang="en-GB" sz="1200" b="0" i="0" u="none" strike="noStrike" cap="none" spc="0" normalizeH="0" baseline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FillTx/>
              <a:sym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29229" y="4946422"/>
            <a:ext cx="277086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spc="0" normalizeH="0" baseline="0" dirty="0" smtClean="0">
                <a:ln>
                  <a:noFill/>
                </a:ln>
                <a:effectLst/>
                <a:uFillTx/>
                <a:sym typeface="Arial"/>
              </a:rPr>
              <a:t>Coil 3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spc="0" normalizeH="0" baseline="0" dirty="0" smtClean="0">
                <a:ln>
                  <a:noFill/>
                </a:ln>
                <a:effectLst/>
                <a:uFillTx/>
                <a:sym typeface="Arial"/>
              </a:rPr>
              <a:t>Mid-plane oversized by 0.05 mm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200" dirty="0" smtClean="0">
                <a:solidFill>
                  <a:schemeClr val="bg1">
                    <a:lumMod val="75000"/>
                  </a:schemeClr>
                </a:solidFill>
              </a:rPr>
              <a:t>Oversized OR by 0.025 mm</a:t>
            </a:r>
            <a:endParaRPr kumimoji="0" lang="en-GB" sz="1200" b="0" i="0" u="none" strike="noStrike" cap="none" spc="0" normalizeH="0" baseline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FillTx/>
              <a:sym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71116" y="2906355"/>
            <a:ext cx="2145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400" kern="1200" dirty="0" smtClean="0">
                <a:solidFill>
                  <a:srgbClr val="0000FF"/>
                </a:solidFill>
                <a:latin typeface="Calibri"/>
                <a:ea typeface="+mn-ea"/>
                <a:cs typeface="+mn-cs"/>
              </a:rPr>
              <a:t>0.050 mm to match LARP coils OR location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579430" y="3550951"/>
            <a:ext cx="23325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400" kern="1200" dirty="0" smtClean="0">
                <a:solidFill>
                  <a:srgbClr val="00B050"/>
                </a:solidFill>
                <a:latin typeface="Calibri"/>
                <a:ea typeface="+mn-ea"/>
                <a:cs typeface="+mn-cs"/>
              </a:rPr>
              <a:t>+0.050 mm</a:t>
            </a:r>
            <a:r>
              <a:rPr lang="en-US" sz="1400" dirty="0">
                <a:solidFill>
                  <a:srgbClr val="00B050"/>
                </a:solidFill>
                <a:latin typeface="Calibri"/>
              </a:rPr>
              <a:t> </a:t>
            </a:r>
            <a:r>
              <a:rPr lang="en-US" sz="1400" dirty="0" smtClean="0">
                <a:solidFill>
                  <a:srgbClr val="00B050"/>
                </a:solidFill>
                <a:latin typeface="Calibri"/>
              </a:rPr>
              <a:t>t</a:t>
            </a:r>
            <a:r>
              <a:rPr lang="en-US" sz="1400" kern="1200" dirty="0" smtClean="0">
                <a:solidFill>
                  <a:srgbClr val="00B050"/>
                </a:solidFill>
                <a:latin typeface="Calibri"/>
                <a:ea typeface="+mn-ea"/>
                <a:cs typeface="+mn-cs"/>
              </a:rPr>
              <a:t>o compensate for coil undersized</a:t>
            </a:r>
            <a:endParaRPr lang="en-US" sz="1400" kern="1200" dirty="0">
              <a:solidFill>
                <a:srgbClr val="00B050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6084168" y="3812561"/>
            <a:ext cx="52640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41" idx="1"/>
          </p:cNvCxnSpPr>
          <p:nvPr/>
        </p:nvCxnSpPr>
        <p:spPr>
          <a:xfrm flipH="1">
            <a:off x="6236568" y="3167965"/>
            <a:ext cx="434548" cy="95835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21923" y="4271809"/>
            <a:ext cx="2145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400" kern="1200" dirty="0" smtClean="0">
                <a:solidFill>
                  <a:srgbClr val="0000FF"/>
                </a:solidFill>
                <a:latin typeface="Calibri"/>
                <a:ea typeface="+mn-ea"/>
                <a:cs typeface="+mn-cs"/>
              </a:rPr>
              <a:t>0.050 mm to match LARP coils OR location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2268092" y="4565281"/>
            <a:ext cx="450820" cy="30676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14682" y="1544579"/>
            <a:ext cx="7859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 smtClean="0"/>
              <a:t>Remark: Assembly rotated by 90 degrees to be consistent with the magnetic axis definition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64824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MQXFS1 parameters and features</a:t>
            </a:r>
          </a:p>
          <a:p>
            <a:r>
              <a:rPr lang="en-GB" dirty="0">
                <a:solidFill>
                  <a:srgbClr val="FF0000"/>
                </a:solidFill>
              </a:rPr>
              <a:t>Magnetic measurements system</a:t>
            </a:r>
          </a:p>
          <a:p>
            <a:r>
              <a:rPr lang="en-GB" dirty="0" smtClean="0"/>
              <a:t>Magnetic </a:t>
            </a:r>
            <a:r>
              <a:rPr lang="en-GB" dirty="0"/>
              <a:t>measurement </a:t>
            </a:r>
            <a:r>
              <a:rPr lang="en-GB" dirty="0" smtClean="0"/>
              <a:t>overview</a:t>
            </a:r>
            <a:endParaRPr lang="en-GB" dirty="0"/>
          </a:p>
          <a:p>
            <a:r>
              <a:rPr lang="en-GB" dirty="0" smtClean="0"/>
              <a:t>Geometric Field Errors</a:t>
            </a:r>
          </a:p>
          <a:p>
            <a:r>
              <a:rPr lang="en-GB" dirty="0" smtClean="0"/>
              <a:t>Machine Cycle Analysis</a:t>
            </a:r>
          </a:p>
          <a:p>
            <a:r>
              <a:rPr lang="en-GB" dirty="0" smtClean="0"/>
              <a:t>Summary and next steps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62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Magnetic Measurements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146" y="939901"/>
            <a:ext cx="4427217" cy="5918099"/>
          </a:xfrm>
        </p:spPr>
        <p:txBody>
          <a:bodyPr>
            <a:noAutofit/>
          </a:bodyPr>
          <a:lstStyle/>
          <a:p>
            <a:pPr marL="0" indent="0">
              <a:spcAft>
                <a:spcPts val="300"/>
              </a:spcAft>
              <a:buNone/>
            </a:pPr>
            <a:r>
              <a:rPr lang="en-US" sz="1400" u="sng" dirty="0"/>
              <a:t>General approach</a:t>
            </a:r>
            <a:r>
              <a:rPr lang="en-US" sz="1400" dirty="0" smtClean="0"/>
              <a:t>:</a:t>
            </a:r>
            <a:endParaRPr lang="en-US" sz="5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Short </a:t>
            </a:r>
            <a:r>
              <a:rPr lang="en-US" sz="1400" dirty="0"/>
              <a:t>rotating probes scanning the magnet bore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FNAL-developed </a:t>
            </a:r>
            <a:r>
              <a:rPr lang="en-US" sz="1400" dirty="0">
                <a:solidFill>
                  <a:srgbClr val="FF0000"/>
                </a:solidFill>
              </a:rPr>
              <a:t>PCB probe technology </a:t>
            </a:r>
            <a:r>
              <a:rPr lang="en-US" sz="1400" dirty="0"/>
              <a:t>(already validated in HQ models)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All measurements reported at </a:t>
            </a:r>
            <a:r>
              <a:rPr lang="en-US" sz="1400" dirty="0">
                <a:solidFill>
                  <a:srgbClr val="FF0000"/>
                </a:solidFill>
              </a:rPr>
              <a:t>50 mm ref. radius</a:t>
            </a:r>
          </a:p>
          <a:p>
            <a:pPr>
              <a:spcAft>
                <a:spcPts val="300"/>
              </a:spcAft>
            </a:pPr>
            <a:endParaRPr lang="en-US" sz="500" dirty="0"/>
          </a:p>
          <a:p>
            <a:pPr marL="0" indent="0">
              <a:spcAft>
                <a:spcPts val="300"/>
              </a:spcAft>
              <a:buNone/>
            </a:pPr>
            <a:r>
              <a:rPr lang="en-US" sz="1400" u="sng" dirty="0"/>
              <a:t>Warm measurements during assembly at LBNL</a:t>
            </a:r>
            <a:r>
              <a:rPr lang="en-US" sz="1400" dirty="0" smtClean="0"/>
              <a:t>:</a:t>
            </a:r>
            <a:endParaRPr lang="en-US" sz="8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Probe supported by temporary bore tube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MQXF probe (provided by FNAL) has a </a:t>
            </a:r>
            <a:r>
              <a:rPr lang="en-US" sz="1400" dirty="0">
                <a:solidFill>
                  <a:srgbClr val="FF0000"/>
                </a:solidFill>
              </a:rPr>
              <a:t>radius of 59.5 mm, and length of 110 mm </a:t>
            </a:r>
            <a:r>
              <a:rPr lang="en-US" sz="1400" dirty="0"/>
              <a:t>(&amp; 220 mm)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No automatic system for longitudinal positioning</a:t>
            </a:r>
          </a:p>
          <a:p>
            <a:pPr>
              <a:spcAft>
                <a:spcPts val="300"/>
              </a:spcAft>
            </a:pPr>
            <a:endParaRPr lang="en-US" sz="500" dirty="0"/>
          </a:p>
          <a:p>
            <a:pPr marL="0" indent="0">
              <a:spcAft>
                <a:spcPts val="300"/>
              </a:spcAft>
              <a:buNone/>
            </a:pPr>
            <a:r>
              <a:rPr lang="en-US" sz="1400" u="sng" dirty="0"/>
              <a:t>Cold/warm measurements at </a:t>
            </a:r>
            <a:r>
              <a:rPr lang="en-US" sz="1400" u="sng" dirty="0" err="1"/>
              <a:t>Fermilab</a:t>
            </a:r>
            <a:r>
              <a:rPr lang="en-US" sz="1400" u="sng" dirty="0"/>
              <a:t> VMTF</a:t>
            </a:r>
            <a:r>
              <a:rPr lang="en-US" sz="1400" dirty="0" smtClean="0"/>
              <a:t>:</a:t>
            </a:r>
            <a:endParaRPr lang="en-US" sz="500" dirty="0"/>
          </a:p>
          <a:p>
            <a:pPr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Probe shaft centered in </a:t>
            </a:r>
            <a:r>
              <a:rPr lang="en-US" sz="1400" dirty="0">
                <a:solidFill>
                  <a:srgbClr val="FF0000"/>
                </a:solidFill>
              </a:rPr>
              <a:t>(new) anti-cryostat</a:t>
            </a:r>
          </a:p>
          <a:p>
            <a:pPr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MQXF probes have a </a:t>
            </a:r>
            <a:r>
              <a:rPr lang="en-US" sz="1400" dirty="0">
                <a:solidFill>
                  <a:srgbClr val="FF0000"/>
                </a:solidFill>
              </a:rPr>
              <a:t>50.5 mm radius </a:t>
            </a:r>
            <a:r>
              <a:rPr lang="en-US" sz="1400" dirty="0"/>
              <a:t>(taking into account clear bore and anti-cryostat requirements) </a:t>
            </a:r>
          </a:p>
          <a:p>
            <a:pPr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Vertical test sled positions and rotates probe </a:t>
            </a:r>
          </a:p>
          <a:p>
            <a:pPr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Different PCB probes in the two Thermal </a:t>
            </a:r>
            <a:r>
              <a:rPr lang="en-US" sz="1400" dirty="0" smtClean="0"/>
              <a:t>Cycles</a:t>
            </a:r>
            <a:endParaRPr lang="en-US" sz="500" dirty="0"/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TC1: 30 layer, 110 &amp; 220 mm, with attenuator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TC2: 2 layer, 55 and 110 mm, no attenuator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Susana Izquierdo Bermudez, MQXF Review, June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228600" y="885825"/>
            <a:ext cx="8686800" cy="0"/>
          </a:xfrm>
          <a:prstGeom prst="line">
            <a:avLst/>
          </a:prstGeom>
          <a:noFill/>
          <a:ln w="15875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344" y="1058742"/>
            <a:ext cx="1133475" cy="24893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" t="33798" r="1538" b="37078"/>
          <a:stretch/>
        </p:blipFill>
        <p:spPr>
          <a:xfrm>
            <a:off x="4962524" y="5534024"/>
            <a:ext cx="3876676" cy="65113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102" y="1058742"/>
            <a:ext cx="2685796" cy="2489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05"/>
          <a:stretch/>
        </p:blipFill>
        <p:spPr>
          <a:xfrm rot="16200000">
            <a:off x="5940894" y="2606847"/>
            <a:ext cx="1927569" cy="38766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341144" y="3581399"/>
            <a:ext cx="113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</a:rPr>
              <a:t>2-layer PCB</a:t>
            </a:r>
          </a:p>
          <a:p>
            <a:r>
              <a:rPr lang="en-US" sz="1200" dirty="0" smtClean="0">
                <a:solidFill>
                  <a:srgbClr val="FFFF00"/>
                </a:solidFill>
              </a:rPr>
              <a:t>55 &amp; 110 mm 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53050" y="4043063"/>
            <a:ext cx="113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</a:rPr>
              <a:t>30-layer PCB</a:t>
            </a:r>
          </a:p>
          <a:p>
            <a:r>
              <a:rPr lang="en-US" sz="1200" dirty="0" smtClean="0">
                <a:solidFill>
                  <a:srgbClr val="FFFF00"/>
                </a:solidFill>
              </a:rPr>
              <a:t>110 &amp; 220 mm 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53000" y="3674493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 smtClean="0">
                <a:solidFill>
                  <a:srgbClr val="FFFF00"/>
                </a:solidFill>
              </a:rPr>
              <a:t>TC2:</a:t>
            </a:r>
            <a:endParaRPr lang="en-US" sz="1200" u="sng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55380" y="4094977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 smtClean="0">
                <a:solidFill>
                  <a:srgbClr val="FFFF00"/>
                </a:solidFill>
              </a:rPr>
              <a:t>TC1:</a:t>
            </a:r>
            <a:endParaRPr lang="en-US" sz="1200" u="sng" dirty="0">
              <a:solidFill>
                <a:srgbClr val="FFFF00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992534" y="3645917"/>
            <a:ext cx="1408266" cy="368570"/>
          </a:xfrm>
          <a:prstGeom prst="rect">
            <a:avLst/>
          </a:prstGeom>
          <a:noFill/>
          <a:ln w="158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4992534" y="4089610"/>
            <a:ext cx="1408266" cy="368570"/>
          </a:xfrm>
          <a:prstGeom prst="rect">
            <a:avLst/>
          </a:prstGeom>
          <a:noFill/>
          <a:ln w="158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8" name="Straight Arrow Connector 17"/>
          <p:cNvCxnSpPr>
            <a:stCxn id="16" idx="3"/>
          </p:cNvCxnSpPr>
          <p:nvPr/>
        </p:nvCxnSpPr>
        <p:spPr bwMode="auto">
          <a:xfrm>
            <a:off x="6400800" y="3830202"/>
            <a:ext cx="3048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5538250" y="4458180"/>
            <a:ext cx="0" cy="2662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5074444" y="1026615"/>
            <a:ext cx="2545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00"/>
                </a:solidFill>
              </a:rPr>
              <a:t>Warm measurements during assembly (LBNL)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22381" y="1030069"/>
            <a:ext cx="1293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00"/>
                </a:solidFill>
              </a:rPr>
              <a:t>Vertical test sled </a:t>
            </a:r>
          </a:p>
          <a:p>
            <a:pPr algn="ctr"/>
            <a:r>
              <a:rPr lang="en-US" sz="1200" dirty="0" smtClean="0">
                <a:solidFill>
                  <a:srgbClr val="FFFF00"/>
                </a:solidFill>
              </a:rPr>
              <a:t>(FNAL VMTF)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80422" y="5785491"/>
            <a:ext cx="32539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800000"/>
                </a:solidFill>
              </a:rPr>
              <a:t>Probe shaft &amp; spring-loaded bearing blocks</a:t>
            </a:r>
            <a:endParaRPr lang="en-US" sz="10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21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MQXFS1 parameters and features</a:t>
            </a:r>
          </a:p>
          <a:p>
            <a:r>
              <a:rPr lang="en-GB" dirty="0"/>
              <a:t>Magnetic measurements system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Magnetic </a:t>
            </a:r>
            <a:r>
              <a:rPr lang="en-GB" dirty="0">
                <a:solidFill>
                  <a:srgbClr val="FF0000"/>
                </a:solidFill>
              </a:rPr>
              <a:t>measurement </a:t>
            </a:r>
            <a:r>
              <a:rPr lang="en-GB" dirty="0" smtClean="0">
                <a:solidFill>
                  <a:srgbClr val="FF0000"/>
                </a:solidFill>
              </a:rPr>
              <a:t>overview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/>
              <a:t>Geometric Field Errors</a:t>
            </a:r>
          </a:p>
          <a:p>
            <a:pPr lvl="1"/>
            <a:r>
              <a:rPr lang="en-GB" dirty="0" smtClean="0"/>
              <a:t>Warm magnetic measurements</a:t>
            </a:r>
          </a:p>
          <a:p>
            <a:pPr lvl="1"/>
            <a:r>
              <a:rPr lang="en-GB" dirty="0" smtClean="0"/>
              <a:t>Cold magnetic measurements</a:t>
            </a:r>
          </a:p>
          <a:p>
            <a:pPr lvl="1"/>
            <a:r>
              <a:rPr lang="en-GB" dirty="0" smtClean="0"/>
              <a:t>Cold-warm correlation</a:t>
            </a:r>
          </a:p>
          <a:p>
            <a:pPr lvl="1"/>
            <a:r>
              <a:rPr lang="en-GB" dirty="0" smtClean="0"/>
              <a:t>Possible source of field errors and correcting actions</a:t>
            </a:r>
          </a:p>
          <a:p>
            <a:r>
              <a:rPr lang="en-GB" dirty="0" smtClean="0"/>
              <a:t>Machine Cycle Analysis</a:t>
            </a:r>
          </a:p>
          <a:p>
            <a:pPr lvl="1"/>
            <a:r>
              <a:rPr lang="en-GB" dirty="0" smtClean="0"/>
              <a:t>Iron saturation effect</a:t>
            </a:r>
          </a:p>
          <a:p>
            <a:pPr lvl="1"/>
            <a:r>
              <a:rPr lang="en-GB" dirty="0" smtClean="0"/>
              <a:t>Persistent currents effects</a:t>
            </a:r>
          </a:p>
          <a:p>
            <a:r>
              <a:rPr lang="en-GB" dirty="0" smtClean="0"/>
              <a:t>Summary and next steps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08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schemas.microsoft.com/office/infopath/2007/PartnerControls"/>
    <ds:schemaRef ds:uri="http://schemas.microsoft.com/office/2006/documentManagement/types"/>
    <ds:schemaRef ds:uri="8946e33d-fd2f-4ae4-8ee9-d90c129cdf9e"/>
    <ds:schemaRef ds:uri="http://purl.org/dc/elements/1.1/"/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5039</TotalTime>
  <Words>2856</Words>
  <Application>Microsoft Office PowerPoint</Application>
  <PresentationFormat>On-screen Show (4:3)</PresentationFormat>
  <Paragraphs>697</Paragraphs>
  <Slides>39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SimSun</vt:lpstr>
      <vt:lpstr>Arial</vt:lpstr>
      <vt:lpstr>Calibri</vt:lpstr>
      <vt:lpstr>Times New Roman</vt:lpstr>
      <vt:lpstr>Wingdings</vt:lpstr>
      <vt:lpstr>Thème Office</vt:lpstr>
      <vt:lpstr>Magnetic Measurements and Analysis</vt:lpstr>
      <vt:lpstr>Outline</vt:lpstr>
      <vt:lpstr>Outline</vt:lpstr>
      <vt:lpstr>MQXFS1 parameters and features</vt:lpstr>
      <vt:lpstr>MQXFS1 parameters and features</vt:lpstr>
      <vt:lpstr>MQXFS1 parameters and features</vt:lpstr>
      <vt:lpstr>Outline</vt:lpstr>
      <vt:lpstr>Magnetic Measurements System</vt:lpstr>
      <vt:lpstr>Outline</vt:lpstr>
      <vt:lpstr>Magnetic Measurements Overview (I)</vt:lpstr>
      <vt:lpstr>Magnetic Measurements Overview (II)</vt:lpstr>
      <vt:lpstr>Outline</vt:lpstr>
      <vt:lpstr>Warm magnetic measurements –  Main Field</vt:lpstr>
      <vt:lpstr>Warm measurements –  Field Harmonics After Assembly</vt:lpstr>
      <vt:lpstr>Warm measurements - Before vs. After Pre-Loading </vt:lpstr>
      <vt:lpstr>Cold Magnetic Measurements - Cold vs. Warm</vt:lpstr>
      <vt:lpstr>Warm Magnetic Measurements Before vs. After Cold Test</vt:lpstr>
      <vt:lpstr>Contribution of the Coil Ends</vt:lpstr>
      <vt:lpstr>Un-Allowed Harmonics Coil Cross Sections Characterization</vt:lpstr>
      <vt:lpstr>b3 and a3</vt:lpstr>
      <vt:lpstr>b4 and a4</vt:lpstr>
      <vt:lpstr>b5</vt:lpstr>
      <vt:lpstr>Outline</vt:lpstr>
      <vt:lpstr>Transfer function</vt:lpstr>
      <vt:lpstr>Allowed harmonics</vt:lpstr>
      <vt:lpstr>Persistent current effects (I)</vt:lpstr>
      <vt:lpstr>Persistent currents effects (II)</vt:lpstr>
      <vt:lpstr>Outline</vt:lpstr>
      <vt:lpstr>Summary</vt:lpstr>
      <vt:lpstr>Plans</vt:lpstr>
      <vt:lpstr>Thank you</vt:lpstr>
      <vt:lpstr>Magnetic Measurements Plan</vt:lpstr>
      <vt:lpstr>Harmonics at nominal current</vt:lpstr>
      <vt:lpstr>PowerPoint Presentation</vt:lpstr>
      <vt:lpstr>PowerPoint Presentation</vt:lpstr>
      <vt:lpstr>Transfer Function</vt:lpstr>
      <vt:lpstr>Probe Resolution (TC2)</vt:lpstr>
      <vt:lpstr>Straight section b3, a3, b4, a4</vt:lpstr>
      <vt:lpstr>Before vs. After Pre-Loading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Susana Izquierdo Bermudez</cp:lastModifiedBy>
  <cp:revision>206</cp:revision>
  <dcterms:created xsi:type="dcterms:W3CDTF">2016-02-12T10:02:27Z</dcterms:created>
  <dcterms:modified xsi:type="dcterms:W3CDTF">2016-06-06T15:44:07Z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