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1" r:id="rId5"/>
    <p:sldMasterId id="2147483675" r:id="rId6"/>
  </p:sldMasterIdLst>
  <p:notesMasterIdLst>
    <p:notesMasterId r:id="rId36"/>
  </p:notesMasterIdLst>
  <p:handoutMasterIdLst>
    <p:handoutMasterId r:id="rId37"/>
  </p:handoutMasterIdLst>
  <p:sldIdLst>
    <p:sldId id="263" r:id="rId7"/>
    <p:sldId id="265" r:id="rId8"/>
    <p:sldId id="266" r:id="rId9"/>
    <p:sldId id="267" r:id="rId10"/>
    <p:sldId id="268" r:id="rId11"/>
    <p:sldId id="270" r:id="rId12"/>
    <p:sldId id="280" r:id="rId13"/>
    <p:sldId id="271" r:id="rId14"/>
    <p:sldId id="272" r:id="rId15"/>
    <p:sldId id="269" r:id="rId16"/>
    <p:sldId id="284" r:id="rId17"/>
    <p:sldId id="273" r:id="rId18"/>
    <p:sldId id="296" r:id="rId19"/>
    <p:sldId id="276" r:id="rId20"/>
    <p:sldId id="290" r:id="rId21"/>
    <p:sldId id="292" r:id="rId22"/>
    <p:sldId id="282" r:id="rId23"/>
    <p:sldId id="297" r:id="rId24"/>
    <p:sldId id="283" r:id="rId25"/>
    <p:sldId id="295" r:id="rId26"/>
    <p:sldId id="279" r:id="rId27"/>
    <p:sldId id="277" r:id="rId28"/>
    <p:sldId id="298" r:id="rId29"/>
    <p:sldId id="299" r:id="rId30"/>
    <p:sldId id="293" r:id="rId31"/>
    <p:sldId id="294" r:id="rId32"/>
    <p:sldId id="291" r:id="rId33"/>
    <p:sldId id="274" r:id="rId34"/>
    <p:sldId id="275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E699"/>
    <a:srgbClr val="B4C6E7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99" autoAdjust="0"/>
    <p:restoredTop sz="94127" autoAdjust="0"/>
  </p:normalViewPr>
  <p:slideViewPr>
    <p:cSldViewPr snapToObjects="1" showGuides="1">
      <p:cViewPr varScale="1">
        <p:scale>
          <a:sx n="70" d="100"/>
          <a:sy n="70" d="100"/>
        </p:scale>
        <p:origin x="1315" y="43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D66E4F-D347-488B-8A5F-DA90CE77EB8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26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668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456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41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62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7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26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833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41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95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29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578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5665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3154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39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32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45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25053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4819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85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20080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</a:t>
            </a:r>
            <a:r>
              <a:rPr lang="en-US" dirty="0" err="1" smtClean="0"/>
              <a:t>levelt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563888" y="6496644"/>
            <a:ext cx="1963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100" dirty="0">
                <a:solidFill>
                  <a:srgbClr val="0C377B"/>
                </a:solidFill>
              </a:rPr>
              <a:t>Susana Izquierdo Bermudez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06507"/>
            <a:ext cx="1451582" cy="67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61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83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50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5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6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312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832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6464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2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623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7716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5DC9449-1644-4667-8229-2AE9DBBC9D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793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55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G. Ambrosio - MQXF International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59633" y="6233519"/>
            <a:ext cx="504056" cy="5998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5532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611779"/>
            <a:ext cx="2835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19 May 2016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219200" y="6611779"/>
            <a:ext cx="6934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Joint LARP CM26/Hi-</a:t>
            </a:r>
            <a:r>
              <a:rPr lang="en-US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Lumi</a:t>
            </a: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Meeting at SLAC   –   MQXF quench protection update   –   E. Ravaioli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602254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90346AF-ACFB-4C64-9BFA-79D3B779B3BC}" type="slidenum">
              <a:rPr lang="en-US" sz="1000" smtClean="0">
                <a:solidFill>
                  <a:srgbClr val="000000"/>
                </a:solidFill>
                <a:latin typeface="Calibri" panose="020F0502020204030204" pitchFamily="34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81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pPr defTabSz="914400"/>
            <a:fld id="{91FE0CF9-301C-4DC2-9DD4-D8FCF2197C95}" type="slidenum">
              <a:rPr lang="en-GB">
                <a:solidFill>
                  <a:srgbClr val="0C377B"/>
                </a:solidFill>
              </a:rPr>
              <a:pPr defTabSz="914400"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8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MP3/QuenchHeaterIssues" TargetMode="External"/><Relationship Id="rId2" Type="http://schemas.openxmlformats.org/officeDocument/2006/relationships/hyperlink" Target="https://twiki.cern.ch/twiki/pub/MP3/MAINDIPOLE/MB_quench_heater_failures.ppt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6.gif"/><Relationship Id="rId4" Type="http://schemas.openxmlformats.org/officeDocument/2006/relationships/hyperlink" Target="https://edms.cern.ch/document/889445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pub/MP3/General_Info_13kA/main_dipole.pdf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8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4856584" cy="969640"/>
          </a:xfrm>
        </p:spPr>
        <p:txBody>
          <a:bodyPr/>
          <a:lstStyle/>
          <a:p>
            <a:r>
              <a:rPr lang="en-GB" dirty="0" smtClean="0"/>
              <a:t>Quench Protection Measurements &amp; Analysis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G. Ambrosio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2491" y="5461134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 smtClean="0"/>
              <a:t>MQXF International Review – CERN, June 7</a:t>
            </a:r>
            <a:r>
              <a:rPr lang="en-GB" baseline="30000" dirty="0" smtClean="0"/>
              <a:t>th</a:t>
            </a:r>
            <a:r>
              <a:rPr lang="en-GB" dirty="0" smtClean="0"/>
              <a:t> – 10</a:t>
            </a:r>
            <a:r>
              <a:rPr lang="en-GB" baseline="30000" dirty="0" smtClean="0"/>
              <a:t>th</a:t>
            </a:r>
            <a:r>
              <a:rPr lang="en-GB" dirty="0" smtClean="0"/>
              <a:t>, 2016</a:t>
            </a:r>
          </a:p>
          <a:p>
            <a:endParaRPr lang="en-GB" dirty="0"/>
          </a:p>
        </p:txBody>
      </p:sp>
      <p:pic>
        <p:nvPicPr>
          <p:cNvPr id="7" name="Image 6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912" y="511165"/>
            <a:ext cx="1604480" cy="19097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6073775"/>
            <a:ext cx="576064" cy="6263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496" y="6021288"/>
            <a:ext cx="1728192" cy="784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8458200" cy="2285999"/>
          </a:xfrm>
        </p:spPr>
        <p:txBody>
          <a:bodyPr/>
          <a:lstStyle/>
          <a:p>
            <a:r>
              <a:rPr lang="en-US" dirty="0" smtClean="0"/>
              <a:t>Coupling-Loss Induced Quench system</a:t>
            </a:r>
          </a:p>
          <a:p>
            <a:pPr lvl="1"/>
            <a:r>
              <a:rPr lang="en-US" dirty="0" smtClean="0"/>
              <a:t>Successfully tested on Nb</a:t>
            </a:r>
            <a:r>
              <a:rPr lang="en-US" baseline="-25000" dirty="0" smtClean="0"/>
              <a:t>3</a:t>
            </a:r>
            <a:r>
              <a:rPr lang="en-US" dirty="0" smtClean="0"/>
              <a:t>Sn short models and NbTi long magnets</a:t>
            </a:r>
          </a:p>
          <a:p>
            <a:pPr lvl="1"/>
            <a:r>
              <a:rPr lang="en-US" dirty="0" smtClean="0"/>
              <a:t>Presentation showing concept and validation (by E. </a:t>
            </a:r>
            <a:r>
              <a:rPr lang="en-US" dirty="0" err="1" smtClean="0"/>
              <a:t>Ravaioli</a:t>
            </a:r>
            <a:r>
              <a:rPr lang="en-US" dirty="0" smtClean="0"/>
              <a:t>) available upon request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038631"/>
            <a:ext cx="2846717" cy="321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98318" y="3774124"/>
            <a:ext cx="5181600" cy="1901407"/>
            <a:chOff x="398318" y="3774124"/>
            <a:chExt cx="5181600" cy="1901407"/>
          </a:xfrm>
        </p:grpSpPr>
        <p:sp>
          <p:nvSpPr>
            <p:cNvPr id="7" name="TextBox 6"/>
            <p:cNvSpPr txBox="1"/>
            <p:nvPr/>
          </p:nvSpPr>
          <p:spPr>
            <a:xfrm>
              <a:off x="398318" y="5029200"/>
              <a:ext cx="518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Note:  the failure of a CLIQ unit can be simulated by single magnet analysis because of the diodes</a:t>
              </a:r>
              <a:endParaRPr lang="en-US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318" y="3774124"/>
              <a:ext cx="5105400" cy="12120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766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 r="22542"/>
          <a:stretch/>
        </p:blipFill>
        <p:spPr>
          <a:xfrm>
            <a:off x="152400" y="914399"/>
            <a:ext cx="6065837" cy="555088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468618" y="3428377"/>
            <a:ext cx="2302764" cy="656837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Hot-spot temperature </a:t>
            </a:r>
            <a:r>
              <a:rPr lang="en-US" sz="1800" b="0" dirty="0" smtClean="0">
                <a:solidFill>
                  <a:srgbClr val="FF0000"/>
                </a:solidFill>
              </a:rPr>
              <a:t>T</a:t>
            </a:r>
            <a:r>
              <a:rPr lang="en-US" sz="1800" b="0" baseline="-25000" dirty="0" smtClean="0">
                <a:solidFill>
                  <a:srgbClr val="FF0000"/>
                </a:solidFill>
              </a:rPr>
              <a:t>hot</a:t>
            </a:r>
            <a:r>
              <a:rPr lang="en-US" sz="1800" b="0" dirty="0" smtClean="0">
                <a:solidFill>
                  <a:srgbClr val="FF0000"/>
                </a:solidFill>
              </a:rPr>
              <a:t>~230 K</a:t>
            </a:r>
            <a:endParaRPr lang="en-GB" sz="1800" b="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257906" y="914399"/>
            <a:ext cx="2787604" cy="2280333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u="sng" dirty="0">
                <a:solidFill>
                  <a:schemeClr val="tx1"/>
                </a:solidFill>
                <a:latin typeface="Calibri" panose="020F0502020204030204" pitchFamily="34" charset="0"/>
              </a:rPr>
              <a:t>CLIQ units for Q2a/Q2b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Charging voltage: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1000 V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Capacitance: 40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mF</a:t>
            </a:r>
          </a:p>
          <a:p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2000" u="sng" dirty="0">
                <a:solidFill>
                  <a:schemeClr val="tx1"/>
                </a:solidFill>
                <a:latin typeface="Calibri" panose="020F0502020204030204" pitchFamily="34" charset="0"/>
              </a:rPr>
              <a:t>CLIQ units for </a:t>
            </a:r>
            <a:r>
              <a:rPr lang="en-US" sz="20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Q1/Q3</a:t>
            </a:r>
            <a:endParaRPr lang="en-US" sz="2000" u="sng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Charging voltage: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600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V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Capacitance: 40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mF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524000" y="774334"/>
            <a:ext cx="1143000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Q2a/Q2b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48000" y="762000"/>
            <a:ext cx="904894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chemeClr val="tx1"/>
                </a:solidFill>
                <a:latin typeface="Calibri" panose="020F0502020204030204" pitchFamily="34" charset="0"/>
              </a:rPr>
              <a:t>Q1/Q3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39763" y="5105400"/>
            <a:ext cx="794012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346194" y="3464077"/>
            <a:ext cx="1006606" cy="4515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Diodes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3" name="Straight Arrow Connector 2"/>
          <p:cNvCxnSpPr>
            <a:stCxn id="12" idx="2"/>
          </p:cNvCxnSpPr>
          <p:nvPr/>
        </p:nvCxnSpPr>
        <p:spPr bwMode="auto">
          <a:xfrm flipH="1">
            <a:off x="1905002" y="1225866"/>
            <a:ext cx="190498" cy="221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 flipH="1">
            <a:off x="2057400" y="1225866"/>
            <a:ext cx="1295400" cy="4505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1066800" y="4572000"/>
            <a:ext cx="609600" cy="533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17" idx="3"/>
          </p:cNvCxnSpPr>
          <p:nvPr/>
        </p:nvCxnSpPr>
        <p:spPr bwMode="auto">
          <a:xfrm flipV="1">
            <a:off x="1433775" y="5105400"/>
            <a:ext cx="547425" cy="2257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>
            <a:stCxn id="17" idx="3"/>
          </p:cNvCxnSpPr>
          <p:nvPr/>
        </p:nvCxnSpPr>
        <p:spPr bwMode="auto">
          <a:xfrm>
            <a:off x="1433775" y="5331166"/>
            <a:ext cx="427037" cy="790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209800" y="3915609"/>
            <a:ext cx="609600" cy="8087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2819400" y="3915609"/>
            <a:ext cx="783781" cy="8087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819400" y="3915609"/>
            <a:ext cx="0" cy="8087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6096001" y="4230517"/>
            <a:ext cx="2946400" cy="2234772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Currents through the SC Link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(no fault case)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Main leads: Magnet current ± AC oscillations, 1.5 kA, 12 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Trim leads: Their initial current + AC pulse, 500 A, 12 Hz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645" y="6183879"/>
            <a:ext cx="2439955" cy="629497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Simulations performed with TALES</a:t>
            </a:r>
            <a:endParaRPr lang="en-GB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 smtClean="0"/>
              <a:t>Simulated Currents in the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0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906963"/>
          </a:xfrm>
        </p:spPr>
        <p:txBody>
          <a:bodyPr/>
          <a:lstStyle/>
          <a:p>
            <a:r>
              <a:rPr lang="en-US" dirty="0" smtClean="0"/>
              <a:t>Work in progress to address open questions: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Investigate further the CLIQ technology, in particular, assess the long-time reliability </a:t>
            </a:r>
            <a:r>
              <a:rPr lang="en-US" dirty="0" smtClean="0"/>
              <a:t>and availability </a:t>
            </a:r>
            <a:r>
              <a:rPr lang="en-US" dirty="0"/>
              <a:t>when applied for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dirty="0" smtClean="0"/>
              <a:t>coils, …”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</a:t>
            </a:r>
            <a:r>
              <a:rPr lang="en-US" sz="2400" i="1" dirty="0" smtClean="0"/>
              <a:t>Recommendation from Circuit Review</a:t>
            </a:r>
          </a:p>
          <a:p>
            <a:pPr lvl="1"/>
            <a:r>
              <a:rPr lang="en-US" dirty="0" smtClean="0"/>
              <a:t>Impact on other elements of the circuit, for instance the superconducting link.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Large number of failure cases have been studied and addressed</a:t>
            </a:r>
          </a:p>
          <a:p>
            <a:pPr lvl="1"/>
            <a:r>
              <a:rPr lang="en-US" dirty="0" smtClean="0"/>
              <a:t>Diodes are used to mitigate some failure scenarios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12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31709" y="2708920"/>
            <a:ext cx="7920000" cy="720000"/>
          </a:xfrm>
        </p:spPr>
        <p:txBody>
          <a:bodyPr/>
          <a:lstStyle/>
          <a:p>
            <a:r>
              <a:rPr lang="en-US" sz="3600" dirty="0" smtClean="0"/>
              <a:t>Test Results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29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MQXFS1 Heater Effectiveness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8280480" cy="18374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Heaters tested in “MQXFC-like” conditions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u="sng" dirty="0" smtClean="0">
                <a:sym typeface="Wingdings" panose="05000000000000000000" pitchFamily="2" charset="2"/>
              </a:rPr>
              <a:t>MQXF heaters can quench magnet at I &lt; 2 kA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Starting configuration </a:t>
            </a:r>
            <a:r>
              <a:rPr lang="en-US" u="sng" dirty="0" smtClean="0">
                <a:sym typeface="Wingdings" panose="05000000000000000000" pitchFamily="2" charset="2"/>
              </a:rPr>
              <a:t>“2 strips in series” is OK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IL strips can be powered singularly if needed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57071"/>
            <a:ext cx="7418380" cy="37009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48342" y="3841303"/>
            <a:ext cx="1760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 OL strips in series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3601957" y="3021311"/>
            <a:ext cx="38164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G. Chlachidze, S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Izquierdo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-Bermudez &amp; E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Ravaioli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48342" y="4682912"/>
            <a:ext cx="1670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 IL strips in series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338477" y="3266610"/>
            <a:ext cx="1590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 </a:t>
            </a:r>
            <a:r>
              <a:rPr lang="en-US" sz="1400" dirty="0"/>
              <a:t>I</a:t>
            </a:r>
            <a:r>
              <a:rPr lang="en-US" sz="1400" dirty="0" smtClean="0"/>
              <a:t>L strip per HFU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85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98" y="1249936"/>
            <a:ext cx="4641850" cy="500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00" y="3996048"/>
            <a:ext cx="3631050" cy="2200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339752" y="4909667"/>
            <a:ext cx="1656184" cy="7327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 flipV="1">
            <a:off x="3995936" y="5066360"/>
            <a:ext cx="864094" cy="20968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89930" y="3895115"/>
            <a:ext cx="3888433" cy="24862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19712"/>
            <a:ext cx="3779912" cy="196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691682" y="2384005"/>
            <a:ext cx="2304254" cy="8101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995936" y="2377712"/>
            <a:ext cx="1152128" cy="3726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137390" y="1257334"/>
            <a:ext cx="3888433" cy="23921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68824" y="269491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12 ms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68824" y="5083009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18 ms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8381" y="6324905"/>
            <a:ext cx="2519603" cy="528357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Simulations performed with </a:t>
            </a:r>
            <a:r>
              <a:rPr lang="en-US" sz="1600" b="0" dirty="0" err="1" smtClean="0">
                <a:solidFill>
                  <a:srgbClr val="000000"/>
                </a:solidFill>
              </a:rPr>
              <a:t>CoHDA</a:t>
            </a:r>
            <a:r>
              <a:rPr lang="en-US" sz="1600" b="0" dirty="0">
                <a:solidFill>
                  <a:srgbClr val="000000"/>
                </a:solidFill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</a:rPr>
              <a:t>by T. Salmi (TUT)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79150" y="9084"/>
            <a:ext cx="7920000" cy="720000"/>
          </a:xfrm>
        </p:spPr>
        <p:txBody>
          <a:bodyPr/>
          <a:lstStyle/>
          <a:p>
            <a:r>
              <a:rPr lang="en-US" dirty="0" smtClean="0"/>
              <a:t>MQXFS1 Heater Delay Tests - I</a:t>
            </a:r>
            <a:endParaRPr lang="en-US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11444" y="637818"/>
            <a:ext cx="7898380" cy="156172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OL heaters</a:t>
            </a:r>
            <a:r>
              <a:rPr lang="en-US" sz="2400" dirty="0" smtClean="0"/>
              <a:t>: very good agreement with simulations</a:t>
            </a:r>
          </a:p>
        </p:txBody>
      </p:sp>
    </p:spTree>
    <p:extLst>
      <p:ext uri="{BB962C8B-B14F-4D97-AF65-F5344CB8AC3E}">
        <p14:creationId xmlns:p14="http://schemas.microsoft.com/office/powerpoint/2010/main" val="27031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887200"/>
            <a:ext cx="5306810" cy="3923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1634" y="3954183"/>
            <a:ext cx="3840766" cy="24991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2502194" y="4173200"/>
            <a:ext cx="2590800" cy="10309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876800" y="5204164"/>
            <a:ext cx="324834" cy="7216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407424" y="577340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18 cpr 10 ms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22538" y="986601"/>
            <a:ext cx="7898380" cy="78514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I</a:t>
            </a:r>
            <a:r>
              <a:rPr lang="en-US" sz="2400" b="1" dirty="0" smtClean="0"/>
              <a:t>L heaters</a:t>
            </a:r>
            <a:r>
              <a:rPr lang="en-US" sz="2400" dirty="0" smtClean="0"/>
              <a:t>: longer delays than in simulations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MQXFS1 Heater Delay </a:t>
            </a:r>
            <a:r>
              <a:rPr lang="en-US" dirty="0" smtClean="0"/>
              <a:t>Tests - II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8381" y="6324905"/>
            <a:ext cx="2519603" cy="528357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Simulations performed with </a:t>
            </a:r>
            <a:r>
              <a:rPr lang="en-US" sz="1600" b="0" dirty="0" err="1" smtClean="0">
                <a:solidFill>
                  <a:srgbClr val="000000"/>
                </a:solidFill>
              </a:rPr>
              <a:t>CoHDA</a:t>
            </a:r>
            <a:r>
              <a:rPr lang="en-US" sz="1600" b="0" dirty="0">
                <a:solidFill>
                  <a:srgbClr val="000000"/>
                </a:solidFill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</a:rPr>
              <a:t>by T. Salmi (TUT)</a:t>
            </a:r>
            <a:endParaRPr lang="en-GB" sz="16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62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345704"/>
          </a:xfrm>
        </p:spPr>
        <p:txBody>
          <a:bodyPr/>
          <a:lstStyle/>
          <a:p>
            <a:r>
              <a:rPr lang="en-US" dirty="0" smtClean="0"/>
              <a:t>Very good match btw computed and measured dynamic effects</a:t>
            </a:r>
            <a:endParaRPr lang="en-US" dirty="0"/>
          </a:p>
          <a:p>
            <a:pPr lvl="1"/>
            <a:r>
              <a:rPr lang="en-US" dirty="0" err="1" smtClean="0">
                <a:solidFill>
                  <a:schemeClr val="dk1"/>
                </a:solidFill>
                <a:latin typeface="Calibri" panose="020F0502020204030204" pitchFamily="34" charset="0"/>
              </a:rPr>
              <a:t>L</a:t>
            </a:r>
            <a:r>
              <a:rPr lang="en-US" baseline="-25000" dirty="0" err="1" smtClean="0">
                <a:solidFill>
                  <a:schemeClr val="dk1"/>
                </a:solidFill>
                <a:latin typeface="Calibri" panose="020F0502020204030204" pitchFamily="34" charset="0"/>
              </a:rPr>
              <a:t>diff</a:t>
            </a:r>
            <a:r>
              <a:rPr lang="en-US" baseline="-25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dk1"/>
                </a:solidFill>
                <a:latin typeface="Calibri" panose="020F0502020204030204" pitchFamily="34" charset="0"/>
              </a:rPr>
              <a:t>~ 50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</a:rPr>
              <a:t>%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</a:rPr>
              <a:t>L</a:t>
            </a:r>
            <a:r>
              <a:rPr lang="en-US" baseline="-25000" dirty="0" err="1">
                <a:solidFill>
                  <a:schemeClr val="dk1"/>
                </a:solidFill>
                <a:latin typeface="Calibri" panose="020F0502020204030204" pitchFamily="34" charset="0"/>
              </a:rPr>
              <a:t>nom</a:t>
            </a:r>
            <a:endParaRPr lang="en-US" dirty="0">
              <a:solidFill>
                <a:schemeClr val="dk1"/>
              </a:solidFill>
              <a:latin typeface="Calibri" panose="020F0502020204030204" pitchFamily="34" charset="0"/>
            </a:endParaRP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929" y="2797903"/>
            <a:ext cx="4718713" cy="35420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140968"/>
            <a:ext cx="4041960" cy="30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7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31709" y="2708920"/>
            <a:ext cx="7920000" cy="720000"/>
          </a:xfrm>
        </p:spPr>
        <p:txBody>
          <a:bodyPr/>
          <a:lstStyle/>
          <a:p>
            <a:r>
              <a:rPr lang="en-US" sz="3600" dirty="0" smtClean="0"/>
              <a:t>Updated Simulations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14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Temperatures and Voltages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864317"/>
              </p:ext>
            </p:extLst>
          </p:nvPr>
        </p:nvGraphicFramePr>
        <p:xfrm>
          <a:off x="1547664" y="1124744"/>
          <a:ext cx="6120680" cy="18722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5217"/>
                <a:gridCol w="632833"/>
                <a:gridCol w="697105"/>
                <a:gridCol w="697105"/>
                <a:gridCol w="697105"/>
                <a:gridCol w="697105"/>
                <a:gridCol w="697105"/>
                <a:gridCol w="697105"/>
              </a:tblGrid>
              <a:tr h="207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Scenarios: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7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OL heaters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Y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Y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F1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F2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7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IL heaters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5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CLIQ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 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Hot-spot Temp.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363</a:t>
                      </a:r>
                    </a:p>
                  </a:txBody>
                  <a:tcPr marL="9525" marR="9525" marT="9525" marB="0" anchor="b"/>
                </a:tc>
              </a:tr>
              <a:tr h="20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Coil-Ground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579</a:t>
                      </a:r>
                    </a:p>
                  </a:txBody>
                  <a:tcPr marL="9525" marR="9525" marT="9525" marB="0" anchor="b"/>
                </a:tc>
              </a:tr>
              <a:tr h="20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Turn-Turn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</a:tr>
              <a:tr h="20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Layer-Layer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670</a:t>
                      </a:r>
                    </a:p>
                  </a:txBody>
                  <a:tcPr marL="9525" marR="9525" marT="9525" marB="0" anchor="b"/>
                </a:tc>
              </a:tr>
              <a:tr h="2071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Mid-plane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376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816563"/>
              </p:ext>
            </p:extLst>
          </p:nvPr>
        </p:nvGraphicFramePr>
        <p:xfrm>
          <a:off x="1547664" y="3284984"/>
          <a:ext cx="4464496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5898"/>
                <a:gridCol w="608920"/>
                <a:gridCol w="259967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Assumptions: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Detection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Verification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Heater switch delay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Circuit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Single Power Converter for Inner Triplet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Energy extraction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Dynamic effect on inductance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Quench back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Quench propagation OL-IL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YES, simulated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01288"/>
              </p:ext>
            </p:extLst>
          </p:nvPr>
        </p:nvGraphicFramePr>
        <p:xfrm>
          <a:off x="1547664" y="5168964"/>
          <a:ext cx="684076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2"/>
                <a:gridCol w="547260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Failure scenarios: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one </a:t>
                      </a:r>
                      <a:r>
                        <a:rPr lang="en-US" sz="1100" u="none" strike="noStrike" dirty="0" smtClean="0">
                          <a:effectLst/>
                        </a:rPr>
                        <a:t>OL-HF circuit ( = 2 strips)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one </a:t>
                      </a:r>
                      <a:r>
                        <a:rPr lang="en-US" sz="1100" u="none" strike="noStrike" dirty="0" smtClean="0">
                          <a:effectLst/>
                        </a:rPr>
                        <a:t>OL-HF circuit </a:t>
                      </a:r>
                      <a:r>
                        <a:rPr lang="en-US" sz="1100" u="none" strike="noStrike" dirty="0">
                          <a:effectLst/>
                        </a:rPr>
                        <a:t>and one </a:t>
                      </a:r>
                      <a:r>
                        <a:rPr lang="en-US" sz="1100" u="none" strike="noStrike" dirty="0" smtClean="0">
                          <a:effectLst/>
                        </a:rPr>
                        <a:t>OL-LF circuit, </a:t>
                      </a:r>
                      <a:r>
                        <a:rPr lang="en-US" sz="1100" u="none" strike="noStrike" dirty="0">
                          <a:effectLst/>
                        </a:rPr>
                        <a:t>on the same coil and same </a:t>
                      </a:r>
                      <a:r>
                        <a:rPr lang="en-US" sz="1100" u="none" strike="noStrike" dirty="0" smtClean="0">
                          <a:effectLst/>
                        </a:rPr>
                        <a:t>side (= 4 strips)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330564" y="3300604"/>
            <a:ext cx="2519603" cy="528357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b="1" i="0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Simulations performed with Tales by E. Ravaioli</a:t>
            </a:r>
            <a:endParaRPr lang="en-GB" sz="1600" b="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5933189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Energy extraction reduces hot-spot temperature by ~10 K, and increases </a:t>
            </a:r>
            <a:r>
              <a:rPr lang="en-US" sz="1400" dirty="0"/>
              <a:t>c</a:t>
            </a:r>
            <a:r>
              <a:rPr lang="en-US" sz="1400" dirty="0" smtClean="0"/>
              <a:t>oil-ground voltages by ~400 V in some cases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8624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Quench Protection Strategy</a:t>
            </a:r>
          </a:p>
          <a:p>
            <a:pPr lvl="1"/>
            <a:r>
              <a:rPr lang="en-US" dirty="0" smtClean="0"/>
              <a:t>Main elements</a:t>
            </a:r>
          </a:p>
          <a:p>
            <a:pPr lvl="1"/>
            <a:r>
              <a:rPr lang="en-US" dirty="0" smtClean="0"/>
              <a:t>Open questions</a:t>
            </a:r>
          </a:p>
          <a:p>
            <a:pPr lvl="2"/>
            <a:r>
              <a:rPr lang="en-US" dirty="0" smtClean="0"/>
              <a:t>Inner layer heaters</a:t>
            </a:r>
          </a:p>
          <a:p>
            <a:pPr lvl="2"/>
            <a:r>
              <a:rPr lang="en-US" dirty="0" smtClean="0"/>
              <a:t>CLIQ</a:t>
            </a:r>
          </a:p>
          <a:p>
            <a:r>
              <a:rPr lang="en-US" dirty="0" smtClean="0"/>
              <a:t>MQXFS1 Test Results</a:t>
            </a:r>
          </a:p>
          <a:p>
            <a:pPr lvl="1"/>
            <a:r>
              <a:rPr lang="en-US" dirty="0" smtClean="0"/>
              <a:t>Heater delays</a:t>
            </a:r>
          </a:p>
          <a:p>
            <a:pPr lvl="1"/>
            <a:r>
              <a:rPr lang="en-US" dirty="0" smtClean="0"/>
              <a:t>Dynamic effects</a:t>
            </a:r>
          </a:p>
          <a:p>
            <a:r>
              <a:rPr lang="en-US" dirty="0" smtClean="0"/>
              <a:t>Updated Simulations</a:t>
            </a:r>
          </a:p>
          <a:p>
            <a:r>
              <a:rPr lang="en-US" dirty="0" smtClean="0"/>
              <a:t>Conclusions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83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Benchmarking &amp; 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650" y="1052735"/>
            <a:ext cx="7920000" cy="26483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Several codes are being used</a:t>
            </a:r>
          </a:p>
          <a:p>
            <a:pPr lvl="1"/>
            <a:r>
              <a:rPr lang="en-US" dirty="0" smtClean="0"/>
              <a:t>For quench simulations: Tales, QLASA, ROXIE, ...</a:t>
            </a:r>
          </a:p>
          <a:p>
            <a:pPr lvl="1"/>
            <a:r>
              <a:rPr lang="en-US" dirty="0" smtClean="0"/>
              <a:t>For Quench Heater delays: </a:t>
            </a:r>
            <a:r>
              <a:rPr lang="en-US" dirty="0" err="1" smtClean="0"/>
              <a:t>CoHDA</a:t>
            </a:r>
            <a:endParaRPr lang="en-US" dirty="0"/>
          </a:p>
          <a:p>
            <a:r>
              <a:rPr lang="en-US" dirty="0" smtClean="0"/>
              <a:t>All codes have been tested using Nb</a:t>
            </a:r>
            <a:r>
              <a:rPr lang="en-US" baseline="-25000" dirty="0" smtClean="0"/>
              <a:t>3</a:t>
            </a:r>
            <a:r>
              <a:rPr lang="en-US" dirty="0" smtClean="0"/>
              <a:t>Sn magnet data</a:t>
            </a:r>
          </a:p>
          <a:p>
            <a:r>
              <a:rPr lang="en-US" dirty="0" smtClean="0"/>
              <a:t>Direct comparisons: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95767"/>
              </p:ext>
            </p:extLst>
          </p:nvPr>
        </p:nvGraphicFramePr>
        <p:xfrm>
          <a:off x="3275856" y="3798076"/>
          <a:ext cx="5256584" cy="3015300"/>
        </p:xfrm>
        <a:graphic>
          <a:graphicData uri="http://schemas.openxmlformats.org/drawingml/2006/table">
            <a:tbl>
              <a:tblPr/>
              <a:tblGrid>
                <a:gridCol w="1447532"/>
                <a:gridCol w="705209"/>
                <a:gridCol w="890789"/>
                <a:gridCol w="890789"/>
                <a:gridCol w="1322265"/>
              </a:tblGrid>
              <a:tr h="27523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Code: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 heaters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 heaters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8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CLIQ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Hot-spot Temp.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Coil-Ground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Turn-Turn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Layer-Layer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560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Mid-plane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A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Tales 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E. Ravaioli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7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B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QLASA &amp; ROXIE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 by V. Marinozzi</a:t>
                      </a:r>
                    </a:p>
                  </a:txBody>
                  <a:tcPr marL="5257" marR="5257" marT="52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2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137150"/>
          </a:xfrm>
        </p:spPr>
        <p:txBody>
          <a:bodyPr>
            <a:normAutofit/>
          </a:bodyPr>
          <a:lstStyle/>
          <a:p>
            <a:r>
              <a:rPr lang="en-US" dirty="0" smtClean="0"/>
              <a:t>Tests and simulations are demonstrating that MQXF magnets can be protected using Outer Layer heaters</a:t>
            </a:r>
          </a:p>
          <a:p>
            <a:pPr lvl="1"/>
            <a:r>
              <a:rPr lang="en-US" dirty="0" smtClean="0"/>
              <a:t>Very reliable solution based on years of LARP tests</a:t>
            </a:r>
          </a:p>
          <a:p>
            <a:pPr lvl="1"/>
            <a:endParaRPr lang="en-US" dirty="0"/>
          </a:p>
          <a:p>
            <a:r>
              <a:rPr lang="en-US" dirty="0" smtClean="0"/>
              <a:t>IL and/or CLIQ </a:t>
            </a:r>
            <a:r>
              <a:rPr lang="en-US" u="sng" dirty="0" smtClean="0"/>
              <a:t>reduces Hot Spot by 100 K</a:t>
            </a:r>
          </a:p>
          <a:p>
            <a:pPr lvl="1"/>
            <a:r>
              <a:rPr lang="en-US" dirty="0" smtClean="0"/>
              <a:t>Additional redundancy </a:t>
            </a:r>
            <a:r>
              <a:rPr lang="en-US" dirty="0"/>
              <a:t>can be provided by Inner Layer heaters and/or CLIQ</a:t>
            </a:r>
          </a:p>
          <a:p>
            <a:pPr lvl="1"/>
            <a:endParaRPr lang="en-US" dirty="0"/>
          </a:p>
          <a:p>
            <a:r>
              <a:rPr lang="en-US" dirty="0" smtClean="0"/>
              <a:t>Plan will be finalized after Prototype tests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echnical review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33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Experience on MB heaters failure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 rot="10800000" flipV="1">
            <a:off x="267141" y="913427"/>
            <a:ext cx="8609718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935" tIns="0" rIns="7935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</a:t>
            </a: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MB_quench_heater_failures.ppt</a:t>
            </a: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(M. Bajko) and EDMS 889445: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altLang="en-US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magnets were refused after delivery to CERN due to quench heater failure</a:t>
            </a:r>
          </a:p>
          <a:p>
            <a:pPr marL="742950" lvl="1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magnets were reworked before delivery to CERN due to quench heater failure</a:t>
            </a:r>
          </a:p>
          <a:p>
            <a:pPr marL="742950" lvl="1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Around 2/3 of the failures are on the magnet extremities 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</a:t>
            </a:r>
            <a:r>
              <a:rPr lang="en-US" altLang="en-US" dirty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u="sng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n-GB" u="sng" dirty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GB" u="sng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twiki.cern.ch/twiki/bin/view/MP3/QuenchHeaterIssues</a:t>
            </a:r>
            <a:r>
              <a:rPr lang="en-GB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total, 10 magnets showed quench heater issues:</a:t>
            </a: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5/10 magnets were replaced during LS1 (all produced by the same company).</a:t>
            </a: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 magnets, the wire connection was repaired during LS1.</a:t>
            </a: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3 magnets, the HF heater was replaced by the LF.</a:t>
            </a:r>
          </a:p>
          <a:p>
            <a:pPr lvl="2"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altLang="en-US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total, 32 heater power supplies failures were identified (mainly due to a switch related issue):</a:t>
            </a: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replaced</a:t>
            </a: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never happened in a quenching magnet (heater power supply voltage is always monitored in the LHC)</a:t>
            </a: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never happened to have two heater power supplies failing in the same magnet.</a:t>
            </a: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 indent="-285750" defTabSz="914400" eaLnBrk="0" fontAlgn="ctr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twiki.cern.ch/twiki/pub/TWiki/TWikiDocGraphics/external-link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918387" y="1264576"/>
            <a:ext cx="69713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5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DS-11T vs MB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5" y="2965084"/>
            <a:ext cx="4571505" cy="3881819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1600" dirty="0" smtClean="0"/>
              <a:t>If 1 QH power supply fails:</a:t>
            </a:r>
          </a:p>
          <a:p>
            <a:pPr lvl="1"/>
            <a:r>
              <a:rPr lang="en-US" sz="1600" dirty="0" smtClean="0"/>
              <a:t>Heater power supply will be replaced during the next access.</a:t>
            </a:r>
            <a:endParaRPr lang="en-GB" sz="1600" dirty="0"/>
          </a:p>
          <a:p>
            <a:r>
              <a:rPr lang="en-US" sz="1600" dirty="0" smtClean="0"/>
              <a:t>If 2 QH power supply fail:</a:t>
            </a:r>
          </a:p>
          <a:p>
            <a:pPr lvl="1"/>
            <a:r>
              <a:rPr lang="en-US" sz="1600" dirty="0" smtClean="0"/>
              <a:t>Beam </a:t>
            </a:r>
            <a:r>
              <a:rPr lang="en-US" sz="1600" dirty="0"/>
              <a:t>dump and heater supply replacement.</a:t>
            </a:r>
          </a:p>
          <a:p>
            <a:r>
              <a:rPr lang="en-US" sz="1600" dirty="0" smtClean="0"/>
              <a:t>If one heater circuit fail (1/4):</a:t>
            </a:r>
          </a:p>
          <a:p>
            <a:pPr marL="681228" lvl="2">
              <a:buSzPct val="80000"/>
            </a:pPr>
            <a:r>
              <a:rPr lang="en-US" sz="1600" dirty="0"/>
              <a:t>Next access heater re-wired to the low field heater</a:t>
            </a:r>
            <a:r>
              <a:rPr lang="en-US" sz="1600" dirty="0" smtClean="0"/>
              <a:t>.</a:t>
            </a:r>
          </a:p>
          <a:p>
            <a:pPr marL="681228" lvl="2">
              <a:buSzPct val="80000"/>
            </a:pPr>
            <a:r>
              <a:rPr lang="en-US" sz="1600" dirty="0" smtClean="0"/>
              <a:t>During next long shut down the magnet might be replaced.</a:t>
            </a:r>
          </a:p>
          <a:p>
            <a:r>
              <a:rPr lang="en-US" sz="1600" dirty="0" smtClean="0"/>
              <a:t>If more than two circuits fail: individual case needs to be studied.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515" y="1133659"/>
            <a:ext cx="4442556" cy="1571190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7532" y="2742653"/>
            <a:ext cx="46915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sz="1100" dirty="0">
                <a:solidFill>
                  <a:srgbClr val="0C377B"/>
                </a:solidFill>
                <a:hlinkClick r:id="rId3"/>
              </a:rPr>
              <a:t>https://</a:t>
            </a:r>
            <a:r>
              <a:rPr lang="en-GB" sz="1100" dirty="0" smtClean="0">
                <a:solidFill>
                  <a:srgbClr val="0C377B"/>
                </a:solidFill>
                <a:hlinkClick r:id="rId3"/>
              </a:rPr>
              <a:t>twiki.cern.ch/twiki/pub/MP3/General_Info_13kA/main_dipole.pdf</a:t>
            </a:r>
            <a:r>
              <a:rPr lang="en-GB" sz="1100" dirty="0" smtClean="0">
                <a:solidFill>
                  <a:srgbClr val="0C377B"/>
                </a:solidFill>
              </a:rPr>
              <a:t> </a:t>
            </a:r>
            <a:endParaRPr lang="en-GB" sz="1100" dirty="0">
              <a:solidFill>
                <a:srgbClr val="0C377B"/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102236"/>
            <a:ext cx="3240360" cy="1710712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4672" y="3015944"/>
            <a:ext cx="4482840" cy="3773276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>
                <a:srgbClr val="0C377B"/>
              </a:buClr>
            </a:pPr>
            <a:r>
              <a:rPr lang="en-US" sz="1600" dirty="0" smtClean="0">
                <a:solidFill>
                  <a:srgbClr val="0C377B"/>
                </a:solidFill>
              </a:rPr>
              <a:t>If 1 QH power supply fails:</a:t>
            </a:r>
          </a:p>
          <a:p>
            <a:pPr lvl="1" defTabSz="914400">
              <a:buClr>
                <a:srgbClr val="0C377B"/>
              </a:buClr>
            </a:pPr>
            <a:r>
              <a:rPr lang="en-US" sz="1600" dirty="0" smtClean="0">
                <a:solidFill>
                  <a:srgbClr val="0C377B"/>
                </a:solidFill>
              </a:rPr>
              <a:t>Heater power supply will be replaced during the next access.</a:t>
            </a:r>
            <a:endParaRPr lang="en-GB" sz="1600" dirty="0" smtClean="0">
              <a:solidFill>
                <a:srgbClr val="0C377B"/>
              </a:solidFill>
            </a:endParaRPr>
          </a:p>
          <a:p>
            <a:pPr defTabSz="914400">
              <a:buClr>
                <a:srgbClr val="0C377B"/>
              </a:buClr>
            </a:pPr>
            <a:r>
              <a:rPr lang="en-US" sz="1600" dirty="0" smtClean="0">
                <a:solidFill>
                  <a:srgbClr val="0C377B"/>
                </a:solidFill>
              </a:rPr>
              <a:t>If 2 QH power supply fail:</a:t>
            </a:r>
          </a:p>
          <a:p>
            <a:pPr lvl="1" defTabSz="914400">
              <a:buClr>
                <a:srgbClr val="0C377B"/>
              </a:buClr>
            </a:pPr>
            <a:r>
              <a:rPr lang="en-US" sz="1600" dirty="0" smtClean="0">
                <a:solidFill>
                  <a:srgbClr val="0C377B"/>
                </a:solidFill>
              </a:rPr>
              <a:t>Beam dump and heater supply replacement.</a:t>
            </a:r>
          </a:p>
          <a:p>
            <a:pPr defTabSz="914400">
              <a:buClr>
                <a:srgbClr val="0C377B"/>
              </a:buClr>
            </a:pPr>
            <a:r>
              <a:rPr lang="en-US" sz="1600" dirty="0" smtClean="0">
                <a:solidFill>
                  <a:srgbClr val="0C377B"/>
                </a:solidFill>
              </a:rPr>
              <a:t>If one heater circuit fail (1/16):</a:t>
            </a:r>
          </a:p>
          <a:p>
            <a:pPr marL="681228" lvl="2" defTabSz="914400">
              <a:buClr>
                <a:srgbClr val="0C377B"/>
              </a:buClr>
              <a:buSzPct val="80000"/>
            </a:pPr>
            <a:r>
              <a:rPr lang="en-US" sz="1600" dirty="0" smtClean="0">
                <a:solidFill>
                  <a:srgbClr val="0C377B"/>
                </a:solidFill>
              </a:rPr>
              <a:t>During next long shut down the magnet will be replaced.</a:t>
            </a:r>
          </a:p>
          <a:p>
            <a:pPr defTabSz="914400">
              <a:buClr>
                <a:srgbClr val="0C377B"/>
              </a:buClr>
            </a:pPr>
            <a:r>
              <a:rPr lang="en-US" sz="1600" dirty="0" smtClean="0">
                <a:solidFill>
                  <a:srgbClr val="0C377B"/>
                </a:solidFill>
              </a:rPr>
              <a:t>If more than two circuits fail: individual case needs to be studied.</a:t>
            </a:r>
          </a:p>
          <a:p>
            <a:pPr marL="36576" indent="0" defTabSz="914400">
              <a:buClr>
                <a:srgbClr val="0C377B"/>
              </a:buClr>
              <a:buFont typeface="Arial"/>
              <a:buNone/>
            </a:pPr>
            <a:endParaRPr lang="en-US" sz="1600" dirty="0" smtClean="0">
              <a:solidFill>
                <a:srgbClr val="0C377B"/>
              </a:solidFill>
            </a:endParaRPr>
          </a:p>
        </p:txBody>
      </p:sp>
      <p:cxnSp>
        <p:nvCxnSpPr>
          <p:cNvPr id="10" name="Straight Connector 9"/>
          <p:cNvCxnSpPr>
            <a:stCxn id="2" idx="2"/>
          </p:cNvCxnSpPr>
          <p:nvPr/>
        </p:nvCxnSpPr>
        <p:spPr>
          <a:xfrm>
            <a:off x="4572000" y="692696"/>
            <a:ext cx="0" cy="6140595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</p:cxnSp>
      <p:cxnSp>
        <p:nvCxnSpPr>
          <p:cNvPr id="14" name="Straight Connector 13"/>
          <p:cNvCxnSpPr/>
          <p:nvPr/>
        </p:nvCxnSpPr>
        <p:spPr>
          <a:xfrm flipV="1">
            <a:off x="3673678" y="1133659"/>
            <a:ext cx="394266" cy="391463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5" name="Straight Connector 14"/>
          <p:cNvCxnSpPr/>
          <p:nvPr/>
        </p:nvCxnSpPr>
        <p:spPr>
          <a:xfrm flipV="1">
            <a:off x="3616002" y="2060848"/>
            <a:ext cx="451942" cy="414882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6" name="Straight Connector 15"/>
          <p:cNvCxnSpPr/>
          <p:nvPr/>
        </p:nvCxnSpPr>
        <p:spPr>
          <a:xfrm flipH="1" flipV="1">
            <a:off x="4067944" y="1116772"/>
            <a:ext cx="11923" cy="951999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673678" y="742427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latinLnBrk="1" hangingPunct="0">
              <a:defRPr/>
            </a:pPr>
            <a:r>
              <a:rPr lang="en-US" sz="1200" kern="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lang="en-GB" sz="1200" kern="0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948180" y="1133659"/>
            <a:ext cx="151623" cy="428827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21" name="Straight Connector 20"/>
          <p:cNvCxnSpPr>
            <a:endCxn id="67" idx="0"/>
          </p:cNvCxnSpPr>
          <p:nvPr/>
        </p:nvCxnSpPr>
        <p:spPr>
          <a:xfrm flipV="1">
            <a:off x="1860406" y="1102236"/>
            <a:ext cx="371334" cy="1373495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23" name="Straight Connector 22"/>
          <p:cNvCxnSpPr>
            <a:stCxn id="67" idx="0"/>
          </p:cNvCxnSpPr>
          <p:nvPr/>
        </p:nvCxnSpPr>
        <p:spPr>
          <a:xfrm flipH="1">
            <a:off x="2099803" y="1102236"/>
            <a:ext cx="131937" cy="31424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26" name="Straight Connector 25"/>
          <p:cNvCxnSpPr/>
          <p:nvPr/>
        </p:nvCxnSpPr>
        <p:spPr>
          <a:xfrm flipH="1">
            <a:off x="2346217" y="1068374"/>
            <a:ext cx="131937" cy="31424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27" name="Straight Connector 26"/>
          <p:cNvCxnSpPr/>
          <p:nvPr/>
        </p:nvCxnSpPr>
        <p:spPr>
          <a:xfrm flipH="1" flipV="1">
            <a:off x="2478154" y="1065288"/>
            <a:ext cx="77069" cy="497197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 flipH="1" flipV="1">
            <a:off x="2352244" y="1084087"/>
            <a:ext cx="253056" cy="1391643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386448" y="774679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latinLnBrk="1" hangingPunct="0">
              <a:defRPr/>
            </a:pPr>
            <a:r>
              <a:rPr lang="en-US" sz="1200" kern="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lang="en-GB" sz="1200" kern="0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78894" y="764485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latinLnBrk="1" hangingPunct="0">
              <a:defRPr/>
            </a:pPr>
            <a:r>
              <a:rPr lang="en-US" sz="1200" kern="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lang="en-GB" sz="1200" kern="0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701" y="87388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latinLnBrk="1" hangingPunct="0">
              <a:defRPr/>
            </a:pPr>
            <a:r>
              <a:rPr lang="en-US" sz="1200" kern="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lang="en-GB" sz="1200" kern="0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 flipV="1">
            <a:off x="437919" y="1133659"/>
            <a:ext cx="416220" cy="456647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36" name="Straight Connector 35"/>
          <p:cNvCxnSpPr/>
          <p:nvPr/>
        </p:nvCxnSpPr>
        <p:spPr>
          <a:xfrm flipH="1" flipV="1">
            <a:off x="402731" y="2108171"/>
            <a:ext cx="493103" cy="363846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39" name="Straight Connector 38"/>
          <p:cNvCxnSpPr/>
          <p:nvPr/>
        </p:nvCxnSpPr>
        <p:spPr>
          <a:xfrm flipV="1">
            <a:off x="402731" y="1116772"/>
            <a:ext cx="43652" cy="100664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223260" y="1852722"/>
            <a:ext cx="33117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latinLnBrk="1" hangingPunct="0">
              <a:defRPr/>
            </a:pPr>
            <a:r>
              <a:rPr lang="en-US" sz="1200" kern="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MB</a:t>
            </a:r>
            <a:endParaRPr lang="en-GB" sz="1200" kern="0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32661" y="1779908"/>
            <a:ext cx="37926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latinLnBrk="1" hangingPunct="0">
              <a:defRPr/>
            </a:pPr>
            <a:r>
              <a:rPr lang="en-US" sz="1200" kern="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11 T</a:t>
            </a:r>
            <a:endParaRPr lang="en-GB" sz="1200" kern="0" dirty="0" smtClean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237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4 Coil-Ground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764703"/>
            <a:ext cx="5981215" cy="598121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04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4: Coil-Ground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691" y="1219200"/>
            <a:ext cx="6542617" cy="4906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45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MQXFS1 Heater Tests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620" y="865954"/>
            <a:ext cx="7898380" cy="1561728"/>
          </a:xfrm>
        </p:spPr>
        <p:txBody>
          <a:bodyPr/>
          <a:lstStyle/>
          <a:p>
            <a:r>
              <a:rPr lang="en-US" dirty="0" smtClean="0"/>
              <a:t>Outer Layer heater delays =&lt; computed</a:t>
            </a:r>
          </a:p>
          <a:p>
            <a:r>
              <a:rPr lang="en-US" dirty="0" smtClean="0"/>
              <a:t>Inner Layer heater delays &gt; computed </a:t>
            </a:r>
          </a:p>
          <a:p>
            <a:pPr lvl="1"/>
            <a:r>
              <a:rPr lang="en-US" dirty="0" smtClean="0"/>
              <a:t>Worse at mid &amp; low I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144" y="2189609"/>
            <a:ext cx="5048856" cy="245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144" y="4639789"/>
            <a:ext cx="5048856" cy="2218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2000" y="2833372"/>
            <a:ext cx="25202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103:</a:t>
            </a:r>
            <a:endParaRPr lang="en-US" dirty="0"/>
          </a:p>
          <a:p>
            <a:r>
              <a:rPr lang="en-US" dirty="0" smtClean="0"/>
              <a:t>CERN-style heaters tested in </a:t>
            </a:r>
            <a:r>
              <a:rPr lang="en-US" b="1" dirty="0" smtClean="0"/>
              <a:t>MQXF-like configuration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MQXFSM1:</a:t>
            </a:r>
          </a:p>
          <a:p>
            <a:r>
              <a:rPr lang="en-US" dirty="0" smtClean="0"/>
              <a:t>LARP-style heaters tested with lower power density than nominal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8280412" y="3629756"/>
            <a:ext cx="144016" cy="36004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280412" y="5943112"/>
            <a:ext cx="144016" cy="271587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27016" y="2886526"/>
            <a:ext cx="632615" cy="271587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0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Heaters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199"/>
            <a:ext cx="8458200" cy="26670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Heaters have been designed &amp; optimized by</a:t>
            </a:r>
          </a:p>
          <a:p>
            <a:pPr lvl="1"/>
            <a:r>
              <a:rPr lang="en-US" dirty="0" smtClean="0"/>
              <a:t>M. Marchevsky (LBNL) design w/o copper plating</a:t>
            </a:r>
          </a:p>
          <a:p>
            <a:pPr lvl="1"/>
            <a:r>
              <a:rPr lang="en-US" dirty="0" smtClean="0"/>
              <a:t>E. </a:t>
            </a:r>
            <a:r>
              <a:rPr lang="en-US" dirty="0" err="1" smtClean="0"/>
              <a:t>Todesco</a:t>
            </a:r>
            <a:r>
              <a:rPr lang="en-US" dirty="0" smtClean="0"/>
              <a:t> (CERN) design with copper plating</a:t>
            </a:r>
          </a:p>
          <a:p>
            <a:pPr lvl="1"/>
            <a:r>
              <a:rPr lang="en-US" dirty="0" smtClean="0"/>
              <a:t>T. Salmi (Tampere Univ.) delay computation &amp; </a:t>
            </a:r>
            <a:r>
              <a:rPr lang="en-US" dirty="0" err="1" smtClean="0"/>
              <a:t>optimizat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2D thermal simulation using </a:t>
            </a:r>
            <a:r>
              <a:rPr lang="en-US" dirty="0" err="1" smtClean="0"/>
              <a:t>CoHDA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Verification &amp; calibration using LARP HQ magnets</a:t>
            </a:r>
          </a:p>
          <a:p>
            <a:pPr lvl="3"/>
            <a:r>
              <a:rPr lang="en-US" dirty="0" smtClean="0"/>
              <a:t>Criteria adjusted from 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cs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  </a:t>
            </a:r>
            <a:r>
              <a:rPr lang="en-US" dirty="0" err="1" smtClean="0">
                <a:sym typeface="Wingdings" panose="05000000000000000000" pitchFamily="2" charset="2"/>
              </a:rPr>
              <a:t>T</a:t>
            </a:r>
            <a:r>
              <a:rPr lang="en-US" baseline="-25000" dirty="0" err="1" smtClean="0">
                <a:sym typeface="Wingdings" panose="05000000000000000000" pitchFamily="2" charset="2"/>
              </a:rPr>
              <a:t>ave</a:t>
            </a:r>
            <a:r>
              <a:rPr lang="en-US" dirty="0" smtClean="0">
                <a:sym typeface="Wingdings" panose="05000000000000000000" pitchFamily="2" charset="2"/>
              </a:rPr>
              <a:t> = </a:t>
            </a:r>
            <a:r>
              <a:rPr lang="en-US" dirty="0" err="1" smtClean="0">
                <a:sym typeface="Wingdings" panose="05000000000000000000" pitchFamily="2" charset="2"/>
              </a:rPr>
              <a:t>T</a:t>
            </a:r>
            <a:r>
              <a:rPr lang="en-US" baseline="-25000" dirty="0" err="1" smtClean="0">
                <a:sym typeface="Wingdings" panose="05000000000000000000" pitchFamily="2" charset="2"/>
              </a:rPr>
              <a:t>cs</a:t>
            </a:r>
            <a:endParaRPr lang="en-US" baseline="-25000" dirty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65" y="3886201"/>
            <a:ext cx="3979353" cy="297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545" y="3827120"/>
            <a:ext cx="4574455" cy="303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81600" y="5715000"/>
            <a:ext cx="2383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chemeClr val="accent1"/>
                </a:solidFill>
              </a:rPr>
              <a:t>HQ02a-b </a:t>
            </a:r>
            <a:r>
              <a:rPr lang="fi-FI" b="1" dirty="0" err="1" smtClean="0">
                <a:solidFill>
                  <a:schemeClr val="accent1"/>
                </a:solidFill>
              </a:rPr>
              <a:t>outer</a:t>
            </a:r>
            <a:r>
              <a:rPr lang="fi-FI" b="1" dirty="0" smtClean="0">
                <a:solidFill>
                  <a:schemeClr val="accent1"/>
                </a:solidFill>
              </a:rPr>
              <a:t> </a:t>
            </a:r>
            <a:r>
              <a:rPr lang="fi-FI" b="1" dirty="0" err="1" smtClean="0">
                <a:solidFill>
                  <a:schemeClr val="accent1"/>
                </a:solidFill>
              </a:rPr>
              <a:t>layer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at Low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81" y="1171431"/>
            <a:ext cx="8458200" cy="2943369"/>
          </a:xfrm>
        </p:spPr>
        <p:txBody>
          <a:bodyPr>
            <a:normAutofit/>
          </a:bodyPr>
          <a:lstStyle/>
          <a:p>
            <a:r>
              <a:rPr lang="en-US" dirty="0" smtClean="0"/>
              <a:t>Without energy extraction MQXF magnets may need active protection also at low current (1 kA)</a:t>
            </a:r>
          </a:p>
          <a:p>
            <a:pPr lvl="1"/>
            <a:r>
              <a:rPr lang="en-US" dirty="0" smtClean="0"/>
              <a:t>Quench initiation in a few points per coil is enough</a:t>
            </a:r>
          </a:p>
          <a:p>
            <a:pPr lvl="1"/>
            <a:r>
              <a:rPr lang="en-US" dirty="0" smtClean="0"/>
              <a:t>Heater design can be adjusted to do it in case present heaters cannot (tests in progress)</a:t>
            </a:r>
          </a:p>
          <a:p>
            <a:pPr marL="914400" lvl="2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Super-Heating stations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8" y="3922568"/>
            <a:ext cx="8839966" cy="240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19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MQXFA/B Main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410200" cy="4906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/>
          </p:nvPr>
        </p:nvGraphicFramePr>
        <p:xfrm>
          <a:off x="19050" y="1144299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/>
                <a:gridCol w="978330"/>
                <a:gridCol w="1353064"/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</a:t>
                      </a:r>
                      <a:r>
                        <a:rPr lang="en-US" sz="1800" dirty="0" smtClean="0">
                          <a:effectLst/>
                        </a:rPr>
                        <a:t>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4.2/7.15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</a:t>
                      </a:r>
                      <a:r>
                        <a:rPr lang="en-US" sz="1800" dirty="0" smtClean="0">
                          <a:effectLst/>
                        </a:rPr>
                        <a:t>Inner-Outer </a:t>
                      </a:r>
                      <a:r>
                        <a:rPr lang="en-US" sz="1800" dirty="0">
                          <a:effectLst/>
                        </a:rPr>
                        <a:t>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22</a:t>
                      </a:r>
                      <a:r>
                        <a:rPr lang="en-US" sz="1800" baseline="0" dirty="0" smtClean="0">
                          <a:effectLst/>
                        </a:rPr>
                        <a:t>-</a:t>
                      </a:r>
                      <a:r>
                        <a:rPr lang="en-US" sz="1800" dirty="0" smtClean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</a:t>
                      </a:r>
                      <a:r>
                        <a:rPr lang="en-US" sz="1800" dirty="0" smtClean="0">
                          <a:effectLst/>
                        </a:rPr>
                        <a:t>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132.6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16.5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11.4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</a:t>
                      </a:r>
                      <a:r>
                        <a:rPr lang="en-US" sz="1800" dirty="0" smtClean="0">
                          <a:effectLst/>
                        </a:rPr>
                        <a:t>nom. </a:t>
                      </a:r>
                      <a:r>
                        <a:rPr lang="en-US" sz="1800" dirty="0" err="1" smtClean="0">
                          <a:effectLst/>
                        </a:rPr>
                        <a:t>curr</a:t>
                      </a:r>
                      <a:r>
                        <a:rPr lang="en-US" sz="1800" dirty="0" smtClean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</a:t>
                      </a:r>
                      <a:r>
                        <a:rPr lang="en-US" sz="1800" baseline="0" dirty="0" smtClean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 rot="418775">
            <a:off x="772124" y="5938892"/>
            <a:ext cx="4056452" cy="44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62600" y="4413279"/>
            <a:ext cx="3581400" cy="2444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850238"/>
            <a:ext cx="3581400" cy="356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Quench Protection Plan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12712" y="1279608"/>
            <a:ext cx="3200400" cy="24987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dirty="0" smtClean="0"/>
              <a:t>Elements:</a:t>
            </a:r>
          </a:p>
          <a:p>
            <a:r>
              <a:rPr lang="en-US" dirty="0" smtClean="0"/>
              <a:t>No Energy Extract.</a:t>
            </a:r>
          </a:p>
          <a:p>
            <a:r>
              <a:rPr lang="en-US" dirty="0"/>
              <a:t>Heaters</a:t>
            </a:r>
          </a:p>
          <a:p>
            <a:r>
              <a:rPr lang="en-US" dirty="0" smtClean="0"/>
              <a:t>CLIQ units</a:t>
            </a:r>
            <a:endParaRPr lang="en-US" dirty="0"/>
          </a:p>
          <a:p>
            <a:r>
              <a:rPr lang="en-US" dirty="0" smtClean="0"/>
              <a:t>VT for detection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385120" y="1268759"/>
            <a:ext cx="5723384" cy="279778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smtClean="0"/>
              <a:t>Strategy:</a:t>
            </a:r>
          </a:p>
          <a:p>
            <a:r>
              <a:rPr lang="en-US" dirty="0" smtClean="0"/>
              <a:t>Outer Layer heaters </a:t>
            </a:r>
            <a:r>
              <a:rPr lang="en-US" dirty="0" smtClean="0">
                <a:sym typeface="Wingdings" panose="05000000000000000000" pitchFamily="2" charset="2"/>
              </a:rPr>
              <a:t> protection &amp; some redundancy</a:t>
            </a:r>
            <a:endParaRPr lang="en-US" dirty="0"/>
          </a:p>
          <a:p>
            <a:r>
              <a:rPr lang="en-US" dirty="0" smtClean="0"/>
              <a:t>IL heaters </a:t>
            </a:r>
            <a:r>
              <a:rPr lang="en-US" dirty="0"/>
              <a:t>&amp; CLIQ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reduced hot spot Temp. &amp; addit</a:t>
            </a:r>
            <a:r>
              <a:rPr lang="en-US" dirty="0" smtClean="0"/>
              <a:t>ional</a:t>
            </a:r>
            <a:r>
              <a:rPr lang="en-US" dirty="0" smtClean="0"/>
              <a:t> redundancy</a:t>
            </a:r>
            <a:endParaRPr lang="en-US" dirty="0"/>
          </a:p>
          <a:p>
            <a:r>
              <a:rPr lang="en-US" dirty="0" smtClean="0"/>
              <a:t>Heaters can be optimized for low current (because there is no dump)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" y="4066541"/>
            <a:ext cx="9144000" cy="217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6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Instrumentation for Quench Detection:</a:t>
            </a:r>
          </a:p>
          <a:p>
            <a:r>
              <a:rPr lang="en-US" dirty="0" smtClean="0"/>
              <a:t>4 voltage taps </a:t>
            </a:r>
            <a:r>
              <a:rPr lang="en-US" dirty="0"/>
              <a:t>per coil </a:t>
            </a:r>
            <a:endParaRPr lang="en-US" dirty="0" smtClean="0"/>
          </a:p>
          <a:p>
            <a:pPr lvl="1"/>
            <a:r>
              <a:rPr lang="en-US" dirty="0" smtClean="0"/>
              <a:t>2 </a:t>
            </a:r>
            <a:r>
              <a:rPr lang="en-US" dirty="0"/>
              <a:t>VT per lead around Nb</a:t>
            </a:r>
            <a:r>
              <a:rPr lang="en-US" baseline="-25000" dirty="0"/>
              <a:t>3</a:t>
            </a:r>
            <a:r>
              <a:rPr lang="en-US" dirty="0"/>
              <a:t>Sn-NbTi </a:t>
            </a:r>
            <a:r>
              <a:rPr lang="en-US" dirty="0" smtClean="0"/>
              <a:t>splice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en-US" dirty="0" smtClean="0"/>
              <a:t>Detection:</a:t>
            </a:r>
          </a:p>
          <a:p>
            <a:r>
              <a:rPr lang="en-US" dirty="0" smtClean="0"/>
              <a:t>Threshold: 100 mV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t high current</a:t>
            </a:r>
          </a:p>
          <a:p>
            <a:r>
              <a:rPr lang="en-US" dirty="0" smtClean="0"/>
              <a:t>Verification: 10 ms</a:t>
            </a:r>
          </a:p>
          <a:p>
            <a:pPr marL="0" indent="0">
              <a:buNone/>
            </a:pPr>
            <a:endParaRPr lang="en-US" sz="1500" dirty="0" smtClean="0"/>
          </a:p>
          <a:p>
            <a:pPr marL="0" indent="0">
              <a:buNone/>
            </a:pPr>
            <a:r>
              <a:rPr lang="en-US" dirty="0" smtClean="0"/>
              <a:t>Power supply switch: </a:t>
            </a:r>
          </a:p>
          <a:p>
            <a:r>
              <a:rPr lang="en-US" dirty="0" smtClean="0"/>
              <a:t>delay: 5 ms</a:t>
            </a:r>
          </a:p>
          <a:p>
            <a:endParaRPr lang="en-US" dirty="0" smtClean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4" t="10999" r="5438" b="55845"/>
          <a:stretch/>
        </p:blipFill>
        <p:spPr bwMode="auto">
          <a:xfrm>
            <a:off x="4533900" y="2819400"/>
            <a:ext cx="4267200" cy="145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9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002" y="1976438"/>
            <a:ext cx="3662998" cy="1476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Heaters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52553"/>
            <a:ext cx="8458200" cy="2657447"/>
          </a:xfrm>
        </p:spPr>
        <p:txBody>
          <a:bodyPr>
            <a:normAutofit/>
          </a:bodyPr>
          <a:lstStyle/>
          <a:p>
            <a:r>
              <a:rPr lang="en-US" dirty="0"/>
              <a:t>Quench heaters have been designed using copper plating for inner and outer layer:</a:t>
            </a:r>
          </a:p>
          <a:p>
            <a:pPr lvl="1"/>
            <a:r>
              <a:rPr lang="en-US" dirty="0"/>
              <a:t>Two strips on each side of the outer layer </a:t>
            </a:r>
            <a:endParaRPr lang="en-US" dirty="0" smtClean="0"/>
          </a:p>
          <a:p>
            <a:pPr lvl="2"/>
            <a:r>
              <a:rPr lang="en-US" dirty="0" smtClean="0"/>
              <a:t>“</a:t>
            </a:r>
            <a:r>
              <a:rPr lang="en-US" dirty="0"/>
              <a:t>High Field” and “Low Field</a:t>
            </a:r>
            <a:r>
              <a:rPr lang="en-US" dirty="0" smtClean="0"/>
              <a:t>”</a:t>
            </a:r>
            <a:endParaRPr lang="en-US" dirty="0"/>
          </a:p>
          <a:p>
            <a:pPr lvl="1"/>
            <a:r>
              <a:rPr lang="en-US" dirty="0"/>
              <a:t>One strip on each side on the inner layer</a:t>
            </a:r>
          </a:p>
          <a:p>
            <a:pPr lvl="1"/>
            <a:r>
              <a:rPr lang="en-US" dirty="0"/>
              <a:t>Inner layer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40% polyimide free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40" y="5572153"/>
            <a:ext cx="4229100" cy="1285847"/>
          </a:xfrm>
          <a:prstGeom prst="rect">
            <a:avLst/>
          </a:prstGeom>
        </p:spPr>
      </p:pic>
      <p:pic>
        <p:nvPicPr>
          <p:cNvPr id="7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893" y="4019058"/>
            <a:ext cx="4503299" cy="1295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5897" y="3973435"/>
            <a:ext cx="2113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Outer Layer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" r="725"/>
          <a:stretch/>
        </p:blipFill>
        <p:spPr>
          <a:xfrm>
            <a:off x="4321586" y="5330896"/>
            <a:ext cx="4858926" cy="15271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536" y="5048987"/>
            <a:ext cx="2113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Inner Layer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54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5983069" y="838200"/>
            <a:ext cx="305933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Connection scheme that compensates the voltages induced by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</a:t>
            </a:r>
            <a:r>
              <a:rPr lang="en-US" sz="1800" dirty="0" smtClean="0">
                <a:latin typeface="Calibri" panose="020F0502020204030204" pitchFamily="34" charset="0"/>
              </a:rPr>
              <a:t> and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QH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Connecting in series 2 strips 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attached to different poles</a:t>
            </a:r>
            <a:r>
              <a:rPr lang="en-US" sz="1800" dirty="0" smtClean="0">
                <a:latin typeface="Calibri" panose="020F0502020204030204" pitchFamily="34" charset="0"/>
              </a:rPr>
              <a:t> reduces the effects of failures (hot-spot temperature, voltage distribution)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19" y="1853092"/>
            <a:ext cx="4163044" cy="41630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 rot="3877335">
            <a:off x="4888262" y="2888715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 rot="5400000">
            <a:off x="5082077" y="356759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9195718">
            <a:off x="3827281" y="5939936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 rot="10800000">
            <a:off x="3151375" y="611216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10800000">
            <a:off x="2519257" y="611216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0800000">
            <a:off x="3151375" y="1635535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10800000">
            <a:off x="2519257" y="1635534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5400000">
            <a:off x="5082077" y="417719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5400000">
            <a:off x="514012" y="356759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5400000">
            <a:off x="514012" y="417719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9195718">
            <a:off x="1825790" y="1832002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 rot="17742119">
            <a:off x="700268" y="2881668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17742119">
            <a:off x="4889437" y="4866345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rot="3877335">
            <a:off x="697162" y="4850448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 rot="1721712">
            <a:off x="1805711" y="5946790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 rot="1721712">
            <a:off x="3820223" y="1822009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rot="9195718">
            <a:off x="2348710" y="2793084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 rot="9195718">
            <a:off x="3263109" y="4951662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 rot="1219873">
            <a:off x="3181717" y="2769157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rot="1219873">
            <a:off x="2381137" y="4975589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 rot="17436979">
            <a:off x="1708068" y="3484367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 rot="17436979">
            <a:off x="3951644" y="4186943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 rot="4299880">
            <a:off x="3942646" y="3465151"/>
            <a:ext cx="533400" cy="1524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 rot="4299880">
            <a:off x="1699072" y="4179305"/>
            <a:ext cx="533400" cy="152400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441" y="34129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24977" y="40225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0050" y="264216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24976" y="341295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563" y="402255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06312" y="129540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8400" y="617714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2777" y="617714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32842" y="1311624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LF3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03432" y="265721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3392" y="482756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29880" y="1435479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17837" y="6071246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64253" y="1487505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90381" y="608282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52397" y="488767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HF4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48138" y="338012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65772" y="401206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IN1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59560" y="2924908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388" y="4591590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IN2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3646" y="4601663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IN3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48138" y="402049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7432" y="3438022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IN4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32842" y="2934981"/>
            <a:ext cx="67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IN3</a:t>
            </a:r>
            <a:endParaRPr lang="en-US" sz="2000" dirty="0">
              <a:latin typeface="Calibri" panose="020F0502020204030204" pitchFamily="34" charset="0"/>
            </a:endParaRPr>
          </a:p>
        </p:txBody>
      </p:sp>
      <p:cxnSp>
        <p:nvCxnSpPr>
          <p:cNvPr id="58" name="Straight Connector 57"/>
          <p:cNvCxnSpPr>
            <a:stCxn id="9" idx="2"/>
            <a:endCxn id="17" idx="0"/>
          </p:cNvCxnSpPr>
          <p:nvPr/>
        </p:nvCxnSpPr>
        <p:spPr bwMode="auto">
          <a:xfrm flipH="1">
            <a:off x="856912" y="3643792"/>
            <a:ext cx="4415665" cy="6096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9933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59" name="Straight Connector 58"/>
          <p:cNvCxnSpPr>
            <a:endCxn id="21" idx="0"/>
          </p:cNvCxnSpPr>
          <p:nvPr/>
        </p:nvCxnSpPr>
        <p:spPr bwMode="auto">
          <a:xfrm flipH="1">
            <a:off x="1032709" y="3042275"/>
            <a:ext cx="4070723" cy="18517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60" name="Straight Connector 59"/>
          <p:cNvCxnSpPr>
            <a:stCxn id="48" idx="3"/>
            <a:endCxn id="49" idx="1"/>
          </p:cNvCxnSpPr>
          <p:nvPr/>
        </p:nvCxnSpPr>
        <p:spPr bwMode="auto">
          <a:xfrm flipH="1">
            <a:off x="1965772" y="3580183"/>
            <a:ext cx="2253389" cy="63194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C000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sp>
        <p:nvSpPr>
          <p:cNvPr id="62" name="Text Box 21"/>
          <p:cNvSpPr txBox="1">
            <a:spLocks noChangeArrowheads="1"/>
          </p:cNvSpPr>
          <p:nvPr/>
        </p:nvSpPr>
        <p:spPr bwMode="auto">
          <a:xfrm>
            <a:off x="4325892" y="5337177"/>
            <a:ext cx="17077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sz="1600" i="1" dirty="0" smtClean="0">
                <a:latin typeface="Calibri" panose="020F0502020204030204" pitchFamily="34" charset="0"/>
              </a:rPr>
              <a:t>Only a quarter of the circuits shown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44490" y="838200"/>
            <a:ext cx="5778929" cy="454417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Each QH supply is connected to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2 strips in series</a:t>
            </a:r>
            <a:endParaRPr kumimoji="0" lang="en-US" sz="2000" b="1" i="0" u="sng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6061135" y="3620560"/>
            <a:ext cx="2974869" cy="2850773"/>
          </a:xfrm>
          <a:prstGeom prst="rect">
            <a:avLst/>
          </a:prstGeom>
          <a:solidFill>
            <a:schemeClr val="bg1"/>
          </a:solidFill>
          <a:ln>
            <a:solidFill>
              <a:srgbClr val="00279F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Standard LHC quench heater power supply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Charging voltage: 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900 V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Voltage to ground: ±450 V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Capacitance: 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7.05 mF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Note: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2x 450 V, 14.1 mF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modules in series</a:t>
            </a:r>
            <a:endParaRPr kumimoji="0" lang="en-US" sz="20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883649" y="6565555"/>
            <a:ext cx="20617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Ravaioli, and G. Sabbi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 smtClean="0"/>
              <a:t>Proposed QH Connection Scheme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98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 &amp; IL Protection Heaters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52553"/>
            <a:ext cx="8458200" cy="28070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Outer Layer heaters: </a:t>
            </a:r>
            <a:r>
              <a:rPr lang="en-US" b="1" dirty="0" smtClean="0"/>
              <a:t>very reliable</a:t>
            </a:r>
          </a:p>
          <a:p>
            <a:pPr lvl="1"/>
            <a:r>
              <a:rPr lang="en-US" dirty="0" smtClean="0"/>
              <a:t>Survived large number of quenches and heater studies on many LARP magnets</a:t>
            </a:r>
          </a:p>
          <a:p>
            <a:r>
              <a:rPr lang="en-US" dirty="0" smtClean="0"/>
              <a:t>Inner Layer heaters are not pushed toward the coils as Outer Layer heaters</a:t>
            </a:r>
            <a:r>
              <a:rPr lang="en-US" dirty="0"/>
              <a:t> </a:t>
            </a:r>
            <a:r>
              <a:rPr lang="en-US" dirty="0" smtClean="0">
                <a:sym typeface="Wingdings" panose="05000000000000000000" pitchFamily="2" charset="2"/>
              </a:rPr>
              <a:t> risk of “bubbles”</a:t>
            </a:r>
            <a:endParaRPr lang="en-US" dirty="0"/>
          </a:p>
          <a:p>
            <a:pPr lvl="1"/>
            <a:r>
              <a:rPr lang="en-US" dirty="0" smtClean="0"/>
              <a:t>Polyimide perforation (40%) should help</a:t>
            </a:r>
          </a:p>
          <a:p>
            <a:pPr lvl="1"/>
            <a:r>
              <a:rPr lang="en-US" dirty="0" smtClean="0"/>
              <a:t>Different designs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01789"/>
            <a:ext cx="6627000" cy="360000"/>
          </a:xfrm>
        </p:spPr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0" t="23585" r="16666" b="11374"/>
          <a:stretch/>
        </p:blipFill>
        <p:spPr>
          <a:xfrm>
            <a:off x="35496" y="4580313"/>
            <a:ext cx="3195855" cy="22776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63688" y="4180203"/>
            <a:ext cx="3690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CERN design (E.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Todesco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7004" y="4180203"/>
            <a:ext cx="3042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LARP design (T.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Salmi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227" r="20799"/>
          <a:stretch/>
        </p:blipFill>
        <p:spPr>
          <a:xfrm>
            <a:off x="3347864" y="4581129"/>
            <a:ext cx="2777421" cy="22768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8" t="2995" b="22914"/>
          <a:stretch/>
        </p:blipFill>
        <p:spPr>
          <a:xfrm>
            <a:off x="6241797" y="4581127"/>
            <a:ext cx="2857613" cy="227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6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55" y="27838"/>
            <a:ext cx="7920000" cy="478997"/>
          </a:xfrm>
        </p:spPr>
        <p:txBody>
          <a:bodyPr/>
          <a:lstStyle/>
          <a:p>
            <a:r>
              <a:rPr lang="en-US" dirty="0" smtClean="0"/>
              <a:t>MQXFS1 Bore View (after test)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4390" b="4877"/>
          <a:stretch/>
        </p:blipFill>
        <p:spPr>
          <a:xfrm>
            <a:off x="0" y="620688"/>
            <a:ext cx="8282561" cy="62373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73120" y="5408507"/>
            <a:ext cx="350543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Several bubbles on two coils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Very few bubbles on two coils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Different heater design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Different fabrication site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Heater tests Y/N</a:t>
            </a:r>
          </a:p>
        </p:txBody>
      </p:sp>
    </p:spTree>
    <p:extLst>
      <p:ext uri="{BB962C8B-B14F-4D97-AF65-F5344CB8AC3E}">
        <p14:creationId xmlns:p14="http://schemas.microsoft.com/office/powerpoint/2010/main" val="80739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8946e33d-fd2f-4ae4-8ee9-d90c129cdf9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6100</TotalTime>
  <Words>1716</Words>
  <Application>Microsoft Office PowerPoint</Application>
  <PresentationFormat>On-screen Show (4:3)</PresentationFormat>
  <Paragraphs>467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Times New Roman</vt:lpstr>
      <vt:lpstr>Wingdings</vt:lpstr>
      <vt:lpstr>Thème Office</vt:lpstr>
      <vt:lpstr>LBNL</vt:lpstr>
      <vt:lpstr>CERNPre╠üsentation2</vt:lpstr>
      <vt:lpstr>Quench Protection Measurements &amp; Analysis</vt:lpstr>
      <vt:lpstr>Outline</vt:lpstr>
      <vt:lpstr>MQXFA/B Main Parameters</vt:lpstr>
      <vt:lpstr>Quench Protection Plan</vt:lpstr>
      <vt:lpstr>Quench Detection</vt:lpstr>
      <vt:lpstr>Protection Heaters</vt:lpstr>
      <vt:lpstr>Proposed QH Connection Scheme</vt:lpstr>
      <vt:lpstr>OL &amp; IL Protection Heaters</vt:lpstr>
      <vt:lpstr>MQXFS1 Bore View (after test)</vt:lpstr>
      <vt:lpstr>CLIQ</vt:lpstr>
      <vt:lpstr>Simulated Currents in the Circuit</vt:lpstr>
      <vt:lpstr>CLIQ</vt:lpstr>
      <vt:lpstr>Test Results</vt:lpstr>
      <vt:lpstr>MQXFS1 Heater Effectiveness </vt:lpstr>
      <vt:lpstr>MQXFS1 Heater Delay Tests - I</vt:lpstr>
      <vt:lpstr>MQXFS1 Heater Delay Tests - II </vt:lpstr>
      <vt:lpstr>Dynamic effects</vt:lpstr>
      <vt:lpstr>Updated Simulations</vt:lpstr>
      <vt:lpstr>Peak Temperatures and Voltages</vt:lpstr>
      <vt:lpstr>Code Benchmarking &amp; Comparisons</vt:lpstr>
      <vt:lpstr>Conclusions</vt:lpstr>
      <vt:lpstr>BACKUP SLIDES</vt:lpstr>
      <vt:lpstr>6. Experience on MB heaters failure</vt:lpstr>
      <vt:lpstr>6. DS-11T vs MB</vt:lpstr>
      <vt:lpstr>Case 4 Coil-Ground</vt:lpstr>
      <vt:lpstr>Case 4: Coil-Ground</vt:lpstr>
      <vt:lpstr>MQXFS1 Heater Tests - II</vt:lpstr>
      <vt:lpstr>Heaters Optimization</vt:lpstr>
      <vt:lpstr>Protection at Low Current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 x2297 12326N</cp:lastModifiedBy>
  <cp:revision>277</cp:revision>
  <dcterms:created xsi:type="dcterms:W3CDTF">2016-03-23T12:58:39Z</dcterms:created>
  <dcterms:modified xsi:type="dcterms:W3CDTF">2016-06-07T06:12:52Z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