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63" r:id="rId2"/>
    <p:sldId id="289" r:id="rId3"/>
    <p:sldId id="290" r:id="rId4"/>
    <p:sldId id="327" r:id="rId5"/>
    <p:sldId id="325" r:id="rId6"/>
    <p:sldId id="329" r:id="rId7"/>
    <p:sldId id="278" r:id="rId8"/>
    <p:sldId id="279" r:id="rId9"/>
    <p:sldId id="313" r:id="rId10"/>
    <p:sldId id="280" r:id="rId11"/>
    <p:sldId id="281" r:id="rId12"/>
    <p:sldId id="331" r:id="rId13"/>
    <p:sldId id="339" r:id="rId14"/>
    <p:sldId id="340" r:id="rId15"/>
    <p:sldId id="341" r:id="rId16"/>
    <p:sldId id="342" r:id="rId17"/>
    <p:sldId id="332" r:id="rId18"/>
    <p:sldId id="333" r:id="rId19"/>
    <p:sldId id="334" r:id="rId20"/>
    <p:sldId id="335" r:id="rId21"/>
    <p:sldId id="314" r:id="rId22"/>
    <p:sldId id="323" r:id="rId23"/>
    <p:sldId id="312" r:id="rId24"/>
    <p:sldId id="311" r:id="rId25"/>
    <p:sldId id="336" r:id="rId26"/>
    <p:sldId id="344" r:id="rId27"/>
    <p:sldId id="337" r:id="rId28"/>
    <p:sldId id="338" r:id="rId2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31" autoAdjust="0"/>
    <p:restoredTop sz="94660"/>
  </p:normalViewPr>
  <p:slideViewPr>
    <p:cSldViewPr snapToObjects="1" showGuides="1">
      <p:cViewPr>
        <p:scale>
          <a:sx n="75" d="100"/>
          <a:sy n="75" d="100"/>
        </p:scale>
        <p:origin x="-2832" y="-97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macchin:Shared%20reports:Degradation_com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8264799635701"/>
          <c:y val="0.102493966245791"/>
          <c:w val="0.774875910746812"/>
          <c:h val="0.823155282331512"/>
        </c:manualLayout>
      </c:layout>
      <c:scatterChart>
        <c:scatterStyle val="lineMarker"/>
        <c:varyColors val="0"/>
        <c:ser>
          <c:idx val="2"/>
          <c:order val="0"/>
          <c:tx>
            <c:strRef>
              <c:f>'RRR PIT 0.85 (2)'!$AB$124</c:f>
              <c:strCache>
                <c:ptCount val="1"/>
                <c:pt idx="0">
                  <c:v>AE08S00005A01U- HT 243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'RRR PIT 0.85 (2)'!$Z$124:$Z$128</c:f>
              <c:numCache>
                <c:formatCode>General</c:formatCode>
                <c:ptCount val="5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</c:numCache>
            </c:numRef>
          </c:xVal>
          <c:yVal>
            <c:numRef>
              <c:f>'RRR PIT 0.85 (2)'!$AA$124:$AA$128</c:f>
              <c:numCache>
                <c:formatCode>General</c:formatCode>
                <c:ptCount val="5"/>
                <c:pt idx="0">
                  <c:v>157.0</c:v>
                </c:pt>
                <c:pt idx="1">
                  <c:v>153.0</c:v>
                </c:pt>
                <c:pt idx="2">
                  <c:v>150.0</c:v>
                </c:pt>
                <c:pt idx="3">
                  <c:v>151.0</c:v>
                </c:pt>
                <c:pt idx="4">
                  <c:v>150.0</c:v>
                </c:pt>
              </c:numCache>
            </c:numRef>
          </c:yVal>
          <c:smooth val="0"/>
        </c:ser>
        <c:ser>
          <c:idx val="0"/>
          <c:order val="1"/>
          <c:tx>
            <c:strRef>
              <c:f>'RRR PIT 0.85 (2)'!$AB$129</c:f>
              <c:strCache>
                <c:ptCount val="1"/>
                <c:pt idx="0">
                  <c:v>AE08S00005A01U- HT 243 - rolled 15%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chemeClr val="accent5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'RRR PIT 0.85 (2)'!$Z$129:$Z$133</c:f>
              <c:numCache>
                <c:formatCode>General</c:formatCode>
                <c:ptCount val="5"/>
                <c:pt idx="0">
                  <c:v>6.0</c:v>
                </c:pt>
                <c:pt idx="1">
                  <c:v>7.0</c:v>
                </c:pt>
                <c:pt idx="2">
                  <c:v>8.0</c:v>
                </c:pt>
                <c:pt idx="3">
                  <c:v>9.0</c:v>
                </c:pt>
                <c:pt idx="4">
                  <c:v>10.0</c:v>
                </c:pt>
              </c:numCache>
            </c:numRef>
          </c:xVal>
          <c:yVal>
            <c:numRef>
              <c:f>'RRR PIT 0.85 (2)'!$AA$129:$AA$133</c:f>
              <c:numCache>
                <c:formatCode>General</c:formatCode>
                <c:ptCount val="5"/>
                <c:pt idx="0">
                  <c:v>152.0</c:v>
                </c:pt>
                <c:pt idx="1">
                  <c:v>153.0</c:v>
                </c:pt>
                <c:pt idx="2">
                  <c:v>149.0</c:v>
                </c:pt>
                <c:pt idx="3">
                  <c:v>148.0</c:v>
                </c:pt>
                <c:pt idx="4">
                  <c:v>149.0</c:v>
                </c:pt>
              </c:numCache>
            </c:numRef>
          </c:yVal>
          <c:smooth val="0"/>
        </c:ser>
        <c:ser>
          <c:idx val="1"/>
          <c:order val="2"/>
          <c:tx>
            <c:strRef>
              <c:f>'RRR PIT 0.85 (2)'!$AB$134</c:f>
              <c:strCache>
                <c:ptCount val="1"/>
                <c:pt idx="0">
                  <c:v>AE08S00005A01U- HT 244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rgbClr val="92D050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'RRR PIT 0.85 (2)'!$Z$134:$Z$138</c:f>
              <c:numCache>
                <c:formatCode>General</c:formatCode>
                <c:ptCount val="5"/>
                <c:pt idx="0">
                  <c:v>11.0</c:v>
                </c:pt>
                <c:pt idx="1">
                  <c:v>12.0</c:v>
                </c:pt>
                <c:pt idx="2">
                  <c:v>13.0</c:v>
                </c:pt>
                <c:pt idx="3">
                  <c:v>14.0</c:v>
                </c:pt>
                <c:pt idx="4">
                  <c:v>15.0</c:v>
                </c:pt>
              </c:numCache>
            </c:numRef>
          </c:xVal>
          <c:yVal>
            <c:numRef>
              <c:f>'RRR PIT 0.85 (2)'!$AA$134:$AA$138</c:f>
              <c:numCache>
                <c:formatCode>General</c:formatCode>
                <c:ptCount val="5"/>
                <c:pt idx="0">
                  <c:v>134.0</c:v>
                </c:pt>
                <c:pt idx="1">
                  <c:v>132.0</c:v>
                </c:pt>
                <c:pt idx="2">
                  <c:v>138.0</c:v>
                </c:pt>
                <c:pt idx="3">
                  <c:v>132.0</c:v>
                </c:pt>
                <c:pt idx="4">
                  <c:v>139.0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'RRR PIT 0.85 (2)'!$AB$139</c:f>
              <c:strCache>
                <c:ptCount val="1"/>
                <c:pt idx="0">
                  <c:v>AE08S00005A01U- HT 244 - rolled 15%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rgbClr val="92D050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'RRR PIT 0.85 (2)'!$Z$139:$Z$143</c:f>
              <c:numCache>
                <c:formatCode>General</c:formatCode>
                <c:ptCount val="5"/>
                <c:pt idx="0">
                  <c:v>16.0</c:v>
                </c:pt>
                <c:pt idx="1">
                  <c:v>17.0</c:v>
                </c:pt>
                <c:pt idx="2">
                  <c:v>18.0</c:v>
                </c:pt>
                <c:pt idx="3">
                  <c:v>19.0</c:v>
                </c:pt>
                <c:pt idx="4">
                  <c:v>20.0</c:v>
                </c:pt>
              </c:numCache>
            </c:numRef>
          </c:xVal>
          <c:yVal>
            <c:numRef>
              <c:f>'RRR PIT 0.85 (2)'!$AA$139:$AA$143</c:f>
              <c:numCache>
                <c:formatCode>General</c:formatCode>
                <c:ptCount val="5"/>
                <c:pt idx="0">
                  <c:v>141.0</c:v>
                </c:pt>
                <c:pt idx="1">
                  <c:v>140.0</c:v>
                </c:pt>
                <c:pt idx="2">
                  <c:v>128.0</c:v>
                </c:pt>
                <c:pt idx="3">
                  <c:v>136.0</c:v>
                </c:pt>
                <c:pt idx="4">
                  <c:v>140.0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'RRR PIT 0.85 (2)'!$AB$144</c:f>
              <c:strCache>
                <c:ptCount val="1"/>
                <c:pt idx="0">
                  <c:v>AE08S00005A01U- HT 245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rgbClr val="FF0000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'RRR PIT 0.85 (2)'!$Z$144:$Z$148</c:f>
              <c:numCache>
                <c:formatCode>General</c:formatCode>
                <c:ptCount val="5"/>
                <c:pt idx="0">
                  <c:v>21.0</c:v>
                </c:pt>
                <c:pt idx="1">
                  <c:v>22.0</c:v>
                </c:pt>
                <c:pt idx="2">
                  <c:v>23.0</c:v>
                </c:pt>
                <c:pt idx="3">
                  <c:v>24.0</c:v>
                </c:pt>
                <c:pt idx="4">
                  <c:v>25.0</c:v>
                </c:pt>
              </c:numCache>
            </c:numRef>
          </c:xVal>
          <c:yVal>
            <c:numRef>
              <c:f>'RRR PIT 0.85 (2)'!$AA$144:$AA$148</c:f>
              <c:numCache>
                <c:formatCode>General</c:formatCode>
                <c:ptCount val="5"/>
                <c:pt idx="0">
                  <c:v>141.0</c:v>
                </c:pt>
                <c:pt idx="1">
                  <c:v>139.0</c:v>
                </c:pt>
                <c:pt idx="2">
                  <c:v>128.0</c:v>
                </c:pt>
                <c:pt idx="3">
                  <c:v>132.0</c:v>
                </c:pt>
                <c:pt idx="4">
                  <c:v>127.0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'RRR PIT 0.85 (2)'!$AB$149</c:f>
              <c:strCache>
                <c:ptCount val="1"/>
                <c:pt idx="0">
                  <c:v>AE08S00005A01U- HT 245 - rolled 15%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rgbClr val="FF0000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'RRR PIT 0.85 (2)'!$Z$149:$Z$153</c:f>
              <c:numCache>
                <c:formatCode>General</c:formatCode>
                <c:ptCount val="5"/>
                <c:pt idx="0">
                  <c:v>26.0</c:v>
                </c:pt>
                <c:pt idx="1">
                  <c:v>27.0</c:v>
                </c:pt>
                <c:pt idx="2">
                  <c:v>28.0</c:v>
                </c:pt>
                <c:pt idx="3">
                  <c:v>29.0</c:v>
                </c:pt>
                <c:pt idx="4">
                  <c:v>30.0</c:v>
                </c:pt>
              </c:numCache>
            </c:numRef>
          </c:xVal>
          <c:yVal>
            <c:numRef>
              <c:f>'RRR PIT 0.85 (2)'!$AA$149:$AA$153</c:f>
              <c:numCache>
                <c:formatCode>General</c:formatCode>
                <c:ptCount val="5"/>
                <c:pt idx="0">
                  <c:v>137.0</c:v>
                </c:pt>
                <c:pt idx="1">
                  <c:v>138.0</c:v>
                </c:pt>
                <c:pt idx="2">
                  <c:v>137.0</c:v>
                </c:pt>
                <c:pt idx="3">
                  <c:v>143.0</c:v>
                </c:pt>
                <c:pt idx="4">
                  <c:v>137.0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9139096"/>
        <c:axId val="-2129133688"/>
      </c:scatterChart>
      <c:valAx>
        <c:axId val="-2129139096"/>
        <c:scaling>
          <c:orientation val="minMax"/>
          <c:max val="31.0"/>
          <c:min val="0.0"/>
        </c:scaling>
        <c:delete val="1"/>
        <c:axPos val="b"/>
        <c:majorGridlines>
          <c:spPr>
            <a:ln w="9525" cap="flat" cmpd="sng" algn="ctr">
              <a:solidFill>
                <a:schemeClr val="tx1"/>
              </a:solidFill>
              <a:prstDash val="dash"/>
              <a:round/>
            </a:ln>
            <a:effectLst/>
          </c:spPr>
        </c:majorGridlines>
        <c:numFmt formatCode="#,##0" sourceLinked="0"/>
        <c:majorTickMark val="out"/>
        <c:minorTickMark val="none"/>
        <c:tickLblPos val="nextTo"/>
        <c:crossAx val="-2129133688"/>
        <c:crosses val="autoZero"/>
        <c:crossBetween val="midCat"/>
      </c:valAx>
      <c:valAx>
        <c:axId val="-2129133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prstDash val="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="1"/>
                  <a:t>RRR </a:t>
                </a:r>
              </a:p>
            </c:rich>
          </c:tx>
          <c:layout>
            <c:manualLayout>
              <c:xMode val="edge"/>
              <c:yMode val="edge"/>
              <c:x val="0.0102133424408015"/>
              <c:y val="0.44890414389799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9139096"/>
        <c:crosses val="autoZero"/>
        <c:crossBetween val="midCat"/>
      </c:valAx>
      <c:spPr>
        <a:noFill/>
        <a:ln w="19050" cap="sq" cmpd="sng">
          <a:solidFill>
            <a:schemeClr val="tx1"/>
          </a:solidFill>
          <a:bevel/>
        </a:ln>
        <a:effectLst/>
      </c:spPr>
    </c:plotArea>
    <c:legend>
      <c:legendPos val="r"/>
      <c:layout>
        <c:manualLayout>
          <c:xMode val="edge"/>
          <c:yMode val="edge"/>
          <c:x val="0.198313524590164"/>
          <c:y val="0.642060304097953"/>
          <c:w val="0.782940801457195"/>
          <c:h val="0.279794734858606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07/06/16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07/06/16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960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960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8097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SC procurement and QC at CERN – B. Bordini 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microsoft.com/office/2007/relationships/hdphoto" Target="../media/hdphoto2.wdp"/><Relationship Id="rId6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3" Type="http://schemas.openxmlformats.org/officeDocument/2006/relationships/image" Target="../media/image20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4.jpeg"/><Relationship Id="rId5" Type="http://schemas.openxmlformats.org/officeDocument/2006/relationships/image" Target="../media/image30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microsoft.com/office/2007/relationships/hdphoto" Target="../media/hdphoto1.wdp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 smtClean="0"/>
              <a:t>B. Bordini</a:t>
            </a:r>
            <a:r>
              <a:rPr lang="en-US" dirty="0" smtClean="0"/>
              <a:t>, A. </a:t>
            </a:r>
            <a:r>
              <a:rPr lang="en-US" dirty="0" err="1" smtClean="0"/>
              <a:t>Ballarino</a:t>
            </a:r>
            <a:r>
              <a:rPr lang="en-US" dirty="0" smtClean="0"/>
              <a:t>, M. Macchini, D. Richter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260352" y="6023991"/>
            <a:ext cx="6696024" cy="573361"/>
          </a:xfrm>
        </p:spPr>
        <p:txBody>
          <a:bodyPr>
            <a:normAutofit/>
          </a:bodyPr>
          <a:lstStyle/>
          <a:p>
            <a:pPr marL="0" indent="0"/>
            <a:r>
              <a:rPr lang="en-GB" dirty="0" smtClean="0"/>
              <a:t>International Review of the Inner Triplet Quadruples (MQXF) for HL-LHC CERN, </a:t>
            </a:r>
            <a:r>
              <a:rPr lang="en-US" dirty="0" smtClean="0"/>
              <a:t> 7–10  June 2016 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148464" y="3251448"/>
            <a:ext cx="7455984" cy="465584"/>
          </a:xfrm>
        </p:spPr>
        <p:txBody>
          <a:bodyPr/>
          <a:lstStyle/>
          <a:p>
            <a:pPr algn="ctr"/>
            <a:r>
              <a:rPr lang="en-US" dirty="0" smtClean="0"/>
              <a:t>SC procurement and QC at CERN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029" t="2455" r="3281" b="2633"/>
          <a:stretch/>
        </p:blipFill>
        <p:spPr>
          <a:xfrm rot="5400000">
            <a:off x="1206424" y="495472"/>
            <a:ext cx="3305176" cy="5010152"/>
          </a:xfrm>
          <a:prstGeom prst="rect">
            <a:avLst/>
          </a:prstGeom>
        </p:spPr>
      </p:pic>
      <p:sp>
        <p:nvSpPr>
          <p:cNvPr id="11" name="Espace réservé du contenu 2"/>
          <p:cNvSpPr txBox="1">
            <a:spLocks/>
          </p:cNvSpPr>
          <p:nvPr/>
        </p:nvSpPr>
        <p:spPr>
          <a:xfrm>
            <a:off x="179512" y="4680456"/>
            <a:ext cx="8784976" cy="17008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/>
              <a:t>Magnetization Measurements are carried out only at  CERN</a:t>
            </a:r>
          </a:p>
          <a:p>
            <a:pPr>
              <a:spcBef>
                <a:spcPts val="600"/>
              </a:spcBef>
            </a:pPr>
            <a:r>
              <a:rPr lang="en-GB" sz="2400" dirty="0"/>
              <a:t>T</a:t>
            </a:r>
            <a:r>
              <a:rPr lang="en-GB" sz="2400" dirty="0" smtClean="0"/>
              <a:t>he 9 billets shipped to CERN were measured and, as expected, they showed a </a:t>
            </a:r>
            <a:r>
              <a:rPr lang="en-GB" sz="2400" dirty="0" smtClean="0">
                <a:solidFill>
                  <a:srgbClr val="FF0000"/>
                </a:solidFill>
              </a:rPr>
              <a:t>good reproducibility </a:t>
            </a:r>
            <a:r>
              <a:rPr lang="en-GB" sz="2400" dirty="0" smtClean="0"/>
              <a:t>of the measured values</a:t>
            </a:r>
            <a:endParaRPr lang="en-GB" sz="2400" dirty="0" smtClean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2222" t="2440" r="2974" b="1386"/>
          <a:stretch/>
        </p:blipFill>
        <p:spPr>
          <a:xfrm rot="5400000">
            <a:off x="1082433" y="443489"/>
            <a:ext cx="3517074" cy="504623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131840" y="1556792"/>
            <a:ext cx="1005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Billet 12</a:t>
            </a:r>
            <a:endParaRPr lang="en-GB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961424"/>
              </p:ext>
            </p:extLst>
          </p:nvPr>
        </p:nvGraphicFramePr>
        <p:xfrm>
          <a:off x="5882562" y="1282926"/>
          <a:ext cx="3009918" cy="337021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1343390"/>
                <a:gridCol w="1666528"/>
              </a:tblGrid>
              <a:tr h="337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Billet</a:t>
                      </a:r>
                      <a:endParaRPr lang="en-GB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DM (3 T, 1.9 K)</a:t>
                      </a:r>
                      <a:endParaRPr lang="en-GB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11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303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12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300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13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297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15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303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304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298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296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297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0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299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itre 2"/>
          <p:cNvSpPr txBox="1">
            <a:spLocks/>
          </p:cNvSpPr>
          <p:nvPr/>
        </p:nvSpPr>
        <p:spPr>
          <a:xfrm>
            <a:off x="612000" y="116632"/>
            <a:ext cx="8280480" cy="1160768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/>
              <a:t>Received</a:t>
            </a:r>
            <a:r>
              <a:rPr lang="en-US" sz="3000" i="1" dirty="0" smtClean="0"/>
              <a:t> </a:t>
            </a:r>
            <a:r>
              <a:rPr lang="en-US" sz="3000" dirty="0" smtClean="0"/>
              <a:t>108/127</a:t>
            </a:r>
            <a:r>
              <a:rPr lang="en-US" sz="3000" i="1" dirty="0" smtClean="0"/>
              <a:t> </a:t>
            </a:r>
            <a:r>
              <a:rPr lang="en-US" sz="3000" dirty="0" smtClean="0"/>
              <a:t>RRP</a:t>
            </a:r>
            <a:r>
              <a:rPr lang="en-US" sz="3000" i="1" dirty="0" smtClean="0"/>
              <a:t> </a:t>
            </a:r>
            <a:r>
              <a:rPr lang="en-US" sz="3000" dirty="0" smtClean="0"/>
              <a:t>Wire </a:t>
            </a:r>
            <a:r>
              <a:rPr lang="en-US" sz="3000" i="1" dirty="0" smtClean="0"/>
              <a:t/>
            </a:r>
            <a:br>
              <a:rPr lang="en-US" sz="3000" i="1" dirty="0" smtClean="0"/>
            </a:br>
            <a:r>
              <a:rPr lang="en-US" dirty="0" smtClean="0"/>
              <a:t>Magnetization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63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041400"/>
            <a:ext cx="1549400" cy="162560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5400000"/>
            </a:camera>
            <a:lightRig rig="threePt" dir="t"/>
          </a:scene3d>
        </p:spPr>
      </p:pic>
      <p:pic>
        <p:nvPicPr>
          <p:cNvPr id="15" name="Picture 2" descr="H:\_D\Temp\_LTSW_16_Santa Fe\Bernardo-II-BA_P2775_D0,85_P1_V 20,0_MIA_bearbeite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58" b="99657" l="0" r="996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800" y="1041400"/>
            <a:ext cx="15621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27"/>
          <p:cNvSpPr txBox="1">
            <a:spLocks noChangeAspect="1"/>
          </p:cNvSpPr>
          <p:nvPr/>
        </p:nvSpPr>
        <p:spPr>
          <a:xfrm>
            <a:off x="1187624" y="5904818"/>
            <a:ext cx="4089401" cy="64633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 smtClean="0">
                <a:uFillTx/>
                <a:latin typeface="Tahoma"/>
                <a:cs typeface="Tahoma"/>
              </a:rPr>
              <a:t>CERN/</a:t>
            </a:r>
            <a:r>
              <a:rPr lang="en-US" sz="1800" b="1" i="0" u="none" strike="noStrike" kern="1200" cap="none" spc="0" baseline="0" dirty="0" err="1" smtClean="0">
                <a:uFillTx/>
                <a:latin typeface="Tahoma"/>
                <a:cs typeface="Tahoma"/>
              </a:rPr>
              <a:t>Bruker</a:t>
            </a:r>
            <a:r>
              <a:rPr lang="en-US" sz="1800" b="1" dirty="0" smtClean="0">
                <a:latin typeface="Tahoma"/>
                <a:cs typeface="Tahoma"/>
              </a:rPr>
              <a:t>-EAS Collaboration for HL-LHC</a:t>
            </a:r>
            <a:endParaRPr lang="en-US" sz="1800" b="1" i="0" u="none" strike="noStrike" kern="1200" cap="none" spc="0" baseline="0" dirty="0" smtClean="0">
              <a:uFillTx/>
              <a:latin typeface="Tahoma"/>
              <a:cs typeface="Tahoma"/>
            </a:endParaRPr>
          </a:p>
        </p:txBody>
      </p:sp>
      <p:sp>
        <p:nvSpPr>
          <p:cNvPr id="18" name="Espace réservé du contenu 2"/>
          <p:cNvSpPr txBox="1">
            <a:spLocks/>
          </p:cNvSpPr>
          <p:nvPr/>
        </p:nvSpPr>
        <p:spPr>
          <a:xfrm>
            <a:off x="125476" y="1293814"/>
            <a:ext cx="5284724" cy="91365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GB" sz="2400" dirty="0" smtClean="0"/>
              <a:t>Additional </a:t>
            </a:r>
            <a:r>
              <a:rPr lang="en-GB" sz="2400" dirty="0" err="1" smtClean="0">
                <a:solidFill>
                  <a:srgbClr val="FF0000"/>
                </a:solidFill>
              </a:rPr>
              <a:t>Nb</a:t>
            </a:r>
            <a:r>
              <a:rPr lang="en-GB" sz="2400" dirty="0" smtClean="0">
                <a:solidFill>
                  <a:srgbClr val="FF0000"/>
                </a:solidFill>
              </a:rPr>
              <a:t> barrier </a:t>
            </a:r>
            <a:r>
              <a:rPr lang="en-GB" sz="2400" dirty="0" smtClean="0"/>
              <a:t>around the </a:t>
            </a:r>
            <a:r>
              <a:rPr lang="en-GB" sz="2400" dirty="0" smtClean="0">
                <a:solidFill>
                  <a:srgbClr val="FF0000"/>
                </a:solidFill>
              </a:rPr>
              <a:t>filaments’ bundle </a:t>
            </a:r>
          </a:p>
        </p:txBody>
      </p:sp>
      <p:sp>
        <p:nvSpPr>
          <p:cNvPr id="19" name="Titre 2"/>
          <p:cNvSpPr txBox="1">
            <a:spLocks/>
          </p:cNvSpPr>
          <p:nvPr/>
        </p:nvSpPr>
        <p:spPr>
          <a:xfrm>
            <a:off x="612000" y="188720"/>
            <a:ext cx="84431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/>
              <a:t>The </a:t>
            </a:r>
            <a:r>
              <a:rPr lang="en-US" sz="3000" dirty="0"/>
              <a:t>Bundle-Barrier PIT </a:t>
            </a:r>
            <a:r>
              <a:rPr lang="en-US" sz="3000" dirty="0" smtClean="0"/>
              <a:t>wire</a:t>
            </a:r>
          </a:p>
          <a:p>
            <a:r>
              <a:rPr lang="en-US" sz="2400" dirty="0" smtClean="0"/>
              <a:t>Layout and Improvements</a:t>
            </a:r>
            <a:endParaRPr lang="en-GB" sz="2400" dirty="0"/>
          </a:p>
        </p:txBody>
      </p:sp>
      <p:sp>
        <p:nvSpPr>
          <p:cNvPr id="20" name="Espace réservé du contenu 2"/>
          <p:cNvSpPr txBox="1">
            <a:spLocks/>
          </p:cNvSpPr>
          <p:nvPr/>
        </p:nvSpPr>
        <p:spPr>
          <a:xfrm>
            <a:off x="125476" y="2202537"/>
            <a:ext cx="5400600" cy="302433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2400" dirty="0" smtClean="0">
                <a:solidFill>
                  <a:srgbClr val="FF0000"/>
                </a:solidFill>
              </a:rPr>
              <a:t>Drastically reduced </a:t>
            </a:r>
            <a:r>
              <a:rPr lang="en-GB" sz="2400" dirty="0" smtClean="0"/>
              <a:t>the </a:t>
            </a:r>
            <a:r>
              <a:rPr lang="en-GB" sz="2400" dirty="0" smtClean="0">
                <a:solidFill>
                  <a:srgbClr val="FF0000"/>
                </a:solidFill>
              </a:rPr>
              <a:t>effect</a:t>
            </a:r>
            <a:r>
              <a:rPr lang="en-GB" sz="2400" dirty="0" smtClean="0"/>
              <a:t> on the Residual Resistivity Ratio (</a:t>
            </a:r>
            <a:r>
              <a:rPr lang="en-GB" sz="2400" dirty="0" smtClean="0">
                <a:solidFill>
                  <a:srgbClr val="FF0000"/>
                </a:solidFill>
              </a:rPr>
              <a:t>RRR</a:t>
            </a:r>
            <a:r>
              <a:rPr lang="en-GB" sz="2400" dirty="0" smtClean="0"/>
              <a:t>) of:</a:t>
            </a:r>
          </a:p>
          <a:p>
            <a:pPr lvl="1">
              <a:spcBef>
                <a:spcPts val="1200"/>
              </a:spcBef>
            </a:pPr>
            <a:r>
              <a:rPr lang="en-GB" sz="2000" dirty="0" smtClean="0"/>
              <a:t>mechanical </a:t>
            </a:r>
            <a:r>
              <a:rPr lang="en-GB" sz="2000" dirty="0" smtClean="0">
                <a:solidFill>
                  <a:srgbClr val="FF0000"/>
                </a:solidFill>
              </a:rPr>
              <a:t>deformations </a:t>
            </a:r>
          </a:p>
          <a:p>
            <a:pPr lvl="1">
              <a:spcBef>
                <a:spcPts val="1200"/>
              </a:spcBef>
            </a:pPr>
            <a:r>
              <a:rPr lang="en-GB" sz="2000" dirty="0" smtClean="0"/>
              <a:t>The </a:t>
            </a:r>
            <a:r>
              <a:rPr lang="en-GB" sz="2000" dirty="0">
                <a:solidFill>
                  <a:srgbClr val="FF0000"/>
                </a:solidFill>
              </a:rPr>
              <a:t>H</a:t>
            </a:r>
            <a:r>
              <a:rPr lang="en-GB" sz="2000" dirty="0" smtClean="0">
                <a:solidFill>
                  <a:srgbClr val="FF0000"/>
                </a:solidFill>
              </a:rPr>
              <a:t>eat Treatment (HT) </a:t>
            </a:r>
            <a:r>
              <a:rPr lang="en-GB" sz="2000" dirty="0" smtClean="0"/>
              <a:t>cycle</a:t>
            </a:r>
          </a:p>
          <a:p>
            <a:pPr>
              <a:spcBef>
                <a:spcPts val="1800"/>
              </a:spcBef>
              <a:spcAft>
                <a:spcPts val="2400"/>
              </a:spcAft>
            </a:pPr>
            <a:r>
              <a:rPr lang="en-GB" sz="2400" dirty="0" smtClean="0"/>
              <a:t>Already a slightly </a:t>
            </a:r>
            <a:r>
              <a:rPr lang="en-GB" sz="2400" dirty="0" smtClean="0">
                <a:solidFill>
                  <a:srgbClr val="FF0000"/>
                </a:solidFill>
              </a:rPr>
              <a:t>larger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critical current</a:t>
            </a:r>
            <a:r>
              <a:rPr lang="en-GB" sz="2400" dirty="0" smtClean="0"/>
              <a:t> with respect to the   previous generation of PIT        wire; potential to further       improve. </a:t>
            </a:r>
            <a:endParaRPr 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2232647"/>
              </p:ext>
            </p:extLst>
          </p:nvPr>
        </p:nvGraphicFramePr>
        <p:xfrm>
          <a:off x="4752000" y="2865768"/>
          <a:ext cx="4392000" cy="3743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528033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3" dur="indefinite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836712"/>
            <a:ext cx="6261100" cy="33782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pic>
        <p:nvPicPr>
          <p:cNvPr id="10" name="Picture 9" descr="RRP vs PI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780928"/>
            <a:ext cx="5379063" cy="37444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0" y="4296233"/>
            <a:ext cx="936104" cy="356903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>
                <a:latin typeface="Tahoma"/>
                <a:cs typeface="Tahoma"/>
              </a:rPr>
              <a:t>1.9 K</a:t>
            </a:r>
            <a:endParaRPr lang="en-US" sz="1600" b="1" dirty="0">
              <a:solidFill>
                <a:schemeClr val="tx1"/>
              </a:solidFill>
              <a:latin typeface="Tahoma"/>
              <a:cs typeface="Tahoma"/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6537753" y="1839165"/>
            <a:ext cx="2642759" cy="869755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1200"/>
              </a:spcAft>
            </a:pPr>
            <a:r>
              <a:rPr lang="en-US" sz="1800" dirty="0" smtClean="0">
                <a:solidFill>
                  <a:srgbClr val="5A5A5A"/>
                </a:solidFill>
              </a:rPr>
              <a:t>The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rgbClr val="0000FF"/>
                </a:solidFill>
              </a:rPr>
              <a:t>Nb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accent5"/>
                </a:solidFill>
              </a:rPr>
              <a:t>bundle-barrier has a limited effect only for fields below 0.5 T</a:t>
            </a:r>
            <a:endParaRPr lang="en-US" dirty="0" smtClean="0">
              <a:solidFill>
                <a:schemeClr val="accent5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28" y="4471952"/>
            <a:ext cx="2736304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For fields </a:t>
            </a:r>
            <a:r>
              <a:rPr lang="en-US" dirty="0" smtClean="0">
                <a:solidFill>
                  <a:srgbClr val="FF0000"/>
                </a:solidFill>
              </a:rPr>
              <a:t>above 0.5 T</a:t>
            </a:r>
            <a:r>
              <a:rPr lang="en-US" dirty="0" smtClean="0">
                <a:solidFill>
                  <a:schemeClr val="accent5"/>
                </a:solidFill>
              </a:rPr>
              <a:t>, the </a:t>
            </a:r>
            <a:r>
              <a:rPr lang="en-US" dirty="0" smtClean="0">
                <a:solidFill>
                  <a:srgbClr val="FF0000"/>
                </a:solidFill>
              </a:rPr>
              <a:t>magnetization </a:t>
            </a:r>
            <a:r>
              <a:rPr lang="en-US" dirty="0" smtClean="0">
                <a:solidFill>
                  <a:schemeClr val="accent5"/>
                </a:solidFill>
              </a:rPr>
              <a:t>of the Nb bundle-barrier PIT is a </a:t>
            </a:r>
            <a:r>
              <a:rPr lang="en-US" dirty="0" smtClean="0">
                <a:solidFill>
                  <a:srgbClr val="FF0000"/>
                </a:solidFill>
              </a:rPr>
              <a:t>factor of two </a:t>
            </a:r>
            <a:r>
              <a:rPr lang="en-US" dirty="0" smtClean="0">
                <a:solidFill>
                  <a:schemeClr val="accent5"/>
                </a:solidFill>
              </a:rPr>
              <a:t>lower than the one of 108/127 RRP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12" name="Titre 2"/>
          <p:cNvSpPr txBox="1">
            <a:spLocks/>
          </p:cNvSpPr>
          <p:nvPr/>
        </p:nvSpPr>
        <p:spPr>
          <a:xfrm>
            <a:off x="612000" y="188720"/>
            <a:ext cx="84431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/>
              <a:t>The </a:t>
            </a:r>
            <a:r>
              <a:rPr lang="en-US" sz="3000" dirty="0"/>
              <a:t>Bundle-Barrier PIT </a:t>
            </a:r>
            <a:r>
              <a:rPr lang="en-US" sz="3000" dirty="0" smtClean="0"/>
              <a:t>wire</a:t>
            </a:r>
          </a:p>
          <a:p>
            <a:r>
              <a:rPr lang="en-US" sz="2400" dirty="0" smtClean="0"/>
              <a:t>Magnetization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24690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2"/>
          <p:cNvSpPr txBox="1">
            <a:spLocks/>
          </p:cNvSpPr>
          <p:nvPr/>
        </p:nvSpPr>
        <p:spPr>
          <a:xfrm>
            <a:off x="359024" y="1844824"/>
            <a:ext cx="8784976" cy="388843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5400"/>
              </a:spcBef>
            </a:pPr>
            <a:r>
              <a:rPr lang="en-GB" sz="2400" dirty="0" smtClean="0"/>
              <a:t>Produced </a:t>
            </a:r>
            <a:r>
              <a:rPr lang="en-GB" sz="2400" dirty="0" smtClean="0">
                <a:solidFill>
                  <a:srgbClr val="FF0000"/>
                </a:solidFill>
              </a:rPr>
              <a:t>65 km </a:t>
            </a:r>
            <a:r>
              <a:rPr lang="en-GB" sz="2400" dirty="0" smtClean="0"/>
              <a:t>of bundle-barrier PIT wire for models</a:t>
            </a:r>
          </a:p>
          <a:p>
            <a:pPr lvl="1">
              <a:spcBef>
                <a:spcPts val="1800"/>
              </a:spcBef>
            </a:pPr>
            <a:r>
              <a:rPr lang="en-GB" sz="2000" dirty="0" smtClean="0">
                <a:solidFill>
                  <a:srgbClr val="FF0000"/>
                </a:solidFill>
              </a:rPr>
              <a:t>Long piece lengths</a:t>
            </a:r>
            <a:r>
              <a:rPr lang="en-GB" sz="2000" dirty="0" smtClean="0"/>
              <a:t>: 96 % above 840 m (CERN unit length) and 86 % above 1680 m  (two times CERN </a:t>
            </a:r>
            <a:r>
              <a:rPr lang="en-GB" sz="2000" dirty="0"/>
              <a:t>unit length) </a:t>
            </a:r>
            <a:endParaRPr lang="en-GB" sz="2000" dirty="0" smtClean="0"/>
          </a:p>
          <a:p>
            <a:pPr lvl="1">
              <a:spcBef>
                <a:spcPts val="1800"/>
              </a:spcBef>
            </a:pPr>
            <a:r>
              <a:rPr lang="en-GB" sz="2000" dirty="0" smtClean="0">
                <a:solidFill>
                  <a:srgbClr val="FF0000"/>
                </a:solidFill>
              </a:rPr>
              <a:t>Characterized</a:t>
            </a:r>
            <a:r>
              <a:rPr lang="en-GB" sz="2000" dirty="0" smtClean="0"/>
              <a:t> by </a:t>
            </a:r>
            <a:r>
              <a:rPr lang="en-GB" sz="2000" dirty="0" err="1" smtClean="0"/>
              <a:t>Bruker</a:t>
            </a:r>
            <a:r>
              <a:rPr lang="en-GB" sz="2000" dirty="0" smtClean="0"/>
              <a:t>-EAS </a:t>
            </a:r>
            <a:r>
              <a:rPr lang="en-GB" sz="2000" dirty="0" smtClean="0">
                <a:solidFill>
                  <a:srgbClr val="FF0000"/>
                </a:solidFill>
              </a:rPr>
              <a:t>43 km </a:t>
            </a:r>
            <a:r>
              <a:rPr lang="en-GB" sz="2000" dirty="0" smtClean="0"/>
              <a:t>of wire (reacted with one HT):</a:t>
            </a:r>
          </a:p>
          <a:p>
            <a:pPr lvl="2">
              <a:spcBef>
                <a:spcPts val="1800"/>
              </a:spcBef>
            </a:pPr>
            <a:r>
              <a:rPr lang="en-GB" sz="1600" dirty="0" smtClean="0"/>
              <a:t> </a:t>
            </a:r>
            <a:r>
              <a:rPr lang="en-GB" sz="1800" dirty="0" smtClean="0"/>
              <a:t>average </a:t>
            </a:r>
            <a:r>
              <a:rPr lang="en-GB" sz="1800" i="1" dirty="0" err="1" smtClean="0"/>
              <a:t>I</a:t>
            </a:r>
            <a:r>
              <a:rPr lang="en-GB" sz="1800" i="1" baseline="-25000" dirty="0" err="1" smtClean="0"/>
              <a:t>c</a:t>
            </a:r>
            <a:r>
              <a:rPr lang="en-GB" sz="1800" dirty="0" smtClean="0"/>
              <a:t>(</a:t>
            </a:r>
            <a:r>
              <a:rPr lang="en-GB" sz="1800" dirty="0" smtClean="0">
                <a:solidFill>
                  <a:srgbClr val="FF0000"/>
                </a:solidFill>
              </a:rPr>
              <a:t>12 T</a:t>
            </a:r>
            <a:r>
              <a:rPr lang="en-GB" sz="1800" dirty="0" smtClean="0"/>
              <a:t>, 4.22 K)=</a:t>
            </a:r>
            <a:r>
              <a:rPr lang="en-GB" sz="1800" dirty="0" smtClean="0">
                <a:solidFill>
                  <a:srgbClr val="FF0000"/>
                </a:solidFill>
              </a:rPr>
              <a:t>603 A</a:t>
            </a:r>
            <a:r>
              <a:rPr lang="en-GB" sz="1800" dirty="0" smtClean="0"/>
              <a:t>; RMS 1.7 % of the average value</a:t>
            </a:r>
          </a:p>
          <a:p>
            <a:pPr lvl="2">
              <a:spcBef>
                <a:spcPts val="1800"/>
              </a:spcBef>
            </a:pPr>
            <a:r>
              <a:rPr lang="en-GB" sz="1800" dirty="0"/>
              <a:t>average </a:t>
            </a:r>
            <a:r>
              <a:rPr lang="en-GB" sz="1800" i="1" dirty="0" err="1"/>
              <a:t>I</a:t>
            </a:r>
            <a:r>
              <a:rPr lang="en-GB" sz="1800" i="1" baseline="-25000" dirty="0" err="1"/>
              <a:t>c</a:t>
            </a:r>
            <a:r>
              <a:rPr lang="en-GB" sz="1800" dirty="0" smtClean="0"/>
              <a:t>(</a:t>
            </a:r>
            <a:r>
              <a:rPr lang="en-GB" sz="1800" dirty="0" smtClean="0">
                <a:solidFill>
                  <a:srgbClr val="FF0000"/>
                </a:solidFill>
              </a:rPr>
              <a:t>15 </a:t>
            </a:r>
            <a:r>
              <a:rPr lang="en-GB" sz="1800" dirty="0">
                <a:solidFill>
                  <a:srgbClr val="FF0000"/>
                </a:solidFill>
              </a:rPr>
              <a:t>T</a:t>
            </a:r>
            <a:r>
              <a:rPr lang="en-GB" sz="1800" dirty="0"/>
              <a:t>, 4.22 K)</a:t>
            </a:r>
            <a:r>
              <a:rPr lang="en-GB" sz="1800" dirty="0" smtClean="0"/>
              <a:t>=</a:t>
            </a:r>
            <a:r>
              <a:rPr lang="en-GB" sz="1800" dirty="0" smtClean="0">
                <a:solidFill>
                  <a:srgbClr val="FF0000"/>
                </a:solidFill>
              </a:rPr>
              <a:t>341 </a:t>
            </a:r>
            <a:r>
              <a:rPr lang="en-GB" sz="1800" dirty="0">
                <a:solidFill>
                  <a:srgbClr val="FF0000"/>
                </a:solidFill>
              </a:rPr>
              <a:t>A</a:t>
            </a:r>
            <a:r>
              <a:rPr lang="en-GB" sz="1800" dirty="0"/>
              <a:t>; RMS </a:t>
            </a:r>
            <a:r>
              <a:rPr lang="en-GB" sz="1800" dirty="0" smtClean="0"/>
              <a:t>2.1 % </a:t>
            </a:r>
            <a:r>
              <a:rPr lang="en-GB" sz="1800" dirty="0"/>
              <a:t>of the average </a:t>
            </a:r>
            <a:r>
              <a:rPr lang="en-GB" sz="1800" dirty="0" smtClean="0"/>
              <a:t>value</a:t>
            </a:r>
          </a:p>
          <a:p>
            <a:pPr lvl="1">
              <a:spcBef>
                <a:spcPts val="1800"/>
              </a:spcBef>
            </a:pPr>
            <a:r>
              <a:rPr lang="en-GB" sz="2200" dirty="0" smtClean="0">
                <a:solidFill>
                  <a:srgbClr val="FF0000"/>
                </a:solidFill>
              </a:rPr>
              <a:t>Additional Heat Treatments </a:t>
            </a:r>
            <a:r>
              <a:rPr lang="en-GB" sz="2200" dirty="0" smtClean="0"/>
              <a:t>are under investigation to further improve the current performance  </a:t>
            </a:r>
            <a:endParaRPr lang="en-GB" sz="2200" dirty="0"/>
          </a:p>
          <a:p>
            <a:pPr marL="114300" indent="0">
              <a:spcBef>
                <a:spcPts val="1800"/>
              </a:spcBef>
              <a:buNone/>
            </a:pPr>
            <a:endParaRPr lang="en-GB" sz="2600" dirty="0" smtClean="0"/>
          </a:p>
        </p:txBody>
      </p:sp>
      <p:sp>
        <p:nvSpPr>
          <p:cNvPr id="7" name="Titre 2"/>
          <p:cNvSpPr txBox="1">
            <a:spLocks/>
          </p:cNvSpPr>
          <p:nvPr/>
        </p:nvSpPr>
        <p:spPr>
          <a:xfrm>
            <a:off x="612000" y="188720"/>
            <a:ext cx="84431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 smtClean="0"/>
              <a:t>The </a:t>
            </a:r>
            <a:r>
              <a:rPr lang="en-US" sz="3000" dirty="0"/>
              <a:t>Bundle-Barrier PIT </a:t>
            </a:r>
            <a:r>
              <a:rPr lang="en-US" sz="3000" dirty="0" smtClean="0"/>
              <a:t>wire</a:t>
            </a:r>
          </a:p>
          <a:p>
            <a:r>
              <a:rPr lang="en-US" sz="2400" dirty="0" smtClean="0"/>
              <a:t>Material Produced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05510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the RRP wire Procurement </a:t>
            </a:r>
            <a:br>
              <a:rPr lang="en-US" dirty="0" smtClean="0"/>
            </a:br>
            <a:r>
              <a:rPr lang="en-US" sz="2400" dirty="0" smtClean="0"/>
              <a:t>Running Contract: Prototype Material</a:t>
            </a:r>
            <a:endParaRPr lang="en-GB" sz="24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2"/>
          <p:cNvSpPr txBox="1">
            <a:spLocks/>
          </p:cNvSpPr>
          <p:nvPr/>
        </p:nvSpPr>
        <p:spPr>
          <a:xfrm>
            <a:off x="179512" y="1268760"/>
            <a:ext cx="8964488" cy="501324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2400" dirty="0" smtClean="0">
                <a:solidFill>
                  <a:srgbClr val="FF0000"/>
                </a:solidFill>
              </a:rPr>
              <a:t>Received 73.660 km </a:t>
            </a:r>
            <a:r>
              <a:rPr lang="en-GB" sz="2400" dirty="0" smtClean="0"/>
              <a:t>out of the </a:t>
            </a:r>
            <a:r>
              <a:rPr lang="en-GB" sz="2400" dirty="0" smtClean="0">
                <a:solidFill>
                  <a:srgbClr val="FF0000"/>
                </a:solidFill>
              </a:rPr>
              <a:t>360 km </a:t>
            </a:r>
            <a:r>
              <a:rPr lang="en-GB" sz="2400" dirty="0" smtClean="0"/>
              <a:t>ordered</a:t>
            </a:r>
          </a:p>
          <a:p>
            <a:pPr>
              <a:spcBef>
                <a:spcPts val="1200"/>
              </a:spcBef>
            </a:pPr>
            <a:r>
              <a:rPr lang="en-GB" sz="2400" dirty="0" smtClean="0">
                <a:sym typeface="Wingdings"/>
              </a:rPr>
              <a:t>In 2016 limited procurement: </a:t>
            </a:r>
            <a:r>
              <a:rPr lang="en-GB" sz="2400" dirty="0" smtClean="0">
                <a:solidFill>
                  <a:srgbClr val="FF0000"/>
                </a:solidFill>
                <a:sym typeface="Wingdings"/>
              </a:rPr>
              <a:t>problems</a:t>
            </a:r>
            <a:r>
              <a:rPr lang="en-GB" sz="2400" dirty="0" smtClean="0">
                <a:sym typeface="Wingdings"/>
              </a:rPr>
              <a:t> on the </a:t>
            </a:r>
            <a:r>
              <a:rPr lang="en-GB" sz="2400" dirty="0" err="1" smtClean="0">
                <a:solidFill>
                  <a:srgbClr val="FF0000"/>
                </a:solidFill>
                <a:sym typeface="Wingdings"/>
              </a:rPr>
              <a:t>Nb</a:t>
            </a:r>
            <a:r>
              <a:rPr lang="en-GB" sz="2400" dirty="0" smtClean="0">
                <a:solidFill>
                  <a:srgbClr val="FF0000"/>
                </a:solidFill>
                <a:sym typeface="Wingdings"/>
              </a:rPr>
              <a:t> raw material</a:t>
            </a:r>
            <a:r>
              <a:rPr lang="en-GB" sz="2400" dirty="0">
                <a:sym typeface="Wingdings"/>
              </a:rPr>
              <a:t> </a:t>
            </a:r>
            <a:r>
              <a:rPr lang="en-GB" sz="2400" dirty="0" smtClean="0">
                <a:sym typeface="Wingdings"/>
              </a:rPr>
              <a:t>procured by OST for the sub-element diffusion barrier </a:t>
            </a:r>
          </a:p>
          <a:p>
            <a:pPr marL="627063" lvl="1" indent="-271463">
              <a:spcBef>
                <a:spcPts val="300"/>
              </a:spcBef>
            </a:pPr>
            <a:r>
              <a:rPr lang="en-GB" sz="2000" dirty="0" smtClean="0">
                <a:solidFill>
                  <a:srgbClr val="FF0000"/>
                </a:solidFill>
                <a:sym typeface="Wingdings"/>
              </a:rPr>
              <a:t>NbB particles </a:t>
            </a:r>
            <a:r>
              <a:rPr lang="en-GB" sz="2000" dirty="0" smtClean="0">
                <a:sym typeface="Wingdings"/>
              </a:rPr>
              <a:t>that produce small </a:t>
            </a:r>
            <a:r>
              <a:rPr lang="en-GB" sz="2000" dirty="0" smtClean="0">
                <a:solidFill>
                  <a:srgbClr val="FF0000"/>
                </a:solidFill>
                <a:sym typeface="Wingdings"/>
              </a:rPr>
              <a:t>tears </a:t>
            </a:r>
            <a:r>
              <a:rPr lang="en-GB" sz="2000" dirty="0" smtClean="0">
                <a:sym typeface="Wingdings"/>
              </a:rPr>
              <a:t>in the </a:t>
            </a:r>
            <a:r>
              <a:rPr lang="en-GB" sz="2000" dirty="0" smtClean="0">
                <a:solidFill>
                  <a:srgbClr val="FF0000"/>
                </a:solidFill>
                <a:sym typeface="Wingdings"/>
              </a:rPr>
              <a:t>barrier</a:t>
            </a:r>
            <a:r>
              <a:rPr lang="en-GB" sz="2000" dirty="0" smtClean="0">
                <a:sym typeface="Wingdings"/>
              </a:rPr>
              <a:t> (low RRR)</a:t>
            </a:r>
          </a:p>
          <a:p>
            <a:pPr marL="627063" lvl="1" indent="-271463">
              <a:spcBef>
                <a:spcPts val="300"/>
              </a:spcBef>
            </a:pPr>
            <a:r>
              <a:rPr lang="en-GB" sz="2000" dirty="0">
                <a:solidFill>
                  <a:srgbClr val="FF0000"/>
                </a:solidFill>
                <a:sym typeface="Wingdings"/>
              </a:rPr>
              <a:t>N</a:t>
            </a:r>
            <a:r>
              <a:rPr lang="en-GB" sz="2000" dirty="0" smtClean="0">
                <a:solidFill>
                  <a:srgbClr val="FF0000"/>
                </a:solidFill>
                <a:sym typeface="Wingdings"/>
              </a:rPr>
              <a:t>ever occurred </a:t>
            </a:r>
            <a:r>
              <a:rPr lang="en-GB" sz="2000" dirty="0" smtClean="0">
                <a:sym typeface="Wingdings"/>
              </a:rPr>
              <a:t>in the past, most likely a </a:t>
            </a:r>
            <a:r>
              <a:rPr lang="en-US" sz="2000" dirty="0" smtClean="0">
                <a:solidFill>
                  <a:srgbClr val="FF0000"/>
                </a:solidFill>
              </a:rPr>
              <a:t>new</a:t>
            </a:r>
            <a:r>
              <a:rPr lang="en-US" sz="2000" dirty="0" smtClean="0"/>
              <a:t> Nb </a:t>
            </a:r>
            <a:r>
              <a:rPr lang="en-US" sz="2000" dirty="0" smtClean="0">
                <a:solidFill>
                  <a:srgbClr val="FF0000"/>
                </a:solidFill>
              </a:rPr>
              <a:t>ore source</a:t>
            </a:r>
          </a:p>
          <a:p>
            <a:pPr marL="627063" lvl="1" indent="-271463">
              <a:spcBef>
                <a:spcPts val="300"/>
              </a:spcBef>
            </a:pPr>
            <a:r>
              <a:rPr lang="en-US" sz="2000" dirty="0" smtClean="0">
                <a:sym typeface="Wingdings"/>
              </a:rPr>
              <a:t>Established a </a:t>
            </a: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polishing procedure </a:t>
            </a:r>
            <a:r>
              <a:rPr lang="en-US" sz="2000" dirty="0" smtClean="0">
                <a:sym typeface="Wingdings"/>
              </a:rPr>
              <a:t>that allows </a:t>
            </a: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identifying particles </a:t>
            </a:r>
            <a:r>
              <a:rPr lang="en-US" sz="2000" dirty="0" smtClean="0">
                <a:sym typeface="Wingdings"/>
              </a:rPr>
              <a:t>in samples taken </a:t>
            </a: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during </a:t>
            </a:r>
            <a:r>
              <a:rPr lang="en-US" sz="2000" dirty="0">
                <a:solidFill>
                  <a:srgbClr val="FF0000"/>
                </a:solidFill>
              </a:rPr>
              <a:t>processing </a:t>
            </a:r>
            <a:r>
              <a:rPr lang="en-US" sz="2000" dirty="0"/>
              <a:t>of the </a:t>
            </a:r>
            <a:r>
              <a:rPr lang="en-US" sz="2000" dirty="0">
                <a:solidFill>
                  <a:srgbClr val="FF0000"/>
                </a:solidFill>
              </a:rPr>
              <a:t>ingot</a:t>
            </a:r>
            <a:r>
              <a:rPr lang="en-US" sz="2000" dirty="0"/>
              <a:t> (and at final stage</a:t>
            </a:r>
            <a:r>
              <a:rPr lang="en-US" sz="2000" dirty="0" smtClean="0"/>
              <a:t>)</a:t>
            </a:r>
          </a:p>
          <a:p>
            <a:pPr marL="227013" indent="-271463">
              <a:spcBef>
                <a:spcPts val="1200"/>
              </a:spcBef>
            </a:pPr>
            <a:r>
              <a:rPr lang="en-GB" sz="2400" dirty="0"/>
              <a:t>Received </a:t>
            </a:r>
            <a:r>
              <a:rPr lang="en-GB" sz="2400" dirty="0">
                <a:solidFill>
                  <a:srgbClr val="FF0000"/>
                </a:solidFill>
              </a:rPr>
              <a:t>100.8 km </a:t>
            </a:r>
            <a:r>
              <a:rPr lang="en-GB" sz="2400" dirty="0"/>
              <a:t>of wire for </a:t>
            </a:r>
            <a:r>
              <a:rPr lang="en-GB" sz="2400" dirty="0">
                <a:solidFill>
                  <a:srgbClr val="FF0000"/>
                </a:solidFill>
              </a:rPr>
              <a:t>3 dummy </a:t>
            </a:r>
            <a:r>
              <a:rPr lang="en-GB" sz="2400" dirty="0"/>
              <a:t>coils </a:t>
            </a:r>
            <a:endParaRPr lang="en-GB" sz="2400" dirty="0" smtClean="0">
              <a:solidFill>
                <a:srgbClr val="FF0000"/>
              </a:solidFill>
              <a:sym typeface="Wingdings"/>
            </a:endParaRPr>
          </a:p>
          <a:p>
            <a:pPr marL="271463" indent="-271463">
              <a:spcBef>
                <a:spcPts val="1200"/>
              </a:spcBef>
            </a:pPr>
            <a:r>
              <a:rPr lang="en-GB" sz="2400" dirty="0" smtClean="0">
                <a:solidFill>
                  <a:srgbClr val="FF0000"/>
                </a:solidFill>
                <a:sym typeface="Wingdings"/>
              </a:rPr>
              <a:t>Recovery </a:t>
            </a:r>
            <a:r>
              <a:rPr lang="en-GB" sz="2400" dirty="0">
                <a:solidFill>
                  <a:srgbClr val="FF0000"/>
                </a:solidFill>
                <a:sym typeface="Wingdings"/>
              </a:rPr>
              <a:t>Plan : </a:t>
            </a:r>
            <a:r>
              <a:rPr lang="en-GB" sz="2400" dirty="0">
                <a:sym typeface="Wingdings"/>
              </a:rPr>
              <a:t>delivery of the remaining  material within the first quarter of </a:t>
            </a:r>
            <a:r>
              <a:rPr lang="en-GB" sz="2400" dirty="0" smtClean="0">
                <a:sym typeface="Wingdings"/>
              </a:rPr>
              <a:t>2017 </a:t>
            </a:r>
          </a:p>
          <a:p>
            <a:pPr marL="271463" indent="-271463">
              <a:spcBef>
                <a:spcPts val="1200"/>
              </a:spcBef>
            </a:pPr>
            <a:r>
              <a:rPr lang="en-GB" sz="2400" dirty="0">
                <a:solidFill>
                  <a:srgbClr val="FF0000"/>
                </a:solidFill>
                <a:sym typeface="Wingdings"/>
              </a:rPr>
              <a:t>N</a:t>
            </a:r>
            <a:r>
              <a:rPr lang="en-GB" sz="2400" dirty="0" smtClean="0">
                <a:solidFill>
                  <a:srgbClr val="FF0000"/>
                </a:solidFill>
                <a:sym typeface="Wingdings"/>
              </a:rPr>
              <a:t>o </a:t>
            </a:r>
            <a:r>
              <a:rPr lang="en-GB" sz="2400" dirty="0">
                <a:solidFill>
                  <a:srgbClr val="FF0000"/>
                </a:solidFill>
                <a:sym typeface="Wingdings"/>
              </a:rPr>
              <a:t>delay </a:t>
            </a:r>
            <a:r>
              <a:rPr lang="en-GB" sz="2400" dirty="0">
                <a:sym typeface="Wingdings"/>
              </a:rPr>
              <a:t>in CERN </a:t>
            </a:r>
            <a:r>
              <a:rPr lang="en-GB" sz="2400" dirty="0" smtClean="0">
                <a:solidFill>
                  <a:srgbClr val="FF0000"/>
                </a:solidFill>
                <a:sym typeface="Wingdings"/>
              </a:rPr>
              <a:t>magnet program</a:t>
            </a:r>
            <a:r>
              <a:rPr lang="en-GB" sz="2400" dirty="0" smtClean="0">
                <a:sym typeface="Wingdings"/>
              </a:rPr>
              <a:t>, we will </a:t>
            </a:r>
            <a:r>
              <a:rPr lang="en-GB" sz="2400" dirty="0" smtClean="0">
                <a:solidFill>
                  <a:srgbClr val="FF0000"/>
                </a:solidFill>
                <a:sym typeface="Wingdings"/>
              </a:rPr>
              <a:t>compensate</a:t>
            </a:r>
            <a:r>
              <a:rPr lang="en-GB" sz="2400" dirty="0" smtClean="0">
                <a:sym typeface="Wingdings"/>
              </a:rPr>
              <a:t> with the </a:t>
            </a:r>
            <a:r>
              <a:rPr lang="en-GB" sz="2400" dirty="0" smtClean="0">
                <a:solidFill>
                  <a:srgbClr val="FF0000"/>
                </a:solidFill>
                <a:sym typeface="Wingdings"/>
              </a:rPr>
              <a:t>PIT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074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3" dur="indefinite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6" dur="indefinite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Status of the PIT wire </a:t>
            </a:r>
            <a:r>
              <a:rPr lang="en-US" sz="3000" dirty="0"/>
              <a:t>Procurement</a:t>
            </a:r>
            <a:r>
              <a:rPr lang="en-US" dirty="0"/>
              <a:t/>
            </a:r>
            <a:br>
              <a:rPr lang="en-US" dirty="0"/>
            </a:br>
            <a:r>
              <a:rPr lang="en-US" sz="2400" dirty="0"/>
              <a:t>Running Contract: Prototype Material</a:t>
            </a:r>
            <a:endParaRPr lang="en-GB" sz="24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2"/>
          <p:cNvSpPr txBox="1">
            <a:spLocks/>
          </p:cNvSpPr>
          <p:nvPr/>
        </p:nvSpPr>
        <p:spPr>
          <a:xfrm>
            <a:off x="359024" y="1844824"/>
            <a:ext cx="8784976" cy="396044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5400"/>
              </a:spcBef>
            </a:pPr>
            <a:r>
              <a:rPr lang="en-GB" dirty="0" smtClean="0">
                <a:sym typeface="Wingdings"/>
              </a:rPr>
              <a:t>Ordered</a:t>
            </a:r>
            <a:r>
              <a:rPr lang="en-GB" dirty="0" smtClean="0">
                <a:solidFill>
                  <a:srgbClr val="FF0000"/>
                </a:solidFill>
                <a:sym typeface="Wingdings"/>
              </a:rPr>
              <a:t> 220</a:t>
            </a:r>
            <a:r>
              <a:rPr lang="en-GB" dirty="0" smtClean="0">
                <a:sym typeface="Wingdings"/>
              </a:rPr>
              <a:t> </a:t>
            </a:r>
            <a:r>
              <a:rPr lang="en-GB" dirty="0" smtClean="0">
                <a:solidFill>
                  <a:srgbClr val="FF0000"/>
                </a:solidFill>
                <a:sym typeface="Wingdings"/>
              </a:rPr>
              <a:t>km</a:t>
            </a:r>
            <a:r>
              <a:rPr lang="en-GB" dirty="0" smtClean="0">
                <a:sym typeface="Wingdings"/>
              </a:rPr>
              <a:t> of bundle-barrier </a:t>
            </a:r>
            <a:r>
              <a:rPr lang="en-GB" dirty="0" smtClean="0">
                <a:solidFill>
                  <a:srgbClr val="FF0000"/>
                </a:solidFill>
                <a:sym typeface="Wingdings"/>
              </a:rPr>
              <a:t>PIT</a:t>
            </a:r>
            <a:r>
              <a:rPr lang="en-GB" dirty="0" smtClean="0">
                <a:sym typeface="Wingdings"/>
              </a:rPr>
              <a:t> for prototypes</a:t>
            </a:r>
            <a:r>
              <a:rPr lang="en-GB" dirty="0">
                <a:sym typeface="Wingdings"/>
              </a:rPr>
              <a:t> </a:t>
            </a:r>
            <a:endParaRPr lang="en-GB" dirty="0" smtClean="0">
              <a:sym typeface="Wingdings"/>
            </a:endParaRPr>
          </a:p>
          <a:p>
            <a:pPr>
              <a:spcBef>
                <a:spcPts val="5400"/>
              </a:spcBef>
            </a:pPr>
            <a:r>
              <a:rPr lang="en-GB" dirty="0" err="1" smtClean="0">
                <a:sym typeface="Wingdings"/>
              </a:rPr>
              <a:t>Bruker</a:t>
            </a:r>
            <a:r>
              <a:rPr lang="en-GB" dirty="0" smtClean="0">
                <a:sym typeface="Wingdings"/>
              </a:rPr>
              <a:t>-EAS has </a:t>
            </a:r>
            <a:r>
              <a:rPr lang="en-GB" dirty="0" smtClean="0">
                <a:solidFill>
                  <a:srgbClr val="FF0000"/>
                </a:solidFill>
                <a:sym typeface="Wingdings"/>
              </a:rPr>
              <a:t>started</a:t>
            </a:r>
            <a:r>
              <a:rPr lang="en-GB" dirty="0" smtClean="0">
                <a:sym typeface="Wingdings"/>
              </a:rPr>
              <a:t> the </a:t>
            </a:r>
            <a:r>
              <a:rPr lang="en-GB" dirty="0" smtClean="0">
                <a:solidFill>
                  <a:srgbClr val="FF0000"/>
                </a:solidFill>
                <a:sym typeface="Wingdings"/>
              </a:rPr>
              <a:t>production</a:t>
            </a:r>
          </a:p>
          <a:p>
            <a:pPr lvl="1">
              <a:spcBef>
                <a:spcPts val="2400"/>
              </a:spcBef>
            </a:pPr>
            <a:r>
              <a:rPr lang="en-GB" dirty="0" smtClean="0">
                <a:sym typeface="Wingdings"/>
              </a:rPr>
              <a:t>More than </a:t>
            </a:r>
            <a:r>
              <a:rPr lang="en-GB" dirty="0" smtClean="0">
                <a:solidFill>
                  <a:srgbClr val="FF0000"/>
                </a:solidFill>
                <a:sym typeface="Wingdings"/>
              </a:rPr>
              <a:t>50%</a:t>
            </a:r>
            <a:r>
              <a:rPr lang="en-GB" dirty="0" smtClean="0">
                <a:sym typeface="Wingdings"/>
              </a:rPr>
              <a:t> of the</a:t>
            </a:r>
            <a:r>
              <a:rPr lang="en-GB" dirty="0" smtClean="0">
                <a:solidFill>
                  <a:srgbClr val="FF0000"/>
                </a:solidFill>
                <a:sym typeface="Wingdings"/>
              </a:rPr>
              <a:t> filaments</a:t>
            </a:r>
            <a:r>
              <a:rPr lang="en-GB" dirty="0" smtClean="0">
                <a:sym typeface="Wingdings"/>
              </a:rPr>
              <a:t> were already </a:t>
            </a:r>
            <a:r>
              <a:rPr lang="en-GB" dirty="0" smtClean="0">
                <a:solidFill>
                  <a:srgbClr val="FF0000"/>
                </a:solidFill>
                <a:sym typeface="Wingdings"/>
              </a:rPr>
              <a:t>produced</a:t>
            </a:r>
          </a:p>
          <a:p>
            <a:pPr lvl="1">
              <a:spcBef>
                <a:spcPts val="2400"/>
              </a:spcBef>
            </a:pPr>
            <a:r>
              <a:rPr lang="en-GB" dirty="0" smtClean="0">
                <a:solidFill>
                  <a:srgbClr val="FF0000"/>
                </a:solidFill>
                <a:sym typeface="Wingdings"/>
              </a:rPr>
              <a:t>First Billet Assembly </a:t>
            </a:r>
            <a:r>
              <a:rPr lang="en-GB" dirty="0" smtClean="0">
                <a:sym typeface="Wingdings"/>
              </a:rPr>
              <a:t>foreseen by middle of </a:t>
            </a:r>
            <a:r>
              <a:rPr lang="en-GB" dirty="0" smtClean="0">
                <a:solidFill>
                  <a:srgbClr val="FF0000"/>
                </a:solidFill>
                <a:sym typeface="Wingdings"/>
              </a:rPr>
              <a:t>July</a:t>
            </a:r>
          </a:p>
          <a:p>
            <a:pPr lvl="1">
              <a:spcBef>
                <a:spcPts val="2400"/>
              </a:spcBef>
            </a:pPr>
            <a:r>
              <a:rPr lang="en-GB" dirty="0" smtClean="0">
                <a:sym typeface="Wingdings"/>
              </a:rPr>
              <a:t>All material expected  by </a:t>
            </a:r>
            <a:r>
              <a:rPr lang="en-GB" dirty="0" smtClean="0">
                <a:solidFill>
                  <a:srgbClr val="FF0000"/>
                </a:solidFill>
                <a:sym typeface="Wingdings"/>
              </a:rPr>
              <a:t>April 2017</a:t>
            </a:r>
            <a:endParaRPr lang="en-GB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668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 txBox="1">
            <a:spLocks/>
          </p:cNvSpPr>
          <p:nvPr/>
        </p:nvSpPr>
        <p:spPr>
          <a:xfrm>
            <a:off x="179512" y="764704"/>
            <a:ext cx="9253536" cy="108012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5400"/>
              </a:spcBef>
            </a:pPr>
            <a:r>
              <a:rPr lang="en-GB" sz="2400" dirty="0" smtClean="0">
                <a:sym typeface="Wingdings"/>
              </a:rPr>
              <a:t>CERN will adopt a </a:t>
            </a:r>
            <a:r>
              <a:rPr lang="en-GB" sz="2400" dirty="0" smtClean="0">
                <a:solidFill>
                  <a:srgbClr val="FF0000"/>
                </a:solidFill>
                <a:sym typeface="Wingdings"/>
              </a:rPr>
              <a:t>double sourcing</a:t>
            </a:r>
            <a:r>
              <a:rPr lang="en-GB" sz="2400" dirty="0" smtClean="0">
                <a:sym typeface="Wingdings"/>
              </a:rPr>
              <a:t> procurement</a:t>
            </a:r>
          </a:p>
          <a:p>
            <a:pPr>
              <a:spcBef>
                <a:spcPts val="1200"/>
              </a:spcBef>
            </a:pPr>
            <a:r>
              <a:rPr lang="en-GB" sz="2400" dirty="0" smtClean="0">
                <a:solidFill>
                  <a:srgbClr val="FF0000"/>
                </a:solidFill>
                <a:sym typeface="Wingdings"/>
              </a:rPr>
              <a:t>2000 km</a:t>
            </a:r>
            <a:r>
              <a:rPr lang="en-GB" sz="2400" dirty="0" smtClean="0">
                <a:sym typeface="Wingdings"/>
              </a:rPr>
              <a:t> over 5 years (2</a:t>
            </a:r>
            <a:r>
              <a:rPr lang="en-GB" sz="2400" baseline="30000" dirty="0" smtClean="0">
                <a:sym typeface="Wingdings"/>
              </a:rPr>
              <a:t>nd</a:t>
            </a:r>
            <a:r>
              <a:rPr lang="en-GB" sz="2400" dirty="0" smtClean="0">
                <a:sym typeface="Wingdings"/>
              </a:rPr>
              <a:t> semester 2017- first semester 2022)</a:t>
            </a:r>
          </a:p>
          <a:p>
            <a:pPr>
              <a:spcBef>
                <a:spcPts val="5400"/>
              </a:spcBef>
            </a:pPr>
            <a:endParaRPr lang="en-GB" sz="2400" dirty="0">
              <a:sym typeface="Wingdings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W</a:t>
            </a:r>
            <a:r>
              <a:rPr lang="en-US" sz="3000" dirty="0" smtClean="0"/>
              <a:t>ire Procurement for Series</a:t>
            </a:r>
            <a:r>
              <a:rPr lang="en-US" dirty="0"/>
              <a:t/>
            </a:r>
            <a:br>
              <a:rPr lang="en-US" dirty="0"/>
            </a:br>
            <a:endParaRPr lang="en-GB" sz="24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4769" y="1727944"/>
            <a:ext cx="6989679" cy="4581376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 bwMode="auto">
          <a:xfrm>
            <a:off x="2843807" y="4581128"/>
            <a:ext cx="503479" cy="0"/>
          </a:xfrm>
          <a:prstGeom prst="straightConnector1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med"/>
          </a:ln>
          <a:effectLst/>
        </p:spPr>
      </p:cxnSp>
      <p:grpSp>
        <p:nvGrpSpPr>
          <p:cNvPr id="15" name="Group 14"/>
          <p:cNvGrpSpPr/>
          <p:nvPr/>
        </p:nvGrpSpPr>
        <p:grpSpPr>
          <a:xfrm>
            <a:off x="4725641" y="3734213"/>
            <a:ext cx="4013196" cy="307777"/>
            <a:chOff x="4591252" y="3717032"/>
            <a:chExt cx="4013196" cy="307777"/>
          </a:xfrm>
        </p:grpSpPr>
        <p:sp>
          <p:nvSpPr>
            <p:cNvPr id="9" name="TextBox 8"/>
            <p:cNvSpPr txBox="1"/>
            <p:nvPr/>
          </p:nvSpPr>
          <p:spPr>
            <a:xfrm>
              <a:off x="5868144" y="3717032"/>
              <a:ext cx="2736304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  <a:latin typeface="Tahoma"/>
                  <a:cs typeface="Tahoma"/>
                </a:rPr>
                <a:t>PIT Prototype Cable Needs 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 flipH="1">
              <a:off x="4591252" y="3861048"/>
              <a:ext cx="1286518" cy="2"/>
            </a:xfrm>
            <a:prstGeom prst="straightConnector1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lg" len="med"/>
            </a:ln>
            <a:effectLst/>
          </p:spPr>
        </p:cxnSp>
      </p:grpSp>
      <p:sp>
        <p:nvSpPr>
          <p:cNvPr id="13" name="TextBox 12"/>
          <p:cNvSpPr txBox="1"/>
          <p:nvPr/>
        </p:nvSpPr>
        <p:spPr>
          <a:xfrm>
            <a:off x="5642493" y="2564904"/>
            <a:ext cx="2736304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Tahoma"/>
                <a:cs typeface="Tahoma"/>
              </a:rPr>
              <a:t>RRP Prototype Cable Needs 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4283967" y="2708920"/>
            <a:ext cx="1286518" cy="2"/>
          </a:xfrm>
          <a:prstGeom prst="straightConnector1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6156175" y="3717032"/>
            <a:ext cx="2736304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Tahoma"/>
                <a:cs typeface="Tahoma"/>
              </a:rPr>
              <a:t>PIT Prototype Cable Needs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42270" y="2113111"/>
            <a:ext cx="3578201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8000"/>
                </a:solidFill>
                <a:latin typeface="Tahoma"/>
                <a:cs typeface="Tahoma"/>
              </a:rPr>
              <a:t>RRP wire procurement for Prototype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flipH="1">
            <a:off x="3955753" y="2257127"/>
            <a:ext cx="1286518" cy="2"/>
          </a:xfrm>
          <a:prstGeom prst="straightConnector1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med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H="1">
            <a:off x="4171777" y="3458671"/>
            <a:ext cx="1286518" cy="2"/>
          </a:xfrm>
          <a:prstGeom prst="straightConnector1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5458295" y="3265239"/>
            <a:ext cx="3578201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8000"/>
                </a:solidFill>
                <a:latin typeface="Tahoma"/>
                <a:cs typeface="Tahoma"/>
              </a:rPr>
              <a:t>PIT wire procurement for Prototype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7503" y="4427239"/>
            <a:ext cx="2736304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8000"/>
                </a:solidFill>
                <a:latin typeface="Tahoma"/>
                <a:cs typeface="Tahoma"/>
              </a:rPr>
              <a:t>W</a:t>
            </a:r>
            <a:r>
              <a:rPr lang="en-US" sz="1400" b="1" dirty="0" smtClean="0">
                <a:solidFill>
                  <a:srgbClr val="008000"/>
                </a:solidFill>
                <a:latin typeface="Tahoma"/>
                <a:cs typeface="Tahoma"/>
              </a:rPr>
              <a:t>ire procurement for Series</a:t>
            </a:r>
          </a:p>
        </p:txBody>
      </p:sp>
      <p:cxnSp>
        <p:nvCxnSpPr>
          <p:cNvPr id="27" name="Straight Arrow Connector 26"/>
          <p:cNvCxnSpPr/>
          <p:nvPr/>
        </p:nvCxnSpPr>
        <p:spPr bwMode="auto">
          <a:xfrm>
            <a:off x="2987824" y="5166651"/>
            <a:ext cx="1589940" cy="0"/>
          </a:xfrm>
          <a:prstGeom prst="straightConnector1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med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677804" y="4993431"/>
            <a:ext cx="231002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  <a:latin typeface="Tahoma"/>
                <a:cs typeface="Tahoma"/>
              </a:rPr>
              <a:t>Cable needs for Series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1520" y="5301208"/>
            <a:ext cx="298782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ahoma"/>
                <a:cs typeface="Tahoma"/>
              </a:rPr>
              <a:t>F.C. </a:t>
            </a:r>
            <a:r>
              <a:rPr lang="en-US" sz="1200" dirty="0" smtClean="0">
                <a:latin typeface="Tahoma"/>
                <a:cs typeface="Tahoma"/>
                <a:sym typeface="Wingdings"/>
              </a:rPr>
              <a:t> </a:t>
            </a:r>
            <a:r>
              <a:rPr lang="en-US" sz="1200" dirty="0" smtClean="0">
                <a:latin typeface="Tahoma"/>
                <a:cs typeface="Tahoma"/>
              </a:rPr>
              <a:t>Financial Committee</a:t>
            </a:r>
          </a:p>
          <a:p>
            <a:r>
              <a:rPr lang="en-US" sz="1200" dirty="0" smtClean="0">
                <a:latin typeface="Tahoma"/>
                <a:cs typeface="Tahoma"/>
              </a:rPr>
              <a:t>S. </a:t>
            </a:r>
            <a:r>
              <a:rPr lang="en-US" sz="1200" dirty="0" smtClean="0">
                <a:latin typeface="Tahoma"/>
                <a:cs typeface="Tahoma"/>
                <a:sym typeface="Wingdings"/>
              </a:rPr>
              <a:t> Signed (contract)</a:t>
            </a:r>
          </a:p>
          <a:p>
            <a:r>
              <a:rPr lang="en-US" sz="1200" dirty="0" smtClean="0">
                <a:latin typeface="Tahoma"/>
                <a:cs typeface="Tahoma"/>
                <a:sym typeface="Wingdings"/>
              </a:rPr>
              <a:t>S.R.  Strand Received (first shipment)</a:t>
            </a:r>
            <a:r>
              <a:rPr lang="en-US" sz="1200" dirty="0" smtClean="0">
                <a:latin typeface="Tahoma"/>
                <a:cs typeface="Tahoma"/>
              </a:rPr>
              <a:t>  </a:t>
            </a:r>
            <a:endParaRPr lang="en-US" sz="12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618054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8" grpId="0" animBg="1"/>
      <p:bldP spid="22" grpId="0" animBg="1"/>
      <p:bldP spid="24" grpId="0" animBg="1"/>
      <p:bldP spid="28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 Production QC </a:t>
            </a:r>
            <a:br>
              <a:rPr lang="en-US" dirty="0"/>
            </a:br>
            <a:r>
              <a:rPr lang="en-US" sz="2400" dirty="0" smtClean="0"/>
              <a:t>Documentations:</a:t>
            </a:r>
            <a:r>
              <a:rPr lang="en-US" i="1" dirty="0" smtClean="0"/>
              <a:t> </a:t>
            </a:r>
            <a:r>
              <a:rPr lang="en-US" sz="2400" dirty="0" smtClean="0"/>
              <a:t>List </a:t>
            </a:r>
            <a:r>
              <a:rPr lang="en-US" sz="2400" dirty="0"/>
              <a:t>of Documents </a:t>
            </a:r>
            <a:r>
              <a:rPr lang="en-US" sz="2400" dirty="0" smtClean="0"/>
              <a:t>per </a:t>
            </a:r>
            <a:r>
              <a:rPr lang="en-US" sz="2400" dirty="0"/>
              <a:t>Shipment</a:t>
            </a:r>
            <a:endParaRPr lang="en-GB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219200"/>
            <a:ext cx="8496944" cy="4906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400" dirty="0"/>
              <a:t>Certificate of Conformance for Delivery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List of </a:t>
            </a:r>
            <a:r>
              <a:rPr lang="en-US" sz="2000" dirty="0" smtClean="0"/>
              <a:t>spools, Shipped Length, </a:t>
            </a:r>
            <a:r>
              <a:rPr lang="en-US" sz="2000" dirty="0"/>
              <a:t>Order Length, Order Weight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endParaRPr lang="en-US" sz="16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400" dirty="0"/>
              <a:t>Pedigree Report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Sub-Elements and </a:t>
            </a:r>
            <a:r>
              <a:rPr lang="en-US" sz="2000" dirty="0" smtClean="0"/>
              <a:t>ID </a:t>
            </a:r>
            <a:r>
              <a:rPr lang="en-US" sz="2000" dirty="0"/>
              <a:t>of the raw material used in each billet </a:t>
            </a:r>
          </a:p>
          <a:p>
            <a:pPr>
              <a:spcBef>
                <a:spcPts val="1800"/>
              </a:spcBef>
              <a:spcAft>
                <a:spcPts val="0"/>
              </a:spcAft>
            </a:pPr>
            <a:r>
              <a:rPr lang="en-US" sz="2400" dirty="0"/>
              <a:t>Raw Material Certificates</a:t>
            </a:r>
          </a:p>
          <a:p>
            <a:pPr>
              <a:spcBef>
                <a:spcPts val="1800"/>
              </a:spcBef>
              <a:spcAft>
                <a:spcPts val="0"/>
              </a:spcAft>
            </a:pPr>
            <a:r>
              <a:rPr lang="en-US" sz="2400" dirty="0"/>
              <a:t>Production History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Pieces after intermediate draw (1.6 mm</a:t>
            </a:r>
            <a:r>
              <a:rPr lang="en-US" sz="2000" dirty="0" smtClean="0"/>
              <a:t>), </a:t>
            </a:r>
            <a:r>
              <a:rPr lang="en-US" sz="2000" dirty="0"/>
              <a:t>pieces after final inspection, gross yield (km and %), phase when breakages or cuts occurred</a:t>
            </a:r>
          </a:p>
          <a:p>
            <a:pPr>
              <a:spcBef>
                <a:spcPts val="1800"/>
              </a:spcBef>
              <a:spcAft>
                <a:spcPts val="0"/>
              </a:spcAft>
            </a:pPr>
            <a:r>
              <a:rPr lang="en-US" sz="2400" dirty="0"/>
              <a:t>QA Datasheets – Results of the measurements on the </a:t>
            </a:r>
            <a:r>
              <a:rPr lang="en-US" sz="2400" dirty="0" smtClean="0"/>
              <a:t>wire</a:t>
            </a:r>
            <a:endParaRPr lang="en-US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511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219200"/>
            <a:ext cx="8820472" cy="2774901"/>
          </a:xfrm>
        </p:spPr>
        <p:txBody>
          <a:bodyPr>
            <a:normAutofit fontScale="92500"/>
          </a:bodyPr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2400" dirty="0"/>
              <a:t>Continuous measurements of the diameter, </a:t>
            </a:r>
            <a:r>
              <a:rPr lang="en-US" sz="2400" dirty="0" err="1"/>
              <a:t>ovality</a:t>
            </a:r>
            <a:r>
              <a:rPr lang="en-US" sz="2400" dirty="0"/>
              <a:t> and eddy current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2400" dirty="0"/>
              <a:t>At least</a:t>
            </a:r>
            <a:r>
              <a:rPr lang="en-US" sz="2400" baseline="30000" dirty="0"/>
              <a:t>*</a:t>
            </a:r>
            <a:r>
              <a:rPr lang="en-US" sz="2400" dirty="0"/>
              <a:t>: 1 Copper to not-Copper, 1 Twist Pitch length and direction, </a:t>
            </a:r>
            <a:r>
              <a:rPr lang="en-US" sz="2400" i="1" dirty="0" err="1"/>
              <a:t>I</a:t>
            </a:r>
            <a:r>
              <a:rPr lang="en-US" sz="2400" i="1" baseline="-25000" dirty="0" err="1"/>
              <a:t>c</a:t>
            </a:r>
            <a:r>
              <a:rPr lang="en-US" sz="2400" dirty="0"/>
              <a:t> and 1 </a:t>
            </a:r>
            <a:r>
              <a:rPr lang="en-US" sz="2400" i="1" dirty="0"/>
              <a:t>RRR</a:t>
            </a:r>
            <a:r>
              <a:rPr lang="en-US" sz="2400" dirty="0"/>
              <a:t> - (tail of the piece length) </a:t>
            </a:r>
            <a:endParaRPr lang="en-US" sz="2400" dirty="0" smtClean="0"/>
          </a:p>
          <a:p>
            <a:pPr marL="266700" indent="-88900">
              <a:spcBef>
                <a:spcPts val="1200"/>
              </a:spcBef>
              <a:spcAft>
                <a:spcPts val="0"/>
              </a:spcAft>
              <a:buFont typeface="Wingdings" pitchFamily="2" charset="2"/>
              <a:buNone/>
            </a:pPr>
            <a:r>
              <a:rPr lang="en-US" sz="2000" dirty="0" smtClean="0"/>
              <a:t>*Additional </a:t>
            </a:r>
            <a:r>
              <a:rPr lang="en-US" sz="2000" dirty="0"/>
              <a:t>measurements</a:t>
            </a:r>
            <a:r>
              <a:rPr lang="en-US" sz="2000" dirty="0" smtClean="0"/>
              <a:t>: 1 </a:t>
            </a:r>
            <a:r>
              <a:rPr lang="en-US" sz="2000" dirty="0"/>
              <a:t>Cu to not-Cu, 1 Twist Pitch, 1 </a:t>
            </a:r>
            <a:r>
              <a:rPr lang="en-US" sz="2000" i="1" dirty="0" err="1"/>
              <a:t>I</a:t>
            </a:r>
            <a:r>
              <a:rPr lang="en-US" sz="2000" i="1" baseline="-25000" dirty="0" err="1"/>
              <a:t>c</a:t>
            </a:r>
            <a:r>
              <a:rPr lang="en-US" sz="2000" dirty="0"/>
              <a:t> and 1 </a:t>
            </a:r>
            <a:r>
              <a:rPr lang="en-US" sz="2000" i="1" dirty="0"/>
              <a:t>RRR</a:t>
            </a:r>
            <a:r>
              <a:rPr lang="en-US" sz="2000" dirty="0"/>
              <a:t> on the point of the piece length in the case of</a:t>
            </a:r>
            <a:endParaRPr lang="en-US" sz="2000" baseline="30000" dirty="0"/>
          </a:p>
          <a:p>
            <a:pPr marL="723900" indent="-457200">
              <a:spcBef>
                <a:spcPts val="600"/>
              </a:spcBef>
              <a:buSzPct val="80000"/>
              <a:buFont typeface="Wingdings" panose="05000000000000000000" pitchFamily="2" charset="2"/>
              <a:buChar char="§"/>
            </a:pPr>
            <a:r>
              <a:rPr lang="en-US" sz="2000" dirty="0"/>
              <a:t>the first delivered piece length of a billet</a:t>
            </a:r>
          </a:p>
          <a:p>
            <a:pPr marL="723900" indent="-457200">
              <a:spcBef>
                <a:spcPts val="600"/>
              </a:spcBef>
              <a:buSzPct val="80000"/>
              <a:buFont typeface="Wingdings" panose="05000000000000000000" pitchFamily="2" charset="2"/>
              <a:buChar char="§"/>
            </a:pPr>
            <a:r>
              <a:rPr lang="en-US" sz="2000" dirty="0"/>
              <a:t>a piece length following a not delivered piece length   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115850" y="4121150"/>
            <a:ext cx="2970250" cy="15811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3"/>
              </a:buBlip>
              <a:tabLst/>
              <a:defRPr sz="2400" baseline="0">
                <a:solidFill>
                  <a:srgbClr val="0000FF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00FF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00FF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00FF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00FF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marL="0" indent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08000"/>
                </a:solidFill>
              </a:rPr>
              <a:t>Each extremity of the delivered piece lengths are characterized</a:t>
            </a:r>
            <a:r>
              <a:rPr lang="en-US" sz="2000" baseline="30000" dirty="0" smtClean="0">
                <a:solidFill>
                  <a:srgbClr val="008000"/>
                </a:solidFill>
              </a:rPr>
              <a:t>**</a:t>
            </a:r>
          </a:p>
          <a:p>
            <a:pPr lvl="1">
              <a:spcAft>
                <a:spcPts val="2400"/>
              </a:spcAft>
            </a:pPr>
            <a:endParaRPr lang="en-US" sz="2400" dirty="0" smtClean="0">
              <a:solidFill>
                <a:srgbClr val="000099"/>
              </a:solidFill>
            </a:endParaRPr>
          </a:p>
          <a:p>
            <a:pPr lvl="1">
              <a:spcAft>
                <a:spcPts val="2400"/>
              </a:spcAft>
            </a:pPr>
            <a:endParaRPr lang="en-US" dirty="0" smtClean="0">
              <a:solidFill>
                <a:srgbClr val="000099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900800" y="4059100"/>
            <a:ext cx="6300350" cy="2394000"/>
            <a:chOff x="3002400" y="4059100"/>
            <a:chExt cx="6300350" cy="2394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34" t="8118" r="575" b="14145"/>
            <a:stretch/>
          </p:blipFill>
          <p:spPr bwMode="auto">
            <a:xfrm>
              <a:off x="3002400" y="4059100"/>
              <a:ext cx="6141600" cy="2394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3886200" y="6083301"/>
              <a:ext cx="3175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05300" y="6083301"/>
              <a:ext cx="3175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29300" y="6083301"/>
              <a:ext cx="3175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832600" y="6083301"/>
              <a:ext cx="3175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985250" y="6070601"/>
              <a:ext cx="3175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X</a:t>
              </a:r>
            </a:p>
          </p:txBody>
        </p:sp>
      </p:grpSp>
      <p:sp>
        <p:nvSpPr>
          <p:cNvPr id="15" name="Content Placeholder 4"/>
          <p:cNvSpPr txBox="1">
            <a:spLocks/>
          </p:cNvSpPr>
          <p:nvPr/>
        </p:nvSpPr>
        <p:spPr>
          <a:xfrm>
            <a:off x="103150" y="5168454"/>
            <a:ext cx="2995650" cy="9246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3525" marR="0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73000"/>
              <a:buFont typeface="Wingdings" pitchFamily="2" charset="2"/>
              <a:buBlip>
                <a:blip r:embed="rId3"/>
              </a:buBlip>
              <a:tabLst/>
              <a:defRPr sz="2400" baseline="0">
                <a:solidFill>
                  <a:srgbClr val="0000FF"/>
                </a:solidFill>
                <a:latin typeface="Tahoma" pitchFamily="34" charset="0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2000" baseline="0">
                <a:solidFill>
                  <a:srgbClr val="0000FF"/>
                </a:solidFill>
                <a:latin typeface="Tahoma" pitchFamily="34" charset="0"/>
                <a:ea typeface="ＭＳ Ｐゴシック" pitchFamily="-65" charset="-128"/>
              </a:defRPr>
            </a:lvl2pPr>
            <a:lvl3pPr marL="1257300" indent="-342900" algn="just" rtl="0" eaLnBrk="0" fontAlgn="base" hangingPunct="0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 sz="1800" baseline="0">
                <a:solidFill>
                  <a:srgbClr val="0000FF"/>
                </a:solidFill>
                <a:latin typeface="Tahoma" pitchFamily="34" charset="0"/>
                <a:ea typeface="ＭＳ Ｐゴシック" pitchFamily="-65" charset="-128"/>
              </a:defRPr>
            </a:lvl3pPr>
            <a:lvl4pPr marL="16002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–"/>
              <a:defRPr sz="1600" baseline="0">
                <a:solidFill>
                  <a:srgbClr val="0000FF"/>
                </a:solidFill>
                <a:latin typeface="Tahoma" pitchFamily="34" charset="0"/>
                <a:ea typeface="ＭＳ Ｐゴシック" pitchFamily="-65" charset="-128"/>
              </a:defRPr>
            </a:lvl4pPr>
            <a:lvl5pPr marL="2057400" indent="-228600" algn="just" rtl="0" eaLnBrk="0" fontAlgn="base" hangingPunct="0">
              <a:spcBef>
                <a:spcPct val="50000"/>
              </a:spcBef>
              <a:spcAft>
                <a:spcPct val="0"/>
              </a:spcAft>
              <a:buChar char="»"/>
              <a:defRPr sz="1400" baseline="0">
                <a:solidFill>
                  <a:srgbClr val="0000FF"/>
                </a:solidFill>
                <a:latin typeface="Tahoma" pitchFamily="34" charset="0"/>
                <a:ea typeface="ＭＳ Ｐゴシック" pitchFamily="-65" charset="-128"/>
              </a:defRPr>
            </a:lvl5pPr>
            <a:lvl6pPr marL="25146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6pPr>
            <a:lvl7pPr marL="29718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7pPr>
            <a:lvl8pPr marL="34290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8pPr>
            <a:lvl9pPr marL="3886200" indent="-228600" algn="just" rtl="0" fontAlgn="base">
              <a:spcBef>
                <a:spcPct val="50000"/>
              </a:spcBef>
              <a:spcAft>
                <a:spcPct val="0"/>
              </a:spcAft>
              <a:buChar char="»"/>
              <a:defRPr sz="1600">
                <a:solidFill>
                  <a:srgbClr val="000066"/>
                </a:solidFill>
                <a:latin typeface="+mn-lt"/>
              </a:defRPr>
            </a:lvl9pPr>
          </a:lstStyle>
          <a:p>
            <a:pPr marL="177800" indent="-177800">
              <a:spcAft>
                <a:spcPts val="2400"/>
              </a:spcAft>
              <a:buNone/>
            </a:pPr>
            <a:r>
              <a:rPr lang="en-US" sz="1800" baseline="30000" dirty="0" smtClean="0">
                <a:solidFill>
                  <a:schemeClr val="tx1"/>
                </a:solidFill>
                <a:latin typeface="+mj-lt"/>
              </a:rPr>
              <a:t>** </a:t>
            </a:r>
            <a:r>
              <a:rPr lang="en-US" sz="1800" dirty="0" smtClean="0">
                <a:solidFill>
                  <a:schemeClr val="tx1"/>
                </a:solidFill>
                <a:latin typeface="+mj-lt"/>
              </a:rPr>
              <a:t>The X indicate the locations of the measured samples</a:t>
            </a:r>
            <a:endParaRPr lang="en-US" dirty="0" smtClean="0">
              <a:solidFill>
                <a:srgbClr val="000099"/>
              </a:solidFill>
            </a:endParaRPr>
          </a:p>
        </p:txBody>
      </p:sp>
      <p:sp>
        <p:nvSpPr>
          <p:cNvPr id="18" name="Titre 1"/>
          <p:cNvSpPr txBox="1">
            <a:spLocks/>
          </p:cNvSpPr>
          <p:nvPr/>
        </p:nvSpPr>
        <p:spPr>
          <a:xfrm>
            <a:off x="900472" y="260648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Wire Production QC </a:t>
            </a:r>
            <a:br>
              <a:rPr lang="en-US" dirty="0" smtClean="0"/>
            </a:br>
            <a:r>
              <a:rPr lang="en-US" sz="2400" dirty="0" smtClean="0"/>
              <a:t>Supplier Measurements </a:t>
            </a:r>
            <a:r>
              <a:rPr lang="en-US" sz="2400" dirty="0"/>
              <a:t>per Piece Length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83787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n-US" dirty="0"/>
              <a:t>2 micrographs (point and tail)</a:t>
            </a:r>
            <a:r>
              <a:rPr lang="en-US" b="1" dirty="0"/>
              <a:t> </a:t>
            </a:r>
            <a:r>
              <a:rPr lang="en-US" dirty="0"/>
              <a:t>with measurements of the minimum and maximum dimensions of the sub-elements</a:t>
            </a:r>
          </a:p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n-US" dirty="0"/>
              <a:t>1 micrograph (tail) of the rolled wire</a:t>
            </a:r>
          </a:p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n-US" dirty="0"/>
              <a:t>6 sharp bend tests (3 billet point, 3 billet </a:t>
            </a:r>
            <a:r>
              <a:rPr lang="en-US" dirty="0" smtClean="0"/>
              <a:t>tail</a:t>
            </a:r>
            <a:r>
              <a:rPr lang="en-US" dirty="0"/>
              <a:t>)</a:t>
            </a:r>
            <a:r>
              <a:rPr lang="en-US" dirty="0" smtClean="0"/>
              <a:t> </a:t>
            </a:r>
            <a:endParaRPr lang="en-US" dirty="0"/>
          </a:p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n-US" dirty="0"/>
              <a:t>6 spring back test (3 billet point, 3 billet tail</a:t>
            </a:r>
            <a:r>
              <a:rPr lang="en-US" dirty="0" smtClean="0"/>
              <a:t>)</a:t>
            </a:r>
            <a:endParaRPr lang="en-US" dirty="0"/>
          </a:p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n-US" dirty="0"/>
              <a:t>1 </a:t>
            </a:r>
            <a:r>
              <a:rPr lang="en-US" i="1" dirty="0" err="1"/>
              <a:t>I</a:t>
            </a:r>
            <a:r>
              <a:rPr lang="en-US" i="1" baseline="-25000" dirty="0" err="1"/>
              <a:t>c</a:t>
            </a:r>
            <a:r>
              <a:rPr lang="en-US" dirty="0"/>
              <a:t> of 15 % rolled sample (billet tail)</a:t>
            </a:r>
          </a:p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n-US" dirty="0"/>
              <a:t>1 RRR of 15 % rolled sample (billet tail)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900472" y="260648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Wire Production QC </a:t>
            </a:r>
            <a:br>
              <a:rPr lang="en-US" dirty="0" smtClean="0"/>
            </a:br>
            <a:r>
              <a:rPr lang="en-US" sz="2400" dirty="0" smtClean="0"/>
              <a:t>Supplier Measurements </a:t>
            </a:r>
            <a:r>
              <a:rPr lang="en-US" sz="2400" dirty="0"/>
              <a:t>per </a:t>
            </a:r>
            <a:r>
              <a:rPr lang="en-US" sz="2400" dirty="0" smtClean="0"/>
              <a:t>Billet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04014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Outline</a:t>
            </a:r>
            <a:endParaRPr lang="en-GB" sz="30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Espace réservé du contenu 2"/>
          <p:cNvSpPr txBox="1">
            <a:spLocks/>
          </p:cNvSpPr>
          <p:nvPr/>
        </p:nvSpPr>
        <p:spPr>
          <a:xfrm>
            <a:off x="395536" y="908720"/>
            <a:ext cx="8711952" cy="554461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3200" dirty="0" smtClean="0"/>
              <a:t>Wire Technical Specs</a:t>
            </a:r>
          </a:p>
          <a:p>
            <a:pPr marL="266700" lvl="1" indent="355600">
              <a:spcBef>
                <a:spcPts val="600"/>
              </a:spcBef>
            </a:pPr>
            <a:r>
              <a:rPr lang="en-US" sz="2800" dirty="0" smtClean="0"/>
              <a:t>Main Parameters</a:t>
            </a:r>
          </a:p>
          <a:p>
            <a:pPr marL="266700" lvl="1" indent="355600">
              <a:spcBef>
                <a:spcPts val="600"/>
              </a:spcBef>
            </a:pPr>
            <a:r>
              <a:rPr lang="en-US" sz="2800" dirty="0" smtClean="0"/>
              <a:t>Magnet Margin</a:t>
            </a:r>
          </a:p>
          <a:p>
            <a:pPr>
              <a:spcBef>
                <a:spcPts val="1800"/>
              </a:spcBef>
            </a:pPr>
            <a:r>
              <a:rPr lang="en-US" sz="3200" dirty="0" smtClean="0"/>
              <a:t>Received</a:t>
            </a:r>
            <a:r>
              <a:rPr lang="en-US" sz="3200" i="1" dirty="0" smtClean="0"/>
              <a:t> </a:t>
            </a:r>
            <a:r>
              <a:rPr lang="en-US" sz="3200" dirty="0"/>
              <a:t>108/127</a:t>
            </a:r>
            <a:r>
              <a:rPr lang="en-US" sz="3200" i="1" dirty="0"/>
              <a:t> </a:t>
            </a:r>
            <a:r>
              <a:rPr lang="en-US" sz="3200" dirty="0"/>
              <a:t>RRP</a:t>
            </a:r>
            <a:r>
              <a:rPr lang="en-US" sz="3200" i="1" dirty="0"/>
              <a:t> </a:t>
            </a:r>
            <a:r>
              <a:rPr lang="en-US" sz="3200" dirty="0" smtClean="0"/>
              <a:t>Wire </a:t>
            </a:r>
          </a:p>
          <a:p>
            <a:pPr marL="355600" indent="-355600">
              <a:spcBef>
                <a:spcPts val="1800"/>
              </a:spcBef>
            </a:pPr>
            <a:r>
              <a:rPr lang="en-US" sz="3200" dirty="0" smtClean="0"/>
              <a:t>The bundle-barrier PIT Wire</a:t>
            </a:r>
          </a:p>
          <a:p>
            <a:pPr marL="355600" indent="-355600">
              <a:spcBef>
                <a:spcPts val="1800"/>
              </a:spcBef>
            </a:pPr>
            <a:r>
              <a:rPr lang="en-US" sz="3200" dirty="0"/>
              <a:t>Status of the wire Procurement and </a:t>
            </a:r>
            <a:r>
              <a:rPr lang="en-US" sz="3200" dirty="0" smtClean="0"/>
              <a:t>Planning</a:t>
            </a:r>
          </a:p>
          <a:p>
            <a:pPr marL="355600" indent="-355600">
              <a:spcBef>
                <a:spcPts val="1800"/>
              </a:spcBef>
            </a:pPr>
            <a:r>
              <a:rPr lang="en-US" sz="3200" dirty="0" smtClean="0"/>
              <a:t>Wire Production QC </a:t>
            </a:r>
          </a:p>
          <a:p>
            <a:pPr marL="622300" lvl="1" indent="-355600">
              <a:spcBef>
                <a:spcPts val="600"/>
              </a:spcBef>
            </a:pPr>
            <a:r>
              <a:rPr lang="en-US" sz="2800" dirty="0" smtClean="0"/>
              <a:t>Suppliers’ documentation and measurements</a:t>
            </a:r>
          </a:p>
          <a:p>
            <a:pPr marL="622300" lvl="1" indent="-355600">
              <a:spcBef>
                <a:spcPts val="600"/>
              </a:spcBef>
            </a:pPr>
            <a:r>
              <a:rPr lang="en-US" sz="2800" dirty="0" smtClean="0"/>
              <a:t>CERN verification measurements</a:t>
            </a:r>
          </a:p>
          <a:p>
            <a:pPr>
              <a:spcBef>
                <a:spcPts val="1800"/>
              </a:spcBef>
            </a:pPr>
            <a:r>
              <a:rPr lang="en-US" sz="3200" dirty="0" smtClean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934712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219200"/>
            <a:ext cx="8434800" cy="4906963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n-US" dirty="0"/>
              <a:t>1 micrographs x billet  (tail)</a:t>
            </a:r>
            <a:r>
              <a:rPr lang="en-US" b="1" dirty="0"/>
              <a:t> </a:t>
            </a:r>
          </a:p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n-US" dirty="0"/>
              <a:t>6 sharp bend tests  x billet (3 point, 3 tail</a:t>
            </a:r>
            <a:r>
              <a:rPr lang="en-US" dirty="0" smtClean="0"/>
              <a:t>)</a:t>
            </a:r>
            <a:endParaRPr lang="en-US" dirty="0"/>
          </a:p>
          <a:p>
            <a:pPr>
              <a:spcBef>
                <a:spcPts val="2400"/>
              </a:spcBef>
            </a:pPr>
            <a:r>
              <a:rPr lang="en-US" dirty="0"/>
              <a:t>6 spring back test x billet (3 point, 3 tail</a:t>
            </a:r>
            <a:r>
              <a:rPr lang="en-US" dirty="0" smtClean="0"/>
              <a:t>)</a:t>
            </a:r>
            <a:endParaRPr lang="en-US" dirty="0"/>
          </a:p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n-US" dirty="0"/>
              <a:t>1 </a:t>
            </a:r>
            <a:r>
              <a:rPr lang="en-US" i="1" dirty="0" err="1"/>
              <a:t>I</a:t>
            </a:r>
            <a:r>
              <a:rPr lang="en-US" i="1" baseline="-25000" dirty="0" err="1"/>
              <a:t>c</a:t>
            </a:r>
            <a:r>
              <a:rPr lang="en-US" dirty="0"/>
              <a:t> of 15 % rolled sample x billet (tail)</a:t>
            </a:r>
          </a:p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n-US" dirty="0"/>
              <a:t>1 RRR of 15 % rolled sample x billet (tail)</a:t>
            </a:r>
          </a:p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en-US" dirty="0"/>
              <a:t>1 magnetization sample x billet </a:t>
            </a:r>
            <a:endParaRPr lang="en-US" dirty="0" smtClean="0"/>
          </a:p>
          <a:p>
            <a:pPr>
              <a:spcBef>
                <a:spcPts val="2400"/>
              </a:spcBef>
            </a:pPr>
            <a:r>
              <a:rPr lang="en-US" dirty="0"/>
              <a:t>1 diameter, 1 Copper to not-Copper, 1 Twist Pitch length and direction, </a:t>
            </a:r>
            <a:r>
              <a:rPr lang="en-US" i="1" dirty="0" err="1"/>
              <a:t>I</a:t>
            </a:r>
            <a:r>
              <a:rPr lang="en-US" i="1" baseline="-25000" dirty="0" err="1"/>
              <a:t>c</a:t>
            </a:r>
            <a:r>
              <a:rPr lang="en-US" dirty="0"/>
              <a:t> and 1 </a:t>
            </a:r>
            <a:r>
              <a:rPr lang="en-US" i="1" dirty="0"/>
              <a:t>RRR </a:t>
            </a:r>
            <a:r>
              <a:rPr lang="en-US" dirty="0"/>
              <a:t>x piece length - (tail) </a:t>
            </a:r>
          </a:p>
          <a:p>
            <a:pPr>
              <a:spcBef>
                <a:spcPts val="24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900472" y="260648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Wire Production QC </a:t>
            </a:r>
            <a:endParaRPr lang="en-US" dirty="0"/>
          </a:p>
          <a:p>
            <a:r>
              <a:rPr lang="en-US" sz="2400" dirty="0" smtClean="0"/>
              <a:t>Verification measurements by CERN or other Ref Lab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57711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2" name="Espace réservé du contenu 2"/>
          <p:cNvSpPr txBox="1">
            <a:spLocks/>
          </p:cNvSpPr>
          <p:nvPr/>
        </p:nvSpPr>
        <p:spPr>
          <a:xfrm>
            <a:off x="251520" y="1268760"/>
            <a:ext cx="5904656" cy="50399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rgbClr val="FF0000"/>
                </a:solidFill>
              </a:rPr>
              <a:t>CERN </a:t>
            </a:r>
            <a:r>
              <a:rPr lang="en-GB" sz="2400" dirty="0" smtClean="0"/>
              <a:t>measurements about </a:t>
            </a:r>
            <a:r>
              <a:rPr lang="en-GB" sz="2400" dirty="0" smtClean="0">
                <a:solidFill>
                  <a:srgbClr val="FF0000"/>
                </a:solidFill>
              </a:rPr>
              <a:t>5% lower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/>
              <a:t>Investigation on going</a:t>
            </a:r>
            <a:r>
              <a:rPr lang="en-GB" sz="2000" dirty="0" smtClean="0"/>
              <a:t>		</a:t>
            </a:r>
            <a:endParaRPr lang="en-GB" sz="20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Titre 1"/>
          <p:cNvSpPr txBox="1">
            <a:spLocks/>
          </p:cNvSpPr>
          <p:nvPr/>
        </p:nvSpPr>
        <p:spPr>
          <a:xfrm>
            <a:off x="756456" y="260728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Wire Production QC </a:t>
            </a:r>
          </a:p>
          <a:p>
            <a:r>
              <a:rPr lang="en-US" sz="2400" dirty="0"/>
              <a:t>M</a:t>
            </a:r>
            <a:r>
              <a:rPr lang="en-US" sz="2400" dirty="0" smtClean="0"/>
              <a:t>easurements of the received OST wire</a:t>
            </a:r>
          </a:p>
          <a:p>
            <a:r>
              <a:rPr lang="en-US" sz="2400" i="1" dirty="0" smtClean="0"/>
              <a:t>I</a:t>
            </a:r>
            <a:r>
              <a:rPr lang="en-US" sz="2400" i="1" baseline="-25000" dirty="0" smtClean="0"/>
              <a:t>C</a:t>
            </a:r>
            <a:r>
              <a:rPr lang="en-US" sz="2400" i="1" dirty="0" smtClean="0"/>
              <a:t> </a:t>
            </a:r>
            <a:r>
              <a:rPr lang="en-US" sz="2400" dirty="0"/>
              <a:t>@ </a:t>
            </a:r>
            <a:r>
              <a:rPr lang="en-US" sz="2400" dirty="0">
                <a:solidFill>
                  <a:srgbClr val="FF0000"/>
                </a:solidFill>
              </a:rPr>
              <a:t>12 T</a:t>
            </a:r>
            <a:r>
              <a:rPr lang="en-US" sz="2400" dirty="0"/>
              <a:t>, 4.22 K – </a:t>
            </a:r>
            <a:r>
              <a:rPr lang="en-US" sz="2400" dirty="0">
                <a:solidFill>
                  <a:srgbClr val="FF0000"/>
                </a:solidFill>
              </a:rPr>
              <a:t>OST </a:t>
            </a:r>
            <a:r>
              <a:rPr lang="en-US" sz="2400" dirty="0" err="1">
                <a:solidFill>
                  <a:srgbClr val="FF0000"/>
                </a:solidFill>
              </a:rPr>
              <a:t>vs</a:t>
            </a:r>
            <a:r>
              <a:rPr lang="en-US" sz="2400" dirty="0">
                <a:solidFill>
                  <a:srgbClr val="FF0000"/>
                </a:solidFill>
              </a:rPr>
              <a:t> CERN data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139" r="8580"/>
          <a:stretch/>
        </p:blipFill>
        <p:spPr>
          <a:xfrm>
            <a:off x="86568" y="2204807"/>
            <a:ext cx="5997600" cy="4104513"/>
          </a:xfrm>
          <a:prstGeom prst="rect">
            <a:avLst/>
          </a:prstGeom>
        </p:spPr>
      </p:pic>
      <p:pic>
        <p:nvPicPr>
          <p:cNvPr id="19" name="Picture 18" descr="CERT_sp_Ic_sp__sp_COMPARISON_sp_0_dot_8mm_sp_RRP_com__sp_12T_com__sp_0_perc__sp_deform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78" b="11"/>
          <a:stretch/>
        </p:blipFill>
        <p:spPr>
          <a:xfrm>
            <a:off x="6084168" y="1340767"/>
            <a:ext cx="3025902" cy="2815200"/>
          </a:xfrm>
          <a:prstGeom prst="rect">
            <a:avLst/>
          </a:prstGeom>
        </p:spPr>
      </p:pic>
      <p:sp>
        <p:nvSpPr>
          <p:cNvPr id="23" name="Espace réservé du contenu 2"/>
          <p:cNvSpPr txBox="1">
            <a:spLocks/>
          </p:cNvSpPr>
          <p:nvPr/>
        </p:nvSpPr>
        <p:spPr>
          <a:xfrm>
            <a:off x="6407696" y="4653136"/>
            <a:ext cx="2556792" cy="134176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I</a:t>
            </a:r>
            <a:r>
              <a:rPr lang="en-GB" sz="2400" dirty="0" smtClean="0"/>
              <a:t>n any case full </a:t>
            </a:r>
            <a:r>
              <a:rPr lang="en-GB" sz="2400" dirty="0" smtClean="0">
                <a:solidFill>
                  <a:srgbClr val="FF0000"/>
                </a:solidFill>
              </a:rPr>
              <a:t>in spec </a:t>
            </a:r>
            <a:r>
              <a:rPr lang="en-GB" sz="2400" dirty="0" smtClean="0"/>
              <a:t>with large margin</a:t>
            </a:r>
            <a:r>
              <a:rPr lang="en-GB" sz="2000" dirty="0" smtClean="0"/>
              <a:t>			</a:t>
            </a:r>
            <a:endParaRPr lang="en-GB" sz="20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092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4" name="Espace réservé du contenu 2"/>
          <p:cNvSpPr txBox="1">
            <a:spLocks/>
          </p:cNvSpPr>
          <p:nvPr/>
        </p:nvSpPr>
        <p:spPr>
          <a:xfrm>
            <a:off x="228320" y="1340768"/>
            <a:ext cx="5927856" cy="5760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FF0000"/>
                </a:solidFill>
              </a:rPr>
              <a:t>L</a:t>
            </a:r>
            <a:r>
              <a:rPr lang="en-GB" sz="2400" dirty="0" smtClean="0">
                <a:solidFill>
                  <a:srgbClr val="FF0000"/>
                </a:solidFill>
              </a:rPr>
              <a:t>ower </a:t>
            </a:r>
            <a:r>
              <a:rPr lang="en-GB" sz="2400" i="1" dirty="0" smtClean="0">
                <a:solidFill>
                  <a:srgbClr val="FF0000"/>
                </a:solidFill>
              </a:rPr>
              <a:t>B</a:t>
            </a:r>
            <a:r>
              <a:rPr lang="en-GB" sz="2400" i="1" baseline="-25000" dirty="0" smtClean="0">
                <a:solidFill>
                  <a:srgbClr val="FF0000"/>
                </a:solidFill>
              </a:rPr>
              <a:t>c2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/>
              <a:t>measured by CERN (0.5-1 T)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/>
              <a:t>Investigation on-going		</a:t>
            </a:r>
            <a:endParaRPr lang="en-GB" sz="24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itre 1"/>
          <p:cNvSpPr txBox="1">
            <a:spLocks/>
          </p:cNvSpPr>
          <p:nvPr/>
        </p:nvSpPr>
        <p:spPr>
          <a:xfrm>
            <a:off x="756456" y="260728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Wire Production QC </a:t>
            </a:r>
          </a:p>
          <a:p>
            <a:r>
              <a:rPr lang="en-US" sz="2400" dirty="0"/>
              <a:t>M</a:t>
            </a:r>
            <a:r>
              <a:rPr lang="en-US" sz="2400" dirty="0" smtClean="0"/>
              <a:t>easurements of the received OST wire</a:t>
            </a:r>
          </a:p>
          <a:p>
            <a:r>
              <a:rPr lang="en-US" sz="2400" i="1" dirty="0">
                <a:solidFill>
                  <a:srgbClr val="0093BE"/>
                </a:solidFill>
              </a:rPr>
              <a:t>B</a:t>
            </a:r>
            <a:r>
              <a:rPr lang="en-US" sz="2400" i="1" baseline="-25000" dirty="0">
                <a:solidFill>
                  <a:srgbClr val="0093BE"/>
                </a:solidFill>
              </a:rPr>
              <a:t>C2</a:t>
            </a:r>
            <a:r>
              <a:rPr lang="en-US" sz="2400" i="1" dirty="0"/>
              <a:t> </a:t>
            </a:r>
            <a:r>
              <a:rPr lang="en-US" sz="2400" dirty="0"/>
              <a:t>@ 4.22 K – </a:t>
            </a:r>
            <a:r>
              <a:rPr lang="en-US" sz="2400" dirty="0">
                <a:solidFill>
                  <a:srgbClr val="FF0000"/>
                </a:solidFill>
              </a:rPr>
              <a:t>OST </a:t>
            </a:r>
            <a:r>
              <a:rPr lang="en-US" sz="2400" dirty="0" err="1">
                <a:solidFill>
                  <a:srgbClr val="FF0000"/>
                </a:solidFill>
              </a:rPr>
              <a:t>vs</a:t>
            </a:r>
            <a:r>
              <a:rPr lang="en-US" sz="2400" dirty="0">
                <a:solidFill>
                  <a:srgbClr val="FF0000"/>
                </a:solidFill>
              </a:rPr>
              <a:t> CERN data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706" r="1750"/>
          <a:stretch/>
        </p:blipFill>
        <p:spPr>
          <a:xfrm>
            <a:off x="107504" y="2359112"/>
            <a:ext cx="6534915" cy="3950208"/>
          </a:xfrm>
          <a:prstGeom prst="rect">
            <a:avLst/>
          </a:prstGeom>
        </p:spPr>
      </p:pic>
      <p:pic>
        <p:nvPicPr>
          <p:cNvPr id="4" name="Picture 3" descr="CERT_sp_Bc2_sp__sp_COMPARISON_sp_0_dot_8mm_sp_RRP_com__sp_0_perc__sp_deform-eps-converted-to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2" b="-63"/>
          <a:stretch/>
        </p:blipFill>
        <p:spPr>
          <a:xfrm>
            <a:off x="6179376" y="1412776"/>
            <a:ext cx="2929128" cy="2631600"/>
          </a:xfrm>
          <a:prstGeom prst="rect">
            <a:avLst/>
          </a:prstGeom>
        </p:spPr>
      </p:pic>
      <p:sp>
        <p:nvSpPr>
          <p:cNvPr id="26" name="Espace réservé du contenu 2"/>
          <p:cNvSpPr txBox="1">
            <a:spLocks/>
          </p:cNvSpPr>
          <p:nvPr/>
        </p:nvSpPr>
        <p:spPr>
          <a:xfrm>
            <a:off x="6372200" y="4379850"/>
            <a:ext cx="2736304" cy="178545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/>
              <a:t>Most likely due to different </a:t>
            </a:r>
            <a:r>
              <a:rPr lang="en-GB" sz="2400" dirty="0" smtClean="0">
                <a:solidFill>
                  <a:srgbClr val="FF0000"/>
                </a:solidFill>
              </a:rPr>
              <a:t>strain</a:t>
            </a:r>
            <a:r>
              <a:rPr lang="en-GB" sz="2400" dirty="0" smtClean="0"/>
              <a:t> on the sample 				</a:t>
            </a:r>
            <a:endParaRPr lang="en-GB" sz="24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629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29" name="Espace réservé du contenu 2"/>
          <p:cNvSpPr txBox="1">
            <a:spLocks/>
          </p:cNvSpPr>
          <p:nvPr/>
        </p:nvSpPr>
        <p:spPr>
          <a:xfrm>
            <a:off x="323528" y="1412776"/>
            <a:ext cx="5616624" cy="76711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/>
              <a:t>The RRR value measured by CERN is about 10% lower</a:t>
            </a:r>
            <a:endParaRPr lang="en-GB" sz="20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itre 1"/>
          <p:cNvSpPr txBox="1">
            <a:spLocks/>
          </p:cNvSpPr>
          <p:nvPr/>
        </p:nvSpPr>
        <p:spPr>
          <a:xfrm>
            <a:off x="825364" y="260728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Wire Production QC </a:t>
            </a:r>
          </a:p>
          <a:p>
            <a:r>
              <a:rPr lang="en-US" sz="2400" dirty="0"/>
              <a:t>M</a:t>
            </a:r>
            <a:r>
              <a:rPr lang="en-US" sz="2400" dirty="0" smtClean="0"/>
              <a:t>easurements of the received OST wire</a:t>
            </a:r>
          </a:p>
          <a:p>
            <a:r>
              <a:rPr lang="en-US" sz="2400" dirty="0">
                <a:solidFill>
                  <a:srgbClr val="0093BE"/>
                </a:solidFill>
              </a:rPr>
              <a:t>RRR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– </a:t>
            </a:r>
            <a:r>
              <a:rPr lang="en-US" sz="2400" dirty="0">
                <a:solidFill>
                  <a:srgbClr val="FF0000"/>
                </a:solidFill>
              </a:rPr>
              <a:t>OST </a:t>
            </a:r>
            <a:r>
              <a:rPr lang="en-US" sz="2400" dirty="0" err="1">
                <a:solidFill>
                  <a:srgbClr val="FF0000"/>
                </a:solidFill>
              </a:rPr>
              <a:t>vs</a:t>
            </a:r>
            <a:r>
              <a:rPr lang="en-US" sz="2400" dirty="0">
                <a:solidFill>
                  <a:srgbClr val="FF0000"/>
                </a:solidFill>
              </a:rPr>
              <a:t> CERN data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121" r="2142"/>
          <a:stretch/>
        </p:blipFill>
        <p:spPr>
          <a:xfrm>
            <a:off x="107504" y="2153372"/>
            <a:ext cx="6451200" cy="4155948"/>
          </a:xfrm>
          <a:prstGeom prst="rect">
            <a:avLst/>
          </a:prstGeom>
        </p:spPr>
      </p:pic>
      <p:pic>
        <p:nvPicPr>
          <p:cNvPr id="6" name="Picture 5" descr="CERT_sp_RRR_sp__sp_COMPARISON_sp_0_dot_8mm_sp_RRP_com__sp_0_perc__sp_deform-eps-converted-to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9" b="-61"/>
          <a:stretch/>
        </p:blipFill>
        <p:spPr>
          <a:xfrm>
            <a:off x="6084168" y="1225864"/>
            <a:ext cx="3025902" cy="2779200"/>
          </a:xfrm>
          <a:prstGeom prst="rect">
            <a:avLst/>
          </a:prstGeom>
        </p:spPr>
      </p:pic>
      <p:sp>
        <p:nvSpPr>
          <p:cNvPr id="24" name="Espace réservé du contenu 2"/>
          <p:cNvSpPr txBox="1">
            <a:spLocks/>
          </p:cNvSpPr>
          <p:nvPr/>
        </p:nvSpPr>
        <p:spPr>
          <a:xfrm>
            <a:off x="6407696" y="4509120"/>
            <a:ext cx="2556792" cy="134176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/>
              <a:t>I</a:t>
            </a:r>
            <a:r>
              <a:rPr lang="en-GB" sz="2400" dirty="0" smtClean="0"/>
              <a:t>n any case full </a:t>
            </a:r>
            <a:r>
              <a:rPr lang="en-GB" sz="2400" dirty="0" smtClean="0">
                <a:solidFill>
                  <a:srgbClr val="FF0000"/>
                </a:solidFill>
              </a:rPr>
              <a:t>in spec </a:t>
            </a:r>
            <a:r>
              <a:rPr lang="en-GB" sz="2400" dirty="0" smtClean="0"/>
              <a:t>with large margin</a:t>
            </a:r>
            <a:r>
              <a:rPr lang="en-GB" sz="2000" dirty="0" smtClean="0"/>
              <a:t>			</a:t>
            </a:r>
            <a:endParaRPr lang="en-GB" sz="20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220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643" r="2170"/>
          <a:stretch/>
        </p:blipFill>
        <p:spPr>
          <a:xfrm>
            <a:off x="107504" y="2197844"/>
            <a:ext cx="6339600" cy="4111476"/>
          </a:xfrm>
          <a:prstGeom prst="rect">
            <a:avLst/>
          </a:prstGeom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27" name="Espace réservé du contenu 2"/>
          <p:cNvSpPr txBox="1">
            <a:spLocks/>
          </p:cNvSpPr>
          <p:nvPr/>
        </p:nvSpPr>
        <p:spPr>
          <a:xfrm>
            <a:off x="323528" y="1340768"/>
            <a:ext cx="5024312" cy="10081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rgbClr val="FF0000"/>
                </a:solidFill>
              </a:rPr>
              <a:t>Good agreement </a:t>
            </a:r>
            <a:r>
              <a:rPr lang="en-GB" sz="2400" dirty="0" smtClean="0"/>
              <a:t>between CERN and OST data</a:t>
            </a:r>
            <a:r>
              <a:rPr lang="en-GB" sz="2000" dirty="0" smtClean="0"/>
              <a:t>				</a:t>
            </a:r>
            <a:endParaRPr lang="en-GB" sz="20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itre 1"/>
          <p:cNvSpPr txBox="1">
            <a:spLocks/>
          </p:cNvSpPr>
          <p:nvPr/>
        </p:nvSpPr>
        <p:spPr>
          <a:xfrm>
            <a:off x="825364" y="260728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Wire Production QC </a:t>
            </a:r>
          </a:p>
          <a:p>
            <a:r>
              <a:rPr lang="en-US" sz="2400" dirty="0"/>
              <a:t>M</a:t>
            </a:r>
            <a:r>
              <a:rPr lang="en-US" sz="2400" dirty="0" smtClean="0"/>
              <a:t>easurements of the received OST wire</a:t>
            </a:r>
          </a:p>
          <a:p>
            <a:r>
              <a:rPr lang="en-US" sz="2400" dirty="0">
                <a:solidFill>
                  <a:srgbClr val="0093BE"/>
                </a:solidFill>
              </a:rPr>
              <a:t>Cu to non-Cu </a:t>
            </a:r>
            <a:r>
              <a:rPr lang="en-US" sz="2400" dirty="0"/>
              <a:t>– </a:t>
            </a:r>
            <a:r>
              <a:rPr lang="en-US" sz="2400" dirty="0">
                <a:solidFill>
                  <a:srgbClr val="FF0000"/>
                </a:solidFill>
              </a:rPr>
              <a:t>OST </a:t>
            </a:r>
            <a:r>
              <a:rPr lang="en-US" sz="2400" dirty="0" err="1">
                <a:solidFill>
                  <a:srgbClr val="FF0000"/>
                </a:solidFill>
              </a:rPr>
              <a:t>vs</a:t>
            </a:r>
            <a:r>
              <a:rPr lang="en-US" sz="2400" dirty="0">
                <a:solidFill>
                  <a:srgbClr val="FF0000"/>
                </a:solidFill>
              </a:rPr>
              <a:t> CERN data</a:t>
            </a:r>
            <a:endParaRPr lang="en-US" sz="2400" dirty="0"/>
          </a:p>
        </p:txBody>
      </p:sp>
      <p:pic>
        <p:nvPicPr>
          <p:cNvPr id="4" name="Picture 3" descr="CERT_sp_CunonCu_sp__sp_COMPARISON_sp_0_dot_8mm_sp_RRP_com__sp_0_perc__sp_deform-eps-converted-to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83" b="-1081"/>
          <a:stretch/>
        </p:blipFill>
        <p:spPr>
          <a:xfrm>
            <a:off x="5940152" y="1366801"/>
            <a:ext cx="3143250" cy="2854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023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Approval Procedure</a:t>
            </a:r>
            <a:r>
              <a:rPr lang="en-US" i="1" dirty="0"/>
              <a:t/>
            </a:r>
            <a:br>
              <a:rPr lang="en-US" i="1" dirty="0"/>
            </a:br>
            <a:r>
              <a:rPr lang="en-US" sz="2400" dirty="0" smtClean="0"/>
              <a:t>Database: </a:t>
            </a:r>
            <a:r>
              <a:rPr lang="en-US" sz="2400" dirty="0"/>
              <a:t>3 phases approval procedure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196752"/>
            <a:ext cx="8352488" cy="5062800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data</a:t>
            </a:r>
            <a:r>
              <a:rPr lang="en-US" dirty="0"/>
              <a:t> from the </a:t>
            </a:r>
            <a:r>
              <a:rPr lang="en-US" dirty="0">
                <a:solidFill>
                  <a:srgbClr val="FF0000"/>
                </a:solidFill>
              </a:rPr>
              <a:t>manufacturer</a:t>
            </a:r>
            <a:r>
              <a:rPr lang="en-US" dirty="0"/>
              <a:t> (QA datasheets) are in </a:t>
            </a:r>
            <a:r>
              <a:rPr lang="en-US" dirty="0">
                <a:solidFill>
                  <a:srgbClr val="FF0000"/>
                </a:solidFill>
              </a:rPr>
              <a:t>Excel format </a:t>
            </a:r>
            <a:r>
              <a:rPr lang="en-US" dirty="0"/>
              <a:t>and are </a:t>
            </a:r>
            <a:r>
              <a:rPr lang="en-US" dirty="0">
                <a:solidFill>
                  <a:srgbClr val="FF0000"/>
                </a:solidFill>
              </a:rPr>
              <a:t>uploaded automatically </a:t>
            </a:r>
            <a:r>
              <a:rPr lang="en-US" dirty="0"/>
              <a:t>in the CERN </a:t>
            </a:r>
            <a:r>
              <a:rPr lang="en-US" dirty="0" smtClean="0"/>
              <a:t>superconductor </a:t>
            </a:r>
            <a:r>
              <a:rPr lang="en-US" dirty="0" smtClean="0">
                <a:solidFill>
                  <a:srgbClr val="FF0000"/>
                </a:solidFill>
              </a:rPr>
              <a:t>database</a:t>
            </a:r>
            <a:endParaRPr lang="en-US" dirty="0">
              <a:solidFill>
                <a:srgbClr val="FF0000"/>
              </a:solidFill>
            </a:endParaRP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/>
              <a:t>The results of the  CERN </a:t>
            </a:r>
            <a:r>
              <a:rPr lang="en-US" dirty="0">
                <a:solidFill>
                  <a:srgbClr val="FF0000"/>
                </a:solidFill>
              </a:rPr>
              <a:t>verification measurements</a:t>
            </a:r>
            <a:r>
              <a:rPr lang="en-US" dirty="0"/>
              <a:t> are also </a:t>
            </a:r>
            <a:r>
              <a:rPr lang="en-US" dirty="0">
                <a:solidFill>
                  <a:srgbClr val="FF0000"/>
                </a:solidFill>
              </a:rPr>
              <a:t>stored</a:t>
            </a:r>
            <a:r>
              <a:rPr lang="en-US" dirty="0"/>
              <a:t> in the superconductor </a:t>
            </a:r>
            <a:r>
              <a:rPr lang="en-US" dirty="0">
                <a:solidFill>
                  <a:srgbClr val="FF0000"/>
                </a:solidFill>
              </a:rPr>
              <a:t>database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approval</a:t>
            </a:r>
            <a:r>
              <a:rPr lang="en-US" dirty="0"/>
              <a:t> procedure is managed </a:t>
            </a:r>
            <a:r>
              <a:rPr lang="en-US" dirty="0">
                <a:solidFill>
                  <a:srgbClr val="FF0000"/>
                </a:solidFill>
              </a:rPr>
              <a:t>via</a:t>
            </a:r>
            <a:r>
              <a:rPr lang="en-US" dirty="0"/>
              <a:t> the superconductor </a:t>
            </a:r>
            <a:r>
              <a:rPr lang="en-US" dirty="0">
                <a:solidFill>
                  <a:srgbClr val="FF0000"/>
                </a:solidFill>
              </a:rPr>
              <a:t>database</a:t>
            </a:r>
            <a:r>
              <a:rPr lang="en-US" dirty="0"/>
              <a:t> and it is divided in </a:t>
            </a:r>
            <a:r>
              <a:rPr lang="en-US" dirty="0">
                <a:solidFill>
                  <a:srgbClr val="FF0000"/>
                </a:solidFill>
              </a:rPr>
              <a:t>three phases</a:t>
            </a:r>
            <a:r>
              <a:rPr lang="en-US" dirty="0"/>
              <a:t>:</a:t>
            </a:r>
          </a:p>
          <a:p>
            <a:pPr marL="914400" lvl="1" indent="-45720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Analysis of the </a:t>
            </a:r>
            <a:r>
              <a:rPr lang="en-US" dirty="0">
                <a:solidFill>
                  <a:srgbClr val="FF0000"/>
                </a:solidFill>
              </a:rPr>
              <a:t>manufacturer data</a:t>
            </a:r>
            <a:r>
              <a:rPr lang="en-US" dirty="0"/>
              <a:t>: completeness and </a:t>
            </a:r>
            <a:r>
              <a:rPr lang="en-US" dirty="0" smtClean="0"/>
              <a:t>conformity. </a:t>
            </a: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manufacturer will obtain the green light for shipping the material only when </a:t>
            </a:r>
            <a:r>
              <a:rPr lang="en-US" dirty="0" smtClean="0"/>
              <a:t>this </a:t>
            </a:r>
            <a:r>
              <a:rPr lang="en-US" dirty="0"/>
              <a:t>phase will be by </a:t>
            </a:r>
            <a:r>
              <a:rPr lang="en-US" dirty="0" smtClean="0"/>
              <a:t>approved</a:t>
            </a:r>
            <a:endParaRPr lang="en-US" dirty="0"/>
          </a:p>
          <a:p>
            <a:pPr marL="914400" lvl="1" indent="-45720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Analysis of the CERN </a:t>
            </a:r>
            <a:r>
              <a:rPr lang="en-US" dirty="0">
                <a:solidFill>
                  <a:srgbClr val="FF0000"/>
                </a:solidFill>
              </a:rPr>
              <a:t>Verification measurements</a:t>
            </a:r>
            <a:r>
              <a:rPr lang="en-US" dirty="0"/>
              <a:t>: conformity with respect to the technical specification</a:t>
            </a:r>
          </a:p>
          <a:p>
            <a:pPr marL="914400" lvl="1" indent="-45720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Comparison</a:t>
            </a:r>
            <a:r>
              <a:rPr lang="en-US" dirty="0"/>
              <a:t> between </a:t>
            </a:r>
            <a:r>
              <a:rPr lang="en-US" dirty="0">
                <a:solidFill>
                  <a:srgbClr val="FF0000"/>
                </a:solidFill>
              </a:rPr>
              <a:t>manufacturer</a:t>
            </a:r>
            <a:r>
              <a:rPr lang="en-US" dirty="0"/>
              <a:t> and </a:t>
            </a:r>
            <a:r>
              <a:rPr lang="en-US" dirty="0">
                <a:solidFill>
                  <a:srgbClr val="FF0000"/>
                </a:solidFill>
              </a:rPr>
              <a:t>CERN</a:t>
            </a:r>
            <a:r>
              <a:rPr lang="en-US" dirty="0"/>
              <a:t> data: the difference shall be limited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151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Conclusions: Performance, Procurement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6" name="Espace réservé du contenu 2"/>
          <p:cNvSpPr txBox="1">
            <a:spLocks/>
          </p:cNvSpPr>
          <p:nvPr/>
        </p:nvSpPr>
        <p:spPr>
          <a:xfrm>
            <a:off x="323528" y="764704"/>
            <a:ext cx="9001000" cy="573332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2400" dirty="0"/>
              <a:t>F</a:t>
            </a:r>
            <a:r>
              <a:rPr lang="en-GB" sz="2400" dirty="0" smtClean="0"/>
              <a:t>or the prototypes and series magnets the following wires will be used</a:t>
            </a:r>
          </a:p>
          <a:p>
            <a:pPr marL="627063" lvl="1" indent="-271463">
              <a:spcBef>
                <a:spcPts val="1200"/>
              </a:spcBef>
            </a:pPr>
            <a:r>
              <a:rPr lang="en-GB" b="1" dirty="0" smtClean="0">
                <a:solidFill>
                  <a:srgbClr val="FF0000"/>
                </a:solidFill>
              </a:rPr>
              <a:t>RRP </a:t>
            </a:r>
            <a:r>
              <a:rPr lang="en-GB" b="1" dirty="0" smtClean="0"/>
              <a:t>108/127</a:t>
            </a:r>
          </a:p>
          <a:p>
            <a:pPr marL="1027113" lvl="2" indent="-271463">
              <a:spcBef>
                <a:spcPts val="600"/>
              </a:spcBef>
            </a:pPr>
            <a:r>
              <a:rPr lang="en-GB" dirty="0" smtClean="0"/>
              <a:t>CERN </a:t>
            </a:r>
            <a:r>
              <a:rPr lang="en-GB" dirty="0"/>
              <a:t>has </a:t>
            </a:r>
            <a:r>
              <a:rPr lang="en-GB" dirty="0">
                <a:solidFill>
                  <a:srgbClr val="FF0000"/>
                </a:solidFill>
              </a:rPr>
              <a:t>received </a:t>
            </a:r>
            <a:r>
              <a:rPr lang="en-GB" dirty="0"/>
              <a:t> about</a:t>
            </a:r>
            <a:r>
              <a:rPr lang="en-GB" dirty="0">
                <a:solidFill>
                  <a:srgbClr val="FF0000"/>
                </a:solidFill>
              </a:rPr>
              <a:t>  74 km </a:t>
            </a:r>
            <a:r>
              <a:rPr lang="en-GB" dirty="0"/>
              <a:t>of this </a:t>
            </a:r>
            <a:r>
              <a:rPr lang="en-GB" dirty="0" smtClean="0"/>
              <a:t>wire; </a:t>
            </a:r>
            <a:r>
              <a:rPr lang="en-GB" dirty="0"/>
              <a:t>it satisfies the technical specs with a significant margin </a:t>
            </a:r>
          </a:p>
          <a:p>
            <a:pPr marL="627063" lvl="1" indent="-271463">
              <a:spcBef>
                <a:spcPts val="1800"/>
              </a:spcBef>
            </a:pPr>
            <a:r>
              <a:rPr lang="en-US" b="1" dirty="0" smtClean="0">
                <a:solidFill>
                  <a:srgbClr val="FF0000"/>
                </a:solidFill>
              </a:rPr>
              <a:t>PIT</a:t>
            </a:r>
            <a:r>
              <a:rPr lang="en-US" b="1" dirty="0" smtClean="0"/>
              <a:t> 192 Bundle-barrier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</a:p>
          <a:p>
            <a:pPr marL="1027113" lvl="2" indent="-271463"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Solved</a:t>
            </a:r>
            <a:r>
              <a:rPr lang="en-US" dirty="0" smtClean="0"/>
              <a:t> the </a:t>
            </a:r>
            <a:r>
              <a:rPr lang="en-US" dirty="0" smtClean="0">
                <a:solidFill>
                  <a:srgbClr val="FF0000"/>
                </a:solidFill>
              </a:rPr>
              <a:t>problem</a:t>
            </a:r>
            <a:r>
              <a:rPr lang="en-US" dirty="0" smtClean="0"/>
              <a:t> of </a:t>
            </a:r>
            <a:r>
              <a:rPr lang="en-US" dirty="0" smtClean="0">
                <a:solidFill>
                  <a:srgbClr val="FF0000"/>
                </a:solidFill>
              </a:rPr>
              <a:t>RRR</a:t>
            </a:r>
            <a:r>
              <a:rPr lang="en-US" dirty="0" smtClean="0"/>
              <a:t> degradation due to: 1) </a:t>
            </a:r>
            <a:r>
              <a:rPr lang="en-US" dirty="0" smtClean="0">
                <a:solidFill>
                  <a:srgbClr val="FF0000"/>
                </a:solidFill>
              </a:rPr>
              <a:t>mechanical deformation</a:t>
            </a:r>
            <a:r>
              <a:rPr lang="en-US" dirty="0" smtClean="0"/>
              <a:t>; 2) </a:t>
            </a:r>
            <a:r>
              <a:rPr lang="en-US" dirty="0" smtClean="0">
                <a:solidFill>
                  <a:srgbClr val="FF0000"/>
                </a:solidFill>
              </a:rPr>
              <a:t>overreacting</a:t>
            </a:r>
            <a:r>
              <a:rPr lang="en-US" dirty="0" smtClean="0"/>
              <a:t> the superconductor</a:t>
            </a:r>
          </a:p>
          <a:p>
            <a:pPr marL="1027113" lvl="2" indent="-271463"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Produced </a:t>
            </a:r>
            <a:r>
              <a:rPr lang="en-US" dirty="0">
                <a:solidFill>
                  <a:srgbClr val="FF0000"/>
                </a:solidFill>
              </a:rPr>
              <a:t>65 </a:t>
            </a:r>
            <a:r>
              <a:rPr lang="en-US" dirty="0" smtClean="0">
                <a:solidFill>
                  <a:srgbClr val="FF0000"/>
                </a:solidFill>
              </a:rPr>
              <a:t>km, </a:t>
            </a:r>
            <a:r>
              <a:rPr lang="en-US" dirty="0" smtClean="0"/>
              <a:t>which </a:t>
            </a:r>
            <a:r>
              <a:rPr lang="en-US" dirty="0"/>
              <a:t>will be used for </a:t>
            </a:r>
            <a:r>
              <a:rPr lang="en-US" dirty="0" smtClean="0">
                <a:solidFill>
                  <a:srgbClr val="FF0000"/>
                </a:solidFill>
              </a:rPr>
              <a:t>models,  </a:t>
            </a:r>
            <a:r>
              <a:rPr lang="en-US" dirty="0" smtClean="0">
                <a:solidFill>
                  <a:srgbClr val="5A5A5A"/>
                </a:solidFill>
              </a:rPr>
              <a:t>with good performance</a:t>
            </a:r>
          </a:p>
          <a:p>
            <a:pPr marL="1027113" lvl="2" indent="-271463">
              <a:spcBef>
                <a:spcPts val="600"/>
              </a:spcBef>
            </a:pPr>
            <a:r>
              <a:rPr lang="en-US" dirty="0" smtClean="0">
                <a:solidFill>
                  <a:srgbClr val="5A5A5A"/>
                </a:solidFill>
              </a:rPr>
              <a:t>Lowered the specs at 12 T (from 632 A to 590 A); 1% impact on the load line margin</a:t>
            </a:r>
          </a:p>
          <a:p>
            <a:pPr marL="1027113" lvl="2" indent="-271463">
              <a:spcBef>
                <a:spcPts val="600"/>
              </a:spcBef>
            </a:pPr>
            <a:r>
              <a:rPr lang="en-US" dirty="0" smtClean="0">
                <a:solidFill>
                  <a:srgbClr val="5A5A5A"/>
                </a:solidFill>
              </a:rPr>
              <a:t>Started production of 220 km for the prototype magnet</a:t>
            </a:r>
            <a:endParaRPr lang="en-US" dirty="0" smtClean="0"/>
          </a:p>
          <a:p>
            <a:pPr>
              <a:spcBef>
                <a:spcPts val="1800"/>
              </a:spcBef>
            </a:pPr>
            <a:r>
              <a:rPr lang="en-US" sz="2400" dirty="0" smtClean="0"/>
              <a:t>For the series CERN </a:t>
            </a:r>
            <a:r>
              <a:rPr lang="en-GB" sz="2400" dirty="0" smtClean="0">
                <a:sym typeface="Wingdings"/>
              </a:rPr>
              <a:t>will </a:t>
            </a:r>
            <a:r>
              <a:rPr lang="en-GB" sz="2400" dirty="0">
                <a:sym typeface="Wingdings"/>
              </a:rPr>
              <a:t>adopt a </a:t>
            </a:r>
            <a:r>
              <a:rPr lang="en-GB" sz="2400" dirty="0">
                <a:solidFill>
                  <a:srgbClr val="FF0000"/>
                </a:solidFill>
                <a:sym typeface="Wingdings"/>
              </a:rPr>
              <a:t>double sourcing</a:t>
            </a:r>
            <a:r>
              <a:rPr lang="en-GB" sz="2400" dirty="0">
                <a:sym typeface="Wingdings"/>
              </a:rPr>
              <a:t> </a:t>
            </a:r>
            <a:r>
              <a:rPr lang="en-GB" sz="2400" dirty="0" smtClean="0">
                <a:sym typeface="Wingdings"/>
              </a:rPr>
              <a:t>wire procurement</a:t>
            </a:r>
            <a:endParaRPr lang="en-GB" sz="2400" dirty="0">
              <a:sym typeface="Wingdings"/>
            </a:endParaRPr>
          </a:p>
          <a:p>
            <a:pPr>
              <a:spcBef>
                <a:spcPts val="600"/>
              </a:spcBef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19943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Conclusions: Wire QC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900000"/>
            <a:ext cx="8784976" cy="562534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2200" dirty="0" smtClean="0"/>
              <a:t>To guarantee the quality of the received wire, CERN requires </a:t>
            </a:r>
            <a:r>
              <a:rPr lang="en-US" sz="2200" dirty="0"/>
              <a:t>for each </a:t>
            </a:r>
            <a:r>
              <a:rPr lang="en-US" sz="2200" dirty="0" smtClean="0"/>
              <a:t>billet  </a:t>
            </a:r>
            <a:r>
              <a:rPr lang="en-US" sz="2000" dirty="0" smtClean="0"/>
              <a:t> </a:t>
            </a:r>
          </a:p>
          <a:p>
            <a:pPr marL="627063" lvl="1" indent="-271463">
              <a:spcBef>
                <a:spcPts val="600"/>
              </a:spcBef>
            </a:pPr>
            <a:r>
              <a:rPr lang="en-US" sz="2000" dirty="0" smtClean="0"/>
              <a:t>A </a:t>
            </a:r>
            <a:r>
              <a:rPr lang="en-US" sz="2000" dirty="0" smtClean="0">
                <a:solidFill>
                  <a:srgbClr val="FF0000"/>
                </a:solidFill>
              </a:rPr>
              <a:t>comprehensive documentation </a:t>
            </a:r>
            <a:r>
              <a:rPr lang="en-US" sz="2000" dirty="0" smtClean="0"/>
              <a:t>that describes the </a:t>
            </a:r>
            <a:r>
              <a:rPr lang="en-US" sz="2000" dirty="0" smtClean="0">
                <a:solidFill>
                  <a:srgbClr val="FF0000"/>
                </a:solidFill>
              </a:rPr>
              <a:t>production process </a:t>
            </a:r>
            <a:r>
              <a:rPr lang="en-US" sz="2000" dirty="0" smtClean="0"/>
              <a:t>and the used </a:t>
            </a:r>
            <a:r>
              <a:rPr lang="en-US" sz="2000" dirty="0" smtClean="0">
                <a:solidFill>
                  <a:srgbClr val="FF0000"/>
                </a:solidFill>
              </a:rPr>
              <a:t>raw material </a:t>
            </a:r>
          </a:p>
          <a:p>
            <a:pPr marL="627063" lvl="1" indent="-271463">
              <a:spcBef>
                <a:spcPts val="600"/>
              </a:spcBef>
            </a:pPr>
            <a:r>
              <a:rPr lang="en-US" sz="2000" dirty="0" smtClean="0"/>
              <a:t>A detailed </a:t>
            </a:r>
            <a:r>
              <a:rPr lang="en-US" sz="2000" dirty="0" smtClean="0">
                <a:solidFill>
                  <a:srgbClr val="FF0000"/>
                </a:solidFill>
              </a:rPr>
              <a:t>measurement campaign </a:t>
            </a:r>
            <a:r>
              <a:rPr lang="en-US" sz="2000" dirty="0" smtClean="0"/>
              <a:t>from the </a:t>
            </a:r>
            <a:r>
              <a:rPr lang="en-US" sz="2000" dirty="0" smtClean="0">
                <a:solidFill>
                  <a:srgbClr val="FF0000"/>
                </a:solidFill>
              </a:rPr>
              <a:t>manufacturer</a:t>
            </a:r>
          </a:p>
          <a:p>
            <a:pPr marL="627063" lvl="1" indent="-271463">
              <a:spcBef>
                <a:spcPts val="600"/>
              </a:spcBef>
            </a:pPr>
            <a:r>
              <a:rPr lang="en-US" sz="2000" dirty="0" smtClean="0"/>
              <a:t>Extensive </a:t>
            </a:r>
            <a:r>
              <a:rPr lang="en-US" sz="2000" dirty="0" smtClean="0">
                <a:solidFill>
                  <a:srgbClr val="FF0000"/>
                </a:solidFill>
              </a:rPr>
              <a:t>verification measurements </a:t>
            </a:r>
            <a:r>
              <a:rPr lang="en-US" sz="2000" dirty="0" smtClean="0"/>
              <a:t>that </a:t>
            </a:r>
            <a:r>
              <a:rPr lang="en-US" sz="2000" dirty="0" smtClean="0">
                <a:solidFill>
                  <a:srgbClr val="FF0000"/>
                </a:solidFill>
              </a:rPr>
              <a:t>cross-check </a:t>
            </a:r>
            <a:r>
              <a:rPr lang="en-US" sz="2000" dirty="0" smtClean="0"/>
              <a:t>the manufacturer data</a:t>
            </a:r>
          </a:p>
          <a:p>
            <a:pPr>
              <a:spcBef>
                <a:spcPts val="1800"/>
              </a:spcBef>
            </a:pPr>
            <a:r>
              <a:rPr lang="en-US" sz="2200" dirty="0" smtClean="0"/>
              <a:t>All the </a:t>
            </a:r>
            <a:r>
              <a:rPr lang="en-US" sz="2200" dirty="0" smtClean="0">
                <a:solidFill>
                  <a:srgbClr val="FF0000"/>
                </a:solidFill>
              </a:rPr>
              <a:t>data</a:t>
            </a:r>
            <a:r>
              <a:rPr lang="en-US" sz="2200" dirty="0" smtClean="0"/>
              <a:t> are stored (electronically) in the </a:t>
            </a:r>
            <a:r>
              <a:rPr lang="en-US" sz="2200" dirty="0" smtClean="0">
                <a:solidFill>
                  <a:srgbClr val="FF0000"/>
                </a:solidFill>
              </a:rPr>
              <a:t>superconductor database</a:t>
            </a:r>
            <a:r>
              <a:rPr lang="en-US" sz="2200" dirty="0" smtClean="0"/>
              <a:t> and an </a:t>
            </a:r>
            <a:r>
              <a:rPr lang="en-US" sz="2200" dirty="0" smtClean="0">
                <a:solidFill>
                  <a:srgbClr val="FF0000"/>
                </a:solidFill>
              </a:rPr>
              <a:t>extract</a:t>
            </a:r>
            <a:r>
              <a:rPr lang="en-US" sz="2200" dirty="0" smtClean="0"/>
              <a:t> of these results is sent to the </a:t>
            </a:r>
            <a:r>
              <a:rPr lang="en-US" sz="2200" dirty="0" smtClean="0">
                <a:solidFill>
                  <a:srgbClr val="FF0000"/>
                </a:solidFill>
              </a:rPr>
              <a:t>QA team</a:t>
            </a:r>
          </a:p>
          <a:p>
            <a:pPr>
              <a:spcBef>
                <a:spcPts val="1800"/>
              </a:spcBef>
            </a:pPr>
            <a:r>
              <a:rPr lang="en-US" sz="2200" dirty="0" smtClean="0"/>
              <a:t>The material </a:t>
            </a:r>
            <a:r>
              <a:rPr lang="en-US" sz="2200" dirty="0" smtClean="0">
                <a:solidFill>
                  <a:srgbClr val="FF0000"/>
                </a:solidFill>
              </a:rPr>
              <a:t>approval procedure </a:t>
            </a:r>
            <a:r>
              <a:rPr lang="en-US" sz="2200" dirty="0" smtClean="0"/>
              <a:t>is managed </a:t>
            </a:r>
            <a:r>
              <a:rPr lang="en-US" sz="2200" dirty="0" smtClean="0">
                <a:solidFill>
                  <a:srgbClr val="FF0000"/>
                </a:solidFill>
              </a:rPr>
              <a:t>via</a:t>
            </a:r>
            <a:r>
              <a:rPr lang="en-US" sz="2200" dirty="0" smtClean="0"/>
              <a:t> the superconductor </a:t>
            </a:r>
            <a:r>
              <a:rPr lang="en-US" sz="2200" dirty="0" smtClean="0">
                <a:solidFill>
                  <a:srgbClr val="FF0000"/>
                </a:solidFill>
              </a:rPr>
              <a:t>database</a:t>
            </a:r>
          </a:p>
          <a:p>
            <a:pPr>
              <a:spcBef>
                <a:spcPts val="1800"/>
              </a:spcBef>
            </a:pPr>
            <a:r>
              <a:rPr lang="en-US" sz="2200" dirty="0"/>
              <a:t>M</a:t>
            </a:r>
            <a:r>
              <a:rPr lang="en-US" sz="2200" dirty="0" smtClean="0"/>
              <a:t>atlab </a:t>
            </a:r>
            <a:r>
              <a:rPr lang="en-US" sz="2200" dirty="0" smtClean="0">
                <a:solidFill>
                  <a:srgbClr val="FF0000"/>
                </a:solidFill>
              </a:rPr>
              <a:t>routines</a:t>
            </a:r>
            <a:r>
              <a:rPr lang="en-US" sz="2200" dirty="0" smtClean="0"/>
              <a:t>, which extract the data  from the superconductor database, </a:t>
            </a:r>
            <a:r>
              <a:rPr lang="en-US" sz="2200" dirty="0" smtClean="0">
                <a:solidFill>
                  <a:srgbClr val="FF0000"/>
                </a:solidFill>
              </a:rPr>
              <a:t>trace</a:t>
            </a:r>
            <a:r>
              <a:rPr lang="en-US" sz="2200" dirty="0" smtClean="0"/>
              <a:t> the </a:t>
            </a:r>
            <a:r>
              <a:rPr lang="en-US" sz="2200" dirty="0">
                <a:solidFill>
                  <a:srgbClr val="FF0000"/>
                </a:solidFill>
              </a:rPr>
              <a:t>evolution</a:t>
            </a:r>
            <a:r>
              <a:rPr lang="en-US" sz="2200" dirty="0"/>
              <a:t> of the wire </a:t>
            </a:r>
            <a:r>
              <a:rPr lang="en-US" sz="2200" dirty="0" smtClean="0">
                <a:solidFill>
                  <a:srgbClr val="FF0000"/>
                </a:solidFill>
              </a:rPr>
              <a:t>production</a:t>
            </a:r>
            <a:endParaRPr lang="en-US" sz="1800" dirty="0" smtClean="0">
              <a:solidFill>
                <a:srgbClr val="FF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589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827584" y="3068960"/>
            <a:ext cx="7920000" cy="720000"/>
          </a:xfrm>
        </p:spPr>
        <p:txBody>
          <a:bodyPr/>
          <a:lstStyle/>
          <a:p>
            <a:r>
              <a:rPr lang="en-US" sz="4000" dirty="0" smtClean="0"/>
              <a:t>Thank You For Your Attention !</a:t>
            </a:r>
            <a:endParaRPr lang="en-GB" sz="40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443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054064" y="5301208"/>
            <a:ext cx="7416824" cy="1110307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</a:pPr>
            <a:r>
              <a:rPr lang="en-US" sz="2400" i="1" dirty="0" smtClean="0">
                <a:latin typeface="Tahoma"/>
                <a:cs typeface="Tahoma"/>
              </a:rPr>
              <a:t>J</a:t>
            </a:r>
            <a:r>
              <a:rPr lang="en-US" sz="2400" i="1" baseline="-25000" dirty="0" smtClean="0">
                <a:latin typeface="Tahoma"/>
                <a:cs typeface="Tahoma"/>
              </a:rPr>
              <a:t>c</a:t>
            </a:r>
            <a:r>
              <a:rPr lang="en-US" sz="2400" i="1" dirty="0" smtClean="0">
                <a:latin typeface="Tahoma"/>
                <a:cs typeface="Tahoma"/>
              </a:rPr>
              <a:t>(4.22 K, </a:t>
            </a:r>
            <a:r>
              <a:rPr lang="en-US" sz="2400" b="1" i="1" dirty="0" smtClean="0">
                <a:latin typeface="Tahoma"/>
                <a:cs typeface="Tahoma"/>
              </a:rPr>
              <a:t>12</a:t>
            </a:r>
            <a:r>
              <a:rPr lang="en-US" sz="2400" i="1" dirty="0" smtClean="0">
                <a:latin typeface="Tahoma"/>
                <a:cs typeface="Tahoma"/>
              </a:rPr>
              <a:t> T)≈</a:t>
            </a:r>
            <a:r>
              <a:rPr lang="en-US" sz="2400" b="1" i="1" dirty="0" smtClean="0">
                <a:latin typeface="Tahoma"/>
                <a:cs typeface="Tahoma"/>
              </a:rPr>
              <a:t>2450 A/mm</a:t>
            </a:r>
            <a:r>
              <a:rPr lang="en-US" sz="2400" b="1" i="1" baseline="30000" dirty="0" smtClean="0">
                <a:latin typeface="Tahoma"/>
                <a:cs typeface="Tahoma"/>
              </a:rPr>
              <a:t>2</a:t>
            </a:r>
          </a:p>
          <a:p>
            <a:pPr algn="ctr">
              <a:spcBef>
                <a:spcPts val="1200"/>
              </a:spcBef>
            </a:pPr>
            <a:r>
              <a:rPr lang="en-US" sz="2400" i="1" dirty="0">
                <a:latin typeface="Tahoma"/>
                <a:cs typeface="Tahoma"/>
              </a:rPr>
              <a:t>J</a:t>
            </a:r>
            <a:r>
              <a:rPr lang="en-US" sz="2400" i="1" baseline="-25000" dirty="0">
                <a:latin typeface="Tahoma"/>
                <a:cs typeface="Tahoma"/>
              </a:rPr>
              <a:t>c</a:t>
            </a:r>
            <a:r>
              <a:rPr lang="en-US" sz="2400" i="1" dirty="0">
                <a:latin typeface="Tahoma"/>
                <a:cs typeface="Tahoma"/>
              </a:rPr>
              <a:t>(4.22 K, </a:t>
            </a:r>
            <a:r>
              <a:rPr lang="en-US" sz="2400" b="1" i="1" dirty="0" smtClean="0">
                <a:latin typeface="Tahoma"/>
                <a:cs typeface="Tahoma"/>
              </a:rPr>
              <a:t>15</a:t>
            </a:r>
            <a:r>
              <a:rPr lang="en-US" sz="2400" i="1" dirty="0" smtClean="0">
                <a:latin typeface="Tahoma"/>
                <a:cs typeface="Tahoma"/>
              </a:rPr>
              <a:t> </a:t>
            </a:r>
            <a:r>
              <a:rPr lang="en-US" sz="2400" i="1" dirty="0">
                <a:latin typeface="Tahoma"/>
                <a:cs typeface="Tahoma"/>
              </a:rPr>
              <a:t>T</a:t>
            </a:r>
            <a:r>
              <a:rPr lang="en-US" sz="2400" i="1" dirty="0" smtClean="0">
                <a:latin typeface="Tahoma"/>
                <a:cs typeface="Tahoma"/>
              </a:rPr>
              <a:t>)≈</a:t>
            </a:r>
            <a:r>
              <a:rPr lang="en-US" sz="2400" b="1" i="1" dirty="0" smtClean="0">
                <a:latin typeface="Tahoma"/>
                <a:cs typeface="Tahoma"/>
              </a:rPr>
              <a:t>1280 </a:t>
            </a:r>
            <a:r>
              <a:rPr lang="en-US" sz="2400" b="1" i="1" dirty="0">
                <a:latin typeface="Tahoma"/>
                <a:cs typeface="Tahoma"/>
              </a:rPr>
              <a:t>A/mm</a:t>
            </a:r>
            <a:r>
              <a:rPr lang="en-US" sz="2400" b="1" i="1" baseline="30000" dirty="0">
                <a:latin typeface="Tahoma"/>
                <a:cs typeface="Tahoma"/>
              </a:rPr>
              <a:t>2</a:t>
            </a:r>
          </a:p>
          <a:p>
            <a:pPr algn="ctr"/>
            <a:endParaRPr lang="en-US" sz="2400" b="1" i="1" baseline="30000" dirty="0" smtClean="0">
              <a:latin typeface="Tahoma"/>
              <a:cs typeface="Tahoma"/>
            </a:endParaRPr>
          </a:p>
          <a:p>
            <a:pPr algn="ctr"/>
            <a:endParaRPr lang="en-US" sz="2400" b="1" i="1" baseline="30000" dirty="0" smtClean="0">
              <a:latin typeface="Tahoma"/>
              <a:cs typeface="Tahoma"/>
            </a:endParaRPr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1025999"/>
          </a:xfrm>
        </p:spPr>
        <p:txBody>
          <a:bodyPr anchor="t"/>
          <a:lstStyle/>
          <a:p>
            <a:r>
              <a:rPr lang="en-US" sz="3000" dirty="0" smtClean="0"/>
              <a:t>RRP Wire Technical Specs</a:t>
            </a:r>
            <a:br>
              <a:rPr lang="en-US" sz="3000" dirty="0" smtClean="0"/>
            </a:br>
            <a:r>
              <a:rPr lang="en-US" sz="2400" dirty="0" smtClean="0"/>
              <a:t>Main Parameters</a:t>
            </a:r>
            <a:endParaRPr lang="en-GB" sz="24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351718"/>
              </p:ext>
            </p:extLst>
          </p:nvPr>
        </p:nvGraphicFramePr>
        <p:xfrm>
          <a:off x="980828" y="1205999"/>
          <a:ext cx="7182343" cy="3951193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4711161"/>
                <a:gridCol w="2471182"/>
              </a:tblGrid>
              <a:tr h="269085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MQXF </a:t>
                      </a:r>
                      <a:r>
                        <a:rPr lang="en-US" sz="18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Quadrupole</a:t>
                      </a:r>
                      <a:endParaRPr lang="en-US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>
                    <a:solidFill>
                      <a:schemeClr val="bg1"/>
                    </a:solidFill>
                  </a:tcPr>
                </a:tc>
              </a:tr>
              <a:tr h="310029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Wire diameter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el-GR" sz="2000" u="none" strike="noStrike" baseline="0" dirty="0" smtClean="0">
                          <a:effectLst/>
                        </a:rPr>
                        <a:t>Φ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1200" dirty="0" smtClean="0">
                          <a:effectLst/>
                        </a:rPr>
                        <a:t>0.850 ± 0.003 mm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0029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Nominal sub-element diameter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1200" dirty="0" smtClean="0">
                          <a:effectLst/>
                        </a:rPr>
                        <a:t>&lt; 55 µm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0029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Copper to non-copper ratio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u="none" dirty="0" smtClean="0"/>
                        <a:t>1.2 </a:t>
                      </a:r>
                      <a:r>
                        <a:rPr lang="en-GB" sz="2000" u="none" kern="1200" dirty="0" smtClean="0">
                          <a:effectLst/>
                        </a:rPr>
                        <a:t>± 0.1</a:t>
                      </a:r>
                      <a:endParaRPr lang="en-GB" sz="2000" b="0" i="0" u="none" dirty="0" smtClean="0"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0029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Wire twist pitch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u="none" kern="1200" dirty="0" smtClean="0">
                          <a:effectLst/>
                        </a:rPr>
                        <a:t>19 ± 3 mm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8639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Wire twist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direction</a:t>
                      </a:r>
                      <a:endParaRPr lang="en-US" sz="2000" b="0" i="0" u="none" strike="noStrike" dirty="0" smtClean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u="none" kern="1200" dirty="0" smtClean="0">
                          <a:effectLst/>
                        </a:rPr>
                        <a:t>Right-handed screw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8639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Minimum critical current @ 4.22K, 12T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632 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8639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Minimum critical current @ 4.22K, 15T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331 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0029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RRR (after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full heat treatment)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&gt; 150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0029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n-value @ 4.22K, 12T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&gt; 30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0901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349696" y="5799334"/>
            <a:ext cx="8686800" cy="942034"/>
          </a:xfrm>
          <a:prstGeom prst="rect">
            <a:avLst/>
          </a:prstGeom>
          <a:noFill/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4.9 K</a:t>
            </a:r>
            <a:r>
              <a:rPr lang="en-US" sz="2400" dirty="0" smtClean="0">
                <a:solidFill>
                  <a:schemeClr val="accent5"/>
                </a:solidFill>
              </a:rPr>
              <a:t> Temperature Margin,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chemeClr val="accent5"/>
                </a:solidFill>
              </a:rPr>
              <a:t>Current Margin </a:t>
            </a:r>
            <a:r>
              <a:rPr lang="en-US" sz="2400" dirty="0" smtClean="0">
                <a:solidFill>
                  <a:srgbClr val="FF0000"/>
                </a:solidFill>
              </a:rPr>
              <a:t>127%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22.4%</a:t>
            </a:r>
            <a:r>
              <a:rPr lang="en-US" sz="2400" dirty="0" smtClean="0">
                <a:solidFill>
                  <a:schemeClr val="accent5"/>
                </a:solidFill>
              </a:rPr>
              <a:t> Margin on the Load-Line</a:t>
            </a:r>
          </a:p>
          <a:p>
            <a:pPr algn="ctr"/>
            <a:endParaRPr lang="en-US" sz="2400" dirty="0" smtClean="0">
              <a:solidFill>
                <a:schemeClr val="accent5"/>
              </a:solidFill>
            </a:endParaRPr>
          </a:p>
          <a:p>
            <a:pPr algn="r"/>
            <a:endParaRPr lang="en-US" sz="2400" dirty="0" smtClean="0">
              <a:solidFill>
                <a:schemeClr val="accent5"/>
              </a:solidFill>
            </a:endParaRPr>
          </a:p>
          <a:p>
            <a:pPr algn="r"/>
            <a:endParaRPr lang="en-US" sz="2400" dirty="0" smtClean="0">
              <a:solidFill>
                <a:schemeClr val="accent5"/>
              </a:solidFill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400" y="1003862"/>
            <a:ext cx="7920000" cy="487341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400" y="1006911"/>
            <a:ext cx="7920000" cy="486773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400" y="1003862"/>
            <a:ext cx="7920000" cy="487341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400" y="1003862"/>
            <a:ext cx="7920000" cy="487341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4400" y="1003862"/>
            <a:ext cx="7920000" cy="487341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872736"/>
          </a:xfrm>
        </p:spPr>
        <p:txBody>
          <a:bodyPr anchor="t"/>
          <a:lstStyle/>
          <a:p>
            <a:r>
              <a:rPr lang="en-US" sz="3000" dirty="0" smtClean="0"/>
              <a:t>RRP Wire </a:t>
            </a:r>
            <a:r>
              <a:rPr lang="en-US" sz="3000" dirty="0"/>
              <a:t>Technical Specs</a:t>
            </a:r>
            <a:r>
              <a:rPr lang="en-US" dirty="0"/>
              <a:t/>
            </a:r>
            <a:br>
              <a:rPr lang="en-US" dirty="0"/>
            </a:br>
            <a:r>
              <a:rPr lang="en-US" sz="2400" dirty="0" smtClean="0"/>
              <a:t>Magnet Margin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6734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054064" y="5301208"/>
            <a:ext cx="7416824" cy="1110307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</a:pPr>
            <a:r>
              <a:rPr lang="en-US" sz="2400" i="1" dirty="0" smtClean="0">
                <a:latin typeface="Tahoma"/>
                <a:cs typeface="Tahoma"/>
              </a:rPr>
              <a:t>J</a:t>
            </a:r>
            <a:r>
              <a:rPr lang="en-US" sz="2400" i="1" baseline="-25000" dirty="0" smtClean="0">
                <a:latin typeface="Tahoma"/>
                <a:cs typeface="Tahoma"/>
              </a:rPr>
              <a:t>c</a:t>
            </a:r>
            <a:r>
              <a:rPr lang="en-US" sz="2400" i="1" dirty="0" smtClean="0">
                <a:latin typeface="Tahoma"/>
                <a:cs typeface="Tahoma"/>
              </a:rPr>
              <a:t>(4.22 K, </a:t>
            </a:r>
            <a:r>
              <a:rPr lang="en-US" sz="2400" b="1" i="1" dirty="0" smtClean="0">
                <a:latin typeface="Tahoma"/>
                <a:cs typeface="Tahoma"/>
              </a:rPr>
              <a:t>12</a:t>
            </a:r>
            <a:r>
              <a:rPr lang="en-US" sz="2400" i="1" dirty="0" smtClean="0">
                <a:latin typeface="Tahoma"/>
                <a:cs typeface="Tahoma"/>
              </a:rPr>
              <a:t> T)≈</a:t>
            </a:r>
            <a:r>
              <a:rPr lang="en-US" sz="2400" b="1" i="1" dirty="0" smtClean="0">
                <a:solidFill>
                  <a:srgbClr val="FF0000"/>
                </a:solidFill>
                <a:latin typeface="Tahoma"/>
                <a:cs typeface="Tahoma"/>
              </a:rPr>
              <a:t>2290 A/mm</a:t>
            </a:r>
            <a:r>
              <a:rPr lang="en-US" sz="2400" b="1" i="1" baseline="30000" dirty="0" smtClean="0">
                <a:solidFill>
                  <a:srgbClr val="FF0000"/>
                </a:solidFill>
                <a:latin typeface="Tahoma"/>
                <a:cs typeface="Tahoma"/>
              </a:rPr>
              <a:t>2</a:t>
            </a:r>
          </a:p>
          <a:p>
            <a:pPr algn="ctr">
              <a:spcBef>
                <a:spcPts val="1200"/>
              </a:spcBef>
            </a:pPr>
            <a:r>
              <a:rPr lang="en-US" sz="2400" i="1" dirty="0">
                <a:latin typeface="Tahoma"/>
                <a:cs typeface="Tahoma"/>
              </a:rPr>
              <a:t>J</a:t>
            </a:r>
            <a:r>
              <a:rPr lang="en-US" sz="2400" i="1" baseline="-25000" dirty="0">
                <a:latin typeface="Tahoma"/>
                <a:cs typeface="Tahoma"/>
              </a:rPr>
              <a:t>c</a:t>
            </a:r>
            <a:r>
              <a:rPr lang="en-US" sz="2400" i="1" dirty="0">
                <a:latin typeface="Tahoma"/>
                <a:cs typeface="Tahoma"/>
              </a:rPr>
              <a:t>(4.22 K, </a:t>
            </a:r>
            <a:r>
              <a:rPr lang="en-US" sz="2400" b="1" i="1" dirty="0" smtClean="0">
                <a:latin typeface="Tahoma"/>
                <a:cs typeface="Tahoma"/>
              </a:rPr>
              <a:t>15</a:t>
            </a:r>
            <a:r>
              <a:rPr lang="en-US" sz="2400" i="1" dirty="0" smtClean="0">
                <a:latin typeface="Tahoma"/>
                <a:cs typeface="Tahoma"/>
              </a:rPr>
              <a:t> </a:t>
            </a:r>
            <a:r>
              <a:rPr lang="en-US" sz="2400" i="1" dirty="0">
                <a:latin typeface="Tahoma"/>
                <a:cs typeface="Tahoma"/>
              </a:rPr>
              <a:t>T</a:t>
            </a:r>
            <a:r>
              <a:rPr lang="en-US" sz="2400" i="1" dirty="0" smtClean="0">
                <a:latin typeface="Tahoma"/>
                <a:cs typeface="Tahoma"/>
              </a:rPr>
              <a:t>)≈</a:t>
            </a:r>
            <a:r>
              <a:rPr lang="en-US" sz="2400" b="1" i="1" dirty="0" smtClean="0">
                <a:latin typeface="Tahoma"/>
                <a:cs typeface="Tahoma"/>
              </a:rPr>
              <a:t>1280 </a:t>
            </a:r>
            <a:r>
              <a:rPr lang="en-US" sz="2400" b="1" i="1" dirty="0">
                <a:latin typeface="Tahoma"/>
                <a:cs typeface="Tahoma"/>
              </a:rPr>
              <a:t>A/mm</a:t>
            </a:r>
            <a:r>
              <a:rPr lang="en-US" sz="2400" b="1" i="1" baseline="30000" dirty="0">
                <a:latin typeface="Tahoma"/>
                <a:cs typeface="Tahoma"/>
              </a:rPr>
              <a:t>2</a:t>
            </a:r>
          </a:p>
          <a:p>
            <a:pPr algn="ctr"/>
            <a:endParaRPr lang="en-US" sz="2400" b="1" i="1" baseline="30000" dirty="0" smtClean="0">
              <a:latin typeface="Tahoma"/>
              <a:cs typeface="Tahoma"/>
            </a:endParaRPr>
          </a:p>
          <a:p>
            <a:pPr algn="ctr"/>
            <a:endParaRPr lang="en-US" sz="2400" b="1" i="1" baseline="30000" dirty="0" smtClean="0">
              <a:latin typeface="Tahoma"/>
              <a:cs typeface="Tahoma"/>
            </a:endParaRPr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1736832"/>
          </a:xfrm>
        </p:spPr>
        <p:txBody>
          <a:bodyPr anchor="t"/>
          <a:lstStyle/>
          <a:p>
            <a:r>
              <a:rPr lang="en-US" sz="3000" dirty="0" smtClean="0"/>
              <a:t>PIT Wire Technical Specs</a:t>
            </a:r>
            <a:br>
              <a:rPr lang="en-US" sz="3000" dirty="0" smtClean="0"/>
            </a:br>
            <a:r>
              <a:rPr lang="en-US" sz="2400" dirty="0" smtClean="0"/>
              <a:t>Main Parameters</a:t>
            </a:r>
            <a:endParaRPr lang="en-GB" sz="24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713435"/>
              </p:ext>
            </p:extLst>
          </p:nvPr>
        </p:nvGraphicFramePr>
        <p:xfrm>
          <a:off x="980828" y="1205999"/>
          <a:ext cx="7182343" cy="3951193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4711161"/>
                <a:gridCol w="2471182"/>
              </a:tblGrid>
              <a:tr h="269085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MQXF </a:t>
                      </a:r>
                      <a:r>
                        <a:rPr lang="en-US" sz="18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Quadrupole</a:t>
                      </a:r>
                      <a:endParaRPr lang="en-US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>
                    <a:solidFill>
                      <a:schemeClr val="bg1"/>
                    </a:solidFill>
                  </a:tcPr>
                </a:tc>
              </a:tr>
              <a:tr h="310029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Wire diameter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el-GR" sz="2000" u="none" strike="noStrike" baseline="0" dirty="0" smtClean="0">
                          <a:effectLst/>
                        </a:rPr>
                        <a:t>Φ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1200" dirty="0" smtClean="0">
                          <a:effectLst/>
                        </a:rPr>
                        <a:t>0.850 ± 0.00</a:t>
                      </a:r>
                      <a:r>
                        <a:rPr lang="en-GB" sz="2000" kern="1200" dirty="0" smtClean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r>
                        <a:rPr lang="en-GB" sz="2000" kern="1200" dirty="0" smtClean="0">
                          <a:effectLst/>
                        </a:rPr>
                        <a:t> mm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0029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Nominal sub-element diameter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1200" dirty="0" smtClean="0">
                          <a:effectLst/>
                        </a:rPr>
                        <a:t>&lt; 55 µm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0029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Copper to non-copper ratio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u="none" dirty="0" smtClean="0"/>
                        <a:t>1.2 </a:t>
                      </a:r>
                      <a:r>
                        <a:rPr lang="en-GB" sz="2000" u="none" kern="1200" dirty="0" smtClean="0">
                          <a:effectLst/>
                        </a:rPr>
                        <a:t>± 0.1</a:t>
                      </a:r>
                      <a:endParaRPr lang="en-GB" sz="2000" b="0" i="0" u="none" dirty="0" smtClean="0"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0029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Wire twist pitch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u="none" kern="1200" dirty="0" smtClean="0">
                          <a:effectLst/>
                        </a:rPr>
                        <a:t>19 ± 3 mm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8639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Wire twist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direction</a:t>
                      </a:r>
                      <a:endParaRPr lang="en-US" sz="2000" b="0" i="0" u="none" strike="noStrike" dirty="0" smtClean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u="none" kern="1200" dirty="0" smtClean="0">
                          <a:effectLst/>
                        </a:rPr>
                        <a:t>Right-handed screw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8639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Minimum critical current @ 4.22K, 12T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590 A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8639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Minimum critical current @ 4.22K, 15T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331 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0029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RRR (after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full heat treatment)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&gt; 150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10029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n-value @ 4.22K, 12T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&gt; 30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4942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395536" y="5799334"/>
            <a:ext cx="8686800" cy="942034"/>
          </a:xfrm>
          <a:prstGeom prst="rect">
            <a:avLst/>
          </a:prstGeom>
          <a:noFill/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4.75 K</a:t>
            </a:r>
            <a:r>
              <a:rPr lang="en-US" sz="2400" dirty="0" smtClean="0">
                <a:solidFill>
                  <a:schemeClr val="accent5"/>
                </a:solidFill>
              </a:rPr>
              <a:t> Temperature Margin,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chemeClr val="accent5"/>
                </a:solidFill>
              </a:rPr>
              <a:t>Current Margin </a:t>
            </a:r>
            <a:r>
              <a:rPr lang="en-US" sz="2400" dirty="0" smtClean="0">
                <a:solidFill>
                  <a:srgbClr val="FF0000"/>
                </a:solidFill>
              </a:rPr>
              <a:t>104 %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21.1%</a:t>
            </a:r>
            <a:r>
              <a:rPr lang="en-US" sz="2400" dirty="0" smtClean="0">
                <a:solidFill>
                  <a:schemeClr val="accent5"/>
                </a:solidFill>
              </a:rPr>
              <a:t> Margin on the Load-Line</a:t>
            </a:r>
          </a:p>
          <a:p>
            <a:pPr algn="ctr"/>
            <a:endParaRPr lang="en-US" sz="2400" dirty="0" smtClean="0">
              <a:solidFill>
                <a:schemeClr val="accent5"/>
              </a:solidFill>
            </a:endParaRPr>
          </a:p>
          <a:p>
            <a:pPr algn="r"/>
            <a:endParaRPr lang="en-US" sz="2400" dirty="0" smtClean="0">
              <a:solidFill>
                <a:schemeClr val="accent5"/>
              </a:solidFill>
            </a:endParaRPr>
          </a:p>
          <a:p>
            <a:pPr algn="r"/>
            <a:endParaRPr lang="en-US" sz="2400" dirty="0" smtClean="0">
              <a:solidFill>
                <a:schemeClr val="accent5"/>
              </a:solidFill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872736"/>
          </a:xfrm>
        </p:spPr>
        <p:txBody>
          <a:bodyPr anchor="t"/>
          <a:lstStyle/>
          <a:p>
            <a:r>
              <a:rPr lang="en-US" sz="3000" dirty="0" smtClean="0"/>
              <a:t>PIT Wire </a:t>
            </a:r>
            <a:r>
              <a:rPr lang="en-US" sz="3000" dirty="0"/>
              <a:t>Technical Specs</a:t>
            </a:r>
            <a:br>
              <a:rPr lang="en-US" sz="3000" dirty="0"/>
            </a:br>
            <a:r>
              <a:rPr lang="en-US" sz="2400" dirty="0" smtClean="0"/>
              <a:t>Magnet Margin 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153" y="1024719"/>
            <a:ext cx="7920000" cy="4852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436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16632"/>
            <a:ext cx="8280480" cy="1160768"/>
          </a:xfrm>
        </p:spPr>
        <p:txBody>
          <a:bodyPr/>
          <a:lstStyle/>
          <a:p>
            <a:r>
              <a:rPr lang="en-US" sz="3000" dirty="0" smtClean="0"/>
              <a:t>Received</a:t>
            </a:r>
            <a:r>
              <a:rPr lang="en-US" sz="3000" i="1" dirty="0" smtClean="0"/>
              <a:t> </a:t>
            </a:r>
            <a:r>
              <a:rPr lang="en-US" sz="3000" dirty="0" smtClean="0"/>
              <a:t>108/127</a:t>
            </a:r>
            <a:r>
              <a:rPr lang="en-US" sz="3000" i="1" dirty="0" smtClean="0"/>
              <a:t> </a:t>
            </a:r>
            <a:r>
              <a:rPr lang="en-US" sz="3000" dirty="0" smtClean="0"/>
              <a:t>RRP</a:t>
            </a:r>
            <a:r>
              <a:rPr lang="en-US" sz="3000" i="1" dirty="0"/>
              <a:t> </a:t>
            </a:r>
            <a:r>
              <a:rPr lang="en-US" sz="3000" dirty="0" smtClean="0"/>
              <a:t>Wire </a:t>
            </a:r>
            <a:br>
              <a:rPr lang="en-US" sz="3000" dirty="0" smtClean="0"/>
            </a:br>
            <a:r>
              <a:rPr lang="en-US" sz="2400" dirty="0" smtClean="0"/>
              <a:t> </a:t>
            </a:r>
            <a:r>
              <a:rPr lang="en-US" sz="2400" i="1" dirty="0" smtClean="0"/>
              <a:t>I</a:t>
            </a:r>
            <a:r>
              <a:rPr lang="en-US" sz="2400" i="1" baseline="-25000" dirty="0" smtClean="0"/>
              <a:t>C</a:t>
            </a:r>
            <a:r>
              <a:rPr lang="en-US" sz="2400" i="1" dirty="0" smtClean="0"/>
              <a:t> </a:t>
            </a:r>
            <a:r>
              <a:rPr lang="en-US" sz="2400" dirty="0"/>
              <a:t>@ </a:t>
            </a:r>
            <a:r>
              <a:rPr lang="en-US" sz="2400" dirty="0" smtClean="0"/>
              <a:t>12 T</a:t>
            </a:r>
            <a:r>
              <a:rPr lang="en-US" sz="2400" dirty="0"/>
              <a:t>, </a:t>
            </a:r>
            <a:r>
              <a:rPr lang="en-US" sz="2400" dirty="0" smtClean="0"/>
              <a:t>4.22 K </a:t>
            </a:r>
            <a:r>
              <a:rPr lang="en-US" sz="2400" i="1" dirty="0"/>
              <a:t>&amp;</a:t>
            </a:r>
            <a:r>
              <a:rPr lang="en-US" sz="2400" dirty="0"/>
              <a:t> RRR – </a:t>
            </a:r>
            <a:r>
              <a:rPr lang="en-US" sz="2400" dirty="0">
                <a:solidFill>
                  <a:srgbClr val="FF0000"/>
                </a:solidFill>
              </a:rPr>
              <a:t>OST </a:t>
            </a:r>
            <a:r>
              <a:rPr lang="en-US" sz="2400" dirty="0" smtClean="0">
                <a:solidFill>
                  <a:srgbClr val="FF0000"/>
                </a:solidFill>
              </a:rPr>
              <a:t>Data </a:t>
            </a:r>
            <a:r>
              <a:rPr lang="en-US" sz="2400" dirty="0" smtClean="0"/>
              <a:t>1/2</a:t>
            </a:r>
            <a:endParaRPr lang="en-GB" sz="24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Espace réservé du contenu 2"/>
          <p:cNvSpPr txBox="1">
            <a:spLocks/>
          </p:cNvSpPr>
          <p:nvPr/>
        </p:nvSpPr>
        <p:spPr>
          <a:xfrm>
            <a:off x="179512" y="4653136"/>
            <a:ext cx="8712968" cy="151216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en-US" sz="2000" dirty="0" smtClean="0">
                <a:solidFill>
                  <a:srgbClr val="5A5A5A"/>
                </a:solidFill>
                <a:latin typeface="Tahoma"/>
                <a:cs typeface="Tahoma"/>
              </a:rPr>
              <a:t>The </a:t>
            </a:r>
            <a:r>
              <a:rPr lang="en-US" sz="2000" dirty="0" smtClean="0">
                <a:solidFill>
                  <a:srgbClr val="FF0000"/>
                </a:solidFill>
                <a:latin typeface="Tahoma"/>
                <a:cs typeface="Tahoma"/>
              </a:rPr>
              <a:t>average </a:t>
            </a:r>
            <a:r>
              <a:rPr lang="en-US" sz="2000" i="1" dirty="0" err="1" smtClean="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lang="en-US" sz="2000" i="1" baseline="-25000" dirty="0" err="1" smtClean="0">
                <a:solidFill>
                  <a:srgbClr val="FF0000"/>
                </a:solidFill>
                <a:latin typeface="Tahoma"/>
                <a:cs typeface="Tahoma"/>
              </a:rPr>
              <a:t>c</a:t>
            </a:r>
            <a:r>
              <a:rPr lang="en-US" sz="2000" dirty="0" smtClean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lang="en-US" sz="2000" dirty="0" smtClean="0">
                <a:solidFill>
                  <a:srgbClr val="5A5A5A"/>
                </a:solidFill>
                <a:latin typeface="Tahoma"/>
                <a:cs typeface="Tahoma"/>
              </a:rPr>
              <a:t>value is about </a:t>
            </a:r>
            <a:r>
              <a:rPr lang="en-US" sz="2000" dirty="0" smtClean="0">
                <a:solidFill>
                  <a:srgbClr val="FF0000"/>
                </a:solidFill>
                <a:latin typeface="Tahoma"/>
                <a:cs typeface="Tahoma"/>
              </a:rPr>
              <a:t>14% larger </a:t>
            </a:r>
            <a:r>
              <a:rPr lang="en-US" sz="2000" dirty="0" smtClean="0">
                <a:solidFill>
                  <a:srgbClr val="5A5A5A"/>
                </a:solidFill>
                <a:latin typeface="Tahoma"/>
                <a:cs typeface="Tahoma"/>
              </a:rPr>
              <a:t>than </a:t>
            </a:r>
            <a:r>
              <a:rPr lang="en-US" sz="2000" dirty="0" smtClean="0">
                <a:solidFill>
                  <a:srgbClr val="FF0000"/>
                </a:solidFill>
                <a:latin typeface="Tahoma"/>
                <a:cs typeface="Tahoma"/>
              </a:rPr>
              <a:t>specification</a:t>
            </a:r>
            <a:r>
              <a:rPr lang="en-US" sz="2000" dirty="0" smtClean="0">
                <a:solidFill>
                  <a:srgbClr val="5A5A5A"/>
                </a:solidFill>
                <a:latin typeface="Tahoma"/>
                <a:cs typeface="Tahoma"/>
              </a:rPr>
              <a:t>; the </a:t>
            </a:r>
            <a:r>
              <a:rPr lang="en-US" sz="2000" dirty="0" smtClean="0">
                <a:solidFill>
                  <a:srgbClr val="FF0000"/>
                </a:solidFill>
                <a:latin typeface="Tahoma"/>
                <a:cs typeface="Tahoma"/>
              </a:rPr>
              <a:t>RMS</a:t>
            </a:r>
            <a:r>
              <a:rPr lang="en-US" sz="2000" dirty="0" smtClean="0">
                <a:solidFill>
                  <a:srgbClr val="5A5A5A"/>
                </a:solidFill>
                <a:latin typeface="Tahoma"/>
                <a:cs typeface="Tahoma"/>
              </a:rPr>
              <a:t> value is </a:t>
            </a:r>
            <a:r>
              <a:rPr lang="en-US" sz="2000" dirty="0" smtClean="0">
                <a:solidFill>
                  <a:srgbClr val="FF0000"/>
                </a:solidFill>
                <a:latin typeface="Tahoma"/>
                <a:cs typeface="Tahoma"/>
              </a:rPr>
              <a:t>3%</a:t>
            </a:r>
            <a:r>
              <a:rPr lang="en-US" sz="2000" dirty="0" smtClean="0">
                <a:solidFill>
                  <a:srgbClr val="5A5A5A"/>
                </a:solidFill>
                <a:latin typeface="Tahoma"/>
                <a:cs typeface="Tahoma"/>
              </a:rPr>
              <a:t> of the average value</a:t>
            </a:r>
          </a:p>
          <a:p>
            <a:pPr>
              <a:spcBef>
                <a:spcPts val="1800"/>
              </a:spcBef>
            </a:pPr>
            <a:r>
              <a:rPr lang="en-US" sz="2000" dirty="0" smtClean="0">
                <a:solidFill>
                  <a:srgbClr val="5A5A5A"/>
                </a:solidFill>
                <a:latin typeface="Tahoma"/>
                <a:cs typeface="Tahoma"/>
              </a:rPr>
              <a:t>The average </a:t>
            </a:r>
            <a:r>
              <a:rPr lang="en-US" sz="2000" dirty="0" smtClean="0">
                <a:solidFill>
                  <a:srgbClr val="FF0000"/>
                </a:solidFill>
                <a:latin typeface="Tahoma"/>
                <a:cs typeface="Tahoma"/>
              </a:rPr>
              <a:t>RRR</a:t>
            </a:r>
            <a:r>
              <a:rPr lang="en-US" sz="2000" dirty="0" smtClean="0">
                <a:solidFill>
                  <a:srgbClr val="5A5A5A"/>
                </a:solidFill>
                <a:latin typeface="Tahoma"/>
                <a:cs typeface="Tahoma"/>
              </a:rPr>
              <a:t> value is almost </a:t>
            </a:r>
            <a:r>
              <a:rPr lang="en-US" sz="2000" dirty="0" smtClean="0">
                <a:solidFill>
                  <a:srgbClr val="FF0000"/>
                </a:solidFill>
                <a:latin typeface="Tahoma"/>
                <a:cs typeface="Tahoma"/>
              </a:rPr>
              <a:t>two times </a:t>
            </a:r>
            <a:r>
              <a:rPr lang="en-US" sz="2000" dirty="0" smtClean="0">
                <a:solidFill>
                  <a:srgbClr val="5A5A5A"/>
                </a:solidFill>
                <a:latin typeface="Tahoma"/>
                <a:cs typeface="Tahoma"/>
              </a:rPr>
              <a:t>the </a:t>
            </a:r>
            <a:r>
              <a:rPr lang="en-US" sz="2000" dirty="0" smtClean="0">
                <a:solidFill>
                  <a:srgbClr val="FF0000"/>
                </a:solidFill>
                <a:latin typeface="Tahoma"/>
                <a:cs typeface="Tahoma"/>
              </a:rPr>
              <a:t>spec</a:t>
            </a:r>
            <a:r>
              <a:rPr lang="en-US" sz="2000" dirty="0" smtClean="0">
                <a:solidFill>
                  <a:srgbClr val="5A5A5A"/>
                </a:solidFill>
                <a:latin typeface="Tahoma"/>
                <a:cs typeface="Tahoma"/>
              </a:rPr>
              <a:t> value</a:t>
            </a:r>
            <a:r>
              <a:rPr lang="en-US" sz="2000" dirty="0">
                <a:solidFill>
                  <a:srgbClr val="5A5A5A"/>
                </a:solidFill>
                <a:latin typeface="Tahoma"/>
                <a:cs typeface="Tahoma"/>
              </a:rPr>
              <a:t>; the </a:t>
            </a:r>
            <a:r>
              <a:rPr lang="en-US" sz="2000" dirty="0">
                <a:solidFill>
                  <a:srgbClr val="FF0000"/>
                </a:solidFill>
                <a:latin typeface="Tahoma"/>
                <a:cs typeface="Tahoma"/>
              </a:rPr>
              <a:t>RMS</a:t>
            </a:r>
            <a:r>
              <a:rPr lang="en-US" sz="2000" dirty="0">
                <a:solidFill>
                  <a:srgbClr val="5A5A5A"/>
                </a:solidFill>
                <a:latin typeface="Tahoma"/>
                <a:cs typeface="Tahoma"/>
              </a:rPr>
              <a:t> value is </a:t>
            </a:r>
            <a:r>
              <a:rPr lang="en-US" sz="2000" dirty="0" smtClean="0">
                <a:solidFill>
                  <a:srgbClr val="FF0000"/>
                </a:solidFill>
                <a:latin typeface="Tahoma"/>
                <a:cs typeface="Tahoma"/>
              </a:rPr>
              <a:t>18%</a:t>
            </a:r>
            <a:r>
              <a:rPr lang="en-US" sz="2000" dirty="0" smtClean="0">
                <a:solidFill>
                  <a:srgbClr val="5A5A5A"/>
                </a:solidFill>
                <a:latin typeface="Tahoma"/>
                <a:cs typeface="Tahoma"/>
              </a:rPr>
              <a:t> </a:t>
            </a:r>
            <a:r>
              <a:rPr lang="en-US" sz="2000" dirty="0">
                <a:solidFill>
                  <a:srgbClr val="5A5A5A"/>
                </a:solidFill>
                <a:latin typeface="Tahoma"/>
                <a:cs typeface="Tahoma"/>
              </a:rPr>
              <a:t>of the average value</a:t>
            </a:r>
          </a:p>
          <a:p>
            <a:pPr>
              <a:spcBef>
                <a:spcPts val="1800"/>
              </a:spcBef>
            </a:pPr>
            <a:endParaRPr lang="en-US" sz="2000" dirty="0">
              <a:solidFill>
                <a:srgbClr val="5A5A5A"/>
              </a:solidFill>
              <a:latin typeface="Tahoma"/>
              <a:cs typeface="Tahoma"/>
            </a:endParaRPr>
          </a:p>
        </p:txBody>
      </p:sp>
      <p:pic>
        <p:nvPicPr>
          <p:cNvPr id="8" name="Picture 21" descr="C:\Documents and Settings\bbordini\Local Settings\Temporary Internet Files\Content.Word\001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0959" r="89315"/>
                    </a14:imgEffect>
                  </a14:imgLayer>
                </a14:imgProps>
              </a:ext>
            </a:extLst>
          </a:blip>
          <a:srcRect l="13051" r="13051"/>
          <a:stretch>
            <a:fillRect/>
          </a:stretch>
        </p:blipFill>
        <p:spPr>
          <a:xfrm>
            <a:off x="1440934" y="1277400"/>
            <a:ext cx="1618898" cy="164754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241434"/>
              </p:ext>
            </p:extLst>
          </p:nvPr>
        </p:nvGraphicFramePr>
        <p:xfrm>
          <a:off x="4355976" y="1268760"/>
          <a:ext cx="3885262" cy="2870200"/>
        </p:xfrm>
        <a:graphic>
          <a:graphicData uri="http://schemas.openxmlformats.org/drawingml/2006/table">
            <a:tbl>
              <a:tblPr/>
              <a:tblGrid>
                <a:gridCol w="2792964"/>
                <a:gridCol w="1092298"/>
              </a:tblGrid>
              <a:tr h="174695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 mm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RRP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Value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0822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Quantity [km]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73.83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0822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n° billets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0822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Layout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0822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</a:t>
                      </a:r>
                      <a:r>
                        <a:rPr lang="en-US" sz="1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  <a:r>
                        <a:rPr lang="en-US" sz="1800" b="1" i="1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  <a:r>
                        <a:rPr lang="en-US" sz="1800" b="0" i="1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US" sz="1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RMS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[A]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720.1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US" sz="1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0822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I</a:t>
                      </a:r>
                      <a:r>
                        <a:rPr lang="en-US" sz="1800" b="1" i="1" u="none" strike="noStrike" baseline="-250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</a:t>
                      </a:r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spec</a:t>
                      </a:r>
                      <a:r>
                        <a:rPr lang="en-US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[A]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632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0822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RRR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US" sz="1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RMS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290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US" sz="1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0822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RRR</a:t>
                      </a:r>
                      <a:r>
                        <a:rPr lang="en-US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spec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150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0822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</a:t>
                      </a:r>
                      <a:r>
                        <a:rPr lang="en-US" sz="1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  <a:r>
                        <a:rPr lang="en-US" sz="1800" b="1" i="1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RMS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[A/mm</a:t>
                      </a:r>
                      <a:r>
                        <a:rPr lang="en-US" sz="18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2760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85.0</a:t>
                      </a:r>
                      <a:endParaRPr lang="en-US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50822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</a:t>
                      </a:r>
                      <a:r>
                        <a:rPr lang="en-US" sz="1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  <a:r>
                        <a:rPr lang="en-US" sz="1800" b="1" i="1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c2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US" sz="1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RMS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[T]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25.6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0.45</a:t>
                      </a:r>
                      <a:endParaRPr lang="en-US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" name="Espace réservé du contenu 2"/>
          <p:cNvSpPr txBox="1">
            <a:spLocks/>
          </p:cNvSpPr>
          <p:nvPr/>
        </p:nvSpPr>
        <p:spPr>
          <a:xfrm>
            <a:off x="179512" y="3140968"/>
            <a:ext cx="3843283" cy="121852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en-US" sz="2000" dirty="0" smtClean="0"/>
              <a:t>For the RRP </a:t>
            </a:r>
            <a:r>
              <a:rPr lang="en-US" sz="2000" dirty="0" smtClean="0">
                <a:solidFill>
                  <a:srgbClr val="FF0000"/>
                </a:solidFill>
              </a:rPr>
              <a:t>Prototypes </a:t>
            </a:r>
            <a:r>
              <a:rPr lang="en-US" sz="2000" dirty="0" smtClean="0">
                <a:solidFill>
                  <a:srgbClr val="5A5A5A"/>
                </a:solidFill>
              </a:rPr>
              <a:t>and the  </a:t>
            </a:r>
            <a:r>
              <a:rPr lang="en-US" sz="2000" dirty="0">
                <a:solidFill>
                  <a:srgbClr val="FF0000"/>
                </a:solidFill>
              </a:rPr>
              <a:t>series </a:t>
            </a:r>
            <a:r>
              <a:rPr lang="en-US" sz="2000" dirty="0">
                <a:solidFill>
                  <a:srgbClr val="5A5A5A"/>
                </a:solidFill>
              </a:rPr>
              <a:t>magnets </a:t>
            </a:r>
            <a:r>
              <a:rPr lang="en-US" sz="2000" dirty="0" smtClean="0">
                <a:solidFill>
                  <a:srgbClr val="5A5A5A"/>
                </a:solidFill>
              </a:rPr>
              <a:t>the </a:t>
            </a:r>
            <a:r>
              <a:rPr lang="en-US" sz="2000" dirty="0" smtClean="0">
                <a:solidFill>
                  <a:srgbClr val="FF0000"/>
                </a:solidFill>
              </a:rPr>
              <a:t>108/127 layout </a:t>
            </a:r>
            <a:r>
              <a:rPr lang="en-US" sz="2000" dirty="0" smtClean="0">
                <a:solidFill>
                  <a:srgbClr val="5A5A5A"/>
                </a:solidFill>
              </a:rPr>
              <a:t>will be used </a:t>
            </a:r>
          </a:p>
        </p:txBody>
      </p:sp>
    </p:spTree>
    <p:extLst>
      <p:ext uri="{BB962C8B-B14F-4D97-AF65-F5344CB8AC3E}">
        <p14:creationId xmlns:p14="http://schemas.microsoft.com/office/powerpoint/2010/main" val="1430695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14272" r="10968"/>
          <a:stretch/>
        </p:blipFill>
        <p:spPr>
          <a:xfrm rot="5400000">
            <a:off x="2452105" y="-738756"/>
            <a:ext cx="4127411" cy="7808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99792" y="1196752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Different Markers </a:t>
            </a:r>
            <a:endParaRPr lang="en-US" dirty="0">
              <a:sym typeface="Wingdings"/>
            </a:endParaRPr>
          </a:p>
          <a:p>
            <a:pPr algn="ctr"/>
            <a:endParaRPr lang="en-US" dirty="0" smtClean="0">
              <a:sym typeface="Wingdings"/>
            </a:endParaRPr>
          </a:p>
          <a:p>
            <a:pPr algn="ctr"/>
            <a:endParaRPr lang="en-US" dirty="0">
              <a:sym typeface="Wingdings"/>
            </a:endParaRPr>
          </a:p>
          <a:p>
            <a:pPr algn="ctr"/>
            <a:r>
              <a:rPr lang="en-US" dirty="0" smtClean="0">
                <a:sym typeface="Wingdings"/>
              </a:rPr>
              <a:t>Different Billets</a:t>
            </a:r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>
            <a:off x="3491880" y="1684415"/>
            <a:ext cx="216024" cy="3600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2627784" y="4221088"/>
            <a:ext cx="1296144" cy="556379"/>
            <a:chOff x="5148064" y="4295977"/>
            <a:chExt cx="1296144" cy="556379"/>
          </a:xfrm>
        </p:grpSpPr>
        <p:cxnSp>
          <p:nvCxnSpPr>
            <p:cNvPr id="17" name="Straight Arrow Connector 16"/>
            <p:cNvCxnSpPr/>
            <p:nvPr/>
          </p:nvCxnSpPr>
          <p:spPr>
            <a:xfrm flipH="1">
              <a:off x="5148064" y="4509120"/>
              <a:ext cx="432048" cy="34323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508104" y="4295977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ym typeface="Wingdings"/>
                </a:rPr>
                <a:t>632 A </a:t>
              </a:r>
              <a:endParaRPr lang="en-US" dirty="0">
                <a:sym typeface="Wingdings"/>
              </a:endParaRPr>
            </a:p>
          </p:txBody>
        </p:sp>
      </p:grpSp>
      <p:sp>
        <p:nvSpPr>
          <p:cNvPr id="14" name="Titre 2"/>
          <p:cNvSpPr>
            <a:spLocks noGrp="1"/>
          </p:cNvSpPr>
          <p:nvPr>
            <p:ph type="title"/>
          </p:nvPr>
        </p:nvSpPr>
        <p:spPr>
          <a:xfrm>
            <a:off x="612000" y="116632"/>
            <a:ext cx="8280480" cy="1160768"/>
          </a:xfrm>
        </p:spPr>
        <p:txBody>
          <a:bodyPr/>
          <a:lstStyle/>
          <a:p>
            <a:r>
              <a:rPr lang="en-US" sz="3000" dirty="0" smtClean="0"/>
              <a:t>Received</a:t>
            </a:r>
            <a:r>
              <a:rPr lang="en-US" sz="3000" i="1" dirty="0" smtClean="0"/>
              <a:t> </a:t>
            </a:r>
            <a:r>
              <a:rPr lang="en-US" sz="3000" dirty="0" smtClean="0"/>
              <a:t>108/127</a:t>
            </a:r>
            <a:r>
              <a:rPr lang="en-US" sz="3000" i="1" dirty="0" smtClean="0"/>
              <a:t> </a:t>
            </a:r>
            <a:r>
              <a:rPr lang="en-US" sz="3000" dirty="0" smtClean="0"/>
              <a:t>RRP</a:t>
            </a:r>
            <a:r>
              <a:rPr lang="en-US" sz="3000" i="1" dirty="0"/>
              <a:t> </a:t>
            </a:r>
            <a:r>
              <a:rPr lang="en-US" sz="3000" dirty="0" smtClean="0"/>
              <a:t>Wire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 </a:t>
            </a:r>
            <a:r>
              <a:rPr lang="en-US" sz="2400" i="1" dirty="0" smtClean="0"/>
              <a:t>I</a:t>
            </a:r>
            <a:r>
              <a:rPr lang="en-US" sz="2400" i="1" baseline="-25000" dirty="0" smtClean="0"/>
              <a:t>C</a:t>
            </a:r>
            <a:r>
              <a:rPr lang="en-US" sz="2400" i="1" dirty="0" smtClean="0"/>
              <a:t> </a:t>
            </a:r>
            <a:r>
              <a:rPr lang="en-US" sz="2400" dirty="0"/>
              <a:t>@ </a:t>
            </a:r>
            <a:r>
              <a:rPr lang="en-US" sz="2400" dirty="0" smtClean="0">
                <a:solidFill>
                  <a:srgbClr val="FF0000"/>
                </a:solidFill>
              </a:rPr>
              <a:t>12 T</a:t>
            </a:r>
            <a:r>
              <a:rPr lang="en-US" sz="2400" dirty="0"/>
              <a:t>, </a:t>
            </a:r>
            <a:r>
              <a:rPr lang="en-US" sz="2400" dirty="0" smtClean="0"/>
              <a:t>4.22 K </a:t>
            </a:r>
            <a:r>
              <a:rPr lang="en-US" sz="2400" i="1" dirty="0"/>
              <a:t>&amp;</a:t>
            </a:r>
            <a:r>
              <a:rPr lang="en-US" sz="2400" dirty="0"/>
              <a:t> </a:t>
            </a:r>
            <a:r>
              <a:rPr lang="en-US" sz="2400" dirty="0" smtClean="0">
                <a:solidFill>
                  <a:srgbClr val="0093BE"/>
                </a:solidFill>
              </a:rPr>
              <a:t>RRR</a:t>
            </a:r>
            <a:r>
              <a:rPr lang="en-US" sz="2400" dirty="0" smtClean="0"/>
              <a:t> – </a:t>
            </a:r>
            <a:r>
              <a:rPr lang="en-US" sz="2400" dirty="0" smtClean="0">
                <a:solidFill>
                  <a:srgbClr val="FF0000"/>
                </a:solidFill>
              </a:rPr>
              <a:t>OST Data </a:t>
            </a:r>
            <a:r>
              <a:rPr lang="en-US" sz="2400" dirty="0" smtClean="0"/>
              <a:t>2/2</a:t>
            </a:r>
            <a:endParaRPr lang="en-GB" sz="2400" dirty="0"/>
          </a:p>
        </p:txBody>
      </p:sp>
      <p:sp>
        <p:nvSpPr>
          <p:cNvPr id="15" name="Espace réservé du contenu 2"/>
          <p:cNvSpPr txBox="1">
            <a:spLocks/>
          </p:cNvSpPr>
          <p:nvPr/>
        </p:nvSpPr>
        <p:spPr>
          <a:xfrm>
            <a:off x="0" y="5301208"/>
            <a:ext cx="9144000" cy="10081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en-US" sz="2400" dirty="0" smtClean="0">
                <a:solidFill>
                  <a:srgbClr val="5A5A5A"/>
                </a:solidFill>
                <a:latin typeface="Tahoma"/>
                <a:cs typeface="Tahoma"/>
              </a:rPr>
              <a:t>The </a:t>
            </a:r>
            <a:r>
              <a:rPr lang="en-US" sz="2400" dirty="0" smtClean="0">
                <a:solidFill>
                  <a:srgbClr val="FF0000"/>
                </a:solidFill>
                <a:latin typeface="Tahoma"/>
                <a:cs typeface="Tahoma"/>
              </a:rPr>
              <a:t>lowest</a:t>
            </a:r>
            <a:r>
              <a:rPr lang="en-US" sz="2400" dirty="0" smtClean="0">
                <a:solidFill>
                  <a:srgbClr val="5A5A5A"/>
                </a:solidFill>
                <a:latin typeface="Tahoma"/>
                <a:cs typeface="Tahoma"/>
              </a:rPr>
              <a:t> measured </a:t>
            </a:r>
            <a:r>
              <a:rPr lang="en-US" sz="2400" i="1" dirty="0" err="1" smtClean="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lang="en-US" sz="2400" i="1" baseline="-25000" dirty="0" err="1" smtClean="0">
                <a:solidFill>
                  <a:srgbClr val="FF0000"/>
                </a:solidFill>
                <a:latin typeface="Tahoma"/>
                <a:cs typeface="Tahoma"/>
              </a:rPr>
              <a:t>c</a:t>
            </a:r>
            <a:r>
              <a:rPr lang="en-US" sz="2400" dirty="0" smtClean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lang="en-US" sz="2400" dirty="0" smtClean="0">
                <a:solidFill>
                  <a:srgbClr val="5A5A5A"/>
                </a:solidFill>
                <a:latin typeface="Tahoma"/>
                <a:cs typeface="Tahoma"/>
              </a:rPr>
              <a:t>value is more than </a:t>
            </a:r>
            <a:r>
              <a:rPr lang="en-US" sz="2400" dirty="0" smtClean="0">
                <a:solidFill>
                  <a:srgbClr val="FF0000"/>
                </a:solidFill>
                <a:latin typeface="Tahoma"/>
                <a:cs typeface="Tahoma"/>
              </a:rPr>
              <a:t>6% larger </a:t>
            </a:r>
            <a:r>
              <a:rPr lang="en-US" sz="2400" dirty="0" smtClean="0">
                <a:solidFill>
                  <a:srgbClr val="5A5A5A"/>
                </a:solidFill>
                <a:latin typeface="Tahoma"/>
                <a:cs typeface="Tahoma"/>
              </a:rPr>
              <a:t>than </a:t>
            </a:r>
            <a:r>
              <a:rPr lang="en-US" sz="2400" dirty="0" smtClean="0">
                <a:solidFill>
                  <a:srgbClr val="FF0000"/>
                </a:solidFill>
                <a:latin typeface="Tahoma"/>
                <a:cs typeface="Tahoma"/>
              </a:rPr>
              <a:t>spec</a:t>
            </a:r>
          </a:p>
          <a:p>
            <a:pPr>
              <a:spcBef>
                <a:spcPts val="1200"/>
              </a:spcBef>
            </a:pPr>
            <a:r>
              <a:rPr lang="en-US" sz="2400" dirty="0" smtClean="0">
                <a:solidFill>
                  <a:srgbClr val="5A5A5A"/>
                </a:solidFill>
                <a:latin typeface="Tahoma"/>
                <a:cs typeface="Tahoma"/>
              </a:rPr>
              <a:t>The </a:t>
            </a:r>
            <a:r>
              <a:rPr lang="en-US" sz="2400" dirty="0" smtClean="0">
                <a:solidFill>
                  <a:srgbClr val="FF0000"/>
                </a:solidFill>
                <a:latin typeface="Tahoma"/>
                <a:cs typeface="Tahoma"/>
              </a:rPr>
              <a:t>lowest</a:t>
            </a:r>
            <a:r>
              <a:rPr lang="en-US" sz="2400" dirty="0" smtClean="0">
                <a:solidFill>
                  <a:srgbClr val="5A5A5A"/>
                </a:solidFill>
                <a:latin typeface="Tahoma"/>
                <a:cs typeface="Tahoma"/>
              </a:rPr>
              <a:t> measured </a:t>
            </a:r>
            <a:r>
              <a:rPr lang="en-US" sz="2400" i="1" dirty="0" smtClean="0">
                <a:solidFill>
                  <a:srgbClr val="FF0000"/>
                </a:solidFill>
                <a:latin typeface="Tahoma"/>
                <a:cs typeface="Tahoma"/>
              </a:rPr>
              <a:t>RRR</a:t>
            </a:r>
            <a:r>
              <a:rPr lang="en-US" sz="2400" i="1" dirty="0" smtClean="0">
                <a:solidFill>
                  <a:srgbClr val="5A5A5A"/>
                </a:solidFill>
                <a:latin typeface="Tahoma"/>
                <a:cs typeface="Tahoma"/>
              </a:rPr>
              <a:t> </a:t>
            </a:r>
            <a:r>
              <a:rPr lang="en-US" sz="2400" dirty="0" smtClean="0">
                <a:solidFill>
                  <a:srgbClr val="5A5A5A"/>
                </a:solidFill>
                <a:latin typeface="Tahoma"/>
                <a:cs typeface="Tahoma"/>
              </a:rPr>
              <a:t>is </a:t>
            </a:r>
            <a:r>
              <a:rPr lang="en-US" sz="2400" dirty="0" smtClean="0">
                <a:solidFill>
                  <a:srgbClr val="FF0000"/>
                </a:solidFill>
                <a:latin typeface="Tahoma"/>
                <a:cs typeface="Tahoma"/>
              </a:rPr>
              <a:t>larger</a:t>
            </a:r>
            <a:r>
              <a:rPr lang="en-US" sz="2400" dirty="0" smtClean="0">
                <a:solidFill>
                  <a:srgbClr val="5A5A5A"/>
                </a:solidFill>
                <a:latin typeface="Tahoma"/>
                <a:cs typeface="Tahoma"/>
              </a:rPr>
              <a:t> than </a:t>
            </a:r>
            <a:r>
              <a:rPr lang="en-US" sz="2400" dirty="0" smtClean="0">
                <a:solidFill>
                  <a:srgbClr val="FF0000"/>
                </a:solidFill>
                <a:latin typeface="Tahoma"/>
                <a:cs typeface="Tahoma"/>
              </a:rPr>
              <a:t>200</a:t>
            </a:r>
            <a:endParaRPr lang="en-US" sz="2400" dirty="0">
              <a:solidFill>
                <a:srgbClr val="FF0000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783623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SC procurement and QC at CERN – B. Bordini  </a:t>
            </a:r>
            <a:endParaRPr lang="en-GB" noProof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4776" r="10016"/>
          <a:stretch/>
        </p:blipFill>
        <p:spPr>
          <a:xfrm rot="5400000">
            <a:off x="2439738" y="-751122"/>
            <a:ext cx="4152144" cy="7808500"/>
          </a:xfrm>
          <a:prstGeom prst="rect">
            <a:avLst/>
          </a:prstGeom>
        </p:spPr>
      </p:pic>
      <p:sp>
        <p:nvSpPr>
          <p:cNvPr id="7" name="Titre 2"/>
          <p:cNvSpPr>
            <a:spLocks noGrp="1"/>
          </p:cNvSpPr>
          <p:nvPr>
            <p:ph type="title"/>
          </p:nvPr>
        </p:nvSpPr>
        <p:spPr>
          <a:xfrm>
            <a:off x="612000" y="116632"/>
            <a:ext cx="8280480" cy="1160768"/>
          </a:xfrm>
        </p:spPr>
        <p:txBody>
          <a:bodyPr/>
          <a:lstStyle/>
          <a:p>
            <a:r>
              <a:rPr lang="en-US" sz="3000" dirty="0"/>
              <a:t>Received</a:t>
            </a:r>
            <a:r>
              <a:rPr lang="en-US" sz="3000" i="1" dirty="0"/>
              <a:t> </a:t>
            </a:r>
            <a:r>
              <a:rPr lang="en-US" sz="3000" dirty="0"/>
              <a:t>108/127</a:t>
            </a:r>
            <a:r>
              <a:rPr lang="en-US" sz="3000" i="1" dirty="0"/>
              <a:t> </a:t>
            </a:r>
            <a:r>
              <a:rPr lang="en-US" sz="3000" dirty="0"/>
              <a:t>RRP</a:t>
            </a:r>
            <a:r>
              <a:rPr lang="en-US" sz="3000" i="1" dirty="0"/>
              <a:t> </a:t>
            </a:r>
            <a:r>
              <a:rPr lang="en-US" sz="3000" dirty="0"/>
              <a:t>Wire </a:t>
            </a:r>
            <a:r>
              <a:rPr lang="en-US" sz="3000" i="1" dirty="0"/>
              <a:t/>
            </a:r>
            <a:br>
              <a:rPr lang="en-US" sz="3000" i="1" dirty="0"/>
            </a:br>
            <a:r>
              <a:rPr lang="en-US" sz="2400" dirty="0" smtClean="0"/>
              <a:t> </a:t>
            </a:r>
            <a:r>
              <a:rPr lang="en-US" sz="2400" i="1" dirty="0" smtClean="0"/>
              <a:t>I</a:t>
            </a:r>
            <a:r>
              <a:rPr lang="en-US" sz="2400" i="1" baseline="-25000" dirty="0" smtClean="0"/>
              <a:t>C</a:t>
            </a:r>
            <a:r>
              <a:rPr lang="en-US" sz="2400" i="1" dirty="0" smtClean="0"/>
              <a:t> </a:t>
            </a:r>
            <a:r>
              <a:rPr lang="en-US" sz="2400" dirty="0"/>
              <a:t>@ </a:t>
            </a:r>
            <a:r>
              <a:rPr lang="en-US" sz="2400" dirty="0" smtClean="0">
                <a:solidFill>
                  <a:srgbClr val="FF0000"/>
                </a:solidFill>
              </a:rPr>
              <a:t>15 T</a:t>
            </a:r>
            <a:r>
              <a:rPr lang="en-US" sz="2400" dirty="0"/>
              <a:t>, </a:t>
            </a:r>
            <a:r>
              <a:rPr lang="en-US" sz="2400" dirty="0" smtClean="0"/>
              <a:t>4.22 K </a:t>
            </a:r>
            <a:r>
              <a:rPr lang="en-US" sz="2400" i="1" dirty="0"/>
              <a:t>&amp;</a:t>
            </a:r>
            <a:r>
              <a:rPr lang="en-US" sz="2400" dirty="0"/>
              <a:t> RRR – </a:t>
            </a:r>
            <a:r>
              <a:rPr lang="en-US" sz="2400" dirty="0">
                <a:solidFill>
                  <a:srgbClr val="FF0000"/>
                </a:solidFill>
              </a:rPr>
              <a:t>OST Data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43808" y="1124744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Different Markers </a:t>
            </a:r>
            <a:endParaRPr lang="en-US" dirty="0">
              <a:sym typeface="Wingdings"/>
            </a:endParaRPr>
          </a:p>
          <a:p>
            <a:pPr algn="ctr"/>
            <a:endParaRPr lang="en-US" dirty="0" smtClean="0">
              <a:sym typeface="Wingdings"/>
            </a:endParaRPr>
          </a:p>
          <a:p>
            <a:pPr algn="ctr"/>
            <a:endParaRPr lang="en-US" dirty="0">
              <a:sym typeface="Wingdings"/>
            </a:endParaRPr>
          </a:p>
          <a:p>
            <a:pPr algn="ctr"/>
            <a:r>
              <a:rPr lang="en-US" dirty="0" smtClean="0">
                <a:sym typeface="Wingdings"/>
              </a:rPr>
              <a:t>Different Billets</a:t>
            </a:r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>
            <a:off x="3707904" y="1556792"/>
            <a:ext cx="216024" cy="3600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36512" y="5110162"/>
            <a:ext cx="9144000" cy="141518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400" dirty="0" smtClean="0">
                <a:solidFill>
                  <a:srgbClr val="5A5A5A"/>
                </a:solidFill>
                <a:latin typeface="Tahoma"/>
                <a:cs typeface="Tahoma"/>
              </a:rPr>
              <a:t>At </a:t>
            </a:r>
            <a:r>
              <a:rPr lang="en-US" sz="2400" dirty="0" smtClean="0">
                <a:solidFill>
                  <a:srgbClr val="FF0000"/>
                </a:solidFill>
                <a:latin typeface="Tahoma"/>
                <a:cs typeface="Tahoma"/>
              </a:rPr>
              <a:t>15 T</a:t>
            </a:r>
            <a:r>
              <a:rPr lang="en-US" sz="2400" dirty="0" smtClean="0">
                <a:solidFill>
                  <a:srgbClr val="5A5A5A"/>
                </a:solidFill>
                <a:latin typeface="Tahoma"/>
                <a:cs typeface="Tahoma"/>
              </a:rPr>
              <a:t> the </a:t>
            </a:r>
            <a:r>
              <a:rPr lang="en-US" sz="2400" dirty="0" smtClean="0">
                <a:solidFill>
                  <a:srgbClr val="FF0000"/>
                </a:solidFill>
                <a:latin typeface="Tahoma"/>
                <a:cs typeface="Tahoma"/>
              </a:rPr>
              <a:t>average </a:t>
            </a:r>
            <a:r>
              <a:rPr lang="en-US" sz="2400" i="1" dirty="0" err="1" smtClean="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lang="en-US" sz="2400" i="1" baseline="-25000" dirty="0" err="1" smtClean="0">
                <a:solidFill>
                  <a:srgbClr val="FF0000"/>
                </a:solidFill>
                <a:latin typeface="Tahoma"/>
                <a:cs typeface="Tahoma"/>
              </a:rPr>
              <a:t>c</a:t>
            </a:r>
            <a:r>
              <a:rPr lang="en-US" sz="2400" dirty="0" smtClean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lang="en-US" sz="2400" dirty="0" smtClean="0">
                <a:solidFill>
                  <a:srgbClr val="5A5A5A"/>
                </a:solidFill>
                <a:latin typeface="Tahoma"/>
                <a:cs typeface="Tahoma"/>
              </a:rPr>
              <a:t>value is about 391 A, </a:t>
            </a:r>
            <a:r>
              <a:rPr lang="en-US" sz="2400" dirty="0" smtClean="0">
                <a:solidFill>
                  <a:srgbClr val="FF0000"/>
                </a:solidFill>
                <a:latin typeface="Tahoma"/>
                <a:cs typeface="Tahoma"/>
              </a:rPr>
              <a:t>18%</a:t>
            </a:r>
            <a:r>
              <a:rPr lang="en-US" sz="2400" dirty="0" smtClean="0">
                <a:solidFill>
                  <a:srgbClr val="5A5A5A"/>
                </a:solidFill>
                <a:latin typeface="Tahoma"/>
                <a:cs typeface="Tahoma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Tahoma"/>
                <a:cs typeface="Tahoma"/>
              </a:rPr>
              <a:t>larger</a:t>
            </a:r>
            <a:r>
              <a:rPr lang="en-US" sz="2400" dirty="0" smtClean="0">
                <a:solidFill>
                  <a:srgbClr val="5A5A5A"/>
                </a:solidFill>
                <a:latin typeface="Tahoma"/>
                <a:cs typeface="Tahoma"/>
              </a:rPr>
              <a:t> than </a:t>
            </a:r>
            <a:r>
              <a:rPr lang="en-US" sz="2400" dirty="0" smtClean="0">
                <a:solidFill>
                  <a:srgbClr val="FF0000"/>
                </a:solidFill>
                <a:latin typeface="Tahoma"/>
                <a:cs typeface="Tahoma"/>
              </a:rPr>
              <a:t>specification</a:t>
            </a:r>
            <a:r>
              <a:rPr lang="en-US" sz="2400" dirty="0" smtClean="0">
                <a:solidFill>
                  <a:srgbClr val="5A5A5A"/>
                </a:solidFill>
                <a:latin typeface="Tahoma"/>
                <a:cs typeface="Tahoma"/>
              </a:rPr>
              <a:t>; </a:t>
            </a:r>
            <a:r>
              <a:rPr lang="en-US" sz="2400" dirty="0">
                <a:solidFill>
                  <a:srgbClr val="5A5A5A"/>
                </a:solidFill>
                <a:latin typeface="Tahoma"/>
                <a:cs typeface="Tahoma"/>
              </a:rPr>
              <a:t>the </a:t>
            </a:r>
            <a:r>
              <a:rPr lang="en-US" sz="2400" dirty="0">
                <a:solidFill>
                  <a:srgbClr val="FF0000"/>
                </a:solidFill>
                <a:latin typeface="Tahoma"/>
                <a:cs typeface="Tahoma"/>
              </a:rPr>
              <a:t>RMS</a:t>
            </a:r>
            <a:r>
              <a:rPr lang="en-US" sz="2400" dirty="0">
                <a:solidFill>
                  <a:srgbClr val="5A5A5A"/>
                </a:solidFill>
                <a:latin typeface="Tahoma"/>
                <a:cs typeface="Tahoma"/>
              </a:rPr>
              <a:t> value is </a:t>
            </a:r>
            <a:r>
              <a:rPr lang="en-US" sz="2400" dirty="0" smtClean="0">
                <a:solidFill>
                  <a:srgbClr val="FF0000"/>
                </a:solidFill>
                <a:latin typeface="Tahoma"/>
                <a:cs typeface="Tahoma"/>
              </a:rPr>
              <a:t>5%</a:t>
            </a:r>
            <a:r>
              <a:rPr lang="en-US" sz="2400" dirty="0" smtClean="0">
                <a:solidFill>
                  <a:srgbClr val="5A5A5A"/>
                </a:solidFill>
                <a:latin typeface="Tahoma"/>
                <a:cs typeface="Tahoma"/>
              </a:rPr>
              <a:t> </a:t>
            </a:r>
            <a:r>
              <a:rPr lang="en-US" sz="2400" dirty="0">
                <a:solidFill>
                  <a:srgbClr val="5A5A5A"/>
                </a:solidFill>
                <a:latin typeface="Tahoma"/>
                <a:cs typeface="Tahoma"/>
              </a:rPr>
              <a:t>of the average </a:t>
            </a:r>
            <a:r>
              <a:rPr lang="en-US" sz="2400" dirty="0" smtClean="0">
                <a:solidFill>
                  <a:srgbClr val="5A5A5A"/>
                </a:solidFill>
                <a:latin typeface="Tahoma"/>
                <a:cs typeface="Tahoma"/>
              </a:rPr>
              <a:t>value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5A5A5A"/>
                </a:solidFill>
                <a:latin typeface="Tahoma"/>
                <a:cs typeface="Tahoma"/>
              </a:rPr>
              <a:t>The </a:t>
            </a:r>
            <a:r>
              <a:rPr lang="en-US" sz="2400" dirty="0">
                <a:solidFill>
                  <a:srgbClr val="FF0000"/>
                </a:solidFill>
                <a:latin typeface="Tahoma"/>
                <a:cs typeface="Tahoma"/>
              </a:rPr>
              <a:t>lowest</a:t>
            </a:r>
            <a:r>
              <a:rPr lang="en-US" sz="2400" dirty="0">
                <a:solidFill>
                  <a:srgbClr val="5A5A5A"/>
                </a:solidFill>
                <a:latin typeface="Tahoma"/>
                <a:cs typeface="Tahoma"/>
              </a:rPr>
              <a:t> measured </a:t>
            </a:r>
            <a:r>
              <a:rPr lang="en-US" sz="2400" i="1" dirty="0" err="1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lang="en-US" sz="2400" i="1" baseline="-25000" dirty="0" err="1">
                <a:solidFill>
                  <a:srgbClr val="FF0000"/>
                </a:solidFill>
                <a:latin typeface="Tahoma"/>
                <a:cs typeface="Tahoma"/>
              </a:rPr>
              <a:t>c</a:t>
            </a:r>
            <a:r>
              <a:rPr lang="en-US" sz="2400" dirty="0">
                <a:solidFill>
                  <a:srgbClr val="5A5A5A"/>
                </a:solidFill>
                <a:latin typeface="Tahoma"/>
                <a:cs typeface="Tahoma"/>
              </a:rPr>
              <a:t> value is </a:t>
            </a:r>
            <a:r>
              <a:rPr lang="en-US" sz="2400" dirty="0">
                <a:solidFill>
                  <a:srgbClr val="FF0000"/>
                </a:solidFill>
                <a:latin typeface="Tahoma"/>
                <a:cs typeface="Tahoma"/>
              </a:rPr>
              <a:t>more</a:t>
            </a:r>
            <a:r>
              <a:rPr lang="en-US" sz="2400" dirty="0">
                <a:solidFill>
                  <a:srgbClr val="5A5A5A"/>
                </a:solidFill>
                <a:latin typeface="Tahoma"/>
                <a:cs typeface="Tahoma"/>
              </a:rPr>
              <a:t> than </a:t>
            </a:r>
            <a:r>
              <a:rPr lang="en-US" sz="2400" dirty="0" smtClean="0">
                <a:solidFill>
                  <a:srgbClr val="FF0000"/>
                </a:solidFill>
                <a:latin typeface="Tahoma"/>
                <a:cs typeface="Tahoma"/>
              </a:rPr>
              <a:t>5%</a:t>
            </a:r>
            <a:r>
              <a:rPr lang="en-US" sz="2400" dirty="0" smtClean="0">
                <a:solidFill>
                  <a:srgbClr val="5A5A5A"/>
                </a:solidFill>
                <a:latin typeface="Tahoma"/>
                <a:cs typeface="Tahoma"/>
              </a:rPr>
              <a:t> </a:t>
            </a:r>
            <a:r>
              <a:rPr lang="en-US" sz="2400" dirty="0">
                <a:solidFill>
                  <a:srgbClr val="5A5A5A"/>
                </a:solidFill>
                <a:latin typeface="Tahoma"/>
                <a:cs typeface="Tahoma"/>
              </a:rPr>
              <a:t>larger than </a:t>
            </a:r>
            <a:r>
              <a:rPr lang="en-US" sz="2400" dirty="0" smtClean="0">
                <a:solidFill>
                  <a:srgbClr val="FF0000"/>
                </a:solidFill>
                <a:latin typeface="Tahoma"/>
                <a:cs typeface="Tahoma"/>
              </a:rPr>
              <a:t>spec</a:t>
            </a:r>
            <a:endParaRPr lang="en-US" sz="2400" dirty="0">
              <a:solidFill>
                <a:srgbClr val="FF0000"/>
              </a:solidFill>
              <a:latin typeface="Tahoma"/>
              <a:cs typeface="Tahoma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915816" y="4149080"/>
            <a:ext cx="1296144" cy="556379"/>
            <a:chOff x="5148064" y="4295977"/>
            <a:chExt cx="1296144" cy="556379"/>
          </a:xfrm>
        </p:grpSpPr>
        <p:cxnSp>
          <p:nvCxnSpPr>
            <p:cNvPr id="15" name="Straight Arrow Connector 14"/>
            <p:cNvCxnSpPr/>
            <p:nvPr/>
          </p:nvCxnSpPr>
          <p:spPr>
            <a:xfrm flipH="1">
              <a:off x="5148064" y="4509120"/>
              <a:ext cx="432048" cy="34323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508104" y="4295977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ym typeface="Wingdings"/>
                </a:rPr>
                <a:t>331 A </a:t>
              </a:r>
              <a:endParaRPr lang="en-US" dirty="0">
                <a:sym typeface="Wingding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8018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13853</TotalTime>
  <Words>2226</Words>
  <Application>Microsoft Macintosh PowerPoint</Application>
  <PresentationFormat>On-screen Show (4:3)</PresentationFormat>
  <Paragraphs>300</Paragraphs>
  <Slides>28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Thème Office</vt:lpstr>
      <vt:lpstr>SC procurement and QC at CERN</vt:lpstr>
      <vt:lpstr>Outline</vt:lpstr>
      <vt:lpstr>RRP Wire Technical Specs Main Parameters</vt:lpstr>
      <vt:lpstr>RRP Wire Technical Specs Magnet Margin</vt:lpstr>
      <vt:lpstr>PIT Wire Technical Specs Main Parameters</vt:lpstr>
      <vt:lpstr>PIT Wire Technical Specs Magnet Margin </vt:lpstr>
      <vt:lpstr>Received 108/127 RRP Wire   IC @ 12 T, 4.22 K &amp; RRR – OST Data 1/2</vt:lpstr>
      <vt:lpstr>Received 108/127 RRP Wire   IC @ 12 T, 4.22 K &amp; RRR – OST Data 2/2</vt:lpstr>
      <vt:lpstr>Received 108/127 RRP Wire   IC @ 15 T, 4.22 K &amp; RRR – OST Data</vt:lpstr>
      <vt:lpstr>PowerPoint Presentation</vt:lpstr>
      <vt:lpstr>PowerPoint Presentation</vt:lpstr>
      <vt:lpstr>PowerPoint Presentation</vt:lpstr>
      <vt:lpstr>PowerPoint Presentation</vt:lpstr>
      <vt:lpstr>Status of the RRP wire Procurement  Running Contract: Prototype Material</vt:lpstr>
      <vt:lpstr>Status of the PIT wire Procurement Running Contract: Prototype Material</vt:lpstr>
      <vt:lpstr>Wire Procurement for Series </vt:lpstr>
      <vt:lpstr>Wire Production QC  Documentations: List of Documents per Shipment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Approval Procedure Database: 3 phases approval procedure</vt:lpstr>
      <vt:lpstr>Conclusions: Performance, Procurement </vt:lpstr>
      <vt:lpstr>Conclusions: Wire QC</vt:lpstr>
      <vt:lpstr>Thank You For Your Attention !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Bernardo BORDINI</cp:lastModifiedBy>
  <cp:revision>451</cp:revision>
  <dcterms:created xsi:type="dcterms:W3CDTF">2016-02-12T10:02:27Z</dcterms:created>
  <dcterms:modified xsi:type="dcterms:W3CDTF">2016-06-07T15:03:26Z</dcterms:modified>
</cp:coreProperties>
</file>