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305" r:id="rId5"/>
    <p:sldId id="306" r:id="rId6"/>
    <p:sldId id="398" r:id="rId7"/>
    <p:sldId id="365" r:id="rId8"/>
    <p:sldId id="366" r:id="rId9"/>
    <p:sldId id="367" r:id="rId10"/>
    <p:sldId id="387" r:id="rId11"/>
    <p:sldId id="399" r:id="rId12"/>
    <p:sldId id="369" r:id="rId13"/>
    <p:sldId id="368" r:id="rId14"/>
    <p:sldId id="372" r:id="rId15"/>
    <p:sldId id="370" r:id="rId16"/>
    <p:sldId id="373" r:id="rId17"/>
    <p:sldId id="371" r:id="rId18"/>
    <p:sldId id="376" r:id="rId19"/>
    <p:sldId id="374" r:id="rId20"/>
    <p:sldId id="375" r:id="rId21"/>
    <p:sldId id="377" r:id="rId22"/>
    <p:sldId id="378" r:id="rId23"/>
    <p:sldId id="379" r:id="rId24"/>
    <p:sldId id="380" r:id="rId25"/>
    <p:sldId id="394" r:id="rId26"/>
    <p:sldId id="383" r:id="rId27"/>
    <p:sldId id="385" r:id="rId28"/>
    <p:sldId id="386" r:id="rId29"/>
    <p:sldId id="395" r:id="rId30"/>
    <p:sldId id="389" r:id="rId31"/>
    <p:sldId id="391" r:id="rId32"/>
    <p:sldId id="397" r:id="rId33"/>
    <p:sldId id="392" r:id="rId34"/>
    <p:sldId id="393" r:id="rId3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5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6E05"/>
    <a:srgbClr val="00B050"/>
    <a:srgbClr val="7574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7" autoAdjust="0"/>
    <p:restoredTop sz="94660"/>
  </p:normalViewPr>
  <p:slideViewPr>
    <p:cSldViewPr snapToGrid="0" snapToObjects="1" showGuides="1">
      <p:cViewPr>
        <p:scale>
          <a:sx n="80" d="100"/>
          <a:sy n="80" d="100"/>
        </p:scale>
        <p:origin x="1272" y="216"/>
      </p:cViewPr>
      <p:guideLst>
        <p:guide orient="horz" pos="1665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43687-62C4-46B8-9263-0B52ACFDB8B1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AFADE3DE-DC68-4CAC-8CED-BBC85485D587}">
      <dgm:prSet phldrT="[Text]"/>
      <dgm:spPr/>
      <dgm:t>
        <a:bodyPr/>
        <a:lstStyle/>
        <a:p>
          <a:r>
            <a:rPr lang="en-US" dirty="0" smtClean="0"/>
            <a:t>LMF</a:t>
          </a:r>
          <a:endParaRPr lang="en-US" dirty="0"/>
        </a:p>
      </dgm:t>
    </dgm:pt>
    <dgm:pt modelId="{F11C1510-3EDD-4829-81B5-DC978DF6A1BB}" type="parTrans" cxnId="{4C976ADF-50C1-42D3-818B-30720A1B9897}">
      <dgm:prSet/>
      <dgm:spPr/>
      <dgm:t>
        <a:bodyPr/>
        <a:lstStyle/>
        <a:p>
          <a:endParaRPr lang="en-US"/>
        </a:p>
      </dgm:t>
    </dgm:pt>
    <dgm:pt modelId="{98B7FC8D-D34D-42FD-8089-103B877A8EDB}" type="sibTrans" cxnId="{4C976ADF-50C1-42D3-818B-30720A1B9897}">
      <dgm:prSet/>
      <dgm:spPr/>
      <dgm:t>
        <a:bodyPr/>
        <a:lstStyle/>
        <a:p>
          <a:endParaRPr lang="en-US"/>
        </a:p>
      </dgm:t>
    </dgm:pt>
    <dgm:pt modelId="{07C7EC05-B64D-4569-A473-93ABB6BBE7CD}">
      <dgm:prSet phldrT="[Text]"/>
      <dgm:spPr/>
      <dgm:t>
        <a:bodyPr/>
        <a:lstStyle/>
        <a:p>
          <a:r>
            <a:rPr lang="en-US" dirty="0" smtClean="0"/>
            <a:t>US LARP</a:t>
          </a:r>
          <a:endParaRPr lang="en-US" dirty="0"/>
        </a:p>
      </dgm:t>
    </dgm:pt>
    <dgm:pt modelId="{1D86A6E0-0B22-48EC-AF45-35FFEC9AFB21}" type="parTrans" cxnId="{4C56C6E2-197D-4C49-9CA8-291D8F15B0C8}">
      <dgm:prSet/>
      <dgm:spPr/>
      <dgm:t>
        <a:bodyPr/>
        <a:lstStyle/>
        <a:p>
          <a:endParaRPr lang="en-US"/>
        </a:p>
      </dgm:t>
    </dgm:pt>
    <dgm:pt modelId="{709F7A27-1187-454F-9618-30090B405DD3}" type="sibTrans" cxnId="{4C56C6E2-197D-4C49-9CA8-291D8F15B0C8}">
      <dgm:prSet/>
      <dgm:spPr/>
      <dgm:t>
        <a:bodyPr/>
        <a:lstStyle/>
        <a:p>
          <a:endParaRPr lang="en-US"/>
        </a:p>
      </dgm:t>
    </dgm:pt>
    <dgm:pt modelId="{F5329724-3A80-424F-B0CD-36289A74C670}">
      <dgm:prSet phldrT="[Text]"/>
      <dgm:spPr/>
      <dgm:t>
        <a:bodyPr/>
        <a:lstStyle/>
        <a:p>
          <a:r>
            <a:rPr lang="en-US" dirty="0" smtClean="0"/>
            <a:t>MDT</a:t>
          </a:r>
          <a:endParaRPr lang="en-US" dirty="0"/>
        </a:p>
      </dgm:t>
    </dgm:pt>
    <dgm:pt modelId="{873964FC-47C4-46F1-AAA0-C8D045883FD8}" type="parTrans" cxnId="{973DD382-7C08-4C81-B602-0072C0A7E14D}">
      <dgm:prSet/>
      <dgm:spPr/>
      <dgm:t>
        <a:bodyPr/>
        <a:lstStyle/>
        <a:p>
          <a:endParaRPr lang="en-US"/>
        </a:p>
      </dgm:t>
    </dgm:pt>
    <dgm:pt modelId="{5B6DE660-66B3-4F1E-8625-67A1E1235E31}" type="sibTrans" cxnId="{973DD382-7C08-4C81-B602-0072C0A7E14D}">
      <dgm:prSet/>
      <dgm:spPr/>
      <dgm:t>
        <a:bodyPr/>
        <a:lstStyle/>
        <a:p>
          <a:endParaRPr lang="en-US"/>
        </a:p>
      </dgm:t>
    </dgm:pt>
    <dgm:pt modelId="{A3CC29AC-8E36-4F0C-8BC5-C0113712B21C}" type="pres">
      <dgm:prSet presAssocID="{25443687-62C4-46B8-9263-0B52ACFDB8B1}" presName="compositeShape" presStyleCnt="0">
        <dgm:presLayoutVars>
          <dgm:chMax val="7"/>
          <dgm:dir/>
          <dgm:resizeHandles val="exact"/>
        </dgm:presLayoutVars>
      </dgm:prSet>
      <dgm:spPr/>
    </dgm:pt>
    <dgm:pt modelId="{E449B74E-4D1B-4A8D-849B-4245CDB7F2FC}" type="pres">
      <dgm:prSet presAssocID="{25443687-62C4-46B8-9263-0B52ACFDB8B1}" presName="wedge1" presStyleLbl="node1" presStyleIdx="0" presStyleCnt="3"/>
      <dgm:spPr/>
      <dgm:t>
        <a:bodyPr/>
        <a:lstStyle/>
        <a:p>
          <a:endParaRPr lang="en-US"/>
        </a:p>
      </dgm:t>
    </dgm:pt>
    <dgm:pt modelId="{CF0D5D63-A406-469A-BC2B-F94B8FF1F6F3}" type="pres">
      <dgm:prSet presAssocID="{25443687-62C4-46B8-9263-0B52ACFDB8B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5EE68-3FB6-4289-BFE8-9C086A7985AA}" type="pres">
      <dgm:prSet presAssocID="{25443687-62C4-46B8-9263-0B52ACFDB8B1}" presName="wedge2" presStyleLbl="node1" presStyleIdx="1" presStyleCnt="3"/>
      <dgm:spPr/>
      <dgm:t>
        <a:bodyPr/>
        <a:lstStyle/>
        <a:p>
          <a:endParaRPr lang="en-US"/>
        </a:p>
      </dgm:t>
    </dgm:pt>
    <dgm:pt modelId="{9A8E3A54-F035-47CC-A2F5-ED9F681D8F8D}" type="pres">
      <dgm:prSet presAssocID="{25443687-62C4-46B8-9263-0B52ACFDB8B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7968D5-71F4-48E4-A3BC-2F325DBD07C7}" type="pres">
      <dgm:prSet presAssocID="{25443687-62C4-46B8-9263-0B52ACFDB8B1}" presName="wedge3" presStyleLbl="node1" presStyleIdx="2" presStyleCnt="3"/>
      <dgm:spPr/>
      <dgm:t>
        <a:bodyPr/>
        <a:lstStyle/>
        <a:p>
          <a:endParaRPr lang="en-US"/>
        </a:p>
      </dgm:t>
    </dgm:pt>
    <dgm:pt modelId="{AFB299BB-94CF-43D3-9705-52147615998F}" type="pres">
      <dgm:prSet presAssocID="{25443687-62C4-46B8-9263-0B52ACFDB8B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976ADF-50C1-42D3-818B-30720A1B9897}" srcId="{25443687-62C4-46B8-9263-0B52ACFDB8B1}" destId="{AFADE3DE-DC68-4CAC-8CED-BBC85485D587}" srcOrd="0" destOrd="0" parTransId="{F11C1510-3EDD-4829-81B5-DC978DF6A1BB}" sibTransId="{98B7FC8D-D34D-42FD-8089-103B877A8EDB}"/>
    <dgm:cxn modelId="{300BB99D-2D62-4439-9230-4AD13B68B75F}" type="presOf" srcId="{AFADE3DE-DC68-4CAC-8CED-BBC85485D587}" destId="{CF0D5D63-A406-469A-BC2B-F94B8FF1F6F3}" srcOrd="1" destOrd="0" presId="urn:microsoft.com/office/officeart/2005/8/layout/chart3"/>
    <dgm:cxn modelId="{4C56C6E2-197D-4C49-9CA8-291D8F15B0C8}" srcId="{25443687-62C4-46B8-9263-0B52ACFDB8B1}" destId="{07C7EC05-B64D-4569-A473-93ABB6BBE7CD}" srcOrd="1" destOrd="0" parTransId="{1D86A6E0-0B22-48EC-AF45-35FFEC9AFB21}" sibTransId="{709F7A27-1187-454F-9618-30090B405DD3}"/>
    <dgm:cxn modelId="{454BB749-9826-45F9-AC9B-F5480F99AFC9}" type="presOf" srcId="{25443687-62C4-46B8-9263-0B52ACFDB8B1}" destId="{A3CC29AC-8E36-4F0C-8BC5-C0113712B21C}" srcOrd="0" destOrd="0" presId="urn:microsoft.com/office/officeart/2005/8/layout/chart3"/>
    <dgm:cxn modelId="{93D40987-E969-4025-A74E-533AF5FAA666}" type="presOf" srcId="{F5329724-3A80-424F-B0CD-36289A74C670}" destId="{AFB299BB-94CF-43D3-9705-52147615998F}" srcOrd="1" destOrd="0" presId="urn:microsoft.com/office/officeart/2005/8/layout/chart3"/>
    <dgm:cxn modelId="{15EF7EF7-C94F-4FFD-86D9-E5FB5C038662}" type="presOf" srcId="{07C7EC05-B64D-4569-A473-93ABB6BBE7CD}" destId="{9A8E3A54-F035-47CC-A2F5-ED9F681D8F8D}" srcOrd="1" destOrd="0" presId="urn:microsoft.com/office/officeart/2005/8/layout/chart3"/>
    <dgm:cxn modelId="{DE9125E0-6436-4C3C-96FF-0B3A633A6756}" type="presOf" srcId="{AFADE3DE-DC68-4CAC-8CED-BBC85485D587}" destId="{E449B74E-4D1B-4A8D-849B-4245CDB7F2FC}" srcOrd="0" destOrd="0" presId="urn:microsoft.com/office/officeart/2005/8/layout/chart3"/>
    <dgm:cxn modelId="{936BFD10-E084-4157-91AF-83086800020A}" type="presOf" srcId="{07C7EC05-B64D-4569-A473-93ABB6BBE7CD}" destId="{24F5EE68-3FB6-4289-BFE8-9C086A7985AA}" srcOrd="0" destOrd="0" presId="urn:microsoft.com/office/officeart/2005/8/layout/chart3"/>
    <dgm:cxn modelId="{E8EF7863-CCB0-431A-A0EA-B9327069F0FD}" type="presOf" srcId="{F5329724-3A80-424F-B0CD-36289A74C670}" destId="{937968D5-71F4-48E4-A3BC-2F325DBD07C7}" srcOrd="0" destOrd="0" presId="urn:microsoft.com/office/officeart/2005/8/layout/chart3"/>
    <dgm:cxn modelId="{973DD382-7C08-4C81-B602-0072C0A7E14D}" srcId="{25443687-62C4-46B8-9263-0B52ACFDB8B1}" destId="{F5329724-3A80-424F-B0CD-36289A74C670}" srcOrd="2" destOrd="0" parTransId="{873964FC-47C4-46F1-AAA0-C8D045883FD8}" sibTransId="{5B6DE660-66B3-4F1E-8625-67A1E1235E31}"/>
    <dgm:cxn modelId="{68D632DA-3AEF-4F83-9809-B4C835E54342}" type="presParOf" srcId="{A3CC29AC-8E36-4F0C-8BC5-C0113712B21C}" destId="{E449B74E-4D1B-4A8D-849B-4245CDB7F2FC}" srcOrd="0" destOrd="0" presId="urn:microsoft.com/office/officeart/2005/8/layout/chart3"/>
    <dgm:cxn modelId="{A7D44209-7EB5-4824-BF6B-59920D050337}" type="presParOf" srcId="{A3CC29AC-8E36-4F0C-8BC5-C0113712B21C}" destId="{CF0D5D63-A406-469A-BC2B-F94B8FF1F6F3}" srcOrd="1" destOrd="0" presId="urn:microsoft.com/office/officeart/2005/8/layout/chart3"/>
    <dgm:cxn modelId="{37928B25-D1DE-46EE-B3B5-DAD96813BD4C}" type="presParOf" srcId="{A3CC29AC-8E36-4F0C-8BC5-C0113712B21C}" destId="{24F5EE68-3FB6-4289-BFE8-9C086A7985AA}" srcOrd="2" destOrd="0" presId="urn:microsoft.com/office/officeart/2005/8/layout/chart3"/>
    <dgm:cxn modelId="{6F11D490-E449-4233-8877-E876182AE699}" type="presParOf" srcId="{A3CC29AC-8E36-4F0C-8BC5-C0113712B21C}" destId="{9A8E3A54-F035-47CC-A2F5-ED9F681D8F8D}" srcOrd="3" destOrd="0" presId="urn:microsoft.com/office/officeart/2005/8/layout/chart3"/>
    <dgm:cxn modelId="{B42671BE-554F-4934-A446-CB533DBE174C}" type="presParOf" srcId="{A3CC29AC-8E36-4F0C-8BC5-C0113712B21C}" destId="{937968D5-71F4-48E4-A3BC-2F325DBD07C7}" srcOrd="4" destOrd="0" presId="urn:microsoft.com/office/officeart/2005/8/layout/chart3"/>
    <dgm:cxn modelId="{5E4C17C1-A6A7-4F28-9FD0-76B11305E7D5}" type="presParOf" srcId="{A3CC29AC-8E36-4F0C-8BC5-C0113712B21C}" destId="{AFB299BB-94CF-43D3-9705-52147615998F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F55EFF0-97EF-41B4-8DC7-0B6B48DD01FE}" type="presOf" srcId="{CDE61DF8-4F9E-4382-878D-9B496ED2AE02}" destId="{6CFA771C-0859-443A-9079-D3065922566D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9B74E-4D1B-4A8D-849B-4245CDB7F2FC}">
      <dsp:nvSpPr>
        <dsp:cNvPr id="0" name=""/>
        <dsp:cNvSpPr/>
      </dsp:nvSpPr>
      <dsp:spPr>
        <a:xfrm>
          <a:off x="242379" y="275278"/>
          <a:ext cx="2002940" cy="200294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LMF</a:t>
          </a:r>
          <a:endParaRPr lang="en-US" sz="2100" kern="1200" dirty="0"/>
        </a:p>
      </dsp:txBody>
      <dsp:txXfrm>
        <a:off x="1331359" y="644868"/>
        <a:ext cx="679569" cy="667646"/>
      </dsp:txXfrm>
    </dsp:sp>
    <dsp:sp modelId="{24F5EE68-3FB6-4289-BFE8-9C086A7985AA}">
      <dsp:nvSpPr>
        <dsp:cNvPr id="0" name=""/>
        <dsp:cNvSpPr/>
      </dsp:nvSpPr>
      <dsp:spPr>
        <a:xfrm>
          <a:off x="139132" y="334889"/>
          <a:ext cx="2002940" cy="200294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US LARP</a:t>
          </a:r>
          <a:endParaRPr lang="en-US" sz="2100" kern="1200" dirty="0"/>
        </a:p>
      </dsp:txBody>
      <dsp:txXfrm>
        <a:off x="687557" y="1598649"/>
        <a:ext cx="906092" cy="619957"/>
      </dsp:txXfrm>
    </dsp:sp>
    <dsp:sp modelId="{937968D5-71F4-48E4-A3BC-2F325DBD07C7}">
      <dsp:nvSpPr>
        <dsp:cNvPr id="0" name=""/>
        <dsp:cNvSpPr/>
      </dsp:nvSpPr>
      <dsp:spPr>
        <a:xfrm>
          <a:off x="139132" y="334889"/>
          <a:ext cx="2002940" cy="200294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MDT</a:t>
          </a:r>
          <a:endParaRPr lang="en-US" sz="2100" kern="1200" dirty="0"/>
        </a:p>
      </dsp:txBody>
      <dsp:txXfrm>
        <a:off x="353733" y="728324"/>
        <a:ext cx="679569" cy="6676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596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226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286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233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232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9831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634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978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874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7200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691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27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720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5739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048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F. Lackner, Long coil manufacturing plan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Long coil manufacturing plan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F58B-D5A4-425A-8F6D-EF6E4FB306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39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Long coil manufacturing plan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23D0-917B-454D-B128-D36A6B988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7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F. Lackner, Long coil manufacturing plan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microsoft.com/office/2007/relationships/hdphoto" Target="../media/hdphoto1.wdp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30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0" Type="http://schemas.openxmlformats.org/officeDocument/2006/relationships/image" Target="../media/image50.pn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900392" y="1950402"/>
            <a:ext cx="8219332" cy="528568"/>
          </a:xfrm>
        </p:spPr>
        <p:txBody>
          <a:bodyPr/>
          <a:lstStyle/>
          <a:p>
            <a:r>
              <a:rPr lang="en-GB" dirty="0" smtClean="0"/>
              <a:t>Long </a:t>
            </a:r>
            <a:r>
              <a:rPr lang="en-GB" dirty="0"/>
              <a:t>coil manufacturing </a:t>
            </a:r>
            <a:r>
              <a:rPr lang="en-GB" dirty="0" smtClean="0"/>
              <a:t>plan &amp; QC </a:t>
            </a:r>
            <a:r>
              <a:rPr lang="en-GB" dirty="0"/>
              <a:t>at CERN</a:t>
            </a:r>
            <a:br>
              <a:rPr lang="en-GB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900393" y="2943847"/>
            <a:ext cx="7213946" cy="1196343"/>
          </a:xfrm>
        </p:spPr>
        <p:txBody>
          <a:bodyPr>
            <a:noAutofit/>
          </a:bodyPr>
          <a:lstStyle/>
          <a:p>
            <a:r>
              <a:rPr lang="en-GB" sz="1600" u="sng" dirty="0" smtClean="0"/>
              <a:t>F. Lackner</a:t>
            </a:r>
            <a:r>
              <a:rPr lang="en-GB" sz="1600" dirty="0"/>
              <a:t>, </a:t>
            </a:r>
            <a:r>
              <a:rPr lang="en-GB" sz="1600" dirty="0" smtClean="0"/>
              <a:t>P. Ferracin, </a:t>
            </a:r>
            <a:r>
              <a:rPr lang="en-GB" sz="1600" dirty="0" smtClean="0"/>
              <a:t>F. Savary, </a:t>
            </a:r>
            <a:r>
              <a:rPr lang="en-GB" sz="1600" dirty="0" smtClean="0"/>
              <a:t>J-C</a:t>
            </a:r>
            <a:r>
              <a:rPr lang="en-GB" sz="1600" dirty="0"/>
              <a:t>. Perez, H</a:t>
            </a:r>
            <a:r>
              <a:rPr lang="en-GB" sz="1600" dirty="0"/>
              <a:t>. Prin, M. Duret</a:t>
            </a:r>
            <a:r>
              <a:rPr lang="en-GB" sz="1600" dirty="0" smtClean="0"/>
              <a:t>, </a:t>
            </a:r>
          </a:p>
          <a:p>
            <a:r>
              <a:rPr lang="en-GB" sz="1600" dirty="0" smtClean="0"/>
              <a:t>L. Grand-Clement, D. Smekens, C. </a:t>
            </a:r>
            <a:r>
              <a:rPr lang="en-GB" sz="1600" dirty="0" err="1" smtClean="0"/>
              <a:t>Loeffler</a:t>
            </a:r>
            <a:r>
              <a:rPr lang="en-GB" sz="1600" dirty="0" smtClean="0"/>
              <a:t>, </a:t>
            </a:r>
            <a:r>
              <a:rPr lang="en-GB" sz="1600" dirty="0" smtClean="0"/>
              <a:t>L</a:t>
            </a:r>
            <a:r>
              <a:rPr lang="en-GB" sz="1600" dirty="0" smtClean="0"/>
              <a:t>. Favier, </a:t>
            </a:r>
            <a:r>
              <a:rPr lang="en-GB" sz="1600" dirty="0" smtClean="0"/>
              <a:t>S. </a:t>
            </a:r>
            <a:r>
              <a:rPr lang="en-GB" sz="1600" dirty="0"/>
              <a:t>Triquet, </a:t>
            </a:r>
            <a:r>
              <a:rPr lang="en-GB" sz="1600" dirty="0" smtClean="0"/>
              <a:t>S</a:t>
            </a:r>
            <a:r>
              <a:rPr lang="en-GB" sz="1600" dirty="0"/>
              <a:t>. Luzieux, </a:t>
            </a:r>
            <a:endParaRPr lang="en-GB" sz="1600" dirty="0" smtClean="0"/>
          </a:p>
          <a:p>
            <a:r>
              <a:rPr lang="en-GB" sz="1600" dirty="0" smtClean="0"/>
              <a:t>R</a:t>
            </a:r>
            <a:r>
              <a:rPr lang="en-GB" sz="1600" dirty="0"/>
              <a:t>. Principe, </a:t>
            </a:r>
            <a:r>
              <a:rPr lang="en-GB" sz="1600" dirty="0" smtClean="0"/>
              <a:t>C</a:t>
            </a:r>
            <a:r>
              <a:rPr lang="en-GB" sz="1600" dirty="0"/>
              <a:t>. Scheuerlein</a:t>
            </a:r>
            <a:r>
              <a:rPr lang="en-GB" sz="1600" dirty="0" smtClean="0"/>
              <a:t>, P</a:t>
            </a:r>
            <a:r>
              <a:rPr lang="en-GB" sz="1600" dirty="0"/>
              <a:t>. Revilak, T. Genestier, </a:t>
            </a:r>
            <a:r>
              <a:rPr lang="en-GB" sz="1600" dirty="0" smtClean="0"/>
              <a:t>E. Cavanna</a:t>
            </a:r>
            <a:r>
              <a:rPr lang="en-GB" sz="1600" dirty="0"/>
              <a:t>,</a:t>
            </a:r>
            <a:endParaRPr lang="en-GB" sz="1600" dirty="0" smtClean="0"/>
          </a:p>
          <a:p>
            <a:r>
              <a:rPr lang="en-GB" sz="1600" dirty="0" smtClean="0"/>
              <a:t>&amp; all other colleagues involved in the LMF MQXFB activities.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020387" y="4541377"/>
            <a:ext cx="6861000" cy="494593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International Review of the Inner Triplet Quadruples (MQXF) for </a:t>
            </a:r>
            <a:r>
              <a:rPr lang="en-GB" b="0" i="0" dirty="0" smtClean="0">
                <a:solidFill>
                  <a:schemeClr val="bg2"/>
                </a:solidFill>
              </a:rPr>
              <a:t>HL-LHC, June 8, 2016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97" y="4406901"/>
            <a:ext cx="613410" cy="6032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0392" y="4137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2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100" y="1172191"/>
            <a:ext cx="8451600" cy="331835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493" y="2919080"/>
            <a:ext cx="1636183" cy="1426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stCxn id="8" idx="3"/>
          </p:cNvCxnSpPr>
          <p:nvPr/>
        </p:nvCxnSpPr>
        <p:spPr>
          <a:xfrm flipV="1">
            <a:off x="1873676" y="3168483"/>
            <a:ext cx="1250159" cy="463858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906804" y="3602166"/>
            <a:ext cx="413616" cy="66993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23514" y="3528656"/>
            <a:ext cx="98986" cy="68546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991558" y="3508579"/>
            <a:ext cx="441033" cy="81765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7193424" y="3620408"/>
            <a:ext cx="432047" cy="336632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625471" y="3902399"/>
            <a:ext cx="1580035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</a:t>
            </a:r>
            <a:r>
              <a:rPr lang="en-GB" sz="1000" b="1" i="1" dirty="0" smtClean="0">
                <a:solidFill>
                  <a:schemeClr val="tx1"/>
                </a:solidFill>
              </a:rPr>
              <a:t>old mass magnetic measurement bench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18" idx="0"/>
          </p:cNvCxnSpPr>
          <p:nvPr/>
        </p:nvCxnSpPr>
        <p:spPr>
          <a:xfrm flipH="1" flipV="1">
            <a:off x="6641826" y="4021931"/>
            <a:ext cx="371579" cy="32910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113304" y="4351034"/>
            <a:ext cx="1800201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Collared coil magnetic measurement bench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827638" y="4363168"/>
            <a:ext cx="115212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Collared coil returning bench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800874" y="4351034"/>
            <a:ext cx="108011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Cold mass assembly bench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324708" y="4382537"/>
            <a:ext cx="108011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Half Yoke returning bench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6230" y="4348316"/>
            <a:ext cx="210343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Welding press for 2m models</a:t>
            </a:r>
          </a:p>
        </p:txBody>
      </p:sp>
      <p:pic>
        <p:nvPicPr>
          <p:cNvPr id="26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3259" y="51612"/>
            <a:ext cx="1357678" cy="11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ounded Rectangle 26"/>
          <p:cNvSpPr/>
          <p:nvPr/>
        </p:nvSpPr>
        <p:spPr>
          <a:xfrm>
            <a:off x="6301328" y="1239337"/>
            <a:ext cx="156337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Pressure/leak  bench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7556642" y="2162164"/>
            <a:ext cx="815806" cy="39399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7660740" y="1780152"/>
            <a:ext cx="143074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“Winding house”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4818267" y="1627944"/>
            <a:ext cx="1536966" cy="97694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2300" y="60414"/>
            <a:ext cx="1476164" cy="11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Straight Arrow Connector 32"/>
          <p:cNvCxnSpPr/>
          <p:nvPr/>
        </p:nvCxnSpPr>
        <p:spPr>
          <a:xfrm flipH="1">
            <a:off x="4602998" y="1626462"/>
            <a:ext cx="867384" cy="1039617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4691324" y="1244450"/>
            <a:ext cx="1544725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15m Collaring press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3506" y="51612"/>
            <a:ext cx="1822101" cy="1168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Picture 7" descr="Z:\Management and Administration\Open Days 2013\LMF Poster JPO 7_Picture 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493" y="51612"/>
            <a:ext cx="2318792" cy="1147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ounded Rectangle 36"/>
          <p:cNvSpPr/>
          <p:nvPr/>
        </p:nvSpPr>
        <p:spPr>
          <a:xfrm>
            <a:off x="405935" y="1228217"/>
            <a:ext cx="210343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Finishing benches</a:t>
            </a:r>
          </a:p>
          <a:p>
            <a:pPr algn="ctr"/>
            <a:r>
              <a:rPr lang="en-GB" sz="1000" b="1" i="1" dirty="0" smtClean="0">
                <a:solidFill>
                  <a:schemeClr val="tx1"/>
                </a:solidFill>
              </a:rPr>
              <a:t>Geometrical </a:t>
            </a:r>
            <a:r>
              <a:rPr lang="en-GB" sz="1000" b="1" i="1" dirty="0">
                <a:solidFill>
                  <a:schemeClr val="tx1"/>
                </a:solidFill>
              </a:rPr>
              <a:t>measurements</a:t>
            </a:r>
          </a:p>
        </p:txBody>
      </p:sp>
      <p:cxnSp>
        <p:nvCxnSpPr>
          <p:cNvPr id="38" name="Straight Arrow Connector 37"/>
          <p:cNvCxnSpPr>
            <a:stCxn id="37" idx="2"/>
          </p:cNvCxnSpPr>
          <p:nvPr/>
        </p:nvCxnSpPr>
        <p:spPr>
          <a:xfrm>
            <a:off x="1457654" y="1610229"/>
            <a:ext cx="1582310" cy="106635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617251" y="1621826"/>
            <a:ext cx="522703" cy="104425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2693506" y="1239814"/>
            <a:ext cx="1838614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15m Welding press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991557" y="1574755"/>
            <a:ext cx="2992332" cy="102702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7929985" y="1236325"/>
            <a:ext cx="1206034" cy="504221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Nb</a:t>
            </a:r>
            <a:r>
              <a:rPr lang="en-GB" sz="1000" b="1" i="1" baseline="-25000" dirty="0">
                <a:solidFill>
                  <a:schemeClr val="tx1"/>
                </a:solidFill>
              </a:rPr>
              <a:t>3</a:t>
            </a:r>
            <a:r>
              <a:rPr lang="en-GB" sz="1000" b="1" i="1" dirty="0">
                <a:solidFill>
                  <a:schemeClr val="tx1"/>
                </a:solidFill>
              </a:rPr>
              <a:t>Sn Reaction </a:t>
            </a:r>
            <a:r>
              <a:rPr lang="en-GB" sz="1000" b="1" i="1" dirty="0" smtClean="0">
                <a:solidFill>
                  <a:schemeClr val="tx1"/>
                </a:solidFill>
              </a:rPr>
              <a:t>furnace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5727051" y="2623594"/>
            <a:ext cx="645148" cy="17589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6018582" y="2271706"/>
            <a:ext cx="1258032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Impregnation chamber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493" y="1661627"/>
            <a:ext cx="1192875" cy="795123"/>
          </a:xfrm>
          <a:prstGeom prst="rect">
            <a:avLst/>
          </a:prstGeom>
        </p:spPr>
      </p:pic>
      <p:sp>
        <p:nvSpPr>
          <p:cNvPr id="47" name="Rounded Rectangle 46"/>
          <p:cNvSpPr/>
          <p:nvPr/>
        </p:nvSpPr>
        <p:spPr>
          <a:xfrm>
            <a:off x="113073" y="2459464"/>
            <a:ext cx="1344582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 smtClean="0">
                <a:solidFill>
                  <a:schemeClr val="tx1"/>
                </a:solidFill>
              </a:rPr>
              <a:t>Yoke assembly bench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471080" y="2162164"/>
            <a:ext cx="617865" cy="107400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3505" y="53360"/>
            <a:ext cx="1084990" cy="1146372"/>
          </a:xfrm>
          <a:prstGeom prst="rect">
            <a:avLst/>
          </a:prstGeom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1677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00555" y="727279"/>
            <a:ext cx="8342889" cy="3785652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/>
              <a:t>Refurbishment </a:t>
            </a:r>
            <a:r>
              <a:rPr lang="en-US" sz="1600" dirty="0" smtClean="0"/>
              <a:t>of LHC </a:t>
            </a:r>
            <a:r>
              <a:rPr lang="en-US" sz="1600" b="1" dirty="0" smtClean="0"/>
              <a:t>winding machine </a:t>
            </a:r>
            <a:r>
              <a:rPr lang="en-US" sz="1600" dirty="0" smtClean="0"/>
              <a:t>(2015</a:t>
            </a:r>
            <a:r>
              <a:rPr lang="en-US" sz="1600" dirty="0" smtClean="0"/>
              <a:t>)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/>
              <a:t>MQXF conform </a:t>
            </a:r>
            <a:r>
              <a:rPr lang="en-US" sz="1600" b="1" dirty="0" smtClean="0"/>
              <a:t>reaction</a:t>
            </a:r>
            <a:r>
              <a:rPr lang="en-US" sz="1600" b="1" dirty="0" smtClean="0"/>
              <a:t> </a:t>
            </a:r>
            <a:r>
              <a:rPr lang="en-US" sz="1600" b="1" dirty="0" smtClean="0"/>
              <a:t>furnace </a:t>
            </a:r>
            <a:r>
              <a:rPr lang="en-US" sz="1600" dirty="0" smtClean="0"/>
              <a:t>(2014-2016)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 smtClean="0"/>
              <a:t>Impregnation machine </a:t>
            </a:r>
            <a:r>
              <a:rPr lang="en-US" sz="1600" dirty="0" smtClean="0"/>
              <a:t>in </a:t>
            </a:r>
            <a:r>
              <a:rPr lang="en-US" sz="1600" dirty="0" smtClean="0"/>
              <a:t>combination with 11T </a:t>
            </a:r>
            <a:r>
              <a:rPr lang="en-US" sz="1600" dirty="0"/>
              <a:t>dipole (2014-2016) </a:t>
            </a:r>
            <a:endParaRPr lang="en-US" sz="1600" dirty="0" smtClean="0"/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/>
              <a:t>Hydraulic sectoring </a:t>
            </a:r>
            <a:r>
              <a:rPr lang="en-US" sz="1600" dirty="0" smtClean="0"/>
              <a:t>of </a:t>
            </a:r>
            <a:r>
              <a:rPr lang="en-US" sz="1600" b="1" dirty="0" smtClean="0"/>
              <a:t>curing </a:t>
            </a:r>
            <a:r>
              <a:rPr lang="en-US" sz="1600" b="1" dirty="0" smtClean="0"/>
              <a:t>press </a:t>
            </a:r>
            <a:r>
              <a:rPr lang="en-US" sz="1600" dirty="0" smtClean="0"/>
              <a:t>in combination with 11T </a:t>
            </a:r>
            <a:r>
              <a:rPr lang="en-US" sz="1600" dirty="0" smtClean="0"/>
              <a:t>dipole (2015)</a:t>
            </a:r>
            <a:endParaRPr lang="en-US" sz="1600" dirty="0" smtClean="0"/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 smtClean="0"/>
              <a:t>Re-arrangement</a:t>
            </a:r>
            <a:r>
              <a:rPr lang="en-US" sz="1600" dirty="0" smtClean="0"/>
              <a:t> of LHC main dipole </a:t>
            </a:r>
            <a:r>
              <a:rPr lang="en-US" sz="1600" b="1" dirty="0" smtClean="0"/>
              <a:t>production area </a:t>
            </a:r>
            <a:r>
              <a:rPr lang="en-US" sz="1600" dirty="0" smtClean="0"/>
              <a:t>(2015 - 2016)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/>
              <a:t>Development of adequate </a:t>
            </a:r>
            <a:r>
              <a:rPr lang="en-US" sz="1600" b="1" dirty="0" smtClean="0"/>
              <a:t>rotation bench </a:t>
            </a:r>
            <a:r>
              <a:rPr lang="en-US" sz="1600" dirty="0" smtClean="0"/>
              <a:t>and </a:t>
            </a:r>
            <a:r>
              <a:rPr lang="en-US" sz="1600" b="1" dirty="0" smtClean="0"/>
              <a:t>lifting tools </a:t>
            </a:r>
            <a:r>
              <a:rPr lang="en-US" sz="1600" dirty="0" smtClean="0"/>
              <a:t>(2016)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/>
              <a:t>Purchase of </a:t>
            </a:r>
            <a:r>
              <a:rPr lang="en-US" sz="1600" b="1" dirty="0" smtClean="0"/>
              <a:t>handling tool </a:t>
            </a:r>
            <a:r>
              <a:rPr lang="en-US" sz="1600" dirty="0" smtClean="0"/>
              <a:t>(2016)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 smtClean="0"/>
              <a:t>Assembly benches </a:t>
            </a:r>
            <a:r>
              <a:rPr lang="en-US" sz="1600" dirty="0" smtClean="0"/>
              <a:t>(2016)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 smtClean="0"/>
              <a:t>Metrology</a:t>
            </a:r>
            <a:r>
              <a:rPr lang="en-US" sz="1600" dirty="0" smtClean="0"/>
              <a:t>, benches and devices (2015 - 2016)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 smtClean="0"/>
              <a:t>Coil storage, </a:t>
            </a:r>
            <a:r>
              <a:rPr lang="en-US" sz="1600" dirty="0" smtClean="0"/>
              <a:t>buffer zone</a:t>
            </a:r>
            <a:endParaRPr lang="en-US" sz="1600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 smtClean="0"/>
              <a:t>Preparation, 2014 - 2016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4340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LMF - Winding house (bldg. 180)</a:t>
            </a:r>
            <a:endParaRPr lang="en-US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321" y="520531"/>
            <a:ext cx="8175357" cy="462296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3102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fr-FR" b="0" dirty="0" smtClean="0"/>
              <a:t>MQXFB – </a:t>
            </a:r>
            <a:r>
              <a:rPr lang="fr-FR" b="0" dirty="0" err="1" smtClean="0"/>
              <a:t>refurbishment</a:t>
            </a:r>
            <a:r>
              <a:rPr lang="fr-FR" b="0" dirty="0" smtClean="0"/>
              <a:t> of machine </a:t>
            </a:r>
            <a:endParaRPr lang="fr-FR" b="0" dirty="0"/>
          </a:p>
        </p:txBody>
      </p:sp>
      <p:sp>
        <p:nvSpPr>
          <p:cNvPr id="7" name="Rectangle 6"/>
          <p:cNvSpPr/>
          <p:nvPr/>
        </p:nvSpPr>
        <p:spPr>
          <a:xfrm>
            <a:off x="347384" y="675000"/>
            <a:ext cx="4083983" cy="314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600" dirty="0" smtClean="0">
                <a:solidFill>
                  <a:schemeClr val="accent5"/>
                </a:solidFill>
              </a:rPr>
              <a:t>Refurbishment of previous dipole winding machine for LHC:</a:t>
            </a:r>
          </a:p>
          <a:p>
            <a:pPr marL="285750" indent="-28575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chemeClr val="accent5"/>
                </a:solidFill>
              </a:rPr>
              <a:t>Insulated cable is separated  </a:t>
            </a:r>
            <a:r>
              <a:rPr lang="en-GB" sz="1600" dirty="0" smtClean="0">
                <a:solidFill>
                  <a:schemeClr val="accent5"/>
                </a:solidFill>
              </a:rPr>
              <a:t>on </a:t>
            </a:r>
            <a:r>
              <a:rPr lang="en-GB" sz="1600" dirty="0">
                <a:solidFill>
                  <a:schemeClr val="accent5"/>
                </a:solidFill>
              </a:rPr>
              <a:t>two reels for inner and outer layers</a:t>
            </a:r>
          </a:p>
          <a:p>
            <a:pPr marL="285750" indent="-28575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New support for</a:t>
            </a:r>
            <a:r>
              <a:rPr lang="en-US" sz="1600" dirty="0" smtClean="0">
                <a:solidFill>
                  <a:schemeClr val="accent5"/>
                </a:solidFill>
              </a:rPr>
              <a:t> mandrel</a:t>
            </a:r>
          </a:p>
          <a:p>
            <a:pPr marL="285750" indent="-28575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New improved cinematics</a:t>
            </a:r>
          </a:p>
          <a:p>
            <a:pPr marL="285750" indent="-28575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New transfer gantry OL</a:t>
            </a:r>
            <a:endParaRPr lang="en-US" sz="1600" dirty="0">
              <a:solidFill>
                <a:schemeClr val="accent5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Integrated </a:t>
            </a:r>
            <a:r>
              <a:rPr lang="en-US" sz="1600" dirty="0">
                <a:solidFill>
                  <a:schemeClr val="accent5"/>
                </a:solidFill>
              </a:rPr>
              <a:t>strain </a:t>
            </a:r>
            <a:r>
              <a:rPr lang="en-US" sz="1600" dirty="0" smtClean="0">
                <a:solidFill>
                  <a:schemeClr val="accent5"/>
                </a:solidFill>
              </a:rPr>
              <a:t>tension force </a:t>
            </a:r>
            <a:r>
              <a:rPr lang="en-US" sz="1600" dirty="0">
                <a:solidFill>
                  <a:schemeClr val="accent5"/>
                </a:solidFill>
              </a:rPr>
              <a:t>measurement </a:t>
            </a:r>
            <a:r>
              <a:rPr lang="en-US" sz="1600" dirty="0" smtClean="0">
                <a:solidFill>
                  <a:schemeClr val="accent5"/>
                </a:solidFill>
              </a:rPr>
              <a:t>system</a:t>
            </a:r>
          </a:p>
          <a:p>
            <a:pPr marL="285750" indent="-28575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New control </a:t>
            </a:r>
            <a:r>
              <a:rPr lang="en-US" sz="1600" dirty="0">
                <a:solidFill>
                  <a:schemeClr val="accent5"/>
                </a:solidFill>
              </a:rPr>
              <a:t>system </a:t>
            </a:r>
          </a:p>
          <a:p>
            <a:pPr marL="285750" indent="-28575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Automatic </a:t>
            </a:r>
            <a:r>
              <a:rPr lang="en-US" sz="1600" dirty="0" smtClean="0">
                <a:solidFill>
                  <a:schemeClr val="accent5"/>
                </a:solidFill>
              </a:rPr>
              <a:t>driving</a:t>
            </a:r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5211" y="3601748"/>
            <a:ext cx="1372320" cy="1174826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1223" y="3611059"/>
            <a:ext cx="931165" cy="1165515"/>
          </a:xfrm>
          <a:prstGeom prst="rect">
            <a:avLst/>
          </a:prstGeom>
        </p:spPr>
      </p:pic>
      <p:pic>
        <p:nvPicPr>
          <p:cNvPr id="12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6080" y="3611059"/>
            <a:ext cx="655591" cy="1165496"/>
          </a:xfrm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7531" y="1030856"/>
            <a:ext cx="4308775" cy="243650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6323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1"/>
          <p:cNvSpPr>
            <a:spLocks noGrp="1"/>
          </p:cNvSpPr>
          <p:nvPr>
            <p:ph type="title"/>
          </p:nvPr>
        </p:nvSpPr>
        <p:spPr>
          <a:xfrm>
            <a:off x="-1037527" y="-315677"/>
            <a:ext cx="10515600" cy="1325563"/>
          </a:xfrm>
        </p:spPr>
        <p:txBody>
          <a:bodyPr/>
          <a:lstStyle/>
          <a:p>
            <a:r>
              <a:rPr lang="en-US" b="0" dirty="0"/>
              <a:t>Layout of the LMF - Winding House</a:t>
            </a:r>
          </a:p>
        </p:txBody>
      </p:sp>
      <p:sp>
        <p:nvSpPr>
          <p:cNvPr id="125" name="Rectangle 3"/>
          <p:cNvSpPr/>
          <p:nvPr/>
        </p:nvSpPr>
        <p:spPr>
          <a:xfrm>
            <a:off x="524054" y="594387"/>
            <a:ext cx="84014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chemeClr val="accent6"/>
              </a:buClr>
            </a:pPr>
            <a:r>
              <a:rPr lang="en-US" sz="1600" dirty="0">
                <a:solidFill>
                  <a:schemeClr val="accent5"/>
                </a:solidFill>
              </a:rPr>
              <a:t>Re-arrangement of existing winding house layout and infrastructure for simultaneous winding operations for 11T and MQXF. </a:t>
            </a:r>
            <a:r>
              <a:rPr lang="en-US" sz="1600" dirty="0" smtClean="0">
                <a:solidFill>
                  <a:schemeClr val="accent5"/>
                </a:solidFill>
              </a:rPr>
              <a:t>MQXF benches designed for double use with LHC main dipoles.</a:t>
            </a:r>
            <a:endParaRPr lang="en-US" sz="1600" dirty="0">
              <a:solidFill>
                <a:schemeClr val="accent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136" y="1134069"/>
            <a:ext cx="6754698" cy="382750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2363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fr-CH" b="0" dirty="0" err="1" smtClean="0"/>
              <a:t>Curing</a:t>
            </a:r>
            <a:r>
              <a:rPr lang="fr-CH" dirty="0" smtClean="0"/>
              <a:t> </a:t>
            </a:r>
            <a:r>
              <a:rPr lang="fr-CH" b="0" dirty="0" err="1"/>
              <a:t>press</a:t>
            </a:r>
            <a:endParaRPr lang="en-GB" b="0" dirty="0"/>
          </a:p>
        </p:txBody>
      </p:sp>
      <p:sp>
        <p:nvSpPr>
          <p:cNvPr id="8" name="TextBox 7"/>
          <p:cNvSpPr txBox="1"/>
          <p:nvPr/>
        </p:nvSpPr>
        <p:spPr>
          <a:xfrm>
            <a:off x="655454" y="3638998"/>
            <a:ext cx="7525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fr-CH" dirty="0" err="1">
                <a:solidFill>
                  <a:schemeClr val="accent5"/>
                </a:solidFill>
              </a:rPr>
              <a:t>Hydraulic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sectoring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was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finalized</a:t>
            </a:r>
            <a:r>
              <a:rPr lang="fr-CH" dirty="0">
                <a:solidFill>
                  <a:schemeClr val="accent5"/>
                </a:solidFill>
              </a:rPr>
              <a:t> for full compatibility </a:t>
            </a:r>
            <a:r>
              <a:rPr lang="fr-CH" dirty="0" err="1" smtClean="0">
                <a:solidFill>
                  <a:schemeClr val="accent5"/>
                </a:solidFill>
              </a:rPr>
              <a:t>with</a:t>
            </a:r>
            <a:r>
              <a:rPr lang="fr-CH" dirty="0" smtClean="0">
                <a:solidFill>
                  <a:schemeClr val="accent5"/>
                </a:solidFill>
              </a:rPr>
              <a:t> the 11T and MQXFB  </a:t>
            </a:r>
            <a:r>
              <a:rPr lang="fr-CH" dirty="0" err="1">
                <a:solidFill>
                  <a:schemeClr val="accent5"/>
                </a:solidFill>
              </a:rPr>
              <a:t>coil</a:t>
            </a:r>
            <a:r>
              <a:rPr lang="fr-CH" dirty="0">
                <a:solidFill>
                  <a:schemeClr val="accent5"/>
                </a:solidFill>
              </a:rPr>
              <a:t> design</a:t>
            </a:r>
            <a:r>
              <a:rPr lang="fr-CH" dirty="0" smtClean="0">
                <a:solidFill>
                  <a:schemeClr val="accent5"/>
                </a:solidFill>
              </a:rPr>
              <a:t>.</a:t>
            </a:r>
            <a:endParaRPr lang="en-GB" sz="135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7467" y="1596491"/>
            <a:ext cx="5116041" cy="19132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5536" y="579427"/>
            <a:ext cx="8716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err="1">
                <a:solidFill>
                  <a:schemeClr val="accent5"/>
                </a:solidFill>
              </a:rPr>
              <a:t>Curing</a:t>
            </a:r>
            <a:r>
              <a:rPr lang="fr-FR" sz="2000" dirty="0">
                <a:solidFill>
                  <a:schemeClr val="accent5"/>
                </a:solidFill>
              </a:rPr>
              <a:t> </a:t>
            </a:r>
            <a:r>
              <a:rPr lang="fr-FR" sz="2000" dirty="0" err="1">
                <a:solidFill>
                  <a:schemeClr val="accent5"/>
                </a:solidFill>
              </a:rPr>
              <a:t>Press</a:t>
            </a:r>
            <a:r>
              <a:rPr lang="fr-FR" sz="2000" dirty="0">
                <a:solidFill>
                  <a:schemeClr val="accent5"/>
                </a:solidFill>
              </a:rPr>
              <a:t> : </a:t>
            </a:r>
          </a:p>
          <a:p>
            <a:pPr lvl="1"/>
            <a:r>
              <a:rPr lang="fr-FR" dirty="0" err="1">
                <a:solidFill>
                  <a:schemeClr val="accent5"/>
                </a:solidFill>
              </a:rPr>
              <a:t>Re-use</a:t>
            </a:r>
            <a:r>
              <a:rPr lang="fr-FR" dirty="0">
                <a:solidFill>
                  <a:schemeClr val="accent5"/>
                </a:solidFill>
              </a:rPr>
              <a:t> of the 15m long </a:t>
            </a:r>
            <a:r>
              <a:rPr lang="fr-FR" dirty="0" err="1">
                <a:solidFill>
                  <a:schemeClr val="accent5"/>
                </a:solidFill>
              </a:rPr>
              <a:t>press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used</a:t>
            </a:r>
            <a:r>
              <a:rPr lang="fr-FR" dirty="0">
                <a:solidFill>
                  <a:schemeClr val="accent5"/>
                </a:solidFill>
              </a:rPr>
              <a:t> for </a:t>
            </a:r>
            <a:r>
              <a:rPr lang="fr-FR" dirty="0" err="1">
                <a:solidFill>
                  <a:schemeClr val="accent5"/>
                </a:solidFill>
              </a:rPr>
              <a:t>NbTi</a:t>
            </a:r>
            <a:r>
              <a:rPr lang="fr-FR" dirty="0">
                <a:solidFill>
                  <a:schemeClr val="accent5"/>
                </a:solidFill>
              </a:rPr>
              <a:t> LHC </a:t>
            </a:r>
            <a:r>
              <a:rPr lang="fr-FR" dirty="0" err="1">
                <a:solidFill>
                  <a:schemeClr val="accent5"/>
                </a:solidFill>
              </a:rPr>
              <a:t>dipole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magnets</a:t>
            </a:r>
            <a:endParaRPr lang="fr-FR" dirty="0">
              <a:solidFill>
                <a:schemeClr val="accent5"/>
              </a:solidFill>
            </a:endParaRPr>
          </a:p>
          <a:p>
            <a:pPr lvl="1"/>
            <a:r>
              <a:rPr lang="fr-FR" dirty="0" err="1">
                <a:solidFill>
                  <a:schemeClr val="accent5"/>
                </a:solidFill>
              </a:rPr>
              <a:t>Hydraulic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sectoring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was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required</a:t>
            </a:r>
            <a:r>
              <a:rPr lang="fr-FR" dirty="0">
                <a:solidFill>
                  <a:schemeClr val="accent5"/>
                </a:solidFill>
              </a:rPr>
              <a:t> for compatibility </a:t>
            </a:r>
            <a:r>
              <a:rPr lang="fr-FR" dirty="0" err="1">
                <a:solidFill>
                  <a:schemeClr val="accent5"/>
                </a:solidFill>
              </a:rPr>
              <a:t>with</a:t>
            </a:r>
            <a:r>
              <a:rPr lang="fr-FR" dirty="0">
                <a:solidFill>
                  <a:schemeClr val="accent5"/>
                </a:solidFill>
              </a:rPr>
              <a:t> the </a:t>
            </a:r>
            <a:r>
              <a:rPr lang="fr-FR" dirty="0" smtClean="0">
                <a:solidFill>
                  <a:schemeClr val="accent5"/>
                </a:solidFill>
              </a:rPr>
              <a:t>change in </a:t>
            </a:r>
            <a:r>
              <a:rPr lang="fr-FR" dirty="0" err="1">
                <a:solidFill>
                  <a:schemeClr val="accent5"/>
                </a:solidFill>
              </a:rPr>
              <a:t>coil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length</a:t>
            </a:r>
            <a:r>
              <a:rPr lang="fr-FR" dirty="0">
                <a:solidFill>
                  <a:schemeClr val="accent5"/>
                </a:solidFill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1256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2713" y="1314422"/>
            <a:ext cx="4275233" cy="296827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Rectangle 5"/>
          <p:cNvSpPr/>
          <p:nvPr/>
        </p:nvSpPr>
        <p:spPr>
          <a:xfrm>
            <a:off x="224820" y="1060529"/>
            <a:ext cx="5328592" cy="34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Contract launched in April 2015 – </a:t>
            </a:r>
            <a:r>
              <a:rPr lang="en-US" sz="1400" b="1" dirty="0" smtClean="0">
                <a:solidFill>
                  <a:schemeClr val="accent5"/>
                </a:solidFill>
              </a:rPr>
              <a:t>reception April 13</a:t>
            </a:r>
            <a:r>
              <a:rPr lang="en-US" sz="1400" b="1" baseline="30000" dirty="0" smtClean="0">
                <a:solidFill>
                  <a:schemeClr val="accent5"/>
                </a:solidFill>
              </a:rPr>
              <a:t>th</a:t>
            </a:r>
            <a:r>
              <a:rPr lang="en-US" sz="1400" b="1" dirty="0" smtClean="0">
                <a:solidFill>
                  <a:schemeClr val="accent5"/>
                </a:solidFill>
              </a:rPr>
              <a:t>, 2016</a:t>
            </a: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/>
                </a:solidFill>
              </a:rPr>
              <a:t>In-house acceptance: </a:t>
            </a:r>
            <a:r>
              <a:rPr lang="en-US" sz="1400" b="1" dirty="0" smtClean="0">
                <a:solidFill>
                  <a:schemeClr val="accent5"/>
                </a:solidFill>
              </a:rPr>
              <a:t>June 2016</a:t>
            </a:r>
            <a:endParaRPr lang="en-US" sz="1400" b="1" dirty="0">
              <a:solidFill>
                <a:schemeClr val="accent5"/>
              </a:solidFill>
            </a:endParaRP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Plateaus 210°C</a:t>
            </a:r>
            <a:r>
              <a:rPr lang="en-US" sz="1400" dirty="0" smtClean="0">
                <a:solidFill>
                  <a:schemeClr val="accent5"/>
                </a:solidFill>
              </a:rPr>
              <a:t>; 400°C; 665°C</a:t>
            </a:r>
            <a:r>
              <a:rPr lang="en-US" sz="1400" dirty="0">
                <a:solidFill>
                  <a:schemeClr val="accent5"/>
                </a:solidFill>
              </a:rPr>
              <a:t>; </a:t>
            </a:r>
            <a:r>
              <a:rPr lang="en-US" sz="1400" dirty="0">
                <a:solidFill>
                  <a:schemeClr val="accent5"/>
                </a:solidFill>
              </a:rPr>
              <a:t>±</a:t>
            </a:r>
            <a:r>
              <a:rPr lang="en-US" sz="1400" dirty="0" smtClean="0">
                <a:solidFill>
                  <a:schemeClr val="accent5"/>
                </a:solidFill>
              </a:rPr>
              <a:t>3°C, max. 900°C</a:t>
            </a:r>
            <a:endParaRPr lang="en-US" sz="1400" dirty="0">
              <a:solidFill>
                <a:schemeClr val="accent5"/>
              </a:solidFill>
            </a:endParaRP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Heated length Ø1 m; l 10,5 m; 700 kg/m</a:t>
            </a: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accent5"/>
                </a:solidFill>
              </a:rPr>
              <a:t>Width &lt; 4 m; l &lt; </a:t>
            </a:r>
            <a:r>
              <a:rPr lang="pt-BR" sz="1400" dirty="0" smtClean="0">
                <a:solidFill>
                  <a:schemeClr val="accent5"/>
                </a:solidFill>
              </a:rPr>
              <a:t>35 </a:t>
            </a:r>
            <a:r>
              <a:rPr lang="pt-BR" sz="1400" dirty="0">
                <a:solidFill>
                  <a:schemeClr val="accent5"/>
                </a:solidFill>
              </a:rPr>
              <a:t>m; h&lt; 4 m</a:t>
            </a: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40 probe TCs</a:t>
            </a: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accent5"/>
                </a:solidFill>
              </a:rPr>
              <a:t>Evacuation at RT to </a:t>
            </a:r>
            <a:r>
              <a:rPr lang="pt-BR" sz="1400" dirty="0" smtClean="0">
                <a:solidFill>
                  <a:schemeClr val="accent5"/>
                </a:solidFill>
              </a:rPr>
              <a:t>2x10</a:t>
            </a:r>
            <a:r>
              <a:rPr lang="pt-BR" sz="1400" baseline="30000" dirty="0" smtClean="0">
                <a:solidFill>
                  <a:schemeClr val="accent5"/>
                </a:solidFill>
              </a:rPr>
              <a:t>-2</a:t>
            </a:r>
            <a:r>
              <a:rPr lang="pt-BR" sz="1400" dirty="0" smtClean="0">
                <a:solidFill>
                  <a:schemeClr val="accent5"/>
                </a:solidFill>
              </a:rPr>
              <a:t> </a:t>
            </a:r>
            <a:r>
              <a:rPr lang="pt-BR" sz="1400" dirty="0">
                <a:solidFill>
                  <a:schemeClr val="accent5"/>
                </a:solidFill>
              </a:rPr>
              <a:t>mbar; 700 </a:t>
            </a:r>
            <a:r>
              <a:rPr lang="pt-BR" sz="1400" dirty="0" smtClean="0">
                <a:solidFill>
                  <a:schemeClr val="accent5"/>
                </a:solidFill>
              </a:rPr>
              <a:t>l/s</a:t>
            </a: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pt-BR" sz="1400" dirty="0" smtClean="0">
                <a:solidFill>
                  <a:schemeClr val="accent5"/>
                </a:solidFill>
              </a:rPr>
              <a:t>Argon purging prior RHT</a:t>
            </a:r>
            <a:endParaRPr lang="pt-BR" sz="1400" dirty="0">
              <a:solidFill>
                <a:schemeClr val="accent5"/>
              </a:solidFill>
            </a:endParaRP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Loading and unloading automatic 20mm/s</a:t>
            </a:r>
            <a:r>
              <a:rPr lang="en-US" sz="1400" baseline="30000" dirty="0">
                <a:solidFill>
                  <a:schemeClr val="accent5"/>
                </a:solidFill>
              </a:rPr>
              <a:t>2</a:t>
            </a:r>
            <a:r>
              <a:rPr lang="en-US" sz="1400" dirty="0">
                <a:solidFill>
                  <a:schemeClr val="accent5"/>
                </a:solidFill>
              </a:rPr>
              <a:t>, 0,5 mm/m</a:t>
            </a: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Oxygen reduction in &lt; 10 h </a:t>
            </a: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Heat treatment start oxygen level &lt; 10 ppm</a:t>
            </a: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52 weeks </a:t>
            </a:r>
            <a:r>
              <a:rPr lang="en-US" sz="1400" dirty="0" smtClean="0">
                <a:solidFill>
                  <a:schemeClr val="accent5"/>
                </a:solidFill>
              </a:rPr>
              <a:t>delivery</a:t>
            </a:r>
          </a:p>
          <a:p>
            <a:pPr marL="214313" indent="-214313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/>
                </a:solidFill>
              </a:rPr>
              <a:t>Allows simultaneous reaction of two coils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LMF - Reaction furnace</a:t>
            </a:r>
            <a:endParaRPr lang="en-US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407467" y="4162916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400" dirty="0">
                <a:solidFill>
                  <a:schemeClr val="accent5"/>
                </a:solidFill>
              </a:rPr>
              <a:t>Final </a:t>
            </a:r>
            <a:r>
              <a:rPr lang="en-US" sz="1400" dirty="0" smtClean="0">
                <a:solidFill>
                  <a:schemeClr val="accent5"/>
                </a:solidFill>
              </a:rPr>
              <a:t>in-house acceptance June 2016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5231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fr-FR" b="0" dirty="0" err="1" smtClean="0"/>
              <a:t>Specific</a:t>
            </a:r>
            <a:r>
              <a:rPr lang="fr-FR" b="0" dirty="0" smtClean="0"/>
              <a:t> </a:t>
            </a:r>
            <a:r>
              <a:rPr lang="fr-FR" b="0" dirty="0" err="1" smtClean="0"/>
              <a:t>benches</a:t>
            </a:r>
            <a:r>
              <a:rPr lang="fr-FR" b="0" dirty="0" smtClean="0"/>
              <a:t> &amp; handling </a:t>
            </a:r>
            <a:r>
              <a:rPr lang="fr-FR" b="0" dirty="0" err="1" smtClean="0"/>
              <a:t>tool</a:t>
            </a:r>
            <a:endParaRPr lang="fr-FR" b="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64" y="925869"/>
            <a:ext cx="4342704" cy="32570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7759" y="925869"/>
            <a:ext cx="1150340" cy="17931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074534" y="925869"/>
            <a:ext cx="30694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Autonomous</a:t>
            </a:r>
            <a:r>
              <a:rPr lang="fr-FR" sz="1400" dirty="0"/>
              <a:t> and mobile lifting assistance </a:t>
            </a:r>
            <a:r>
              <a:rPr lang="fr-FR" sz="1400" dirty="0" err="1" smtClean="0"/>
              <a:t>needed</a:t>
            </a:r>
            <a:r>
              <a:rPr lang="fr-FR" sz="1400" dirty="0" smtClean="0"/>
              <a:t>:</a:t>
            </a:r>
            <a:endParaRPr lang="fr-FR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/>
              <a:t>22kg </a:t>
            </a:r>
            <a:r>
              <a:rPr lang="fr-FR" sz="1400" dirty="0" err="1"/>
              <a:t>formblocks</a:t>
            </a:r>
            <a:endParaRPr lang="fr-FR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/>
              <a:t>5 kg </a:t>
            </a:r>
            <a:r>
              <a:rPr lang="fr-FR" sz="1400" dirty="0" err="1"/>
              <a:t>mandrelblocks</a:t>
            </a:r>
            <a:endParaRPr lang="fr-FR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Guarantee</a:t>
            </a:r>
            <a:r>
              <a:rPr lang="fr-FR" sz="1400" dirty="0"/>
              <a:t> an </a:t>
            </a:r>
            <a:r>
              <a:rPr lang="fr-FR" sz="1400" dirty="0" err="1"/>
              <a:t>easy</a:t>
            </a:r>
            <a:r>
              <a:rPr lang="fr-FR" sz="1400" dirty="0"/>
              <a:t> and </a:t>
            </a:r>
            <a:r>
              <a:rPr lang="fr-FR" sz="1400" dirty="0" err="1"/>
              <a:t>safe</a:t>
            </a:r>
            <a:r>
              <a:rPr lang="fr-FR" sz="1400" dirty="0"/>
              <a:t> </a:t>
            </a:r>
            <a:r>
              <a:rPr lang="fr-FR" sz="1400" dirty="0" err="1"/>
              <a:t>positionning</a:t>
            </a:r>
            <a:r>
              <a:rPr lang="fr-FR" sz="1400" dirty="0"/>
              <a:t> of blocks on </a:t>
            </a:r>
            <a:r>
              <a:rPr lang="fr-FR" sz="1400" dirty="0" smtClean="0"/>
              <a:t>the </a:t>
            </a:r>
            <a:r>
              <a:rPr lang="fr-FR" sz="1400" dirty="0" err="1"/>
              <a:t>reacted</a:t>
            </a:r>
            <a:r>
              <a:rPr lang="fr-FR" sz="1400" dirty="0"/>
              <a:t> </a:t>
            </a:r>
            <a:r>
              <a:rPr lang="fr-FR" sz="1400" dirty="0" err="1"/>
              <a:t>coil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2628705" y="4275749"/>
            <a:ext cx="3886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9 supports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Accuracy</a:t>
            </a:r>
            <a:r>
              <a:rPr lang="fr-FR" sz="1400" dirty="0"/>
              <a:t> of the </a:t>
            </a:r>
            <a:r>
              <a:rPr lang="fr-FR" sz="1400" dirty="0" err="1"/>
              <a:t>rotating</a:t>
            </a:r>
            <a:r>
              <a:rPr lang="fr-FR" sz="1400" dirty="0"/>
              <a:t> axis of (</a:t>
            </a:r>
            <a:r>
              <a:rPr lang="fr-FR" sz="1400" dirty="0" smtClean="0"/>
              <a:t>0.2mm/m)</a:t>
            </a:r>
            <a:endParaRPr lang="en-GB" sz="1400" dirty="0"/>
          </a:p>
        </p:txBody>
      </p:sp>
      <p:pic>
        <p:nvPicPr>
          <p:cNvPr id="10" name="Content Placeholder 4"/>
          <p:cNvPicPr>
            <a:picLocks noGrp="1" noChangeAspect="1"/>
          </p:cNvPicPr>
          <p:nvPr>
            <p:ph idx="1"/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827" y="2595117"/>
            <a:ext cx="3818844" cy="1933852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2458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40199" y="562717"/>
            <a:ext cx="6534726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endParaRPr lang="en-US" sz="1600" dirty="0" smtClean="0">
              <a:solidFill>
                <a:schemeClr val="accent5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VPI machine, </a:t>
            </a:r>
            <a:r>
              <a:rPr lang="en-US" sz="1600" b="1" dirty="0" smtClean="0">
                <a:solidFill>
                  <a:schemeClr val="accent5"/>
                </a:solidFill>
              </a:rPr>
              <a:t>currently under </a:t>
            </a:r>
            <a:r>
              <a:rPr lang="en-US" sz="1600" b="1" dirty="0" smtClean="0">
                <a:solidFill>
                  <a:schemeClr val="accent5"/>
                </a:solidFill>
              </a:rPr>
              <a:t>commissionin</a:t>
            </a:r>
            <a:r>
              <a:rPr lang="en-US" sz="1600" dirty="0" smtClean="0">
                <a:solidFill>
                  <a:schemeClr val="accent5"/>
                </a:solidFill>
              </a:rPr>
              <a:t>g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Continuous learning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078533" y="3312964"/>
            <a:ext cx="3792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/>
                </a:solidFill>
              </a:rPr>
              <a:t>Three </a:t>
            </a:r>
            <a:r>
              <a:rPr lang="en-US" sz="1600" dirty="0">
                <a:solidFill>
                  <a:schemeClr val="accent5"/>
                </a:solidFill>
              </a:rPr>
              <a:t>short model coils (sm201, sm114, sm115) </a:t>
            </a:r>
            <a:r>
              <a:rPr lang="en-US" sz="1600" dirty="0" smtClean="0">
                <a:solidFill>
                  <a:schemeClr val="accent5"/>
                </a:solidFill>
              </a:rPr>
              <a:t>already impregnated. </a:t>
            </a:r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chemeClr val="accent5"/>
                </a:solidFill>
              </a:rPr>
              <a:t>A</a:t>
            </a:r>
            <a:r>
              <a:rPr lang="en-US" sz="1600" dirty="0" smtClean="0">
                <a:solidFill>
                  <a:schemeClr val="accent5"/>
                </a:solidFill>
              </a:rPr>
              <a:t> </a:t>
            </a:r>
            <a:r>
              <a:rPr lang="en-US" sz="1600" dirty="0" smtClean="0">
                <a:solidFill>
                  <a:schemeClr val="accent5"/>
                </a:solidFill>
              </a:rPr>
              <a:t>first </a:t>
            </a:r>
            <a:r>
              <a:rPr lang="en-US" sz="1600" dirty="0" smtClean="0">
                <a:solidFill>
                  <a:schemeClr val="accent5"/>
                </a:solidFill>
              </a:rPr>
              <a:t>11T 5.5 </a:t>
            </a:r>
            <a:r>
              <a:rPr lang="en-US" sz="1600" dirty="0">
                <a:solidFill>
                  <a:schemeClr val="accent5"/>
                </a:solidFill>
              </a:rPr>
              <a:t>m copper coil impregnation </a:t>
            </a:r>
            <a:r>
              <a:rPr lang="en-US" sz="1600" dirty="0" smtClean="0">
                <a:solidFill>
                  <a:schemeClr val="accent5"/>
                </a:solidFill>
              </a:rPr>
              <a:t>was performed.</a:t>
            </a:r>
            <a:endParaRPr lang="en-US" sz="1600" dirty="0">
              <a:solidFill>
                <a:schemeClr val="accent5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302" y="2109360"/>
            <a:ext cx="3065788" cy="229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39614" y="2396776"/>
            <a:ext cx="2299341" cy="172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1"/>
          <p:cNvSpPr txBox="1"/>
          <p:nvPr/>
        </p:nvSpPr>
        <p:spPr>
          <a:xfrm>
            <a:off x="0" y="39497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Impregnation system</a:t>
            </a:r>
            <a:endParaRPr lang="en-US" sz="105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4476" y="617570"/>
            <a:ext cx="3783088" cy="269539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F58B-D5A4-425A-8F6D-EF6E4FB306A2}" type="slidenum">
              <a:rPr lang="en-GB" smtClean="0"/>
              <a:t>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Long coil manufacturing plan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80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dirty="0" err="1">
                <a:solidFill>
                  <a:schemeClr val="accent5"/>
                </a:solidFill>
              </a:rPr>
              <a:t>Specific</a:t>
            </a:r>
            <a:r>
              <a:rPr lang="fr-FR" sz="3600" dirty="0">
                <a:solidFill>
                  <a:schemeClr val="accent5"/>
                </a:solidFill>
              </a:rPr>
              <a:t> </a:t>
            </a:r>
            <a:r>
              <a:rPr lang="fr-FR" sz="3600" dirty="0" err="1">
                <a:solidFill>
                  <a:schemeClr val="accent5"/>
                </a:solidFill>
              </a:rPr>
              <a:t>tooling</a:t>
            </a:r>
            <a:r>
              <a:rPr lang="fr-FR" sz="3600" dirty="0">
                <a:solidFill>
                  <a:schemeClr val="accent5"/>
                </a:solidFill>
              </a:rPr>
              <a:t> for MQXFB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3075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5698" y="983905"/>
            <a:ext cx="8360229" cy="30008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Coil production </a:t>
            </a:r>
            <a:r>
              <a:rPr lang="en-US" dirty="0" smtClean="0"/>
              <a:t>plan schedule/status/team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Infrastructure and tooling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Infrastructure (Layout, Winding, Furnace, Impregnation)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Tooling (</a:t>
            </a:r>
            <a:r>
              <a:rPr lang="en-US" dirty="0" smtClean="0"/>
              <a:t>Winding/Curing/RHT/IMP</a:t>
            </a:r>
            <a:r>
              <a:rPr lang="en-US" dirty="0" smtClean="0"/>
              <a:t>)</a:t>
            </a:r>
          </a:p>
          <a:p>
            <a:pPr marL="2857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QA</a:t>
            </a:r>
            <a:r>
              <a:rPr lang="en-US" dirty="0" smtClean="0"/>
              <a:t>: Procedures and follow up with 11T; Procedures in built up for first coils.</a:t>
            </a:r>
          </a:p>
          <a:p>
            <a:pPr marL="285750" lvl="3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Risk mitigation, </a:t>
            </a:r>
            <a:r>
              <a:rPr lang="en-US" dirty="0"/>
              <a:t>Expected process times (reference for schedule</a:t>
            </a:r>
            <a:r>
              <a:rPr lang="en-US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80044" y="334715"/>
            <a:ext cx="1547888" cy="540000"/>
          </a:xfrm>
        </p:spPr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5781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3692"/>
            <a:ext cx="9144000" cy="425209"/>
          </a:xfrm>
        </p:spPr>
        <p:txBody>
          <a:bodyPr/>
          <a:lstStyle/>
          <a:p>
            <a:r>
              <a:rPr lang="en-US" sz="2800" b="0" dirty="0" smtClean="0"/>
              <a:t>Specific tools required for coil winding</a:t>
            </a:r>
            <a:endParaRPr lang="en-US" sz="28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9416" y="770177"/>
            <a:ext cx="5063330" cy="2016224"/>
          </a:xfrm>
        </p:spPr>
        <p:txBody>
          <a:bodyPr>
            <a:normAutofit/>
          </a:bodyPr>
          <a:lstStyle/>
          <a:p>
            <a:r>
              <a:rPr lang="en-US" sz="1400" dirty="0" smtClean="0"/>
              <a:t>Dedicated tools coming from short models experiences, specially in the heads zones: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Heads upper pushers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Lateral pushers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Upper guides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Cable « strain gauge » to monitor the winding tension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Interlayer template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graphicFrame>
        <p:nvGraphicFramePr>
          <p:cNvPr id="12" name="Diagram 11"/>
          <p:cNvGraphicFramePr/>
          <p:nvPr>
            <p:extLst/>
          </p:nvPr>
        </p:nvGraphicFramePr>
        <p:xfrm>
          <a:off x="2115280" y="4529677"/>
          <a:ext cx="2870419" cy="378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592" y="2760364"/>
            <a:ext cx="2110000" cy="158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37196" y="1356415"/>
            <a:ext cx="3471111" cy="260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3931" y="2663753"/>
            <a:ext cx="2238815" cy="1679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23D0-917B-454D-B128-D36A6B988E75}" type="slidenum">
              <a:rPr lang="en-US" smtClean="0"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Long coil manufacturing plan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6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135000"/>
            <a:ext cx="9144000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1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0" dirty="0" err="1"/>
              <a:t>C</a:t>
            </a:r>
            <a:r>
              <a:rPr lang="fr-CH" sz="2800" b="0" dirty="0" err="1" smtClean="0"/>
              <a:t>uring</a:t>
            </a:r>
            <a:r>
              <a:rPr lang="fr-CH" sz="2800" dirty="0" smtClean="0"/>
              <a:t> </a:t>
            </a:r>
            <a:r>
              <a:rPr lang="fr-CH" sz="2800" b="0" dirty="0" err="1" smtClean="0"/>
              <a:t>tool</a:t>
            </a:r>
            <a:endParaRPr lang="en-GB" sz="2800" b="0" dirty="0"/>
          </a:p>
        </p:txBody>
      </p:sp>
      <p:sp>
        <p:nvSpPr>
          <p:cNvPr id="6" name="Rectangle 5"/>
          <p:cNvSpPr/>
          <p:nvPr/>
        </p:nvSpPr>
        <p:spPr>
          <a:xfrm>
            <a:off x="663719" y="780754"/>
            <a:ext cx="8367913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Curing </a:t>
            </a:r>
            <a:r>
              <a:rPr lang="en-US" sz="1600" dirty="0" err="1" smtClean="0"/>
              <a:t>mould</a:t>
            </a:r>
            <a:r>
              <a:rPr lang="en-US" sz="1600" dirty="0" smtClean="0"/>
              <a:t> and heaters are </a:t>
            </a:r>
            <a:r>
              <a:rPr lang="en-US" sz="1600" dirty="0" smtClean="0"/>
              <a:t>available</a:t>
            </a:r>
            <a:endParaRPr lang="en-US" sz="1600" dirty="0"/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Lifting tool available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First curing process on inner layer finished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53805" y="2310855"/>
            <a:ext cx="2304469" cy="172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724" y="2022795"/>
            <a:ext cx="3075259" cy="2306443"/>
          </a:xfrm>
          <a:prstGeom prst="rect">
            <a:avLst/>
          </a:prstGeom>
          <a:ln>
            <a:noFill/>
          </a:ln>
          <a:effectLst/>
          <a:ex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6986" y="2006611"/>
            <a:ext cx="3096838" cy="232262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23D0-917B-454D-B128-D36A6B988E75}" type="slidenum">
              <a:rPr lang="en-US" smtClean="0"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Long coil manufacturing plan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342" y="3071449"/>
            <a:ext cx="2597159" cy="1315194"/>
          </a:xfrm>
          <a:prstGeom prst="rect">
            <a:avLst/>
          </a:prstGeom>
        </p:spPr>
      </p:pic>
      <p:pic>
        <p:nvPicPr>
          <p:cNvPr id="3" name="Content Placeholder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217" y="3135391"/>
            <a:ext cx="2571583" cy="13023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8341" y="989994"/>
            <a:ext cx="599764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Blank</a:t>
            </a:r>
            <a:r>
              <a:rPr lang="fr-FR" sz="1600" dirty="0"/>
              <a:t> </a:t>
            </a:r>
            <a:r>
              <a:rPr lang="fr-FR" sz="1600" dirty="0" err="1"/>
              <a:t>assembly</a:t>
            </a:r>
            <a:r>
              <a:rPr lang="fr-FR" sz="1600" dirty="0"/>
              <a:t> </a:t>
            </a:r>
            <a:r>
              <a:rPr lang="fr-FR" sz="1600" dirty="0" err="1"/>
              <a:t>completed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Will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used</a:t>
            </a:r>
            <a:r>
              <a:rPr lang="fr-FR" sz="1600" dirty="0"/>
              <a:t> </a:t>
            </a:r>
            <a:r>
              <a:rPr lang="fr-FR" sz="1600" dirty="0" smtClean="0"/>
              <a:t>for the </a:t>
            </a:r>
            <a:r>
              <a:rPr lang="fr-FR" sz="1600" dirty="0" err="1" smtClean="0"/>
              <a:t>inhouse</a:t>
            </a:r>
            <a:r>
              <a:rPr lang="fr-FR" sz="1600" dirty="0" smtClean="0"/>
              <a:t> </a:t>
            </a:r>
            <a:r>
              <a:rPr lang="fr-FR" sz="1600" dirty="0" err="1" smtClean="0"/>
              <a:t>acceptance</a:t>
            </a:r>
            <a:r>
              <a:rPr lang="fr-FR" sz="1600" dirty="0" smtClean="0"/>
              <a:t> test of </a:t>
            </a:r>
            <a:r>
              <a:rPr lang="fr-FR" sz="1600" dirty="0" err="1" smtClean="0"/>
              <a:t>reaction</a:t>
            </a:r>
            <a:r>
              <a:rPr lang="fr-FR" sz="1600" dirty="0" smtClean="0"/>
              <a:t> </a:t>
            </a:r>
            <a:r>
              <a:rPr lang="fr-FR" sz="1600" dirty="0" err="1" smtClean="0"/>
              <a:t>furnace</a:t>
            </a:r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Splicing</a:t>
            </a:r>
            <a:r>
              <a:rPr lang="fr-FR" sz="1600" dirty="0" smtClean="0"/>
              <a:t> block </a:t>
            </a:r>
            <a:r>
              <a:rPr lang="fr-FR" sz="1600" dirty="0" err="1" smtClean="0"/>
              <a:t>available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Geometric</a:t>
            </a:r>
            <a:r>
              <a:rPr lang="fr-FR" sz="1600" dirty="0"/>
              <a:t> monitoring plan of plates and blocks </a:t>
            </a:r>
            <a:r>
              <a:rPr lang="fr-FR" sz="1600" dirty="0" err="1"/>
              <a:t>implemented</a:t>
            </a:r>
            <a:r>
              <a:rPr lang="fr-FR" sz="1600" dirty="0"/>
              <a:t> </a:t>
            </a:r>
            <a:r>
              <a:rPr lang="fr-FR" sz="1600" dirty="0" err="1"/>
              <a:t>after</a:t>
            </a:r>
            <a:r>
              <a:rPr lang="fr-FR" sz="1600" dirty="0"/>
              <a:t> </a:t>
            </a:r>
            <a:r>
              <a:rPr lang="fr-FR" sz="1600" dirty="0" err="1"/>
              <a:t>each</a:t>
            </a:r>
            <a:r>
              <a:rPr lang="fr-FR" sz="1600" dirty="0"/>
              <a:t> </a:t>
            </a:r>
            <a:r>
              <a:rPr lang="fr-FR" sz="1600" dirty="0" err="1"/>
              <a:t>reaction</a:t>
            </a:r>
            <a:r>
              <a:rPr lang="fr-FR" sz="1600" dirty="0"/>
              <a:t> cycles</a:t>
            </a:r>
            <a:endParaRPr lang="en-GB" sz="1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3670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 smtClean="0">
                <a:solidFill>
                  <a:schemeClr val="accent5"/>
                </a:solidFill>
              </a:rPr>
              <a:t>Reaction</a:t>
            </a:r>
            <a:r>
              <a:rPr lang="fr-FR" sz="3600" dirty="0" smtClean="0">
                <a:solidFill>
                  <a:schemeClr val="accent5"/>
                </a:solidFill>
              </a:rPr>
              <a:t> and </a:t>
            </a:r>
            <a:r>
              <a:rPr lang="fr-FR" sz="3600" dirty="0" err="1" smtClean="0">
                <a:solidFill>
                  <a:schemeClr val="accent5"/>
                </a:solidFill>
              </a:rPr>
              <a:t>impregnation</a:t>
            </a:r>
            <a:r>
              <a:rPr lang="fr-FR" sz="3600" dirty="0" smtClean="0">
                <a:solidFill>
                  <a:schemeClr val="accent5"/>
                </a:solidFill>
              </a:rPr>
              <a:t> </a:t>
            </a:r>
            <a:r>
              <a:rPr lang="fr-FR" sz="3600" dirty="0" err="1" smtClean="0">
                <a:solidFill>
                  <a:schemeClr val="accent5"/>
                </a:solidFill>
              </a:rPr>
              <a:t>fixtures</a:t>
            </a:r>
            <a:endParaRPr lang="fr-FR" sz="3600" dirty="0">
              <a:solidFill>
                <a:schemeClr val="accent5"/>
              </a:solidFill>
            </a:endParaRPr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983" y="1103007"/>
            <a:ext cx="2188417" cy="16413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1125" y="3015365"/>
            <a:ext cx="3373275" cy="1371278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6533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 smtClean="0">
                <a:solidFill>
                  <a:schemeClr val="accent5"/>
                </a:solidFill>
              </a:rPr>
              <a:t>Coil</a:t>
            </a:r>
            <a:r>
              <a:rPr lang="fr-FR" sz="3600" dirty="0" smtClean="0">
                <a:solidFill>
                  <a:schemeClr val="accent5"/>
                </a:solidFill>
              </a:rPr>
              <a:t> </a:t>
            </a:r>
            <a:r>
              <a:rPr lang="fr-FR" sz="3600" dirty="0" err="1" smtClean="0">
                <a:solidFill>
                  <a:schemeClr val="accent5"/>
                </a:solidFill>
              </a:rPr>
              <a:t>metrology</a:t>
            </a:r>
            <a:endParaRPr lang="fr-FR" sz="36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1675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1"/>
          <p:cNvSpPr txBox="1"/>
          <p:nvPr/>
        </p:nvSpPr>
        <p:spPr>
          <a:xfrm>
            <a:off x="544357" y="661730"/>
            <a:ext cx="65347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00B050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Metrology</a:t>
            </a:r>
            <a:r>
              <a:rPr lang="en-GB" sz="1600" dirty="0" smtClean="0">
                <a:solidFill>
                  <a:schemeClr val="accent5"/>
                </a:solidFill>
              </a:rPr>
              <a:t> </a:t>
            </a:r>
            <a:r>
              <a:rPr lang="en-GB" sz="1600" dirty="0">
                <a:solidFill>
                  <a:schemeClr val="accent5"/>
                </a:solidFill>
              </a:rPr>
              <a:t>of coil</a:t>
            </a: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  <a:p>
            <a:pPr>
              <a:spcBef>
                <a:spcPct val="20000"/>
              </a:spcBef>
              <a:buClr>
                <a:srgbClr val="00B050"/>
              </a:buClr>
            </a:pPr>
            <a:r>
              <a:rPr lang="en-GB" sz="1600" dirty="0">
                <a:solidFill>
                  <a:schemeClr val="accent5"/>
                </a:solidFill>
              </a:rPr>
              <a:t>Tooling:</a:t>
            </a: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Measurement table – </a:t>
            </a:r>
            <a:r>
              <a:rPr lang="en-GB" sz="1600" dirty="0" smtClean="0">
                <a:solidFill>
                  <a:schemeClr val="accent5"/>
                </a:solidFill>
              </a:rPr>
              <a:t>delivered, length 12 m</a:t>
            </a:r>
            <a:endParaRPr lang="en-GB" sz="16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FARO-Arm (Coil metrology)</a:t>
            </a: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charset="2"/>
              <a:buChar char="§"/>
            </a:pPr>
            <a:r>
              <a:rPr lang="en-GB" sz="1600" dirty="0" err="1" smtClean="0">
                <a:solidFill>
                  <a:schemeClr val="accent5"/>
                </a:solidFill>
              </a:rPr>
              <a:t>Lasertracker</a:t>
            </a:r>
            <a:r>
              <a:rPr lang="en-GB" sz="1600" dirty="0" smtClean="0">
                <a:solidFill>
                  <a:schemeClr val="accent5"/>
                </a:solidFill>
              </a:rPr>
              <a:t> (Cold mass metrology)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7" name="Textfeld 1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Metrology instruments</a:t>
            </a:r>
            <a:endParaRPr lang="de-DE" sz="105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8413" y="3014279"/>
            <a:ext cx="8503074" cy="1475985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0" tIns="0" rIns="0" bIns="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</a:t>
            </a:r>
            <a:r>
              <a:rPr lang="en-GB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laser tracker </a:t>
            </a:r>
            <a:r>
              <a:rPr lang="en-GB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Leïca</a:t>
            </a:r>
            <a:r>
              <a:rPr lang="en-GB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LTD500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will be replaced by AT-402 or AT-930.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Axyz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software is  being substituted by Spatial Analyser.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Magnet Geometrical Measurement automated process (MGM-SA) is being programmed with EN-STI-ECE leaning on past developments (MGM).</a:t>
            </a:r>
          </a:p>
          <a:p>
            <a:pPr marL="285750" indent="-285750" algn="l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GB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Faro edge 2.7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will be used inside the winding house, delivery: already received</a:t>
            </a:r>
          </a:p>
          <a:p>
            <a:pPr marL="285750" indent="-285750" algn="l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GB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Granite table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for winding house metrology, delivery: May 2016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394456" y="2646547"/>
            <a:ext cx="2735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Finishing </a:t>
            </a:r>
            <a:r>
              <a:rPr lang="en-US" sz="1200" i="1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benches and metrology</a:t>
            </a:r>
            <a:endParaRPr lang="en-US" sz="1200" i="1" dirty="0">
              <a:solidFill>
                <a:schemeClr val="accent5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961951" y="965423"/>
            <a:ext cx="1701521" cy="158315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F58B-D5A4-425A-8F6D-EF6E4FB306A2}" type="slidenum">
              <a:rPr lang="en-GB" smtClean="0"/>
              <a:t>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Long coil manufacturing plan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88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smtClean="0">
                <a:solidFill>
                  <a:schemeClr val="accent5"/>
                </a:solidFill>
              </a:rPr>
              <a:t>Production </a:t>
            </a:r>
            <a:r>
              <a:rPr lang="fr-FR" sz="3600" dirty="0" err="1" smtClean="0">
                <a:solidFill>
                  <a:schemeClr val="accent5"/>
                </a:solidFill>
              </a:rPr>
              <a:t>processes</a:t>
            </a:r>
            <a:endParaRPr lang="fr-FR" sz="36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8049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9" y="641909"/>
            <a:ext cx="8396206" cy="1966354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1600" dirty="0" smtClean="0"/>
              <a:t>A CERN number is given for each machine.</a:t>
            </a:r>
          </a:p>
          <a:p>
            <a:r>
              <a:rPr lang="en-US" sz="1600" dirty="0" smtClean="0"/>
              <a:t>All </a:t>
            </a:r>
            <a:r>
              <a:rPr lang="en-US" sz="1600" b="1" dirty="0" smtClean="0"/>
              <a:t>technical documentation </a:t>
            </a:r>
            <a:r>
              <a:rPr lang="en-US" sz="1600" dirty="0" smtClean="0"/>
              <a:t>relevant are archived inside EDMS:</a:t>
            </a:r>
          </a:p>
          <a:p>
            <a:pPr lvl="2"/>
            <a:r>
              <a:rPr lang="en-US" sz="1200" dirty="0" smtClean="0"/>
              <a:t>Certificate of conformity, User manual, Drawings…</a:t>
            </a:r>
          </a:p>
          <a:p>
            <a:r>
              <a:rPr lang="en-US" sz="1600" dirty="0" smtClean="0"/>
              <a:t>A </a:t>
            </a:r>
            <a:r>
              <a:rPr lang="en-US" sz="1600" b="1" dirty="0" smtClean="0"/>
              <a:t>preliminary safety report </a:t>
            </a:r>
            <a:r>
              <a:rPr lang="en-US" sz="1600" dirty="0" smtClean="0"/>
              <a:t>is prepared by QA,</a:t>
            </a:r>
          </a:p>
          <a:p>
            <a:r>
              <a:rPr lang="en-US" sz="1600" dirty="0" smtClean="0"/>
              <a:t>A </a:t>
            </a:r>
            <a:r>
              <a:rPr lang="en-US" sz="1600" b="1" dirty="0" smtClean="0"/>
              <a:t>safety </a:t>
            </a:r>
            <a:r>
              <a:rPr lang="en-US" sz="1600" b="1" dirty="0"/>
              <a:t>d</a:t>
            </a:r>
            <a:r>
              <a:rPr lang="en-US" sz="1600" b="1" dirty="0" smtClean="0"/>
              <a:t>iagnose </a:t>
            </a:r>
            <a:r>
              <a:rPr lang="en-US" sz="1600" dirty="0" smtClean="0"/>
              <a:t>is made by a certified company,</a:t>
            </a:r>
          </a:p>
          <a:p>
            <a:r>
              <a:rPr lang="en-US" sz="1600" dirty="0" smtClean="0"/>
              <a:t>The </a:t>
            </a:r>
            <a:r>
              <a:rPr lang="en-US" sz="1600" b="1" dirty="0" smtClean="0"/>
              <a:t>working procedure </a:t>
            </a:r>
            <a:r>
              <a:rPr lang="en-US" sz="1600" dirty="0" smtClean="0"/>
              <a:t>written by QA includes the safety instructions,</a:t>
            </a:r>
          </a:p>
          <a:p>
            <a:r>
              <a:rPr lang="en-US" sz="1600" dirty="0" smtClean="0"/>
              <a:t>Finally the </a:t>
            </a:r>
            <a:r>
              <a:rPr lang="en-US" sz="1600" b="1" dirty="0" smtClean="0"/>
              <a:t>workspace safety </a:t>
            </a:r>
            <a:r>
              <a:rPr lang="en-US" sz="1600" dirty="0" smtClean="0"/>
              <a:t>is analyzed by TE department.</a:t>
            </a:r>
          </a:p>
        </p:txBody>
      </p:sp>
      <p:sp>
        <p:nvSpPr>
          <p:cNvPr id="7" name="Rectangle 6"/>
          <p:cNvSpPr/>
          <p:nvPr/>
        </p:nvSpPr>
        <p:spPr>
          <a:xfrm>
            <a:off x="1" y="9614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Safety and quality aspects</a:t>
            </a:r>
            <a:endParaRPr lang="en-US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5692" y="3073950"/>
            <a:ext cx="1258718" cy="1775784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105" y="3073950"/>
            <a:ext cx="1294515" cy="1775784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719" y="3069859"/>
            <a:ext cx="1263698" cy="1775785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601145" y="2687876"/>
            <a:ext cx="3552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5"/>
                </a:solidFill>
              </a:rPr>
              <a:t>C</a:t>
            </a:r>
            <a:r>
              <a:rPr lang="en-US" sz="1400" i="1" dirty="0" smtClean="0">
                <a:solidFill>
                  <a:schemeClr val="accent5"/>
                </a:solidFill>
              </a:rPr>
              <a:t>overed in detail by R</a:t>
            </a:r>
            <a:r>
              <a:rPr lang="fr-CH" sz="1400" i="1" dirty="0" smtClean="0">
                <a:solidFill>
                  <a:schemeClr val="accent5"/>
                </a:solidFill>
              </a:rPr>
              <a:t>. </a:t>
            </a:r>
            <a:r>
              <a:rPr lang="fr-CH" sz="1400" i="1" dirty="0">
                <a:solidFill>
                  <a:schemeClr val="accent5"/>
                </a:solidFill>
              </a:rPr>
              <a:t>Principe &amp; T. </a:t>
            </a:r>
            <a:r>
              <a:rPr lang="fr-CH" sz="1400" i="1" dirty="0" smtClean="0">
                <a:solidFill>
                  <a:schemeClr val="accent5"/>
                </a:solidFill>
              </a:rPr>
              <a:t>Otto</a:t>
            </a:r>
            <a:endParaRPr lang="en-GB" sz="1400" i="1" dirty="0">
              <a:solidFill>
                <a:schemeClr val="accent5"/>
              </a:solidFill>
            </a:endParaRPr>
          </a:p>
        </p:txBody>
      </p:sp>
      <p:pic>
        <p:nvPicPr>
          <p:cNvPr id="14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0650" y="3073950"/>
            <a:ext cx="1476347" cy="1758079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170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556075"/>
              </p:ext>
            </p:extLst>
          </p:nvPr>
        </p:nvGraphicFramePr>
        <p:xfrm>
          <a:off x="392863" y="1197502"/>
          <a:ext cx="8358273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925"/>
                <a:gridCol w="1029542"/>
                <a:gridCol w="3182426"/>
                <a:gridCol w="279938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Production</a:t>
                      </a:r>
                      <a:r>
                        <a:rPr lang="en-US" sz="1200" kern="1200" baseline="0" noProof="0" dirty="0" smtClean="0"/>
                        <a:t> step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noProof="0" dirty="0" smtClean="0"/>
                        <a:t>Duration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Risk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Mitigation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Winding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noProof="0" dirty="0" smtClean="0"/>
                        <a:t>4 –</a:t>
                      </a:r>
                      <a:r>
                        <a:rPr lang="en-US" sz="1200" kern="1200" baseline="0" noProof="0" dirty="0" smtClean="0"/>
                        <a:t> 5 weeks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Only 1 winding machine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Curing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noProof="0" dirty="0" smtClean="0"/>
                        <a:t>3 days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1 curing </a:t>
                      </a:r>
                      <a:r>
                        <a:rPr lang="en-US" sz="1200" kern="1200" noProof="0" dirty="0" smtClean="0"/>
                        <a:t>press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Curing</a:t>
                      </a:r>
                      <a:r>
                        <a:rPr lang="en-US" sz="1200" kern="1200" baseline="0" noProof="0" dirty="0" smtClean="0"/>
                        <a:t> based on mechanical clamping 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1 curing tool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1 set of resistive heaters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RHT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noProof="0" dirty="0" smtClean="0"/>
                        <a:t>2 weeks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1 </a:t>
                      </a:r>
                      <a:r>
                        <a:rPr lang="en-US" sz="1200" kern="1200" noProof="0" dirty="0" smtClean="0"/>
                        <a:t>furnace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Potential</a:t>
                      </a:r>
                      <a:r>
                        <a:rPr lang="en-US" sz="1200" kern="1200" baseline="0" noProof="0" dirty="0" smtClean="0"/>
                        <a:t> for heat treatment of 2 coils 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1 reaction fixture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Purchase</a:t>
                      </a:r>
                      <a:r>
                        <a:rPr lang="en-US" sz="1200" kern="1200" baseline="0" noProof="0" dirty="0" smtClean="0"/>
                        <a:t> </a:t>
                      </a:r>
                      <a:r>
                        <a:rPr lang="en-US" sz="1200" kern="1200" noProof="0" dirty="0" smtClean="0"/>
                        <a:t>2</a:t>
                      </a:r>
                      <a:r>
                        <a:rPr lang="en-US" sz="1200" kern="1200" baseline="30000" noProof="0" dirty="0" smtClean="0"/>
                        <a:t>nd</a:t>
                      </a:r>
                      <a:r>
                        <a:rPr lang="en-US" sz="1200" kern="1200" noProof="0" dirty="0" smtClean="0"/>
                        <a:t> reaction fixture*</a:t>
                      </a:r>
                      <a:endParaRPr lang="en-US" sz="12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Impregnation</a:t>
                      </a:r>
                      <a:endParaRPr lang="en-US" sz="12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noProof="0" dirty="0" smtClean="0"/>
                        <a:t>3 – 4 weeks</a:t>
                      </a:r>
                      <a:endParaRPr lang="en-US" sz="12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1 system – bottle</a:t>
                      </a:r>
                      <a:r>
                        <a:rPr lang="en-US" sz="1200" kern="1200" baseline="0" noProof="0" dirty="0" smtClean="0"/>
                        <a:t> neck in the production flow</a:t>
                      </a:r>
                      <a:endParaRPr lang="en-US" sz="12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Currently no alternative available</a:t>
                      </a:r>
                      <a:endParaRPr lang="en-US" sz="12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impregnation</a:t>
                      </a:r>
                      <a:r>
                        <a:rPr lang="en-US" sz="1200" b="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system</a:t>
                      </a:r>
                      <a:endParaRPr lang="en-US" sz="12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/>
                        <a:t>Purchase of 2</a:t>
                      </a:r>
                      <a:r>
                        <a:rPr lang="en-US" sz="1200" kern="1200" baseline="30000" noProof="0" dirty="0" smtClean="0"/>
                        <a:t>nd</a:t>
                      </a:r>
                      <a:r>
                        <a:rPr lang="en-US" sz="1200" kern="1200" noProof="0" dirty="0" smtClean="0"/>
                        <a:t> impregnation fixture*</a:t>
                      </a:r>
                      <a:endParaRPr lang="en-US" sz="12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9614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Risk mitigation and redundancy</a:t>
            </a:r>
            <a:endParaRPr lang="en-US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1484" y="3754704"/>
            <a:ext cx="5564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*Additional fixtures would lead to bottle neck on assembly and rotation benches</a:t>
            </a:r>
          </a:p>
          <a:p>
            <a:r>
              <a:rPr lang="en-US" sz="1200" dirty="0" smtClean="0"/>
              <a:t>*Increase of storage for tooling</a:t>
            </a:r>
          </a:p>
          <a:p>
            <a:r>
              <a:rPr lang="en-US" sz="1200" dirty="0" smtClean="0"/>
              <a:t>*Additional manipulation tool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…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0788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dirty="0" smtClean="0">
                <a:solidFill>
                  <a:schemeClr val="accent5"/>
                </a:solidFill>
              </a:rPr>
              <a:t>Conclusion</a:t>
            </a:r>
            <a:endParaRPr lang="fr-FR" sz="36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F58B-D5A4-425A-8F6D-EF6E4FB306A2}" type="slidenum">
              <a:rPr lang="en-GB" smtClean="0"/>
              <a:t>28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Long coil manufacturing plan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77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Tooling, status overview</a:t>
            </a:r>
            <a:endParaRPr lang="en-GB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216743"/>
              </p:ext>
            </p:extLst>
          </p:nvPr>
        </p:nvGraphicFramePr>
        <p:xfrm>
          <a:off x="226578" y="700154"/>
          <a:ext cx="4309696" cy="433710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30239"/>
                <a:gridCol w="2279457"/>
              </a:tblGrid>
              <a:tr h="1084277"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</a:rPr>
                        <a:t>Winding machine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Spooling machine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Transfer gantry OL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b"/>
                </a:tc>
              </a:tr>
              <a:tr h="1084277"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Curing press mould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Curing mould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GB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</a:tr>
              <a:tr h="1084277"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Reaction furnace</a:t>
                      </a:r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Reaction fixture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In-house acceptance test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GB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</a:tr>
              <a:tr h="1084277"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Impregnation</a:t>
                      </a:r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machine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Impregnation fixture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Commissioning with 11T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GB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678662"/>
              </p:ext>
            </p:extLst>
          </p:nvPr>
        </p:nvGraphicFramePr>
        <p:xfrm>
          <a:off x="4570129" y="700166"/>
          <a:ext cx="4146120" cy="433708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774027"/>
                <a:gridCol w="2372093"/>
              </a:tblGrid>
              <a:tr h="1084271"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Lifting tools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Manipulatoin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tool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GB" sz="10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sz="10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6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</a:tr>
              <a:tr h="1084271"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Rotation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bench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</a:tr>
              <a:tr h="1084271"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Preparation benches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Splicing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block</a:t>
                      </a:r>
                      <a:endParaRPr lang="en-GB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GB" sz="10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sz="10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</a:tr>
              <a:tr h="1084271"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12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Coil pack assembly</a:t>
                      </a:r>
                      <a:endParaRPr lang="en-GB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pic>
        <p:nvPicPr>
          <p:cNvPr id="1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687" y="793213"/>
            <a:ext cx="1682882" cy="95162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1687" y="1977186"/>
            <a:ext cx="1680056" cy="62828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8451" y="2868708"/>
            <a:ext cx="1736842" cy="120588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6376" y="4037326"/>
            <a:ext cx="1403449" cy="99993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9652" y="848122"/>
            <a:ext cx="485523" cy="809776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3" name="Content Placeholder 6"/>
          <p:cNvPicPr>
            <a:picLocks noGrp="1" noChangeAspect="1"/>
          </p:cNvPicPr>
          <p:nvPr>
            <p:ph idx="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4355" y="834382"/>
            <a:ext cx="1464027" cy="823515"/>
          </a:xfrm>
          <a:effectLst>
            <a:softEdge rad="31750"/>
          </a:effectLst>
        </p:spPr>
      </p:pic>
      <p:pic>
        <p:nvPicPr>
          <p:cNvPr id="24" name="Grafik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172" y="3008548"/>
            <a:ext cx="1028742" cy="77155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5" name="Content Placeholder 4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4998" y="1885095"/>
            <a:ext cx="1421809" cy="720000"/>
          </a:xfrm>
          <a:prstGeom prst="rect">
            <a:avLst/>
          </a:prstGeom>
        </p:spPr>
      </p:pic>
      <p:pic>
        <p:nvPicPr>
          <p:cNvPr id="26" name="Content Placeholder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768" y="3008547"/>
            <a:ext cx="1028743" cy="77155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8" name="TextBox 7"/>
          <p:cNvSpPr txBox="1"/>
          <p:nvPr/>
        </p:nvSpPr>
        <p:spPr>
          <a:xfrm>
            <a:off x="6461541" y="4160340"/>
            <a:ext cx="2973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Design study ongoing</a:t>
            </a:r>
          </a:p>
          <a:p>
            <a:r>
              <a:rPr lang="en-US" sz="1200" dirty="0" smtClean="0"/>
              <a:t>Baseline from MDT</a:t>
            </a:r>
          </a:p>
          <a:p>
            <a:r>
              <a:rPr lang="en-US" sz="1200" dirty="0" smtClean="0"/>
              <a:t>Installation inside WH </a:t>
            </a:r>
            <a:endParaRPr lang="en-US" sz="1200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4116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5996703" y="1142375"/>
            <a:ext cx="2977364" cy="3243507"/>
          </a:xfrm>
          <a:prstGeom prst="rect">
            <a:avLst/>
          </a:prstGeom>
          <a:ln w="28575">
            <a:solidFill>
              <a:schemeClr val="bg2"/>
            </a:solidFill>
          </a:ln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/>
              <a:t>Practice coils</a:t>
            </a:r>
          </a:p>
          <a:p>
            <a:pPr marL="457200" lvl="1" indent="0">
              <a:buNone/>
            </a:pPr>
            <a:r>
              <a:rPr lang="en-GB" sz="1400" dirty="0"/>
              <a:t>First Cu coil started </a:t>
            </a:r>
          </a:p>
          <a:p>
            <a:pPr marL="0" indent="0">
              <a:buNone/>
            </a:pPr>
            <a:r>
              <a:rPr lang="en-GB" sz="1400" dirty="0"/>
              <a:t>	</a:t>
            </a:r>
            <a:r>
              <a:rPr lang="en-GB" sz="1400" dirty="0" smtClean="0"/>
              <a:t>(first layer wound/cured)</a:t>
            </a:r>
          </a:p>
          <a:p>
            <a:r>
              <a:rPr lang="en-GB" sz="1400" dirty="0" smtClean="0"/>
              <a:t>Then,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Cu coil &amp; </a:t>
            </a:r>
          </a:p>
          <a:p>
            <a:pPr marL="0" indent="0">
              <a:buNone/>
            </a:pPr>
            <a:r>
              <a:rPr lang="en-GB" sz="1400" dirty="0"/>
              <a:t>	</a:t>
            </a:r>
            <a:r>
              <a:rPr lang="en-GB" sz="1400" dirty="0" smtClean="0"/>
              <a:t>2 low-grade coils</a:t>
            </a:r>
          </a:p>
          <a:p>
            <a:r>
              <a:rPr lang="en-GB" sz="1400" dirty="0" smtClean="0"/>
              <a:t>Then, 2 RRP and 2 PIT coils </a:t>
            </a:r>
          </a:p>
          <a:p>
            <a:pPr marL="0" indent="0">
              <a:buNone/>
            </a:pPr>
            <a:r>
              <a:rPr lang="en-GB" sz="1400" dirty="0"/>
              <a:t>	</a:t>
            </a:r>
            <a:r>
              <a:rPr lang="en-GB" sz="1400" dirty="0" smtClean="0"/>
              <a:t>for 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prototype</a:t>
            </a:r>
          </a:p>
          <a:p>
            <a:r>
              <a:rPr lang="en-GB" sz="1400" dirty="0" smtClean="0"/>
              <a:t>In total, </a:t>
            </a:r>
            <a:r>
              <a:rPr lang="en-GB" sz="1400" b="1" dirty="0" smtClean="0"/>
              <a:t>2 prototypes, 12 coils </a:t>
            </a:r>
            <a:endParaRPr lang="en-GB" sz="1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156" y="1142376"/>
            <a:ext cx="5780166" cy="324350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schedule</a:t>
            </a:r>
            <a:r>
              <a:rPr lang="de-DE" dirty="0" smtClean="0"/>
              <a:t> MQXFB </a:t>
            </a:r>
            <a:r>
              <a:rPr lang="de-DE" dirty="0" err="1" smtClean="0"/>
              <a:t>prototypes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9683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9614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Conclusions</a:t>
            </a:r>
            <a:endParaRPr lang="en-US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674" y="859599"/>
            <a:ext cx="8205787" cy="32439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accent5"/>
                </a:solidFill>
              </a:rPr>
              <a:t>Production line preparation is close to finalization</a:t>
            </a: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chemeClr val="accent5"/>
                </a:solidFill>
              </a:rPr>
              <a:t>Winding house </a:t>
            </a:r>
            <a:r>
              <a:rPr lang="en-US" sz="1600" dirty="0" smtClean="0">
                <a:solidFill>
                  <a:schemeClr val="accent5"/>
                </a:solidFill>
              </a:rPr>
              <a:t>– </a:t>
            </a:r>
            <a:r>
              <a:rPr lang="en-US" sz="1600" dirty="0">
                <a:solidFill>
                  <a:schemeClr val="accent5"/>
                </a:solidFill>
              </a:rPr>
              <a:t>T</a:t>
            </a:r>
            <a:r>
              <a:rPr lang="en-US" sz="1600" dirty="0" smtClean="0">
                <a:solidFill>
                  <a:schemeClr val="accent5"/>
                </a:solidFill>
              </a:rPr>
              <a:t>ransition to Nb</a:t>
            </a:r>
            <a:r>
              <a:rPr lang="en-US" sz="1600" baseline="-25000" dirty="0" smtClean="0">
                <a:solidFill>
                  <a:schemeClr val="accent5"/>
                </a:solidFill>
              </a:rPr>
              <a:t>3</a:t>
            </a:r>
            <a:r>
              <a:rPr lang="en-US" sz="1600" dirty="0" smtClean="0">
                <a:solidFill>
                  <a:schemeClr val="accent5"/>
                </a:solidFill>
              </a:rPr>
              <a:t>Sn coil production is well advanced, finalization in </a:t>
            </a:r>
            <a:r>
              <a:rPr lang="en-US" sz="1600" dirty="0" smtClean="0">
                <a:solidFill>
                  <a:schemeClr val="accent5"/>
                </a:solidFill>
              </a:rPr>
              <a:t>the end of </a:t>
            </a:r>
            <a:r>
              <a:rPr lang="en-US" sz="1600" dirty="0">
                <a:solidFill>
                  <a:schemeClr val="accent5"/>
                </a:solidFill>
              </a:rPr>
              <a:t>2016</a:t>
            </a: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chemeClr val="accent5"/>
                </a:solidFill>
              </a:rPr>
              <a:t>Heat treatment </a:t>
            </a:r>
            <a:r>
              <a:rPr lang="en-US" sz="1600" dirty="0" smtClean="0">
                <a:solidFill>
                  <a:schemeClr val="accent5"/>
                </a:solidFill>
              </a:rPr>
              <a:t>– Reaction furnace commissioned, in-house acceptance ongoing, 2</a:t>
            </a:r>
            <a:r>
              <a:rPr lang="en-US" sz="1600" baseline="30000" dirty="0" smtClean="0">
                <a:solidFill>
                  <a:schemeClr val="accent5"/>
                </a:solidFill>
              </a:rPr>
              <a:t>nd</a:t>
            </a:r>
            <a:r>
              <a:rPr lang="en-US" sz="1600" dirty="0" smtClean="0">
                <a:solidFill>
                  <a:schemeClr val="accent5"/>
                </a:solidFill>
              </a:rPr>
              <a:t> pair </a:t>
            </a:r>
            <a:r>
              <a:rPr lang="en-US" sz="1600" dirty="0">
                <a:solidFill>
                  <a:schemeClr val="accent5"/>
                </a:solidFill>
              </a:rPr>
              <a:t>of reaction and impregnation fixtures will be ordered </a:t>
            </a:r>
            <a:r>
              <a:rPr lang="en-US" sz="1600" dirty="0" smtClean="0">
                <a:solidFill>
                  <a:schemeClr val="accent5"/>
                </a:solidFill>
              </a:rPr>
              <a:t>once the </a:t>
            </a:r>
            <a:r>
              <a:rPr lang="en-US" sz="1600" dirty="0">
                <a:solidFill>
                  <a:schemeClr val="accent5"/>
                </a:solidFill>
              </a:rPr>
              <a:t>production process has saddled and </a:t>
            </a:r>
            <a:r>
              <a:rPr lang="en-US" sz="1600" dirty="0" smtClean="0">
                <a:solidFill>
                  <a:schemeClr val="accent5"/>
                </a:solidFill>
              </a:rPr>
              <a:t>no modifications are needed</a:t>
            </a: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accent5"/>
                </a:solidFill>
              </a:rPr>
              <a:t>Impregnation</a:t>
            </a:r>
            <a:r>
              <a:rPr lang="en-US" sz="1600" dirty="0" smtClean="0">
                <a:solidFill>
                  <a:schemeClr val="accent5"/>
                </a:solidFill>
              </a:rPr>
              <a:t> </a:t>
            </a:r>
            <a:r>
              <a:rPr lang="en-US" sz="1600" dirty="0">
                <a:solidFill>
                  <a:schemeClr val="accent5"/>
                </a:solidFill>
              </a:rPr>
              <a:t>– Commissioning of impregnation system is </a:t>
            </a:r>
            <a:r>
              <a:rPr lang="en-US" sz="1600" dirty="0" smtClean="0">
                <a:solidFill>
                  <a:schemeClr val="accent5"/>
                </a:solidFill>
              </a:rPr>
              <a:t>ongoing, continuous </a:t>
            </a:r>
            <a:r>
              <a:rPr lang="en-US" sz="1600" dirty="0" smtClean="0">
                <a:solidFill>
                  <a:schemeClr val="accent5"/>
                </a:solidFill>
              </a:rPr>
              <a:t>improvement </a:t>
            </a:r>
            <a:r>
              <a:rPr lang="en-US" sz="1600" dirty="0">
                <a:solidFill>
                  <a:schemeClr val="accent5"/>
                </a:solidFill>
              </a:rPr>
              <a:t>is necessary </a:t>
            </a:r>
            <a:r>
              <a:rPr lang="en-US" sz="1600" dirty="0" smtClean="0">
                <a:solidFill>
                  <a:schemeClr val="accent5"/>
                </a:solidFill>
              </a:rPr>
              <a:t>for reducing onsite preparation </a:t>
            </a:r>
            <a:r>
              <a:rPr lang="en-US" sz="1600" dirty="0" smtClean="0">
                <a:solidFill>
                  <a:schemeClr val="accent5"/>
                </a:solidFill>
              </a:rPr>
              <a:t>time</a:t>
            </a: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accent5"/>
                </a:solidFill>
              </a:rPr>
              <a:t>Assembly </a:t>
            </a:r>
            <a:r>
              <a:rPr lang="en-US" sz="1600" b="1" dirty="0" smtClean="0">
                <a:solidFill>
                  <a:schemeClr val="accent5"/>
                </a:solidFill>
              </a:rPr>
              <a:t>tooling</a:t>
            </a:r>
            <a:r>
              <a:rPr lang="en-US" sz="1600" dirty="0" smtClean="0">
                <a:solidFill>
                  <a:schemeClr val="accent5"/>
                </a:solidFill>
              </a:rPr>
              <a:t> – Design was </a:t>
            </a:r>
            <a:r>
              <a:rPr lang="en-US" sz="1600" dirty="0" smtClean="0">
                <a:solidFill>
                  <a:schemeClr val="accent5"/>
                </a:solidFill>
              </a:rPr>
              <a:t>launched</a:t>
            </a:r>
          </a:p>
          <a:p>
            <a:pPr>
              <a:spcBef>
                <a:spcPct val="20000"/>
              </a:spcBef>
              <a:buClr>
                <a:srgbClr val="00B050"/>
              </a:buClr>
            </a:pPr>
            <a:r>
              <a:rPr lang="en-US" sz="1200" b="1" i="1" dirty="0" smtClean="0">
                <a:solidFill>
                  <a:schemeClr val="accent5"/>
                </a:solidFill>
              </a:rPr>
              <a:t>	</a:t>
            </a:r>
            <a:r>
              <a:rPr lang="en-US" sz="1200" b="1" i="1" u="sng" dirty="0" smtClean="0">
                <a:solidFill>
                  <a:schemeClr val="accent5"/>
                </a:solidFill>
              </a:rPr>
              <a:t>Next talk:	J. Perez, </a:t>
            </a:r>
            <a:r>
              <a:rPr lang="en-GB" sz="1200" b="1" i="1" u="sng" dirty="0">
                <a:solidFill>
                  <a:schemeClr val="accent5"/>
                </a:solidFill>
              </a:rPr>
              <a:t>Long magnet manufacturing plan and QC at </a:t>
            </a:r>
            <a:r>
              <a:rPr lang="en-GB" sz="1200" b="1" i="1" u="sng" dirty="0" smtClean="0">
                <a:solidFill>
                  <a:schemeClr val="accent5"/>
                </a:solidFill>
              </a:rPr>
              <a:t>CERN</a:t>
            </a:r>
          </a:p>
          <a:p>
            <a:pPr>
              <a:spcBef>
                <a:spcPct val="20000"/>
              </a:spcBef>
              <a:buClr>
                <a:srgbClr val="00B050"/>
              </a:buClr>
            </a:pPr>
            <a:r>
              <a:rPr lang="en-GB" sz="1200" b="1" i="1" dirty="0">
                <a:solidFill>
                  <a:schemeClr val="accent5"/>
                </a:solidFill>
              </a:rPr>
              <a:t>	</a:t>
            </a:r>
            <a:r>
              <a:rPr lang="en-GB" sz="1200" b="1" i="1" u="sng" dirty="0" smtClean="0">
                <a:solidFill>
                  <a:schemeClr val="accent5"/>
                </a:solidFill>
              </a:rPr>
              <a:t>Talk: 		H. </a:t>
            </a:r>
            <a:r>
              <a:rPr lang="en-GB" sz="1200" b="1" i="1" u="sng" dirty="0">
                <a:solidFill>
                  <a:schemeClr val="accent5"/>
                </a:solidFill>
              </a:rPr>
              <a:t>Prin, Cold mass design, assembly plans and QC at CERN</a:t>
            </a:r>
            <a:endParaRPr lang="en-GB" sz="1200" b="1" i="1" u="sng" dirty="0" smtClean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Validate </a:t>
            </a:r>
            <a:r>
              <a:rPr lang="en-US" sz="1600" dirty="0" smtClean="0">
                <a:solidFill>
                  <a:schemeClr val="accent5"/>
                </a:solidFill>
              </a:rPr>
              <a:t>all remaining assembly </a:t>
            </a:r>
            <a:r>
              <a:rPr lang="en-US" sz="1600" dirty="0">
                <a:solidFill>
                  <a:schemeClr val="accent5"/>
                </a:solidFill>
              </a:rPr>
              <a:t>process and tooling during first prototype </a:t>
            </a:r>
            <a:r>
              <a:rPr lang="en-US" sz="1600" dirty="0" smtClean="0">
                <a:solidFill>
                  <a:schemeClr val="accent5"/>
                </a:solidFill>
              </a:rPr>
              <a:t>assembly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F58B-D5A4-425A-8F6D-EF6E4FB306A2}" type="slidenum">
              <a:rPr lang="en-GB" smtClean="0"/>
              <a:t>30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Long coil manufacturing plan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1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638" y="1298503"/>
            <a:ext cx="8267700" cy="323858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Rectangle 6"/>
          <p:cNvSpPr/>
          <p:nvPr/>
        </p:nvSpPr>
        <p:spPr>
          <a:xfrm>
            <a:off x="3509424" y="2640274"/>
            <a:ext cx="170763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400" b="1" i="1" dirty="0" smtClean="0">
                <a:solidFill>
                  <a:schemeClr val="tx2"/>
                </a:solidFill>
                <a:latin typeface="Arial" panose="020B0604020202020204" pitchFamily="34" charset="0"/>
              </a:rPr>
              <a:t>Thank you 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46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outlook</a:t>
            </a:r>
            <a:r>
              <a:rPr lang="de-DE" dirty="0" smtClean="0"/>
              <a:t> MQXFB </a:t>
            </a:r>
            <a:r>
              <a:rPr lang="de-DE" dirty="0" err="1" smtClean="0"/>
              <a:t>prototypes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725715" y="1161143"/>
            <a:ext cx="6792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Pole supply for 2 Prototype magnets from 2016 to 2018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725715" y="1586077"/>
            <a:ext cx="6792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Project </a:t>
            </a:r>
            <a:r>
              <a:rPr lang="de-DE" dirty="0" err="1" smtClean="0"/>
              <a:t>coil</a:t>
            </a:r>
            <a:r>
              <a:rPr lang="de-DE" dirty="0" smtClean="0"/>
              <a:t> </a:t>
            </a:r>
            <a:r>
              <a:rPr lang="de-DE" dirty="0" err="1" smtClean="0"/>
              <a:t>demand</a:t>
            </a:r>
            <a:r>
              <a:rPr lang="de-DE" dirty="0" smtClean="0"/>
              <a:t>: 16 </a:t>
            </a:r>
            <a:r>
              <a:rPr lang="de-DE" dirty="0" err="1" smtClean="0"/>
              <a:t>coils</a:t>
            </a:r>
            <a:r>
              <a:rPr lang="de-DE" dirty="0" smtClean="0"/>
              <a:t> (4 </a:t>
            </a:r>
            <a:r>
              <a:rPr lang="de-DE" dirty="0" err="1" smtClean="0"/>
              <a:t>practice</a:t>
            </a:r>
            <a:r>
              <a:rPr lang="de-DE" dirty="0" smtClean="0"/>
              <a:t>; 12 </a:t>
            </a:r>
            <a:r>
              <a:rPr lang="de-DE" dirty="0" err="1" smtClean="0"/>
              <a:t>poles</a:t>
            </a:r>
            <a:r>
              <a:rPr lang="de-DE" dirty="0" smtClean="0"/>
              <a:t>)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416771"/>
              </p:ext>
            </p:extLst>
          </p:nvPr>
        </p:nvGraphicFramePr>
        <p:xfrm>
          <a:off x="1482542" y="2619656"/>
          <a:ext cx="609151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738"/>
                <a:gridCol w="859298"/>
                <a:gridCol w="1293353"/>
                <a:gridCol w="1380563"/>
                <a:gridCol w="1380563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Cu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RRP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PIT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∑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2016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2*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2017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2018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937372" y="2194722"/>
            <a:ext cx="295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 smtClean="0"/>
              <a:t>Start </a:t>
            </a:r>
            <a:r>
              <a:rPr lang="de-DE" b="1" i="1" dirty="0" err="1" smtClean="0"/>
              <a:t>of</a:t>
            </a:r>
            <a:r>
              <a:rPr lang="de-DE" b="1" i="1" dirty="0" smtClean="0"/>
              <a:t> </a:t>
            </a:r>
            <a:r>
              <a:rPr lang="de-DE" b="1" i="1" dirty="0" err="1" smtClean="0"/>
              <a:t>production</a:t>
            </a:r>
            <a:endParaRPr lang="de-DE" b="1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6616114" y="4250473"/>
            <a:ext cx="1915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* </a:t>
            </a:r>
            <a:r>
              <a:rPr lang="de-DE" dirty="0" err="1" smtClean="0"/>
              <a:t>low</a:t>
            </a:r>
            <a:r>
              <a:rPr lang="de-DE" dirty="0" smtClean="0"/>
              <a:t> grade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224056" y="4267071"/>
            <a:ext cx="518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Assumed</a:t>
            </a:r>
            <a:r>
              <a:rPr lang="de-DE" dirty="0" smtClean="0"/>
              <a:t> initial </a:t>
            </a:r>
            <a:r>
              <a:rPr lang="de-DE" dirty="0" err="1" smtClean="0"/>
              <a:t>production</a:t>
            </a:r>
            <a:r>
              <a:rPr lang="de-DE" dirty="0" smtClean="0"/>
              <a:t> time 100 </a:t>
            </a:r>
            <a:r>
              <a:rPr lang="de-DE" dirty="0" err="1" smtClean="0"/>
              <a:t>days</a:t>
            </a:r>
            <a:r>
              <a:rPr lang="de-DE" dirty="0" smtClean="0"/>
              <a:t>/</a:t>
            </a:r>
            <a:r>
              <a:rPr lang="de-DE" dirty="0" err="1" smtClean="0"/>
              <a:t>coil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5756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goals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2016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725715" y="1050416"/>
            <a:ext cx="7806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tooling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infrastructure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practice</a:t>
            </a:r>
            <a:r>
              <a:rPr lang="de-DE" dirty="0" smtClean="0"/>
              <a:t> </a:t>
            </a:r>
            <a:r>
              <a:rPr lang="de-DE" dirty="0" err="1" smtClean="0"/>
              <a:t>coils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137477"/>
              </p:ext>
            </p:extLst>
          </p:nvPr>
        </p:nvGraphicFramePr>
        <p:xfrm>
          <a:off x="1104220" y="2059125"/>
          <a:ext cx="679268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103086"/>
                <a:gridCol w="46736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Coil ID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type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Steps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by</a:t>
                      </a:r>
                      <a:r>
                        <a:rPr lang="de-DE" dirty="0" smtClean="0"/>
                        <a:t> end </a:t>
                      </a:r>
                      <a:r>
                        <a:rPr lang="de-DE" dirty="0" err="1" smtClean="0"/>
                        <a:t>of</a:t>
                      </a:r>
                      <a:r>
                        <a:rPr lang="de-DE" dirty="0" smtClean="0"/>
                        <a:t> 2016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001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Cu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Finished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002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Cu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Finished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RRP*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Reaction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heat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treatment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RRP*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Winding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and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curing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725714" y="1626988"/>
            <a:ext cx="295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 smtClean="0"/>
              <a:t>Coil </a:t>
            </a:r>
            <a:r>
              <a:rPr lang="de-DE" b="1" i="1" dirty="0" err="1" smtClean="0"/>
              <a:t>status</a:t>
            </a:r>
            <a:endParaRPr lang="de-DE" b="1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6616114" y="4343284"/>
            <a:ext cx="1915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* </a:t>
            </a:r>
            <a:r>
              <a:rPr lang="de-DE" dirty="0" err="1" smtClean="0"/>
              <a:t>low</a:t>
            </a:r>
            <a:r>
              <a:rPr lang="de-DE" dirty="0" smtClean="0"/>
              <a:t> grade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224056" y="4185942"/>
            <a:ext cx="4567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Assumed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time 120 </a:t>
            </a:r>
            <a:r>
              <a:rPr lang="de-DE" dirty="0" err="1" smtClean="0"/>
              <a:t>days</a:t>
            </a:r>
            <a:r>
              <a:rPr lang="de-DE" dirty="0" smtClean="0"/>
              <a:t>/</a:t>
            </a:r>
            <a:r>
              <a:rPr lang="de-DE" dirty="0" err="1" smtClean="0"/>
              <a:t>coil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3650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1396"/>
              </p:ext>
            </p:extLst>
          </p:nvPr>
        </p:nvGraphicFramePr>
        <p:xfrm>
          <a:off x="1054327" y="1469437"/>
          <a:ext cx="679268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103086"/>
                <a:gridCol w="46736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Coil ID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type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Current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step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001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Cu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Curing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smtClean="0"/>
                        <a:t>IL, </a:t>
                      </a:r>
                      <a:r>
                        <a:rPr lang="de-DE" dirty="0" err="1" smtClean="0"/>
                        <a:t>start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winding</a:t>
                      </a:r>
                      <a:r>
                        <a:rPr lang="de-DE" dirty="0" smtClean="0"/>
                        <a:t> OL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002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Cu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Cable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available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for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winding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101*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Nb</a:t>
                      </a:r>
                      <a:r>
                        <a:rPr lang="de-DE" baseline="-25000" dirty="0" smtClean="0"/>
                        <a:t>3</a:t>
                      </a:r>
                      <a:r>
                        <a:rPr lang="de-DE" dirty="0" smtClean="0"/>
                        <a:t>Sn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102*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Nb</a:t>
                      </a:r>
                      <a:r>
                        <a:rPr lang="de-DE" baseline="-25000" dirty="0" smtClean="0"/>
                        <a:t>3</a:t>
                      </a:r>
                      <a:r>
                        <a:rPr lang="de-DE" dirty="0" smtClean="0"/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1054327" y="1044503"/>
            <a:ext cx="295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 err="1" smtClean="0"/>
              <a:t>Projected</a:t>
            </a:r>
            <a:r>
              <a:rPr lang="de-DE" b="1" i="1" dirty="0" smtClean="0"/>
              <a:t> </a:t>
            </a:r>
            <a:r>
              <a:rPr lang="de-DE" b="1" i="1" dirty="0" err="1" smtClean="0"/>
              <a:t>coil</a:t>
            </a:r>
            <a:r>
              <a:rPr lang="de-DE" b="1" i="1" dirty="0" smtClean="0"/>
              <a:t> </a:t>
            </a:r>
            <a:r>
              <a:rPr lang="de-DE" b="1" i="1" dirty="0" err="1" smtClean="0"/>
              <a:t>status</a:t>
            </a:r>
            <a:endParaRPr lang="de-DE" b="1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6944727" y="3590809"/>
            <a:ext cx="1915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* </a:t>
            </a:r>
            <a:r>
              <a:rPr lang="de-DE" dirty="0" err="1" smtClean="0"/>
              <a:t>low</a:t>
            </a:r>
            <a:r>
              <a:rPr lang="de-DE" dirty="0" smtClean="0"/>
              <a:t> grade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552669" y="3433467"/>
            <a:ext cx="4567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Assumed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time 120 </a:t>
            </a:r>
            <a:r>
              <a:rPr lang="de-DE" dirty="0" err="1" smtClean="0"/>
              <a:t>days</a:t>
            </a:r>
            <a:r>
              <a:rPr lang="de-DE" dirty="0" smtClean="0"/>
              <a:t>/</a:t>
            </a:r>
            <a:r>
              <a:rPr lang="de-DE" dirty="0" err="1" smtClean="0"/>
              <a:t>coil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1833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de-DE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… ?</a:t>
            </a:r>
            <a:endParaRPr lang="de-DE" sz="1050" dirty="0"/>
          </a:p>
        </p:txBody>
      </p:sp>
      <p:sp>
        <p:nvSpPr>
          <p:cNvPr id="3" name="Textfeld 2"/>
          <p:cNvSpPr txBox="1"/>
          <p:nvPr/>
        </p:nvSpPr>
        <p:spPr>
          <a:xfrm>
            <a:off x="716145" y="674929"/>
            <a:ext cx="7711709" cy="3939540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i="1" u="sng" dirty="0" smtClean="0"/>
              <a:t>Safety first: ES&amp;H, Talk by T. Otto, </a:t>
            </a:r>
            <a:r>
              <a:rPr lang="en-GB" sz="1400" b="1" i="1" u="sng" dirty="0"/>
              <a:t>9 Jun 2016, 09:00 </a:t>
            </a:r>
            <a:r>
              <a:rPr lang="en-GB" sz="1400" b="1" i="1" u="sng" dirty="0" smtClean="0"/>
              <a:t>- 31-3-004 </a:t>
            </a:r>
            <a:r>
              <a:rPr lang="en-GB" sz="1400" b="1" i="1" u="sng" dirty="0"/>
              <a:t>- IT Amphitheatre (CERN</a:t>
            </a:r>
            <a:r>
              <a:rPr lang="en-GB" sz="1400" b="1" i="1" u="sng" dirty="0" smtClean="0"/>
              <a:t>)</a:t>
            </a:r>
          </a:p>
          <a:p>
            <a:endParaRPr lang="en-US" sz="1400" b="1" i="1" dirty="0" smtClean="0"/>
          </a:p>
          <a:p>
            <a:pPr>
              <a:lnSpc>
                <a:spcPct val="150000"/>
              </a:lnSpc>
            </a:pPr>
            <a:r>
              <a:rPr lang="en-US" sz="1600" b="1" dirty="0" smtClean="0"/>
              <a:t>Processes transferred from CERN MSC-MDT </a:t>
            </a:r>
            <a:r>
              <a:rPr lang="en-US" sz="1600" dirty="0" smtClean="0"/>
              <a:t>section and </a:t>
            </a:r>
            <a:r>
              <a:rPr lang="en-US" sz="1600" b="1" dirty="0" smtClean="0"/>
              <a:t>US LARP</a:t>
            </a:r>
            <a:r>
              <a:rPr lang="en-US" sz="1600" dirty="0" smtClean="0"/>
              <a:t> program: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/>
              <a:t>M</a:t>
            </a:r>
            <a:r>
              <a:rPr lang="en-US" sz="1600" i="1" dirty="0" smtClean="0"/>
              <a:t>inor </a:t>
            </a:r>
            <a:r>
              <a:rPr lang="en-US" sz="1600" i="1" dirty="0"/>
              <a:t>adjustments to tooling and </a:t>
            </a:r>
            <a:r>
              <a:rPr lang="en-US" sz="1600" i="1" dirty="0" smtClean="0"/>
              <a:t>infrastructure, except from length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Counting on experience &amp; feedback </a:t>
            </a:r>
            <a:r>
              <a:rPr lang="en-US" sz="1600" i="1" dirty="0"/>
              <a:t>from 11T dipole </a:t>
            </a:r>
            <a:r>
              <a:rPr lang="en-US" sz="1600" i="1" dirty="0" smtClean="0"/>
              <a:t>prototype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Subsequently becoming responsible for procurement of components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/>
              <a:t>Continuous exchange of information: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Weekly meeting (coordination &amp; technical) was held with MDT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Participation to video meetings with US-LARP</a:t>
            </a:r>
          </a:p>
          <a:p>
            <a:pPr lvl="1"/>
            <a:r>
              <a:rPr lang="en-US" sz="1600" dirty="0" smtClean="0"/>
              <a:t>From mid of June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New combined coordination meeting for 11T and MQXF (Weekly)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Separate engineering meeting on technical challenges (2 weeks interval)</a:t>
            </a:r>
          </a:p>
          <a:p>
            <a:r>
              <a:rPr lang="en-US" sz="1600" b="1" dirty="0" smtClean="0"/>
              <a:t>QA processes </a:t>
            </a:r>
            <a:r>
              <a:rPr lang="en-US" sz="1600" dirty="0"/>
              <a:t>are currently being drafted and written with LMF QA </a:t>
            </a:r>
            <a:r>
              <a:rPr lang="en-US" sz="1600" dirty="0" smtClean="0"/>
              <a:t>team</a:t>
            </a:r>
          </a:p>
          <a:p>
            <a:endParaRPr lang="en-US" sz="1600" b="1" i="1" dirty="0"/>
          </a:p>
          <a:p>
            <a:r>
              <a:rPr lang="en-GB" sz="1400" b="1" i="1" u="sng" dirty="0" smtClean="0"/>
              <a:t>QA: </a:t>
            </a:r>
            <a:r>
              <a:rPr lang="en-US" sz="1400" b="1" i="1" u="sng" dirty="0" smtClean="0"/>
              <a:t>Talk </a:t>
            </a:r>
            <a:r>
              <a:rPr lang="en-US" sz="1400" b="1" i="1" u="sng" dirty="0"/>
              <a:t>by R. Principe, </a:t>
            </a:r>
            <a:r>
              <a:rPr lang="en-GB" sz="1400" b="1" i="1" u="sng" dirty="0"/>
              <a:t>9 Jun 2016, 12:00 - 31-3-004 - IT Amphitheatre (CERN</a:t>
            </a:r>
            <a:r>
              <a:rPr lang="en-GB" sz="1400" b="1" i="1" u="sng" dirty="0" smtClean="0"/>
              <a:t>)</a:t>
            </a:r>
            <a:endParaRPr lang="en-US" sz="1600" u="sng" dirty="0" smtClean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734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80006869"/>
              </p:ext>
            </p:extLst>
          </p:nvPr>
        </p:nvGraphicFramePr>
        <p:xfrm>
          <a:off x="302101" y="1118428"/>
          <a:ext cx="2384453" cy="2613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944132"/>
              </p:ext>
            </p:extLst>
          </p:nvPr>
        </p:nvGraphicFramePr>
        <p:xfrm>
          <a:off x="2686554" y="1683303"/>
          <a:ext cx="5847846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49282"/>
                <a:gridCol w="2600146"/>
                <a:gridCol w="12984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Engineers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CERN &amp; (Industrial contracts)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 (2)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Technicians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CERN</a:t>
                      </a:r>
                      <a:r>
                        <a:rPr lang="en-US" sz="1400" baseline="0" dirty="0" smtClean="0"/>
                        <a:t> &amp;</a:t>
                      </a:r>
                      <a:r>
                        <a:rPr lang="en-US" sz="1400" dirty="0" smtClean="0"/>
                        <a:t> (industrial contracts)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 </a:t>
                      </a:r>
                      <a:r>
                        <a:rPr lang="en-US" sz="1400" dirty="0" smtClean="0"/>
                        <a:t>(2)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Technicians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FSU contracts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QA</a:t>
                      </a:r>
                      <a:r>
                        <a:rPr lang="en-US" sz="1400" baseline="0" dirty="0" smtClean="0"/>
                        <a:t> - team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LMF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feld 1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Who… </a:t>
            </a:r>
            <a:r>
              <a:rPr lang="de-DE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?</a:t>
            </a:r>
            <a:endParaRPr lang="de-DE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2620665" y="1273486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The team consists of:</a:t>
            </a:r>
            <a:endParaRPr lang="en-US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3016529" y="3266188"/>
            <a:ext cx="5187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…Industrial contracts are shared between 11T &amp; MQXF</a:t>
            </a:r>
            <a:endParaRPr lang="en-US" sz="1600" i="1" dirty="0"/>
          </a:p>
        </p:txBody>
      </p:sp>
      <p:sp>
        <p:nvSpPr>
          <p:cNvPr id="16" name="Rectangle 15"/>
          <p:cNvSpPr/>
          <p:nvPr/>
        </p:nvSpPr>
        <p:spPr>
          <a:xfrm>
            <a:off x="412694" y="1118428"/>
            <a:ext cx="8270060" cy="2903314"/>
          </a:xfrm>
          <a:prstGeom prst="rect">
            <a:avLst/>
          </a:prstGeom>
          <a:noFill/>
          <a:ln w="1905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3232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205494"/>
            <a:ext cx="9144000" cy="540000"/>
          </a:xfrm>
        </p:spPr>
        <p:txBody>
          <a:bodyPr/>
          <a:lstStyle/>
          <a:p>
            <a:pPr algn="l"/>
            <a:r>
              <a:rPr lang="fr-FR" sz="3600" dirty="0" smtClean="0">
                <a:solidFill>
                  <a:schemeClr val="accent5"/>
                </a:solidFill>
              </a:rPr>
              <a:t>LMF Infrastructure for MQXF</a:t>
            </a:r>
            <a:br>
              <a:rPr lang="fr-FR" sz="3600" dirty="0" smtClean="0">
                <a:solidFill>
                  <a:schemeClr val="accent5"/>
                </a:solidFill>
              </a:rPr>
            </a:br>
            <a:r>
              <a:rPr lang="fr-FR" sz="3600" dirty="0">
                <a:solidFill>
                  <a:schemeClr val="accent5"/>
                </a:solidFill>
              </a:rPr>
              <a:t/>
            </a:r>
            <a:br>
              <a:rPr lang="fr-FR" sz="3600" dirty="0">
                <a:solidFill>
                  <a:schemeClr val="accent5"/>
                </a:solidFill>
              </a:rPr>
            </a:br>
            <a:r>
              <a:rPr lang="fr-FR" sz="2400" b="0" i="1" dirty="0" smtClean="0">
                <a:solidFill>
                  <a:schemeClr val="accent5"/>
                </a:solidFill>
              </a:rPr>
              <a:t>A </a:t>
            </a:r>
            <a:r>
              <a:rPr lang="fr-FR" sz="2400" b="0" i="1" dirty="0" err="1" smtClean="0">
                <a:solidFill>
                  <a:schemeClr val="accent5"/>
                </a:solidFill>
              </a:rPr>
              <a:t>brief</a:t>
            </a:r>
            <a:r>
              <a:rPr lang="fr-FR" sz="2400" b="0" i="1" dirty="0" smtClean="0">
                <a:solidFill>
                  <a:schemeClr val="accent5"/>
                </a:solidFill>
              </a:rPr>
              <a:t> introduction to </a:t>
            </a:r>
            <a:r>
              <a:rPr lang="fr-FR" sz="2400" b="0" i="1" dirty="0" err="1" smtClean="0">
                <a:solidFill>
                  <a:schemeClr val="accent5"/>
                </a:solidFill>
              </a:rPr>
              <a:t>your</a:t>
            </a:r>
            <a:r>
              <a:rPr lang="fr-FR" sz="2400" b="0" i="1" dirty="0" smtClean="0">
                <a:solidFill>
                  <a:schemeClr val="accent5"/>
                </a:solidFill>
              </a:rPr>
              <a:t> </a:t>
            </a:r>
            <a:r>
              <a:rPr lang="fr-FR" sz="2400" b="0" i="1" dirty="0" err="1" smtClean="0">
                <a:solidFill>
                  <a:schemeClr val="accent5"/>
                </a:solidFill>
              </a:rPr>
              <a:t>visit</a:t>
            </a:r>
            <a:r>
              <a:rPr lang="fr-FR" sz="2400" b="0" i="1" dirty="0" smtClean="0">
                <a:solidFill>
                  <a:schemeClr val="accent5"/>
                </a:solidFill>
              </a:rPr>
              <a:t> in LMF</a:t>
            </a:r>
            <a:endParaRPr lang="fr-FR" sz="3600" b="0" i="1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Lackner, Long coil manufacturing plan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2977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schemas.microsoft.com/office/2006/documentManagement/types"/>
    <ds:schemaRef ds:uri="http://purl.org/dc/dcmitype/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5021</TotalTime>
  <Words>1763</Words>
  <Application>Microsoft Office PowerPoint</Application>
  <PresentationFormat>On-screen Show (16:9)</PresentationFormat>
  <Paragraphs>370</Paragraphs>
  <Slides>31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Times New Roman</vt:lpstr>
      <vt:lpstr>Verdana</vt:lpstr>
      <vt:lpstr>Wingdings</vt:lpstr>
      <vt:lpstr>Thème Office</vt:lpstr>
      <vt:lpstr>Long coil manufacturing plan &amp; QC at CERN   </vt:lpstr>
      <vt:lpstr>Content</vt:lpstr>
      <vt:lpstr>PowerPoint Presentation</vt:lpstr>
      <vt:lpstr>Production outlook MQXFB prototypes</vt:lpstr>
      <vt:lpstr>Production goals for 2016</vt:lpstr>
      <vt:lpstr>Current status</vt:lpstr>
      <vt:lpstr>PowerPoint Presentation</vt:lpstr>
      <vt:lpstr>PowerPoint Presentation</vt:lpstr>
      <vt:lpstr>LMF Infrastructure for MQXF  A brief introduction to your visit in LMF</vt:lpstr>
      <vt:lpstr>PowerPoint Presentation</vt:lpstr>
      <vt:lpstr>Preparation, 2014 - 2016</vt:lpstr>
      <vt:lpstr>LMF - Winding house (bldg. 180)</vt:lpstr>
      <vt:lpstr>MQXFB – refurbishment of machine </vt:lpstr>
      <vt:lpstr>Layout of the LMF - Winding House</vt:lpstr>
      <vt:lpstr>Curing press</vt:lpstr>
      <vt:lpstr>LMF - Reaction furnace</vt:lpstr>
      <vt:lpstr>Specific benches &amp; handling tool</vt:lpstr>
      <vt:lpstr>PowerPoint Presentation</vt:lpstr>
      <vt:lpstr>PowerPoint Presentation</vt:lpstr>
      <vt:lpstr>Specific tools required for coil winding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Tooling, status overview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Friedrich.Lackner@cern.ch</dc:creator>
  <cp:lastModifiedBy>Friedrich Lackner</cp:lastModifiedBy>
  <cp:revision>416</cp:revision>
  <dcterms:created xsi:type="dcterms:W3CDTF">2016-02-11T10:47:23Z</dcterms:created>
  <dcterms:modified xsi:type="dcterms:W3CDTF">2016-06-08T08:09:50Z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