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3"/>
  </p:notesMasterIdLst>
  <p:handoutMasterIdLst>
    <p:handoutMasterId r:id="rId64"/>
  </p:handoutMasterIdLst>
  <p:sldIdLst>
    <p:sldId id="263" r:id="rId5"/>
    <p:sldId id="274" r:id="rId6"/>
    <p:sldId id="312" r:id="rId7"/>
    <p:sldId id="334" r:id="rId8"/>
    <p:sldId id="273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48" r:id="rId23"/>
    <p:sldId id="354" r:id="rId24"/>
    <p:sldId id="349" r:id="rId25"/>
    <p:sldId id="350" r:id="rId26"/>
    <p:sldId id="356" r:id="rId27"/>
    <p:sldId id="351" r:id="rId28"/>
    <p:sldId id="357" r:id="rId29"/>
    <p:sldId id="335" r:id="rId30"/>
    <p:sldId id="336" r:id="rId31"/>
    <p:sldId id="315" r:id="rId32"/>
    <p:sldId id="316" r:id="rId33"/>
    <p:sldId id="314" r:id="rId34"/>
    <p:sldId id="317" r:id="rId35"/>
    <p:sldId id="342" r:id="rId36"/>
    <p:sldId id="289" r:id="rId37"/>
    <p:sldId id="345" r:id="rId38"/>
    <p:sldId id="343" r:id="rId39"/>
    <p:sldId id="297" r:id="rId40"/>
    <p:sldId id="309" r:id="rId41"/>
    <p:sldId id="344" r:id="rId42"/>
    <p:sldId id="301" r:id="rId43"/>
    <p:sldId id="306" r:id="rId44"/>
    <p:sldId id="290" r:id="rId45"/>
    <p:sldId id="292" r:id="rId46"/>
    <p:sldId id="305" r:id="rId47"/>
    <p:sldId id="341" r:id="rId48"/>
    <p:sldId id="272" r:id="rId49"/>
    <p:sldId id="293" r:id="rId50"/>
    <p:sldId id="268" r:id="rId51"/>
    <p:sldId id="340" r:id="rId52"/>
    <p:sldId id="355" r:id="rId53"/>
    <p:sldId id="275" r:id="rId54"/>
    <p:sldId id="266" r:id="rId55"/>
    <p:sldId id="347" r:id="rId56"/>
    <p:sldId id="358" r:id="rId57"/>
    <p:sldId id="346" r:id="rId58"/>
    <p:sldId id="339" r:id="rId59"/>
    <p:sldId id="352" r:id="rId60"/>
    <p:sldId id="353" r:id="rId61"/>
    <p:sldId id="308" r:id="rId6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-104" y="-28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37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230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J.C. Perez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6E7168-3082-4B6A-814B-182DD6998DD7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7227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981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Juan Carlos Perez - CERN-TE-MSC -MDT- 8th June 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jpeg"/><Relationship Id="rId7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jpeg"/><Relationship Id="rId7" Type="http://schemas.openxmlformats.org/officeDocument/2006/relationships/image" Target="../media/image52.jpeg"/><Relationship Id="rId8" Type="http://schemas.openxmlformats.org/officeDocument/2006/relationships/image" Target="../media/image53.jpeg"/><Relationship Id="rId9" Type="http://schemas.openxmlformats.org/officeDocument/2006/relationships/image" Target="../media/image54.png"/><Relationship Id="rId10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56.jpeg"/><Relationship Id="rId5" Type="http://schemas.openxmlformats.org/officeDocument/2006/relationships/image" Target="../media/image57.png"/><Relationship Id="rId6" Type="http://schemas.microsoft.com/office/2007/relationships/hdphoto" Target="../media/hdphoto2.wdp"/><Relationship Id="rId7" Type="http://schemas.openxmlformats.org/officeDocument/2006/relationships/image" Target="../media/image58.png"/><Relationship Id="rId8" Type="http://schemas.microsoft.com/office/2007/relationships/hdphoto" Target="../media/hdphoto3.wdp"/><Relationship Id="rId9" Type="http://schemas.openxmlformats.org/officeDocument/2006/relationships/image" Target="../media/image59.png"/><Relationship Id="rId10" Type="http://schemas.microsoft.com/office/2007/relationships/hdphoto" Target="../media/hdphoto4.wdp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Relationship Id="rId3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png"/><Relationship Id="rId6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jpeg"/><Relationship Id="rId5" Type="http://schemas.openxmlformats.org/officeDocument/2006/relationships/image" Target="../media/image69.png"/><Relationship Id="rId6" Type="http://schemas.openxmlformats.org/officeDocument/2006/relationships/image" Target="../media/image70.jpeg"/><Relationship Id="rId7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4" Type="http://schemas.openxmlformats.org/officeDocument/2006/relationships/image" Target="../media/image73.png"/><Relationship Id="rId5" Type="http://schemas.microsoft.com/office/2007/relationships/hdphoto" Target="../media/hdphoto6.wdp"/><Relationship Id="rId6" Type="http://schemas.openxmlformats.org/officeDocument/2006/relationships/image" Target="../media/image74.jpeg"/><Relationship Id="rId7" Type="http://schemas.openxmlformats.org/officeDocument/2006/relationships/image" Target="../media/image75.png"/><Relationship Id="rId8" Type="http://schemas.microsoft.com/office/2007/relationships/hdphoto" Target="../media/hdphoto7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4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4" Type="http://schemas.openxmlformats.org/officeDocument/2006/relationships/image" Target="../media/image86.jpeg"/><Relationship Id="rId5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4" Type="http://schemas.openxmlformats.org/officeDocument/2006/relationships/image" Target="../media/image94.jpeg"/><Relationship Id="rId5" Type="http://schemas.openxmlformats.org/officeDocument/2006/relationships/image" Target="../media/image95.jpeg"/><Relationship Id="rId6" Type="http://schemas.openxmlformats.org/officeDocument/2006/relationships/image" Target="../media/image96.jpeg"/><Relationship Id="rId7" Type="http://schemas.openxmlformats.org/officeDocument/2006/relationships/image" Target="../media/image97.jpeg"/><Relationship Id="rId8" Type="http://schemas.openxmlformats.org/officeDocument/2006/relationships/image" Target="../media/image98.jpeg"/><Relationship Id="rId9" Type="http://schemas.openxmlformats.org/officeDocument/2006/relationships/image" Target="../media/image9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4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jpeg"/></Relationships>
</file>

<file path=ppt/slides/_rels/slide35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jpeg"/><Relationship Id="rId3" Type="http://schemas.openxmlformats.org/officeDocument/2006/relationships/image" Target="../media/image104.jpeg"/><Relationship Id="rId4" Type="http://schemas.openxmlformats.org/officeDocument/2006/relationships/image" Target="../media/image105.jpeg"/><Relationship Id="rId5" Type="http://schemas.openxmlformats.org/officeDocument/2006/relationships/image" Target="../media/image56.jpeg"/><Relationship Id="rId6" Type="http://schemas.openxmlformats.org/officeDocument/2006/relationships/image" Target="../media/image57.png"/><Relationship Id="rId7" Type="http://schemas.microsoft.com/office/2007/relationships/hdphoto" Target="../media/hdphoto2.wdp"/><Relationship Id="rId8" Type="http://schemas.openxmlformats.org/officeDocument/2006/relationships/image" Target="../media/image58.png"/><Relationship Id="rId9" Type="http://schemas.microsoft.com/office/2007/relationships/hdphoto" Target="../media/hdphoto3.wdp"/><Relationship Id="rId10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4" Type="http://schemas.openxmlformats.org/officeDocument/2006/relationships/image" Target="../media/image108.jpeg"/><Relationship Id="rId5" Type="http://schemas.openxmlformats.org/officeDocument/2006/relationships/image" Target="../media/image109.jpeg"/><Relationship Id="rId6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112.jpeg"/><Relationship Id="rId5" Type="http://schemas.openxmlformats.org/officeDocument/2006/relationships/image" Target="../media/image113.emf"/><Relationship Id="rId6" Type="http://schemas.openxmlformats.org/officeDocument/2006/relationships/image" Target="../media/image114.jpeg"/><Relationship Id="rId7" Type="http://schemas.openxmlformats.org/officeDocument/2006/relationships/image" Target="../media/image115.png"/><Relationship Id="rId8" Type="http://schemas.openxmlformats.org/officeDocument/2006/relationships/image" Target="../media/image116.emf"/><Relationship Id="rId9" Type="http://schemas.openxmlformats.org/officeDocument/2006/relationships/image" Target="../media/image117.jpeg"/><Relationship Id="rId10" Type="http://schemas.openxmlformats.org/officeDocument/2006/relationships/image" Target="../media/image118.jpeg"/><Relationship Id="rId11" Type="http://schemas.openxmlformats.org/officeDocument/2006/relationships/image" Target="../media/image119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4" Type="http://schemas.openxmlformats.org/officeDocument/2006/relationships/image" Target="../media/image123.jpeg"/><Relationship Id="rId5" Type="http://schemas.openxmlformats.org/officeDocument/2006/relationships/image" Target="../media/image124.jpeg"/><Relationship Id="rId6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4" Type="http://schemas.openxmlformats.org/officeDocument/2006/relationships/image" Target="../media/image129.jpeg"/><Relationship Id="rId5" Type="http://schemas.openxmlformats.org/officeDocument/2006/relationships/image" Target="../media/image130.jpeg"/><Relationship Id="rId6" Type="http://schemas.openxmlformats.org/officeDocument/2006/relationships/image" Target="../media/image131.jpeg"/><Relationship Id="rId7" Type="http://schemas.openxmlformats.org/officeDocument/2006/relationships/image" Target="../media/image132.jpeg"/><Relationship Id="rId8" Type="http://schemas.openxmlformats.org/officeDocument/2006/relationships/image" Target="../media/image133.jpeg"/><Relationship Id="rId9" Type="http://schemas.openxmlformats.org/officeDocument/2006/relationships/image" Target="../media/image134.jpeg"/><Relationship Id="rId10" Type="http://schemas.openxmlformats.org/officeDocument/2006/relationships/image" Target="../media/image135.jpeg"/><Relationship Id="rId11" Type="http://schemas.openxmlformats.org/officeDocument/2006/relationships/image" Target="../media/image136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png"/><Relationship Id="rId3" Type="http://schemas.openxmlformats.org/officeDocument/2006/relationships/image" Target="../media/image13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141.png"/><Relationship Id="rId5" Type="http://schemas.microsoft.com/office/2007/relationships/hdphoto" Target="../media/hdphoto8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145.png"/><Relationship Id="rId5" Type="http://schemas.openxmlformats.org/officeDocument/2006/relationships/image" Target="../media/image146.jpeg"/><Relationship Id="rId6" Type="http://schemas.openxmlformats.org/officeDocument/2006/relationships/image" Target="../media/image147.jpeg"/><Relationship Id="rId7" Type="http://schemas.openxmlformats.org/officeDocument/2006/relationships/image" Target="../media/image148.jpeg"/><Relationship Id="rId8" Type="http://schemas.openxmlformats.org/officeDocument/2006/relationships/image" Target="../media/image149.png"/><Relationship Id="rId9" Type="http://schemas.openxmlformats.org/officeDocument/2006/relationships/image" Target="../media/image15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4" Type="http://schemas.openxmlformats.org/officeDocument/2006/relationships/image" Target="../media/image153.jpeg"/><Relationship Id="rId5" Type="http://schemas.openxmlformats.org/officeDocument/2006/relationships/image" Target="../media/image154.jpeg"/><Relationship Id="rId6" Type="http://schemas.openxmlformats.org/officeDocument/2006/relationships/image" Target="../media/image155.png"/><Relationship Id="rId7" Type="http://schemas.openxmlformats.org/officeDocument/2006/relationships/image" Target="../media/image156.jpeg"/><Relationship Id="rId8" Type="http://schemas.openxmlformats.org/officeDocument/2006/relationships/image" Target="../media/image157.jpeg"/><Relationship Id="rId9" Type="http://schemas.openxmlformats.org/officeDocument/2006/relationships/image" Target="../media/image158.jpeg"/><Relationship Id="rId10" Type="http://schemas.openxmlformats.org/officeDocument/2006/relationships/image" Target="../media/image15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eg"/><Relationship Id="rId4" Type="http://schemas.openxmlformats.org/officeDocument/2006/relationships/image" Target="../media/image162.jpeg"/><Relationship Id="rId5" Type="http://schemas.openxmlformats.org/officeDocument/2006/relationships/image" Target="../media/image163.jpeg"/><Relationship Id="rId6" Type="http://schemas.openxmlformats.org/officeDocument/2006/relationships/image" Target="../media/image164.jpeg"/><Relationship Id="rId7" Type="http://schemas.openxmlformats.org/officeDocument/2006/relationships/image" Target="../media/image165.jpeg"/><Relationship Id="rId8" Type="http://schemas.openxmlformats.org/officeDocument/2006/relationships/image" Target="../media/image166.jpeg"/><Relationship Id="rId9" Type="http://schemas.openxmlformats.org/officeDocument/2006/relationships/image" Target="../media/image167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79662"/>
            <a:ext cx="6408712" cy="1080120"/>
          </a:xfrm>
        </p:spPr>
        <p:txBody>
          <a:bodyPr/>
          <a:lstStyle/>
          <a:p>
            <a:pPr algn="ctr"/>
            <a:r>
              <a:rPr lang="en-GB" dirty="0" smtClean="0"/>
              <a:t>MQXFB manufacturing plan and QC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61378" y="3228975"/>
            <a:ext cx="6480000" cy="74295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dirty="0" smtClean="0"/>
              <a:t>Juan Carlos Perez, TE-MSC-MDT </a:t>
            </a:r>
          </a:p>
          <a:p>
            <a:pPr algn="ctr"/>
            <a:r>
              <a:rPr lang="en-GB" dirty="0" smtClean="0"/>
              <a:t>on behalf of MQXF collaboration team</a:t>
            </a:r>
          </a:p>
          <a:p>
            <a:pPr algn="ctr"/>
            <a:r>
              <a:rPr lang="en-GB" dirty="0" smtClean="0"/>
              <a:t>Thanks to all contributors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406900"/>
            <a:ext cx="6811022" cy="603250"/>
          </a:xfrm>
        </p:spPr>
        <p:txBody>
          <a:bodyPr>
            <a:normAutofit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Review on the Inner Triplet </a:t>
            </a:r>
            <a:r>
              <a:rPr lang="en-GB" b="0" i="0" dirty="0" err="1" smtClean="0">
                <a:solidFill>
                  <a:schemeClr val="bg2"/>
                </a:solidFill>
              </a:rPr>
              <a:t>Quadrupoles</a:t>
            </a:r>
            <a:r>
              <a:rPr lang="en-GB" b="0" i="0" dirty="0" smtClean="0">
                <a:solidFill>
                  <a:schemeClr val="bg2"/>
                </a:solidFill>
              </a:rPr>
              <a:t> (MQXF) for HL-LHC – </a:t>
            </a:r>
            <a:r>
              <a:rPr lang="en-GB" b="0" i="0" dirty="0">
                <a:solidFill>
                  <a:schemeClr val="bg2"/>
                </a:solidFill>
              </a:rPr>
              <a:t>7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to 10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June  2016</a:t>
            </a:r>
          </a:p>
          <a:p>
            <a:pPr algn="ctr"/>
            <a:r>
              <a:rPr lang="en-GB" b="0" i="0" dirty="0" smtClean="0">
                <a:solidFill>
                  <a:schemeClr val="bg2"/>
                </a:solidFill>
              </a:rPr>
              <a:t>http://</a:t>
            </a:r>
            <a:r>
              <a:rPr lang="en-GB" b="0" i="0" dirty="0" err="1" smtClean="0">
                <a:solidFill>
                  <a:schemeClr val="bg2"/>
                </a:solidFill>
              </a:rPr>
              <a:t>indico.cern.ch</a:t>
            </a:r>
            <a:r>
              <a:rPr lang="en-GB" b="0" i="0" dirty="0" smtClean="0">
                <a:solidFill>
                  <a:schemeClr val="bg2"/>
                </a:solidFill>
              </a:rPr>
              <a:t>/event/524804/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6" name="Titre 17"/>
          <p:cNvSpPr txBox="1">
            <a:spLocks/>
          </p:cNvSpPr>
          <p:nvPr/>
        </p:nvSpPr>
        <p:spPr>
          <a:xfrm>
            <a:off x="179512" y="2427734"/>
            <a:ext cx="8712968" cy="135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139408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rgbClr val="5A5A5A"/>
                </a:solidFill>
              </a:rPr>
              <a:t>Iron master</a:t>
            </a:r>
          </a:p>
          <a:p>
            <a:pPr lvl="1">
              <a:defRPr/>
            </a:pPr>
            <a:r>
              <a:rPr lang="en-GB" altLang="en-US" dirty="0">
                <a:solidFill>
                  <a:srgbClr val="5A5A5A"/>
                </a:solidFill>
              </a:rPr>
              <a:t>Half-length plates </a:t>
            </a:r>
            <a:r>
              <a:rPr lang="en-GB" altLang="en-US" dirty="0" smtClean="0">
                <a:solidFill>
                  <a:srgbClr val="5A5A5A"/>
                </a:solidFill>
              </a:rPr>
              <a:t>for </a:t>
            </a:r>
            <a:r>
              <a:rPr lang="en-GB" altLang="en-US" dirty="0">
                <a:solidFill>
                  <a:srgbClr val="5A5A5A"/>
                </a:solidFill>
              </a:rPr>
              <a:t>bladders and keys</a:t>
            </a:r>
          </a:p>
        </p:txBody>
      </p:sp>
      <p:sp>
        <p:nvSpPr>
          <p:cNvPr id="3072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FB736D-60A8-4DF1-BF5D-AC495EDCB93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pic>
        <p:nvPicPr>
          <p:cNvPr id="30728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61"/>
          <a:stretch/>
        </p:blipFill>
        <p:spPr bwMode="auto">
          <a:xfrm>
            <a:off x="6324600" y="2643758"/>
            <a:ext cx="2133600" cy="147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90668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283424" cy="651272"/>
          </a:xfrm>
        </p:spPr>
        <p:txBody>
          <a:bodyPr/>
          <a:lstStyle/>
          <a:p>
            <a:r>
              <a:rPr lang="en-GB" altLang="en-US" dirty="0" smtClean="0">
                <a:solidFill>
                  <a:srgbClr val="5A5A5A"/>
                </a:solidFill>
              </a:rPr>
              <a:t>Loading and alignment keys</a:t>
            </a:r>
          </a:p>
        </p:txBody>
      </p:sp>
      <p:sp>
        <p:nvSpPr>
          <p:cNvPr id="3175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F7E7F1-F2AA-47FE-B369-2A19F9C71B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pic>
        <p:nvPicPr>
          <p:cNvPr id="31752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88" b="16262"/>
          <a:stretch/>
        </p:blipFill>
        <p:spPr bwMode="auto">
          <a:xfrm>
            <a:off x="6248400" y="2571750"/>
            <a:ext cx="20574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8460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4355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139408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rgbClr val="5A5A5A"/>
                </a:solidFill>
              </a:rPr>
              <a:t>Second iron </a:t>
            </a:r>
            <a:r>
              <a:rPr lang="en-GB" altLang="en-US" dirty="0" smtClean="0">
                <a:solidFill>
                  <a:srgbClr val="5A5A5A"/>
                </a:solidFill>
              </a:rPr>
              <a:t>master</a:t>
            </a:r>
          </a:p>
          <a:p>
            <a:pPr lvl="1">
              <a:defRPr/>
            </a:pPr>
            <a:r>
              <a:rPr lang="en-GB" altLang="en-US" dirty="0">
                <a:solidFill>
                  <a:srgbClr val="5A5A5A"/>
                </a:solidFill>
              </a:rPr>
              <a:t>C</a:t>
            </a:r>
            <a:r>
              <a:rPr lang="en-GB" altLang="en-US" dirty="0" smtClean="0">
                <a:solidFill>
                  <a:srgbClr val="5A5A5A"/>
                </a:solidFill>
              </a:rPr>
              <a:t>oil-pack </a:t>
            </a:r>
            <a:r>
              <a:rPr lang="en-GB" altLang="en-US" dirty="0">
                <a:solidFill>
                  <a:srgbClr val="5A5A5A"/>
                </a:solidFill>
              </a:rPr>
              <a:t>sub-assembly</a:t>
            </a:r>
          </a:p>
        </p:txBody>
      </p:sp>
      <p:sp>
        <p:nvSpPr>
          <p:cNvPr id="3277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AE4B3B-A9A1-4EB9-A0F4-3FA95BD9ACF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pic>
        <p:nvPicPr>
          <p:cNvPr id="32776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00" t="15968" b="12902"/>
          <a:stretch/>
        </p:blipFill>
        <p:spPr bwMode="auto">
          <a:xfrm>
            <a:off x="6324600" y="2643758"/>
            <a:ext cx="20574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273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211416" cy="651272"/>
          </a:xfrm>
        </p:spPr>
        <p:txBody>
          <a:bodyPr/>
          <a:lstStyle/>
          <a:p>
            <a:r>
              <a:rPr lang="en-GB" altLang="en-US" dirty="0" smtClean="0">
                <a:solidFill>
                  <a:srgbClr val="5A5A5A"/>
                </a:solidFill>
              </a:rPr>
              <a:t>Iron yoke laminations</a:t>
            </a:r>
          </a:p>
        </p:txBody>
      </p:sp>
      <p:sp>
        <p:nvSpPr>
          <p:cNvPr id="3379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FA5360-6E92-4AFD-B3E1-FE5F219543A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pic>
        <p:nvPicPr>
          <p:cNvPr id="33800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571750"/>
            <a:ext cx="274320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80415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5851376" cy="651272"/>
          </a:xfrm>
        </p:spPr>
        <p:txBody>
          <a:bodyPr/>
          <a:lstStyle/>
          <a:p>
            <a:r>
              <a:rPr lang="en-GB" altLang="en-US" dirty="0" smtClean="0">
                <a:solidFill>
                  <a:srgbClr val="5A5A5A"/>
                </a:solidFill>
              </a:rPr>
              <a:t>Segmented aluminium shell</a:t>
            </a:r>
          </a:p>
        </p:txBody>
      </p:sp>
      <p:sp>
        <p:nvSpPr>
          <p:cNvPr id="3482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2B80FD-3862-40A0-BDBD-51025C4D40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pic>
        <p:nvPicPr>
          <p:cNvPr id="34824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3" y="2571750"/>
            <a:ext cx="259080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55868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943351"/>
            <a:ext cx="5184576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5A5A5A"/>
                </a:solidFill>
              </a:rPr>
              <a:t>Tack-welding blocks</a:t>
            </a:r>
          </a:p>
          <a:p>
            <a:pPr lvl="1">
              <a:defRPr/>
            </a:pPr>
            <a:r>
              <a:rPr lang="en-GB" altLang="en-US" dirty="0" smtClean="0">
                <a:solidFill>
                  <a:srgbClr val="5A5A5A"/>
                </a:solidFill>
              </a:rPr>
              <a:t>Aligned to the yoke</a:t>
            </a:r>
          </a:p>
        </p:txBody>
      </p:sp>
      <p:sp>
        <p:nvSpPr>
          <p:cNvPr id="3584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223489-AA43-43AC-83AB-766F63C1CDE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pic>
        <p:nvPicPr>
          <p:cNvPr id="3584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51"/>
          <a:stretch/>
        </p:blipFill>
        <p:spPr bwMode="auto">
          <a:xfrm>
            <a:off x="6156176" y="2571750"/>
            <a:ext cx="2478330" cy="232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9298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699542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888" y="2427734"/>
            <a:ext cx="266700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5419328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 smtClean="0">
                <a:solidFill>
                  <a:srgbClr val="5A5A5A"/>
                </a:solidFill>
              </a:rPr>
              <a:t>Backing strip</a:t>
            </a:r>
          </a:p>
          <a:p>
            <a:pPr lvl="1">
              <a:defRPr/>
            </a:pPr>
            <a:r>
              <a:rPr lang="en-GB" altLang="en-US" dirty="0" smtClean="0">
                <a:solidFill>
                  <a:srgbClr val="5A5A5A"/>
                </a:solidFill>
              </a:rPr>
              <a:t>For </a:t>
            </a:r>
            <a:r>
              <a:rPr lang="en-GB" altLang="en-US" dirty="0" err="1" smtClean="0">
                <a:solidFill>
                  <a:srgbClr val="5A5A5A"/>
                </a:solidFill>
              </a:rPr>
              <a:t>Lhe</a:t>
            </a:r>
            <a:r>
              <a:rPr lang="en-GB" altLang="en-US" dirty="0" smtClean="0">
                <a:solidFill>
                  <a:srgbClr val="5A5A5A"/>
                </a:solidFill>
              </a:rPr>
              <a:t> vessel welding</a:t>
            </a:r>
          </a:p>
        </p:txBody>
      </p:sp>
      <p:sp>
        <p:nvSpPr>
          <p:cNvPr id="368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35EF03-FD84-4ABC-AAFE-1A92082E1C9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0966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4355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5419328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rgbClr val="5A5A5A"/>
                </a:solidFill>
              </a:rPr>
              <a:t>Welded </a:t>
            </a:r>
            <a:r>
              <a:rPr lang="en-GB" altLang="en-US" dirty="0" err="1" smtClean="0">
                <a:solidFill>
                  <a:srgbClr val="5A5A5A"/>
                </a:solidFill>
              </a:rPr>
              <a:t>LHe</a:t>
            </a:r>
            <a:r>
              <a:rPr lang="en-GB" altLang="en-US" dirty="0" smtClean="0">
                <a:solidFill>
                  <a:srgbClr val="5A5A5A"/>
                </a:solidFill>
              </a:rPr>
              <a:t> </a:t>
            </a:r>
            <a:r>
              <a:rPr lang="en-GB" altLang="en-US" dirty="0">
                <a:solidFill>
                  <a:srgbClr val="5A5A5A"/>
                </a:solidFill>
              </a:rPr>
              <a:t>vessel</a:t>
            </a:r>
          </a:p>
          <a:p>
            <a:pPr lvl="1">
              <a:defRPr/>
            </a:pPr>
            <a:r>
              <a:rPr lang="en-GB" altLang="en-US" dirty="0">
                <a:solidFill>
                  <a:srgbClr val="5A5A5A"/>
                </a:solidFill>
              </a:rPr>
              <a:t>Minimum welding tension</a:t>
            </a:r>
          </a:p>
        </p:txBody>
      </p:sp>
      <p:sp>
        <p:nvSpPr>
          <p:cNvPr id="3789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0A11762-66E0-4B85-B426-D0F1F225EDF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pic>
        <p:nvPicPr>
          <p:cNvPr id="3789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2499742"/>
            <a:ext cx="2590800" cy="2537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138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4355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943351"/>
            <a:ext cx="5203304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rgbClr val="5A5A5A"/>
                </a:solidFill>
              </a:rPr>
              <a:t>Axial support </a:t>
            </a:r>
            <a:r>
              <a:rPr lang="en-GB" altLang="en-US" dirty="0" smtClean="0">
                <a:solidFill>
                  <a:srgbClr val="5A5A5A"/>
                </a:solidFill>
              </a:rPr>
              <a:t>system</a:t>
            </a:r>
          </a:p>
          <a:p>
            <a:pPr lvl="1">
              <a:defRPr/>
            </a:pPr>
            <a:r>
              <a:rPr lang="en-GB" altLang="en-US" dirty="0" smtClean="0">
                <a:solidFill>
                  <a:srgbClr val="5A5A5A"/>
                </a:solidFill>
              </a:rPr>
              <a:t>SS </a:t>
            </a:r>
            <a:r>
              <a:rPr lang="en-GB" altLang="en-US" dirty="0">
                <a:solidFill>
                  <a:srgbClr val="5A5A5A"/>
                </a:solidFill>
              </a:rPr>
              <a:t>rods and end-plates</a:t>
            </a:r>
          </a:p>
        </p:txBody>
      </p:sp>
      <p:sp>
        <p:nvSpPr>
          <p:cNvPr id="3891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740272-AB21-4250-9B7C-D87D6B250A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pic>
        <p:nvPicPr>
          <p:cNvPr id="38920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675" y="2499742"/>
            <a:ext cx="2590800" cy="246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138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8424496" cy="540000"/>
          </a:xfrm>
        </p:spPr>
        <p:txBody>
          <a:bodyPr/>
          <a:lstStyle/>
          <a:p>
            <a:r>
              <a:rPr lang="en-GB" dirty="0" smtClean="0"/>
              <a:t>MQXF components alignment: general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1513333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800" dirty="0" smtClean="0"/>
              <a:t>Alignment of the assembly is defined by the following fixtures/interactions</a:t>
            </a:r>
          </a:p>
          <a:p>
            <a:pPr lvl="1" algn="l">
              <a:buFont typeface="+mj-lt"/>
              <a:buAutoNum type="arabicPeriod"/>
            </a:pPr>
            <a:r>
              <a:rPr lang="en-GB" sz="1800" dirty="0" smtClean="0"/>
              <a:t>Coils to Collars </a:t>
            </a:r>
          </a:p>
          <a:p>
            <a:pPr lvl="1" algn="l">
              <a:buFont typeface="+mj-lt"/>
              <a:buAutoNum type="arabicPeriod"/>
            </a:pPr>
            <a:r>
              <a:rPr lang="en-GB" sz="1800" dirty="0" smtClean="0"/>
              <a:t>Collars to Pads </a:t>
            </a:r>
          </a:p>
          <a:p>
            <a:pPr lvl="1" algn="l">
              <a:buFont typeface="+mj-lt"/>
              <a:buAutoNum type="arabicPeriod"/>
            </a:pPr>
            <a:r>
              <a:rPr lang="en-GB" sz="1800" dirty="0" smtClean="0"/>
              <a:t>Pads to Yoke </a:t>
            </a:r>
          </a:p>
          <a:p>
            <a:pPr lvl="1" algn="l">
              <a:buFont typeface="+mj-lt"/>
              <a:buAutoNum type="arabicPeriod"/>
            </a:pPr>
            <a:r>
              <a:rPr lang="en-GB" sz="1800" dirty="0" smtClean="0"/>
              <a:t>Yoke to Shell </a:t>
            </a:r>
          </a:p>
          <a:p>
            <a:pPr algn="l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042" y1="74112" x2="25042" y2="74112"/>
                        <a14:foregroundMark x1="20812" y1="73773" x2="26565" y2="76988"/>
                        <a14:foregroundMark x1="73266" y1="70220" x2="77327" y2="77834"/>
                        <a14:foregroundMark x1="72589" y1="27411" x2="78342" y2="21997"/>
                        <a14:foregroundMark x1="63959" y1="21997" x2="57868" y2="23012"/>
                        <a14:foregroundMark x1="42301" y1="22335" x2="36548" y2="22673"/>
                        <a14:foregroundMark x1="27242" y1="24535" x2="21827" y2="22673"/>
                        <a14:foregroundMark x1="22166" y1="42470" x2="22166" y2="36041"/>
                        <a14:foregroundMark x1="21827" y1="64467" x2="22166" y2="57530"/>
                        <a14:foregroundMark x1="36210" y1="77327" x2="41624" y2="78173"/>
                        <a14:foregroundMark x1="57530" y1="77327" x2="64298" y2="77327"/>
                        <a14:foregroundMark x1="78003" y1="64467" x2="78003" y2="58376"/>
                        <a14:foregroundMark x1="77665" y1="42132" x2="78003" y2="367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885" y="1203598"/>
            <a:ext cx="3602611" cy="360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585623" y="2350287"/>
            <a:ext cx="546435" cy="350796"/>
            <a:chOff x="7585623" y="2350287"/>
            <a:chExt cx="546435" cy="350796"/>
          </a:xfrm>
        </p:grpSpPr>
        <p:sp>
          <p:nvSpPr>
            <p:cNvPr id="10" name="TextBox 9"/>
            <p:cNvSpPr txBox="1"/>
            <p:nvPr/>
          </p:nvSpPr>
          <p:spPr>
            <a:xfrm>
              <a:off x="7877009" y="2400042"/>
              <a:ext cx="255049" cy="301041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1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85623" y="2350287"/>
              <a:ext cx="303254" cy="30284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130506" y="2438764"/>
            <a:ext cx="494746" cy="1134074"/>
            <a:chOff x="6130506" y="2438764"/>
            <a:chExt cx="494746" cy="1134074"/>
          </a:xfrm>
        </p:grpSpPr>
        <p:sp>
          <p:nvSpPr>
            <p:cNvPr id="11" name="TextBox 10"/>
            <p:cNvSpPr txBox="1"/>
            <p:nvPr/>
          </p:nvSpPr>
          <p:spPr>
            <a:xfrm>
              <a:off x="6130506" y="2600855"/>
              <a:ext cx="255049" cy="301041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2</a:t>
              </a:r>
            </a:p>
          </p:txBody>
        </p:sp>
        <p:sp>
          <p:nvSpPr>
            <p:cNvPr id="13" name="Oval 12"/>
            <p:cNvSpPr/>
            <p:nvPr/>
          </p:nvSpPr>
          <p:spPr>
            <a:xfrm rot="16200000">
              <a:off x="5921854" y="2869439"/>
              <a:ext cx="1134074" cy="27272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94071" y="1465786"/>
            <a:ext cx="1684750" cy="716494"/>
            <a:chOff x="6394071" y="1465786"/>
            <a:chExt cx="1684750" cy="716494"/>
          </a:xfrm>
        </p:grpSpPr>
        <p:sp>
          <p:nvSpPr>
            <p:cNvPr id="9" name="Oval 8"/>
            <p:cNvSpPr/>
            <p:nvPr/>
          </p:nvSpPr>
          <p:spPr>
            <a:xfrm>
              <a:off x="6394071" y="1800167"/>
              <a:ext cx="1684750" cy="38211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69732" y="1465786"/>
              <a:ext cx="255049" cy="301041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3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099478" y="4308832"/>
            <a:ext cx="496696" cy="367517"/>
            <a:chOff x="7099478" y="4308832"/>
            <a:chExt cx="496696" cy="367517"/>
          </a:xfrm>
        </p:grpSpPr>
        <p:sp>
          <p:nvSpPr>
            <p:cNvPr id="15" name="TextBox 14"/>
            <p:cNvSpPr txBox="1"/>
            <p:nvPr/>
          </p:nvSpPr>
          <p:spPr>
            <a:xfrm>
              <a:off x="7341125" y="4308832"/>
              <a:ext cx="255049" cy="301041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4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099478" y="4474047"/>
              <a:ext cx="241647" cy="20230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89823" y="1061358"/>
            <a:ext cx="1368153" cy="1389093"/>
            <a:chOff x="1821229" y="2665045"/>
            <a:chExt cx="3063632" cy="311052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21229" y="2665045"/>
              <a:ext cx="3063632" cy="3110523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141415" y="3110523"/>
              <a:ext cx="547077" cy="453292"/>
            </a:xfrm>
            <a:prstGeom prst="rect">
              <a:avLst/>
            </a:prstGeom>
            <a:noFill/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5482" y="2890251"/>
            <a:ext cx="1564189" cy="1518578"/>
            <a:chOff x="2138530" y="2322362"/>
            <a:chExt cx="4078940" cy="39600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38530" y="2322362"/>
              <a:ext cx="4078940" cy="3960000"/>
              <a:chOff x="2138530" y="2432975"/>
              <a:chExt cx="4078940" cy="396000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138530" y="2432975"/>
                <a:ext cx="4078940" cy="3960000"/>
                <a:chOff x="2541761" y="2528596"/>
                <a:chExt cx="4078940" cy="3960000"/>
              </a:xfrm>
            </p:grpSpPr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541761" y="2528596"/>
                  <a:ext cx="4078940" cy="3960000"/>
                </a:xfrm>
                <a:prstGeom prst="rect">
                  <a:avLst/>
                </a:prstGeom>
              </p:spPr>
            </p:pic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901553" y="3027543"/>
                  <a:ext cx="552893" cy="0"/>
                </a:xfrm>
                <a:prstGeom prst="line">
                  <a:avLst/>
                </a:prstGeom>
                <a:ln w="44450"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643985" y="3028351"/>
                  <a:ext cx="552893" cy="0"/>
                </a:xfrm>
                <a:prstGeom prst="line">
                  <a:avLst/>
                </a:prstGeom>
                <a:ln w="44450"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 flipV="1">
                <a:off x="4240754" y="2931922"/>
                <a:ext cx="1425" cy="97881"/>
              </a:xfrm>
              <a:prstGeom prst="line">
                <a:avLst/>
              </a:prstGeom>
              <a:ln w="4445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4062636" y="2931921"/>
                <a:ext cx="1425" cy="97881"/>
              </a:xfrm>
              <a:prstGeom prst="line">
                <a:avLst/>
              </a:prstGeom>
              <a:ln w="4445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 rot="5400000">
              <a:off x="4927353" y="4259477"/>
              <a:ext cx="1295325" cy="99156"/>
              <a:chOff x="3633690" y="3181585"/>
              <a:chExt cx="1295325" cy="99156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V="1">
                <a:off x="4198004" y="3182860"/>
                <a:ext cx="1425" cy="97881"/>
              </a:xfrm>
              <a:prstGeom prst="line">
                <a:avLst/>
              </a:prstGeom>
              <a:ln w="4445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/>
              <p:cNvGrpSpPr/>
              <p:nvPr/>
            </p:nvGrpSpPr>
            <p:grpSpPr>
              <a:xfrm>
                <a:off x="3633690" y="3181585"/>
                <a:ext cx="1295325" cy="97881"/>
                <a:chOff x="3633690" y="3181585"/>
                <a:chExt cx="1295325" cy="97881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4376122" y="3183669"/>
                  <a:ext cx="552893" cy="0"/>
                </a:xfrm>
                <a:prstGeom prst="line">
                  <a:avLst/>
                </a:prstGeom>
                <a:ln w="44450"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" name="Group 25"/>
                <p:cNvGrpSpPr/>
                <p:nvPr/>
              </p:nvGrpSpPr>
              <p:grpSpPr>
                <a:xfrm>
                  <a:off x="3633690" y="3181585"/>
                  <a:ext cx="743144" cy="97881"/>
                  <a:chOff x="3633690" y="3181585"/>
                  <a:chExt cx="743144" cy="97881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3633690" y="3182861"/>
                    <a:ext cx="552893" cy="0"/>
                  </a:xfrm>
                  <a:prstGeom prst="line">
                    <a:avLst/>
                  </a:prstGeom>
                  <a:ln w="444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4375409" y="3181585"/>
                    <a:ext cx="1425" cy="97881"/>
                  </a:xfrm>
                  <a:prstGeom prst="line">
                    <a:avLst/>
                  </a:prstGeom>
                  <a:ln w="444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35" name="Group 34"/>
          <p:cNvGrpSpPr/>
          <p:nvPr/>
        </p:nvGrpSpPr>
        <p:grpSpPr>
          <a:xfrm>
            <a:off x="1513301" y="2510165"/>
            <a:ext cx="2232248" cy="2283304"/>
            <a:chOff x="1771650" y="2391587"/>
            <a:chExt cx="3871453" cy="396000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71650" y="2391587"/>
              <a:ext cx="3871453" cy="3960000"/>
            </a:xfrm>
            <a:prstGeom prst="rect">
              <a:avLst/>
            </a:prstGeom>
          </p:spPr>
        </p:pic>
        <p:grpSp>
          <p:nvGrpSpPr>
            <p:cNvPr id="37" name="Group 36"/>
            <p:cNvGrpSpPr/>
            <p:nvPr/>
          </p:nvGrpSpPr>
          <p:grpSpPr>
            <a:xfrm>
              <a:off x="3057604" y="3198498"/>
              <a:ext cx="1426543" cy="239233"/>
              <a:chOff x="3044448" y="3184451"/>
              <a:chExt cx="1426543" cy="239233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V="1">
                <a:off x="3062177" y="3184451"/>
                <a:ext cx="128699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190876" y="3184451"/>
                <a:ext cx="1173789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4348716" y="3184451"/>
                <a:ext cx="122275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3174927" y="3423684"/>
                <a:ext cx="1173789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4340563" y="3304067"/>
                <a:ext cx="128699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3044448" y="3296093"/>
                <a:ext cx="122275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3710348" y="3246384"/>
                <a:ext cx="92875" cy="105530"/>
              </a:xfrm>
              <a:prstGeom prst="rect">
                <a:avLst/>
              </a:prstGeom>
              <a:noFill/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rot="16200000">
              <a:off x="1984736" y="4251970"/>
              <a:ext cx="1426543" cy="239233"/>
              <a:chOff x="3044448" y="3184451"/>
              <a:chExt cx="1426543" cy="239233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 flipV="1">
                <a:off x="3062177" y="3184451"/>
                <a:ext cx="128699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190876" y="3184451"/>
                <a:ext cx="1173789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 flipV="1">
                <a:off x="4348716" y="3184451"/>
                <a:ext cx="122275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3174927" y="3423684"/>
                <a:ext cx="1173789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4340563" y="3304067"/>
                <a:ext cx="128699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3044448" y="3296093"/>
                <a:ext cx="122275" cy="11164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tangle 44"/>
              <p:cNvSpPr/>
              <p:nvPr/>
            </p:nvSpPr>
            <p:spPr>
              <a:xfrm>
                <a:off x="3710348" y="3246384"/>
                <a:ext cx="92875" cy="105530"/>
              </a:xfrm>
              <a:prstGeom prst="rect">
                <a:avLst/>
              </a:prstGeom>
              <a:noFill/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540479" y="2919308"/>
            <a:ext cx="2170489" cy="153358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248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MQXFB magnet cross-section </a:t>
            </a:r>
          </a:p>
          <a:p>
            <a:pPr algn="l"/>
            <a:r>
              <a:rPr lang="en-GB" dirty="0" smtClean="0"/>
              <a:t>MQXFB design and main assembly steps</a:t>
            </a:r>
          </a:p>
          <a:p>
            <a:pPr algn="l"/>
            <a:r>
              <a:rPr lang="en-GB" dirty="0" smtClean="0"/>
              <a:t>Prototypes schedule and status on components </a:t>
            </a:r>
          </a:p>
          <a:p>
            <a:pPr algn="l"/>
            <a:r>
              <a:rPr lang="en-GB" dirty="0" smtClean="0"/>
              <a:t>Tooling design schedule and status </a:t>
            </a:r>
          </a:p>
          <a:p>
            <a:pPr algn="l"/>
            <a:r>
              <a:rPr lang="en-GB" dirty="0" smtClean="0"/>
              <a:t>QC &amp; plans for long prototype </a:t>
            </a:r>
          </a:p>
          <a:p>
            <a:pPr algn="l"/>
            <a:r>
              <a:rPr lang="en-GB" dirty="0" smtClean="0"/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93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¼ yoke packs preparation for MQXFB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07504" y="878324"/>
            <a:ext cx="6139302" cy="190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</a:pPr>
            <a:r>
              <a:rPr lang="en-US" sz="1400" dirty="0" smtClean="0">
                <a:solidFill>
                  <a:schemeClr val="accent5"/>
                </a:solidFill>
              </a:rPr>
              <a:t>5 modules of yoke + shells per magnet pre-assembled using bladders and yoke keys</a:t>
            </a:r>
          </a:p>
          <a:p>
            <a:pPr>
              <a:buClr>
                <a:schemeClr val="accent6"/>
              </a:buClr>
            </a:pPr>
            <a:r>
              <a:rPr lang="en-US" sz="1400" dirty="0" smtClean="0">
                <a:solidFill>
                  <a:schemeClr val="accent5"/>
                </a:solidFill>
              </a:rPr>
              <a:t> ¼ yokes assembly operation will be performed on horizontal position using temporary tie-rods</a:t>
            </a:r>
          </a:p>
          <a:p>
            <a:pPr>
              <a:buClr>
                <a:schemeClr val="accent6"/>
              </a:buClr>
            </a:pPr>
            <a:r>
              <a:rPr lang="en-US" sz="1400" dirty="0" smtClean="0">
                <a:solidFill>
                  <a:schemeClr val="accent5"/>
                </a:solidFill>
              </a:rPr>
              <a:t>2 &amp; 3 shells configuration to be assembled</a:t>
            </a:r>
          </a:p>
          <a:p>
            <a:pPr marL="285750" indent="-285750">
              <a:buClr>
                <a:schemeClr val="accent6"/>
              </a:buClr>
            </a:pPr>
            <a:r>
              <a:rPr lang="en-US" sz="1400" dirty="0" smtClean="0">
                <a:solidFill>
                  <a:schemeClr val="accent5"/>
                </a:solidFill>
              </a:rPr>
              <a:t> 50 </a:t>
            </a:r>
            <a:r>
              <a:rPr lang="en-US" sz="1400" dirty="0">
                <a:solidFill>
                  <a:schemeClr val="accent5"/>
                </a:solidFill>
              </a:rPr>
              <a:t>mm thick  plates are required at shells junctions to bolt the supporting blocks for backing strip welding (strips tack-welded to the blocks</a:t>
            </a:r>
            <a:r>
              <a:rPr lang="en-US" sz="1400" dirty="0" smtClean="0">
                <a:solidFill>
                  <a:schemeClr val="accent5"/>
                </a:solidFill>
              </a:rPr>
              <a:t>)</a:t>
            </a:r>
            <a:endParaRPr lang="en-US" sz="1400" dirty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1279097"/>
            <a:ext cx="2880320" cy="105611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56777" y="2785808"/>
            <a:ext cx="2323017" cy="1676469"/>
            <a:chOff x="256777" y="2785808"/>
            <a:chExt cx="2323017" cy="167646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6777" y="2785808"/>
              <a:ext cx="1648223" cy="80826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2581" y="2969271"/>
              <a:ext cx="707213" cy="149300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56777" y="3611688"/>
              <a:ext cx="13823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3 Shells configuration</a:t>
              </a:r>
            </a:p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1 short &amp; 2 long</a:t>
              </a:r>
            </a:p>
            <a:p>
              <a:pPr algn="ctr"/>
              <a:r>
                <a:rPr lang="en-US" sz="1200" dirty="0" smtClean="0">
                  <a:solidFill>
                    <a:schemeClr val="accent5"/>
                  </a:solidFill>
                </a:rPr>
                <a:t>1708 mm</a:t>
              </a:r>
              <a:endParaRPr lang="en-GB" sz="12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838878" y="2696253"/>
            <a:ext cx="2157137" cy="1746432"/>
            <a:chOff x="2838878" y="2696253"/>
            <a:chExt cx="2157137" cy="174643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38878" y="2696253"/>
              <a:ext cx="1648223" cy="79301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51752" y="3237290"/>
              <a:ext cx="644263" cy="12053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838878" y="3657854"/>
              <a:ext cx="138238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5"/>
                  </a:solidFill>
                </a:rPr>
                <a:t>2</a:t>
              </a:r>
              <a:r>
                <a:rPr lang="en-US" sz="1400" dirty="0" smtClean="0">
                  <a:solidFill>
                    <a:schemeClr val="accent5"/>
                  </a:solidFill>
                </a:rPr>
                <a:t> Shells configuration</a:t>
              </a:r>
            </a:p>
            <a:p>
              <a:pPr algn="ctr"/>
              <a:r>
                <a:rPr lang="en-US" sz="1400" dirty="0" smtClean="0">
                  <a:solidFill>
                    <a:schemeClr val="accent5"/>
                  </a:solidFill>
                </a:rPr>
                <a:t>1368 mm</a:t>
              </a:r>
              <a:endParaRPr lang="en-GB" sz="14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52230" y="2514242"/>
            <a:ext cx="2378253" cy="2145739"/>
            <a:chOff x="6252230" y="2514242"/>
            <a:chExt cx="2378253" cy="2145739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230" y="3685446"/>
              <a:ext cx="2378253" cy="974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7"/>
            <p:cNvGrpSpPr>
              <a:grpSpLocks noChangeAspect="1"/>
            </p:cNvGrpSpPr>
            <p:nvPr/>
          </p:nvGrpSpPr>
          <p:grpSpPr bwMode="auto">
            <a:xfrm>
              <a:off x="6252231" y="2514242"/>
              <a:ext cx="2224836" cy="1079829"/>
              <a:chOff x="1106991" y="3420773"/>
              <a:chExt cx="6049926" cy="2595104"/>
            </a:xfrm>
          </p:grpSpPr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6991" y="3420773"/>
                <a:ext cx="6049926" cy="259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Striped Right Arrow 23"/>
              <p:cNvSpPr/>
              <p:nvPr/>
            </p:nvSpPr>
            <p:spPr>
              <a:xfrm rot="17198910">
                <a:off x="2847482" y="3776575"/>
                <a:ext cx="762166" cy="153431"/>
              </a:xfrm>
              <a:prstGeom prst="stripedRightArrow">
                <a:avLst>
                  <a:gd name="adj1" fmla="val 37458"/>
                  <a:gd name="adj2" fmla="val 68813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325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Yoke &amp; Shells modules assembly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201584" y="647443"/>
            <a:ext cx="8819536" cy="257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Each individual yoke pack will be measured during models and prototypes assembly phase</a:t>
            </a:r>
          </a:p>
          <a:p>
            <a:r>
              <a:rPr lang="en-US" dirty="0" smtClean="0"/>
              <a:t>Overall </a:t>
            </a:r>
            <a:r>
              <a:rPr lang="en-US" dirty="0"/>
              <a:t>magnet length can adapted by machining the 2 SS end-plates</a:t>
            </a:r>
          </a:p>
          <a:p>
            <a:r>
              <a:rPr lang="en-US" dirty="0"/>
              <a:t>First 3 shells module will be placed on its support feet and blocked in  longitudinal direction</a:t>
            </a:r>
          </a:p>
          <a:p>
            <a:r>
              <a:rPr lang="en-US" dirty="0"/>
              <a:t>Next module will be placed on top of its corresponding feet and pushed against the first one to guarantee the contact of the 2 thick extremity plates.</a:t>
            </a:r>
          </a:p>
          <a:p>
            <a:r>
              <a:rPr lang="en-US" dirty="0"/>
              <a:t>The same sequence will be repeated to assemble the 4 remaining </a:t>
            </a:r>
            <a:r>
              <a:rPr lang="en-US" dirty="0" smtClean="0"/>
              <a:t>modules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79512" y="3219823"/>
            <a:ext cx="8727713" cy="1547440"/>
            <a:chOff x="538989" y="3579862"/>
            <a:chExt cx="7714896" cy="1114153"/>
          </a:xfrm>
        </p:grpSpPr>
        <p:grpSp>
          <p:nvGrpSpPr>
            <p:cNvPr id="5" name="Group 4"/>
            <p:cNvGrpSpPr/>
            <p:nvPr/>
          </p:nvGrpSpPr>
          <p:grpSpPr>
            <a:xfrm>
              <a:off x="538989" y="3579862"/>
              <a:ext cx="5761203" cy="1114153"/>
              <a:chOff x="600250" y="2091910"/>
              <a:chExt cx="5761203" cy="111415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79099" y="2196560"/>
                <a:ext cx="2154162" cy="975470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2451" b="99020" l="0" r="100000">
                            <a14:foregroundMark x1="20219" y1="82353" x2="20219" y2="82353"/>
                            <a14:foregroundMark x1="20219" y1="70098" x2="20219" y2="70098"/>
                            <a14:foregroundMark x1="38798" y1="65686" x2="48087" y2="60294"/>
                            <a14:foregroundMark x1="36339" y1="74510" x2="44809" y2="70098"/>
                            <a14:foregroundMark x1="15847" y1="76961" x2="23224" y2="74510"/>
                            <a14:foregroundMark x1="7104" y1="79902" x2="7923" y2="74510"/>
                            <a14:foregroundMark x1="31421" y1="65686" x2="29508" y2="71078"/>
                            <a14:foregroundMark x1="53552" y1="57843" x2="51093" y2="57843"/>
                            <a14:foregroundMark x1="62842" y1="60294" x2="59836" y2="64706"/>
                            <a14:foregroundMark x1="67760" y1="49020" x2="60383" y2="56863"/>
                            <a14:foregroundMark x1="75683" y1="43627" x2="74590" y2="51471"/>
                            <a14:foregroundMark x1="81421" y1="50980" x2="88251" y2="48529"/>
                            <a14:foregroundMark x1="82514" y1="42157" x2="87432" y2="40686"/>
                            <a14:foregroundMark x1="96721" y1="35294" x2="97814" y2="32843"/>
                            <a14:foregroundMark x1="93169" y1="47059" x2="88525" y2="48529"/>
                            <a14:foregroundMark x1="93989" y1="60784" x2="93989" y2="60784"/>
                            <a14:backgroundMark x1="67213" y1="45588" x2="60929" y2="50000"/>
                            <a14:backgroundMark x1="81967" y1="49020" x2="88798" y2="48039"/>
                            <a14:backgroundMark x1="88525" y1="44118" x2="80874" y2="48529"/>
                            <a14:backgroundMark x1="80874" y1="48529" x2="80874" y2="4852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66147" y="2091910"/>
                <a:ext cx="1995306" cy="1114153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>
                            <a14:foregroundMark x1="11704" y1="74208" x2="16427" y2="71493"/>
                            <a14:foregroundMark x1="13758" y1="82805" x2="18891" y2="80543"/>
                            <a14:foregroundMark x1="4928" y1="73303" x2="4928" y2="78733"/>
                            <a14:foregroundMark x1="21971" y1="66516" x2="24846" y2="66516"/>
                            <a14:foregroundMark x1="29569" y1="61991" x2="35113" y2="61086"/>
                            <a14:foregroundMark x1="28747" y1="72398" x2="35113" y2="71493"/>
                            <a14:foregroundMark x1="40246" y1="55656" x2="41889" y2="55656"/>
                            <a14:foregroundMark x1="47433" y1="60181" x2="53388" y2="60181"/>
                            <a14:foregroundMark x1="46612" y1="49774" x2="51745" y2="50679"/>
                            <a14:foregroundMark x1="58522" y1="44344" x2="58522" y2="44344"/>
                            <a14:foregroundMark x1="64066" y1="40724" x2="70021" y2="39367"/>
                            <a14:foregroundMark x1="64066" y1="50679" x2="70842" y2="47964"/>
                            <a14:foregroundMark x1="77207" y1="32127" x2="77207" y2="32127"/>
                            <a14:foregroundMark x1="82341" y1="31222" x2="84805" y2="27602"/>
                            <a14:foregroundMark x1="94661" y1="24434" x2="93018" y2="28507"/>
                            <a14:foregroundMark x1="82341" y1="39367" x2="87885" y2="3665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0250" y="2152627"/>
                <a:ext cx="2304819" cy="1043692"/>
              </a:xfrm>
              <a:prstGeom prst="rect">
                <a:avLst/>
              </a:prstGeom>
            </p:spPr>
          </p:pic>
        </p:grpSp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667" b="100000" l="1716" r="99755">
                          <a14:foregroundMark x1="13480" y1="73889" x2="13480" y2="73889"/>
                          <a14:foregroundMark x1="15441" y1="81111" x2="15441" y2="81111"/>
                          <a14:foregroundMark x1="11765" y1="85000" x2="11765" y2="85000"/>
                          <a14:foregroundMark x1="10784" y1="77222" x2="10784" y2="77222"/>
                          <a14:foregroundMark x1="5637" y1="76667" x2="5637" y2="76667"/>
                          <a14:foregroundMark x1="31373" y1="73889" x2="31373" y2="73889"/>
                          <a14:foregroundMark x1="30637" y1="63889" x2="30637" y2="63889"/>
                          <a14:foregroundMark x1="23284" y1="68889" x2="23284" y2="68889"/>
                          <a14:foregroundMark x1="50735" y1="62778" x2="50735" y2="62778"/>
                          <a14:foregroundMark x1="50245" y1="53333" x2="50245" y2="53333"/>
                          <a14:foregroundMark x1="41667" y1="57778" x2="41667" y2="57778"/>
                          <a14:foregroundMark x1="67402" y1="53889" x2="67402" y2="53889"/>
                          <a14:foregroundMark x1="68137" y1="45000" x2="68137" y2="45000"/>
                          <a14:foregroundMark x1="77451" y1="40000" x2="77451" y2="40000"/>
                          <a14:foregroundMark x1="82843" y1="35000" x2="82843" y2="35000"/>
                          <a14:foregroundMark x1="85294" y1="43889" x2="85294" y2="43889"/>
                          <a14:foregroundMark x1="59069" y1="49444" x2="59069" y2="49444"/>
                          <a14:foregroundMark x1="95833" y1="35556" x2="95833" y2="35556"/>
                          <a14:backgroundMark x1="33824" y1="69444" x2="33824" y2="694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84168" y="3579862"/>
              <a:ext cx="2169717" cy="1113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118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0538"/>
            <a:ext cx="83058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Load pads and aluminum collars assembly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Juan Carlos Perez - CERN-TE-MSC -MDT- 8th June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5C8E-8DED-47F6-89EA-F95E281B7733}" type="slidenum">
              <a:rPr lang="en-US" altLang="en-US" smtClean="0"/>
              <a:pPr/>
              <a:t>22</a:t>
            </a:fld>
            <a:endParaRPr lang="en-US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77254" y="1022513"/>
            <a:ext cx="4699546" cy="1669525"/>
            <a:chOff x="4095704" y="2126133"/>
            <a:chExt cx="4741581" cy="2160472"/>
          </a:xfrm>
        </p:grpSpPr>
        <p:grpSp>
          <p:nvGrpSpPr>
            <p:cNvPr id="12" name="Group 11"/>
            <p:cNvGrpSpPr/>
            <p:nvPr/>
          </p:nvGrpSpPr>
          <p:grpSpPr>
            <a:xfrm>
              <a:off x="4095704" y="2126133"/>
              <a:ext cx="4407362" cy="1978101"/>
              <a:chOff x="4095704" y="2126133"/>
              <a:chExt cx="4407362" cy="197810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095704" y="2126133"/>
                <a:ext cx="4407362" cy="1978101"/>
              </a:xfrm>
              <a:prstGeom prst="rect">
                <a:avLst/>
              </a:prstGeom>
            </p:spPr>
          </p:pic>
          <p:sp>
            <p:nvSpPr>
              <p:cNvPr id="9" name="Oval 8"/>
              <p:cNvSpPr/>
              <p:nvPr/>
            </p:nvSpPr>
            <p:spPr>
              <a:xfrm>
                <a:off x="6934200" y="2848484"/>
                <a:ext cx="533400" cy="533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>
                <a:endCxn id="9" idx="5"/>
              </p:cNvCxnSpPr>
              <p:nvPr/>
            </p:nvCxnSpPr>
            <p:spPr>
              <a:xfrm flipH="1" flipV="1">
                <a:off x="7389485" y="3303769"/>
                <a:ext cx="154315" cy="305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5941685" y="3609525"/>
              <a:ext cx="2895600" cy="677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5A5A5A"/>
                  </a:solidFill>
                </a:rPr>
                <a:t>Stainless steel tube tack welded for thin laminations assembly</a:t>
              </a:r>
              <a:endParaRPr lang="en-US" sz="1400" dirty="0">
                <a:solidFill>
                  <a:srgbClr val="5A5A5A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24400" y="627534"/>
            <a:ext cx="4343400" cy="2751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The central part of load-pad packs will be assembled on top of a reference table using a SS </a:t>
            </a:r>
            <a:r>
              <a:rPr lang="en-US" dirty="0" smtClean="0"/>
              <a:t>alignment tube </a:t>
            </a:r>
            <a:r>
              <a:rPr lang="en-US" dirty="0"/>
              <a:t>(tack welded at the extremities)</a:t>
            </a:r>
          </a:p>
          <a:p>
            <a:r>
              <a:rPr lang="en-US" dirty="0"/>
              <a:t>50 mm SS pieces  will be </a:t>
            </a:r>
            <a:r>
              <a:rPr lang="en-US" dirty="0" smtClean="0"/>
              <a:t>assembled </a:t>
            </a:r>
            <a:r>
              <a:rPr lang="en-US" dirty="0"/>
              <a:t>using 50 mm bushes</a:t>
            </a:r>
          </a:p>
          <a:p>
            <a:r>
              <a:rPr lang="en-US" dirty="0"/>
              <a:t>Stainless steel rods will be </a:t>
            </a:r>
            <a:r>
              <a:rPr lang="en-US" dirty="0" smtClean="0"/>
              <a:t>inserted </a:t>
            </a:r>
            <a:r>
              <a:rPr lang="en-US" dirty="0"/>
              <a:t>for longitudinal compression </a:t>
            </a:r>
          </a:p>
          <a:p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98" y="3101685"/>
            <a:ext cx="2754489" cy="127026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990587" y="3215871"/>
            <a:ext cx="6056214" cy="15881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The aluminum collars will be assembled on top of the full length ¼ pad assembly using bushes</a:t>
            </a:r>
          </a:p>
          <a:p>
            <a:r>
              <a:rPr lang="en-US" dirty="0"/>
              <a:t>Top </a:t>
            </a:r>
            <a:r>
              <a:rPr lang="en-US" dirty="0" smtClean="0"/>
              <a:t>pad plane </a:t>
            </a:r>
            <a:r>
              <a:rPr lang="en-US" dirty="0"/>
              <a:t>and pad indentation will be used as assembly reference </a:t>
            </a:r>
            <a:r>
              <a:rPr lang="en-US" dirty="0" smtClean="0"/>
              <a:t> surfaces for </a:t>
            </a:r>
            <a:r>
              <a:rPr lang="en-US" dirty="0"/>
              <a:t>¼ collar packs </a:t>
            </a:r>
          </a:p>
          <a:p>
            <a:r>
              <a:rPr lang="en-US" dirty="0"/>
              <a:t>Stainless steel rods will compress the collar assembly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98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79" y="0"/>
            <a:ext cx="5334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Coil-pack assembly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5C8E-8DED-47F6-89EA-F95E281B7733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974944" y="4582597"/>
            <a:ext cx="410922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dirty="0"/>
              <a:t>Assembly method as for MQXFS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5334080" y="2490329"/>
            <a:ext cx="3342376" cy="2245576"/>
            <a:chOff x="4046649" y="2372164"/>
            <a:chExt cx="4846731" cy="353333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26180" y="2628900"/>
              <a:ext cx="4267200" cy="327660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4046649" y="2372164"/>
              <a:ext cx="1573005" cy="599637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1" y="3297595"/>
            <a:ext cx="4109224" cy="129037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84777" y="1851669"/>
            <a:ext cx="8762024" cy="1260343"/>
            <a:chOff x="267928" y="872987"/>
            <a:chExt cx="8762024" cy="136123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07729" y="1242238"/>
              <a:ext cx="1620222" cy="90510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19400" y="1253076"/>
              <a:ext cx="1730176" cy="981143"/>
            </a:xfrm>
            <a:prstGeom prst="rect">
              <a:avLst/>
            </a:prstGeom>
          </p:spPr>
        </p:pic>
        <p:sp>
          <p:nvSpPr>
            <p:cNvPr id="7" name="Curved Down Arrow 6"/>
            <p:cNvSpPr/>
            <p:nvPr/>
          </p:nvSpPr>
          <p:spPr>
            <a:xfrm>
              <a:off x="267928" y="872987"/>
              <a:ext cx="2322872" cy="563519"/>
            </a:xfrm>
            <a:prstGeom prst="curvedDownArrow">
              <a:avLst>
                <a:gd name="adj1" fmla="val 25000"/>
                <a:gd name="adj2" fmla="val 50000"/>
                <a:gd name="adj3" fmla="val 24036"/>
              </a:avLst>
            </a:prstGeom>
            <a:solidFill>
              <a:srgbClr val="FF0000"/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39328" y="1028532"/>
              <a:ext cx="2890624" cy="86177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6600"/>
                </a:buClr>
                <a:buFont typeface="Wingdings" charset="2"/>
                <a:buChar char="§"/>
                <a:defRPr>
                  <a:solidFill>
                    <a:srgbClr val="5A5A5A"/>
                  </a:solidFill>
                  <a:ea typeface="ＭＳ Ｐゴシック" charset="0"/>
                  <a:cs typeface="ＭＳ Ｐゴシック" charset="0"/>
                </a:defRPr>
              </a:lvl1pPr>
              <a:lvl2pPr marL="742950" indent="-2857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800">
                  <a:solidFill>
                    <a:schemeClr val="tx2"/>
                  </a:solidFill>
                  <a:ea typeface="ＭＳ Ｐゴシック" charset="0"/>
                </a:defRPr>
              </a:lvl2pPr>
              <a:lvl3pPr marL="1143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ea typeface="ＭＳ Ｐゴシック" charset="0"/>
                </a:defRPr>
              </a:lvl3pPr>
              <a:lvl4pPr marL="1600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000">
                  <a:solidFill>
                    <a:schemeClr val="tx2"/>
                  </a:solidFill>
                  <a:ea typeface="ＭＳ Ｐゴシック" charset="0"/>
                </a:defRPr>
              </a:lvl4pPr>
              <a:lvl5pPr marL="20574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2"/>
                  </a:solidFill>
                  <a:ea typeface="ＭＳ Ｐゴシック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/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/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/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/>
              </a:lvl9pPr>
            </a:lstStyle>
            <a:p>
              <a:r>
                <a:rPr lang="en-US" dirty="0"/>
                <a:t>Upper ¼ pad &amp; collars preparation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54880" y="-1257601"/>
            <a:ext cx="8425024" cy="4129023"/>
            <a:chOff x="1094465" y="1387139"/>
            <a:chExt cx="7311904" cy="377052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91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375441">
              <a:off x="1389641" y="1387139"/>
              <a:ext cx="6828756" cy="3770523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V="1">
              <a:off x="1094465" y="3612691"/>
              <a:ext cx="7285541" cy="132620"/>
            </a:xfrm>
            <a:prstGeom prst="straightConnector1">
              <a:avLst/>
            </a:prstGeom>
            <a:ln w="2857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809040" y="3645275"/>
              <a:ext cx="1743928" cy="33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5A5A5A"/>
                  </a:solidFill>
                </a:rPr>
                <a:t>≈7.5 meters coil</a:t>
              </a:r>
              <a:endParaRPr lang="en-GB" dirty="0">
                <a:solidFill>
                  <a:srgbClr val="5A5A5A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094465" y="3431809"/>
              <a:ext cx="0" cy="408579"/>
            </a:xfrm>
            <a:prstGeom prst="line">
              <a:avLst/>
            </a:prstGeom>
            <a:ln w="19050" cap="flat" cmpd="sng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406369" y="3384482"/>
              <a:ext cx="0" cy="425910"/>
            </a:xfrm>
            <a:prstGeom prst="line">
              <a:avLst/>
            </a:prstGeom>
            <a:ln w="19050" cap="flat" cmpd="sng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139952" y="1347614"/>
            <a:ext cx="5054101" cy="8664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4 coils of  ≈</a:t>
            </a:r>
            <a:r>
              <a:rPr lang="en-US" dirty="0" smtClean="0"/>
              <a:t>7.5 </a:t>
            </a:r>
            <a:r>
              <a:rPr lang="en-US" dirty="0"/>
              <a:t>meters long to be assembled</a:t>
            </a:r>
          </a:p>
          <a:p>
            <a:r>
              <a:rPr lang="en-US" dirty="0"/>
              <a:t> How to support them over the full length?</a:t>
            </a:r>
          </a:p>
          <a:p>
            <a:endParaRPr lang="en-GB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Juan Carlos Perez - CERN-TE-MSC -MDT- 8th June 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402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945" y="2139702"/>
            <a:ext cx="3712511" cy="1715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dirty="0" smtClean="0"/>
              <a:t>Coil-pack insertion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Juan Carlos Perez - CERN-TE-MSC -MDT- 8th June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5C8E-8DED-47F6-89EA-F95E281B7733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228600" y="4011910"/>
            <a:ext cx="8733020" cy="73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  <a:defRPr>
                <a:solidFill>
                  <a:srgbClr val="5A5A5A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>
                <a:solidFill>
                  <a:schemeClr val="tx2"/>
                </a:solidFill>
                <a:ea typeface="ＭＳ Ｐゴシック" charset="0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2"/>
                </a:solidFill>
                <a:ea typeface="ＭＳ Ｐゴシック" charset="0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>
                <a:solidFill>
                  <a:schemeClr val="tx2"/>
                </a:solidFill>
                <a:ea typeface="ＭＳ Ｐゴシック" charset="0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2"/>
                </a:solidFill>
                <a:ea typeface="ＭＳ Ｐゴシック" charset="0"/>
              </a:defRPr>
            </a:lvl5pPr>
            <a:lvl6pPr marL="25146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The same insertion table concept used for MQXFS assembly will be scaled-up for MQXFB coil-pack insertion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363" y="2062515"/>
            <a:ext cx="2428549" cy="1949395"/>
          </a:xfrm>
          <a:prstGeom prst="rect">
            <a:avLst/>
          </a:prstGeom>
          <a:blipFill dpi="0" rotWithShape="1">
            <a:blip r:embed="rId4">
              <a:alphaModFix amt="16000"/>
            </a:blip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132" y="519462"/>
            <a:ext cx="2444176" cy="207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5644158" y="2123701"/>
            <a:ext cx="734150" cy="466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2272" y="519462"/>
            <a:ext cx="1961229" cy="1452460"/>
          </a:xfrm>
          <a:prstGeom prst="ellipse">
            <a:avLst/>
          </a:prstGeom>
          <a:ln w="127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8" name="Straight Arrow Connector 17"/>
          <p:cNvCxnSpPr/>
          <p:nvPr/>
        </p:nvCxnSpPr>
        <p:spPr>
          <a:xfrm flipV="1">
            <a:off x="6378308" y="1779662"/>
            <a:ext cx="857988" cy="51167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094" y="555526"/>
            <a:ext cx="3240821" cy="15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4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262" y="2631099"/>
            <a:ext cx="2701226" cy="2172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448" y="51470"/>
            <a:ext cx="8001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Longitudinal compression and connection box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5C8E-8DED-47F6-89EA-F95E281B7733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569255" y="3389271"/>
            <a:ext cx="2644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5A5A5A"/>
                </a:solidFill>
              </a:rPr>
              <a:t>The connection box will be mounted after shell welding operation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94" l="635" r="996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1608" y="1203598"/>
            <a:ext cx="3713436" cy="2088232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737271"/>
            <a:ext cx="3636125" cy="2482552"/>
          </a:xfrm>
        </p:spPr>
      </p:pic>
      <p:sp>
        <p:nvSpPr>
          <p:cNvPr id="11" name="TextBox 10"/>
          <p:cNvSpPr txBox="1"/>
          <p:nvPr/>
        </p:nvSpPr>
        <p:spPr>
          <a:xfrm>
            <a:off x="4419600" y="709788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</a:rPr>
              <a:t>End-plate assembly and axial loading using the system validated on MQXFS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7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58" y="2631099"/>
            <a:ext cx="3401484" cy="2406164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Juan Carlos Perez - CERN-TE-MSC -MDT- 8th June 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3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D9D9D9"/>
                </a:solidFill>
              </a:rPr>
              <a:t>MQXFB magnet cross-section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MQXFB design and main assembly steps</a:t>
            </a:r>
          </a:p>
          <a:p>
            <a:pPr algn="l"/>
            <a:r>
              <a:rPr lang="en-GB" dirty="0" smtClean="0"/>
              <a:t>Prototypes schedule and status on components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Tooling design schedule and status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QC &amp; plans for long prototype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42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prototypes schedule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12000" y="915567"/>
            <a:ext cx="7920000" cy="1728191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Possibility of performing a “single coil test” in 2017 under consideration</a:t>
            </a:r>
          </a:p>
          <a:p>
            <a:pPr lvl="1" algn="l"/>
            <a:r>
              <a:rPr lang="en-GB" sz="1800" dirty="0" smtClean="0"/>
              <a:t>1 real, 3 practice coils</a:t>
            </a:r>
          </a:p>
          <a:p>
            <a:pPr algn="l"/>
            <a:r>
              <a:rPr lang="en-GB" sz="1800" dirty="0" smtClean="0"/>
              <a:t>First prototype cold mass by end of 2018</a:t>
            </a:r>
          </a:p>
          <a:p>
            <a:pPr lvl="1" algn="l"/>
            <a:r>
              <a:rPr lang="en-GB" sz="1800" dirty="0" smtClean="0"/>
              <a:t>2 RRP and 2 PIT coils</a:t>
            </a:r>
          </a:p>
          <a:p>
            <a:pPr algn="l"/>
            <a:r>
              <a:rPr lang="en-GB" sz="1800" dirty="0" smtClean="0"/>
              <a:t>Second prototype </a:t>
            </a:r>
            <a:r>
              <a:rPr lang="en-GB" sz="1800" dirty="0"/>
              <a:t>cold mass </a:t>
            </a:r>
            <a:r>
              <a:rPr lang="en-GB" sz="1800" dirty="0" smtClean="0"/>
              <a:t>in mid-2019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12" y="2893957"/>
            <a:ext cx="8352928" cy="118996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36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3743976" cy="540000"/>
          </a:xfrm>
        </p:spPr>
        <p:txBody>
          <a:bodyPr/>
          <a:lstStyle/>
          <a:p>
            <a:r>
              <a:rPr lang="en-GB" dirty="0" smtClean="0"/>
              <a:t>Yokes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365" y="771550"/>
            <a:ext cx="5818827" cy="2180158"/>
          </a:xfrm>
        </p:spPr>
        <p:txBody>
          <a:bodyPr>
            <a:noAutofit/>
          </a:bodyPr>
          <a:lstStyle/>
          <a:p>
            <a:pPr algn="l"/>
            <a:r>
              <a:rPr lang="en-GB" sz="1800" dirty="0" smtClean="0"/>
              <a:t>Machined with EDM technic for prototypes</a:t>
            </a:r>
          </a:p>
          <a:p>
            <a:pPr algn="l"/>
            <a:r>
              <a:rPr lang="en-GB" sz="1800" dirty="0" smtClean="0"/>
              <a:t>Fine blanking foreseen for series magnet production</a:t>
            </a:r>
          </a:p>
          <a:p>
            <a:pPr algn="l"/>
            <a:r>
              <a:rPr lang="en-GB" sz="1800" dirty="0" smtClean="0"/>
              <a:t>Order placed to HV Wooding (UK) for first prototype</a:t>
            </a:r>
          </a:p>
          <a:p>
            <a:pPr algn="l"/>
            <a:r>
              <a:rPr lang="en-GB" sz="1800" dirty="0" smtClean="0"/>
              <a:t>MAGNETIL steel from LHC shipped to the company </a:t>
            </a:r>
          </a:p>
          <a:p>
            <a:pPr algn="l"/>
            <a:r>
              <a:rPr lang="en-GB" sz="1800" dirty="0" smtClean="0"/>
              <a:t>Waiting for final drawings (alignment features to be implemented according  to  MQXFS3 assembly experience)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3029" y="2657796"/>
            <a:ext cx="4890127" cy="2109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5569" y="963032"/>
            <a:ext cx="2840927" cy="1608718"/>
          </a:xfrm>
          <a:prstGeom prst="rect">
            <a:avLst/>
          </a:prstGeom>
        </p:spPr>
      </p:pic>
      <p:pic>
        <p:nvPicPr>
          <p:cNvPr id="9" name="Picture 8" descr="DSC0808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951708"/>
            <a:ext cx="2447297" cy="183547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6149528" y="117600"/>
            <a:ext cx="2994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5A5A5A"/>
                </a:solidFill>
              </a:rPr>
              <a:t>Contracts </a:t>
            </a:r>
            <a:r>
              <a:rPr lang="en-GB" sz="1400" b="1" dirty="0">
                <a:solidFill>
                  <a:srgbClr val="5A5A5A"/>
                </a:solidFill>
              </a:rPr>
              <a:t>follow-up </a:t>
            </a:r>
            <a:r>
              <a:rPr lang="en-GB" sz="1400" b="1" dirty="0" smtClean="0">
                <a:solidFill>
                  <a:srgbClr val="5A5A5A"/>
                </a:solidFill>
              </a:rPr>
              <a:t>for magnet components and tooling by</a:t>
            </a:r>
          </a:p>
          <a:p>
            <a:pPr algn="ctr"/>
            <a:r>
              <a:rPr lang="en-GB" sz="1400" b="1" dirty="0" smtClean="0">
                <a:solidFill>
                  <a:srgbClr val="5A5A5A"/>
                </a:solidFill>
              </a:rPr>
              <a:t> P. </a:t>
            </a:r>
            <a:r>
              <a:rPr lang="en-GB" sz="1400" b="1" dirty="0" err="1" smtClean="0">
                <a:solidFill>
                  <a:srgbClr val="5A5A5A"/>
                </a:solidFill>
              </a:rPr>
              <a:t>Moyret</a:t>
            </a:r>
            <a:r>
              <a:rPr lang="en-GB" sz="1400" b="1" dirty="0" smtClean="0">
                <a:solidFill>
                  <a:srgbClr val="5A5A5A"/>
                </a:solidFill>
              </a:rPr>
              <a:t>:  EN-MME</a:t>
            </a:r>
            <a:endParaRPr lang="en-GB" sz="1400" b="1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13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Aluminium shells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87701"/>
            <a:ext cx="5832208" cy="1983888"/>
          </a:xfrm>
        </p:spPr>
        <p:txBody>
          <a:bodyPr>
            <a:noAutofit/>
          </a:bodyPr>
          <a:lstStyle/>
          <a:p>
            <a:pPr algn="l"/>
            <a:r>
              <a:rPr lang="en-GB" sz="1800" dirty="0" smtClean="0"/>
              <a:t>Drawings approved</a:t>
            </a:r>
          </a:p>
          <a:p>
            <a:pPr algn="l"/>
            <a:r>
              <a:rPr lang="en-GB" sz="1800" dirty="0" smtClean="0"/>
              <a:t>Prince inquiry launched for first prototype</a:t>
            </a:r>
          </a:p>
          <a:p>
            <a:pPr algn="l"/>
            <a:r>
              <a:rPr lang="en-GB" sz="1800" dirty="0" smtClean="0"/>
              <a:t>Waiting for DR approval to place the final order</a:t>
            </a:r>
          </a:p>
          <a:p>
            <a:pPr algn="l"/>
            <a:r>
              <a:rPr lang="en-GB" sz="1800" dirty="0" smtClean="0"/>
              <a:t>Order will be launched by end-June 2016</a:t>
            </a:r>
          </a:p>
          <a:p>
            <a:pPr algn="l"/>
            <a:r>
              <a:rPr lang="en-GB" sz="1800" dirty="0" smtClean="0"/>
              <a:t>Raw material for 2 magnets will be available Oct-2016</a:t>
            </a:r>
          </a:p>
          <a:p>
            <a:pPr algn="l"/>
            <a:r>
              <a:rPr lang="en-GB" sz="1800" dirty="0" smtClean="0"/>
              <a:t>Shells should be delivered before Xmas with material certificate and dimensional report</a:t>
            </a:r>
          </a:p>
          <a:p>
            <a:pPr algn="l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2938479"/>
            <a:ext cx="2115685" cy="1781630"/>
          </a:xfrm>
          <a:prstGeom prst="rect">
            <a:avLst/>
          </a:prstGeom>
        </p:spPr>
      </p:pic>
      <p:pic>
        <p:nvPicPr>
          <p:cNvPr id="10" name="Picture 9" descr="DSC0827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35000"/>
            <a:ext cx="2125864" cy="283448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 descr="Fret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62" y="2978493"/>
            <a:ext cx="2355676" cy="1652171"/>
          </a:xfrm>
          <a:prstGeom prst="rect">
            <a:avLst/>
          </a:prstGeom>
        </p:spPr>
      </p:pic>
      <p:pic>
        <p:nvPicPr>
          <p:cNvPr id="7" name="Picture 6" descr="Frett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31" y="3002603"/>
            <a:ext cx="2324802" cy="162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7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cern.ch\dfs\Workspaces\s\shortmod\Develop\labo 927\HFM\MQXF\MQXFS\Reference_information\Presentations\Review December 2014\From_Bruno_1\coil sec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6764" y="1635646"/>
            <a:ext cx="258617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MQXFS cross section</a:t>
            </a:r>
            <a:endParaRPr lang="fr-FR" altLang="en-US" dirty="0" smtClean="0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Juan Carlos Perez - CERN-TE-MSC -MDT- 8th June  2016</a:t>
            </a:r>
            <a:endParaRPr lang="en-US"/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D88FFB4-0944-4242-A748-F42B3B9EE766}" type="slidenum">
              <a:rPr lang="en-US" altLang="en-US" sz="1400">
                <a:solidFill>
                  <a:schemeClr val="tx2"/>
                </a:solidFill>
                <a:latin typeface="Calibri" pitchFamily="34" charset="0"/>
              </a:rPr>
              <a:pPr eaLnBrk="1" hangingPunct="1"/>
              <a:t>3</a:t>
            </a:fld>
            <a:endParaRPr lang="en-US" altLang="en-US" sz="14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065" y="2366501"/>
            <a:ext cx="42147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Coils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Coils pole keys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Aluminum collars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Iron &amp; </a:t>
            </a:r>
            <a:r>
              <a:rPr lang="en-US" sz="1600" dirty="0">
                <a:solidFill>
                  <a:schemeClr val="accent5"/>
                </a:solidFill>
              </a:rPr>
              <a:t>s</a:t>
            </a:r>
            <a:r>
              <a:rPr lang="en-US" sz="1600" dirty="0" smtClean="0">
                <a:solidFill>
                  <a:schemeClr val="accent5"/>
                </a:solidFill>
              </a:rPr>
              <a:t>tainless steel pads </a:t>
            </a:r>
            <a:endParaRPr lang="en-US" sz="1600" dirty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accent5"/>
                </a:solidFill>
              </a:rPr>
              <a:t>Iron </a:t>
            </a:r>
            <a:r>
              <a:rPr lang="en-US" sz="1600" dirty="0" smtClean="0">
                <a:solidFill>
                  <a:schemeClr val="accent5"/>
                </a:solidFill>
              </a:rPr>
              <a:t>masters, alignment </a:t>
            </a:r>
            <a:r>
              <a:rPr lang="en-US" sz="1600" dirty="0">
                <a:solidFill>
                  <a:schemeClr val="accent5"/>
                </a:solidFill>
              </a:rPr>
              <a:t>and loading keys</a:t>
            </a:r>
            <a:endParaRPr lang="en-US" sz="1600" dirty="0" smtClean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Iron yoke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Aluminum shell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accent5"/>
                </a:solidFill>
              </a:rPr>
              <a:t>Stainless steel shell and welding strip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1033" name="Picture 9" descr="\\cern.ch\dfs\Workspaces\s\shortmod\Develop\labo 927\HFM\MQXF\MQXFS\Reference_information\Presentations\Review December 2014\From_Bruno_1\coil + key pole sec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5694" y="1713632"/>
            <a:ext cx="241724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Workspaces\s\shortmod\Develop\labo 927\HFM\MQXF\MQXFS\Reference_information\Presentations\Review December 2014\From_Bruno_1\coil + key pole + collar section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0492" y="1459756"/>
            <a:ext cx="29718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\\cern.ch\dfs\Workspaces\s\shortmod\Develop\labo 927\HFM\MQXF\MQXFS\Reference_information\Presentations\Review December 2014\From_Bruno_1\coil + key pole + collar + pad sectio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059582"/>
            <a:ext cx="351273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Workspaces\s\shortmod\Develop\labo 927\HFM\MQXF\MQXFS\Reference_information\Presentations\Review December 2014\From_Bruno_1\coil + key pole + collar + pad + master 2 section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8728" y="1118156"/>
            <a:ext cx="3778672" cy="34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862420"/>
            <a:ext cx="4565478" cy="398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\\cern.ch\dfs\Workspaces\s\shortmod\Develop\labo 927\HFM\MQXF\MQXFS\Reference_information\Presentations\Review December 2014\From_Bruno_1\yoke shell + coil pack assembly section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94766" y="675000"/>
            <a:ext cx="4813738" cy="429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cern.ch\dfs\Workspaces\s\shortmod\Develop\labo 927\HFM\MQXF\MQXFS\Reference_information\Presentations\Review December 2014\From_Bruno_1\yoke shell + coil pack assembly + end plate + ss shell section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648983"/>
            <a:ext cx="4854978" cy="432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04800" y="862420"/>
            <a:ext cx="3989966" cy="1490719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GB" sz="1400" dirty="0"/>
              <a:t>Target: </a:t>
            </a:r>
            <a:r>
              <a:rPr lang="en-GB" sz="1400" b="1" dirty="0"/>
              <a:t>132.6 T/m</a:t>
            </a:r>
            <a:r>
              <a:rPr lang="en-GB" sz="1400" dirty="0"/>
              <a:t> </a:t>
            </a:r>
          </a:p>
          <a:p>
            <a:pPr lvl="1" algn="l">
              <a:defRPr/>
            </a:pPr>
            <a:r>
              <a:rPr lang="en-GB" sz="1400" b="1" dirty="0" smtClean="0"/>
              <a:t>150 </a:t>
            </a:r>
            <a:r>
              <a:rPr lang="en-GB" sz="1400" b="1" dirty="0"/>
              <a:t>mm </a:t>
            </a:r>
            <a:r>
              <a:rPr lang="en-GB" sz="1400" dirty="0"/>
              <a:t>coil </a:t>
            </a:r>
            <a:r>
              <a:rPr lang="en-GB" sz="1400" dirty="0" smtClean="0"/>
              <a:t>aperture, </a:t>
            </a:r>
            <a:r>
              <a:rPr lang="en-GB" sz="1400" b="1" dirty="0" smtClean="0"/>
              <a:t>11.4 T </a:t>
            </a:r>
            <a:r>
              <a:rPr lang="en-GB" sz="1400" b="1" i="1" dirty="0" err="1" smtClean="0"/>
              <a:t>B</a:t>
            </a:r>
            <a:r>
              <a:rPr lang="en-GB" sz="1400" b="1" i="1" baseline="-25000" dirty="0" err="1" smtClean="0"/>
              <a:t>peak</a:t>
            </a:r>
            <a:endParaRPr lang="en-GB" sz="1400" dirty="0"/>
          </a:p>
          <a:p>
            <a:pPr lvl="1" algn="l">
              <a:defRPr/>
            </a:pPr>
            <a:r>
              <a:rPr lang="en-GB" sz="1400" dirty="0" smtClean="0"/>
              <a:t> </a:t>
            </a:r>
            <a:r>
              <a:rPr lang="en-GB" sz="1400" b="1" dirty="0"/>
              <a:t>MQXFB</a:t>
            </a:r>
            <a:r>
              <a:rPr lang="en-GB" sz="1400" dirty="0"/>
              <a:t> </a:t>
            </a:r>
            <a:r>
              <a:rPr lang="en-GB" sz="1400" dirty="0" smtClean="0"/>
              <a:t>magnet </a:t>
            </a:r>
            <a:r>
              <a:rPr lang="en-GB" sz="1400" b="1" dirty="0" smtClean="0"/>
              <a:t>7.15 m</a:t>
            </a:r>
          </a:p>
          <a:p>
            <a:pPr algn="l">
              <a:defRPr/>
            </a:pPr>
            <a:r>
              <a:rPr lang="en-GB" sz="1400" dirty="0" smtClean="0"/>
              <a:t>Al shell pre-loaded with bladders</a:t>
            </a:r>
          </a:p>
          <a:p>
            <a:pPr>
              <a:defRPr/>
            </a:pP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08300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7600"/>
            <a:ext cx="6048672" cy="540000"/>
          </a:xfrm>
        </p:spPr>
        <p:txBody>
          <a:bodyPr/>
          <a:lstStyle/>
          <a:p>
            <a:r>
              <a:rPr lang="en-GB" dirty="0" smtClean="0"/>
              <a:t>Aluminium collars and load-pads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824096" cy="1736140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Order placed to METRALEC (Spain) for  first prototype</a:t>
            </a:r>
          </a:p>
          <a:p>
            <a:pPr algn="l"/>
            <a:r>
              <a:rPr lang="en-GB" sz="1800" dirty="0" smtClean="0"/>
              <a:t>MAGNETIL steel (CERN LHC stock) and ARMCO plates shipped to the company</a:t>
            </a:r>
          </a:p>
          <a:p>
            <a:pPr algn="l"/>
            <a:r>
              <a:rPr lang="en-GB" sz="1800" dirty="0" smtClean="0"/>
              <a:t>Delivery expected Q4-2016</a:t>
            </a:r>
          </a:p>
          <a:p>
            <a:pPr algn="l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-MDT- 8th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pic>
        <p:nvPicPr>
          <p:cNvPr id="5" name="Content Placeholder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501499"/>
            <a:ext cx="2806057" cy="21216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1776" y="771550"/>
            <a:ext cx="3528392" cy="1518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443979"/>
            <a:ext cx="2952328" cy="22142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528" y="2512657"/>
            <a:ext cx="2813992" cy="2110494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1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48" y="135000"/>
            <a:ext cx="6120240" cy="540000"/>
          </a:xfrm>
        </p:spPr>
        <p:txBody>
          <a:bodyPr/>
          <a:lstStyle/>
          <a:p>
            <a:r>
              <a:rPr lang="en-GB" dirty="0" smtClean="0"/>
              <a:t>Masters &amp; end-plates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680080" cy="1153293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Prince enquiry launched</a:t>
            </a:r>
          </a:p>
          <a:p>
            <a:pPr algn="l"/>
            <a:r>
              <a:rPr lang="en-GB" sz="1800" dirty="0" smtClean="0"/>
              <a:t>Offers expected within 2 weeks</a:t>
            </a:r>
          </a:p>
          <a:p>
            <a:pPr algn="l"/>
            <a:r>
              <a:rPr lang="en-GB" sz="1800" dirty="0" smtClean="0"/>
              <a:t>Orders will be placed by end-June 2016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52" y="2399506"/>
            <a:ext cx="2784309" cy="2088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79031"/>
            <a:ext cx="2784309" cy="208823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11" name="Picture 10" descr="Pla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320" y="2341777"/>
            <a:ext cx="3040112" cy="2145961"/>
          </a:xfrm>
          <a:prstGeom prst="rect">
            <a:avLst/>
          </a:prstGeom>
        </p:spPr>
      </p:pic>
      <p:pic>
        <p:nvPicPr>
          <p:cNvPr id="12" name="Picture 11" descr="Plat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233"/>
            <a:ext cx="2719250" cy="191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1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D9D9D9"/>
                </a:solidFill>
              </a:rPr>
              <a:t>MQXFB magnet cross-section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MQXFB design and main assembly steps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Prototypes schedule and status on components </a:t>
            </a:r>
          </a:p>
          <a:p>
            <a:pPr algn="l"/>
            <a:r>
              <a:rPr lang="en-GB" dirty="0" smtClean="0"/>
              <a:t>Tooling design schedule and status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QC &amp; plans for long prototype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60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453" y="100742"/>
            <a:ext cx="8532000" cy="540000"/>
          </a:xfrm>
        </p:spPr>
        <p:txBody>
          <a:bodyPr/>
          <a:lstStyle/>
          <a:p>
            <a:r>
              <a:rPr lang="en-GB" dirty="0" smtClean="0"/>
              <a:t>MQXFD3 coil-pack assembly validation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251520" y="793036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MQXFD3 has been used to validate the assembly procedure with a laminated structure</a:t>
            </a:r>
            <a:endParaRPr lang="en-GB" sz="16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427792" y="1264801"/>
            <a:ext cx="5802283" cy="1666988"/>
            <a:chOff x="427792" y="1264801"/>
            <a:chExt cx="5802283" cy="1666988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4855" y="1264801"/>
              <a:ext cx="1250241" cy="1666988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427792" y="1264801"/>
              <a:ext cx="2183226" cy="1637420"/>
              <a:chOff x="427792" y="1264801"/>
              <a:chExt cx="2183226" cy="163742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7792" y="1264801"/>
                <a:ext cx="2183226" cy="163742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412637" y="2643758"/>
                <a:ext cx="11644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</a:rPr>
                  <a:t>Pad assembly</a:t>
                </a:r>
                <a:endParaRPr lang="en-GB" sz="1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035504" y="1276114"/>
              <a:ext cx="2194571" cy="1645929"/>
              <a:chOff x="4035504" y="1276114"/>
              <a:chExt cx="2194571" cy="1645929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35504" y="1276114"/>
                <a:ext cx="2194571" cy="1645929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136179" y="1309843"/>
                <a:ext cx="151216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</a:rPr>
                  <a:t>Collars assembly</a:t>
                </a:r>
                <a:endParaRPr lang="en-GB" sz="1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295675" y="1282041"/>
            <a:ext cx="2160240" cy="1620180"/>
            <a:chOff x="6295675" y="1282041"/>
            <a:chExt cx="2160240" cy="16201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5675" y="1282041"/>
              <a:ext cx="2160240" cy="162018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501012" y="1319232"/>
              <a:ext cx="1599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Coil-pack assembly table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27792" y="2957158"/>
            <a:ext cx="1996255" cy="1497191"/>
            <a:chOff x="427792" y="2957158"/>
            <a:chExt cx="1996255" cy="149719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7792" y="2957158"/>
              <a:ext cx="1996255" cy="149719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55576" y="3042379"/>
              <a:ext cx="16684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Coil-pack assembly table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80761" y="2963888"/>
            <a:ext cx="1987281" cy="1490461"/>
            <a:chOff x="2480761" y="2963888"/>
            <a:chExt cx="1987281" cy="1490461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0761" y="2963888"/>
              <a:ext cx="1987281" cy="149046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2638172" y="3042379"/>
              <a:ext cx="13973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Bolting the coil-pack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24797" y="2975483"/>
            <a:ext cx="4007203" cy="1493564"/>
            <a:chOff x="4524797" y="2975483"/>
            <a:chExt cx="4007203" cy="14935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4797" y="2975483"/>
              <a:ext cx="1991419" cy="1493564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6584615" y="2993809"/>
              <a:ext cx="1947385" cy="1460540"/>
              <a:chOff x="6584615" y="2993809"/>
              <a:chExt cx="1947385" cy="1460540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84615" y="2993809"/>
                <a:ext cx="1947385" cy="146054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7134668" y="3042379"/>
                <a:ext cx="139733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solidFill>
                      <a:schemeClr val="bg1"/>
                    </a:solidFill>
                  </a:rPr>
                  <a:t>C</a:t>
                </a:r>
                <a:r>
                  <a:rPr lang="en-GB" sz="1000" dirty="0" smtClean="0">
                    <a:solidFill>
                      <a:schemeClr val="bg1"/>
                    </a:solidFill>
                  </a:rPr>
                  <a:t>oil-pack assembled</a:t>
                </a:r>
                <a:endParaRPr lang="en-GB" sz="10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69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572824"/>
            <a:ext cx="2925919" cy="2194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Lamination assembly tooling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841393"/>
            <a:ext cx="5784930" cy="1874373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/>
              <a:t>First design not satisfactory</a:t>
            </a:r>
          </a:p>
          <a:p>
            <a:pPr algn="l"/>
            <a:r>
              <a:rPr lang="en-GB" sz="1600" dirty="0" smtClean="0"/>
              <a:t>Modifications in progress:</a:t>
            </a:r>
          </a:p>
          <a:p>
            <a:pPr lvl="1" algn="l"/>
            <a:r>
              <a:rPr lang="en-GB" sz="1600" dirty="0" smtClean="0"/>
              <a:t>Better alignment (on-going test to define alignment tube adjustment)</a:t>
            </a:r>
          </a:p>
          <a:p>
            <a:pPr lvl="1" algn="l"/>
            <a:r>
              <a:rPr lang="en-GB" sz="1600" dirty="0" smtClean="0"/>
              <a:t>Mechanical stoppers to have repetitive pack-length</a:t>
            </a:r>
          </a:p>
          <a:p>
            <a:pPr lvl="1" algn="l"/>
            <a:r>
              <a:rPr lang="en-GB" sz="1600" dirty="0" smtClean="0"/>
              <a:t>Clamping while rotating and handling</a:t>
            </a:r>
            <a:endParaRPr lang="fr-FR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324" y="715683"/>
            <a:ext cx="2626353" cy="19697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572824"/>
            <a:ext cx="2592288" cy="194421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22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35000"/>
            <a:ext cx="7920000" cy="540000"/>
          </a:xfrm>
        </p:spPr>
        <p:txBody>
          <a:bodyPr/>
          <a:lstStyle/>
          <a:p>
            <a:r>
              <a:rPr lang="en-GB" dirty="0" smtClean="0"/>
              <a:t>MQXFB coil-pack assembly and insertion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80" y="713101"/>
            <a:ext cx="8352488" cy="50522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sz="1800" dirty="0" smtClean="0"/>
              <a:t>MQXFS coil-pack assembly and insertion tooling  will be scaled-up for MQXFB</a:t>
            </a:r>
          </a:p>
          <a:p>
            <a:pPr algn="l"/>
            <a:r>
              <a:rPr lang="en-GB" sz="1800" dirty="0" smtClean="0"/>
              <a:t>Design in progress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-MDT- 8th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08" y="1456494"/>
            <a:ext cx="2159083" cy="161931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456494"/>
            <a:ext cx="2159081" cy="1619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377" y="1501646"/>
            <a:ext cx="1522815" cy="11421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79512" y="3219823"/>
            <a:ext cx="8727713" cy="1547440"/>
            <a:chOff x="538989" y="3579862"/>
            <a:chExt cx="7714896" cy="1114153"/>
          </a:xfrm>
        </p:grpSpPr>
        <p:grpSp>
          <p:nvGrpSpPr>
            <p:cNvPr id="9" name="Group 8"/>
            <p:cNvGrpSpPr/>
            <p:nvPr/>
          </p:nvGrpSpPr>
          <p:grpSpPr>
            <a:xfrm>
              <a:off x="538989" y="3579862"/>
              <a:ext cx="5761203" cy="1114153"/>
              <a:chOff x="600250" y="2091910"/>
              <a:chExt cx="5761203" cy="1114153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79099" y="2196560"/>
                <a:ext cx="2154162" cy="97547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2451" b="99020" l="0" r="100000">
                            <a14:foregroundMark x1="20219" y1="82353" x2="20219" y2="82353"/>
                            <a14:foregroundMark x1="20219" y1="70098" x2="20219" y2="70098"/>
                            <a14:foregroundMark x1="38798" y1="65686" x2="48087" y2="60294"/>
                            <a14:foregroundMark x1="36339" y1="74510" x2="44809" y2="70098"/>
                            <a14:foregroundMark x1="15847" y1="76961" x2="23224" y2="74510"/>
                            <a14:foregroundMark x1="7104" y1="79902" x2="7923" y2="74510"/>
                            <a14:foregroundMark x1="31421" y1="65686" x2="29508" y2="71078"/>
                            <a14:foregroundMark x1="53552" y1="57843" x2="51093" y2="57843"/>
                            <a14:foregroundMark x1="62842" y1="60294" x2="59836" y2="64706"/>
                            <a14:foregroundMark x1="67760" y1="49020" x2="60383" y2="56863"/>
                            <a14:foregroundMark x1="75683" y1="43627" x2="74590" y2="51471"/>
                            <a14:foregroundMark x1="81421" y1="50980" x2="88251" y2="48529"/>
                            <a14:foregroundMark x1="82514" y1="42157" x2="87432" y2="40686"/>
                            <a14:foregroundMark x1="96721" y1="35294" x2="97814" y2="32843"/>
                            <a14:foregroundMark x1="93169" y1="47059" x2="88525" y2="48529"/>
                            <a14:foregroundMark x1="93989" y1="60784" x2="93989" y2="60784"/>
                            <a14:backgroundMark x1="67213" y1="45588" x2="60929" y2="50000"/>
                            <a14:backgroundMark x1="81967" y1="49020" x2="88798" y2="48039"/>
                            <a14:backgroundMark x1="88525" y1="44118" x2="80874" y2="48529"/>
                            <a14:backgroundMark x1="80874" y1="48529" x2="80874" y2="4852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66147" y="2091910"/>
                <a:ext cx="1995306" cy="1114153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100000" l="0" r="100000">
                            <a14:foregroundMark x1="11704" y1="74208" x2="16427" y2="71493"/>
                            <a14:foregroundMark x1="13758" y1="82805" x2="18891" y2="80543"/>
                            <a14:foregroundMark x1="4928" y1="73303" x2="4928" y2="78733"/>
                            <a14:foregroundMark x1="21971" y1="66516" x2="24846" y2="66516"/>
                            <a14:foregroundMark x1="29569" y1="61991" x2="35113" y2="61086"/>
                            <a14:foregroundMark x1="28747" y1="72398" x2="35113" y2="71493"/>
                            <a14:foregroundMark x1="40246" y1="55656" x2="41889" y2="55656"/>
                            <a14:foregroundMark x1="47433" y1="60181" x2="53388" y2="60181"/>
                            <a14:foregroundMark x1="46612" y1="49774" x2="51745" y2="50679"/>
                            <a14:foregroundMark x1="58522" y1="44344" x2="58522" y2="44344"/>
                            <a14:foregroundMark x1="64066" y1="40724" x2="70021" y2="39367"/>
                            <a14:foregroundMark x1="64066" y1="50679" x2="70842" y2="47964"/>
                            <a14:foregroundMark x1="77207" y1="32127" x2="77207" y2="32127"/>
                            <a14:foregroundMark x1="82341" y1="31222" x2="84805" y2="27602"/>
                            <a14:foregroundMark x1="94661" y1="24434" x2="93018" y2="28507"/>
                            <a14:foregroundMark x1="82341" y1="39367" x2="87885" y2="3665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0250" y="2152627"/>
                <a:ext cx="2304819" cy="1043692"/>
              </a:xfrm>
              <a:prstGeom prst="rect">
                <a:avLst/>
              </a:prstGeom>
            </p:spPr>
          </p:pic>
        </p:grp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667" b="100000" l="1716" r="99755">
                          <a14:foregroundMark x1="13480" y1="73889" x2="13480" y2="73889"/>
                          <a14:foregroundMark x1="15441" y1="81111" x2="15441" y2="81111"/>
                          <a14:foregroundMark x1="11765" y1="85000" x2="11765" y2="85000"/>
                          <a14:foregroundMark x1="10784" y1="77222" x2="10784" y2="77222"/>
                          <a14:foregroundMark x1="5637" y1="76667" x2="5637" y2="76667"/>
                          <a14:foregroundMark x1="31373" y1="73889" x2="31373" y2="73889"/>
                          <a14:foregroundMark x1="30637" y1="63889" x2="30637" y2="63889"/>
                          <a14:foregroundMark x1="23284" y1="68889" x2="23284" y2="68889"/>
                          <a14:foregroundMark x1="50735" y1="62778" x2="50735" y2="62778"/>
                          <a14:foregroundMark x1="50245" y1="53333" x2="50245" y2="53333"/>
                          <a14:foregroundMark x1="41667" y1="57778" x2="41667" y2="57778"/>
                          <a14:foregroundMark x1="67402" y1="53889" x2="67402" y2="53889"/>
                          <a14:foregroundMark x1="68137" y1="45000" x2="68137" y2="45000"/>
                          <a14:foregroundMark x1="77451" y1="40000" x2="77451" y2="40000"/>
                          <a14:foregroundMark x1="82843" y1="35000" x2="82843" y2="35000"/>
                          <a14:foregroundMark x1="85294" y1="43889" x2="85294" y2="43889"/>
                          <a14:foregroundMark x1="59069" y1="49444" x2="59069" y2="49444"/>
                          <a14:foregroundMark x1="95833" y1="35556" x2="95833" y2="35556"/>
                          <a14:backgroundMark x1="33824" y1="69444" x2="33824" y2="694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84168" y="3579862"/>
              <a:ext cx="2169717" cy="1113156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500" y="1707654"/>
            <a:ext cx="2658288" cy="1243187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582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781" y="166379"/>
            <a:ext cx="6336264" cy="540000"/>
          </a:xfrm>
        </p:spPr>
        <p:txBody>
          <a:bodyPr/>
          <a:lstStyle/>
          <a:p>
            <a:r>
              <a:rPr lang="en-GB" dirty="0" smtClean="0"/>
              <a:t>Rotating &amp; lifting tooling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067694"/>
            <a:ext cx="3466121" cy="2599591"/>
          </a:xfr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445" y="384792"/>
            <a:ext cx="2864957" cy="21487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601831"/>
            <a:ext cx="2887242" cy="2165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915566"/>
            <a:ext cx="5415205" cy="9292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sz="1600" dirty="0"/>
              <a:t>Existing CERN rotating </a:t>
            </a:r>
            <a:r>
              <a:rPr lang="en-GB" sz="1600" dirty="0" smtClean="0"/>
              <a:t>device used during MQXFS program  </a:t>
            </a:r>
            <a:r>
              <a:rPr lang="en-GB" sz="1600" dirty="0"/>
              <a:t>will be used during </a:t>
            </a:r>
            <a:r>
              <a:rPr lang="en-GB" sz="1600" dirty="0" smtClean="0"/>
              <a:t>yoke </a:t>
            </a:r>
            <a:r>
              <a:rPr lang="en-GB" sz="1600" dirty="0"/>
              <a:t>&amp; shell </a:t>
            </a:r>
            <a:r>
              <a:rPr lang="en-GB" sz="1600" dirty="0" smtClean="0"/>
              <a:t>assembly</a:t>
            </a:r>
          </a:p>
          <a:p>
            <a:r>
              <a:rPr lang="en-GB" sz="1600" dirty="0" smtClean="0"/>
              <a:t>Design in progress for dedicated lifting &amp; pivoting tooling</a:t>
            </a:r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6" y="1914336"/>
            <a:ext cx="1833319" cy="13749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6" y="3388771"/>
            <a:ext cx="1837990" cy="1378492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5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5938" y="1293846"/>
            <a:ext cx="1376423" cy="1032318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12000" y="25139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New Bladders concept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813920" y="433780"/>
            <a:ext cx="1366592" cy="1815728"/>
            <a:chOff x="7740352" y="433780"/>
            <a:chExt cx="1366592" cy="18157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0352" y="556891"/>
              <a:ext cx="1272387" cy="71801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673" t="36195" r="34771" b="50191"/>
            <a:stretch/>
          </p:blipFill>
          <p:spPr>
            <a:xfrm>
              <a:off x="7834558" y="1258907"/>
              <a:ext cx="1101791" cy="99060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8226431" y="433780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Version 1</a:t>
              </a:r>
              <a:endParaRPr lang="en-GB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72399" y="1211753"/>
              <a:ext cx="9345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New version </a:t>
              </a:r>
              <a:endParaRPr lang="en-GB" sz="10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30" y="218269"/>
            <a:ext cx="1106875" cy="14758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43561" y="556890"/>
            <a:ext cx="60128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New bladders produced from Ø 50 mm, </a:t>
            </a:r>
            <a:r>
              <a:rPr lang="en-GB" sz="1400" dirty="0">
                <a:solidFill>
                  <a:schemeClr val="accent5"/>
                </a:solidFill>
              </a:rPr>
              <a:t>0.5mm thick </a:t>
            </a:r>
            <a:r>
              <a:rPr lang="en-GB" sz="1400" dirty="0" smtClean="0">
                <a:solidFill>
                  <a:schemeClr val="accent5"/>
                </a:solidFill>
              </a:rPr>
              <a:t>SS tube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The tube is crushed in a press to obtain the required shape (i.e. 3mm total bladder thickness)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1</a:t>
            </a:r>
            <a:r>
              <a:rPr lang="en-GB" sz="1400" baseline="30000" dirty="0" smtClean="0">
                <a:solidFill>
                  <a:schemeClr val="accent5"/>
                </a:solidFill>
              </a:rPr>
              <a:t>st</a:t>
            </a:r>
            <a:r>
              <a:rPr lang="en-GB" sz="1400" dirty="0" smtClean="0">
                <a:solidFill>
                  <a:schemeClr val="accent5"/>
                </a:solidFill>
              </a:rPr>
              <a:t> version: SS sheets laser welded and connector TIG welded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2</a:t>
            </a:r>
            <a:r>
              <a:rPr lang="en-GB" sz="1400" baseline="30000" dirty="0" smtClean="0">
                <a:solidFill>
                  <a:schemeClr val="accent5"/>
                </a:solidFill>
              </a:rPr>
              <a:t>nd</a:t>
            </a:r>
            <a:r>
              <a:rPr lang="en-GB" sz="1400" dirty="0" smtClean="0">
                <a:solidFill>
                  <a:schemeClr val="accent5"/>
                </a:solidFill>
              </a:rPr>
              <a:t> version: SS tube, new connector geometry, only TIG welding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Procurement of extruded tubes to be launched (extrusion tooling development required)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Fabrication cost reduction (≈ 30%) and shorter fabrication time</a:t>
            </a:r>
            <a:endParaRPr lang="fr-FR" sz="1400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866406" y="2604376"/>
            <a:ext cx="6000394" cy="2173606"/>
            <a:chOff x="2460039" y="2398271"/>
            <a:chExt cx="6000394" cy="217360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3505" y="2401112"/>
              <a:ext cx="3316928" cy="21707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116"/>
            <a:stretch/>
          </p:blipFill>
          <p:spPr>
            <a:xfrm>
              <a:off x="2460039" y="3575187"/>
              <a:ext cx="2616017" cy="9736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79108" y="2401112"/>
              <a:ext cx="1196948" cy="109126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0039" y="2398271"/>
              <a:ext cx="1377765" cy="1094108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947" y="2547216"/>
            <a:ext cx="2761353" cy="207101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506541" y="2253521"/>
            <a:ext cx="15402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5"/>
                </a:solidFill>
              </a:rPr>
              <a:t>Courtesy of N. </a:t>
            </a:r>
            <a:r>
              <a:rPr lang="en-GB" sz="1000" i="1" dirty="0" err="1" smtClean="0">
                <a:solidFill>
                  <a:schemeClr val="accent5"/>
                </a:solidFill>
              </a:rPr>
              <a:t>Bourcey</a:t>
            </a:r>
            <a:endParaRPr lang="en-GB" sz="1000" i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Bladder station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439119"/>
            <a:ext cx="4395192" cy="3296394"/>
          </a:xfrm>
        </p:spPr>
      </p:pic>
      <p:sp>
        <p:nvSpPr>
          <p:cNvPr id="6" name="TextBox 5"/>
          <p:cNvSpPr txBox="1"/>
          <p:nvPr/>
        </p:nvSpPr>
        <p:spPr>
          <a:xfrm>
            <a:off x="612000" y="705758"/>
            <a:ext cx="79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  <a:defRPr sz="1400">
                <a:solidFill>
                  <a:schemeClr val="accent5"/>
                </a:solidFill>
              </a:defRPr>
            </a:lvl1pPr>
          </a:lstStyle>
          <a:p>
            <a:r>
              <a:rPr lang="en-GB" sz="1800" dirty="0"/>
              <a:t>Identified provider </a:t>
            </a:r>
          </a:p>
          <a:p>
            <a:r>
              <a:rPr lang="en-GB" sz="1800" dirty="0" smtClean="0"/>
              <a:t>Delivery time around 10 weeks (2 stations to be ordered)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21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Heaters development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67544" y="688866"/>
            <a:ext cx="8229600" cy="2154436"/>
          </a:xfr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A dedicated copper deposition machine has been developed, built and successfully tested to copper plate at CERN traces up to 7 </a:t>
            </a:r>
            <a:r>
              <a:rPr lang="en-US" sz="1400" dirty="0" smtClean="0"/>
              <a:t>meters (</a:t>
            </a:r>
            <a:r>
              <a:rPr lang="en-US" sz="1400" dirty="0"/>
              <a:t>not adapted for series production</a:t>
            </a:r>
            <a:r>
              <a:rPr lang="en-US" sz="1400" dirty="0" smtClean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All production steps are mastered at CERN (validated on MQFFS and first MQXFP circuit delivered to FNAL)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An </a:t>
            </a:r>
            <a:r>
              <a:rPr lang="en-US" sz="1400" dirty="0"/>
              <a:t>Italian company is being qualified for long circuits </a:t>
            </a:r>
            <a:r>
              <a:rPr lang="en-US" sz="1400" dirty="0" smtClean="0"/>
              <a:t>production (Long process. </a:t>
            </a:r>
            <a:r>
              <a:rPr lang="en-US" sz="1400" dirty="0"/>
              <a:t>S</a:t>
            </a:r>
            <a:r>
              <a:rPr lang="en-US" sz="1400" dirty="0" smtClean="0"/>
              <a:t>everal orders already placed and some technical issues still to be solved)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On going alternative  development program with others companies (Electron-beam evaporation)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Quench heaters production for series magnets will be outsourced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Internal fabrication at CERN will be kept as backup </a:t>
            </a:r>
            <a:r>
              <a:rPr lang="en-US" sz="1400" dirty="0" smtClean="0"/>
              <a:t>solution</a:t>
            </a:r>
            <a:endParaRPr lang="en-GB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23528" y="2843302"/>
            <a:ext cx="2735487" cy="2013666"/>
            <a:chOff x="-1441053" y="3722330"/>
            <a:chExt cx="4033474" cy="296915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721" t="3589" r="27961" b="3686"/>
            <a:stretch/>
          </p:blipFill>
          <p:spPr>
            <a:xfrm>
              <a:off x="-1441053" y="3722330"/>
              <a:ext cx="1725011" cy="235871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462" y="3807814"/>
              <a:ext cx="1909959" cy="2883666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3203848" y="2929805"/>
            <a:ext cx="5622210" cy="1856638"/>
            <a:chOff x="3203848" y="2929805"/>
            <a:chExt cx="5622210" cy="18566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6336" y="2929805"/>
              <a:ext cx="1229722" cy="185663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848" y="3314167"/>
              <a:ext cx="2160240" cy="1430811"/>
            </a:xfrm>
            <a:prstGeom prst="rect">
              <a:avLst/>
            </a:prstGeom>
          </p:spPr>
        </p:pic>
        <p:pic>
          <p:nvPicPr>
            <p:cNvPr id="14" name="Picture 13" descr="DSC07816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8104" y="3314167"/>
              <a:ext cx="1944216" cy="1458162"/>
            </a:xfrm>
            <a:prstGeom prst="rect">
              <a:avLst/>
            </a:prstGeom>
          </p:spPr>
        </p:pic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92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MQXFB magnet cross-section </a:t>
            </a:r>
          </a:p>
          <a:p>
            <a:pPr algn="l"/>
            <a:r>
              <a:rPr lang="en-GB" dirty="0" smtClean="0"/>
              <a:t>MQXFB design and main assembly steps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Prototypes schedule and status on components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Tooling design schedule and status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QC &amp; plans for long prototype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662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432" y="135000"/>
            <a:ext cx="7920000" cy="540000"/>
          </a:xfrm>
        </p:spPr>
        <p:txBody>
          <a:bodyPr/>
          <a:lstStyle/>
          <a:p>
            <a:r>
              <a:rPr lang="en-GB" dirty="0" smtClean="0"/>
              <a:t>Magnet geometrical alignment specification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8064" y="3435846"/>
            <a:ext cx="3868588" cy="1224136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 eaLnBrk="0" fontAlgn="base" hangingPunct="0">
              <a:spcAft>
                <a:spcPct val="0"/>
              </a:spcAft>
              <a:buClr>
                <a:srgbClr val="FF6600"/>
              </a:buClr>
            </a:pPr>
            <a:r>
              <a:rPr lang="en-GB" altLang="en-US" sz="1400" dirty="0" smtClean="0">
                <a:solidFill>
                  <a:srgbClr val="5A5A5A"/>
                </a:solidFill>
                <a:ea typeface="ＭＳ Ｐゴシック" charset="0"/>
                <a:cs typeface="ＭＳ Ｐゴシック" charset="0"/>
              </a:rPr>
              <a:t>Combined </a:t>
            </a:r>
            <a:r>
              <a:rPr lang="en-GB" altLang="en-US" sz="1400" dirty="0">
                <a:solidFill>
                  <a:srgbClr val="5A5A5A"/>
                </a:solidFill>
                <a:ea typeface="ＭＳ Ｐゴシック" charset="0"/>
                <a:cs typeface="ＭＳ Ｐゴシック" charset="0"/>
              </a:rPr>
              <a:t>magnetic and mechanical axis measurements will be required to define  real coil shape when assembled in the magnet </a:t>
            </a:r>
            <a:r>
              <a:rPr lang="en-GB" altLang="en-US" sz="1400" dirty="0" smtClean="0">
                <a:solidFill>
                  <a:srgbClr val="5A5A5A"/>
                </a:solidFill>
                <a:ea typeface="ＭＳ Ｐゴシック" charset="0"/>
                <a:cs typeface="ＭＳ Ｐゴシック" charset="0"/>
              </a:rPr>
              <a:t>structure. Dedicated mole </a:t>
            </a:r>
            <a:r>
              <a:rPr lang="en-GB" altLang="en-US" sz="1400" dirty="0">
                <a:solidFill>
                  <a:srgbClr val="5A5A5A"/>
                </a:solidFill>
                <a:ea typeface="ＭＳ Ｐゴシック" charset="0"/>
                <a:cs typeface="ＭＳ Ｐゴシック" charset="0"/>
              </a:rPr>
              <a:t>to be designed and built </a:t>
            </a:r>
            <a:r>
              <a:rPr lang="en-GB" altLang="en-US" sz="1400" dirty="0" smtClean="0">
                <a:solidFill>
                  <a:srgbClr val="5A5A5A"/>
                </a:solidFill>
                <a:ea typeface="ＭＳ Ｐゴシック" charset="0"/>
                <a:cs typeface="ＭＳ Ｐゴシック" charset="0"/>
              </a:rPr>
              <a:t>.  </a:t>
            </a:r>
            <a:endParaRPr lang="en-GB" altLang="en-US" sz="1400" dirty="0">
              <a:solidFill>
                <a:srgbClr val="5A5A5A"/>
              </a:solidFill>
              <a:ea typeface="ＭＳ Ｐゴシック" charset="0"/>
              <a:cs typeface="ＭＳ Ｐゴシック" charset="0"/>
            </a:endParaRPr>
          </a:p>
          <a:p>
            <a:pPr algn="l" eaLnBrk="0" fontAlgn="base" hangingPunct="0">
              <a:spcAft>
                <a:spcPct val="0"/>
              </a:spcAft>
              <a:buClr>
                <a:srgbClr val="FF6600"/>
              </a:buClr>
            </a:pPr>
            <a:endParaRPr lang="en-GB" sz="1400" dirty="0">
              <a:solidFill>
                <a:srgbClr val="5A5A5A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- CERN-TE-MSC -MDT- 8th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8" name="Rectangle 7"/>
          <p:cNvSpPr/>
          <p:nvPr/>
        </p:nvSpPr>
        <p:spPr>
          <a:xfrm>
            <a:off x="683568" y="705758"/>
            <a:ext cx="8136904" cy="25860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</a:pPr>
            <a:r>
              <a:rPr lang="fr-CH" sz="1400" dirty="0">
                <a:solidFill>
                  <a:srgbClr val="5A5A5A"/>
                </a:solidFill>
                <a:ea typeface="ＭＳ Ｐゴシック" charset="0"/>
                <a:cs typeface="ＭＳ Ｐゴシック" charset="0"/>
                <a:sym typeface="Symbol" pitchFamily="18" charset="2"/>
              </a:rPr>
              <a:t>One needs to specify the length of the measuring mole (integral) to specify the waviness of the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centre of the quadrupole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direction of field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2"/>
              <a:buChar char="§"/>
            </a:pPr>
            <a:r>
              <a:rPr lang="fr-CH" sz="1400" dirty="0">
                <a:solidFill>
                  <a:srgbClr val="5A5A5A"/>
                </a:solidFill>
                <a:ea typeface="ＭＳ Ｐゴシック" charset="0"/>
                <a:cs typeface="ＭＳ Ｐゴシック" charset="0"/>
                <a:sym typeface="Symbol" pitchFamily="18" charset="2"/>
              </a:rPr>
              <a:t>In the LHC production we had measuring moles of 750 mm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We should use the length of the probes we are going to use (500?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)</a:t>
            </a:r>
          </a:p>
          <a:p>
            <a:pPr marL="285750" indent="-285750">
              <a:buClr>
                <a:srgbClr val="FF6600"/>
              </a:buClr>
              <a:buFont typeface="Wingdings" charset="2"/>
              <a:buChar char="§"/>
            </a:pP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Waviness (not specified for LHC)</a:t>
            </a:r>
          </a:p>
          <a:p>
            <a:pPr marL="742950" lvl="1" indent="-285750">
              <a:buClr>
                <a:srgbClr val="FF6600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I (</a:t>
            </a:r>
            <a:r>
              <a:rPr lang="fr-CH" sz="1400" dirty="0" smtClean="0">
                <a:solidFill>
                  <a:srgbClr val="FF0000"/>
                </a:solidFill>
                <a:sym typeface="Symbol" pitchFamily="18" charset="2"/>
              </a:rPr>
              <a:t>E. Todesco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 </a:t>
            </a:r>
            <a:r>
              <a:rPr lang="fr-CH" sz="1400" dirty="0" smtClean="0">
                <a:solidFill>
                  <a:srgbClr val="FF0000"/>
                </a:solidFill>
                <a:sym typeface="Symbol" pitchFamily="18" charset="2"/>
              </a:rPr>
              <a:t>May 2016 at SLAC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) would set a target on the peak to peak (magnetic)</a:t>
            </a:r>
          </a:p>
          <a:p>
            <a:pPr marL="742950" lvl="1" indent="-285750">
              <a:buClr>
                <a:srgbClr val="FF6600"/>
              </a:buClr>
              <a:buFont typeface="Wingdings" charset="2"/>
              <a:buChar char="§"/>
            </a:pPr>
            <a:r>
              <a:rPr lang="fr-CH" sz="1400" b="1" dirty="0" smtClean="0">
                <a:solidFill>
                  <a:schemeClr val="accent5"/>
                </a:solidFill>
                <a:sym typeface="Symbol" pitchFamily="18" charset="2"/>
              </a:rPr>
              <a:t>±</a:t>
            </a:r>
            <a:r>
              <a:rPr lang="fr-CH" sz="1400" b="1" dirty="0">
                <a:solidFill>
                  <a:schemeClr val="accent5"/>
                </a:solidFill>
                <a:sym typeface="Symbol" pitchFamily="18" charset="2"/>
              </a:rPr>
              <a:t>0.5 mm </a:t>
            </a: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for the 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centre </a:t>
            </a:r>
          </a:p>
          <a:p>
            <a:pPr marL="742950" lvl="1" indent="-285750">
              <a:buClr>
                <a:srgbClr val="FF6600"/>
              </a:buClr>
              <a:buFont typeface="Wingdings" charset="2"/>
              <a:buChar char="§"/>
            </a:pPr>
            <a:r>
              <a:rPr lang="fr-CH" sz="1400" b="1" dirty="0" smtClean="0">
                <a:solidFill>
                  <a:schemeClr val="accent5"/>
                </a:solidFill>
                <a:sym typeface="Symbol" pitchFamily="18" charset="2"/>
              </a:rPr>
              <a:t>±2 mrad 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for the axis direction</a:t>
            </a:r>
          </a:p>
          <a:p>
            <a:pPr marL="742950" lvl="1" indent="-285750">
              <a:buClr>
                <a:srgbClr val="FF6600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This </a:t>
            </a:r>
            <a:r>
              <a:rPr lang="fr-CH" sz="1400" dirty="0">
                <a:solidFill>
                  <a:schemeClr val="accent5"/>
                </a:solidFill>
                <a:sym typeface="Symbol" pitchFamily="18" charset="2"/>
              </a:rPr>
              <a:t>corresponds on a position of the midplane within ±0.11 </a:t>
            </a:r>
            <a:r>
              <a:rPr lang="fr-CH" sz="1400" dirty="0" smtClean="0">
                <a:solidFill>
                  <a:schemeClr val="accent5"/>
                </a:solidFill>
                <a:sym typeface="Symbol" pitchFamily="18" charset="2"/>
              </a:rPr>
              <a:t>mm</a:t>
            </a:r>
            <a:endParaRPr lang="fr-CH" sz="1400" dirty="0">
              <a:solidFill>
                <a:schemeClr val="accent5"/>
              </a:solidFill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4767263"/>
            <a:ext cx="2296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5"/>
                </a:solidFill>
              </a:rPr>
              <a:t>See detailed presentation by H. </a:t>
            </a:r>
            <a:r>
              <a:rPr lang="en-GB" sz="1000" i="1" dirty="0" err="1" smtClean="0">
                <a:solidFill>
                  <a:schemeClr val="accent5"/>
                </a:solidFill>
              </a:rPr>
              <a:t>Prin</a:t>
            </a:r>
            <a:endParaRPr lang="en-GB" sz="1000" i="1" dirty="0">
              <a:solidFill>
                <a:schemeClr val="accent5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96608"/>
              </p:ext>
            </p:extLst>
          </p:nvPr>
        </p:nvGraphicFramePr>
        <p:xfrm>
          <a:off x="52458" y="3918216"/>
          <a:ext cx="535058" cy="541632"/>
        </p:xfrm>
        <a:graphic>
          <a:graphicData uri="http://schemas.openxmlformats.org/drawingml/2006/table">
            <a:tbl>
              <a:tblPr/>
              <a:tblGrid>
                <a:gridCol w="535058"/>
              </a:tblGrid>
              <a:tr h="18054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b="0" i="0" u="none" strike="noStrike" dirty="0" smtClean="0">
                          <a:latin typeface="Arial"/>
                        </a:rPr>
                        <a:t>Roll </a:t>
                      </a:r>
                      <a:r>
                        <a:rPr lang="en-US" sz="1100" b="0" i="0" u="none" strike="noStrike" dirty="0" smtClean="0">
                          <a:latin typeface="Symbol"/>
                        </a:rPr>
                        <a:t>f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054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b="0" i="0" u="none" strike="noStrike" dirty="0" smtClean="0">
                          <a:latin typeface="Arial"/>
                        </a:rPr>
                        <a:t>Pitch </a:t>
                      </a:r>
                      <a:r>
                        <a:rPr lang="en-US" sz="1100" b="0" i="0" u="none" strike="noStrike" dirty="0" smtClean="0">
                          <a:latin typeface="Symbol"/>
                        </a:rPr>
                        <a:t>q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054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b="0" i="0" u="none" strike="noStrike" dirty="0" smtClean="0">
                          <a:latin typeface="Arial"/>
                        </a:rPr>
                        <a:t>Yaw </a:t>
                      </a:r>
                      <a:r>
                        <a:rPr lang="en-US" sz="1100" b="0" i="0" u="none" strike="noStrike" dirty="0" smtClean="0">
                          <a:latin typeface="Symbol"/>
                        </a:rPr>
                        <a:t>y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722034" y="3363838"/>
            <a:ext cx="2931313" cy="1292180"/>
            <a:chOff x="722034" y="3363838"/>
            <a:chExt cx="2931313" cy="1292180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2034" y="3435990"/>
              <a:ext cx="1243652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2" name="Group 61"/>
            <p:cNvGrpSpPr/>
            <p:nvPr/>
          </p:nvGrpSpPr>
          <p:grpSpPr>
            <a:xfrm>
              <a:off x="2123728" y="3363838"/>
              <a:ext cx="1529619" cy="1292180"/>
              <a:chOff x="2994013" y="3363838"/>
              <a:chExt cx="1529619" cy="1292180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2994013" y="3567502"/>
                <a:ext cx="1111680" cy="1088516"/>
                <a:chOff x="2994013" y="3567502"/>
                <a:chExt cx="1111680" cy="1088516"/>
              </a:xfrm>
            </p:grpSpPr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3336495" y="4640293"/>
                  <a:ext cx="624876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3259566" y="4425186"/>
                  <a:ext cx="7018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0.5 mm</a:t>
                  </a:r>
                  <a:endParaRPr lang="en-GB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3340947" y="3807032"/>
                  <a:ext cx="626031" cy="626031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cxnSp>
              <p:nvCxnSpPr>
                <p:cNvPr id="18" name="Straight Arrow Connector 17"/>
                <p:cNvCxnSpPr/>
                <p:nvPr/>
              </p:nvCxnSpPr>
              <p:spPr>
                <a:xfrm rot="16200000">
                  <a:off x="2913810" y="4122056"/>
                  <a:ext cx="62487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 rot="16200000">
                  <a:off x="2772544" y="4044918"/>
                  <a:ext cx="673769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9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0.5mm</a:t>
                  </a:r>
                  <a:endParaRPr lang="en-GB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rot="20894758" flipV="1">
                  <a:off x="3506785" y="3613728"/>
                  <a:ext cx="0" cy="356808"/>
                </a:xfrm>
                <a:prstGeom prst="straightConnector1">
                  <a:avLst/>
                </a:prstGeom>
                <a:ln w="9525">
                  <a:solidFill>
                    <a:schemeClr val="accent3"/>
                  </a:solidFill>
                  <a:tailEnd type="triangle"/>
                </a:ln>
                <a:effectLst>
                  <a:outerShdw dist="127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rot="20894758" flipV="1">
                  <a:off x="3539515" y="3931075"/>
                  <a:ext cx="356808" cy="0"/>
                </a:xfrm>
                <a:prstGeom prst="straightConnector1">
                  <a:avLst/>
                </a:prstGeom>
                <a:ln w="9525">
                  <a:solidFill>
                    <a:schemeClr val="accent3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 rot="20894758">
                  <a:off x="3698209" y="3878038"/>
                  <a:ext cx="40748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err="1" smtClean="0">
                      <a:solidFill>
                        <a:schemeClr val="accent3"/>
                      </a:solidFill>
                    </a:rPr>
                    <a:t>X</a:t>
                  </a:r>
                  <a:r>
                    <a:rPr lang="en-GB" sz="300" dirty="0" err="1" smtClean="0">
                      <a:solidFill>
                        <a:schemeClr val="accent3"/>
                      </a:solidFill>
                    </a:rPr>
                    <a:t>MQXFBi</a:t>
                  </a:r>
                  <a:endParaRPr lang="en-GB" sz="900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 rot="20894758">
                  <a:off x="3439178" y="3567502"/>
                  <a:ext cx="40107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err="1" smtClean="0">
                      <a:solidFill>
                        <a:schemeClr val="accent3"/>
                      </a:solidFill>
                    </a:rPr>
                    <a:t>Z</a:t>
                  </a:r>
                  <a:r>
                    <a:rPr lang="en-GB" sz="300" dirty="0" err="1" smtClean="0">
                      <a:solidFill>
                        <a:schemeClr val="accent3"/>
                      </a:solidFill>
                    </a:rPr>
                    <a:t>MQXFBi</a:t>
                  </a:r>
                  <a:endParaRPr lang="en-GB" sz="900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559852" y="4074932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3635282" y="4233303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3773040" y="4214302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3663619" y="4066300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3754288" y="4057025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3814011" y="3922967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3879818" y="4146932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3491880" y="3939902"/>
                  <a:ext cx="72000" cy="720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3609428" y="3389104"/>
                <a:ext cx="914204" cy="998283"/>
                <a:chOff x="797975" y="3795223"/>
                <a:chExt cx="612069" cy="668361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V="1">
                  <a:off x="818828" y="3795224"/>
                  <a:ext cx="0" cy="482048"/>
                </a:xfrm>
                <a:prstGeom prst="straightConnector1">
                  <a:avLst/>
                </a:prstGeom>
                <a:ln w="19050">
                  <a:solidFill>
                    <a:schemeClr val="accent3"/>
                  </a:solidFill>
                  <a:tailEnd type="triangle"/>
                </a:ln>
                <a:effectLst>
                  <a:outerShdw dist="127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818827" y="4278130"/>
                  <a:ext cx="482047" cy="0"/>
                </a:xfrm>
                <a:prstGeom prst="straightConnector1">
                  <a:avLst/>
                </a:prstGeom>
                <a:ln w="19050">
                  <a:solidFill>
                    <a:schemeClr val="accent3"/>
                  </a:solidFill>
                  <a:tailEnd type="triangle"/>
                </a:ln>
                <a:effectLst>
                  <a:outerShdw dist="127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1055664" y="4278130"/>
                  <a:ext cx="354380" cy="1854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accent3"/>
                      </a:solidFill>
                    </a:rPr>
                    <a:t>X</a:t>
                  </a:r>
                  <a:r>
                    <a:rPr lang="en-GB" sz="500" dirty="0" smtClean="0">
                      <a:solidFill>
                        <a:schemeClr val="accent3"/>
                      </a:solidFill>
                    </a:rPr>
                    <a:t>MQXFB</a:t>
                  </a:r>
                  <a:endParaRPr lang="en-GB" sz="1200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97975" y="3795223"/>
                  <a:ext cx="366561" cy="2003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accent3"/>
                      </a:solidFill>
                    </a:rPr>
                    <a:t>Z</a:t>
                  </a:r>
                  <a:r>
                    <a:rPr lang="en-GB" sz="500" dirty="0" smtClean="0">
                      <a:solidFill>
                        <a:schemeClr val="accent3"/>
                      </a:solidFill>
                    </a:rPr>
                    <a:t>MQXFB</a:t>
                  </a:r>
                  <a:endParaRPr lang="en-GB" sz="1200" dirty="0">
                    <a:solidFill>
                      <a:schemeClr val="accent3"/>
                    </a:solidFill>
                  </a:endParaRPr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113244" y="3363838"/>
                <a:ext cx="666668" cy="575484"/>
                <a:chOff x="5860747" y="812711"/>
                <a:chExt cx="971131" cy="575484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 flipH="1" flipV="1">
                  <a:off x="6286765" y="870558"/>
                  <a:ext cx="226518" cy="517637"/>
                </a:xfrm>
                <a:prstGeom prst="line">
                  <a:avLst/>
                </a:prstGeom>
                <a:ln w="6350"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6521474" y="861133"/>
                  <a:ext cx="226518" cy="517637"/>
                </a:xfrm>
                <a:prstGeom prst="line">
                  <a:avLst/>
                </a:prstGeom>
                <a:ln w="6350"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49" name="Arc 48"/>
                <p:cNvSpPr/>
                <p:nvPr/>
              </p:nvSpPr>
              <p:spPr>
                <a:xfrm rot="18900000">
                  <a:off x="6402046" y="979977"/>
                  <a:ext cx="421163" cy="398737"/>
                </a:xfrm>
                <a:prstGeom prst="arc">
                  <a:avLst>
                    <a:gd name="adj1" fmla="val 15734692"/>
                    <a:gd name="adj2" fmla="val 19972922"/>
                  </a:avLst>
                </a:prstGeom>
                <a:ln w="6350">
                  <a:headEnd type="triangle"/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5860747" y="812711"/>
                  <a:ext cx="97113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±2mrad</a:t>
                  </a:r>
                  <a:endParaRPr lang="en-GB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</p:grp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311792"/>
              </p:ext>
            </p:extLst>
          </p:nvPr>
        </p:nvGraphicFramePr>
        <p:xfrm>
          <a:off x="3696192" y="3439627"/>
          <a:ext cx="1474866" cy="1110679"/>
        </p:xfrm>
        <a:graphic>
          <a:graphicData uri="http://schemas.openxmlformats.org/drawingml/2006/table">
            <a:tbl>
              <a:tblPr/>
              <a:tblGrid>
                <a:gridCol w="983243"/>
                <a:gridCol w="491623"/>
              </a:tblGrid>
              <a:tr h="15985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US" sz="8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accent3"/>
                          </a:solidFill>
                          <a:latin typeface="Arial"/>
                        </a:rPr>
                        <a:t>MQXFB</a:t>
                      </a:r>
                      <a:endParaRPr lang="en-US" sz="800" b="0" i="0" u="none" strike="noStrike" dirty="0">
                        <a:solidFill>
                          <a:schemeClr val="accent3"/>
                        </a:solidFill>
                        <a:latin typeface="Arial"/>
                      </a:endParaRPr>
                    </a:p>
                  </a:txBody>
                  <a:tcPr marL="6208" marR="6208" marT="6208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3128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 err="1" smtClean="0">
                          <a:latin typeface="Symbol"/>
                        </a:rPr>
                        <a:t>D</a:t>
                      </a:r>
                      <a:r>
                        <a:rPr lang="en-US" sz="800" b="0" i="0" u="none" strike="noStrike" dirty="0" err="1" smtClean="0">
                          <a:latin typeface="Arial"/>
                        </a:rPr>
                        <a:t>xmaxi</a:t>
                      </a:r>
                      <a:r>
                        <a:rPr lang="en-US" sz="800" b="0" i="0" u="none" strike="noStrike" dirty="0" smtClean="0">
                          <a:latin typeface="Arial"/>
                        </a:rPr>
                        <a:t> (mm)</a:t>
                      </a:r>
                      <a:endParaRPr lang="en-US" sz="800" b="0" i="0" u="none" strike="noStrike" dirty="0">
                        <a:latin typeface="Symbo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/>
                        </a:rPr>
                        <a:t>±0.5mm</a:t>
                      </a:r>
                      <a:endParaRPr lang="en-US" sz="8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28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 err="1" smtClean="0">
                          <a:latin typeface="Symbol"/>
                        </a:rPr>
                        <a:t>D</a:t>
                      </a:r>
                      <a:r>
                        <a:rPr lang="en-US" sz="800" b="0" i="0" u="none" strike="noStrike" dirty="0" err="1" smtClean="0">
                          <a:latin typeface="Arial"/>
                        </a:rPr>
                        <a:t>zmaxi</a:t>
                      </a:r>
                      <a:r>
                        <a:rPr lang="en-US" sz="800" b="0" i="0" u="none" strike="noStrike" dirty="0" smtClean="0">
                          <a:latin typeface="Arial"/>
                        </a:rPr>
                        <a:t> (mm)</a:t>
                      </a:r>
                      <a:endParaRPr lang="en-US" sz="800" b="0" i="0" u="none" strike="noStrike" dirty="0">
                        <a:latin typeface="Symbo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/>
                        </a:rPr>
                        <a:t>±0.5mm</a:t>
                      </a: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50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 err="1" smtClean="0">
                          <a:latin typeface="Symbol"/>
                        </a:rPr>
                        <a:t>a</a:t>
                      </a:r>
                      <a:r>
                        <a:rPr lang="en-US" sz="800" b="0" i="0" u="none" strike="noStrike" dirty="0" err="1" smtClean="0">
                          <a:latin typeface="Arial"/>
                        </a:rPr>
                        <a:t>maxi</a:t>
                      </a:r>
                      <a:r>
                        <a:rPr lang="en-US" sz="800" b="0" i="0" u="none" strike="noStrike" dirty="0" smtClean="0">
                          <a:latin typeface="Arial"/>
                        </a:rPr>
                        <a:t> (</a:t>
                      </a:r>
                      <a:r>
                        <a:rPr lang="en-US" sz="800" b="0" i="0" u="none" strike="noStrike" dirty="0" err="1" smtClean="0">
                          <a:latin typeface="Arial"/>
                        </a:rPr>
                        <a:t>mrad</a:t>
                      </a:r>
                      <a:r>
                        <a:rPr lang="en-US" sz="800" b="0" i="0" u="none" strike="noStrike" dirty="0" smtClean="0">
                          <a:latin typeface="Arial"/>
                        </a:rPr>
                        <a:t>)</a:t>
                      </a:r>
                      <a:endParaRPr lang="en-US" sz="800" b="0" i="0" u="none" strike="noStrike" dirty="0">
                        <a:latin typeface="Symbo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/>
                        </a:rPr>
                        <a:t>±2mrad</a:t>
                      </a:r>
                      <a:endParaRPr lang="en-US" sz="800" b="0" i="0" u="none" strike="noStrike" dirty="0">
                        <a:latin typeface="Arial"/>
                      </a:endParaRPr>
                    </a:p>
                  </a:txBody>
                  <a:tcPr marL="6208" marR="6208" marT="6208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" name="Slide Number Placeholder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55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453" y="123478"/>
            <a:ext cx="7941547" cy="720080"/>
          </a:xfrm>
        </p:spPr>
        <p:txBody>
          <a:bodyPr/>
          <a:lstStyle/>
          <a:p>
            <a:r>
              <a:rPr lang="en-GB" sz="2400" dirty="0" smtClean="0"/>
              <a:t>Checking mechanical alignment accuracy MQXFSD2&amp;D3 for 3 m magnet assembly simulation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332364" y="4120932"/>
            <a:ext cx="6223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This assembly has also been performed to validate long magnet assembly procedure using a laminated structure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196" y="1059582"/>
            <a:ext cx="1951740" cy="14638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6826" y="1072147"/>
            <a:ext cx="1913326" cy="14349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630" y="2604750"/>
            <a:ext cx="2441534" cy="18311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059582"/>
            <a:ext cx="1942689" cy="14570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012160" y="1080766"/>
            <a:ext cx="3049799" cy="1426375"/>
            <a:chOff x="6012160" y="1417161"/>
            <a:chExt cx="3049799" cy="142637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2160" y="1417161"/>
              <a:ext cx="1898569" cy="142392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56376" y="1417161"/>
              <a:ext cx="1105583" cy="1426375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332363" y="2590814"/>
            <a:ext cx="4232037" cy="1472824"/>
            <a:chOff x="332363" y="2927209"/>
            <a:chExt cx="4232037" cy="147282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5337" y="2932680"/>
              <a:ext cx="1085709" cy="144761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6165" y="2946356"/>
              <a:ext cx="1938235" cy="145367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363" y="2927209"/>
              <a:ext cx="1097855" cy="1463805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519" y="2609961"/>
            <a:ext cx="1916832" cy="143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97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30" y="135000"/>
            <a:ext cx="8892480" cy="540000"/>
          </a:xfrm>
        </p:spPr>
        <p:txBody>
          <a:bodyPr/>
          <a:lstStyle/>
          <a:p>
            <a:r>
              <a:rPr lang="en-GB" dirty="0" smtClean="0"/>
              <a:t>MQXFD2-D3 measurements after </a:t>
            </a:r>
            <a:r>
              <a:rPr lang="en-GB" dirty="0"/>
              <a:t>loading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-540568" y="812537"/>
            <a:ext cx="4040188" cy="47982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Shell geometry</a:t>
            </a:r>
            <a:endParaRPr lang="en-GB" sz="1600" b="1" dirty="0"/>
          </a:p>
        </p:txBody>
      </p:sp>
      <p:sp>
        <p:nvSpPr>
          <p:cNvPr id="30" name="Rectangle 29"/>
          <p:cNvSpPr/>
          <p:nvPr/>
        </p:nvSpPr>
        <p:spPr>
          <a:xfrm>
            <a:off x="467544" y="773086"/>
            <a:ext cx="3384376" cy="374288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52" y="1128881"/>
            <a:ext cx="2348110" cy="1330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52" y="2500675"/>
            <a:ext cx="2372820" cy="13448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22786" y="1149939"/>
            <a:ext cx="414903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GB" sz="900" dirty="0" smtClean="0">
                <a:solidFill>
                  <a:schemeClr val="accent5"/>
                </a:solidFill>
              </a:rPr>
              <a:t>Aperture considered reference</a:t>
            </a:r>
          </a:p>
          <a:p>
            <a:pPr algn="ctr">
              <a:spcBef>
                <a:spcPct val="20000"/>
              </a:spcBef>
              <a:buClr>
                <a:schemeClr val="accent6"/>
              </a:buClr>
            </a:pPr>
            <a:endParaRPr lang="en-GB" sz="900" dirty="0" smtClean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900" dirty="0" smtClean="0">
                <a:solidFill>
                  <a:schemeClr val="accent5"/>
                </a:solidFill>
              </a:rPr>
              <a:t>Twist </a:t>
            </a:r>
            <a:r>
              <a:rPr lang="en-GB" sz="900" dirty="0">
                <a:solidFill>
                  <a:schemeClr val="accent5"/>
                </a:solidFill>
              </a:rPr>
              <a:t>analysis using shell reference: Reference points are moving as well during operations. No information is </a:t>
            </a:r>
            <a:r>
              <a:rPr lang="en-GB" sz="900" dirty="0" smtClean="0">
                <a:solidFill>
                  <a:schemeClr val="accent5"/>
                </a:solidFill>
              </a:rPr>
              <a:t>valid.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552" y="3849423"/>
            <a:ext cx="34708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900" dirty="0">
                <a:solidFill>
                  <a:schemeClr val="accent5"/>
                </a:solidFill>
              </a:rPr>
              <a:t>Asymmetric shell deformation due to key &amp; bladder operations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chemeClr val="accent5"/>
                </a:solidFill>
              </a:rPr>
              <a:t>0.24 mm towards cylinder axis (Maximum)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chemeClr val="accent5"/>
                </a:solidFill>
              </a:rPr>
              <a:t>0.25 mm towards external part (Maximum)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10424" y="773086"/>
            <a:ext cx="4676376" cy="374288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3916188" y="821163"/>
            <a:ext cx="4040188" cy="47982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Twist and misalignment analysis</a:t>
            </a:r>
            <a:endParaRPr lang="en-GB" sz="1600" b="1" dirty="0"/>
          </a:p>
        </p:txBody>
      </p:sp>
      <p:grpSp>
        <p:nvGrpSpPr>
          <p:cNvPr id="74" name="Group 73"/>
          <p:cNvGrpSpPr/>
          <p:nvPr/>
        </p:nvGrpSpPr>
        <p:grpSpPr>
          <a:xfrm>
            <a:off x="4170688" y="1786589"/>
            <a:ext cx="4228273" cy="1937289"/>
            <a:chOff x="-69648" y="-141237"/>
            <a:chExt cx="7458264" cy="4799209"/>
          </a:xfrm>
        </p:grpSpPr>
        <p:grpSp>
          <p:nvGrpSpPr>
            <p:cNvPr id="75" name="Group 74"/>
            <p:cNvGrpSpPr/>
            <p:nvPr/>
          </p:nvGrpSpPr>
          <p:grpSpPr>
            <a:xfrm>
              <a:off x="-69648" y="1375160"/>
              <a:ext cx="660198" cy="920612"/>
              <a:chOff x="-69648" y="-15490"/>
              <a:chExt cx="660198" cy="920612"/>
            </a:xfrm>
          </p:grpSpPr>
          <p:sp>
            <p:nvSpPr>
              <p:cNvPr id="121" name="Text Box 2"/>
              <p:cNvSpPr txBox="1">
                <a:spLocks noChangeArrowheads="1"/>
              </p:cNvSpPr>
              <p:nvPr/>
            </p:nvSpPr>
            <p:spPr bwMode="auto">
              <a:xfrm>
                <a:off x="352425" y="485775"/>
                <a:ext cx="238125" cy="419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Y</a:t>
                </a:r>
                <a:endParaRPr kumimoji="0" lang="en-GB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-69648" y="-15490"/>
                <a:ext cx="593523" cy="501266"/>
                <a:chOff x="-69648" y="-15490"/>
                <a:chExt cx="593523" cy="501266"/>
              </a:xfrm>
            </p:grpSpPr>
            <p:grpSp>
              <p:nvGrpSpPr>
                <p:cNvPr id="123" name="Group 122"/>
                <p:cNvGrpSpPr/>
                <p:nvPr/>
              </p:nvGrpSpPr>
              <p:grpSpPr>
                <a:xfrm>
                  <a:off x="219075" y="57150"/>
                  <a:ext cx="304800" cy="428626"/>
                  <a:chOff x="0" y="285750"/>
                  <a:chExt cx="304800" cy="428626"/>
                </a:xfrm>
              </p:grpSpPr>
              <p:cxnSp>
                <p:nvCxnSpPr>
                  <p:cNvPr id="125" name="Straight Arrow Connector 124"/>
                  <p:cNvCxnSpPr/>
                  <p:nvPr/>
                </p:nvCxnSpPr>
                <p:spPr>
                  <a:xfrm flipV="1">
                    <a:off x="0" y="285750"/>
                    <a:ext cx="0" cy="428626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26" name="Straight Arrow Connector 125"/>
                  <p:cNvCxnSpPr/>
                  <p:nvPr/>
                </p:nvCxnSpPr>
                <p:spPr>
                  <a:xfrm>
                    <a:off x="0" y="714374"/>
                    <a:ext cx="304800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12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-69648" y="-15490"/>
                  <a:ext cx="238126" cy="4193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5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Z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645509" y="-141237"/>
              <a:ext cx="6743107" cy="4799209"/>
              <a:chOff x="-30766" y="-141237"/>
              <a:chExt cx="6743107" cy="4799209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4632802" y="3794837"/>
                <a:ext cx="1016124" cy="863135"/>
                <a:chOff x="-91598" y="32462"/>
                <a:chExt cx="1016124" cy="863135"/>
              </a:xfrm>
            </p:grpSpPr>
            <p:sp>
              <p:nvSpPr>
                <p:cNvPr id="11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19727" y="476250"/>
                  <a:ext cx="304799" cy="4193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5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16" name="Group 115"/>
                <p:cNvGrpSpPr/>
                <p:nvPr/>
              </p:nvGrpSpPr>
              <p:grpSpPr>
                <a:xfrm>
                  <a:off x="-91598" y="32462"/>
                  <a:ext cx="767873" cy="635583"/>
                  <a:chOff x="-91598" y="32462"/>
                  <a:chExt cx="767873" cy="635583"/>
                </a:xfrm>
              </p:grpSpPr>
              <p:grpSp>
                <p:nvGrpSpPr>
                  <p:cNvPr id="117" name="Group 116"/>
                  <p:cNvGrpSpPr/>
                  <p:nvPr/>
                </p:nvGrpSpPr>
                <p:grpSpPr>
                  <a:xfrm>
                    <a:off x="238125" y="258470"/>
                    <a:ext cx="438150" cy="409575"/>
                    <a:chOff x="0" y="515643"/>
                    <a:chExt cx="438150" cy="409576"/>
                  </a:xfrm>
                </p:grpSpPr>
                <p:cxnSp>
                  <p:nvCxnSpPr>
                    <p:cNvPr id="119" name="Straight Arrow Connector 118"/>
                    <p:cNvCxnSpPr/>
                    <p:nvPr/>
                  </p:nvCxnSpPr>
                  <p:spPr>
                    <a:xfrm flipV="1">
                      <a:off x="0" y="515643"/>
                      <a:ext cx="0" cy="409576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cxnSp>
                  <p:nvCxnSpPr>
                    <p:cNvPr id="120" name="Straight Arrow Connector 119"/>
                    <p:cNvCxnSpPr/>
                    <p:nvPr/>
                  </p:nvCxnSpPr>
                  <p:spPr>
                    <a:xfrm>
                      <a:off x="0" y="925217"/>
                      <a:ext cx="438150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</p:grpSp>
              <p:sp>
                <p:nvSpPr>
                  <p:cNvPr id="11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91598" y="32462"/>
                    <a:ext cx="304801" cy="41934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s-ES" sz="5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Y</a:t>
                    </a:r>
                    <a:endPara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78" name="Group 77"/>
              <p:cNvGrpSpPr/>
              <p:nvPr/>
            </p:nvGrpSpPr>
            <p:grpSpPr>
              <a:xfrm>
                <a:off x="-30766" y="-141237"/>
                <a:ext cx="6743107" cy="4484886"/>
                <a:chOff x="-30766" y="-141237"/>
                <a:chExt cx="6743107" cy="4484886"/>
              </a:xfrm>
            </p:grpSpPr>
            <p:grpSp>
              <p:nvGrpSpPr>
                <p:cNvPr id="79" name="Group 78"/>
                <p:cNvGrpSpPr/>
                <p:nvPr/>
              </p:nvGrpSpPr>
              <p:grpSpPr>
                <a:xfrm>
                  <a:off x="-30766" y="-141237"/>
                  <a:ext cx="6743107" cy="4222472"/>
                  <a:chOff x="-30766" y="-141237"/>
                  <a:chExt cx="6743107" cy="4222472"/>
                </a:xfrm>
              </p:grpSpPr>
              <p:sp>
                <p:nvSpPr>
                  <p:cNvPr id="9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78189" y="1706485"/>
                    <a:ext cx="1156178" cy="53371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s-ES" sz="800" b="1" kern="0" dirty="0" smtClean="0">
                        <a:solidFill>
                          <a:srgbClr val="005F8C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-0</a:t>
                    </a:r>
                    <a:r>
                      <a:rPr kumimoji="0" lang="es-ES" sz="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.09 </a:t>
                    </a:r>
                    <a:r>
                      <a:rPr kumimoji="0" lang="es-ES" sz="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mm</a:t>
                    </a:r>
                    <a:endParaRPr kumimoji="0" lang="en-GB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-30766" y="-141237"/>
                    <a:ext cx="6743107" cy="4222472"/>
                    <a:chOff x="-30766" y="-141237"/>
                    <a:chExt cx="6743107" cy="4222472"/>
                  </a:xfrm>
                </p:grpSpPr>
                <p:sp>
                  <p:nvSpPr>
                    <p:cNvPr id="9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16200000">
                      <a:off x="-1096071" y="1131980"/>
                      <a:ext cx="2510632" cy="38002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22860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s-ES" sz="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 </a:t>
                      </a:r>
                      <a:r>
                        <a:rPr kumimoji="0" lang="es-ES" sz="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kumimoji="0" lang="en-GB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96" name="Group 95"/>
                    <p:cNvGrpSpPr/>
                    <p:nvPr/>
                  </p:nvGrpSpPr>
                  <p:grpSpPr>
                    <a:xfrm>
                      <a:off x="1" y="-141237"/>
                      <a:ext cx="6712340" cy="4222472"/>
                      <a:chOff x="1" y="-141237"/>
                      <a:chExt cx="6712340" cy="4222472"/>
                    </a:xfrm>
                  </p:grpSpPr>
                  <p:sp>
                    <p:nvSpPr>
                      <p:cNvPr id="97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649748" y="3547520"/>
                        <a:ext cx="1463757" cy="5337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22860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s-ES" sz="8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5F8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0.01 </a:t>
                        </a:r>
                        <a:r>
                          <a:rPr kumimoji="0" lang="es-ES" sz="8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5F8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mm</a:t>
                        </a:r>
                        <a:endParaRPr kumimoji="0" lang="en-GB" sz="1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F8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98" name="Group 97"/>
                      <p:cNvGrpSpPr/>
                      <p:nvPr/>
                    </p:nvGrpSpPr>
                    <p:grpSpPr>
                      <a:xfrm>
                        <a:off x="1" y="-141237"/>
                        <a:ext cx="6712340" cy="3872497"/>
                        <a:chOff x="1" y="-141237"/>
                        <a:chExt cx="6712340" cy="3872497"/>
                      </a:xfrm>
                    </p:grpSpPr>
                    <p:sp>
                      <p:nvSpPr>
                        <p:cNvPr id="99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71703" y="-141237"/>
                          <a:ext cx="1282659" cy="5337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s-ES" sz="800" b="1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5F8C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- 0.04 </a:t>
                          </a:r>
                          <a:r>
                            <a:rPr kumimoji="0" lang="es-ES" sz="800" b="1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5F8C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mm</a:t>
                          </a:r>
                          <a:endParaRPr kumimoji="0" lang="en-GB" sz="10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5F8C"/>
                            </a:solidFill>
                            <a:effectLst/>
                            <a:uLnTx/>
                            <a:uFillTx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100" name="Group 99"/>
                        <p:cNvGrpSpPr/>
                        <p:nvPr/>
                      </p:nvGrpSpPr>
                      <p:grpSpPr>
                        <a:xfrm>
                          <a:off x="1" y="0"/>
                          <a:ext cx="6712340" cy="3731260"/>
                          <a:chOff x="1" y="0"/>
                          <a:chExt cx="6712340" cy="3731260"/>
                        </a:xfrm>
                      </p:grpSpPr>
                      <p:sp>
                        <p:nvSpPr>
                          <p:cNvPr id="101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246467" y="1529544"/>
                            <a:ext cx="1465874" cy="41934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>
                            <a:spAutoFit/>
                          </a:bodyPr>
                          <a:lstStyle/>
                          <a:p>
                            <a:pPr marL="228600" marR="0" lvl="0" indent="0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s-ES" sz="500" b="1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TOP VIEW</a:t>
                            </a:r>
                            <a:endParaRPr kumimoji="0" lang="en-GB" sz="7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  <p:grpSp>
                        <p:nvGrpSpPr>
                          <p:cNvPr id="102" name="Group 101"/>
                          <p:cNvGrpSpPr/>
                          <p:nvPr/>
                        </p:nvGrpSpPr>
                        <p:grpSpPr>
                          <a:xfrm>
                            <a:off x="1" y="0"/>
                            <a:ext cx="5638799" cy="3731260"/>
                            <a:chOff x="1" y="0"/>
                            <a:chExt cx="5638799" cy="3731260"/>
                          </a:xfrm>
                        </p:grpSpPr>
                        <p:grpSp>
                          <p:nvGrpSpPr>
                            <p:cNvPr id="103" name="Group 102"/>
                            <p:cNvGrpSpPr/>
                            <p:nvPr/>
                          </p:nvGrpSpPr>
                          <p:grpSpPr>
                            <a:xfrm>
                              <a:off x="4362450" y="0"/>
                              <a:ext cx="1276350" cy="3731260"/>
                              <a:chOff x="3041104" y="178061"/>
                              <a:chExt cx="1427776" cy="4774293"/>
                            </a:xfrm>
                          </p:grpSpPr>
                          <p:sp>
                            <p:nvSpPr>
                              <p:cNvPr id="111" name="Can 110"/>
                              <p:cNvSpPr/>
                              <p:nvPr/>
                            </p:nvSpPr>
                            <p:spPr>
                              <a:xfrm rot="10562151">
                                <a:off x="3041104" y="639397"/>
                                <a:ext cx="1427776" cy="3938588"/>
                              </a:xfrm>
                              <a:prstGeom prst="can">
                                <a:avLst/>
                              </a:prstGeom>
                              <a:solidFill>
                                <a:srgbClr val="FFC000">
                                  <a:lumMod val="60000"/>
                                  <a:lumOff val="40000"/>
                                  <a:alpha val="40000"/>
                                </a:srgbClr>
                              </a:solidFill>
                              <a:ln w="12700" cap="flat" cmpd="sng" algn="ctr">
                                <a:solidFill>
                                  <a:srgbClr val="5B9BD5">
                                    <a:shade val="50000"/>
                                    <a:alpha val="40000"/>
                                  </a:srgbClr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lvl="0" indent="0" defTabSz="91440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05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" lastClr="FFFFFF"/>
                                  </a:solidFill>
                                  <a:effectLst/>
                                  <a:uLnTx/>
                                  <a:uFillTx/>
                                  <a:latin typeface="Calibri" panose="020F0502020204030204"/>
                                  <a:ea typeface="+mn-ea"/>
                                  <a:cs typeface="+mn-c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2" name="Can 111"/>
                              <p:cNvSpPr/>
                              <p:nvPr/>
                            </p:nvSpPr>
                            <p:spPr>
                              <a:xfrm rot="10800000">
                                <a:off x="3468931" y="663168"/>
                                <a:ext cx="491463" cy="3809030"/>
                              </a:xfrm>
                              <a:prstGeom prst="can">
                                <a:avLst/>
                              </a:prstGeom>
                              <a:solidFill>
                                <a:srgbClr val="5B9BD5">
                                  <a:alpha val="40000"/>
                                </a:srgbClr>
                              </a:solidFill>
                              <a:ln w="12700" cap="flat" cmpd="sng" algn="ctr">
                                <a:solidFill>
                                  <a:srgbClr val="5B9BD5">
                                    <a:shade val="50000"/>
                                  </a:srgbClr>
                                </a:solidFill>
                                <a:prstDash val="solid"/>
                                <a:miter lim="800000"/>
                              </a:ln>
                              <a:effectLst/>
                              <a:scene3d>
                                <a:camera prst="orthographicFront"/>
                                <a:lightRig rig="threePt" dir="t"/>
                              </a:scene3d>
                              <a:sp3d prstMaterial="dkEdge"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marL="0" marR="0" lvl="0" indent="0" defTabSz="91440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endParaRPr kumimoji="0" lang="en-GB" sz="1050" b="0" i="0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" lastClr="FFFFFF"/>
                                  </a:solidFill>
                                  <a:effectLst/>
                                  <a:uLnTx/>
                                  <a:uFillTx/>
                                  <a:latin typeface="Calibri" panose="020F0502020204030204"/>
                                  <a:ea typeface="+mn-ea"/>
                                  <a:cs typeface="+mn-cs"/>
                                </a:endParaRPr>
                              </a:p>
                            </p:txBody>
                          </p:sp>
                          <p:cxnSp>
                            <p:nvCxnSpPr>
                              <p:cNvPr id="113" name="Straight Connector 112"/>
                              <p:cNvCxnSpPr/>
                              <p:nvPr/>
                            </p:nvCxnSpPr>
                            <p:spPr>
                              <a:xfrm flipH="1" flipV="1">
                                <a:off x="3660280" y="263376"/>
                                <a:ext cx="109507" cy="4667212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FFC000">
                                    <a:lumMod val="75000"/>
                                  </a:srgbClr>
                                </a:solidFill>
                                <a:prstDash val="dashDot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114" name="Straight Connector 113"/>
                              <p:cNvCxnSpPr/>
                              <p:nvPr/>
                            </p:nvCxnSpPr>
                            <p:spPr>
                              <a:xfrm flipV="1">
                                <a:off x="3701114" y="178061"/>
                                <a:ext cx="11299" cy="4774293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5B9BD5">
                                    <a:lumMod val="75000"/>
                                  </a:srgbClr>
                                </a:solidFill>
                                <a:prstDash val="dashDot"/>
                                <a:miter lim="800000"/>
                              </a:ln>
                              <a:effectLst/>
                            </p:spPr>
                          </p:cxnSp>
                        </p:grpSp>
                        <p:grpSp>
                          <p:nvGrpSpPr>
                            <p:cNvPr id="104" name="Group 103"/>
                            <p:cNvGrpSpPr/>
                            <p:nvPr/>
                          </p:nvGrpSpPr>
                          <p:grpSpPr>
                            <a:xfrm>
                              <a:off x="1" y="516851"/>
                              <a:ext cx="3683129" cy="2199091"/>
                              <a:chOff x="1" y="-245149"/>
                              <a:chExt cx="3683129" cy="2199091"/>
                            </a:xfrm>
                          </p:grpSpPr>
                          <p:grpSp>
                            <p:nvGrpSpPr>
                              <p:cNvPr id="105" name="Group 104"/>
                              <p:cNvGrpSpPr/>
                              <p:nvPr/>
                            </p:nvGrpSpPr>
                            <p:grpSpPr>
                              <a:xfrm>
                                <a:off x="1" y="382317"/>
                                <a:ext cx="3683129" cy="1571625"/>
                                <a:chOff x="293335" y="1235959"/>
                                <a:chExt cx="4913188" cy="1427776"/>
                              </a:xfrm>
                            </p:grpSpPr>
                            <p:sp>
                              <p:nvSpPr>
                                <p:cNvPr id="107" name="Can 106"/>
                                <p:cNvSpPr/>
                                <p:nvPr/>
                              </p:nvSpPr>
                              <p:spPr>
                                <a:xfrm rot="16372816">
                                  <a:off x="2048640" y="-19448"/>
                                  <a:ext cx="1427776" cy="3938589"/>
                                </a:xfrm>
                                <a:prstGeom prst="can">
                                  <a:avLst/>
                                </a:prstGeom>
                                <a:solidFill>
                                  <a:srgbClr val="FFC000">
                                    <a:lumMod val="60000"/>
                                    <a:lumOff val="40000"/>
                                    <a:alpha val="40000"/>
                                  </a:srgbClr>
                                </a:solidFill>
                                <a:ln w="12700" cap="flat" cmpd="sng" algn="ctr">
                                  <a:solidFill>
                                    <a:srgbClr val="5B9BD5">
                                      <a:shade val="50000"/>
                                      <a:alpha val="40000"/>
                                    </a:srgbClr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marL="0" marR="0" lvl="0" indent="0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05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" lastClr="FFFFFF"/>
                                    </a:solidFill>
                                    <a:effectLst/>
                                    <a:uLnTx/>
                                    <a:uFillTx/>
                                    <a:latin typeface="Calibri" panose="020F0502020204030204"/>
                                    <a:ea typeface="+mn-ea"/>
                                    <a:cs typeface="+mn-cs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Can 107"/>
                                <p:cNvSpPr/>
                                <p:nvPr/>
                              </p:nvSpPr>
                              <p:spPr>
                                <a:xfrm rot="16200000">
                                  <a:off x="2537903" y="-47908"/>
                                  <a:ext cx="491463" cy="3903401"/>
                                </a:xfrm>
                                <a:prstGeom prst="can">
                                  <a:avLst/>
                                </a:prstGeom>
                                <a:solidFill>
                                  <a:srgbClr val="5B9BD5">
                                    <a:alpha val="40000"/>
                                  </a:srgbClr>
                                </a:solidFill>
                                <a:ln w="12700" cap="flat" cmpd="sng" algn="ctr">
                                  <a:solidFill>
                                    <a:srgbClr val="5B9BD5">
                                      <a:shade val="50000"/>
                                    </a:srgbClr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  <a:scene3d>
                                  <a:camera prst="orthographicFront"/>
                                  <a:lightRig rig="threePt" dir="t"/>
                                </a:scene3d>
                                <a:sp3d prstMaterial="dkEdge"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marL="0" marR="0" lvl="0" indent="0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GB" sz="105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" lastClr="FFFFFF"/>
                                    </a:solidFill>
                                    <a:effectLst/>
                                    <a:uLnTx/>
                                    <a:uFillTx/>
                                    <a:latin typeface="Calibri" panose="020F0502020204030204"/>
                                    <a:ea typeface="+mn-ea"/>
                                    <a:cs typeface="+mn-cs"/>
                                  </a:endParaRPr>
                                </a:p>
                              </p:txBody>
                            </p:sp>
                            <p:cxnSp>
                              <p:nvCxnSpPr>
                                <p:cNvPr id="109" name="Straight Connector 108"/>
                                <p:cNvCxnSpPr/>
                                <p:nvPr/>
                              </p:nvCxnSpPr>
                              <p:spPr>
                                <a:xfrm>
                                  <a:off x="340946" y="1952496"/>
                                  <a:ext cx="4786797" cy="18615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9050" cap="flat" cmpd="sng" algn="ctr">
                                  <a:solidFill>
                                    <a:srgbClr val="FFC000">
                                      <a:lumMod val="75000"/>
                                    </a:srgbClr>
                                  </a:solidFill>
                                  <a:prstDash val="dashDot"/>
                                  <a:miter lim="800000"/>
                                </a:ln>
                                <a:effectLst/>
                              </p:spPr>
                            </p:cxnSp>
                            <p:cxnSp>
                              <p:nvCxnSpPr>
                                <p:cNvPr id="110" name="Straight Connector 109"/>
                                <p:cNvCxnSpPr/>
                                <p:nvPr/>
                              </p:nvCxnSpPr>
                              <p:spPr>
                                <a:xfrm>
                                  <a:off x="293335" y="1908788"/>
                                  <a:ext cx="4913188" cy="0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9050" cap="flat" cmpd="sng" algn="ctr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prstDash val="dashDot"/>
                                  <a:miter lim="800000"/>
                                </a:ln>
                                <a:effectLst/>
                              </p:spPr>
                            </p:cxnSp>
                          </p:grpSp>
                          <p:sp>
                            <p:nvSpPr>
                              <p:cNvPr id="106" name="Text Box 2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879372" y="-245149"/>
                                <a:ext cx="1819557" cy="419346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rot="0" vert="horz" wrap="square" lIns="91440" tIns="45720" rIns="91440" bIns="45720" anchor="t" anchorCtr="0">
                                <a:spAutoFit/>
                              </a:bodyPr>
                              <a:lstStyle/>
                              <a:p>
                                <a:pPr marL="228600" marR="0" lvl="0" indent="0" defTabSz="91440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s-ES" sz="500" b="1" i="0" u="none" strike="noStrike" kern="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Times New Roman" panose="020206030504050203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LATERALVIEW</a:t>
                                </a:r>
                                <a:endParaRPr kumimoji="0" lang="en-GB" sz="700" b="0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800100" y="3476625"/>
                  <a:ext cx="3019425" cy="867024"/>
                  <a:chOff x="0" y="0"/>
                  <a:chExt cx="3019425" cy="867024"/>
                </a:xfrm>
              </p:grpSpPr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9525" y="409575"/>
                    <a:ext cx="1362075" cy="457449"/>
                    <a:chOff x="0" y="0"/>
                    <a:chExt cx="1362075" cy="457449"/>
                  </a:xfrm>
                </p:grpSpPr>
                <p:sp>
                  <p:nvSpPr>
                    <p:cNvPr id="91" name="Rectangle 90"/>
                    <p:cNvSpPr/>
                    <p:nvPr/>
                  </p:nvSpPr>
                  <p:spPr>
                    <a:xfrm>
                      <a:off x="0" y="0"/>
                      <a:ext cx="485775" cy="304800"/>
                    </a:xfrm>
                    <a:prstGeom prst="rect">
                      <a:avLst/>
                    </a:prstGeom>
                    <a:solidFill>
                      <a:srgbClr val="FFC000">
                        <a:lumMod val="60000"/>
                        <a:lumOff val="40000"/>
                        <a:alpha val="40000"/>
                      </a:srgbClr>
                    </a:solidFill>
                    <a:ln w="1270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2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200" y="38101"/>
                      <a:ext cx="904875" cy="419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Outer Shell</a:t>
                      </a:r>
                      <a:endPara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0" y="0"/>
                    <a:ext cx="1371600" cy="457449"/>
                    <a:chOff x="0" y="0"/>
                    <a:chExt cx="1371600" cy="457449"/>
                  </a:xfrm>
                </p:grpSpPr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0" y="0"/>
                      <a:ext cx="485775" cy="304800"/>
                    </a:xfrm>
                    <a:prstGeom prst="rect">
                      <a:avLst/>
                    </a:prstGeom>
                    <a:solidFill>
                      <a:srgbClr val="5B9BD5">
                        <a:alpha val="40000"/>
                      </a:srgbClr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66725" y="38101"/>
                      <a:ext cx="904875" cy="419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5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Bore</a:t>
                      </a:r>
                      <a:endParaRPr kumimoji="0" lang="en-GB" sz="7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1362075" y="28575"/>
                    <a:ext cx="1409700" cy="419347"/>
                    <a:chOff x="0" y="0"/>
                    <a:chExt cx="1409700" cy="419347"/>
                  </a:xfrm>
                </p:grpSpPr>
                <p:cxnSp>
                  <p:nvCxnSpPr>
                    <p:cNvPr id="87" name="Straight Connector 86"/>
                    <p:cNvCxnSpPr/>
                    <p:nvPr/>
                  </p:nvCxnSpPr>
                  <p:spPr>
                    <a:xfrm>
                      <a:off x="0" y="104775"/>
                      <a:ext cx="504825" cy="9525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dashDot"/>
                      <a:miter lim="800000"/>
                    </a:ln>
                    <a:effectLst/>
                  </p:spPr>
                </p:cxnSp>
                <p:sp>
                  <p:nvSpPr>
                    <p:cNvPr id="88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4822" y="0"/>
                      <a:ext cx="904878" cy="41934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5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Bore axis</a:t>
                      </a:r>
                      <a:endParaRPr kumimoji="0" lang="en-GB" sz="7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1362075" y="428625"/>
                    <a:ext cx="1657350" cy="419347"/>
                    <a:chOff x="0" y="0"/>
                    <a:chExt cx="1657350" cy="419347"/>
                  </a:xfrm>
                </p:grpSpPr>
                <p:cxnSp>
                  <p:nvCxnSpPr>
                    <p:cNvPr id="85" name="Straight Connector 84"/>
                    <p:cNvCxnSpPr/>
                    <p:nvPr/>
                  </p:nvCxnSpPr>
                  <p:spPr>
                    <a:xfrm>
                      <a:off x="0" y="95250"/>
                      <a:ext cx="504825" cy="9525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FFC000">
                          <a:lumMod val="75000"/>
                        </a:srgbClr>
                      </a:solidFill>
                      <a:prstDash val="dashDot"/>
                      <a:miter lim="800000"/>
                    </a:ln>
                    <a:effectLst/>
                  </p:spPr>
                </p:cxnSp>
                <p:sp>
                  <p:nvSpPr>
                    <p:cNvPr id="86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4826" y="0"/>
                      <a:ext cx="1152524" cy="41934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5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Outer Shell axis</a:t>
                      </a:r>
                      <a:endParaRPr kumimoji="0" lang="en-GB" sz="7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7" name="TextBox 66"/>
          <p:cNvSpPr txBox="1"/>
          <p:nvPr/>
        </p:nvSpPr>
        <p:spPr>
          <a:xfrm>
            <a:off x="4081179" y="3832702"/>
            <a:ext cx="460562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Twist analysis </a:t>
            </a:r>
            <a:r>
              <a:rPr lang="en-US" sz="1200" dirty="0" smtClean="0">
                <a:solidFill>
                  <a:schemeClr val="accent5"/>
                </a:solidFill>
              </a:rPr>
              <a:t>using </a:t>
            </a:r>
            <a:r>
              <a:rPr lang="en-US" sz="1200" b="1" dirty="0" smtClean="0">
                <a:solidFill>
                  <a:schemeClr val="accent5"/>
                </a:solidFill>
              </a:rPr>
              <a:t>“Spatial </a:t>
            </a:r>
            <a:r>
              <a:rPr lang="en-US" sz="1200" b="1" dirty="0" err="1" smtClean="0">
                <a:solidFill>
                  <a:schemeClr val="accent5"/>
                </a:solidFill>
              </a:rPr>
              <a:t>Analyser</a:t>
            </a:r>
            <a:r>
              <a:rPr lang="en-US" sz="1200" b="1" dirty="0" smtClean="0">
                <a:solidFill>
                  <a:schemeClr val="accent5"/>
                </a:solidFill>
              </a:rPr>
              <a:t>” </a:t>
            </a:r>
            <a:r>
              <a:rPr lang="en-US" sz="1200" dirty="0" smtClean="0">
                <a:solidFill>
                  <a:schemeClr val="accent5"/>
                </a:solidFill>
              </a:rPr>
              <a:t>in progress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n-US" sz="1200" dirty="0" smtClean="0">
                <a:solidFill>
                  <a:schemeClr val="accent5"/>
                </a:solidFill>
              </a:rPr>
              <a:t>Measurements using </a:t>
            </a:r>
            <a:r>
              <a:rPr lang="en-US" sz="1200" b="1" dirty="0" smtClean="0">
                <a:solidFill>
                  <a:schemeClr val="accent5"/>
                </a:solidFill>
              </a:rPr>
              <a:t>shells windows </a:t>
            </a:r>
            <a:r>
              <a:rPr lang="en-US" sz="1200" dirty="0" smtClean="0">
                <a:solidFill>
                  <a:schemeClr val="accent5"/>
                </a:solidFill>
              </a:rPr>
              <a:t>foreseen on </a:t>
            </a:r>
            <a:r>
              <a:rPr lang="en-US" sz="1200" b="1" dirty="0" smtClean="0">
                <a:solidFill>
                  <a:schemeClr val="accent5"/>
                </a:solidFill>
              </a:rPr>
              <a:t>MQXFD3</a:t>
            </a:r>
            <a:r>
              <a:rPr lang="en-US" sz="1200" dirty="0" smtClean="0">
                <a:solidFill>
                  <a:schemeClr val="accent5"/>
                </a:solidFill>
              </a:rPr>
              <a:t> assembly (end of May 2016)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925979" y="4618713"/>
            <a:ext cx="26741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5"/>
                </a:solidFill>
              </a:rPr>
              <a:t>Courtesy of Patrick </a:t>
            </a:r>
            <a:r>
              <a:rPr lang="en-GB" sz="1000" i="1" dirty="0" err="1" smtClean="0">
                <a:solidFill>
                  <a:schemeClr val="accent5"/>
                </a:solidFill>
              </a:rPr>
              <a:t>Bestmann</a:t>
            </a:r>
            <a:r>
              <a:rPr lang="en-GB" sz="1000" i="1" dirty="0" smtClean="0">
                <a:solidFill>
                  <a:schemeClr val="accent5"/>
                </a:solidFill>
              </a:rPr>
              <a:t> &amp; J. Ferradas</a:t>
            </a:r>
            <a:endParaRPr lang="en-GB" sz="10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7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 </a:t>
            </a:r>
            <a:r>
              <a:rPr lang="en-GB" dirty="0" err="1" smtClean="0"/>
              <a:t>vs</a:t>
            </a:r>
            <a:r>
              <a:rPr lang="en-GB" dirty="0" smtClean="0"/>
              <a:t> Magnetic Axis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075806"/>
            <a:ext cx="6359382" cy="195178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1203598"/>
            <a:ext cx="8352488" cy="2377429"/>
          </a:xfrm>
        </p:spPr>
        <p:txBody>
          <a:bodyPr>
            <a:normAutofit/>
          </a:bodyPr>
          <a:lstStyle/>
          <a:p>
            <a:pPr algn="l"/>
            <a:r>
              <a:rPr lang="en-GB" sz="1400" dirty="0" smtClean="0"/>
              <a:t>Born in 2000. Old system with most of its components (hardware &amp; Software) obsolete but still working well with the old infrastructure-equipment.</a:t>
            </a:r>
          </a:p>
          <a:p>
            <a:pPr algn="l"/>
            <a:r>
              <a:rPr lang="en-GB" sz="1400" dirty="0" smtClean="0"/>
              <a:t>Characteristics: </a:t>
            </a:r>
            <a:r>
              <a:rPr lang="en-GB" sz="1400" b="1" dirty="0" smtClean="0"/>
              <a:t>100 mm length coil. Centred reflector.</a:t>
            </a:r>
          </a:p>
          <a:p>
            <a:pPr algn="l"/>
            <a:r>
              <a:rPr lang="en-GB" sz="1400" dirty="0" smtClean="0"/>
              <a:t>Optical system (CDD camera embarked) for cold bore geometry measurements.</a:t>
            </a:r>
          </a:p>
          <a:p>
            <a:pPr algn="l"/>
            <a:r>
              <a:rPr lang="en-GB" sz="1400" dirty="0" smtClean="0"/>
              <a:t>Magnetic axes scan, so pitch and yaw angles available for alignment. No big current needed (AC power, from few mA to 1 A, 25 Hz). </a:t>
            </a:r>
            <a:r>
              <a:rPr lang="en-GB" sz="1400" b="1" dirty="0" smtClean="0"/>
              <a:t>Magnetic angle measurement for any type of magnet</a:t>
            </a:r>
            <a:r>
              <a:rPr lang="en-GB" sz="1400" dirty="0" smtClean="0"/>
              <a:t>.</a:t>
            </a:r>
          </a:p>
          <a:p>
            <a:pPr algn="l"/>
            <a:r>
              <a:rPr lang="en-GB" sz="1400" dirty="0" smtClean="0"/>
              <a:t>It was able to measure the axis of LHC dipoles at cold in SM18. It measured all Short Straight section LHC magnet assemblies automatically.</a:t>
            </a:r>
          </a:p>
          <a:p>
            <a:pPr algn="l"/>
            <a:r>
              <a:rPr lang="en-GB" sz="1400" b="1" dirty="0" smtClean="0">
                <a:solidFill>
                  <a:srgbClr val="5A5A5A"/>
                </a:solidFill>
              </a:rPr>
              <a:t>Difficult to adapt to different bore diameters. Not optimised for field quality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852034" y="768400"/>
            <a:ext cx="1967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5"/>
                </a:solidFill>
              </a:rPr>
              <a:t>Courtesy of Juan Garcia Perez</a:t>
            </a:r>
            <a:endParaRPr lang="en-GB" sz="1000" i="1" dirty="0">
              <a:solidFill>
                <a:schemeClr val="accent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31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D9D9D9"/>
                </a:solidFill>
              </a:rPr>
              <a:t>MQXFB magnet cross-section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MQXFB design and main assembly steps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Prototypes schedule and status on components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Tooling design schedule and status </a:t>
            </a:r>
          </a:p>
          <a:p>
            <a:pPr algn="l"/>
            <a:r>
              <a:rPr lang="en-GB" dirty="0" smtClean="0"/>
              <a:t>QC &amp; plans for long prototype </a:t>
            </a:r>
          </a:p>
          <a:p>
            <a:pPr algn="l"/>
            <a:r>
              <a:rPr lang="en-GB" dirty="0" smtClean="0">
                <a:solidFill>
                  <a:srgbClr val="D9D9D9"/>
                </a:solidFill>
              </a:rPr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6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MQXFB magnets measurements</a:t>
            </a:r>
            <a:br>
              <a:rPr lang="en-GB" dirty="0" smtClean="0"/>
            </a:br>
            <a:r>
              <a:rPr lang="en-GB" dirty="0" smtClean="0"/>
              <a:t>What, when and how?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3" y="267494"/>
            <a:ext cx="6310615" cy="4176464"/>
          </a:xfrm>
          <a:prstGeom prst="rect">
            <a:avLst/>
          </a:prstGeom>
        </p:spPr>
      </p:pic>
      <p:cxnSp>
        <p:nvCxnSpPr>
          <p:cNvPr id="113" name="Straight Arrow Connector 112"/>
          <p:cNvCxnSpPr/>
          <p:nvPr/>
        </p:nvCxnSpPr>
        <p:spPr>
          <a:xfrm>
            <a:off x="5940152" y="2499742"/>
            <a:ext cx="576064" cy="0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grpSp>
        <p:nvGrpSpPr>
          <p:cNvPr id="114" name="Group 113"/>
          <p:cNvGrpSpPr/>
          <p:nvPr/>
        </p:nvGrpSpPr>
        <p:grpSpPr>
          <a:xfrm>
            <a:off x="6552314" y="1347614"/>
            <a:ext cx="2448272" cy="2046018"/>
            <a:chOff x="6516216" y="1317821"/>
            <a:chExt cx="2448272" cy="2046018"/>
          </a:xfrm>
        </p:grpSpPr>
        <p:sp>
          <p:nvSpPr>
            <p:cNvPr id="115" name="TextBox 114"/>
            <p:cNvSpPr txBox="1"/>
            <p:nvPr/>
          </p:nvSpPr>
          <p:spPr>
            <a:xfrm>
              <a:off x="6516216" y="1317821"/>
              <a:ext cx="2448272" cy="1975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accent6"/>
                </a:buClr>
              </a:pPr>
              <a:r>
                <a:rPr lang="en-GB" sz="1200" b="1" dirty="0" smtClean="0">
                  <a:solidFill>
                    <a:schemeClr val="accent5"/>
                  </a:solidFill>
                </a:rPr>
                <a:t>Information:</a:t>
              </a:r>
            </a:p>
            <a:p>
              <a:pPr marL="171450" indent="-1714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200" dirty="0" smtClean="0">
                  <a:solidFill>
                    <a:schemeClr val="accent5"/>
                  </a:solidFill>
                </a:rPr>
                <a:t>Single </a:t>
              </a:r>
              <a:r>
                <a:rPr lang="en-GB" sz="1200" dirty="0">
                  <a:solidFill>
                    <a:schemeClr val="accent5"/>
                  </a:solidFill>
                </a:rPr>
                <a:t>component metrology </a:t>
              </a:r>
              <a:r>
                <a:rPr lang="en-GB" sz="1200" dirty="0" smtClean="0">
                  <a:solidFill>
                    <a:schemeClr val="accent5"/>
                  </a:solidFill>
                </a:rPr>
                <a:t>report</a:t>
              </a:r>
            </a:p>
            <a:p>
              <a:pPr marL="171450" indent="-1714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200" dirty="0" smtClean="0">
                  <a:solidFill>
                    <a:schemeClr val="accent5"/>
                  </a:solidFill>
                </a:rPr>
                <a:t>Tooling geometry</a:t>
              </a:r>
            </a:p>
            <a:p>
              <a:pPr marL="171450" indent="-1714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200" dirty="0" smtClean="0">
                  <a:solidFill>
                    <a:schemeClr val="accent5"/>
                  </a:solidFill>
                </a:rPr>
                <a:t>Assembly </a:t>
              </a:r>
              <a:r>
                <a:rPr lang="en-GB" sz="1200" dirty="0">
                  <a:solidFill>
                    <a:schemeClr val="accent5"/>
                  </a:solidFill>
                </a:rPr>
                <a:t>geometry</a:t>
              </a:r>
            </a:p>
            <a:p>
              <a:pPr>
                <a:spcBef>
                  <a:spcPct val="20000"/>
                </a:spcBef>
                <a:buClr>
                  <a:schemeClr val="accent6"/>
                </a:buClr>
              </a:pPr>
              <a:r>
                <a:rPr lang="en-GB" sz="1200" b="1" dirty="0" smtClean="0">
                  <a:solidFill>
                    <a:schemeClr val="accent5"/>
                  </a:solidFill>
                </a:rPr>
                <a:t>Analysis:</a:t>
              </a:r>
            </a:p>
            <a:p>
              <a:pPr marL="171450" indent="-1714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200" dirty="0">
                  <a:solidFill>
                    <a:schemeClr val="accent5"/>
                  </a:solidFill>
                </a:rPr>
                <a:t>Operations</a:t>
              </a:r>
              <a:r>
                <a:rPr lang="en-GB" sz="1200" dirty="0" smtClean="0">
                  <a:solidFill>
                    <a:schemeClr val="accent5"/>
                  </a:solidFill>
                </a:rPr>
                <a:t> influence </a:t>
              </a:r>
              <a:r>
                <a:rPr lang="en-GB" sz="1200" dirty="0">
                  <a:solidFill>
                    <a:schemeClr val="accent5"/>
                  </a:solidFill>
                </a:rPr>
                <a:t>over structure </a:t>
              </a:r>
              <a:r>
                <a:rPr lang="en-GB" sz="1200" dirty="0" smtClean="0">
                  <a:solidFill>
                    <a:schemeClr val="accent5"/>
                  </a:solidFill>
                </a:rPr>
                <a:t>geometry</a:t>
              </a:r>
            </a:p>
            <a:p>
              <a:pPr marL="171450" indent="-1714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</a:pPr>
              <a:r>
                <a:rPr lang="en-GB" sz="1200" dirty="0" smtClean="0">
                  <a:solidFill>
                    <a:schemeClr val="accent5"/>
                  </a:solidFill>
                </a:rPr>
                <a:t>Assembly alignment</a:t>
              </a:r>
              <a:endParaRPr lang="en-GB" sz="1200" dirty="0">
                <a:solidFill>
                  <a:schemeClr val="accent5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534265" y="1317821"/>
              <a:ext cx="2430223" cy="2046018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54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12000" y="25139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Plans for long prototypes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707904" y="2362691"/>
            <a:ext cx="5238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5A5A5A"/>
              </a:solidFill>
            </a:endParaRPr>
          </a:p>
          <a:p>
            <a:r>
              <a:rPr lang="en-GB" b="1" u="sng" dirty="0">
                <a:solidFill>
                  <a:srgbClr val="5A5A5A"/>
                </a:solidFill>
              </a:rPr>
              <a:t>Goals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smtClean="0">
                <a:solidFill>
                  <a:srgbClr val="5A5A5A"/>
                </a:solidFill>
              </a:rPr>
              <a:t>First prototype </a:t>
            </a:r>
            <a:r>
              <a:rPr lang="en-GB" b="1" dirty="0">
                <a:solidFill>
                  <a:srgbClr val="5A5A5A"/>
                </a:solidFill>
              </a:rPr>
              <a:t>structure </a:t>
            </a:r>
            <a:r>
              <a:rPr lang="en-GB" dirty="0">
                <a:solidFill>
                  <a:srgbClr val="5A5A5A"/>
                </a:solidFill>
              </a:rPr>
              <a:t>components </a:t>
            </a:r>
            <a:r>
              <a:rPr lang="en-GB" dirty="0" smtClean="0">
                <a:solidFill>
                  <a:srgbClr val="5A5A5A"/>
                </a:solidFill>
              </a:rPr>
              <a:t>delivery foreseen by </a:t>
            </a:r>
            <a:r>
              <a:rPr lang="en-GB" b="1" dirty="0">
                <a:solidFill>
                  <a:srgbClr val="5A5A5A"/>
                </a:solidFill>
              </a:rPr>
              <a:t>early 2017</a:t>
            </a:r>
            <a:r>
              <a:rPr lang="en-GB" dirty="0">
                <a:solidFill>
                  <a:srgbClr val="5A5A5A"/>
                </a:solidFill>
              </a:rPr>
              <a:t>.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5A5A5A"/>
                </a:solidFill>
              </a:rPr>
              <a:t>Assembly in a </a:t>
            </a:r>
            <a:r>
              <a:rPr lang="en-GB" b="1" dirty="0">
                <a:solidFill>
                  <a:srgbClr val="5A5A5A"/>
                </a:solidFill>
              </a:rPr>
              <a:t>“mirror” </a:t>
            </a:r>
            <a:r>
              <a:rPr lang="en-GB" dirty="0">
                <a:solidFill>
                  <a:srgbClr val="5A5A5A"/>
                </a:solidFill>
              </a:rPr>
              <a:t>configuration </a:t>
            </a:r>
            <a:r>
              <a:rPr lang="en-GB" b="1" dirty="0" smtClean="0">
                <a:solidFill>
                  <a:srgbClr val="5A5A5A"/>
                </a:solidFill>
              </a:rPr>
              <a:t>mid-2017</a:t>
            </a:r>
            <a:r>
              <a:rPr lang="en-GB" dirty="0" smtClean="0">
                <a:solidFill>
                  <a:srgbClr val="5A5A5A"/>
                </a:solidFill>
              </a:rPr>
              <a:t> using one Nb</a:t>
            </a:r>
            <a:r>
              <a:rPr lang="en-GB" baseline="-25000" dirty="0" smtClean="0">
                <a:solidFill>
                  <a:srgbClr val="5A5A5A"/>
                </a:solidFill>
              </a:rPr>
              <a:t>3</a:t>
            </a:r>
            <a:r>
              <a:rPr lang="en-GB" dirty="0" smtClean="0">
                <a:solidFill>
                  <a:srgbClr val="5A5A5A"/>
                </a:solidFill>
              </a:rPr>
              <a:t>Sn coil and 3 copper/low-grade coils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First real MQXFB prototype by </a:t>
            </a:r>
            <a:r>
              <a:rPr lang="en-GB" b="1" dirty="0" smtClean="0">
                <a:solidFill>
                  <a:srgbClr val="5A5A5A"/>
                </a:solidFill>
              </a:rPr>
              <a:t>end 2018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Second prototype by </a:t>
            </a:r>
            <a:r>
              <a:rPr lang="en-GB" b="1" dirty="0" smtClean="0">
                <a:solidFill>
                  <a:srgbClr val="5A5A5A"/>
                </a:solidFill>
              </a:rPr>
              <a:t>mid-2019</a:t>
            </a:r>
            <a:endParaRPr lang="en-GB" b="1" dirty="0">
              <a:solidFill>
                <a:srgbClr val="5A5A5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27534"/>
            <a:ext cx="8219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smtClean="0">
                <a:solidFill>
                  <a:srgbClr val="5A5A5A"/>
                </a:solidFill>
              </a:rPr>
              <a:t>MQXFB CAD </a:t>
            </a:r>
            <a:r>
              <a:rPr lang="en-GB" dirty="0" smtClean="0">
                <a:solidFill>
                  <a:srgbClr val="5A5A5A"/>
                </a:solidFill>
              </a:rPr>
              <a:t>model has been </a:t>
            </a:r>
            <a:r>
              <a:rPr lang="en-GB" b="1" dirty="0" smtClean="0">
                <a:solidFill>
                  <a:srgbClr val="5A5A5A"/>
                </a:solidFill>
              </a:rPr>
              <a:t>completed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Possible modification of yoke tolerances depending on MQXFD3 assembly results (tests @ 77 K in progress)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smtClean="0">
                <a:solidFill>
                  <a:srgbClr val="5A5A5A"/>
                </a:solidFill>
              </a:rPr>
              <a:t>SS shells </a:t>
            </a:r>
            <a:r>
              <a:rPr lang="en-GB" dirty="0" smtClean="0">
                <a:solidFill>
                  <a:srgbClr val="5A5A5A"/>
                </a:solidFill>
              </a:rPr>
              <a:t>have been</a:t>
            </a:r>
            <a:r>
              <a:rPr lang="en-GB" b="1" dirty="0" smtClean="0">
                <a:solidFill>
                  <a:srgbClr val="5A5A5A"/>
                </a:solidFill>
              </a:rPr>
              <a:t> ordered </a:t>
            </a:r>
            <a:r>
              <a:rPr lang="en-GB" dirty="0" smtClean="0">
                <a:solidFill>
                  <a:srgbClr val="5A5A5A"/>
                </a:solidFill>
              </a:rPr>
              <a:t>to qualify the welding process using MQXFS2b model magnet (delivery is foreseen during autumn 2016)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Order for long shells still to be launched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b="1" dirty="0" smtClean="0">
                <a:solidFill>
                  <a:srgbClr val="5A5A5A"/>
                </a:solidFill>
              </a:rPr>
              <a:t>Procurement</a:t>
            </a:r>
            <a:r>
              <a:rPr lang="en-GB" dirty="0" smtClean="0">
                <a:solidFill>
                  <a:srgbClr val="5A5A5A"/>
                </a:solidFill>
              </a:rPr>
              <a:t> of material for </a:t>
            </a:r>
            <a:r>
              <a:rPr lang="en-GB" b="1" dirty="0" smtClean="0">
                <a:solidFill>
                  <a:srgbClr val="5A5A5A"/>
                </a:solidFill>
              </a:rPr>
              <a:t>1+1 prototype </a:t>
            </a:r>
            <a:r>
              <a:rPr lang="en-GB" dirty="0" smtClean="0">
                <a:solidFill>
                  <a:srgbClr val="5A5A5A"/>
                </a:solidFill>
              </a:rPr>
              <a:t>structure has been launched </a:t>
            </a:r>
            <a:endParaRPr lang="en-GB" dirty="0">
              <a:solidFill>
                <a:srgbClr val="5A5A5A"/>
              </a:solidFill>
            </a:endParaRPr>
          </a:p>
        </p:txBody>
      </p:sp>
      <p:pic>
        <p:nvPicPr>
          <p:cNvPr id="12" name="Picture 11" descr="MQXFB 01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50" b="89784" l="3437" r="100000">
                        <a14:foregroundMark x1="10809" y1="74263" x2="10809" y2="742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2637520"/>
            <a:ext cx="3966826" cy="223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6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Still to do for MQXFB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87041"/>
            <a:ext cx="8507288" cy="3356917"/>
          </a:xfrm>
        </p:spPr>
        <p:txBody>
          <a:bodyPr>
            <a:normAutofit/>
          </a:bodyPr>
          <a:lstStyle/>
          <a:p>
            <a:pPr algn="l"/>
            <a:r>
              <a:rPr lang="en-GB" altLang="en-US" sz="1800" dirty="0">
                <a:ea typeface="ＭＳ Ｐゴシック" pitchFamily="34" charset="-128"/>
              </a:rPr>
              <a:t>Mechanical alignment accuracy addressed during magnet design still to </a:t>
            </a:r>
            <a:r>
              <a:rPr lang="en-GB" altLang="en-US" sz="1800" dirty="0" smtClean="0">
                <a:ea typeface="ＭＳ Ｐゴシック" pitchFamily="34" charset="-128"/>
              </a:rPr>
              <a:t>be confirmed </a:t>
            </a:r>
            <a:r>
              <a:rPr lang="en-GB" altLang="en-US" sz="1800" dirty="0">
                <a:ea typeface="ＭＳ Ｐゴシック" pitchFamily="34" charset="-128"/>
              </a:rPr>
              <a:t>on a long </a:t>
            </a:r>
            <a:r>
              <a:rPr lang="en-GB" altLang="en-US" sz="1800" dirty="0" smtClean="0">
                <a:ea typeface="ＭＳ Ｐゴシック" pitchFamily="34" charset="-128"/>
              </a:rPr>
              <a:t>structure even if promising results have been obtained when coupling MQXFS2 &amp; MQXFS3</a:t>
            </a:r>
            <a:endParaRPr lang="en-GB" altLang="en-US" sz="1800" dirty="0">
              <a:ea typeface="ＭＳ Ｐゴシック" pitchFamily="34" charset="-128"/>
            </a:endParaRPr>
          </a:p>
          <a:p>
            <a:pPr algn="l"/>
            <a:r>
              <a:rPr lang="en-GB" altLang="en-US" sz="1800" dirty="0">
                <a:ea typeface="ＭＳ Ｐゴシック" pitchFamily="34" charset="-128"/>
              </a:rPr>
              <a:t>Prototype magnet will be used to quantify  mechanical structure alignment accuracy </a:t>
            </a:r>
            <a:endParaRPr lang="en-GB" altLang="en-US" sz="1800" dirty="0" smtClean="0">
              <a:ea typeface="ＭＳ Ｐゴシック" pitchFamily="34" charset="-128"/>
            </a:endParaRPr>
          </a:p>
          <a:p>
            <a:pPr algn="l"/>
            <a:r>
              <a:rPr lang="en-GB" sz="1800" dirty="0" smtClean="0"/>
              <a:t>MQXFB </a:t>
            </a:r>
            <a:r>
              <a:rPr lang="en-GB" sz="1800" dirty="0"/>
              <a:t>handling tooling has to be carefully studied in order to maintain alignment between the different segments and sections in order to minimise shear and bending in the coils </a:t>
            </a:r>
            <a:endParaRPr lang="en-GB" altLang="en-US" sz="1800" dirty="0">
              <a:ea typeface="ＭＳ Ｐゴシック" pitchFamily="34" charset="-128"/>
            </a:endParaRPr>
          </a:p>
          <a:p>
            <a:pPr algn="l"/>
            <a:r>
              <a:rPr lang="en-GB" altLang="en-US" sz="1800" dirty="0">
                <a:ea typeface="ＭＳ Ｐゴシック" pitchFamily="34" charset="-128"/>
              </a:rPr>
              <a:t>Magnet geometry to be mapped before and during cold-mass assembly (in particular when the magnet has been stored for a long time or </a:t>
            </a:r>
            <a:r>
              <a:rPr lang="en-GB" altLang="en-US" sz="1800" dirty="0" smtClean="0">
                <a:ea typeface="ＭＳ Ｐゴシック" pitchFamily="34" charset="-128"/>
              </a:rPr>
              <a:t>transported)</a:t>
            </a:r>
            <a:endParaRPr lang="en-GB" altLang="en-US" sz="1800" dirty="0">
              <a:ea typeface="ＭＳ Ｐゴシック" pitchFamily="34" charset="-128"/>
            </a:endParaRPr>
          </a:p>
          <a:p>
            <a:pPr algn="l"/>
            <a:endParaRPr lang="en-GB" altLang="en-US" sz="1800" dirty="0">
              <a:ea typeface="ＭＳ Ｐゴシック" pitchFamily="34" charset="-128"/>
            </a:endParaRPr>
          </a:p>
          <a:p>
            <a:pPr algn="l"/>
            <a:endParaRPr lang="en-GB" altLang="en-US" sz="1800" dirty="0">
              <a:ea typeface="ＭＳ Ｐゴシック" pitchFamily="34" charset="-128"/>
            </a:endParaRPr>
          </a:p>
          <a:p>
            <a:pPr algn="l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779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MQXFB magnet cross-section </a:t>
            </a:r>
          </a:p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MQXFB design and main assembly steps</a:t>
            </a:r>
          </a:p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Prototypes schedule and status on components </a:t>
            </a:r>
          </a:p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Tooling design schedule and status </a:t>
            </a:r>
          </a:p>
          <a:p>
            <a:pPr algn="l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QC &amp; plans for long prototype  </a:t>
            </a:r>
          </a:p>
          <a:p>
            <a:pPr algn="l"/>
            <a:r>
              <a:rPr lang="en-GB" dirty="0" smtClean="0"/>
              <a:t>Summary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6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fr-FR" altLang="en-US" dirty="0" err="1" smtClean="0">
                <a:ea typeface="ＭＳ Ｐゴシック" pitchFamily="34" charset="-128"/>
              </a:rPr>
              <a:t>Summary</a:t>
            </a:r>
            <a:endParaRPr lang="fr-FR" altLang="en-US" dirty="0" smtClean="0">
              <a:ea typeface="ＭＳ Ｐゴシック" pitchFamily="34" charset="-128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555526"/>
            <a:ext cx="8434800" cy="4147543"/>
          </a:xfrm>
        </p:spPr>
        <p:txBody>
          <a:bodyPr>
            <a:noAutofit/>
          </a:bodyPr>
          <a:lstStyle/>
          <a:p>
            <a:pPr algn="l"/>
            <a:r>
              <a:rPr lang="en-GB" altLang="en-US" sz="1600" dirty="0" smtClean="0">
                <a:ea typeface="ＭＳ Ｐゴシック" pitchFamily="34" charset="-128"/>
              </a:rPr>
              <a:t>MQXFB assembly procedure has been defined and is being tested during MQXFS model program 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The assembly procedure will be extrapolated for MQXFB construction and validated on the first prototype to be built at CERN from February 2016 on</a:t>
            </a:r>
          </a:p>
          <a:p>
            <a:pPr lvl="1" algn="l"/>
            <a:r>
              <a:rPr lang="en-US" alt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Most of the existing tooling can be scaled-up from models to 8 m long magnet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Plan to check alignment at each assembly </a:t>
            </a:r>
            <a:r>
              <a:rPr lang="en-US" altLang="en-US" sz="1600" dirty="0" smtClean="0">
                <a:ea typeface="ＭＳ Ｐゴシック" pitchFamily="34" charset="-128"/>
              </a:rPr>
              <a:t>step. </a:t>
            </a:r>
            <a:r>
              <a:rPr lang="en-US" alt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Dedicated mechanic </a:t>
            </a:r>
            <a:r>
              <a:rPr lang="en-US" altLang="en-US" sz="1600" dirty="0" err="1" smtClean="0">
                <a:solidFill>
                  <a:srgbClr val="FF0000"/>
                </a:solidFill>
                <a:ea typeface="ＭＳ Ｐゴシック" pitchFamily="34" charset="-128"/>
              </a:rPr>
              <a:t>vs</a:t>
            </a:r>
            <a:r>
              <a:rPr lang="en-US" alt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 magnetic measuring mole to be designed and built</a:t>
            </a:r>
            <a:endParaRPr lang="en-US" altLang="en-US" sz="1600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Most of structure components  detailed design completed 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Components procurement for the first prototype started. Delivery scheduled for early 2017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First MQXFB prototype (mirror configuration) assembly scheduled for end 2017 (being discussed)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First real MQXFB  prototype to be completed by end 2018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Second prototype by mid-2019</a:t>
            </a:r>
          </a:p>
          <a:p>
            <a:pPr algn="l"/>
            <a:r>
              <a:rPr lang="en-US" altLang="en-US" sz="1600" dirty="0" smtClean="0">
                <a:ea typeface="ＭＳ Ｐゴシック" pitchFamily="34" charset="-128"/>
              </a:rPr>
              <a:t>Handling and assembly tooling to be designed and manufactured</a:t>
            </a:r>
          </a:p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  <a:ea typeface="ＭＳ Ｐゴシック" pitchFamily="34" charset="-128"/>
              </a:rPr>
              <a:t>No show-stopper identified </a:t>
            </a:r>
            <a:r>
              <a:rPr lang="en-US" altLang="en-US" sz="1800" b="1">
                <a:solidFill>
                  <a:srgbClr val="FF0000"/>
                </a:solidFill>
                <a:ea typeface="ＭＳ Ｐゴシック" pitchFamily="34" charset="-128"/>
              </a:rPr>
              <a:t>so </a:t>
            </a:r>
            <a:r>
              <a:rPr lang="en-US" altLang="en-US" sz="1800" b="1" smtClean="0">
                <a:solidFill>
                  <a:srgbClr val="FF0000"/>
                </a:solidFill>
                <a:ea typeface="ＭＳ Ｐゴシック" pitchFamily="34" charset="-128"/>
              </a:rPr>
              <a:t>far!</a:t>
            </a:r>
            <a:endParaRPr lang="en-US" altLang="en-US" sz="1800" b="1" dirty="0">
              <a:solidFill>
                <a:srgbClr val="FF0000"/>
              </a:solidFill>
              <a:ea typeface="ＭＳ Ｐゴシック" pitchFamily="34" charset="-128"/>
            </a:endParaRPr>
          </a:p>
          <a:p>
            <a:pPr algn="l"/>
            <a:endParaRPr lang="en-GB" altLang="en-US" sz="1600" dirty="0" smtClean="0">
              <a:ea typeface="ＭＳ Ｐゴシック" pitchFamily="34" charset="-128"/>
            </a:endParaRPr>
          </a:p>
          <a:p>
            <a:pPr algn="l"/>
            <a:endParaRPr lang="en-GB" altLang="en-US" sz="1600" dirty="0" smtClean="0">
              <a:ea typeface="ＭＳ Ｐゴシック" pitchFamily="34" charset="-128"/>
            </a:endParaRPr>
          </a:p>
          <a:p>
            <a:pPr algn="l"/>
            <a:endParaRPr lang="en-GB" altLang="en-US" sz="16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393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 smtClean="0"/>
              <a:t>MQXFB magnet design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4189837"/>
            <a:ext cx="7153050" cy="686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084" y="483518"/>
            <a:ext cx="1800944" cy="17860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44802" y="388517"/>
            <a:ext cx="5638800" cy="3801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accent5"/>
                </a:solidFill>
              </a:rPr>
              <a:t>≈</a:t>
            </a:r>
            <a:r>
              <a:rPr lang="en-US" sz="1800" dirty="0" smtClean="0">
                <a:solidFill>
                  <a:schemeClr val="accent5"/>
                </a:solidFill>
              </a:rPr>
              <a:t>7.5 meters long coils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accent5"/>
                </a:solidFill>
              </a:rPr>
              <a:t>50 mm </a:t>
            </a:r>
            <a:r>
              <a:rPr lang="en-US" sz="1800" dirty="0" smtClean="0">
                <a:solidFill>
                  <a:schemeClr val="accent5"/>
                </a:solidFill>
              </a:rPr>
              <a:t>thick aluminum collars 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Coil angular positioning w.r.t collars using radiation resistant G10 alignment keys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Pads assembly : combining 5.8 mm and 28 mm pieces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≈ 3.8 m long masters &amp; bladders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accent5"/>
                </a:solidFill>
              </a:rPr>
              <a:t>Y</a:t>
            </a:r>
            <a:r>
              <a:rPr lang="en-US" sz="1800" dirty="0" smtClean="0">
                <a:solidFill>
                  <a:schemeClr val="accent5"/>
                </a:solidFill>
              </a:rPr>
              <a:t>okes assembly : using 5.8 mm and 46 mm thick pieces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10 long and 2 short aluminum shells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≈ 8.5 long rods for longitudinal loading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accent5"/>
                </a:solidFill>
              </a:rPr>
              <a:t>≈ 10 meters long ½ SS shells to be welded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endParaRPr lang="en-GB" sz="1800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8778" y="2269597"/>
            <a:ext cx="2610090" cy="158775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509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7920000" cy="540000"/>
          </a:xfrm>
        </p:spPr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627534"/>
            <a:ext cx="8458200" cy="412359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CERN</a:t>
            </a:r>
          </a:p>
          <a:p>
            <a:pPr lvl="1">
              <a:defRPr/>
            </a:pPr>
            <a:r>
              <a:rPr lang="en-GB" altLang="en-US" sz="1600" dirty="0" smtClean="0">
                <a:sym typeface="Symbol"/>
              </a:rPr>
              <a:t>P. </a:t>
            </a:r>
            <a:r>
              <a:rPr lang="en-GB" altLang="en-US" sz="1600" dirty="0" err="1" smtClean="0">
                <a:sym typeface="Symbol"/>
              </a:rPr>
              <a:t>Bestmann</a:t>
            </a:r>
            <a:r>
              <a:rPr lang="en-GB" altLang="en-US" sz="1600" dirty="0" smtClean="0">
                <a:sym typeface="Symbol"/>
              </a:rPr>
              <a:t>, N. Bourcey, A. Carlon, D. Cote, E. </a:t>
            </a:r>
            <a:r>
              <a:rPr lang="en-GB" altLang="en-US" sz="1600" dirty="0" err="1" smtClean="0">
                <a:sym typeface="Symbol"/>
              </a:rPr>
              <a:t>Cavanna</a:t>
            </a:r>
            <a:r>
              <a:rPr lang="en-GB" altLang="en-US" sz="1600" dirty="0" smtClean="0">
                <a:sym typeface="Symbol"/>
              </a:rPr>
              <a:t>, H. </a:t>
            </a:r>
            <a:r>
              <a:rPr lang="en-GB" altLang="en-US" sz="1600" dirty="0" err="1" smtClean="0">
                <a:sym typeface="Symbol"/>
              </a:rPr>
              <a:t>Dupond</a:t>
            </a:r>
            <a:r>
              <a:rPr lang="en-GB" altLang="en-US" sz="1600" dirty="0" smtClean="0">
                <a:sym typeface="Symbol"/>
              </a:rPr>
              <a:t>, N. Eyraud, C. </a:t>
            </a:r>
            <a:r>
              <a:rPr lang="en-GB" altLang="en-US" sz="1600" dirty="0" err="1" smtClean="0">
                <a:sym typeface="Symbol"/>
              </a:rPr>
              <a:t>Fernandes</a:t>
            </a:r>
            <a:r>
              <a:rPr lang="en-GB" altLang="en-US" sz="1600" dirty="0" smtClean="0">
                <a:sym typeface="Symbol"/>
              </a:rPr>
              <a:t>, J. Ferradas, B. Favrat, S</a:t>
            </a:r>
            <a:r>
              <a:rPr lang="en-GB" altLang="en-US" sz="1600" dirty="0">
                <a:sym typeface="Symbol"/>
              </a:rPr>
              <a:t>. Izquierdo Bermudez, </a:t>
            </a:r>
            <a:r>
              <a:rPr lang="en-GB" altLang="en-US" sz="1600" dirty="0" smtClean="0">
                <a:sym typeface="Symbol"/>
              </a:rPr>
              <a:t>L. Lambert, P</a:t>
            </a:r>
            <a:r>
              <a:rPr lang="en-GB" altLang="en-US" sz="1600" dirty="0">
                <a:sym typeface="Symbol"/>
              </a:rPr>
              <a:t>. </a:t>
            </a:r>
            <a:r>
              <a:rPr lang="en-GB" altLang="en-US" sz="1600" dirty="0" smtClean="0">
                <a:sym typeface="Symbol"/>
              </a:rPr>
              <a:t>Ferracin, P</a:t>
            </a:r>
            <a:r>
              <a:rPr lang="en-GB" altLang="en-US" sz="1600" dirty="0">
                <a:sym typeface="Symbol"/>
              </a:rPr>
              <a:t>. Grosclaude, M. Guinchard, M. Juchno, F. Lackner, </a:t>
            </a:r>
            <a:r>
              <a:rPr lang="en-GB" altLang="en-US" sz="1600" dirty="0" smtClean="0">
                <a:sym typeface="Symbol"/>
              </a:rPr>
              <a:t>J. </a:t>
            </a:r>
            <a:r>
              <a:rPr lang="en-GB" altLang="en-US" sz="1600" dirty="0" err="1" smtClean="0">
                <a:sym typeface="Symbol"/>
              </a:rPr>
              <a:t>Mazet</a:t>
            </a:r>
            <a:r>
              <a:rPr lang="en-GB" altLang="en-US" sz="1600" dirty="0" smtClean="0">
                <a:sym typeface="Symbol"/>
              </a:rPr>
              <a:t>, </a:t>
            </a:r>
          </a:p>
          <a:p>
            <a:pPr lvl="1">
              <a:defRPr/>
            </a:pPr>
            <a:r>
              <a:rPr lang="en-GB" altLang="en-US" sz="1600" dirty="0" smtClean="0">
                <a:sym typeface="Symbol"/>
              </a:rPr>
              <a:t>G. </a:t>
            </a:r>
            <a:r>
              <a:rPr lang="en-GB" altLang="en-US" sz="1600" dirty="0" err="1" smtClean="0">
                <a:sym typeface="Symbol"/>
              </a:rPr>
              <a:t>Maury</a:t>
            </a:r>
            <a:r>
              <a:rPr lang="en-GB" altLang="en-US" sz="1600" dirty="0" smtClean="0">
                <a:sym typeface="Symbol"/>
              </a:rPr>
              <a:t>, P. </a:t>
            </a:r>
            <a:r>
              <a:rPr lang="en-GB" altLang="en-US" sz="1600" dirty="0" err="1" smtClean="0">
                <a:sym typeface="Symbol"/>
              </a:rPr>
              <a:t>Moyret</a:t>
            </a:r>
            <a:r>
              <a:rPr lang="en-GB" altLang="en-US" sz="1600" dirty="0" smtClean="0">
                <a:sym typeface="Symbol"/>
              </a:rPr>
              <a:t>, N. Peray, F.O. </a:t>
            </a:r>
            <a:r>
              <a:rPr lang="en-GB" altLang="en-US" sz="1600" dirty="0" err="1" smtClean="0">
                <a:sym typeface="Symbol"/>
              </a:rPr>
              <a:t>Pincot</a:t>
            </a:r>
            <a:r>
              <a:rPr lang="en-GB" altLang="en-US" sz="1600" dirty="0" smtClean="0">
                <a:sym typeface="Symbol"/>
              </a:rPr>
              <a:t>, H</a:t>
            </a:r>
            <a:r>
              <a:rPr lang="en-GB" altLang="en-US" sz="1600" dirty="0">
                <a:sym typeface="Symbol"/>
              </a:rPr>
              <a:t>. Prin</a:t>
            </a:r>
            <a:r>
              <a:rPr lang="en-GB" altLang="en-US" sz="1600" dirty="0" smtClean="0">
                <a:sym typeface="Symbol"/>
              </a:rPr>
              <a:t>, </a:t>
            </a:r>
            <a:r>
              <a:rPr lang="en-GB" altLang="en-US" sz="1600" dirty="0">
                <a:sym typeface="Symbol"/>
              </a:rPr>
              <a:t>E. Rochepault</a:t>
            </a:r>
            <a:r>
              <a:rPr lang="en-GB" altLang="en-US" sz="1600" dirty="0" smtClean="0">
                <a:sym typeface="Symbol"/>
              </a:rPr>
              <a:t>, T. Sahner, E</a:t>
            </a:r>
            <a:r>
              <a:rPr lang="en-GB" altLang="en-US" sz="1600" dirty="0">
                <a:sym typeface="Symbol"/>
              </a:rPr>
              <a:t>. </a:t>
            </a:r>
            <a:r>
              <a:rPr lang="en-GB" altLang="en-US" sz="1600" dirty="0" smtClean="0">
                <a:sym typeface="Symbol"/>
              </a:rPr>
              <a:t>Todesco, G. Vallone, R. Van </a:t>
            </a:r>
            <a:r>
              <a:rPr lang="en-GB" altLang="en-US" sz="1600" dirty="0" err="1" smtClean="0">
                <a:sym typeface="Symbol"/>
              </a:rPr>
              <a:t>Weelderen</a:t>
            </a:r>
            <a:r>
              <a:rPr lang="en-GB" altLang="en-US" sz="1600" dirty="0" smtClean="0">
                <a:sym typeface="Symbol"/>
              </a:rPr>
              <a:t>, and many others </a:t>
            </a:r>
            <a:r>
              <a:rPr lang="is-IS" altLang="en-US" sz="1600" dirty="0" smtClean="0">
                <a:sym typeface="Symbol"/>
              </a:rPr>
              <a:t>…</a:t>
            </a:r>
            <a:endParaRPr lang="en-GB" altLang="en-US" sz="1600" dirty="0" smtClean="0"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BNL</a:t>
            </a:r>
          </a:p>
          <a:p>
            <a:pPr lvl="1">
              <a:defRPr/>
            </a:pPr>
            <a:r>
              <a:rPr lang="en-US" sz="1600" dirty="0" smtClean="0"/>
              <a:t>M</a:t>
            </a:r>
            <a:r>
              <a:rPr lang="en-US" sz="1600" dirty="0"/>
              <a:t>. Anerella, A. Ghosh, J. Schmalzle, P. Wanderer </a:t>
            </a:r>
            <a:endParaRPr lang="en-GB" altLang="en-US" sz="1600" dirty="0" smtClean="0">
              <a:solidFill>
                <a:srgbClr val="FF0000"/>
              </a:solidFill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FNAL</a:t>
            </a:r>
          </a:p>
          <a:p>
            <a:pPr lvl="1">
              <a:defRPr/>
            </a:pPr>
            <a:r>
              <a:rPr lang="en-GB" altLang="en-US" sz="1600" dirty="0">
                <a:sym typeface="Symbol"/>
              </a:rPr>
              <a:t>G. Ambrosio, R. Bossert, G. Chlachidze, L. Cooley, E. Holik, S. Krave, F. Nobrega, M. </a:t>
            </a:r>
            <a:r>
              <a:rPr lang="en-GB" altLang="en-US" sz="1600" dirty="0" smtClean="0">
                <a:sym typeface="Symbol"/>
              </a:rPr>
              <a:t>Yu, C. </a:t>
            </a:r>
            <a:r>
              <a:rPr lang="en-GB" altLang="en-US" sz="1600" dirty="0" err="1" smtClean="0">
                <a:sym typeface="Symbol"/>
              </a:rPr>
              <a:t>Santini</a:t>
            </a:r>
            <a:endParaRPr lang="en-GB" altLang="en-US" sz="1600" dirty="0" smtClean="0">
              <a:sym typeface="Symbol"/>
            </a:endParaRPr>
          </a:p>
          <a:p>
            <a:pPr>
              <a:defRPr/>
            </a:pPr>
            <a:r>
              <a:rPr lang="en-GB" altLang="en-US" sz="1600" dirty="0" smtClean="0">
                <a:solidFill>
                  <a:srgbClr val="FF0000"/>
                </a:solidFill>
                <a:sym typeface="Symbol"/>
              </a:rPr>
              <a:t>LBNL</a:t>
            </a:r>
          </a:p>
          <a:p>
            <a:pPr lvl="1">
              <a:defRPr/>
            </a:pPr>
            <a:r>
              <a:rPr lang="en-US" sz="1600" dirty="0"/>
              <a:t>D. Cheng, D.R. Dietderich, H. Felice, R. </a:t>
            </a:r>
            <a:r>
              <a:rPr lang="en-US" sz="1600" dirty="0" err="1"/>
              <a:t>Hafalia</a:t>
            </a:r>
            <a:r>
              <a:rPr lang="en-US" sz="1600" dirty="0"/>
              <a:t>, M. Marchevsky, H. Pan</a:t>
            </a:r>
            <a:r>
              <a:rPr lang="en-US" sz="1600" dirty="0" smtClean="0"/>
              <a:t>, I. Pong,  G.L. </a:t>
            </a:r>
            <a:r>
              <a:rPr lang="en-US" sz="1600" dirty="0"/>
              <a:t>Sabbi, X. Wang </a:t>
            </a:r>
            <a:endParaRPr lang="en-GB" altLang="en-US" sz="1600" dirty="0" smtClean="0">
              <a:solidFill>
                <a:srgbClr val="FF00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83307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Thank you for your attention !</a:t>
            </a:r>
            <a:endParaRPr lang="en-GB" sz="32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 rot="19969663">
            <a:off x="1892386" y="1986975"/>
            <a:ext cx="535923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Backup slides</a:t>
            </a:r>
            <a:endParaRPr lang="fr-CH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734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smtClean="0"/>
              <a:t>CERN prototype coil fabrication</a:t>
            </a:r>
            <a:endParaRPr lang="en-GB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3620" y="627534"/>
            <a:ext cx="7920000" cy="17855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First Cu coil started (first layer wound/cured)</a:t>
            </a:r>
          </a:p>
          <a:p>
            <a:r>
              <a:rPr lang="en-GB" sz="1800" dirty="0" smtClean="0"/>
              <a:t>Then,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Cu coil and 2 low-grade coils</a:t>
            </a:r>
          </a:p>
          <a:p>
            <a:r>
              <a:rPr lang="en-GB" sz="1800" dirty="0" smtClean="0"/>
              <a:t>Then, 2 RRP and 2 PIT coils for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prototype</a:t>
            </a:r>
          </a:p>
          <a:p>
            <a:r>
              <a:rPr lang="en-GB" sz="1800" dirty="0" smtClean="0"/>
              <a:t>In total, 2 prototypes, 12 coils </a:t>
            </a:r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151" t="12698" r="52511" b="45816"/>
          <a:stretch/>
        </p:blipFill>
        <p:spPr>
          <a:xfrm>
            <a:off x="1619672" y="1897172"/>
            <a:ext cx="5529361" cy="31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9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GB" dirty="0" smtClean="0"/>
              <a:t>Risk and Mitigations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4424"/>
              </p:ext>
            </p:extLst>
          </p:nvPr>
        </p:nvGraphicFramePr>
        <p:xfrm>
          <a:off x="323527" y="809982"/>
          <a:ext cx="8712969" cy="351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5409"/>
                <a:gridCol w="2861203"/>
                <a:gridCol w="2758285"/>
                <a:gridCol w="6480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Components &amp; tooling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Risk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Mitigation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Critical?</a:t>
                      </a:r>
                      <a:endParaRPr lang="en-GB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Aluminium</a:t>
                      </a:r>
                      <a:r>
                        <a:rPr lang="en-GB" sz="1000" baseline="0" dirty="0" smtClean="0"/>
                        <a:t> shells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Low. Well known</a:t>
                      </a:r>
                      <a:r>
                        <a:rPr lang="en-GB" sz="1000" baseline="0" dirty="0" smtClean="0"/>
                        <a:t> technic and company from models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Yoke &amp; Pads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Low for prototypes (EDM). Will required tooling develop.</a:t>
                      </a:r>
                      <a:r>
                        <a:rPr lang="en-GB" sz="1000" baseline="0" dirty="0" smtClean="0"/>
                        <a:t> for series magnet (fine-blanking)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Masters,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collars, End-plates &amp; rods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Well on track.</a:t>
                      </a:r>
                      <a:r>
                        <a:rPr lang="en-GB" sz="1000" baseline="0" dirty="0" smtClean="0"/>
                        <a:t> Masters geometry over ≈ 3.6 m?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Assembly tooling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Low risk. Simple tooling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Mechanic/Magnetic mole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Long development</a:t>
                      </a:r>
                      <a:r>
                        <a:rPr lang="en-GB" sz="1000" baseline="0" dirty="0" smtClean="0"/>
                        <a:t> process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Make</a:t>
                      </a:r>
                      <a:r>
                        <a:rPr lang="en-GB" sz="1000" baseline="0" dirty="0" smtClean="0"/>
                        <a:t> u</a:t>
                      </a:r>
                      <a:r>
                        <a:rPr lang="en-GB" sz="1000" dirty="0" smtClean="0"/>
                        <a:t>se</a:t>
                      </a:r>
                      <a:r>
                        <a:rPr lang="en-GB" sz="1000" baseline="0" dirty="0" smtClean="0"/>
                        <a:t> of e</a:t>
                      </a:r>
                      <a:r>
                        <a:rPr lang="en-GB" sz="1000" dirty="0" smtClean="0"/>
                        <a:t>xisting mole. High risk of problems</a:t>
                      </a:r>
                      <a:r>
                        <a:rPr lang="en-GB" sz="1000" baseline="0" dirty="0" smtClean="0"/>
                        <a:t> if failure (old components &amp; Soft)</a:t>
                      </a:r>
                      <a:r>
                        <a:rPr lang="en-GB" sz="1000" dirty="0" smtClean="0"/>
                        <a:t>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Bladders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Need qualification for extruded tubes (cost reduction)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Laser welded plates as plan B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Bladders station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Low risk. Standard components to be assembled. Experience from models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Bladder station</a:t>
                      </a:r>
                      <a:r>
                        <a:rPr lang="en-GB" sz="1000" baseline="0" dirty="0" smtClean="0"/>
                        <a:t> from model program available. (Need 2 for series)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Quench heaters production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Long qualification process for new</a:t>
                      </a:r>
                      <a:r>
                        <a:rPr lang="en-GB" sz="1000" baseline="0" dirty="0" smtClean="0"/>
                        <a:t> companies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Urgent</a:t>
                      </a:r>
                      <a:r>
                        <a:rPr lang="en-GB" sz="1000" baseline="0" dirty="0" smtClean="0"/>
                        <a:t> n</a:t>
                      </a:r>
                      <a:r>
                        <a:rPr lang="en-GB" sz="1000" dirty="0" smtClean="0"/>
                        <a:t>eed to find at least a second qualified provider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72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</a:t>
            </a:r>
            <a:r>
              <a:rPr lang="en-GB" dirty="0" err="1"/>
              <a:t>cryo</a:t>
            </a:r>
            <a:r>
              <a:rPr lang="en-GB" dirty="0"/>
              <a:t>-assembly production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5604" y="700401"/>
            <a:ext cx="7920000" cy="2087373"/>
          </a:xfrm>
        </p:spPr>
        <p:txBody>
          <a:bodyPr vert="horz" lIns="0" tIns="0" rIns="0" bIns="0" rtlCol="0">
            <a:normAutofit/>
          </a:bodyPr>
          <a:lstStyle/>
          <a:p>
            <a:pPr algn="l"/>
            <a:r>
              <a:rPr lang="en-GB" sz="1600" dirty="0">
                <a:ea typeface="ＭＳ Ｐゴシック" pitchFamily="34" charset="-128"/>
              </a:rPr>
              <a:t>Starts on mid 2019, finish on mid/late 2023</a:t>
            </a:r>
          </a:p>
          <a:p>
            <a:pPr algn="l"/>
            <a:r>
              <a:rPr lang="en-GB" sz="1600" dirty="0">
                <a:ea typeface="ＭＳ Ｐゴシック" pitchFamily="34" charset="-128"/>
              </a:rPr>
              <a:t>About a year for </a:t>
            </a:r>
            <a:r>
              <a:rPr lang="en-GB" sz="1600" dirty="0" err="1">
                <a:ea typeface="ＭＳ Ｐゴシック" pitchFamily="34" charset="-128"/>
              </a:rPr>
              <a:t>cryo</a:t>
            </a:r>
            <a:r>
              <a:rPr lang="en-GB" sz="1600" dirty="0">
                <a:ea typeface="ＭＳ Ｐゴシック" pitchFamily="34" charset="-128"/>
              </a:rPr>
              <a:t>-assembly</a:t>
            </a:r>
          </a:p>
          <a:p>
            <a:pPr lvl="1" algn="l"/>
            <a:r>
              <a:rPr lang="en-GB" sz="1600" dirty="0"/>
              <a:t>3 months for magnet assembly</a:t>
            </a:r>
          </a:p>
          <a:p>
            <a:pPr lvl="1" algn="l"/>
            <a:r>
              <a:rPr lang="en-GB" sz="1600" dirty="0"/>
              <a:t>3 months for cold mass assembly</a:t>
            </a:r>
          </a:p>
          <a:p>
            <a:pPr lvl="1" algn="l"/>
            <a:r>
              <a:rPr lang="en-GB" sz="1600" dirty="0"/>
              <a:t>3 months for </a:t>
            </a:r>
            <a:r>
              <a:rPr lang="en-GB" sz="1600" dirty="0" err="1"/>
              <a:t>cryostating</a:t>
            </a:r>
            <a:endParaRPr lang="en-GB" sz="1600" dirty="0"/>
          </a:p>
          <a:p>
            <a:pPr lvl="1" algn="l"/>
            <a:r>
              <a:rPr lang="en-GB" sz="1600" dirty="0"/>
              <a:t>1.5 month for testing</a:t>
            </a:r>
          </a:p>
          <a:p>
            <a:pPr lvl="1" algn="l"/>
            <a:r>
              <a:rPr lang="en-GB" sz="1600" dirty="0"/>
              <a:t>1 month for preparation for </a:t>
            </a:r>
            <a:r>
              <a:rPr lang="en-GB" sz="1600" dirty="0" smtClean="0"/>
              <a:t>installation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60" t="12726" r="29766" b="58826"/>
          <a:stretch/>
        </p:blipFill>
        <p:spPr>
          <a:xfrm>
            <a:off x="595604" y="2787774"/>
            <a:ext cx="7637779" cy="183306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649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5139"/>
            <a:ext cx="6048232" cy="540000"/>
          </a:xfrm>
        </p:spPr>
        <p:txBody>
          <a:bodyPr/>
          <a:lstStyle/>
          <a:p>
            <a:r>
              <a:rPr lang="en-GB" dirty="0" smtClean="0"/>
              <a:t>MQXFSD3 yoke-shell assembly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262781" y="612758"/>
            <a:ext cx="6757491" cy="260260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MQXFD2 coil-pack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has been used to try to align the yoke laminations using the masters shape</a:t>
            </a: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The assembly has been measured during bladder operation to see how the yoke was pressing on the shell</a:t>
            </a: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Asymmetric behavior and longitudinal non-uniformity (keys can get stuck in those peaks)</a:t>
            </a:r>
            <a:endParaRPr lang="en-GB" sz="12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We inserted </a:t>
            </a: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three 12.1 mm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and </a:t>
            </a: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one 12.0 mm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key</a:t>
            </a: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GB" sz="1200" dirty="0">
                <a:latin typeface="Cambria" panose="02040503050406030204" pitchFamily="18" charset="0"/>
                <a:cs typeface="Arial" panose="020B0604020202020204" pitchFamily="34" charset="0"/>
              </a:rPr>
              <a:t>This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required </a:t>
            </a: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550 bar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pressure and </a:t>
            </a: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1900 </a:t>
            </a:r>
            <a:r>
              <a:rPr lang="en-GB" sz="1200" b="1" dirty="0" err="1" smtClean="0">
                <a:latin typeface="Cambria" panose="02040503050406030204" pitchFamily="18" charset="0"/>
                <a:cs typeface="Arial" panose="020B0604020202020204" pitchFamily="34" charset="0"/>
              </a:rPr>
              <a:t>με</a:t>
            </a:r>
            <a:r>
              <a:rPr lang="en-GB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strain on the shell</a:t>
            </a: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The </a:t>
            </a:r>
            <a:r>
              <a:rPr lang="en-US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residual strain </a:t>
            </a: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on the shell was of about </a:t>
            </a:r>
            <a:r>
              <a:rPr lang="en-US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100 </a:t>
            </a:r>
            <a:r>
              <a:rPr lang="en-US" sz="1200" b="1" dirty="0" err="1" smtClean="0">
                <a:latin typeface="Cambria" panose="02040503050406030204" pitchFamily="18" charset="0"/>
                <a:cs typeface="Arial" panose="020B0604020202020204" pitchFamily="34" charset="0"/>
              </a:rPr>
              <a:t>με</a:t>
            </a:r>
            <a:r>
              <a:rPr lang="en-US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</a:t>
            </a:r>
            <a:endParaRPr lang="en-GB" sz="1200" b="1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The last key could enter the opened gap but </a:t>
            </a:r>
            <a:r>
              <a:rPr lang="en-US" sz="12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got stuck in the middle </a:t>
            </a: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of the assembly</a:t>
            </a:r>
            <a:endParaRPr lang="en-GB" sz="1200" dirty="0" smtClean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We could not establish if this was due to a lamination tolerance or/and to the misalignment</a:t>
            </a: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mbria" panose="02040503050406030204" pitchFamily="18" charset="0"/>
                <a:cs typeface="Arial" panose="020B0604020202020204" pitchFamily="34" charset="0"/>
              </a:rPr>
              <a:t>New bladders support to be inserted in the heat-exchanger holes being developed to help yoke-shell assembly operation</a:t>
            </a:r>
            <a:endParaRPr lang="en-GB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endParaRPr lang="en-GB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endParaRPr lang="en-GB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endParaRPr lang="en-GB" sz="1200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marL="285750" indent="-285750" algn="just">
              <a:buClrTx/>
              <a:buFont typeface="Arial" panose="020B0604020202020204" pitchFamily="34" charset="0"/>
              <a:buChar char="•"/>
            </a:pPr>
            <a:endParaRPr lang="en-GB" sz="1200" b="1" dirty="0"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>
              <a:buClrTx/>
            </a:pPr>
            <a:endParaRPr lang="en-GB" sz="1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021805" y="304579"/>
            <a:ext cx="1971095" cy="755003"/>
            <a:chOff x="342900" y="3942994"/>
            <a:chExt cx="4082143" cy="156361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3942994"/>
              <a:ext cx="4082143" cy="1563612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1600200" y="4845050"/>
              <a:ext cx="12954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219200" y="4867275"/>
              <a:ext cx="120650" cy="11979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162300" y="4857750"/>
              <a:ext cx="133350" cy="13017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1085850" y="4721949"/>
              <a:ext cx="152400" cy="1723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247900" y="4495800"/>
              <a:ext cx="0" cy="34925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263900" y="4701985"/>
              <a:ext cx="152400" cy="1723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264" y="1084023"/>
            <a:ext cx="1692208" cy="11276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2859781"/>
            <a:ext cx="1734157" cy="19435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1" y="2859781"/>
            <a:ext cx="1781996" cy="19888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3044578"/>
            <a:ext cx="3021668" cy="140612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182110" y="2253679"/>
            <a:ext cx="1710370" cy="2505497"/>
            <a:chOff x="7182110" y="2253679"/>
            <a:chExt cx="1710370" cy="2505497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1996" y="2253679"/>
              <a:ext cx="1650484" cy="126621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1996" y="3518684"/>
              <a:ext cx="1636955" cy="1240492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7182110" y="3215360"/>
              <a:ext cx="16504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Asymmetric behavior &amp; longitudinal non-uniformity </a:t>
              </a:r>
              <a:endParaRPr lang="en-GB" sz="8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905000" y="4803339"/>
            <a:ext cx="715937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All measurements and data analysis from P. </a:t>
            </a:r>
            <a:r>
              <a:rPr lang="en-US" sz="1200" dirty="0" err="1" smtClean="0">
                <a:solidFill>
                  <a:srgbClr val="FF0000"/>
                </a:solidFill>
              </a:rPr>
              <a:t>Bestmann</a:t>
            </a:r>
            <a:r>
              <a:rPr lang="en-US" sz="1200" dirty="0" smtClean="0">
                <a:solidFill>
                  <a:srgbClr val="FF0000"/>
                </a:solidFill>
              </a:rPr>
              <a:t> (EN-ACE-SU) &amp; J . Ferradas (TE-MSC-MDT)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78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9563"/>
            <a:ext cx="8721019" cy="891849"/>
          </a:xfrm>
        </p:spPr>
        <p:txBody>
          <a:bodyPr/>
          <a:lstStyle/>
          <a:p>
            <a:r>
              <a:rPr lang="en-GB" dirty="0" smtClean="0"/>
              <a:t>MQXFB assembly table concept</a:t>
            </a:r>
            <a:br>
              <a:rPr lang="en-GB" dirty="0" smtClean="0"/>
            </a:br>
            <a:r>
              <a:rPr lang="en-GB" sz="1800" dirty="0" smtClean="0"/>
              <a:t>(presented in February 2016)</a:t>
            </a:r>
            <a:br>
              <a:rPr lang="en-GB" sz="1800" dirty="0" smtClean="0"/>
            </a:b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Juan Carlos Perez - CERN-TE-MSC -MDT- 8th June 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431" y="743456"/>
            <a:ext cx="2360685" cy="139495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1112032"/>
            <a:ext cx="1947616" cy="141811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10" y="1882574"/>
            <a:ext cx="1718203" cy="1073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7" name="Straight Connector 36"/>
          <p:cNvCxnSpPr/>
          <p:nvPr/>
        </p:nvCxnSpPr>
        <p:spPr>
          <a:xfrm>
            <a:off x="3416020" y="1091250"/>
            <a:ext cx="3505200" cy="0"/>
          </a:xfrm>
          <a:prstGeom prst="line">
            <a:avLst/>
          </a:prstGeom>
          <a:ln w="3492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148064" y="756664"/>
            <a:ext cx="0" cy="1992807"/>
          </a:xfrm>
          <a:prstGeom prst="line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05925" y="1541979"/>
            <a:ext cx="1981200" cy="276999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50000"/>
                  </a:schemeClr>
                </a:solidFill>
              </a:rPr>
              <a:t>Horizontal reference plane</a:t>
            </a:r>
            <a:endParaRPr lang="en-GB" sz="12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4" name="Straight Arrow Connector 43"/>
          <p:cNvCxnSpPr>
            <a:stCxn id="39" idx="0"/>
          </p:cNvCxnSpPr>
          <p:nvPr/>
        </p:nvCxnSpPr>
        <p:spPr>
          <a:xfrm flipV="1">
            <a:off x="3196525" y="1094606"/>
            <a:ext cx="959717" cy="4473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9" idx="0"/>
          </p:cNvCxnSpPr>
          <p:nvPr/>
        </p:nvCxnSpPr>
        <p:spPr>
          <a:xfrm flipH="1" flipV="1">
            <a:off x="2396201" y="900846"/>
            <a:ext cx="800324" cy="6411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396927" y="1951031"/>
            <a:ext cx="1686232" cy="276999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Transversal alignment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7" name="Straight Arrow Connector 46"/>
          <p:cNvCxnSpPr>
            <a:stCxn id="46" idx="3"/>
          </p:cNvCxnSpPr>
          <p:nvPr/>
        </p:nvCxnSpPr>
        <p:spPr>
          <a:xfrm flipV="1">
            <a:off x="4083159" y="1408460"/>
            <a:ext cx="1064905" cy="681071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6" idx="1"/>
            <a:endCxn id="50" idx="7"/>
          </p:cNvCxnSpPr>
          <p:nvPr/>
        </p:nvCxnSpPr>
        <p:spPr>
          <a:xfrm flipH="1">
            <a:off x="1717601" y="2089531"/>
            <a:ext cx="679326" cy="342849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1"/>
          </p:cNvCxnSpPr>
          <p:nvPr/>
        </p:nvCxnSpPr>
        <p:spPr>
          <a:xfrm flipH="1" flipV="1">
            <a:off x="417341" y="1634221"/>
            <a:ext cx="1979586" cy="45531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1327356" y="2366164"/>
            <a:ext cx="457200" cy="452153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66726" y="545488"/>
            <a:ext cx="9077274" cy="4181680"/>
            <a:chOff x="66726" y="545488"/>
            <a:chExt cx="9077274" cy="4181680"/>
          </a:xfrm>
        </p:grpSpPr>
        <p:sp>
          <p:nvSpPr>
            <p:cNvPr id="26" name="Content Placeholder 3"/>
            <p:cNvSpPr txBox="1">
              <a:spLocks/>
            </p:cNvSpPr>
            <p:nvPr/>
          </p:nvSpPr>
          <p:spPr>
            <a:xfrm>
              <a:off x="2327840" y="2675088"/>
              <a:ext cx="3831735" cy="406325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000" dirty="0" smtClean="0"/>
                <a:t>Supports </a:t>
              </a:r>
              <a:r>
                <a:rPr lang="en-GB" sz="1000" dirty="0"/>
                <a:t>measured and </a:t>
              </a:r>
              <a:r>
                <a:rPr lang="en-GB" sz="1000" dirty="0" smtClean="0"/>
                <a:t>levelled</a:t>
              </a:r>
            </a:p>
            <a:p>
              <a:pPr algn="l"/>
              <a:r>
                <a:rPr lang="en-GB" sz="1000" dirty="0" smtClean="0"/>
                <a:t>All supports within 0.1mm deviation w.r.t average plane</a:t>
              </a:r>
            </a:p>
            <a:p>
              <a:pPr lvl="1" algn="l"/>
              <a:endParaRPr lang="en-GB" sz="1000" dirty="0"/>
            </a:p>
            <a:p>
              <a:pPr marL="0" indent="0" algn="l">
                <a:buNone/>
              </a:pPr>
              <a:endParaRPr lang="en-GB" sz="1000" dirty="0" smtClean="0"/>
            </a:p>
            <a:p>
              <a:pPr algn="l"/>
              <a:endParaRPr lang="en-GB" sz="1000" dirty="0" smtClean="0"/>
            </a:p>
            <a:p>
              <a:pPr algn="l"/>
              <a:endParaRPr lang="en-GB" sz="1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066033" y="2072718"/>
              <a:ext cx="2012343" cy="648073"/>
              <a:chOff x="4428304" y="1749566"/>
              <a:chExt cx="2880000" cy="92750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72000" y="1749566"/>
                <a:ext cx="2487906" cy="927501"/>
              </a:xfrm>
              <a:prstGeom prst="rect">
                <a:avLst/>
              </a:prstGeom>
            </p:spPr>
          </p:pic>
          <p:cxnSp>
            <p:nvCxnSpPr>
              <p:cNvPr id="9" name="Straight Connector 8"/>
              <p:cNvCxnSpPr/>
              <p:nvPr/>
            </p:nvCxnSpPr>
            <p:spPr>
              <a:xfrm>
                <a:off x="4428304" y="2211710"/>
                <a:ext cx="2880000" cy="0"/>
              </a:xfrm>
              <a:prstGeom prst="line">
                <a:avLst/>
              </a:prstGeom>
              <a:ln>
                <a:prstDash val="dashDot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04814" y="3284889"/>
              <a:ext cx="3127463" cy="1154348"/>
            </a:xfrm>
            <a:prstGeom prst="rect">
              <a:avLst/>
            </a:prstGeom>
          </p:spPr>
        </p:pic>
        <p:sp>
          <p:nvSpPr>
            <p:cNvPr id="27" name="Content Placeholder 3"/>
            <p:cNvSpPr txBox="1">
              <a:spLocks/>
            </p:cNvSpPr>
            <p:nvPr/>
          </p:nvSpPr>
          <p:spPr>
            <a:xfrm>
              <a:off x="6732240" y="2661567"/>
              <a:ext cx="2411760" cy="419846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algn="l">
                <a:buNone/>
              </a:pPr>
              <a:r>
                <a:rPr lang="en-GB" sz="1000" dirty="0" smtClean="0"/>
                <a:t>All points within 0.05 mm deviation w.r.t fitted line</a:t>
              </a:r>
            </a:p>
            <a:p>
              <a:pPr marL="0" indent="0" algn="l">
                <a:buNone/>
              </a:pPr>
              <a:endParaRPr lang="en-GB" sz="1000" dirty="0"/>
            </a:p>
            <a:p>
              <a:pPr marL="0" indent="0" algn="l">
                <a:buNone/>
              </a:pPr>
              <a:endParaRPr lang="en-GB" sz="1000" dirty="0" smtClean="0"/>
            </a:p>
            <a:p>
              <a:pPr algn="l"/>
              <a:endParaRPr lang="en-GB" sz="1000" dirty="0" smtClean="0"/>
            </a:p>
            <a:p>
              <a:pPr algn="l"/>
              <a:endParaRPr lang="en-GB" sz="1000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254033" y="724765"/>
              <a:ext cx="1444321" cy="1249426"/>
              <a:chOff x="5164859" y="602244"/>
              <a:chExt cx="1948377" cy="1681474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64859" y="874067"/>
                <a:ext cx="1948377" cy="1409651"/>
              </a:xfrm>
              <a:prstGeom prst="rect">
                <a:avLst/>
              </a:prstGeom>
            </p:spPr>
          </p:pic>
          <p:cxnSp>
            <p:nvCxnSpPr>
              <p:cNvPr id="29" name="Straight Connector 28"/>
              <p:cNvCxnSpPr/>
              <p:nvPr/>
            </p:nvCxnSpPr>
            <p:spPr>
              <a:xfrm flipV="1">
                <a:off x="5759012" y="602244"/>
                <a:ext cx="974367" cy="1529514"/>
              </a:xfrm>
              <a:prstGeom prst="line">
                <a:avLst/>
              </a:prstGeom>
              <a:ln>
                <a:solidFill>
                  <a:schemeClr val="accent3"/>
                </a:solidFill>
                <a:prstDash val="solid"/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Content Placeholder 3"/>
            <p:cNvSpPr txBox="1">
              <a:spLocks/>
            </p:cNvSpPr>
            <p:nvPr/>
          </p:nvSpPr>
          <p:spPr>
            <a:xfrm>
              <a:off x="7200820" y="545488"/>
              <a:ext cx="1845980" cy="346361"/>
            </a:xfrm>
            <a:prstGeom prst="rect">
              <a:avLst/>
            </a:prstGeom>
          </p:spPr>
          <p:txBody>
            <a:bodyPr/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algn="l">
                <a:buNone/>
              </a:pPr>
              <a:r>
                <a:rPr lang="en-GB" sz="1000" dirty="0" smtClean="0"/>
                <a:t>Bench alignment axis</a:t>
              </a:r>
            </a:p>
            <a:p>
              <a:pPr marL="0" indent="0" algn="l">
                <a:buNone/>
              </a:pPr>
              <a:endParaRPr lang="en-GB" sz="1200" dirty="0"/>
            </a:p>
            <a:p>
              <a:pPr marL="0" indent="0" algn="l">
                <a:buNone/>
              </a:pPr>
              <a:endParaRPr lang="en-GB" sz="1200" dirty="0" smtClean="0"/>
            </a:p>
            <a:p>
              <a:pPr marL="0" indent="0" algn="l">
                <a:buNone/>
              </a:pPr>
              <a:endParaRPr lang="en-GB" sz="1200" dirty="0" smtClean="0"/>
            </a:p>
            <a:p>
              <a:pPr marL="0" indent="0" algn="l">
                <a:buNone/>
              </a:pPr>
              <a:endParaRPr lang="en-GB" dirty="0"/>
            </a:p>
          </p:txBody>
        </p:sp>
        <p:cxnSp>
          <p:nvCxnSpPr>
            <p:cNvPr id="51" name="Straight Arrow Connector 50"/>
            <p:cNvCxnSpPr>
              <a:stCxn id="46" idx="1"/>
              <a:endCxn id="52" idx="7"/>
            </p:cNvCxnSpPr>
            <p:nvPr/>
          </p:nvCxnSpPr>
          <p:spPr>
            <a:xfrm flipH="1">
              <a:off x="1448993" y="2089531"/>
              <a:ext cx="947934" cy="1319908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67060" y="3224953"/>
              <a:ext cx="1501878" cy="1259749"/>
            </a:xfrm>
            <a:prstGeom prst="ellipse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26" y="3219822"/>
              <a:ext cx="1717830" cy="133609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6056" y="3275849"/>
              <a:ext cx="1935092" cy="1451319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2280" y="3271346"/>
              <a:ext cx="1941095" cy="14558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445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100" y="1172191"/>
            <a:ext cx="8451600" cy="331835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493" y="2919080"/>
            <a:ext cx="1636183" cy="142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1873676" y="3168483"/>
            <a:ext cx="1250159" cy="46385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906804" y="3602166"/>
            <a:ext cx="413616" cy="66993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23514" y="3528656"/>
            <a:ext cx="98986" cy="68546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991558" y="3508579"/>
            <a:ext cx="441033" cy="8176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193424" y="3620408"/>
            <a:ext cx="432047" cy="33663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625471" y="3902399"/>
            <a:ext cx="158003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</a:t>
            </a:r>
            <a:r>
              <a:rPr lang="en-GB" sz="1000" b="1" i="1" dirty="0" smtClean="0">
                <a:solidFill>
                  <a:schemeClr val="tx1"/>
                </a:solidFill>
              </a:rPr>
              <a:t>old mass magnetic measurement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8" idx="0"/>
          </p:cNvCxnSpPr>
          <p:nvPr/>
        </p:nvCxnSpPr>
        <p:spPr>
          <a:xfrm flipH="1" flipV="1">
            <a:off x="6641826" y="4021931"/>
            <a:ext cx="371579" cy="32910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3304" y="4351034"/>
            <a:ext cx="1800201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magnetic measurement bench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827638" y="4363168"/>
            <a:ext cx="115212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returning bench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800874" y="4351034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Cold mass assembly bench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324708" y="4382537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Half Yoke returning bench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6230" y="4348316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Welding press for 2m models</a:t>
            </a:r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3259" y="51612"/>
            <a:ext cx="1357678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6301328" y="1239337"/>
            <a:ext cx="156337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Pressure/leak  bench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556642" y="2162164"/>
            <a:ext cx="815806" cy="39399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7660740" y="1780152"/>
            <a:ext cx="143074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“Winding house”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818267" y="1627944"/>
            <a:ext cx="1536966" cy="97694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2300" y="60414"/>
            <a:ext cx="1476164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 flipH="1">
            <a:off x="4602998" y="1626462"/>
            <a:ext cx="867384" cy="1039617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691324" y="1244450"/>
            <a:ext cx="154472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Collaring press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3506" y="51612"/>
            <a:ext cx="1822101" cy="1168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7" descr="Z:\Management and Administration\Open Days 2013\LMF Poster JPO 7_Picture 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493" y="51612"/>
            <a:ext cx="2318792" cy="1147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ounded Rectangle 36"/>
          <p:cNvSpPr/>
          <p:nvPr/>
        </p:nvSpPr>
        <p:spPr>
          <a:xfrm>
            <a:off x="405935" y="1228217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Finishing benches</a:t>
            </a:r>
          </a:p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Geometrical </a:t>
            </a:r>
            <a:r>
              <a:rPr lang="en-GB" sz="1000" b="1" i="1" dirty="0">
                <a:solidFill>
                  <a:schemeClr val="tx1"/>
                </a:solidFill>
              </a:rPr>
              <a:t>measurements</a:t>
            </a:r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>
            <a:off x="1457654" y="1610229"/>
            <a:ext cx="1582310" cy="10663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617251" y="1621826"/>
            <a:ext cx="522703" cy="104425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2693506" y="1239814"/>
            <a:ext cx="1838614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Welding press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991557" y="1574755"/>
            <a:ext cx="2992332" cy="102702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7929985" y="1236325"/>
            <a:ext cx="1206034" cy="504221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Nb</a:t>
            </a:r>
            <a:r>
              <a:rPr lang="en-GB" sz="1000" b="1" i="1" baseline="-25000" dirty="0">
                <a:solidFill>
                  <a:schemeClr val="tx1"/>
                </a:solidFill>
              </a:rPr>
              <a:t>3</a:t>
            </a:r>
            <a:r>
              <a:rPr lang="en-GB" sz="1000" b="1" i="1" dirty="0">
                <a:solidFill>
                  <a:schemeClr val="tx1"/>
                </a:solidFill>
              </a:rPr>
              <a:t>Sn Reaction </a:t>
            </a:r>
            <a:r>
              <a:rPr lang="en-GB" sz="1000" b="1" i="1" dirty="0" smtClean="0">
                <a:solidFill>
                  <a:schemeClr val="tx1"/>
                </a:solidFill>
              </a:rPr>
              <a:t>furnace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727051" y="2623594"/>
            <a:ext cx="645148" cy="17589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6018582" y="2271706"/>
            <a:ext cx="125803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Impregnation chamber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93" y="1661627"/>
            <a:ext cx="1192875" cy="795123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113073" y="2459464"/>
            <a:ext cx="134458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Yoke assembly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471080" y="2162164"/>
            <a:ext cx="617865" cy="107400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3505" y="53360"/>
            <a:ext cx="1084990" cy="1146372"/>
          </a:xfrm>
          <a:prstGeom prst="rect">
            <a:avLst/>
          </a:prstGeom>
          <a:effectLst/>
        </p:spPr>
      </p:pic>
      <p:sp>
        <p:nvSpPr>
          <p:cNvPr id="4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15606" y="4767263"/>
            <a:ext cx="4016393" cy="270000"/>
          </a:xfrm>
        </p:spPr>
        <p:txBody>
          <a:bodyPr/>
          <a:lstStyle/>
          <a:p>
            <a:r>
              <a:rPr lang="fr-FR" noProof="0" dirty="0" smtClean="0"/>
              <a:t>Juan Carlos Perez - CERN-TE-MSC -MDT- 8th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 2016</a:t>
            </a:r>
            <a:endParaRPr lang="en-GB" noProof="0" dirty="0"/>
          </a:p>
        </p:txBody>
      </p:sp>
      <p:sp>
        <p:nvSpPr>
          <p:cNvPr id="51" name="TextBox 50"/>
          <p:cNvSpPr txBox="1"/>
          <p:nvPr/>
        </p:nvSpPr>
        <p:spPr>
          <a:xfrm>
            <a:off x="2195736" y="4845809"/>
            <a:ext cx="14952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accent5"/>
                </a:solidFill>
              </a:rPr>
              <a:t>Courtesy of F. </a:t>
            </a:r>
            <a:r>
              <a:rPr lang="en-GB" sz="1000" i="1" dirty="0" err="1" smtClean="0">
                <a:solidFill>
                  <a:schemeClr val="accent5"/>
                </a:solidFill>
              </a:rPr>
              <a:t>Lackner</a:t>
            </a:r>
            <a:endParaRPr lang="en-GB" sz="1000" i="1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77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1" y="890588"/>
            <a:ext cx="864076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26628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427440" cy="651272"/>
          </a:xfrm>
        </p:spPr>
        <p:txBody>
          <a:bodyPr/>
          <a:lstStyle/>
          <a:p>
            <a:r>
              <a:rPr lang="en-GB" altLang="en-US" dirty="0" smtClean="0">
                <a:solidFill>
                  <a:srgbClr val="5A5A5A"/>
                </a:solidFill>
              </a:rPr>
              <a:t>Superconducting coil</a:t>
            </a:r>
          </a:p>
        </p:txBody>
      </p:sp>
      <p:sp>
        <p:nvSpPr>
          <p:cNvPr id="2663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877F52-8522-459C-8C0D-E54A88CFAC7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pic>
        <p:nvPicPr>
          <p:cNvPr id="26632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2355726"/>
            <a:ext cx="2438400" cy="227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25316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283424" cy="651272"/>
          </a:xfrm>
        </p:spPr>
        <p:txBody>
          <a:bodyPr/>
          <a:lstStyle/>
          <a:p>
            <a:r>
              <a:rPr lang="en-GB" altLang="en-US" dirty="0" smtClean="0">
                <a:solidFill>
                  <a:srgbClr val="5A5A5A"/>
                </a:solidFill>
              </a:rPr>
              <a:t>Pole key for alignment</a:t>
            </a:r>
          </a:p>
        </p:txBody>
      </p:sp>
      <p:sp>
        <p:nvSpPr>
          <p:cNvPr id="2765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7C1027-7942-4749-8AD8-DC5CCBE9263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pic>
        <p:nvPicPr>
          <p:cNvPr id="2765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2316931"/>
            <a:ext cx="2057400" cy="234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2430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6355432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dirty="0">
                <a:solidFill>
                  <a:srgbClr val="5A5A5A"/>
                </a:solidFill>
              </a:rPr>
              <a:t>A</a:t>
            </a:r>
            <a:r>
              <a:rPr lang="en-GB" dirty="0" smtClean="0">
                <a:solidFill>
                  <a:srgbClr val="5A5A5A"/>
                </a:solidFill>
              </a:rPr>
              <a:t>luminium collars</a:t>
            </a:r>
          </a:p>
          <a:p>
            <a:pPr lvl="1">
              <a:defRPr/>
            </a:pPr>
            <a:r>
              <a:rPr lang="en-GB" dirty="0" smtClean="0">
                <a:solidFill>
                  <a:srgbClr val="5A5A5A"/>
                </a:solidFill>
              </a:rPr>
              <a:t>No coil pre-load</a:t>
            </a:r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2867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FD6985-4C7D-4362-8076-16327C285BB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pic>
        <p:nvPicPr>
          <p:cNvPr id="28680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14" t="22818" r="16050" b="22894"/>
          <a:stretch/>
        </p:blipFill>
        <p:spPr bwMode="auto">
          <a:xfrm>
            <a:off x="6660232" y="2857501"/>
            <a:ext cx="1391568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73427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9" y="890588"/>
            <a:ext cx="86391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943351"/>
            <a:ext cx="5563344" cy="65127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dirty="0" smtClean="0">
                <a:solidFill>
                  <a:srgbClr val="5A5A5A"/>
                </a:solidFill>
              </a:rPr>
              <a:t>Bolted iron pad</a:t>
            </a:r>
          </a:p>
          <a:p>
            <a:pPr lvl="1">
              <a:defRPr/>
            </a:pPr>
            <a:r>
              <a:rPr lang="en-GB" dirty="0" smtClean="0">
                <a:solidFill>
                  <a:srgbClr val="5A5A5A"/>
                </a:solidFill>
              </a:rPr>
              <a:t>No coil pre-load</a:t>
            </a:r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2970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BE4B62-313A-46CA-8378-D1FC384F4EE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pic>
        <p:nvPicPr>
          <p:cNvPr id="29704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06" b="14804"/>
          <a:stretch/>
        </p:blipFill>
        <p:spPr bwMode="auto">
          <a:xfrm>
            <a:off x="6324600" y="2590801"/>
            <a:ext cx="19812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 MQXFB magnet components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- CERN-TE-MSC -MDT- 8th June 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7949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B4D459-97E4-4AFB-8B36-8A9BE1329DA8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16489</TotalTime>
  <Words>3988</Words>
  <Application>Microsoft Macintosh PowerPoint</Application>
  <PresentationFormat>On-screen Show (16:9)</PresentationFormat>
  <Paragraphs>538</Paragraphs>
  <Slides>58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Thème Office</vt:lpstr>
      <vt:lpstr>MQXFB manufacturing plan and QC </vt:lpstr>
      <vt:lpstr>Outline</vt:lpstr>
      <vt:lpstr>MQXFS cross section</vt:lpstr>
      <vt:lpstr>Outline</vt:lpstr>
      <vt:lpstr>MQXFB magnet design 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 MQXFB magnet components</vt:lpstr>
      <vt:lpstr>MQXF components alignment: general concept</vt:lpstr>
      <vt:lpstr>¼ yoke packs preparation for MQXFB</vt:lpstr>
      <vt:lpstr>Yoke &amp; Shells modules assembly </vt:lpstr>
      <vt:lpstr>Load pads and aluminum collars assembly</vt:lpstr>
      <vt:lpstr>Coil-pack assembly </vt:lpstr>
      <vt:lpstr>Coil-pack insertion</vt:lpstr>
      <vt:lpstr>Longitudinal compression and connection box</vt:lpstr>
      <vt:lpstr>Outline</vt:lpstr>
      <vt:lpstr>CERN prototypes schedule</vt:lpstr>
      <vt:lpstr>Yokes</vt:lpstr>
      <vt:lpstr>Aluminium shells</vt:lpstr>
      <vt:lpstr>Aluminium collars and load-pads</vt:lpstr>
      <vt:lpstr>Masters &amp; end-plates</vt:lpstr>
      <vt:lpstr>Outline</vt:lpstr>
      <vt:lpstr>MQXFD3 coil-pack assembly validation</vt:lpstr>
      <vt:lpstr>Lamination assembly tooling</vt:lpstr>
      <vt:lpstr>MQXFB coil-pack assembly and insertion table</vt:lpstr>
      <vt:lpstr>Rotating &amp; lifting tooling</vt:lpstr>
      <vt:lpstr>PowerPoint Presentation</vt:lpstr>
      <vt:lpstr>Bladder station</vt:lpstr>
      <vt:lpstr>Quench Heaters development</vt:lpstr>
      <vt:lpstr>Magnet geometrical alignment specification </vt:lpstr>
      <vt:lpstr>Checking mechanical alignment accuracy MQXFSD2&amp;D3 for 3 m magnet assembly simulation</vt:lpstr>
      <vt:lpstr>MQXFD2-D3 measurements after loading</vt:lpstr>
      <vt:lpstr>Mechanic vs Magnetic Axis</vt:lpstr>
      <vt:lpstr>Outline</vt:lpstr>
      <vt:lpstr>MQXFB magnets measurements What, when and how?</vt:lpstr>
      <vt:lpstr>PowerPoint Presentation</vt:lpstr>
      <vt:lpstr>Still to do for MQXFB magnets</vt:lpstr>
      <vt:lpstr>Outline</vt:lpstr>
      <vt:lpstr>Summary</vt:lpstr>
      <vt:lpstr>Acknowledgments</vt:lpstr>
      <vt:lpstr>Thank you for your attention !</vt:lpstr>
      <vt:lpstr>PowerPoint Presentation</vt:lpstr>
      <vt:lpstr>PowerPoint Presentation</vt:lpstr>
      <vt:lpstr>Risk and Mitigations</vt:lpstr>
      <vt:lpstr>CERN cryo-assembly production</vt:lpstr>
      <vt:lpstr>MQXFSD3 yoke-shell assembly</vt:lpstr>
      <vt:lpstr>MQXFB assembly table concept (presented in February 2016) 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Juan Carlos PEREZ</cp:lastModifiedBy>
  <cp:revision>200</cp:revision>
  <cp:lastPrinted>2016-06-07T14:30:08Z</cp:lastPrinted>
  <dcterms:created xsi:type="dcterms:W3CDTF">2016-02-12T09:02:01Z</dcterms:created>
  <dcterms:modified xsi:type="dcterms:W3CDTF">2016-06-08T08:20:56Z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