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customXml/itemProps1.xml" ContentType="application/vnd.openxmlformats-officedocument.customXmlProperties+xml"/>
  <Override PartName="/ppt/slideLayouts/slideLayout9.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customXml/itemProps2.xml" ContentType="application/vnd.openxmlformats-officedocument.customXmlProperties+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docProps/custom.xml" ContentType="application/vnd.openxmlformats-officedocument.custom-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customXml/itemProps3.xml" ContentType="application/vnd.openxmlformats-officedocument.customXmlProperties+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4"/>
  </p:sldMasterIdLst>
  <p:notesMasterIdLst>
    <p:notesMasterId r:id="rId55"/>
  </p:notesMasterIdLst>
  <p:handoutMasterIdLst>
    <p:handoutMasterId r:id="rId56"/>
  </p:handoutMasterIdLst>
  <p:sldIdLst>
    <p:sldId id="263" r:id="rId5"/>
    <p:sldId id="312" r:id="rId6"/>
    <p:sldId id="307" r:id="rId7"/>
    <p:sldId id="328" r:id="rId8"/>
    <p:sldId id="326" r:id="rId9"/>
    <p:sldId id="327" r:id="rId10"/>
    <p:sldId id="379" r:id="rId11"/>
    <p:sldId id="351" r:id="rId12"/>
    <p:sldId id="388" r:id="rId13"/>
    <p:sldId id="387" r:id="rId14"/>
    <p:sldId id="389" r:id="rId15"/>
    <p:sldId id="385" r:id="rId16"/>
    <p:sldId id="384" r:id="rId17"/>
    <p:sldId id="381" r:id="rId18"/>
    <p:sldId id="382" r:id="rId19"/>
    <p:sldId id="316" r:id="rId20"/>
    <p:sldId id="314" r:id="rId21"/>
    <p:sldId id="372" r:id="rId22"/>
    <p:sldId id="376" r:id="rId23"/>
    <p:sldId id="393" r:id="rId24"/>
    <p:sldId id="329" r:id="rId25"/>
    <p:sldId id="330" r:id="rId26"/>
    <p:sldId id="317" r:id="rId27"/>
    <p:sldId id="310" r:id="rId28"/>
    <p:sldId id="333" r:id="rId29"/>
    <p:sldId id="352" r:id="rId30"/>
    <p:sldId id="353" r:id="rId31"/>
    <p:sldId id="354" r:id="rId32"/>
    <p:sldId id="355" r:id="rId33"/>
    <p:sldId id="357" r:id="rId34"/>
    <p:sldId id="358" r:id="rId35"/>
    <p:sldId id="359" r:id="rId36"/>
    <p:sldId id="360" r:id="rId37"/>
    <p:sldId id="361" r:id="rId38"/>
    <p:sldId id="362" r:id="rId39"/>
    <p:sldId id="363" r:id="rId40"/>
    <p:sldId id="364" r:id="rId41"/>
    <p:sldId id="365" r:id="rId42"/>
    <p:sldId id="366" r:id="rId43"/>
    <p:sldId id="367" r:id="rId44"/>
    <p:sldId id="368" r:id="rId45"/>
    <p:sldId id="337" r:id="rId46"/>
    <p:sldId id="338" r:id="rId47"/>
    <p:sldId id="341" r:id="rId48"/>
    <p:sldId id="383" r:id="rId49"/>
    <p:sldId id="346" r:id="rId50"/>
    <p:sldId id="347" r:id="rId51"/>
    <p:sldId id="390" r:id="rId52"/>
    <p:sldId id="391" r:id="rId53"/>
    <p:sldId id="392" r:id="rId5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 xmlns:p15="http://schemas.microsoft.com/office/powerpoint/2012/main" xmlns:p="http://schemas.openxmlformats.org/presentationml/2006/main" xmlns:r="http://schemas.openxmlformats.org/officeDocument/2006/relationships" xmlns:a="http://schemas.openxmlformats.org/drawingml/2006/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B4C6E7"/>
    <a:srgbClr val="FFE699"/>
    <a:srgbClr val="FFCC00"/>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mc="http://schemas.openxmlformats.org/markup-compatibility/2006" xmlns:mv="urn:schemas-microsoft-com:mac:vml" xmlns="" xmlns:p15="http://schemas.microsoft.com/office/powerpoint/2012/main" xmlns:p="http://schemas.openxmlformats.org/presentationml/2006/main" xmlns:r="http://schemas.openxmlformats.org/officeDocument/2006/relationships" xmlns:a="http://schemas.openxmlformats.org/drawingml/2006/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0141" autoAdjust="0"/>
    <p:restoredTop sz="93220" autoAdjust="0"/>
  </p:normalViewPr>
  <p:slideViewPr>
    <p:cSldViewPr snapToObjects="1" showGuides="1">
      <p:cViewPr varScale="1">
        <p:scale>
          <a:sx n="94" d="100"/>
          <a:sy n="94" d="100"/>
        </p:scale>
        <p:origin x="-872" y="-104"/>
      </p:cViewPr>
      <p:guideLst>
        <p:guide orient="horz" pos="4080"/>
        <p:guide pos="240"/>
      </p:guideLst>
    </p:cSldViewPr>
  </p:slideViewPr>
  <p:outlineViewPr>
    <p:cViewPr>
      <p:scale>
        <a:sx n="33" d="100"/>
        <a:sy n="33" d="100"/>
      </p:scale>
      <p:origin x="0" y="4936"/>
    </p:cViewPr>
  </p:outlineViewPr>
  <p:notesTextViewPr>
    <p:cViewPr>
      <p:scale>
        <a:sx n="3" d="2"/>
        <a:sy n="3" d="2"/>
      </p:scale>
      <p:origin x="0" y="0"/>
    </p:cViewPr>
  </p:notesTextViewPr>
  <p:sorterViewPr>
    <p:cViewPr>
      <p:scale>
        <a:sx n="100" d="100"/>
        <a:sy n="100" d="100"/>
      </p:scale>
      <p:origin x="0" y="273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6/8/16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6/8/16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1449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smtClean="0"/>
              <a:t>D.W. Cheng – MQXF International Review, June 7th-10th 2016</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smtClean="0"/>
              <a:t>D.W. Cheng – MQXF International Review, June 7th-10th 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Image 5" descr="Logo-APO-LARP.png"/>
          <p:cNvPicPr>
            <a:picLocks noChangeAspect="1"/>
          </p:cNvPicPr>
          <p:nvPr userDrawn="1"/>
        </p:nvPicPr>
        <p:blipFill>
          <a:blip r:embed="rId2"/>
          <a:stretch>
            <a:fillRect/>
          </a:stretch>
        </p:blipFill>
        <p:spPr>
          <a:xfrm>
            <a:off x="1411930" y="6183563"/>
            <a:ext cx="499889" cy="59499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smtClean="0"/>
              <a:t>D.W. Cheng – MQXF International Review, June 7th-10th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Logo-APO-LARP.png"/>
          <p:cNvPicPr>
            <a:picLocks noChangeAspect="1"/>
          </p:cNvPicPr>
          <p:nvPr userDrawn="1"/>
        </p:nvPicPr>
        <p:blipFill>
          <a:blip r:embed="rId2"/>
          <a:stretch>
            <a:fillRect/>
          </a:stretch>
        </p:blipFill>
        <p:spPr>
          <a:xfrm>
            <a:off x="1411930" y="6183563"/>
            <a:ext cx="499889" cy="59499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smtClean="0"/>
              <a:t>D.W. Cheng – MQXF International Review, June 7th-10th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Logo-APO-LARP.png"/>
          <p:cNvPicPr>
            <a:picLocks noChangeAspect="1"/>
          </p:cNvPicPr>
          <p:nvPr userDrawn="1"/>
        </p:nvPicPr>
        <p:blipFill>
          <a:blip r:embed="rId2"/>
          <a:stretch>
            <a:fillRect/>
          </a:stretch>
        </p:blipFill>
        <p:spPr>
          <a:xfrm>
            <a:off x="1411930" y="6183563"/>
            <a:ext cx="499889" cy="59499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smtClean="0"/>
              <a:t>D.W. Cheng – MQXF International Review, June 7th-10th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Logo-APO-LARP.png"/>
          <p:cNvPicPr>
            <a:picLocks noChangeAspect="1"/>
          </p:cNvPicPr>
          <p:nvPr userDrawn="1"/>
        </p:nvPicPr>
        <p:blipFill>
          <a:blip r:embed="rId2"/>
          <a:stretch>
            <a:fillRect/>
          </a:stretch>
        </p:blipFill>
        <p:spPr>
          <a:xfrm>
            <a:off x="1411930" y="6183563"/>
            <a:ext cx="499889" cy="59499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smtClean="0"/>
              <a:t>D.W. Cheng – MQXF International Review, June 7th-10th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smtClean="0"/>
              <a:t>D.W. Cheng – MQXF International Review, June 7th-10th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Logo-APO-LARP.png"/>
          <p:cNvPicPr>
            <a:picLocks noChangeAspect="1"/>
          </p:cNvPicPr>
          <p:nvPr userDrawn="1"/>
        </p:nvPicPr>
        <p:blipFill>
          <a:blip r:embed="rId4"/>
          <a:stretch>
            <a:fillRect/>
          </a:stretch>
        </p:blipFill>
        <p:spPr>
          <a:xfrm>
            <a:off x="427211" y="6058855"/>
            <a:ext cx="499889" cy="5949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lvl1pPr>
              <a:defRPr sz="2800">
                <a:solidFill>
                  <a:schemeClr val="tx2">
                    <a:lumMod val="75000"/>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solidFill>
                  <a:schemeClr val="tx2">
                    <a:lumMod val="75000"/>
                  </a:schemeClr>
                </a:solidFill>
              </a:defRPr>
            </a:lvl1pPr>
          </a:lstStyle>
          <a:p>
            <a:endParaRPr lang="en-US" dirty="0"/>
          </a:p>
        </p:txBody>
      </p:sp>
      <p:sp>
        <p:nvSpPr>
          <p:cNvPr id="4" name="Footer Placeholder 3"/>
          <p:cNvSpPr>
            <a:spLocks noGrp="1"/>
          </p:cNvSpPr>
          <p:nvPr>
            <p:ph type="ftr" sz="quarter" idx="11"/>
          </p:nvPr>
        </p:nvSpPr>
        <p:spPr/>
        <p:txBody>
          <a:bodyPr/>
          <a:lstStyle>
            <a:lvl1pPr>
              <a:defRPr>
                <a:solidFill>
                  <a:schemeClr val="tx2">
                    <a:lumMod val="75000"/>
                  </a:schemeClr>
                </a:solidFill>
              </a:defRPr>
            </a:lvl1p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lvl1pPr>
              <a:defRPr>
                <a:solidFill>
                  <a:schemeClr val="tx2">
                    <a:lumMod val="75000"/>
                  </a:schemeClr>
                </a:solidFill>
              </a:defRPr>
            </a:lvl1pPr>
          </a:lstStyle>
          <a:p>
            <a:fld id="{E99BABBE-8C37-4EA0-B4C8-2876D6EC6807}" type="slidenum">
              <a:rPr lang="en-US" smtClean="0"/>
              <a:pPr/>
              <a:t>‹#›</a:t>
            </a:fld>
            <a:endParaRPr lang="en-US" dirty="0"/>
          </a:p>
        </p:txBody>
      </p:sp>
      <p:sp>
        <p:nvSpPr>
          <p:cNvPr id="10" name="Content Placeholder 9"/>
          <p:cNvSpPr>
            <a:spLocks noGrp="1"/>
          </p:cNvSpPr>
          <p:nvPr>
            <p:ph sz="quarter" idx="13"/>
          </p:nvPr>
        </p:nvSpPr>
        <p:spPr>
          <a:xfrm>
            <a:off x="457200" y="1295400"/>
            <a:ext cx="82296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D.W. Cheng – MQXF International Review, June 7th-10th 2016</a:t>
            </a:r>
            <a:endParaRPr lang="en-US"/>
          </a:p>
        </p:txBody>
      </p:sp>
      <p:sp>
        <p:nvSpPr>
          <p:cNvPr id="6" name="Slide Number Placeholder 5"/>
          <p:cNvSpPr>
            <a:spLocks noGrp="1"/>
          </p:cNvSpPr>
          <p:nvPr>
            <p:ph type="sldNum" sz="quarter" idx="12"/>
          </p:nvPr>
        </p:nvSpPr>
        <p:spPr/>
        <p:txBody>
          <a:bodyPr/>
          <a:lstStyle/>
          <a:p>
            <a:fld id="{805B3CFE-0260-4FD2-8D05-4D7D67569029}" type="slidenum">
              <a:rPr lang="en-US" smtClean="0"/>
              <a:pPr/>
              <a:t>‹#›</a:t>
            </a:fld>
            <a:endParaRPr lang="en-US"/>
          </a:p>
        </p:txBody>
      </p:sp>
      <p:sp>
        <p:nvSpPr>
          <p:cNvPr id="7" name="Title 1"/>
          <p:cNvSpPr>
            <a:spLocks noGrp="1"/>
          </p:cNvSpPr>
          <p:nvPr>
            <p:ph type="title"/>
          </p:nvPr>
        </p:nvSpPr>
        <p:spPr>
          <a:xfrm>
            <a:off x="1066800" y="152400"/>
            <a:ext cx="6324600" cy="609600"/>
          </a:xfrm>
        </p:spPr>
        <p:txBody>
          <a:bodyPr>
            <a:normAutofit/>
          </a:bodyPr>
          <a:lstStyle>
            <a:lvl1pPr>
              <a:defRPr sz="2800">
                <a:solidFill>
                  <a:schemeClr val="tx2">
                    <a:lumMod val="75000"/>
                  </a:schemeClr>
                </a:solidFill>
              </a:defRPr>
            </a:lvl1p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smtClean="0"/>
              <a:t>D.W. Cheng – MQXF International Review, June 7th-10th 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 id="2147483661" r:id="rId9"/>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5"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 Id="rId3"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jpeg"/><Relationship Id="rId7" Type="http://schemas.openxmlformats.org/officeDocument/2006/relationships/image" Target="../media/image42.jpeg"/><Relationship Id="rId1" Type="http://schemas.openxmlformats.org/officeDocument/2006/relationships/slideLayout" Target="../slideLayouts/slideLayout9.xml"/><Relationship Id="rId2"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jpeg"/><Relationship Id="rId1" Type="http://schemas.openxmlformats.org/officeDocument/2006/relationships/slideLayout" Target="../slideLayouts/slideLayout9.xml"/><Relationship Id="rId2" Type="http://schemas.openxmlformats.org/officeDocument/2006/relationships/image" Target="../media/image4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8.jpeg"/><Relationship Id="rId3"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50.jpeg"/><Relationship Id="rId1" Type="http://schemas.openxmlformats.org/officeDocument/2006/relationships/slideLayout" Target="../slideLayouts/slideLayout9.xml"/><Relationship Id="rId2"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6.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jpeg"/><Relationship Id="rId3" Type="http://schemas.openxmlformats.org/officeDocument/2006/relationships/image" Target="../media/image5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jpeg"/><Relationship Id="rId3"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jpeg"/><Relationship Id="rId3" Type="http://schemas.openxmlformats.org/officeDocument/2006/relationships/image" Target="../media/image59.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0.jpeg"/><Relationship Id="rId3" Type="http://schemas.openxmlformats.org/officeDocument/2006/relationships/image" Target="../media/image6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2.jpeg"/></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63.jpeg"/><Relationship Id="rId1" Type="http://schemas.openxmlformats.org/officeDocument/2006/relationships/slideLayout" Target="../slideLayouts/slideLayout8.xml"/><Relationship Id="rId2" Type="http://schemas.openxmlformats.org/officeDocument/2006/relationships/image" Target="../media/image6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4.jpeg"/><Relationship Id="rId3" Type="http://schemas.openxmlformats.org/officeDocument/2006/relationships/image" Target="../media/image65.jpeg"/></Relationships>
</file>

<file path=ppt/slides/_rels/slide45.xml.rels><?xml version="1.0" encoding="UTF-8" standalone="yes"?>
<Relationships xmlns="http://schemas.openxmlformats.org/package/2006/relationships"><Relationship Id="rId3" Type="http://schemas.openxmlformats.org/officeDocument/2006/relationships/image" Target="../media/image6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image" Target="../media/image6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8.jpeg"/><Relationship Id="rId3" Type="http://schemas.openxmlformats.org/officeDocument/2006/relationships/image" Target="../media/image69.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us-hilumi-docdb.fnal.gov:440/cgi-bin/ShowDocument?docid=36" TargetMode="External"/><Relationship Id="rId3"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5715000" cy="753616"/>
          </a:xfrm>
        </p:spPr>
        <p:txBody>
          <a:bodyPr/>
          <a:lstStyle/>
          <a:p>
            <a:r>
              <a:rPr lang="en-US" dirty="0" smtClean="0"/>
              <a:t>Long magnet manufacturing plan and QC by US HL-LHC-AUP</a:t>
            </a:r>
            <a:endParaRPr lang="en-GB" dirty="0"/>
          </a:p>
        </p:txBody>
      </p:sp>
      <p:sp>
        <p:nvSpPr>
          <p:cNvPr id="3" name="Sous-titre 2"/>
          <p:cNvSpPr>
            <a:spLocks noGrp="1"/>
          </p:cNvSpPr>
          <p:nvPr>
            <p:ph type="subTitle" idx="1"/>
          </p:nvPr>
        </p:nvSpPr>
        <p:spPr/>
        <p:txBody>
          <a:bodyPr>
            <a:normAutofit/>
          </a:bodyPr>
          <a:lstStyle/>
          <a:p>
            <a:r>
              <a:rPr lang="en-GB" dirty="0" smtClean="0"/>
              <a:t>Dan Cheng</a:t>
            </a:r>
          </a:p>
          <a:p>
            <a:r>
              <a:rPr lang="en-GB" dirty="0" smtClean="0"/>
              <a:t>For the MQXFA team</a:t>
            </a:r>
          </a:p>
        </p:txBody>
      </p:sp>
      <p:sp>
        <p:nvSpPr>
          <p:cNvPr id="4" name="Espace réservé du texte 3"/>
          <p:cNvSpPr>
            <a:spLocks noGrp="1"/>
          </p:cNvSpPr>
          <p:nvPr>
            <p:ph type="body" sz="quarter" idx="14"/>
          </p:nvPr>
        </p:nvSpPr>
        <p:spPr>
          <a:xfrm>
            <a:off x="1382491" y="5461134"/>
            <a:ext cx="6480000" cy="349250"/>
          </a:xfrm>
        </p:spPr>
        <p:txBody>
          <a:bodyPr>
            <a:normAutofit/>
          </a:bodyPr>
          <a:lstStyle/>
          <a:p>
            <a:r>
              <a:rPr lang="en-GB" dirty="0" smtClean="0"/>
              <a:t>MQXF International Review – CERN, June 7</a:t>
            </a:r>
            <a:r>
              <a:rPr lang="en-GB" baseline="30000" dirty="0" smtClean="0"/>
              <a:t>th</a:t>
            </a:r>
            <a:r>
              <a:rPr lang="en-GB" dirty="0" smtClean="0"/>
              <a:t> – 10</a:t>
            </a:r>
            <a:r>
              <a:rPr lang="en-GB" baseline="30000" dirty="0" smtClean="0"/>
              <a:t>th</a:t>
            </a:r>
            <a:r>
              <a:rPr lang="en-GB" dirty="0" smtClean="0"/>
              <a:t>, 2016</a:t>
            </a:r>
          </a:p>
          <a:p>
            <a:endParaRPr lang="en-GB" dirty="0"/>
          </a:p>
        </p:txBody>
      </p:sp>
      <p:pic>
        <p:nvPicPr>
          <p:cNvPr id="7" name="Image 6" descr="Logo-APO-LARP.png"/>
          <p:cNvPicPr>
            <a:picLocks noChangeAspect="1"/>
          </p:cNvPicPr>
          <p:nvPr/>
        </p:nvPicPr>
        <p:blipFill>
          <a:blip r:embed="rId3"/>
          <a:stretch>
            <a:fillRect/>
          </a:stretch>
        </p:blipFill>
        <p:spPr>
          <a:xfrm>
            <a:off x="6495912" y="511165"/>
            <a:ext cx="1604480" cy="1909723"/>
          </a:xfrm>
          <a:prstGeom prst="rect">
            <a:avLst/>
          </a:prstGeom>
        </p:spPr>
      </p:pic>
      <p:sp>
        <p:nvSpPr>
          <p:cNvPr id="6" name="Rectangle 5"/>
          <p:cNvSpPr/>
          <p:nvPr/>
        </p:nvSpPr>
        <p:spPr>
          <a:xfrm>
            <a:off x="395536" y="6073775"/>
            <a:ext cx="576064" cy="6263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Applying Lessons </a:t>
            </a:r>
            <a:r>
              <a:rPr lang="en-US" dirty="0" smtClean="0"/>
              <a:t>Learned</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Key takeaways from our magnet development</a:t>
            </a:r>
          </a:p>
          <a:p>
            <a:r>
              <a:rPr lang="en-US" dirty="0" smtClean="0"/>
              <a:t>LQ</a:t>
            </a:r>
          </a:p>
          <a:p>
            <a:pPr lvl="1"/>
            <a:r>
              <a:rPr lang="en-US" dirty="0" smtClean="0"/>
              <a:t>We learned manufacturing and assembly techniques for long magnets and their related structures</a:t>
            </a:r>
          </a:p>
          <a:p>
            <a:pPr lvl="1"/>
            <a:r>
              <a:rPr lang="en-US" dirty="0" smtClean="0"/>
              <a:t>Tooling related to the length scale up from short models was functional, but for would require design additions for efficiency</a:t>
            </a:r>
          </a:p>
          <a:p>
            <a:r>
              <a:rPr lang="en-US" dirty="0" smtClean="0"/>
              <a:t>HQ</a:t>
            </a:r>
          </a:p>
          <a:p>
            <a:pPr lvl="1"/>
            <a:r>
              <a:rPr lang="en-US" dirty="0" smtClean="0"/>
              <a:t>The addition of the alignment key feature also required better manipulation of coil CMM data and overall shim package control</a:t>
            </a:r>
          </a:p>
          <a:p>
            <a:pPr lvl="1"/>
            <a:r>
              <a:rPr lang="en-US" dirty="0" smtClean="0"/>
              <a:t>We refined the process of calculating radial shim packaging due to large variances of coil sizes that were observed</a:t>
            </a:r>
          </a:p>
          <a:p>
            <a:r>
              <a:rPr lang="en-US" dirty="0" smtClean="0"/>
              <a:t>MQXFS(D/1)</a:t>
            </a:r>
            <a:endParaRPr lang="en-US" dirty="0" smtClean="0"/>
          </a:p>
          <a:p>
            <a:pPr lvl="1"/>
            <a:r>
              <a:rPr lang="en-US" dirty="0" smtClean="0"/>
              <a:t>Beginning to apply efficiency </a:t>
            </a:r>
            <a:r>
              <a:rPr lang="en-US" dirty="0" smtClean="0"/>
              <a:t>and throughput</a:t>
            </a:r>
            <a:r>
              <a:rPr lang="en-US" dirty="0" smtClean="0"/>
              <a:t> improvements </a:t>
            </a:r>
            <a:r>
              <a:rPr lang="en-US" dirty="0" smtClean="0"/>
              <a:t>(with the use of custom-sized radial shims, for example, etc.) </a:t>
            </a:r>
          </a:p>
          <a:p>
            <a:pPr lvl="1"/>
            <a:r>
              <a:rPr lang="en-US" dirty="0" smtClean="0"/>
              <a:t>Our tooling for manipulating the coils during preparation and assembly</a:t>
            </a:r>
            <a:r>
              <a:rPr lang="en-US" dirty="0" smtClean="0"/>
              <a:t> are </a:t>
            </a:r>
            <a:r>
              <a:rPr lang="en-US" dirty="0" smtClean="0"/>
              <a:t>designed to be scaled up for production</a:t>
            </a:r>
            <a:endParaRPr lang="en-US" dirty="0" smtClean="0"/>
          </a:p>
          <a:p>
            <a:pPr lvl="1"/>
            <a:r>
              <a:rPr lang="en-US" dirty="0" smtClean="0"/>
              <a:t>Adjusting dimensions of parts (</a:t>
            </a:r>
            <a:r>
              <a:rPr lang="en-US" dirty="0" smtClean="0"/>
              <a:t>collar radius, adding tooling process keys) will simplify the assembly process by reducing number of parts that have to be handled during operations</a:t>
            </a:r>
          </a:p>
          <a:p>
            <a:r>
              <a:rPr lang="en-US" dirty="0" smtClean="0"/>
              <a:t>Parallel short magnet development with CERN provides feedback for similar tools &amp; tooling</a:t>
            </a:r>
            <a:r>
              <a:rPr lang="en-US" dirty="0" smtClean="0"/>
              <a:t> designs</a:t>
            </a:r>
            <a:endParaRPr lang="en-US" dirty="0" smtClean="0"/>
          </a:p>
        </p:txBody>
      </p:sp>
      <p:sp>
        <p:nvSpPr>
          <p:cNvPr id="4" name="Footer Placeholder 3"/>
          <p:cNvSpPr>
            <a:spLocks noGrp="1"/>
          </p:cNvSpPr>
          <p:nvPr>
            <p:ph type="ftr" sz="quarter" idx="11"/>
          </p:nvPr>
        </p:nvSpPr>
        <p:spPr/>
        <p:txBody>
          <a:bodyPr/>
          <a:lstStyle/>
          <a:p>
            <a:r>
              <a:rPr lang="en-US" noProof="0" smtClean="0"/>
              <a:t>D.W. Cheng – MQXF International Review, June 7th-10th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Assembly Tables and Lifting Fixtures</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grpSp>
        <p:nvGrpSpPr>
          <p:cNvPr id="14" name="Group 13"/>
          <p:cNvGrpSpPr/>
          <p:nvPr/>
        </p:nvGrpSpPr>
        <p:grpSpPr>
          <a:xfrm>
            <a:off x="1295400" y="3810000"/>
            <a:ext cx="6154821" cy="3048000"/>
            <a:chOff x="2971800" y="3810000"/>
            <a:chExt cx="6154821" cy="3048000"/>
          </a:xfrm>
        </p:grpSpPr>
        <p:pic>
          <p:nvPicPr>
            <p:cNvPr id="12" name="Picture 11" descr="p21.JPG"/>
            <p:cNvPicPr>
              <a:picLocks noChangeAspect="1"/>
            </p:cNvPicPr>
            <p:nvPr/>
          </p:nvPicPr>
          <p:blipFill>
            <a:blip r:embed="rId2"/>
            <a:srcRect l="22758" b="16667"/>
            <a:stretch>
              <a:fillRect/>
            </a:stretch>
          </p:blipFill>
          <p:spPr>
            <a:xfrm>
              <a:off x="3953933" y="3810000"/>
              <a:ext cx="5172688" cy="3048000"/>
            </a:xfrm>
            <a:prstGeom prst="rect">
              <a:avLst/>
            </a:prstGeom>
          </p:spPr>
        </p:pic>
        <p:pic>
          <p:nvPicPr>
            <p:cNvPr id="13" name="Picture 12" descr="p23.JPG"/>
            <p:cNvPicPr>
              <a:picLocks noChangeAspect="1"/>
            </p:cNvPicPr>
            <p:nvPr/>
          </p:nvPicPr>
          <p:blipFill>
            <a:blip r:embed="rId3"/>
            <a:srcRect b="6603"/>
            <a:stretch>
              <a:fillRect/>
            </a:stretch>
          </p:blipFill>
          <p:spPr>
            <a:xfrm>
              <a:off x="2971800" y="3868920"/>
              <a:ext cx="5739199" cy="2989080"/>
            </a:xfrm>
            <a:prstGeom prst="rect">
              <a:avLst/>
            </a:prstGeom>
          </p:spPr>
        </p:pic>
      </p:grpSp>
      <p:pic>
        <p:nvPicPr>
          <p:cNvPr id="15" name="Picture 14" descr="p10.JPG"/>
          <p:cNvPicPr>
            <a:picLocks noChangeAspect="1"/>
          </p:cNvPicPr>
          <p:nvPr/>
        </p:nvPicPr>
        <p:blipFill>
          <a:blip r:embed="rId4"/>
          <a:srcRect t="2778" r="5926" b="34487"/>
          <a:stretch>
            <a:fillRect/>
          </a:stretch>
        </p:blipFill>
        <p:spPr>
          <a:xfrm>
            <a:off x="36684" y="1789576"/>
            <a:ext cx="4630821" cy="1715624"/>
          </a:xfrm>
          <a:prstGeom prst="rect">
            <a:avLst/>
          </a:prstGeom>
        </p:spPr>
      </p:pic>
      <p:pic>
        <p:nvPicPr>
          <p:cNvPr id="16" name="Picture 15" descr="p13.JPG"/>
          <p:cNvPicPr>
            <a:picLocks noChangeAspect="1"/>
          </p:cNvPicPr>
          <p:nvPr/>
        </p:nvPicPr>
        <p:blipFill>
          <a:blip r:embed="rId5"/>
          <a:srcRect l="5003" t="2778" r="6613" b="5556"/>
          <a:stretch>
            <a:fillRect/>
          </a:stretch>
        </p:blipFill>
        <p:spPr>
          <a:xfrm>
            <a:off x="4572000" y="990600"/>
            <a:ext cx="4572000" cy="2846717"/>
          </a:xfrm>
          <a:prstGeom prst="rect">
            <a:avLst/>
          </a:prstGeom>
        </p:spPr>
      </p:pic>
      <p:sp>
        <p:nvSpPr>
          <p:cNvPr id="17" name="TextBox 16"/>
          <p:cNvSpPr txBox="1"/>
          <p:nvPr/>
        </p:nvSpPr>
        <p:spPr>
          <a:xfrm>
            <a:off x="3581400" y="914400"/>
            <a:ext cx="2173116" cy="646331"/>
          </a:xfrm>
          <a:prstGeom prst="rect">
            <a:avLst/>
          </a:prstGeom>
          <a:noFill/>
        </p:spPr>
        <p:txBody>
          <a:bodyPr wrap="none" rtlCol="0">
            <a:spAutoFit/>
          </a:bodyPr>
          <a:lstStyle/>
          <a:p>
            <a:r>
              <a:rPr lang="en-US" dirty="0" smtClean="0"/>
              <a:t>Coil pack assembly</a:t>
            </a:r>
          </a:p>
          <a:p>
            <a:r>
              <a:rPr lang="en-US" dirty="0" smtClean="0"/>
              <a:t>table</a:t>
            </a:r>
            <a:endParaRPr lang="en-US" dirty="0"/>
          </a:p>
        </p:txBody>
      </p:sp>
      <p:sp>
        <p:nvSpPr>
          <p:cNvPr id="19" name="TextBox 18"/>
          <p:cNvSpPr txBox="1"/>
          <p:nvPr/>
        </p:nvSpPr>
        <p:spPr>
          <a:xfrm>
            <a:off x="1905000" y="3773269"/>
            <a:ext cx="3084273" cy="646331"/>
          </a:xfrm>
          <a:prstGeom prst="rect">
            <a:avLst/>
          </a:prstGeom>
          <a:noFill/>
        </p:spPr>
        <p:txBody>
          <a:bodyPr wrap="none" rtlCol="0">
            <a:spAutoFit/>
          </a:bodyPr>
          <a:lstStyle/>
          <a:p>
            <a:r>
              <a:rPr lang="en-US" dirty="0" smtClean="0"/>
              <a:t>Coil pack integration</a:t>
            </a:r>
          </a:p>
          <a:p>
            <a:r>
              <a:rPr lang="en-US" dirty="0" smtClean="0"/>
              <a:t>Into shell-yoke subassembly</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816182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Assembly Tables and Lifting Fixtures</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9" name="Content Placeholder 8" descr="IMG_2697 (1).jpeg"/>
          <p:cNvPicPr>
            <a:picLocks noChangeAspect="1"/>
          </p:cNvPicPr>
          <p:nvPr/>
        </p:nvPicPr>
        <p:blipFill>
          <a:blip r:embed="rId2"/>
          <a:srcRect l="-3011" r="-972"/>
          <a:stretch>
            <a:fillRect/>
          </a:stretch>
        </p:blipFill>
        <p:spPr>
          <a:xfrm>
            <a:off x="76200" y="1540920"/>
            <a:ext cx="3017520" cy="3869280"/>
          </a:xfrm>
          <a:prstGeom prst="rect">
            <a:avLst/>
          </a:prstGeom>
        </p:spPr>
      </p:pic>
      <p:pic>
        <p:nvPicPr>
          <p:cNvPr id="10" name="Content Placeholder 8" descr="IMG_2699 (1).jpeg"/>
          <p:cNvPicPr>
            <a:picLocks noChangeAspect="1"/>
          </p:cNvPicPr>
          <p:nvPr/>
        </p:nvPicPr>
        <p:blipFill>
          <a:blip r:embed="rId3"/>
          <a:srcRect l="-3010" r="-3011"/>
          <a:stretch>
            <a:fillRect/>
          </a:stretch>
        </p:blipFill>
        <p:spPr>
          <a:xfrm>
            <a:off x="3124200" y="1615330"/>
            <a:ext cx="3017520" cy="3794870"/>
          </a:xfrm>
          <a:prstGeom prst="rect">
            <a:avLst/>
          </a:prstGeom>
        </p:spPr>
      </p:pic>
      <p:pic>
        <p:nvPicPr>
          <p:cNvPr id="11" name="Content Placeholder 8" descr="IMG_2698 (1).jpeg"/>
          <p:cNvPicPr>
            <a:picLocks noChangeAspect="1"/>
          </p:cNvPicPr>
          <p:nvPr/>
        </p:nvPicPr>
        <p:blipFill>
          <a:blip r:embed="rId4"/>
          <a:srcRect l="-972" r="-972"/>
          <a:stretch>
            <a:fillRect/>
          </a:stretch>
        </p:blipFill>
        <p:spPr>
          <a:xfrm>
            <a:off x="6126480" y="1524000"/>
            <a:ext cx="3017520" cy="3946665"/>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816182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 Assembly Tooling Layout</a:t>
            </a:r>
            <a:endParaRPr lang="en-US" dirty="0"/>
          </a:p>
        </p:txBody>
      </p:sp>
      <p:pic>
        <p:nvPicPr>
          <p:cNvPr id="7" name="Content Placeholder 6" descr="b77a_bay105-floorplan4.jpg"/>
          <p:cNvPicPr>
            <a:picLocks noGrp="1" noChangeAspect="1"/>
          </p:cNvPicPr>
          <p:nvPr>
            <p:ph idx="1"/>
          </p:nvPr>
        </p:nvPicPr>
        <p:blipFill>
          <a:blip r:embed="rId2"/>
          <a:srcRect l="-12348" r="-12348"/>
          <a:stretch>
            <a:fillRect/>
          </a:stretch>
        </p:blipFill>
        <p:spPr/>
      </p:pic>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13</a:t>
            </a:fld>
            <a:endParaRPr lang="en-US" dirty="0"/>
          </a:p>
        </p:txBody>
      </p:sp>
      <p:sp>
        <p:nvSpPr>
          <p:cNvPr id="8" name="Oval 7"/>
          <p:cNvSpPr/>
          <p:nvPr/>
        </p:nvSpPr>
        <p:spPr>
          <a:xfrm rot="20036650">
            <a:off x="4436913" y="2655557"/>
            <a:ext cx="1600200" cy="11430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28600" y="1397675"/>
            <a:ext cx="2362199" cy="923330"/>
          </a:xfrm>
          <a:prstGeom prst="rect">
            <a:avLst/>
          </a:prstGeom>
          <a:noFill/>
        </p:spPr>
        <p:txBody>
          <a:bodyPr wrap="square" rtlCol="0">
            <a:spAutoFit/>
          </a:bodyPr>
          <a:lstStyle/>
          <a:p>
            <a:r>
              <a:rPr lang="en-US" dirty="0" smtClean="0"/>
              <a:t>Magnet integration table will be surveyed and fixed into place</a:t>
            </a:r>
            <a:endParaRPr lang="en-US" dirty="0"/>
          </a:p>
        </p:txBody>
      </p:sp>
      <p:cxnSp>
        <p:nvCxnSpPr>
          <p:cNvPr id="10" name="Straight Arrow Connector 9"/>
          <p:cNvCxnSpPr>
            <a:endCxn id="8" idx="1"/>
          </p:cNvCxnSpPr>
          <p:nvPr/>
        </p:nvCxnSpPr>
        <p:spPr>
          <a:xfrm>
            <a:off x="2362200" y="2209800"/>
            <a:ext cx="2189052" cy="902723"/>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11" name="Multiply 10"/>
          <p:cNvSpPr/>
          <p:nvPr/>
        </p:nvSpPr>
        <p:spPr>
          <a:xfrm>
            <a:off x="3505200" y="3124200"/>
            <a:ext cx="457200" cy="22860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Multiply 11"/>
          <p:cNvSpPr/>
          <p:nvPr/>
        </p:nvSpPr>
        <p:spPr>
          <a:xfrm>
            <a:off x="3505200" y="4572000"/>
            <a:ext cx="457200" cy="22860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Multiply 12"/>
          <p:cNvSpPr/>
          <p:nvPr/>
        </p:nvSpPr>
        <p:spPr>
          <a:xfrm>
            <a:off x="6096000" y="3657600"/>
            <a:ext cx="457200" cy="22860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Multiply 13"/>
          <p:cNvSpPr/>
          <p:nvPr/>
        </p:nvSpPr>
        <p:spPr>
          <a:xfrm>
            <a:off x="6248400" y="2819400"/>
            <a:ext cx="457200" cy="22860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Multiply 14"/>
          <p:cNvSpPr/>
          <p:nvPr/>
        </p:nvSpPr>
        <p:spPr>
          <a:xfrm>
            <a:off x="2590800" y="3581400"/>
            <a:ext cx="457200" cy="22860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5257800" y="5105400"/>
            <a:ext cx="3886200" cy="1477328"/>
          </a:xfrm>
          <a:prstGeom prst="rect">
            <a:avLst/>
          </a:prstGeom>
          <a:noFill/>
        </p:spPr>
        <p:txBody>
          <a:bodyPr wrap="square" rtlCol="0">
            <a:spAutoFit/>
          </a:bodyPr>
          <a:lstStyle/>
          <a:p>
            <a:r>
              <a:rPr lang="en-US" dirty="0" smtClean="0"/>
              <a:t>Network of semi-</a:t>
            </a:r>
            <a:r>
              <a:rPr lang="en-US" dirty="0" smtClean="0"/>
              <a:t>permanent </a:t>
            </a:r>
            <a:r>
              <a:rPr lang="en-US" dirty="0" smtClean="0"/>
              <a:t>survey monuments for aligning the tables and defining coordinate system when surveying magnet mechanical structure</a:t>
            </a:r>
            <a:endParaRPr lang="en-US" dirty="0"/>
          </a:p>
        </p:txBody>
      </p:sp>
      <p:cxnSp>
        <p:nvCxnSpPr>
          <p:cNvPr id="17" name="Straight Arrow Connector 16"/>
          <p:cNvCxnSpPr/>
          <p:nvPr/>
        </p:nvCxnSpPr>
        <p:spPr>
          <a:xfrm rot="10800000">
            <a:off x="3962400" y="4876800"/>
            <a:ext cx="1371600" cy="6858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290044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7" name="Group 35"/>
          <p:cNvGrpSpPr/>
          <p:nvPr/>
        </p:nvGrpSpPr>
        <p:grpSpPr>
          <a:xfrm>
            <a:off x="152400" y="4229100"/>
            <a:ext cx="2692400" cy="2019300"/>
            <a:chOff x="3429000" y="1676400"/>
            <a:chExt cx="5486400" cy="4114800"/>
          </a:xfrm>
        </p:grpSpPr>
        <p:pic>
          <p:nvPicPr>
            <p:cNvPr id="37" name="Picture 36" descr="DSC07050.jpeg"/>
            <p:cNvPicPr>
              <a:picLocks noChangeAspect="1"/>
            </p:cNvPicPr>
            <p:nvPr/>
          </p:nvPicPr>
          <p:blipFill>
            <a:blip r:embed="rId2"/>
            <a:stretch>
              <a:fillRect/>
            </a:stretch>
          </p:blipFill>
          <p:spPr>
            <a:xfrm>
              <a:off x="3429000" y="1676400"/>
              <a:ext cx="5486400" cy="4114800"/>
            </a:xfrm>
            <a:prstGeom prst="rect">
              <a:avLst/>
            </a:prstGeom>
          </p:spPr>
        </p:pic>
        <p:sp>
          <p:nvSpPr>
            <p:cNvPr id="42" name="Oval 41"/>
            <p:cNvSpPr/>
            <p:nvPr/>
          </p:nvSpPr>
          <p:spPr>
            <a:xfrm>
              <a:off x="4648200" y="32004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5867400" y="43434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7467600" y="38100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err="1" smtClean="0"/>
              <a:t>Fiducializing</a:t>
            </a:r>
            <a:r>
              <a:rPr lang="en-US" dirty="0" smtClean="0"/>
              <a:t> the Magnet Structure</a:t>
            </a:r>
            <a:endParaRPr lang="en-US" dirty="0"/>
          </a:p>
        </p:txBody>
      </p:sp>
      <p:sp>
        <p:nvSpPr>
          <p:cNvPr id="6" name="Content Placeholder 5"/>
          <p:cNvSpPr>
            <a:spLocks noGrp="1"/>
          </p:cNvSpPr>
          <p:nvPr>
            <p:ph idx="1"/>
          </p:nvPr>
        </p:nvSpPr>
        <p:spPr>
          <a:xfrm>
            <a:off x="612000" y="1219201"/>
            <a:ext cx="7920000" cy="830424"/>
          </a:xfrm>
        </p:spPr>
        <p:txBody>
          <a:bodyPr>
            <a:normAutofit fontScale="85000" lnSpcReduction="10000"/>
          </a:bodyPr>
          <a:lstStyle/>
          <a:p>
            <a:r>
              <a:rPr lang="en-US" dirty="0" smtClean="0"/>
              <a:t>Yoke/magnet </a:t>
            </a:r>
            <a:r>
              <a:rPr lang="en-US" dirty="0" err="1" smtClean="0"/>
              <a:t>fiducial</a:t>
            </a:r>
            <a:r>
              <a:rPr lang="en-US" dirty="0" smtClean="0"/>
              <a:t> features must be accessible after magnet has been assembled, as depicted here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14</a:t>
            </a:fld>
            <a:endParaRPr lang="en-US" dirty="0"/>
          </a:p>
        </p:txBody>
      </p:sp>
      <p:pic>
        <p:nvPicPr>
          <p:cNvPr id="8" name="Picture 7" descr="DSC06482.jpeg"/>
          <p:cNvPicPr>
            <a:picLocks noChangeAspect="1"/>
          </p:cNvPicPr>
          <p:nvPr/>
        </p:nvPicPr>
        <p:blipFill>
          <a:blip r:embed="rId3"/>
          <a:srcRect l="10938" r="3125"/>
          <a:stretch>
            <a:fillRect/>
          </a:stretch>
        </p:blipFill>
        <p:spPr>
          <a:xfrm>
            <a:off x="6096000" y="2819400"/>
            <a:ext cx="2971800" cy="2593571"/>
          </a:xfrm>
          <a:prstGeom prst="rect">
            <a:avLst/>
          </a:prstGeom>
        </p:spPr>
      </p:pic>
      <p:pic>
        <p:nvPicPr>
          <p:cNvPr id="10" name="Picture 9" descr="DSC06362.jpeg"/>
          <p:cNvPicPr>
            <a:picLocks noChangeAspect="1"/>
          </p:cNvPicPr>
          <p:nvPr/>
        </p:nvPicPr>
        <p:blipFill>
          <a:blip r:embed="rId4"/>
          <a:stretch>
            <a:fillRect/>
          </a:stretch>
        </p:blipFill>
        <p:spPr>
          <a:xfrm>
            <a:off x="3048000" y="2743200"/>
            <a:ext cx="2971800" cy="2228850"/>
          </a:xfrm>
          <a:prstGeom prst="rect">
            <a:avLst/>
          </a:prstGeom>
        </p:spPr>
      </p:pic>
      <p:grpSp>
        <p:nvGrpSpPr>
          <p:cNvPr id="9" name="Group 16"/>
          <p:cNvGrpSpPr/>
          <p:nvPr/>
        </p:nvGrpSpPr>
        <p:grpSpPr>
          <a:xfrm>
            <a:off x="1524000" y="3733800"/>
            <a:ext cx="533400" cy="533400"/>
            <a:chOff x="1600200" y="5181600"/>
            <a:chExt cx="990600" cy="990600"/>
          </a:xfrm>
        </p:grpSpPr>
        <p:sp>
          <p:nvSpPr>
            <p:cNvPr id="13" name="Pie 12"/>
            <p:cNvSpPr/>
            <p:nvPr/>
          </p:nvSpPr>
          <p:spPr>
            <a:xfrm>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Pie 13"/>
            <p:cNvSpPr/>
            <p:nvPr/>
          </p:nvSpPr>
          <p:spPr>
            <a:xfrm rot="10800000">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5" name="Pie 14"/>
            <p:cNvSpPr/>
            <p:nvPr/>
          </p:nvSpPr>
          <p:spPr>
            <a:xfrm rot="54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Pie 15"/>
            <p:cNvSpPr/>
            <p:nvPr/>
          </p:nvSpPr>
          <p:spPr>
            <a:xfrm rot="162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11" name="Group 20"/>
          <p:cNvGrpSpPr/>
          <p:nvPr/>
        </p:nvGrpSpPr>
        <p:grpSpPr>
          <a:xfrm>
            <a:off x="4254500" y="5105400"/>
            <a:ext cx="533400" cy="533400"/>
            <a:chOff x="1600200" y="5181600"/>
            <a:chExt cx="990600" cy="990600"/>
          </a:xfrm>
        </p:grpSpPr>
        <p:sp>
          <p:nvSpPr>
            <p:cNvPr id="22" name="Pie 21"/>
            <p:cNvSpPr/>
            <p:nvPr/>
          </p:nvSpPr>
          <p:spPr>
            <a:xfrm>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3" name="Pie 22"/>
            <p:cNvSpPr/>
            <p:nvPr/>
          </p:nvSpPr>
          <p:spPr>
            <a:xfrm rot="10800000">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4" name="Pie 23"/>
            <p:cNvSpPr/>
            <p:nvPr/>
          </p:nvSpPr>
          <p:spPr>
            <a:xfrm rot="54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Pie 24"/>
            <p:cNvSpPr/>
            <p:nvPr/>
          </p:nvSpPr>
          <p:spPr>
            <a:xfrm rot="162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6" name="Striped Right Arrow 25"/>
          <p:cNvSpPr/>
          <p:nvPr/>
        </p:nvSpPr>
        <p:spPr>
          <a:xfrm rot="16882813">
            <a:off x="1096943" y="4396140"/>
            <a:ext cx="1066800" cy="656521"/>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triped Right Arrow 26"/>
          <p:cNvSpPr/>
          <p:nvPr/>
        </p:nvSpPr>
        <p:spPr>
          <a:xfrm rot="5400000">
            <a:off x="3604858" y="3786540"/>
            <a:ext cx="1828799" cy="656521"/>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27"/>
          <p:cNvGrpSpPr/>
          <p:nvPr/>
        </p:nvGrpSpPr>
        <p:grpSpPr>
          <a:xfrm>
            <a:off x="7300769" y="3838860"/>
            <a:ext cx="533400" cy="533400"/>
            <a:chOff x="1600200" y="5181600"/>
            <a:chExt cx="990600" cy="990600"/>
          </a:xfrm>
        </p:grpSpPr>
        <p:sp>
          <p:nvSpPr>
            <p:cNvPr id="29" name="Pie 28"/>
            <p:cNvSpPr/>
            <p:nvPr/>
          </p:nvSpPr>
          <p:spPr>
            <a:xfrm>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0" name="Pie 29"/>
            <p:cNvSpPr/>
            <p:nvPr/>
          </p:nvSpPr>
          <p:spPr>
            <a:xfrm rot="10800000">
              <a:off x="1600200" y="5181600"/>
              <a:ext cx="990600" cy="990600"/>
            </a:xfrm>
            <a:prstGeom prst="pie">
              <a:avLst>
                <a:gd name="adj1" fmla="val 0"/>
                <a:gd name="adj2" fmla="val 5418638"/>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1" name="Pie 30"/>
            <p:cNvSpPr/>
            <p:nvPr/>
          </p:nvSpPr>
          <p:spPr>
            <a:xfrm rot="54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2" name="Pie 31"/>
            <p:cNvSpPr/>
            <p:nvPr/>
          </p:nvSpPr>
          <p:spPr>
            <a:xfrm rot="16200000">
              <a:off x="1600200" y="5181600"/>
              <a:ext cx="990600" cy="990600"/>
            </a:xfrm>
            <a:prstGeom prst="pie">
              <a:avLst>
                <a:gd name="adj1" fmla="val 0"/>
                <a:gd name="adj2" fmla="val 5418638"/>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33" name="Striped Right Arrow 32"/>
          <p:cNvSpPr/>
          <p:nvPr/>
        </p:nvSpPr>
        <p:spPr>
          <a:xfrm rot="16200000">
            <a:off x="5692925" y="4394754"/>
            <a:ext cx="911628" cy="656521"/>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Striped Right Arrow 33"/>
          <p:cNvSpPr/>
          <p:nvPr/>
        </p:nvSpPr>
        <p:spPr>
          <a:xfrm rot="16200000">
            <a:off x="8512325" y="4394754"/>
            <a:ext cx="911628" cy="656521"/>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271893" y="3087469"/>
            <a:ext cx="2395107" cy="646331"/>
          </a:xfrm>
          <a:prstGeom prst="rect">
            <a:avLst/>
          </a:prstGeom>
          <a:noFill/>
        </p:spPr>
        <p:txBody>
          <a:bodyPr wrap="square" rtlCol="0">
            <a:spAutoFit/>
          </a:bodyPr>
          <a:lstStyle/>
          <a:p>
            <a:pPr algn="ctr"/>
            <a:r>
              <a:rPr lang="en-US" dirty="0" smtClean="0"/>
              <a:t>Coil targets defined to their mechanical center</a:t>
            </a:r>
            <a:endParaRPr lang="en-US" dirty="0"/>
          </a:p>
        </p:txBody>
      </p:sp>
      <p:sp>
        <p:nvSpPr>
          <p:cNvPr id="39" name="TextBox 38"/>
          <p:cNvSpPr txBox="1"/>
          <p:nvPr/>
        </p:nvSpPr>
        <p:spPr>
          <a:xfrm>
            <a:off x="3249774" y="5678269"/>
            <a:ext cx="2495357" cy="646331"/>
          </a:xfrm>
          <a:prstGeom prst="rect">
            <a:avLst/>
          </a:prstGeom>
          <a:noFill/>
        </p:spPr>
        <p:txBody>
          <a:bodyPr wrap="none" rtlCol="0">
            <a:spAutoFit/>
          </a:bodyPr>
          <a:lstStyle/>
          <a:p>
            <a:pPr algn="ctr"/>
            <a:r>
              <a:rPr lang="en-US" dirty="0" smtClean="0"/>
              <a:t>Yoke survey block will be</a:t>
            </a:r>
          </a:p>
          <a:p>
            <a:pPr algn="ctr"/>
            <a:r>
              <a:rPr lang="en-US" dirty="0" smtClean="0"/>
              <a:t>defined to coil targets</a:t>
            </a:r>
            <a:endParaRPr lang="en-US" dirty="0"/>
          </a:p>
        </p:txBody>
      </p:sp>
      <p:sp>
        <p:nvSpPr>
          <p:cNvPr id="40" name="TextBox 39"/>
          <p:cNvSpPr txBox="1"/>
          <p:nvPr/>
        </p:nvSpPr>
        <p:spPr>
          <a:xfrm>
            <a:off x="6208891" y="5410200"/>
            <a:ext cx="2818951" cy="923330"/>
          </a:xfrm>
          <a:prstGeom prst="rect">
            <a:avLst/>
          </a:prstGeom>
          <a:noFill/>
        </p:spPr>
        <p:txBody>
          <a:bodyPr wrap="none" rtlCol="0">
            <a:spAutoFit/>
          </a:bodyPr>
          <a:lstStyle/>
          <a:p>
            <a:pPr algn="ctr"/>
            <a:r>
              <a:rPr lang="en-US" dirty="0" smtClean="0"/>
              <a:t>Yoke features</a:t>
            </a:r>
          </a:p>
          <a:p>
            <a:pPr algn="ctr"/>
            <a:r>
              <a:rPr lang="en-US" dirty="0" smtClean="0"/>
              <a:t>remain accessible after axial </a:t>
            </a:r>
          </a:p>
          <a:p>
            <a:pPr algn="ctr"/>
            <a:r>
              <a:rPr lang="en-US" dirty="0" smtClean="0"/>
              <a:t>endplates are installed</a:t>
            </a:r>
            <a:endParaRPr lang="en-US" dirty="0"/>
          </a:p>
        </p:txBody>
      </p:sp>
      <p:cxnSp>
        <p:nvCxnSpPr>
          <p:cNvPr id="35" name="Straight Arrow Connector 34"/>
          <p:cNvCxnSpPr/>
          <p:nvPr/>
        </p:nvCxnSpPr>
        <p:spPr>
          <a:xfrm rot="10800000">
            <a:off x="1585694" y="5634150"/>
            <a:ext cx="533400" cy="228600"/>
          </a:xfrm>
          <a:prstGeom prst="straightConnector1">
            <a:avLst/>
          </a:prstGeom>
          <a:ln w="50800">
            <a:solidFill>
              <a:srgbClr val="FF0000"/>
            </a:solidFill>
            <a:tailEnd type="arrow"/>
          </a:ln>
          <a:effectLst>
            <a:outerShdw blurRad="50800" dist="38100" dir="2700000" algn="tl" rotWithShape="0">
              <a:srgbClr val="000000"/>
            </a:outerShdw>
          </a:effectLst>
        </p:spPr>
        <p:style>
          <a:lnRef idx="2">
            <a:schemeClr val="accent1"/>
          </a:lnRef>
          <a:fillRef idx="0">
            <a:schemeClr val="accent1"/>
          </a:fillRef>
          <a:effectRef idx="1">
            <a:schemeClr val="accent1"/>
          </a:effectRef>
          <a:fontRef idx="minor">
            <a:schemeClr val="tx1"/>
          </a:fontRef>
        </p:style>
      </p:cxnSp>
      <p:pic>
        <p:nvPicPr>
          <p:cNvPr id="45" name="Picture 44" descr="sv3.JPG"/>
          <p:cNvPicPr>
            <a:picLocks noChangeAspect="1"/>
          </p:cNvPicPr>
          <p:nvPr/>
        </p:nvPicPr>
        <p:blipFill>
          <a:blip r:embed="rId5"/>
          <a:srcRect b="19865"/>
          <a:stretch>
            <a:fillRect/>
          </a:stretch>
        </p:blipFill>
        <p:spPr>
          <a:xfrm>
            <a:off x="3962400" y="2049624"/>
            <a:ext cx="1143000" cy="922176"/>
          </a:xfrm>
          <a:prstGeom prst="rect">
            <a:avLst/>
          </a:prstGeom>
          <a:ln>
            <a:solidFill>
              <a:schemeClr val="tx1"/>
            </a:solidFill>
          </a:ln>
        </p:spPr>
      </p:pic>
      <p:sp>
        <p:nvSpPr>
          <p:cNvPr id="46" name="Striped Right Arrow 45"/>
          <p:cNvSpPr/>
          <p:nvPr/>
        </p:nvSpPr>
        <p:spPr>
          <a:xfrm rot="5400000">
            <a:off x="7111446" y="1959125"/>
            <a:ext cx="911628" cy="656521"/>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2590800" y="1981200"/>
            <a:ext cx="1343224" cy="646331"/>
          </a:xfrm>
          <a:prstGeom prst="rect">
            <a:avLst/>
          </a:prstGeom>
          <a:noFill/>
        </p:spPr>
        <p:txBody>
          <a:bodyPr wrap="none" rtlCol="0">
            <a:spAutoFit/>
          </a:bodyPr>
          <a:lstStyle/>
          <a:p>
            <a:r>
              <a:rPr lang="en-US" dirty="0" smtClean="0"/>
              <a:t>1-2-3 survey </a:t>
            </a:r>
          </a:p>
          <a:p>
            <a:r>
              <a:rPr lang="en-US" dirty="0" smtClean="0"/>
              <a:t>block</a:t>
            </a:r>
            <a:endParaRPr lang="en-US" dirty="0"/>
          </a:p>
        </p:txBody>
      </p:sp>
      <p:cxnSp>
        <p:nvCxnSpPr>
          <p:cNvPr id="47" name="Straight Arrow Connector 46"/>
          <p:cNvCxnSpPr/>
          <p:nvPr/>
        </p:nvCxnSpPr>
        <p:spPr>
          <a:xfrm>
            <a:off x="3352800" y="2438400"/>
            <a:ext cx="838200" cy="1524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48" name="Rectangular Callout 47"/>
          <p:cNvSpPr/>
          <p:nvPr/>
        </p:nvSpPr>
        <p:spPr>
          <a:xfrm>
            <a:off x="5331600" y="2401669"/>
            <a:ext cx="3200400" cy="1371600"/>
          </a:xfrm>
          <a:prstGeom prst="wedgeRectCallout">
            <a:avLst>
              <a:gd name="adj1" fmla="val -67227"/>
              <a:gd name="adj2" fmla="val -115065"/>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Alignment requirements proposed by CERN at the collaboration mtg. last month are under discussion</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3689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Magnetic Measurements</a:t>
            </a:r>
            <a:endParaRPr lang="en-US" dirty="0"/>
          </a:p>
        </p:txBody>
      </p:sp>
      <p:sp>
        <p:nvSpPr>
          <p:cNvPr id="6" name="Content Placeholder 5"/>
          <p:cNvSpPr>
            <a:spLocks noGrp="1"/>
          </p:cNvSpPr>
          <p:nvPr>
            <p:ph idx="1"/>
          </p:nvPr>
        </p:nvSpPr>
        <p:spPr>
          <a:xfrm>
            <a:off x="612000" y="900000"/>
            <a:ext cx="7920000" cy="2300401"/>
          </a:xfrm>
        </p:spPr>
        <p:txBody>
          <a:bodyPr>
            <a:normAutofit fontScale="55000" lnSpcReduction="20000"/>
          </a:bodyPr>
          <a:lstStyle/>
          <a:p>
            <a:r>
              <a:rPr lang="en-US" dirty="0" smtClean="0"/>
              <a:t>May use the existing warm measurement probe with a different arrangement of two pickup coils</a:t>
            </a:r>
          </a:p>
          <a:p>
            <a:pPr lvl="1"/>
            <a:r>
              <a:rPr lang="en-US" dirty="0" smtClean="0"/>
              <a:t>We can measure the field angle from the first coil relative to that from the second coil as we scan along the magnet  (We will check the possible resolution of this method)</a:t>
            </a:r>
          </a:p>
          <a:p>
            <a:r>
              <a:rPr lang="en-US" dirty="0" smtClean="0"/>
              <a:t>Tilt angle sensors in mole</a:t>
            </a:r>
          </a:p>
          <a:p>
            <a:pPr lvl="1"/>
            <a:r>
              <a:rPr lang="en-US" dirty="0" smtClean="0"/>
              <a:t>The typical accelerometer with 12-bitADC has a resolution of 1 </a:t>
            </a:r>
            <a:r>
              <a:rPr lang="en-US" dirty="0" err="1" smtClean="0"/>
              <a:t>mrad</a:t>
            </a:r>
            <a:r>
              <a:rPr lang="en-US" dirty="0" smtClean="0"/>
              <a:t> (0.057 degrees). With inclinometers the resolution can reach 0.1 </a:t>
            </a:r>
            <a:r>
              <a:rPr lang="en-US" dirty="0" err="1" smtClean="0"/>
              <a:t>mrad</a:t>
            </a:r>
            <a:endParaRPr lang="en-US" dirty="0" smtClean="0"/>
          </a:p>
          <a:p>
            <a:r>
              <a:rPr lang="en-US" dirty="0" smtClean="0"/>
              <a:t>Survey targets can be attached to the measurement probe to track position and location of probe during measurements</a:t>
            </a:r>
          </a:p>
          <a:p>
            <a:r>
              <a:rPr lang="en-US" dirty="0" smtClean="0"/>
              <a:t>Stretched wire measurements may also be performed</a:t>
            </a:r>
          </a:p>
          <a:p>
            <a:r>
              <a:rPr lang="en-US" dirty="0" smtClean="0"/>
              <a:t>This information will be combined with the mechanical </a:t>
            </a:r>
            <a:r>
              <a:rPr lang="en-US" dirty="0" err="1" smtClean="0"/>
              <a:t>fiducialization</a:t>
            </a:r>
            <a:r>
              <a:rPr lang="en-US" dirty="0" smtClean="0"/>
              <a:t> data</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15</a:t>
            </a:fld>
            <a:endParaRPr lang="en-US" dirty="0"/>
          </a:p>
        </p:txBody>
      </p:sp>
      <p:pic>
        <p:nvPicPr>
          <p:cNvPr id="7" name="Picture 6" descr="general_setup.JPG"/>
          <p:cNvPicPr>
            <a:picLocks noChangeAspect="1"/>
          </p:cNvPicPr>
          <p:nvPr/>
        </p:nvPicPr>
        <p:blipFill>
          <a:blip r:embed="rId2"/>
          <a:srcRect l="17857" t="19643" r="19643" b="17857"/>
          <a:stretch>
            <a:fillRect/>
          </a:stretch>
        </p:blipFill>
        <p:spPr>
          <a:xfrm>
            <a:off x="381000" y="3200400"/>
            <a:ext cx="3962400" cy="2971800"/>
          </a:xfrm>
          <a:prstGeom prst="rect">
            <a:avLst/>
          </a:prstGeom>
        </p:spPr>
      </p:pic>
      <p:pic>
        <p:nvPicPr>
          <p:cNvPr id="8" name="Picture 7" descr="support_by_CERN_Cu_lead_and_rubber.JPG"/>
          <p:cNvPicPr>
            <a:picLocks noChangeAspect="1"/>
          </p:cNvPicPr>
          <p:nvPr/>
        </p:nvPicPr>
        <p:blipFill>
          <a:blip r:embed="rId3"/>
          <a:stretch>
            <a:fillRect/>
          </a:stretch>
        </p:blipFill>
        <p:spPr>
          <a:xfrm>
            <a:off x="4800600" y="3200400"/>
            <a:ext cx="3962400" cy="29718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73613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coilpack SU-1003-3605.jpg"/>
          <p:cNvPicPr>
            <a:picLocks noChangeAspect="1"/>
          </p:cNvPicPr>
          <p:nvPr/>
        </p:nvPicPr>
        <p:blipFill>
          <a:blip r:embed="rId2"/>
          <a:srcRect r="19167"/>
          <a:stretch>
            <a:fillRect/>
          </a:stretch>
        </p:blipFill>
        <p:spPr>
          <a:xfrm>
            <a:off x="4684499" y="900000"/>
            <a:ext cx="3240301" cy="2594468"/>
          </a:xfrm>
          <a:prstGeom prst="rect">
            <a:avLst/>
          </a:prstGeom>
          <a:ln>
            <a:solidFill>
              <a:schemeClr val="tx1"/>
            </a:solidFill>
          </a:ln>
        </p:spPr>
      </p:pic>
      <p:sp>
        <p:nvSpPr>
          <p:cNvPr id="2" name="Title 1"/>
          <p:cNvSpPr>
            <a:spLocks noGrp="1"/>
          </p:cNvSpPr>
          <p:nvPr>
            <p:ph type="title"/>
          </p:nvPr>
        </p:nvSpPr>
        <p:spPr/>
        <p:txBody>
          <a:bodyPr/>
          <a:lstStyle/>
          <a:p>
            <a:r>
              <a:rPr lang="en-US" dirty="0" smtClean="0"/>
              <a:t>ABS and Documentation</a:t>
            </a:r>
            <a:endParaRPr lang="en-US" dirty="0"/>
          </a:p>
        </p:txBody>
      </p:sp>
      <p:sp>
        <p:nvSpPr>
          <p:cNvPr id="3" name="Content Placeholder 2"/>
          <p:cNvSpPr>
            <a:spLocks noGrp="1"/>
          </p:cNvSpPr>
          <p:nvPr>
            <p:ph idx="1"/>
          </p:nvPr>
        </p:nvSpPr>
        <p:spPr>
          <a:xfrm>
            <a:off x="612000" y="1219200"/>
            <a:ext cx="3883800" cy="4906963"/>
          </a:xfrm>
        </p:spPr>
        <p:txBody>
          <a:bodyPr>
            <a:normAutofit lnSpcReduction="10000"/>
          </a:bodyPr>
          <a:lstStyle/>
          <a:p>
            <a:r>
              <a:rPr lang="en-US" dirty="0" smtClean="0"/>
              <a:t>Assembly Breakdown Structure document</a:t>
            </a:r>
          </a:p>
          <a:p>
            <a:pPr lvl="1"/>
            <a:r>
              <a:rPr lang="is-IS" dirty="0" smtClean="0"/>
              <a:t>Identifies “Independent” tasks/subassemblies</a:t>
            </a:r>
          </a:p>
          <a:p>
            <a:pPr lvl="2"/>
            <a:r>
              <a:rPr lang="en-US" dirty="0" smtClean="0"/>
              <a:t>D</a:t>
            </a:r>
            <a:r>
              <a:rPr lang="is-IS" dirty="0" smtClean="0"/>
              <a:t>edicated procedures</a:t>
            </a:r>
          </a:p>
          <a:p>
            <a:pPr lvl="2"/>
            <a:r>
              <a:rPr lang="is-IS" dirty="0" smtClean="0"/>
              <a:t>Dedicated QA elements</a:t>
            </a:r>
          </a:p>
          <a:p>
            <a:pPr lvl="2"/>
            <a:r>
              <a:rPr lang="is-IS" dirty="0" smtClean="0"/>
              <a:t>CAD drawings, BOM</a:t>
            </a:r>
          </a:p>
          <a:p>
            <a:pPr lvl="1"/>
            <a:r>
              <a:rPr lang="is-IS" dirty="0" smtClean="0"/>
              <a:t>Captures what information will be required for travelers / documentation that will be entered directly to CERN MTF system</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8" name="Picture 7" descr="engnote_image.png"/>
          <p:cNvPicPr>
            <a:picLocks noChangeAspect="1"/>
          </p:cNvPicPr>
          <p:nvPr/>
        </p:nvPicPr>
        <p:blipFill>
          <a:blip r:embed="rId3"/>
          <a:stretch>
            <a:fillRect/>
          </a:stretch>
        </p:blipFill>
        <p:spPr>
          <a:xfrm>
            <a:off x="5722526" y="2514600"/>
            <a:ext cx="2507074" cy="3302000"/>
          </a:xfrm>
          <a:prstGeom prst="rect">
            <a:avLst/>
          </a:prstGeom>
          <a:ln>
            <a:solidFill>
              <a:schemeClr val="tx1"/>
            </a:solidFill>
          </a:ln>
        </p:spPr>
      </p:pic>
      <p:pic>
        <p:nvPicPr>
          <p:cNvPr id="7" name="Picture 6" descr="Screenshot 2016-05-18 09.25.35.png"/>
          <p:cNvPicPr>
            <a:picLocks noChangeAspect="1"/>
          </p:cNvPicPr>
          <p:nvPr/>
        </p:nvPicPr>
        <p:blipFill>
          <a:blip r:embed="rId4"/>
          <a:srcRect l="17187"/>
          <a:stretch>
            <a:fillRect/>
          </a:stretch>
        </p:blipFill>
        <p:spPr>
          <a:xfrm>
            <a:off x="6064649" y="3962400"/>
            <a:ext cx="2926951" cy="2514600"/>
          </a:xfrm>
          <a:prstGeom prst="rect">
            <a:avLst/>
          </a:prstGeom>
          <a:ln>
            <a:solidFill>
              <a:schemeClr val="tx1"/>
            </a:solidFill>
          </a:ln>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Manufacturing Plan</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6" name="Content Placeholder 5"/>
          <p:cNvSpPr>
            <a:spLocks noGrp="1"/>
          </p:cNvSpPr>
          <p:nvPr>
            <p:ph idx="1"/>
          </p:nvPr>
        </p:nvSpPr>
        <p:spPr/>
        <p:txBody>
          <a:bodyPr/>
          <a:lstStyle/>
          <a:p>
            <a:endParaRPr lang="en-US"/>
          </a:p>
        </p:txBody>
      </p:sp>
      <p:grpSp>
        <p:nvGrpSpPr>
          <p:cNvPr id="8" name="Group 7"/>
          <p:cNvGrpSpPr/>
          <p:nvPr/>
        </p:nvGrpSpPr>
        <p:grpSpPr>
          <a:xfrm>
            <a:off x="60186" y="187813"/>
            <a:ext cx="8471814" cy="5909356"/>
            <a:chOff x="60186" y="187813"/>
            <a:chExt cx="8471814" cy="5909356"/>
          </a:xfrm>
        </p:grpSpPr>
        <p:pic>
          <p:nvPicPr>
            <p:cNvPr id="9" name="Picture 8"/>
            <p:cNvPicPr>
              <a:picLocks noChangeAspect="1"/>
            </p:cNvPicPr>
            <p:nvPr/>
          </p:nvPicPr>
          <p:blipFill>
            <a:blip r:embed="rId2"/>
            <a:stretch>
              <a:fillRect/>
            </a:stretch>
          </p:blipFill>
          <p:spPr>
            <a:xfrm>
              <a:off x="683568" y="1255195"/>
              <a:ext cx="7848432" cy="4658075"/>
            </a:xfrm>
            <a:prstGeom prst="rect">
              <a:avLst/>
            </a:prstGeom>
          </p:spPr>
        </p:pic>
        <p:sp>
          <p:nvSpPr>
            <p:cNvPr id="10" name="TextBox 9"/>
            <p:cNvSpPr txBox="1"/>
            <p:nvPr/>
          </p:nvSpPr>
          <p:spPr>
            <a:xfrm>
              <a:off x="1225360" y="1025001"/>
              <a:ext cx="486871" cy="246221"/>
            </a:xfrm>
            <a:prstGeom prst="rect">
              <a:avLst/>
            </a:prstGeom>
            <a:solidFill>
              <a:srgbClr val="FFFF66"/>
            </a:solidFill>
          </p:spPr>
          <p:txBody>
            <a:bodyPr wrap="square" rtlCol="0">
              <a:spAutoFit/>
            </a:bodyPr>
            <a:lstStyle/>
            <a:p>
              <a:r>
                <a:rPr lang="en-US" sz="1000" dirty="0" smtClean="0">
                  <a:latin typeface="+mn-lt"/>
                </a:rPr>
                <a:t>FY17</a:t>
              </a:r>
              <a:endParaRPr lang="en-US" sz="1000" dirty="0">
                <a:latin typeface="+mn-lt"/>
              </a:endParaRPr>
            </a:p>
          </p:txBody>
        </p:sp>
        <p:sp>
          <p:nvSpPr>
            <p:cNvPr id="11" name="TextBox 10"/>
            <p:cNvSpPr txBox="1"/>
            <p:nvPr/>
          </p:nvSpPr>
          <p:spPr>
            <a:xfrm>
              <a:off x="2123728" y="1025001"/>
              <a:ext cx="486871" cy="246221"/>
            </a:xfrm>
            <a:prstGeom prst="rect">
              <a:avLst/>
            </a:prstGeom>
            <a:solidFill>
              <a:srgbClr val="FFFF66"/>
            </a:solidFill>
          </p:spPr>
          <p:txBody>
            <a:bodyPr wrap="square" rtlCol="0">
              <a:spAutoFit/>
            </a:bodyPr>
            <a:lstStyle/>
            <a:p>
              <a:r>
                <a:rPr lang="en-US" sz="1000" dirty="0" smtClean="0">
                  <a:latin typeface="+mn-lt"/>
                </a:rPr>
                <a:t>FY18</a:t>
              </a:r>
              <a:endParaRPr lang="en-US" sz="1000" dirty="0">
                <a:latin typeface="+mn-lt"/>
              </a:endParaRPr>
            </a:p>
          </p:txBody>
        </p:sp>
        <p:sp>
          <p:nvSpPr>
            <p:cNvPr id="12" name="TextBox 11"/>
            <p:cNvSpPr txBox="1"/>
            <p:nvPr/>
          </p:nvSpPr>
          <p:spPr>
            <a:xfrm>
              <a:off x="3131840" y="1023110"/>
              <a:ext cx="486871" cy="246221"/>
            </a:xfrm>
            <a:prstGeom prst="rect">
              <a:avLst/>
            </a:prstGeom>
            <a:solidFill>
              <a:srgbClr val="FFFF66"/>
            </a:solidFill>
          </p:spPr>
          <p:txBody>
            <a:bodyPr wrap="square" rtlCol="0">
              <a:spAutoFit/>
            </a:bodyPr>
            <a:lstStyle/>
            <a:p>
              <a:r>
                <a:rPr lang="en-US" sz="1000" dirty="0" smtClean="0">
                  <a:latin typeface="+mn-lt"/>
                </a:rPr>
                <a:t>FY19</a:t>
              </a:r>
              <a:endParaRPr lang="en-US" sz="1000" dirty="0">
                <a:latin typeface="+mn-lt"/>
              </a:endParaRPr>
            </a:p>
          </p:txBody>
        </p:sp>
        <p:sp>
          <p:nvSpPr>
            <p:cNvPr id="13" name="TextBox 12"/>
            <p:cNvSpPr txBox="1"/>
            <p:nvPr/>
          </p:nvSpPr>
          <p:spPr>
            <a:xfrm>
              <a:off x="4030412" y="1023110"/>
              <a:ext cx="486871" cy="246221"/>
            </a:xfrm>
            <a:prstGeom prst="rect">
              <a:avLst/>
            </a:prstGeom>
            <a:solidFill>
              <a:srgbClr val="FFFF66"/>
            </a:solidFill>
          </p:spPr>
          <p:txBody>
            <a:bodyPr wrap="square" rtlCol="0">
              <a:spAutoFit/>
            </a:bodyPr>
            <a:lstStyle/>
            <a:p>
              <a:r>
                <a:rPr lang="en-US" sz="1000" dirty="0" smtClean="0">
                  <a:latin typeface="+mn-lt"/>
                </a:rPr>
                <a:t>FY20</a:t>
              </a:r>
              <a:endParaRPr lang="en-US" sz="1000" dirty="0">
                <a:latin typeface="+mn-lt"/>
              </a:endParaRPr>
            </a:p>
          </p:txBody>
        </p:sp>
        <p:sp>
          <p:nvSpPr>
            <p:cNvPr id="14" name="TextBox 13"/>
            <p:cNvSpPr txBox="1"/>
            <p:nvPr/>
          </p:nvSpPr>
          <p:spPr>
            <a:xfrm>
              <a:off x="4928984" y="1025001"/>
              <a:ext cx="486871" cy="246221"/>
            </a:xfrm>
            <a:prstGeom prst="rect">
              <a:avLst/>
            </a:prstGeom>
            <a:solidFill>
              <a:srgbClr val="FFFF66"/>
            </a:solidFill>
          </p:spPr>
          <p:txBody>
            <a:bodyPr wrap="square" rtlCol="0">
              <a:spAutoFit/>
            </a:bodyPr>
            <a:lstStyle/>
            <a:p>
              <a:r>
                <a:rPr lang="en-US" sz="1000" dirty="0" smtClean="0">
                  <a:latin typeface="+mn-lt"/>
                </a:rPr>
                <a:t>FY21</a:t>
              </a:r>
              <a:endParaRPr lang="en-US" sz="1000" dirty="0">
                <a:latin typeface="+mn-lt"/>
              </a:endParaRPr>
            </a:p>
          </p:txBody>
        </p:sp>
        <p:sp>
          <p:nvSpPr>
            <p:cNvPr id="15" name="TextBox 14"/>
            <p:cNvSpPr txBox="1"/>
            <p:nvPr/>
          </p:nvSpPr>
          <p:spPr>
            <a:xfrm>
              <a:off x="5911818" y="1025001"/>
              <a:ext cx="486871" cy="246221"/>
            </a:xfrm>
            <a:prstGeom prst="rect">
              <a:avLst/>
            </a:prstGeom>
            <a:solidFill>
              <a:srgbClr val="FFFF66"/>
            </a:solidFill>
          </p:spPr>
          <p:txBody>
            <a:bodyPr wrap="square" rtlCol="0">
              <a:spAutoFit/>
            </a:bodyPr>
            <a:lstStyle/>
            <a:p>
              <a:r>
                <a:rPr lang="en-US" sz="1000" dirty="0" smtClean="0">
                  <a:latin typeface="+mn-lt"/>
                </a:rPr>
                <a:t>FY22</a:t>
              </a:r>
              <a:endParaRPr lang="en-US" sz="1000" dirty="0">
                <a:latin typeface="+mn-lt"/>
              </a:endParaRPr>
            </a:p>
          </p:txBody>
        </p:sp>
        <p:sp>
          <p:nvSpPr>
            <p:cNvPr id="16" name="TextBox 15"/>
            <p:cNvSpPr txBox="1"/>
            <p:nvPr/>
          </p:nvSpPr>
          <p:spPr>
            <a:xfrm>
              <a:off x="6726128" y="1016046"/>
              <a:ext cx="486871" cy="246221"/>
            </a:xfrm>
            <a:prstGeom prst="rect">
              <a:avLst/>
            </a:prstGeom>
            <a:solidFill>
              <a:srgbClr val="FFFF66"/>
            </a:solidFill>
          </p:spPr>
          <p:txBody>
            <a:bodyPr wrap="square" rtlCol="0">
              <a:spAutoFit/>
            </a:bodyPr>
            <a:lstStyle/>
            <a:p>
              <a:r>
                <a:rPr lang="en-US" sz="1000" dirty="0" smtClean="0">
                  <a:latin typeface="+mn-lt"/>
                </a:rPr>
                <a:t>FY23</a:t>
              </a:r>
              <a:endParaRPr lang="en-US" sz="1000" dirty="0">
                <a:latin typeface="+mn-lt"/>
              </a:endParaRPr>
            </a:p>
          </p:txBody>
        </p:sp>
        <p:sp>
          <p:nvSpPr>
            <p:cNvPr id="17" name="TextBox 16"/>
            <p:cNvSpPr txBox="1"/>
            <p:nvPr/>
          </p:nvSpPr>
          <p:spPr>
            <a:xfrm>
              <a:off x="7624496" y="1016045"/>
              <a:ext cx="486871" cy="246221"/>
            </a:xfrm>
            <a:prstGeom prst="rect">
              <a:avLst/>
            </a:prstGeom>
            <a:solidFill>
              <a:srgbClr val="FFFF66"/>
            </a:solidFill>
          </p:spPr>
          <p:txBody>
            <a:bodyPr wrap="square" rtlCol="0">
              <a:spAutoFit/>
            </a:bodyPr>
            <a:lstStyle/>
            <a:p>
              <a:r>
                <a:rPr lang="en-US" sz="1000" dirty="0" smtClean="0">
                  <a:latin typeface="+mn-lt"/>
                </a:rPr>
                <a:t>FY24</a:t>
              </a:r>
              <a:endParaRPr lang="en-US" sz="1000" dirty="0">
                <a:latin typeface="+mn-lt"/>
              </a:endParaRPr>
            </a:p>
          </p:txBody>
        </p:sp>
        <p:cxnSp>
          <p:nvCxnSpPr>
            <p:cNvPr id="18" name="Straight Connector 17"/>
            <p:cNvCxnSpPr/>
            <p:nvPr/>
          </p:nvCxnSpPr>
          <p:spPr>
            <a:xfrm>
              <a:off x="827584" y="2636912"/>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872048" y="3789040"/>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844505" y="4527227"/>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817331" y="5093818"/>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817331" y="5364163"/>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69368" y="2030056"/>
              <a:ext cx="922312" cy="246221"/>
            </a:xfrm>
            <a:prstGeom prst="rect">
              <a:avLst/>
            </a:prstGeom>
            <a:solidFill>
              <a:srgbClr val="FFFF66"/>
            </a:solidFill>
          </p:spPr>
          <p:txBody>
            <a:bodyPr wrap="square" rtlCol="0">
              <a:spAutoFit/>
            </a:bodyPr>
            <a:lstStyle/>
            <a:p>
              <a:r>
                <a:rPr lang="en-US" sz="1000" dirty="0" smtClean="0">
                  <a:latin typeface="+mn-lt"/>
                </a:rPr>
                <a:t>FNAL Coils</a:t>
              </a:r>
              <a:endParaRPr lang="en-US" sz="1000" dirty="0">
                <a:latin typeface="+mn-lt"/>
              </a:endParaRPr>
            </a:p>
          </p:txBody>
        </p:sp>
        <p:sp>
          <p:nvSpPr>
            <p:cNvPr id="24" name="TextBox 23"/>
            <p:cNvSpPr txBox="1"/>
            <p:nvPr/>
          </p:nvSpPr>
          <p:spPr>
            <a:xfrm>
              <a:off x="755576" y="3140968"/>
              <a:ext cx="765374" cy="246221"/>
            </a:xfrm>
            <a:prstGeom prst="rect">
              <a:avLst/>
            </a:prstGeom>
            <a:solidFill>
              <a:srgbClr val="FFFF66"/>
            </a:solidFill>
          </p:spPr>
          <p:txBody>
            <a:bodyPr wrap="square" rtlCol="0">
              <a:spAutoFit/>
            </a:bodyPr>
            <a:lstStyle/>
            <a:p>
              <a:r>
                <a:rPr lang="en-US" sz="1000" dirty="0" smtClean="0">
                  <a:latin typeface="+mn-lt"/>
                </a:rPr>
                <a:t>BNL Coils</a:t>
              </a:r>
              <a:endParaRPr lang="en-US" sz="1000" dirty="0">
                <a:latin typeface="+mn-lt"/>
              </a:endParaRPr>
            </a:p>
          </p:txBody>
        </p:sp>
        <p:sp>
          <p:nvSpPr>
            <p:cNvPr id="25" name="TextBox 24"/>
            <p:cNvSpPr txBox="1"/>
            <p:nvPr/>
          </p:nvSpPr>
          <p:spPr>
            <a:xfrm>
              <a:off x="763846" y="4133772"/>
              <a:ext cx="1647914" cy="246221"/>
            </a:xfrm>
            <a:prstGeom prst="rect">
              <a:avLst/>
            </a:prstGeom>
            <a:solidFill>
              <a:srgbClr val="FFFF66"/>
            </a:solidFill>
          </p:spPr>
          <p:txBody>
            <a:bodyPr wrap="square" rtlCol="0">
              <a:spAutoFit/>
            </a:bodyPr>
            <a:lstStyle/>
            <a:p>
              <a:r>
                <a:rPr lang="en-US" sz="1000" dirty="0" smtClean="0">
                  <a:latin typeface="+mn-lt"/>
                </a:rPr>
                <a:t>LBNL Structure Assembly</a:t>
              </a:r>
              <a:endParaRPr lang="en-US" sz="1000" dirty="0">
                <a:latin typeface="+mn-lt"/>
              </a:endParaRPr>
            </a:p>
          </p:txBody>
        </p:sp>
        <p:sp>
          <p:nvSpPr>
            <p:cNvPr id="26" name="TextBox 25"/>
            <p:cNvSpPr txBox="1"/>
            <p:nvPr/>
          </p:nvSpPr>
          <p:spPr>
            <a:xfrm>
              <a:off x="755576" y="4736880"/>
              <a:ext cx="1254807" cy="246221"/>
            </a:xfrm>
            <a:prstGeom prst="rect">
              <a:avLst/>
            </a:prstGeom>
            <a:solidFill>
              <a:srgbClr val="FFFF66"/>
            </a:solidFill>
          </p:spPr>
          <p:txBody>
            <a:bodyPr wrap="square" rtlCol="0">
              <a:spAutoFit/>
            </a:bodyPr>
            <a:lstStyle/>
            <a:p>
              <a:r>
                <a:rPr lang="en-US" sz="1000" dirty="0" smtClean="0">
                  <a:latin typeface="+mn-lt"/>
                </a:rPr>
                <a:t>BNL Vertical Test</a:t>
              </a:r>
              <a:endParaRPr lang="en-US" sz="1000" dirty="0">
                <a:latin typeface="+mn-lt"/>
              </a:endParaRPr>
            </a:p>
          </p:txBody>
        </p:sp>
        <p:sp>
          <p:nvSpPr>
            <p:cNvPr id="27" name="TextBox 26"/>
            <p:cNvSpPr txBox="1"/>
            <p:nvPr/>
          </p:nvSpPr>
          <p:spPr>
            <a:xfrm>
              <a:off x="755576" y="5106211"/>
              <a:ext cx="1890757" cy="246221"/>
            </a:xfrm>
            <a:prstGeom prst="rect">
              <a:avLst/>
            </a:prstGeom>
            <a:solidFill>
              <a:srgbClr val="FFFF66"/>
            </a:solidFill>
          </p:spPr>
          <p:txBody>
            <a:bodyPr wrap="square" rtlCol="0">
              <a:spAutoFit/>
            </a:bodyPr>
            <a:lstStyle/>
            <a:p>
              <a:r>
                <a:rPr lang="en-US" sz="1000" dirty="0" smtClean="0">
                  <a:latin typeface="+mn-lt"/>
                </a:rPr>
                <a:t>FNAL Cold Mass Assembly</a:t>
              </a:r>
              <a:endParaRPr lang="en-US" sz="1000" dirty="0">
                <a:latin typeface="+mn-lt"/>
              </a:endParaRPr>
            </a:p>
          </p:txBody>
        </p:sp>
        <p:sp>
          <p:nvSpPr>
            <p:cNvPr id="28" name="TextBox 27"/>
            <p:cNvSpPr txBox="1"/>
            <p:nvPr/>
          </p:nvSpPr>
          <p:spPr>
            <a:xfrm>
              <a:off x="744618" y="5445224"/>
              <a:ext cx="1667142" cy="246221"/>
            </a:xfrm>
            <a:prstGeom prst="rect">
              <a:avLst/>
            </a:prstGeom>
            <a:solidFill>
              <a:srgbClr val="FFFF66"/>
            </a:solidFill>
          </p:spPr>
          <p:txBody>
            <a:bodyPr wrap="square" rtlCol="0">
              <a:spAutoFit/>
            </a:bodyPr>
            <a:lstStyle/>
            <a:p>
              <a:r>
                <a:rPr lang="en-US" sz="1000" dirty="0" smtClean="0">
                  <a:latin typeface="+mn-lt"/>
                </a:rPr>
                <a:t>FNAL Cold Mass Test</a:t>
              </a:r>
              <a:endParaRPr lang="en-US" sz="1000" dirty="0">
                <a:latin typeface="+mn-lt"/>
              </a:endParaRPr>
            </a:p>
          </p:txBody>
        </p:sp>
        <p:sp>
          <p:nvSpPr>
            <p:cNvPr id="29" name="TextBox 28"/>
            <p:cNvSpPr txBox="1"/>
            <p:nvPr/>
          </p:nvSpPr>
          <p:spPr>
            <a:xfrm>
              <a:off x="747224" y="5850948"/>
              <a:ext cx="1448512" cy="246221"/>
            </a:xfrm>
            <a:prstGeom prst="rect">
              <a:avLst/>
            </a:prstGeom>
            <a:solidFill>
              <a:srgbClr val="FFFF66"/>
            </a:solidFill>
          </p:spPr>
          <p:txBody>
            <a:bodyPr wrap="square" rtlCol="0">
              <a:spAutoFit/>
            </a:bodyPr>
            <a:lstStyle/>
            <a:p>
              <a:r>
                <a:rPr lang="en-US" sz="1000" dirty="0" smtClean="0">
                  <a:latin typeface="+mn-lt"/>
                </a:rPr>
                <a:t>Delivery to CERN</a:t>
              </a:r>
              <a:endParaRPr lang="en-US" sz="1000" dirty="0">
                <a:latin typeface="+mn-lt"/>
              </a:endParaRPr>
            </a:p>
          </p:txBody>
        </p:sp>
        <p:cxnSp>
          <p:nvCxnSpPr>
            <p:cNvPr id="30" name="Straight Connector 29"/>
            <p:cNvCxnSpPr/>
            <p:nvPr/>
          </p:nvCxnSpPr>
          <p:spPr>
            <a:xfrm>
              <a:off x="797715" y="5733847"/>
              <a:ext cx="7399903" cy="0"/>
            </a:xfrm>
            <a:prstGeom prst="line">
              <a:avLst/>
            </a:prstGeom>
            <a:ln w="12700">
              <a:solidFill>
                <a:schemeClr val="tx1"/>
              </a:solidFill>
              <a:prstDash val="dash"/>
            </a:ln>
            <a:effectLst>
              <a:outerShdw blurRad="40000" dist="20000" dir="5400000" rotWithShape="0">
                <a:schemeClr val="bg1">
                  <a:alpha val="38000"/>
                </a:schemeClr>
              </a:outerShdw>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6797352" y="1608224"/>
              <a:ext cx="820248" cy="246221"/>
            </a:xfrm>
            <a:prstGeom prst="rect">
              <a:avLst/>
            </a:prstGeom>
            <a:solidFill>
              <a:srgbClr val="FFC000">
                <a:alpha val="63000"/>
              </a:srgbClr>
            </a:solidFill>
          </p:spPr>
          <p:txBody>
            <a:bodyPr wrap="square" rtlCol="0">
              <a:spAutoFit/>
            </a:bodyPr>
            <a:lstStyle/>
            <a:p>
              <a:r>
                <a:rPr lang="en-US" sz="1000" dirty="0" smtClean="0"/>
                <a:t>LARP</a:t>
              </a:r>
              <a:endParaRPr lang="en-US" sz="1000" dirty="0">
                <a:latin typeface="+mn-lt"/>
              </a:endParaRPr>
            </a:p>
          </p:txBody>
        </p:sp>
        <p:sp>
          <p:nvSpPr>
            <p:cNvPr id="32" name="TextBox 31"/>
            <p:cNvSpPr txBox="1"/>
            <p:nvPr/>
          </p:nvSpPr>
          <p:spPr>
            <a:xfrm>
              <a:off x="6797352" y="1937738"/>
              <a:ext cx="820248" cy="246221"/>
            </a:xfrm>
            <a:prstGeom prst="rect">
              <a:avLst/>
            </a:prstGeom>
            <a:solidFill>
              <a:srgbClr val="0070C0">
                <a:alpha val="40000"/>
              </a:srgbClr>
            </a:solidFill>
          </p:spPr>
          <p:txBody>
            <a:bodyPr wrap="square" rtlCol="0">
              <a:spAutoFit/>
            </a:bodyPr>
            <a:lstStyle/>
            <a:p>
              <a:r>
                <a:rPr lang="en-US" sz="1000" dirty="0" smtClean="0"/>
                <a:t>Project </a:t>
              </a:r>
              <a:endParaRPr lang="en-US" sz="1000" dirty="0">
                <a:latin typeface="+mn-lt"/>
              </a:endParaRPr>
            </a:p>
          </p:txBody>
        </p:sp>
        <p:cxnSp>
          <p:nvCxnSpPr>
            <p:cNvPr id="33" name="Straight Connector 32"/>
            <p:cNvCxnSpPr/>
            <p:nvPr/>
          </p:nvCxnSpPr>
          <p:spPr>
            <a:xfrm>
              <a:off x="4572000" y="5247409"/>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3145582" y="2708920"/>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563888" y="3891574"/>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3779912" y="4467638"/>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355976" y="4941454"/>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669600" y="1595867"/>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043608" y="1106465"/>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48166" y="187813"/>
              <a:ext cx="986135" cy="276999"/>
            </a:xfrm>
            <a:prstGeom prst="rect">
              <a:avLst/>
            </a:prstGeom>
            <a:solidFill>
              <a:srgbClr val="FFC000"/>
            </a:solidFill>
          </p:spPr>
          <p:txBody>
            <a:bodyPr wrap="square" rtlCol="0">
              <a:spAutoFit/>
            </a:bodyPr>
            <a:lstStyle/>
            <a:p>
              <a:r>
                <a:rPr lang="en-US" sz="1200" dirty="0" smtClean="0"/>
                <a:t>OCT</a:t>
              </a:r>
              <a:r>
                <a:rPr lang="en-US" sz="1100" dirty="0" smtClean="0"/>
                <a:t> </a:t>
              </a:r>
              <a:r>
                <a:rPr lang="en-US" sz="1200" dirty="0" smtClean="0"/>
                <a:t>2016</a:t>
              </a:r>
              <a:endParaRPr lang="en-US" sz="1100" dirty="0"/>
            </a:p>
          </p:txBody>
        </p:sp>
        <p:cxnSp>
          <p:nvCxnSpPr>
            <p:cNvPr id="41" name="Straight Arrow Connector 40"/>
            <p:cNvCxnSpPr>
              <a:stCxn id="40" idx="2"/>
            </p:cNvCxnSpPr>
            <p:nvPr/>
          </p:nvCxnSpPr>
          <p:spPr>
            <a:xfrm>
              <a:off x="941234" y="464812"/>
              <a:ext cx="112544" cy="6601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683568" y="1124955"/>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60186" y="615570"/>
              <a:ext cx="658117" cy="276999"/>
            </a:xfrm>
            <a:prstGeom prst="rect">
              <a:avLst/>
            </a:prstGeom>
            <a:solidFill>
              <a:srgbClr val="FFC000"/>
            </a:solidFill>
          </p:spPr>
          <p:txBody>
            <a:bodyPr wrap="square" rtlCol="0">
              <a:spAutoFit/>
            </a:bodyPr>
            <a:lstStyle/>
            <a:p>
              <a:r>
                <a:rPr lang="en-US" sz="1200" dirty="0" smtClean="0"/>
                <a:t>Today</a:t>
              </a:r>
              <a:endParaRPr lang="en-US" sz="1100" dirty="0"/>
            </a:p>
          </p:txBody>
        </p:sp>
        <p:cxnSp>
          <p:nvCxnSpPr>
            <p:cNvPr id="44" name="Straight Arrow Connector 43"/>
            <p:cNvCxnSpPr/>
            <p:nvPr/>
          </p:nvCxnSpPr>
          <p:spPr>
            <a:xfrm>
              <a:off x="484911" y="887768"/>
              <a:ext cx="198657" cy="2371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148064" y="5712379"/>
              <a:ext cx="0" cy="329514"/>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
        <p:nvSpPr>
          <p:cNvPr id="46" name="Rectangular Callout 45"/>
          <p:cNvSpPr/>
          <p:nvPr/>
        </p:nvSpPr>
        <p:spPr>
          <a:xfrm>
            <a:off x="6141000" y="2839520"/>
            <a:ext cx="2905800" cy="1095338"/>
          </a:xfrm>
          <a:prstGeom prst="wedgeRectCallout">
            <a:avLst>
              <a:gd name="adj1" fmla="val -51009"/>
              <a:gd name="adj2" fmla="val 842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Project assumes that 3 magnets of 20 will require rework after cold test</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Present Tooling Infrastructure Footprint</a:t>
            </a:r>
            <a:endParaRPr lang="en-US" dirty="0"/>
          </a:p>
        </p:txBody>
      </p:sp>
      <p:sp>
        <p:nvSpPr>
          <p:cNvPr id="3" name="Content Placeholder 2"/>
          <p:cNvSpPr>
            <a:spLocks noGrp="1"/>
          </p:cNvSpPr>
          <p:nvPr>
            <p:ph idx="1"/>
          </p:nvPr>
        </p:nvSpPr>
        <p:spPr>
          <a:xfrm>
            <a:off x="612000" y="4414825"/>
            <a:ext cx="7920000" cy="1711338"/>
          </a:xfrm>
        </p:spPr>
        <p:txBody>
          <a:bodyPr>
            <a:normAutofit fontScale="85000" lnSpcReduction="10000"/>
          </a:bodyPr>
          <a:lstStyle/>
          <a:p>
            <a:r>
              <a:rPr lang="en-US" dirty="0" smtClean="0"/>
              <a:t>Accommodates the short magnet program that is continuing in parallel with the prototype development</a:t>
            </a:r>
          </a:p>
          <a:p>
            <a:r>
              <a:rPr lang="en-US" dirty="0" smtClean="0"/>
              <a:t>Long prototype layout presently being built up</a:t>
            </a:r>
          </a:p>
          <a:p>
            <a:r>
              <a:rPr lang="en-US" dirty="0" smtClean="0"/>
              <a:t>Entire long operation serial, no parallelization</a:t>
            </a:r>
          </a:p>
        </p:txBody>
      </p:sp>
      <p:pic>
        <p:nvPicPr>
          <p:cNvPr id="3074"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700" y="1099378"/>
            <a:ext cx="9146931" cy="331544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pic>
      <p:sp>
        <p:nvSpPr>
          <p:cNvPr id="8" name="TextBox 7"/>
          <p:cNvSpPr txBox="1"/>
          <p:nvPr/>
        </p:nvSpPr>
        <p:spPr>
          <a:xfrm>
            <a:off x="17953" y="1100795"/>
            <a:ext cx="3366502" cy="369332"/>
          </a:xfrm>
          <a:prstGeom prst="rect">
            <a:avLst/>
          </a:prstGeom>
          <a:noFill/>
          <a:ln>
            <a:solidFill>
              <a:schemeClr val="tx1"/>
            </a:solidFill>
          </a:ln>
        </p:spPr>
        <p:txBody>
          <a:bodyPr wrap="none" rtlCol="0">
            <a:spAutoFit/>
          </a:bodyPr>
          <a:lstStyle/>
          <a:p>
            <a:r>
              <a:rPr lang="en-US" dirty="0" smtClean="0"/>
              <a:t>Layout for MQXFA (early 2016)</a:t>
            </a:r>
            <a:endParaRPr lang="en-US" dirty="0"/>
          </a:p>
        </p:txBody>
      </p:sp>
      <p:sp>
        <p:nvSpPr>
          <p:cNvPr id="6" name="Slide Number Placeholder 5"/>
          <p:cNvSpPr>
            <a:spLocks noGrp="1"/>
          </p:cNvSpPr>
          <p:nvPr>
            <p:ph type="sldNum" sz="quarter" idx="12"/>
          </p:nvPr>
        </p:nvSpPr>
        <p:spPr/>
        <p:txBody>
          <a:bodyPr/>
          <a:lstStyle/>
          <a:p>
            <a:fld id="{BFDCA1C4-9514-7B4F-976F-D92F7E296653}" type="slidenum">
              <a:rPr lang="fr-FR" smtClean="0"/>
              <a:pPr/>
              <a:t>18</a:t>
            </a:fld>
            <a:endParaRPr lang="fr-FR"/>
          </a:p>
        </p:txBody>
      </p:sp>
      <p:sp>
        <p:nvSpPr>
          <p:cNvPr id="7" name="Footer Placeholder 6"/>
          <p:cNvSpPr>
            <a:spLocks noGrp="1"/>
          </p:cNvSpPr>
          <p:nvPr>
            <p:ph type="ftr" sz="quarter" idx="11"/>
          </p:nvPr>
        </p:nvSpPr>
        <p:spPr/>
        <p:txBody>
          <a:bodyPr/>
          <a:lstStyle/>
          <a:p>
            <a:r>
              <a:rPr lang="en-US" noProof="0" smtClean="0"/>
              <a:t>D.W. Cheng – MQXF International Review, June 7th-10th 2016</a:t>
            </a:r>
            <a:endParaRPr lang="en-GB" noProof="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930930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Task </a:t>
            </a:r>
            <a:r>
              <a:rPr lang="en-US" dirty="0" smtClean="0"/>
              <a:t>Durations—Max Duration 25d</a:t>
            </a:r>
            <a:endParaRPr lang="en-US" dirty="0"/>
          </a:p>
        </p:txBody>
      </p:sp>
      <p:sp>
        <p:nvSpPr>
          <p:cNvPr id="3" name="Content Placeholder 2"/>
          <p:cNvSpPr>
            <a:spLocks noGrp="1"/>
          </p:cNvSpPr>
          <p:nvPr>
            <p:ph idx="1"/>
          </p:nvPr>
        </p:nvSpPr>
        <p:spPr>
          <a:xfrm>
            <a:off x="612000" y="5387974"/>
            <a:ext cx="7920000" cy="1089025"/>
          </a:xfrm>
        </p:spPr>
        <p:txBody>
          <a:bodyPr>
            <a:normAutofit fontScale="55000" lnSpcReduction="20000"/>
          </a:bodyPr>
          <a:lstStyle/>
          <a:p>
            <a:r>
              <a:rPr lang="en-US" dirty="0" smtClean="0"/>
              <a:t>Tasks shown in parallel to determine durations only</a:t>
            </a:r>
          </a:p>
          <a:p>
            <a:r>
              <a:rPr lang="en-US" dirty="0" smtClean="0"/>
              <a:t>Actual parallel activities require adequate manpower resources and leveling—ongoing </a:t>
            </a:r>
          </a:p>
          <a:p>
            <a:r>
              <a:rPr lang="en-US" dirty="0" err="1" smtClean="0"/>
              <a:t>Stageable</a:t>
            </a:r>
            <a:r>
              <a:rPr lang="en-US" dirty="0" smtClean="0"/>
              <a:t> </a:t>
            </a:r>
            <a:r>
              <a:rPr lang="en-US" dirty="0" smtClean="0"/>
              <a:t>schedule</a:t>
            </a:r>
          </a:p>
          <a:p>
            <a:pPr lvl="1"/>
            <a:r>
              <a:rPr lang="en-US" dirty="0" smtClean="0"/>
              <a:t>Items in yellow: possibility of vendors supplying stacked elements</a:t>
            </a:r>
            <a:endParaRPr lang="en-US" dirty="0" smtClean="0"/>
          </a:p>
          <a:p>
            <a:pPr lvl="1"/>
            <a:r>
              <a:rPr lang="en-US" dirty="0" smtClean="0"/>
              <a:t>Items in green</a:t>
            </a:r>
            <a:r>
              <a:rPr lang="en-US" dirty="0" smtClean="0"/>
              <a:t> </a:t>
            </a:r>
            <a:r>
              <a:rPr lang="en-US" dirty="0" smtClean="0"/>
              <a:t>can be done off critical </a:t>
            </a:r>
            <a:r>
              <a:rPr lang="en-US" dirty="0" smtClean="0"/>
              <a:t>path (shells and rods (not shown) instrumentation)</a:t>
            </a:r>
            <a:endParaRPr lang="en-US" dirty="0" smtClean="0"/>
          </a:p>
        </p:txBody>
      </p:sp>
      <p:sp>
        <p:nvSpPr>
          <p:cNvPr id="4" name="Slide Number Placeholder 3"/>
          <p:cNvSpPr>
            <a:spLocks noGrp="1"/>
          </p:cNvSpPr>
          <p:nvPr>
            <p:ph type="sldNum" sz="quarter" idx="12"/>
          </p:nvPr>
        </p:nvSpPr>
        <p:spPr>
          <a:xfrm>
            <a:off x="8686800" y="6662192"/>
            <a:ext cx="360000" cy="54157"/>
          </a:xfrm>
        </p:spPr>
        <p:txBody>
          <a:bodyPr/>
          <a:lstStyle/>
          <a:p>
            <a:fld id="{558F1811-BF62-DE46-9A1A-D5A43C82C40C}" type="slidenum">
              <a:rPr lang="fr-CH" smtClean="0"/>
              <a:pPr/>
              <a:t>19</a:t>
            </a:fld>
            <a:endParaRPr lang="fr-CH"/>
          </a:p>
        </p:txBody>
      </p:sp>
      <p:pic>
        <p:nvPicPr>
          <p:cNvPr id="7" name="Picture 6" descr="Stageable or Offsite task hilited.png"/>
          <p:cNvPicPr>
            <a:picLocks noChangeAspect="1"/>
          </p:cNvPicPr>
          <p:nvPr/>
        </p:nvPicPr>
        <p:blipFill>
          <a:blip r:embed="rId2"/>
          <a:stretch>
            <a:fillRect/>
          </a:stretch>
        </p:blipFill>
        <p:spPr>
          <a:xfrm>
            <a:off x="0" y="762000"/>
            <a:ext cx="9144000" cy="4625975"/>
          </a:xfrm>
          <a:prstGeom prst="rect">
            <a:avLst/>
          </a:prstGeom>
        </p:spPr>
      </p:pic>
      <p:sp>
        <p:nvSpPr>
          <p:cNvPr id="6" name="Footer Placeholder 5"/>
          <p:cNvSpPr>
            <a:spLocks noGrp="1"/>
          </p:cNvSpPr>
          <p:nvPr>
            <p:ph type="ftr" sz="quarter" idx="11"/>
          </p:nvPr>
        </p:nvSpPr>
        <p:spPr/>
        <p:txBody>
          <a:bodyPr/>
          <a:lstStyle/>
          <a:p>
            <a:r>
              <a:rPr lang="en-US" noProof="0" dirty="0" smtClean="0"/>
              <a:t>D.W. Cheng – MQXF International Review, June 7th-10th 2016</a:t>
            </a:r>
            <a:endParaRPr lang="en-GB" noProof="0" dirty="0"/>
          </a:p>
        </p:txBody>
      </p:sp>
      <p:sp>
        <p:nvSpPr>
          <p:cNvPr id="8" name="Rectangular Callout 7"/>
          <p:cNvSpPr/>
          <p:nvPr/>
        </p:nvSpPr>
        <p:spPr>
          <a:xfrm>
            <a:off x="6141000" y="900000"/>
            <a:ext cx="2905800" cy="685800"/>
          </a:xfrm>
          <a:prstGeom prst="wedgeRectCallout">
            <a:avLst>
              <a:gd name="adj1" fmla="val -71468"/>
              <a:gd name="adj2" fmla="val 398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Coil prep for a magnet (4 coils) would take 22 days</a:t>
            </a:r>
            <a:endParaRPr lang="en-US" dirty="0"/>
          </a:p>
        </p:txBody>
      </p:sp>
      <p:sp>
        <p:nvSpPr>
          <p:cNvPr id="9" name="Rectangular Callout 8"/>
          <p:cNvSpPr/>
          <p:nvPr/>
        </p:nvSpPr>
        <p:spPr>
          <a:xfrm>
            <a:off x="6141000" y="1738200"/>
            <a:ext cx="2905800" cy="685800"/>
          </a:xfrm>
          <a:prstGeom prst="wedgeRectCallout">
            <a:avLst>
              <a:gd name="adj1" fmla="val -64028"/>
              <a:gd name="adj2" fmla="val 122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Coil pack subassembly takes 17 days</a:t>
            </a:r>
            <a:endParaRPr lang="en-US" dirty="0"/>
          </a:p>
        </p:txBody>
      </p:sp>
      <p:sp>
        <p:nvSpPr>
          <p:cNvPr id="10" name="Rectangular Callout 9"/>
          <p:cNvSpPr/>
          <p:nvPr/>
        </p:nvSpPr>
        <p:spPr>
          <a:xfrm>
            <a:off x="5791200" y="3086100"/>
            <a:ext cx="3255600" cy="685800"/>
          </a:xfrm>
          <a:prstGeom prst="wedgeRectCallout">
            <a:avLst>
              <a:gd name="adj1" fmla="val -60727"/>
              <a:gd name="adj2" fmla="val -34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Full-length shell-yoke subassembly takes 24 days</a:t>
            </a:r>
            <a:endParaRPr lang="en-US" dirty="0"/>
          </a:p>
        </p:txBody>
      </p:sp>
      <p:sp>
        <p:nvSpPr>
          <p:cNvPr id="11" name="Rectangular Callout 10"/>
          <p:cNvSpPr/>
          <p:nvPr/>
        </p:nvSpPr>
        <p:spPr>
          <a:xfrm>
            <a:off x="6141000" y="3962400"/>
            <a:ext cx="2905800" cy="990600"/>
          </a:xfrm>
          <a:prstGeom prst="wedgeRectCallout">
            <a:avLst>
              <a:gd name="adj1" fmla="val -76118"/>
              <a:gd name="adj2" fmla="val 416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Magnet Integration takes 25 days (longest task)</a:t>
            </a:r>
          </a:p>
          <a:p>
            <a:pPr algn="ctr"/>
            <a:r>
              <a:rPr lang="en-US" dirty="0" smtClean="0"/>
              <a:t>See next slide</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86897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LARP magnet structures development at LBNL</a:t>
            </a:r>
          </a:p>
          <a:p>
            <a:r>
              <a:rPr lang="en-US" dirty="0" smtClean="0"/>
              <a:t>Requirements and Reviews</a:t>
            </a:r>
          </a:p>
          <a:p>
            <a:r>
              <a:rPr lang="en-US" dirty="0" smtClean="0"/>
              <a:t>Assembly</a:t>
            </a:r>
            <a:r>
              <a:rPr lang="en-US" dirty="0" smtClean="0"/>
              <a:t> tooling </a:t>
            </a:r>
            <a:r>
              <a:rPr lang="en-US" dirty="0" smtClean="0"/>
              <a:t>and infrastructure</a:t>
            </a:r>
          </a:p>
          <a:p>
            <a:r>
              <a:rPr lang="en-US" dirty="0" smtClean="0"/>
              <a:t>Assembly Breakdown Structure and documentation</a:t>
            </a:r>
          </a:p>
          <a:p>
            <a:r>
              <a:rPr lang="en-US" dirty="0" smtClean="0"/>
              <a:t>Manufacturing plan</a:t>
            </a:r>
          </a:p>
          <a:p>
            <a:r>
              <a:rPr lang="en-US" dirty="0" smtClean="0"/>
              <a:t>Status</a:t>
            </a:r>
          </a:p>
          <a:p>
            <a:r>
              <a:rPr lang="en-US" dirty="0" smtClean="0"/>
              <a:t>Summary</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12" descr="Expanded MQXFA Integration.png"/>
          <p:cNvPicPr>
            <a:picLocks noChangeAspect="1"/>
          </p:cNvPicPr>
          <p:nvPr/>
        </p:nvPicPr>
        <p:blipFill>
          <a:blip r:embed="rId2"/>
          <a:stretch>
            <a:fillRect/>
          </a:stretch>
        </p:blipFill>
        <p:spPr>
          <a:xfrm>
            <a:off x="0" y="1031875"/>
            <a:ext cx="9144000" cy="3463925"/>
          </a:xfrm>
          <a:prstGeom prst="rect">
            <a:avLst/>
          </a:prstGeom>
        </p:spPr>
      </p:pic>
      <p:sp>
        <p:nvSpPr>
          <p:cNvPr id="2" name="Title 1"/>
          <p:cNvSpPr>
            <a:spLocks noGrp="1"/>
          </p:cNvSpPr>
          <p:nvPr>
            <p:ph type="title"/>
          </p:nvPr>
        </p:nvSpPr>
        <p:spPr/>
        <p:txBody>
          <a:bodyPr/>
          <a:lstStyle/>
          <a:p>
            <a:r>
              <a:rPr lang="en-US" dirty="0" smtClean="0"/>
              <a:t>Magnet Integration—</a:t>
            </a:r>
            <a:r>
              <a:rPr lang="en-US" dirty="0" smtClean="0"/>
              <a:t>Max Duration 25d</a:t>
            </a:r>
            <a:endParaRPr lang="en-US" dirty="0"/>
          </a:p>
        </p:txBody>
      </p:sp>
      <p:sp>
        <p:nvSpPr>
          <p:cNvPr id="3" name="Content Placeholder 2"/>
          <p:cNvSpPr>
            <a:spLocks noGrp="1"/>
          </p:cNvSpPr>
          <p:nvPr>
            <p:ph idx="1"/>
          </p:nvPr>
        </p:nvSpPr>
        <p:spPr>
          <a:xfrm>
            <a:off x="612000" y="5387974"/>
            <a:ext cx="7920000" cy="1089025"/>
          </a:xfrm>
        </p:spPr>
        <p:txBody>
          <a:bodyPr>
            <a:normAutofit fontScale="70000" lnSpcReduction="20000"/>
          </a:bodyPr>
          <a:lstStyle/>
          <a:p>
            <a:r>
              <a:rPr lang="en-US" dirty="0" smtClean="0"/>
              <a:t>Even if manpower/resources were available for full parallel activities, magnet production cannot be any faster than this</a:t>
            </a:r>
            <a:r>
              <a:rPr lang="en-US" dirty="0" smtClean="0"/>
              <a:t> </a:t>
            </a:r>
          </a:p>
          <a:p>
            <a:r>
              <a:rPr lang="en-US" dirty="0" err="1" smtClean="0"/>
              <a:t>Stageable</a:t>
            </a:r>
            <a:r>
              <a:rPr lang="en-US" dirty="0" smtClean="0"/>
              <a:t> </a:t>
            </a:r>
            <a:r>
              <a:rPr lang="en-US" dirty="0" smtClean="0"/>
              <a:t>schedule</a:t>
            </a:r>
            <a:endParaRPr lang="en-US" dirty="0" smtClean="0"/>
          </a:p>
          <a:p>
            <a:pPr lvl="1"/>
            <a:r>
              <a:rPr lang="en-US" dirty="0" smtClean="0"/>
              <a:t>Item in green</a:t>
            </a:r>
            <a:r>
              <a:rPr lang="en-US" dirty="0" smtClean="0"/>
              <a:t> </a:t>
            </a:r>
            <a:r>
              <a:rPr lang="en-US" dirty="0" smtClean="0"/>
              <a:t>can be done off critical </a:t>
            </a:r>
            <a:r>
              <a:rPr lang="en-US" dirty="0" smtClean="0"/>
              <a:t>path</a:t>
            </a:r>
            <a:endParaRPr lang="en-US" dirty="0" smtClean="0"/>
          </a:p>
        </p:txBody>
      </p:sp>
      <p:sp>
        <p:nvSpPr>
          <p:cNvPr id="4" name="Slide Number Placeholder 3"/>
          <p:cNvSpPr>
            <a:spLocks noGrp="1"/>
          </p:cNvSpPr>
          <p:nvPr>
            <p:ph type="sldNum" sz="quarter" idx="12"/>
          </p:nvPr>
        </p:nvSpPr>
        <p:spPr>
          <a:xfrm>
            <a:off x="8686800" y="6662192"/>
            <a:ext cx="360000" cy="54157"/>
          </a:xfrm>
        </p:spPr>
        <p:txBody>
          <a:bodyPr/>
          <a:lstStyle/>
          <a:p>
            <a:fld id="{558F1811-BF62-DE46-9A1A-D5A43C82C40C}" type="slidenum">
              <a:rPr lang="fr-CH" smtClean="0"/>
              <a:pPr/>
              <a:t>20</a:t>
            </a:fld>
            <a:endParaRPr lang="fr-CH"/>
          </a:p>
        </p:txBody>
      </p:sp>
      <p:sp>
        <p:nvSpPr>
          <p:cNvPr id="6" name="Footer Placeholder 5"/>
          <p:cNvSpPr>
            <a:spLocks noGrp="1"/>
          </p:cNvSpPr>
          <p:nvPr>
            <p:ph type="ftr" sz="quarter" idx="11"/>
          </p:nvPr>
        </p:nvSpPr>
        <p:spPr/>
        <p:txBody>
          <a:bodyPr/>
          <a:lstStyle/>
          <a:p>
            <a:r>
              <a:rPr lang="en-US" noProof="0" dirty="0" smtClean="0"/>
              <a:t>D.W. Cheng – MQXF International Review, June 7th-10th 2016</a:t>
            </a:r>
            <a:endParaRPr lang="en-GB" noProof="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868974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Structures Status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Shells received</a:t>
            </a:r>
          </a:p>
          <a:p>
            <a:pPr lvl="1"/>
            <a:r>
              <a:rPr lang="en-US" dirty="0" smtClean="0"/>
              <a:t>Currently being instrumented</a:t>
            </a:r>
          </a:p>
          <a:p>
            <a:r>
              <a:rPr lang="en-US" dirty="0" err="1" smtClean="0"/>
              <a:t>Nitronic</a:t>
            </a:r>
            <a:r>
              <a:rPr lang="en-US" dirty="0" smtClean="0"/>
              <a:t> 50 endplates received</a:t>
            </a:r>
          </a:p>
          <a:p>
            <a:pPr lvl="1"/>
            <a:r>
              <a:rPr lang="en-US" dirty="0" smtClean="0"/>
              <a:t>Will be sending one set to CERN (material delivery is more difficult in Europe with this alloy)</a:t>
            </a:r>
          </a:p>
          <a:p>
            <a:r>
              <a:rPr lang="en-US" dirty="0" smtClean="0"/>
              <a:t>We experienced significant delays on key laminated structural parts</a:t>
            </a:r>
          </a:p>
          <a:p>
            <a:pPr lvl="1"/>
            <a:r>
              <a:rPr lang="en-US" dirty="0" smtClean="0"/>
              <a:t>Did not expect tight tolerances and inspection of these features would prove so difficult with these particular vendors; initiated order with backup vendor for yokes</a:t>
            </a:r>
          </a:p>
          <a:p>
            <a:r>
              <a:rPr lang="en-US" dirty="0" smtClean="0"/>
              <a:t>First sets of laminations (load pads, collars) are moving forward with production</a:t>
            </a:r>
          </a:p>
          <a:p>
            <a:r>
              <a:rPr lang="en-US" dirty="0" smtClean="0"/>
              <a:t>We expect the first mechanical model to be assembled this summer, but may have a slight delay in the start the assembly of the 1</a:t>
            </a:r>
            <a:r>
              <a:rPr lang="en-US" baseline="30000" dirty="0" smtClean="0"/>
              <a:t>st</a:t>
            </a:r>
            <a:r>
              <a:rPr lang="en-US" dirty="0" smtClean="0"/>
              <a:t> prototype</a:t>
            </a:r>
          </a:p>
          <a:p>
            <a:endParaRPr lang="en-US" dirty="0" smtClean="0"/>
          </a:p>
          <a:p>
            <a:r>
              <a:rPr lang="en-US" dirty="0" smtClean="0"/>
              <a:t>For second prototype</a:t>
            </a:r>
          </a:p>
          <a:p>
            <a:pPr lvl="1"/>
            <a:r>
              <a:rPr lang="en-US" dirty="0" smtClean="0"/>
              <a:t>1</a:t>
            </a:r>
            <a:r>
              <a:rPr lang="en-US" baseline="30000" dirty="0" smtClean="0"/>
              <a:t>st</a:t>
            </a:r>
            <a:r>
              <a:rPr lang="en-US" dirty="0" smtClean="0"/>
              <a:t> Structure bid process revealed wide range in both cost and delivery for many parts</a:t>
            </a:r>
          </a:p>
          <a:p>
            <a:pPr lvl="1"/>
            <a:r>
              <a:rPr lang="en-US" dirty="0" smtClean="0"/>
              <a:t>Cost and lead times were drivers of our decision making</a:t>
            </a:r>
          </a:p>
          <a:p>
            <a:pPr lvl="1"/>
            <a:r>
              <a:rPr lang="en-US" dirty="0" smtClean="0"/>
              <a:t>In hindsight, we can leverage our experience</a:t>
            </a:r>
            <a:r>
              <a:rPr lang="en-US" dirty="0" smtClean="0"/>
              <a:t> (with </a:t>
            </a:r>
            <a:r>
              <a:rPr lang="en-US" dirty="0" smtClean="0"/>
              <a:t>the lamination </a:t>
            </a:r>
            <a:r>
              <a:rPr lang="en-US" dirty="0" smtClean="0"/>
              <a:t>vendors</a:t>
            </a:r>
            <a:r>
              <a:rPr lang="en-US" dirty="0" smtClean="0"/>
              <a:t>, </a:t>
            </a:r>
            <a:r>
              <a:rPr lang="en-US" dirty="0" smtClean="0"/>
              <a:t>for </a:t>
            </a:r>
            <a:r>
              <a:rPr lang="en-US" dirty="0" smtClean="0"/>
              <a:t>instance) to ensure on-time delivery of parts at a reasonable cost</a:t>
            </a:r>
          </a:p>
          <a:p>
            <a:pPr lvl="1"/>
            <a:r>
              <a:rPr lang="en-US" dirty="0" smtClean="0"/>
              <a:t>Some structural parts will also be redesigned to address stress concentrations observed in FEA results</a:t>
            </a:r>
          </a:p>
          <a:p>
            <a:pPr lvl="1"/>
            <a:endParaRPr lang="en-US" dirty="0" smtClean="0"/>
          </a:p>
        </p:txBody>
      </p:sp>
      <p:sp>
        <p:nvSpPr>
          <p:cNvPr id="4" name="Footer Placeholder 3"/>
          <p:cNvSpPr>
            <a:spLocks noGrp="1"/>
          </p:cNvSpPr>
          <p:nvPr>
            <p:ph type="ftr" sz="quarter" idx="11"/>
          </p:nvPr>
        </p:nvSpPr>
        <p:spPr/>
        <p:txBody>
          <a:bodyPr/>
          <a:lstStyle/>
          <a:p>
            <a:r>
              <a:rPr lang="en-US" noProof="0" smtClean="0"/>
              <a:t>D.W. Cheng – MQXF International Review, June 7th-10th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Assembly Tooling Status</a:t>
            </a:r>
            <a:endParaRPr lang="en-US" dirty="0"/>
          </a:p>
        </p:txBody>
      </p:sp>
      <p:sp>
        <p:nvSpPr>
          <p:cNvPr id="3" name="Content Placeholder 2"/>
          <p:cNvSpPr>
            <a:spLocks noGrp="1"/>
          </p:cNvSpPr>
          <p:nvPr>
            <p:ph idx="1"/>
          </p:nvPr>
        </p:nvSpPr>
        <p:spPr/>
        <p:txBody>
          <a:bodyPr>
            <a:normAutofit fontScale="92500"/>
          </a:bodyPr>
          <a:lstStyle/>
          <a:p>
            <a:r>
              <a:rPr lang="en-US" dirty="0" smtClean="0"/>
              <a:t>Tooling is starting to arrive</a:t>
            </a:r>
          </a:p>
          <a:p>
            <a:pPr lvl="1"/>
            <a:r>
              <a:rPr lang="en-US" dirty="0" smtClean="0"/>
              <a:t>Lifting fixtures are in the process of being qualified</a:t>
            </a:r>
          </a:p>
          <a:p>
            <a:pPr lvl="1"/>
            <a:r>
              <a:rPr lang="en-US" dirty="0" smtClean="0"/>
              <a:t>Integration table frame &amp; coil pack assembly tables</a:t>
            </a:r>
          </a:p>
          <a:p>
            <a:pPr lvl="1"/>
            <a:r>
              <a:rPr lang="en-US" dirty="0" smtClean="0"/>
              <a:t>Seismic restraints have been analyzed</a:t>
            </a:r>
          </a:p>
          <a:p>
            <a:r>
              <a:rPr lang="en-US" dirty="0" smtClean="0"/>
              <a:t>Procurements have been initiated with almost all tooling</a:t>
            </a:r>
          </a:p>
          <a:p>
            <a:r>
              <a:rPr lang="en-US" dirty="0" smtClean="0"/>
              <a:t>Assembly procedures</a:t>
            </a:r>
            <a:r>
              <a:rPr lang="en-US" dirty="0" smtClean="0"/>
              <a:t> and QC parameters are </a:t>
            </a:r>
            <a:r>
              <a:rPr lang="en-US" dirty="0" smtClean="0"/>
              <a:t>being developed from the scaled-up short model procedures, incorporating lessons learned</a:t>
            </a:r>
          </a:p>
          <a:p>
            <a:r>
              <a:rPr lang="en-US" dirty="0" smtClean="0"/>
              <a:t>Survey &amp; Alignment techniques will be evaluated with the 1</a:t>
            </a:r>
            <a:r>
              <a:rPr lang="en-US" baseline="30000" dirty="0" smtClean="0"/>
              <a:t>st</a:t>
            </a:r>
            <a:r>
              <a:rPr lang="en-US" dirty="0" smtClean="0"/>
              <a:t> mechanical model and 1</a:t>
            </a:r>
            <a:r>
              <a:rPr lang="en-US" baseline="30000" dirty="0" smtClean="0"/>
              <a:t>st</a:t>
            </a:r>
            <a:r>
              <a:rPr lang="en-US" dirty="0" smtClean="0"/>
              <a:t> structure</a:t>
            </a:r>
          </a:p>
        </p:txBody>
      </p:sp>
      <p:sp>
        <p:nvSpPr>
          <p:cNvPr id="4" name="Footer Placeholder 3"/>
          <p:cNvSpPr>
            <a:spLocks noGrp="1"/>
          </p:cNvSpPr>
          <p:nvPr>
            <p:ph type="ftr" sz="quarter" idx="11"/>
          </p:nvPr>
        </p:nvSpPr>
        <p:spPr/>
        <p:txBody>
          <a:bodyPr/>
          <a:lstStyle/>
          <a:p>
            <a:r>
              <a:rPr lang="en-US" noProof="0" smtClean="0"/>
              <a:t>D.W. Cheng – MQXF International Review, June 7th-10th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6" name="Rectangular Callout 5"/>
          <p:cNvSpPr/>
          <p:nvPr/>
        </p:nvSpPr>
        <p:spPr>
          <a:xfrm>
            <a:off x="5865000" y="2438400"/>
            <a:ext cx="2667000" cy="838200"/>
          </a:xfrm>
          <a:prstGeom prst="wedgeRectCallout">
            <a:avLst>
              <a:gd name="adj1" fmla="val -59189"/>
              <a:gd name="adj2" fmla="val 13364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err="1" smtClean="0"/>
              <a:t>Hipot</a:t>
            </a:r>
            <a:r>
              <a:rPr lang="en-US" dirty="0" smtClean="0"/>
              <a:t> levels are still to be specified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Structure has been well developed through many years of LARP model magnet development</a:t>
            </a:r>
          </a:p>
          <a:p>
            <a:r>
              <a:rPr lang="en-US" dirty="0" smtClean="0"/>
              <a:t>Assembly tooling and procedures are based on the experiences and lessons learned from both short and long models </a:t>
            </a:r>
          </a:p>
          <a:p>
            <a:r>
              <a:rPr lang="en-US" dirty="0" smtClean="0"/>
              <a:t>Manufacturing plan was presented; based on the prototypes and tooling currently being fabricated</a:t>
            </a:r>
          </a:p>
          <a:p>
            <a:pPr lvl="1"/>
            <a:r>
              <a:rPr lang="en-US" dirty="0" smtClean="0"/>
              <a:t>Lessons learned from our first prototype are being applied to the production of the 2</a:t>
            </a:r>
            <a:r>
              <a:rPr lang="en-US" baseline="30000" dirty="0" smtClean="0"/>
              <a:t>nd</a:t>
            </a:r>
            <a:r>
              <a:rPr lang="en-US" dirty="0" smtClean="0"/>
              <a:t> prototype</a:t>
            </a:r>
          </a:p>
          <a:p>
            <a:pPr lvl="1"/>
            <a:r>
              <a:rPr lang="en-US" dirty="0" smtClean="0"/>
              <a:t>Survey, Alignment, and </a:t>
            </a:r>
            <a:r>
              <a:rPr lang="en-US" dirty="0" err="1" smtClean="0"/>
              <a:t>fiducialization</a:t>
            </a:r>
            <a:r>
              <a:rPr lang="en-US" dirty="0" smtClean="0"/>
              <a:t> measurements will be tested and evaluated in both the mechanical model and first </a:t>
            </a:r>
            <a:r>
              <a:rPr lang="en-US" dirty="0" smtClean="0"/>
              <a:t>model</a:t>
            </a:r>
          </a:p>
          <a:p>
            <a:pPr lvl="1"/>
            <a:r>
              <a:rPr lang="en-US" dirty="0" smtClean="0"/>
              <a:t>Some requirements (</a:t>
            </a:r>
            <a:r>
              <a:rPr lang="en-US" dirty="0" err="1" smtClean="0"/>
              <a:t>hipot</a:t>
            </a:r>
            <a:r>
              <a:rPr lang="en-US" dirty="0" smtClean="0"/>
              <a:t>, alignment) remain in discussion, hopefully to be defined soon</a:t>
            </a:r>
            <a:endParaRPr lang="en-US" dirty="0" smtClean="0"/>
          </a:p>
          <a:p>
            <a:r>
              <a:rPr lang="en-US" dirty="0" smtClean="0"/>
              <a:t>First long magnet test expected in 2017</a:t>
            </a:r>
          </a:p>
          <a:p>
            <a:r>
              <a:rPr lang="en-US" dirty="0" smtClean="0"/>
              <a:t>Second prototype structure assembled late 2017</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normAutofit lnSpcReduction="10000"/>
          </a:bodyPr>
          <a:lstStyle/>
          <a:p>
            <a:r>
              <a:rPr lang="en-US" dirty="0" smtClean="0"/>
              <a:t>LBNL</a:t>
            </a:r>
          </a:p>
          <a:p>
            <a:pPr lvl="1"/>
            <a:r>
              <a:rPr lang="en-US" dirty="0" smtClean="0"/>
              <a:t>H. </a:t>
            </a:r>
            <a:r>
              <a:rPr lang="en-US" dirty="0" err="1" smtClean="0"/>
              <a:t>Felice</a:t>
            </a:r>
            <a:r>
              <a:rPr lang="en-US" dirty="0" smtClean="0"/>
              <a:t>, H. Pan, E.C. </a:t>
            </a:r>
            <a:r>
              <a:rPr lang="en-US" dirty="0" err="1" smtClean="0"/>
              <a:t>Anderssen</a:t>
            </a:r>
            <a:r>
              <a:rPr lang="en-US" dirty="0" smtClean="0"/>
              <a:t>, D.R. </a:t>
            </a:r>
            <a:r>
              <a:rPr lang="en-US" dirty="0" err="1" smtClean="0"/>
              <a:t>Dietderich</a:t>
            </a:r>
            <a:r>
              <a:rPr lang="en-US" dirty="0" smtClean="0"/>
              <a:t>, R. </a:t>
            </a:r>
            <a:r>
              <a:rPr lang="en-US" dirty="0" err="1" smtClean="0"/>
              <a:t>Hafalia</a:t>
            </a:r>
            <a:r>
              <a:rPr lang="en-US" dirty="0" smtClean="0"/>
              <a:t>, M. </a:t>
            </a:r>
            <a:r>
              <a:rPr lang="en-US" dirty="0" err="1" smtClean="0"/>
              <a:t>Marchevsky</a:t>
            </a:r>
            <a:r>
              <a:rPr lang="en-US" dirty="0" smtClean="0"/>
              <a:t>, S. Myers,</a:t>
            </a:r>
            <a:r>
              <a:rPr lang="en-US" dirty="0" smtClean="0"/>
              <a:t> S. O. </a:t>
            </a:r>
            <a:r>
              <a:rPr lang="en-US" dirty="0" err="1" smtClean="0"/>
              <a:t>Prestemon</a:t>
            </a:r>
            <a:r>
              <a:rPr lang="en-US" dirty="0" smtClean="0"/>
              <a:t>, G.L</a:t>
            </a:r>
            <a:r>
              <a:rPr lang="en-US" dirty="0" smtClean="0"/>
              <a:t>. </a:t>
            </a:r>
            <a:r>
              <a:rPr lang="en-US" dirty="0" err="1" smtClean="0"/>
              <a:t>Sabbi</a:t>
            </a:r>
            <a:r>
              <a:rPr lang="en-US" dirty="0" smtClean="0"/>
              <a:t>, X. Wang, J. </a:t>
            </a:r>
            <a:r>
              <a:rPr lang="en-US" dirty="0" err="1" smtClean="0"/>
              <a:t>Wirdzek</a:t>
            </a:r>
            <a:endParaRPr lang="en-US" dirty="0" smtClean="0"/>
          </a:p>
          <a:p>
            <a:r>
              <a:rPr lang="en-US" dirty="0" smtClean="0"/>
              <a:t>CERN</a:t>
            </a:r>
          </a:p>
          <a:p>
            <a:pPr lvl="1"/>
            <a:r>
              <a:rPr lang="en-US" dirty="0" smtClean="0"/>
              <a:t>N. </a:t>
            </a:r>
            <a:r>
              <a:rPr lang="en-US" dirty="0" err="1" smtClean="0"/>
              <a:t>Bourcey</a:t>
            </a:r>
            <a:r>
              <a:rPr lang="en-US" dirty="0" smtClean="0"/>
              <a:t>, P. </a:t>
            </a:r>
            <a:r>
              <a:rPr lang="en-US" dirty="0" err="1" smtClean="0"/>
              <a:t>Ferracin</a:t>
            </a:r>
            <a:r>
              <a:rPr lang="en-US" dirty="0" smtClean="0"/>
              <a:t>, M. </a:t>
            </a:r>
            <a:r>
              <a:rPr lang="en-US" dirty="0" err="1" smtClean="0"/>
              <a:t>Juchno</a:t>
            </a:r>
            <a:r>
              <a:rPr lang="en-US" dirty="0" smtClean="0"/>
              <a:t>, J. C. Perez, H. </a:t>
            </a:r>
            <a:r>
              <a:rPr lang="en-US" dirty="0" err="1" smtClean="0"/>
              <a:t>Prin</a:t>
            </a:r>
            <a:r>
              <a:rPr lang="en-US" dirty="0" smtClean="0"/>
              <a:t>, </a:t>
            </a:r>
          </a:p>
          <a:p>
            <a:r>
              <a:rPr lang="en-US" dirty="0" smtClean="0"/>
              <a:t>BNL</a:t>
            </a:r>
          </a:p>
          <a:p>
            <a:pPr lvl="1"/>
            <a:r>
              <a:rPr lang="en-US" dirty="0" smtClean="0"/>
              <a:t>M. </a:t>
            </a:r>
            <a:r>
              <a:rPr lang="en-US" dirty="0" err="1" smtClean="0"/>
              <a:t>Anerella</a:t>
            </a:r>
            <a:r>
              <a:rPr lang="en-US" dirty="0" smtClean="0"/>
              <a:t>, A. </a:t>
            </a:r>
            <a:r>
              <a:rPr lang="en-US" dirty="0" err="1" smtClean="0"/>
              <a:t>Ghosh</a:t>
            </a:r>
            <a:r>
              <a:rPr lang="en-US" dirty="0" smtClean="0"/>
              <a:t>, J. </a:t>
            </a:r>
            <a:r>
              <a:rPr lang="en-US" dirty="0" err="1" smtClean="0"/>
              <a:t>Schmalzle</a:t>
            </a:r>
            <a:r>
              <a:rPr lang="en-US" dirty="0" smtClean="0"/>
              <a:t>, P. Wanderer </a:t>
            </a:r>
          </a:p>
          <a:p>
            <a:r>
              <a:rPr lang="en-US" dirty="0" smtClean="0"/>
              <a:t>FNAL</a:t>
            </a:r>
          </a:p>
          <a:p>
            <a:pPr lvl="1"/>
            <a:r>
              <a:rPr lang="en-US" dirty="0" smtClean="0"/>
              <a:t>G. </a:t>
            </a:r>
            <a:r>
              <a:rPr lang="en-US" dirty="0" err="1" smtClean="0"/>
              <a:t>Ambrosio</a:t>
            </a:r>
            <a:r>
              <a:rPr lang="en-US" dirty="0" smtClean="0"/>
              <a:t>, R. </a:t>
            </a:r>
            <a:r>
              <a:rPr lang="en-US" dirty="0" err="1" smtClean="0"/>
              <a:t>Bossert</a:t>
            </a:r>
            <a:r>
              <a:rPr lang="en-US" dirty="0" smtClean="0"/>
              <a:t>, E. </a:t>
            </a:r>
            <a:r>
              <a:rPr lang="en-US" dirty="0" err="1" smtClean="0"/>
              <a:t>Holik</a:t>
            </a:r>
            <a:r>
              <a:rPr lang="en-US" dirty="0" smtClean="0"/>
              <a:t>, S. </a:t>
            </a:r>
            <a:r>
              <a:rPr lang="en-US" dirty="0" err="1" smtClean="0"/>
              <a:t>Krave</a:t>
            </a:r>
            <a:r>
              <a:rPr lang="en-US" dirty="0" smtClean="0"/>
              <a:t>, F. </a:t>
            </a:r>
            <a:r>
              <a:rPr lang="en-US" dirty="0" err="1" smtClean="0"/>
              <a:t>Nobrega</a:t>
            </a:r>
            <a:r>
              <a:rPr lang="en-US" dirty="0" smtClean="0"/>
              <a:t>, M. Yu </a:t>
            </a:r>
          </a:p>
          <a:p>
            <a:endParaRPr lang="en-US" dirty="0"/>
          </a:p>
        </p:txBody>
      </p:sp>
      <p:sp>
        <p:nvSpPr>
          <p:cNvPr id="4" name="Footer Placeholder 3"/>
          <p:cNvSpPr>
            <a:spLocks noGrp="1"/>
          </p:cNvSpPr>
          <p:nvPr>
            <p:ph type="ftr" sz="quarter" idx="11"/>
          </p:nvPr>
        </p:nvSpPr>
        <p:spPr/>
        <p:txBody>
          <a:bodyPr/>
          <a:lstStyle/>
          <a:p>
            <a:r>
              <a:rPr lang="en-US" noProof="0" smtClean="0"/>
              <a:t>D.W. Cheng – MQXF International Review, June 7th-10th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
        <p:nvSpPr>
          <p:cNvPr id="3" name="Content Placeholder 2"/>
          <p:cNvSpPr>
            <a:spLocks noGrp="1"/>
          </p:cNvSpPr>
          <p:nvPr>
            <p:ph idx="1"/>
          </p:nvPr>
        </p:nvSpPr>
        <p:spPr/>
        <p:txBody>
          <a:bodyPr>
            <a:normAutofit/>
          </a:bodyPr>
          <a:lstStyle/>
          <a:p>
            <a:endParaRPr lang="en-US" dirty="0"/>
          </a:p>
        </p:txBody>
      </p:sp>
      <p:sp>
        <p:nvSpPr>
          <p:cNvPr id="4" name="Footer Placeholder 3"/>
          <p:cNvSpPr>
            <a:spLocks noGrp="1"/>
          </p:cNvSpPr>
          <p:nvPr>
            <p:ph type="ftr" sz="quarter" idx="11"/>
          </p:nvPr>
        </p:nvSpPr>
        <p:spPr/>
        <p:txBody>
          <a:bodyPr/>
          <a:lstStyle/>
          <a:p>
            <a:r>
              <a:rPr lang="en-US" noProof="0" smtClean="0"/>
              <a:t>D.W. Cheng – MQXF International Review, June 7th-10th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26</a:t>
            </a:fld>
            <a:endParaRPr lang="en-US"/>
          </a:p>
        </p:txBody>
      </p:sp>
      <p:sp>
        <p:nvSpPr>
          <p:cNvPr id="6" name="Title 5"/>
          <p:cNvSpPr>
            <a:spLocks noGrp="1"/>
          </p:cNvSpPr>
          <p:nvPr>
            <p:ph type="title"/>
          </p:nvPr>
        </p:nvSpPr>
        <p:spPr/>
        <p:txBody>
          <a:bodyPr>
            <a:normAutofit fontScale="90000"/>
          </a:bodyPr>
          <a:lstStyle/>
          <a:p>
            <a:r>
              <a:rPr lang="en-US" dirty="0" smtClean="0"/>
              <a:t>Coil Pack Assembly Prep--Coil Preparations</a:t>
            </a:r>
            <a:endParaRPr lang="en-US" dirty="0"/>
          </a:p>
        </p:txBody>
      </p:sp>
      <p:pic>
        <p:nvPicPr>
          <p:cNvPr id="20" name="Picture 19"/>
          <p:cNvPicPr>
            <a:picLocks noChangeAspect="1"/>
          </p:cNvPicPr>
          <p:nvPr/>
        </p:nvPicPr>
        <p:blipFill>
          <a:blip r:embed="rId2"/>
          <a:stretch>
            <a:fillRect/>
          </a:stretch>
        </p:blipFill>
        <p:spPr>
          <a:xfrm>
            <a:off x="3115733" y="5040630"/>
            <a:ext cx="896874" cy="1131570"/>
          </a:xfrm>
          <a:prstGeom prst="rect">
            <a:avLst/>
          </a:prstGeom>
        </p:spPr>
      </p:pic>
      <p:pic>
        <p:nvPicPr>
          <p:cNvPr id="21" name="Picture 20"/>
          <p:cNvPicPr>
            <a:picLocks noChangeAspect="1"/>
          </p:cNvPicPr>
          <p:nvPr/>
        </p:nvPicPr>
        <p:blipFill>
          <a:blip r:embed="rId3"/>
          <a:stretch>
            <a:fillRect/>
          </a:stretch>
        </p:blipFill>
        <p:spPr>
          <a:xfrm>
            <a:off x="3139016" y="3810000"/>
            <a:ext cx="917829" cy="1085469"/>
          </a:xfrm>
          <a:prstGeom prst="rect">
            <a:avLst/>
          </a:prstGeom>
        </p:spPr>
      </p:pic>
      <p:pic>
        <p:nvPicPr>
          <p:cNvPr id="22" name="Picture 21"/>
          <p:cNvPicPr>
            <a:picLocks noChangeAspect="1"/>
          </p:cNvPicPr>
          <p:nvPr/>
        </p:nvPicPr>
        <p:blipFill>
          <a:blip r:embed="rId4"/>
          <a:stretch>
            <a:fillRect/>
          </a:stretch>
        </p:blipFill>
        <p:spPr>
          <a:xfrm>
            <a:off x="3176313" y="2590800"/>
            <a:ext cx="852311" cy="914400"/>
          </a:xfrm>
          <a:prstGeom prst="rect">
            <a:avLst/>
          </a:prstGeom>
        </p:spPr>
      </p:pic>
      <p:pic>
        <p:nvPicPr>
          <p:cNvPr id="24" name="Picture 23"/>
          <p:cNvPicPr>
            <a:picLocks noChangeAspect="1"/>
          </p:cNvPicPr>
          <p:nvPr/>
        </p:nvPicPr>
        <p:blipFill>
          <a:blip r:embed="rId5"/>
          <a:stretch>
            <a:fillRect/>
          </a:stretch>
        </p:blipFill>
        <p:spPr>
          <a:xfrm>
            <a:off x="4958545" y="2438400"/>
            <a:ext cx="3822700" cy="1108699"/>
          </a:xfrm>
          <a:prstGeom prst="rect">
            <a:avLst/>
          </a:prstGeom>
        </p:spPr>
      </p:pic>
      <p:pic>
        <p:nvPicPr>
          <p:cNvPr id="25" name="Picture 24" descr="SU-1005-9720.jpg"/>
          <p:cNvPicPr>
            <a:picLocks noChangeAspect="1"/>
          </p:cNvPicPr>
          <p:nvPr/>
        </p:nvPicPr>
        <p:blipFill>
          <a:blip r:embed="rId6"/>
          <a:srcRect l="7835" t="31852" r="9732" b="34814"/>
          <a:stretch>
            <a:fillRect/>
          </a:stretch>
        </p:blipFill>
        <p:spPr>
          <a:xfrm>
            <a:off x="4818845" y="3505200"/>
            <a:ext cx="4114800" cy="1285875"/>
          </a:xfrm>
          <a:prstGeom prst="rect">
            <a:avLst/>
          </a:prstGeom>
        </p:spPr>
      </p:pic>
      <p:pic>
        <p:nvPicPr>
          <p:cNvPr id="26" name="Picture 25" descr="SU-1005-9721.jpg"/>
          <p:cNvPicPr>
            <a:picLocks noChangeAspect="1"/>
          </p:cNvPicPr>
          <p:nvPr/>
        </p:nvPicPr>
        <p:blipFill>
          <a:blip r:embed="rId7"/>
          <a:srcRect t="27708" r="7710" b="32292"/>
          <a:stretch>
            <a:fillRect/>
          </a:stretch>
        </p:blipFill>
        <p:spPr>
          <a:xfrm>
            <a:off x="4762489" y="4755664"/>
            <a:ext cx="4229111" cy="1416535"/>
          </a:xfrm>
          <a:prstGeom prst="rect">
            <a:avLst/>
          </a:prstGeom>
        </p:spPr>
      </p:pic>
      <p:sp>
        <p:nvSpPr>
          <p:cNvPr id="10" name="Content Placeholder 9"/>
          <p:cNvSpPr>
            <a:spLocks noGrp="1"/>
          </p:cNvSpPr>
          <p:nvPr>
            <p:ph idx="1"/>
          </p:nvPr>
        </p:nvSpPr>
        <p:spPr>
          <a:xfrm>
            <a:off x="457200" y="1219200"/>
            <a:ext cx="8229600" cy="1752600"/>
          </a:xfrm>
        </p:spPr>
        <p:txBody>
          <a:bodyPr>
            <a:normAutofit fontScale="70000" lnSpcReduction="20000"/>
          </a:bodyPr>
          <a:lstStyle/>
          <a:p>
            <a:r>
              <a:rPr lang="en-US" dirty="0" smtClean="0"/>
              <a:t>Coil lifting tooling has been scaled up from the MQXFS coil lifting</a:t>
            </a:r>
          </a:p>
          <a:p>
            <a:pPr lvl="1"/>
            <a:r>
              <a:rPr lang="en-US" dirty="0" smtClean="0"/>
              <a:t>Rollover tooling is an extension of the table being used for the MQXFS</a:t>
            </a:r>
          </a:p>
          <a:p>
            <a:pPr lvl="1"/>
            <a:r>
              <a:rPr lang="en-US" dirty="0" smtClean="0"/>
              <a:t>Lifting tooling will be scaled up from MQXFS fixtures</a:t>
            </a:r>
          </a:p>
          <a:p>
            <a:pPr lvl="2"/>
            <a:r>
              <a:rPr lang="en-US" dirty="0" smtClean="0"/>
              <a:t>Single coil, OD-pick (BNL design)</a:t>
            </a:r>
          </a:p>
          <a:p>
            <a:pPr lvl="2"/>
            <a:r>
              <a:rPr lang="en-US" dirty="0" smtClean="0"/>
              <a:t>Coil pair, OD-pick</a:t>
            </a:r>
          </a:p>
          <a:p>
            <a:pPr lvl="2"/>
            <a:r>
              <a:rPr lang="en-US" dirty="0" smtClean="0"/>
              <a:t>Coil pair, ID-pick</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1143000"/>
            <a:ext cx="5715000" cy="2438400"/>
          </a:xfrm>
        </p:spPr>
        <p:txBody>
          <a:bodyPr>
            <a:normAutofit fontScale="70000" lnSpcReduction="20000"/>
          </a:bodyPr>
          <a:lstStyle/>
          <a:p>
            <a:r>
              <a:rPr lang="en-US" dirty="0" smtClean="0"/>
              <a:t>Coils will be received, </a:t>
            </a:r>
            <a:r>
              <a:rPr lang="en-US" dirty="0" err="1" smtClean="0"/>
              <a:t>CMM’d</a:t>
            </a:r>
            <a:r>
              <a:rPr lang="en-US" dirty="0" smtClean="0"/>
              <a:t>, instrumented</a:t>
            </a:r>
          </a:p>
          <a:p>
            <a:pPr lvl="1"/>
            <a:r>
              <a:rPr lang="en-US" dirty="0" smtClean="0"/>
              <a:t>CMM measurements will also capture </a:t>
            </a:r>
            <a:r>
              <a:rPr lang="en-US" dirty="0" err="1" smtClean="0"/>
              <a:t>fiducial</a:t>
            </a:r>
            <a:r>
              <a:rPr lang="en-US" dirty="0" smtClean="0"/>
              <a:t> information (see later talk on MQXFA Alignment proposal)</a:t>
            </a:r>
          </a:p>
          <a:p>
            <a:r>
              <a:rPr lang="en-US" dirty="0" smtClean="0"/>
              <a:t>Rollover tooling is used </a:t>
            </a:r>
          </a:p>
          <a:p>
            <a:pPr lvl="1"/>
            <a:r>
              <a:rPr lang="en-US" dirty="0" smtClean="0"/>
              <a:t>To apply the coil GPI layers</a:t>
            </a:r>
          </a:p>
          <a:p>
            <a:pPr lvl="1"/>
            <a:r>
              <a:rPr lang="en-US" dirty="0" smtClean="0"/>
              <a:t>To pair coils</a:t>
            </a:r>
          </a:p>
          <a:p>
            <a:pPr lvl="1"/>
            <a:r>
              <a:rPr lang="en-US" dirty="0" smtClean="0"/>
              <a:t>To orient coils for handling</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27</a:t>
            </a:fld>
            <a:endParaRPr lang="en-US"/>
          </a:p>
        </p:txBody>
      </p:sp>
      <p:sp>
        <p:nvSpPr>
          <p:cNvPr id="6" name="Title 5"/>
          <p:cNvSpPr>
            <a:spLocks noGrp="1"/>
          </p:cNvSpPr>
          <p:nvPr>
            <p:ph type="title"/>
          </p:nvPr>
        </p:nvSpPr>
        <p:spPr/>
        <p:txBody>
          <a:bodyPr>
            <a:normAutofit fontScale="90000"/>
          </a:bodyPr>
          <a:lstStyle/>
          <a:p>
            <a:r>
              <a:rPr lang="en-US" dirty="0" smtClean="0"/>
              <a:t>Coil Pack Assembly Prep--Coil Preparations</a:t>
            </a:r>
            <a:endParaRPr lang="en-US" dirty="0"/>
          </a:p>
        </p:txBody>
      </p:sp>
      <p:pic>
        <p:nvPicPr>
          <p:cNvPr id="9" name="Picture 8" descr="DSC07100.jpeg"/>
          <p:cNvPicPr>
            <a:picLocks noChangeAspect="1"/>
          </p:cNvPicPr>
          <p:nvPr/>
        </p:nvPicPr>
        <p:blipFill>
          <a:blip r:embed="rId2"/>
          <a:stretch>
            <a:fillRect/>
          </a:stretch>
        </p:blipFill>
        <p:spPr>
          <a:xfrm>
            <a:off x="304800" y="3657600"/>
            <a:ext cx="2743199" cy="2057400"/>
          </a:xfrm>
          <a:prstGeom prst="rect">
            <a:avLst/>
          </a:prstGeom>
        </p:spPr>
      </p:pic>
      <p:pic>
        <p:nvPicPr>
          <p:cNvPr id="11" name="Picture 10" descr="DSC07332.jpeg"/>
          <p:cNvPicPr>
            <a:picLocks noChangeAspect="1"/>
          </p:cNvPicPr>
          <p:nvPr/>
        </p:nvPicPr>
        <p:blipFill>
          <a:blip r:embed="rId3"/>
          <a:srcRect t="28984" r="4306" b="17188"/>
          <a:stretch>
            <a:fillRect/>
          </a:stretch>
        </p:blipFill>
        <p:spPr>
          <a:xfrm>
            <a:off x="3429000" y="3657600"/>
            <a:ext cx="2743200" cy="2057400"/>
          </a:xfrm>
          <a:prstGeom prst="rect">
            <a:avLst/>
          </a:prstGeom>
        </p:spPr>
      </p:pic>
      <p:pic>
        <p:nvPicPr>
          <p:cNvPr id="12" name="Picture 11" descr="DSC07350.jpeg"/>
          <p:cNvPicPr>
            <a:picLocks noChangeAspect="1"/>
          </p:cNvPicPr>
          <p:nvPr/>
        </p:nvPicPr>
        <p:blipFill>
          <a:blip r:embed="rId4"/>
          <a:stretch>
            <a:fillRect/>
          </a:stretch>
        </p:blipFill>
        <p:spPr>
          <a:xfrm>
            <a:off x="6629400" y="990600"/>
            <a:ext cx="2133600" cy="1600200"/>
          </a:xfrm>
          <a:prstGeom prst="rect">
            <a:avLst/>
          </a:prstGeom>
        </p:spPr>
      </p:pic>
      <p:pic>
        <p:nvPicPr>
          <p:cNvPr id="13" name="Picture 12" descr="DSC07354.jpeg"/>
          <p:cNvPicPr>
            <a:picLocks noChangeAspect="1"/>
          </p:cNvPicPr>
          <p:nvPr/>
        </p:nvPicPr>
        <p:blipFill>
          <a:blip r:embed="rId5"/>
          <a:stretch>
            <a:fillRect/>
          </a:stretch>
        </p:blipFill>
        <p:spPr>
          <a:xfrm>
            <a:off x="6629400" y="2743200"/>
            <a:ext cx="2133600" cy="1600200"/>
          </a:xfrm>
          <a:prstGeom prst="rect">
            <a:avLst/>
          </a:prstGeom>
        </p:spPr>
      </p:pic>
      <p:pic>
        <p:nvPicPr>
          <p:cNvPr id="14" name="Picture 13" descr="DSC07384.jpeg"/>
          <p:cNvPicPr>
            <a:picLocks noChangeAspect="1"/>
          </p:cNvPicPr>
          <p:nvPr/>
        </p:nvPicPr>
        <p:blipFill>
          <a:blip r:embed="rId6"/>
          <a:stretch>
            <a:fillRect/>
          </a:stretch>
        </p:blipFill>
        <p:spPr>
          <a:xfrm>
            <a:off x="6629400" y="4495800"/>
            <a:ext cx="2133600" cy="16002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11" descr="DSC07941.jpeg"/>
          <p:cNvPicPr>
            <a:picLocks noChangeAspect="1"/>
          </p:cNvPicPr>
          <p:nvPr/>
        </p:nvPicPr>
        <p:blipFill>
          <a:blip r:embed="rId2"/>
          <a:stretch>
            <a:fillRect/>
          </a:stretch>
        </p:blipFill>
        <p:spPr>
          <a:xfrm>
            <a:off x="152400" y="2895600"/>
            <a:ext cx="4267200" cy="3200400"/>
          </a:xfrm>
          <a:prstGeom prst="rect">
            <a:avLst/>
          </a:prstGeom>
        </p:spPr>
      </p:pic>
      <p:pic>
        <p:nvPicPr>
          <p:cNvPr id="13" name="Picture 12" descr="DSC07738.jpeg"/>
          <p:cNvPicPr>
            <a:picLocks noChangeAspect="1"/>
          </p:cNvPicPr>
          <p:nvPr/>
        </p:nvPicPr>
        <p:blipFill>
          <a:blip r:embed="rId3"/>
          <a:stretch>
            <a:fillRect/>
          </a:stretch>
        </p:blipFill>
        <p:spPr>
          <a:xfrm>
            <a:off x="4800600" y="2895600"/>
            <a:ext cx="4267200" cy="3200400"/>
          </a:xfrm>
          <a:prstGeom prst="rect">
            <a:avLst/>
          </a:prstGeom>
        </p:spPr>
      </p:pic>
      <p:sp>
        <p:nvSpPr>
          <p:cNvPr id="10" name="Content Placeholder 9"/>
          <p:cNvSpPr>
            <a:spLocks noGrp="1"/>
          </p:cNvSpPr>
          <p:nvPr>
            <p:ph idx="1"/>
          </p:nvPr>
        </p:nvSpPr>
        <p:spPr>
          <a:xfrm>
            <a:off x="457200" y="1143001"/>
            <a:ext cx="7162800" cy="1447799"/>
          </a:xfrm>
        </p:spPr>
        <p:txBody>
          <a:bodyPr>
            <a:normAutofit fontScale="92500"/>
          </a:bodyPr>
          <a:lstStyle/>
          <a:p>
            <a:r>
              <a:rPr lang="en-US" dirty="0" smtClean="0"/>
              <a:t>Install coil assembly support spuds </a:t>
            </a:r>
          </a:p>
          <a:p>
            <a:pPr lvl="1"/>
            <a:r>
              <a:rPr lang="en-US" dirty="0" smtClean="0"/>
              <a:t>Spud engages with the holes in the RE end shoe</a:t>
            </a:r>
          </a:p>
          <a:p>
            <a:pPr lvl="2"/>
            <a:r>
              <a:rPr lang="en-US" dirty="0" smtClean="0"/>
              <a:t>Tooling also clears the </a:t>
            </a:r>
            <a:r>
              <a:rPr lang="en-US" dirty="0" err="1" smtClean="0"/>
              <a:t>Kapton</a:t>
            </a:r>
            <a:r>
              <a:rPr lang="en-US" dirty="0" smtClean="0"/>
              <a:t> GPI layers, instrumentation wires, and leads (LE only)</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28</a:t>
            </a:fld>
            <a:endParaRPr lang="en-US"/>
          </a:p>
        </p:txBody>
      </p:sp>
      <p:sp>
        <p:nvSpPr>
          <p:cNvPr id="6" name="Title 5"/>
          <p:cNvSpPr>
            <a:spLocks noGrp="1"/>
          </p:cNvSpPr>
          <p:nvPr>
            <p:ph type="title"/>
          </p:nvPr>
        </p:nvSpPr>
        <p:spPr/>
        <p:txBody>
          <a:bodyPr>
            <a:normAutofit fontScale="90000"/>
          </a:bodyPr>
          <a:lstStyle/>
          <a:p>
            <a:r>
              <a:rPr lang="en-US" dirty="0" smtClean="0"/>
              <a:t>Coil Pack Assembly Prep--Coil Preparations</a:t>
            </a:r>
            <a:endParaRPr lang="en-US" dirty="0"/>
          </a:p>
        </p:txBody>
      </p:sp>
      <p:sp>
        <p:nvSpPr>
          <p:cNvPr id="19" name="Left Arrow 18"/>
          <p:cNvSpPr/>
          <p:nvPr/>
        </p:nvSpPr>
        <p:spPr>
          <a:xfrm rot="893273" flipH="1">
            <a:off x="3783648" y="3890515"/>
            <a:ext cx="2499606" cy="714624"/>
          </a:xfrm>
          <a:prstGeom prst="leftArrow">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 name="Picture 18" descr="p10.JPG"/>
          <p:cNvPicPr>
            <a:picLocks noChangeAspect="1"/>
          </p:cNvPicPr>
          <p:nvPr/>
        </p:nvPicPr>
        <p:blipFill>
          <a:blip r:embed="rId2"/>
          <a:srcRect t="2778" b="34487"/>
          <a:stretch>
            <a:fillRect/>
          </a:stretch>
        </p:blipFill>
        <p:spPr>
          <a:xfrm>
            <a:off x="3276600" y="4267200"/>
            <a:ext cx="5684520" cy="1981200"/>
          </a:xfrm>
          <a:prstGeom prst="rect">
            <a:avLst/>
          </a:prstGeom>
        </p:spPr>
      </p:pic>
      <p:pic>
        <p:nvPicPr>
          <p:cNvPr id="18" name="Picture 17" descr="p13.JPG"/>
          <p:cNvPicPr>
            <a:picLocks noChangeAspect="1"/>
          </p:cNvPicPr>
          <p:nvPr/>
        </p:nvPicPr>
        <p:blipFill>
          <a:blip r:embed="rId3"/>
          <a:srcRect l="5003" t="2778" r="6613" b="5556"/>
          <a:stretch>
            <a:fillRect/>
          </a:stretch>
        </p:blipFill>
        <p:spPr>
          <a:xfrm>
            <a:off x="4114800" y="1447800"/>
            <a:ext cx="4572000" cy="2846717"/>
          </a:xfrm>
          <a:prstGeom prst="rect">
            <a:avLst/>
          </a:prstGeom>
        </p:spPr>
      </p:pic>
      <p:sp>
        <p:nvSpPr>
          <p:cNvPr id="12" name="Content Placeholder 11"/>
          <p:cNvSpPr>
            <a:spLocks noGrp="1"/>
          </p:cNvSpPr>
          <p:nvPr>
            <p:ph idx="1"/>
          </p:nvPr>
        </p:nvSpPr>
        <p:spPr>
          <a:xfrm>
            <a:off x="457200" y="1143000"/>
            <a:ext cx="8229600" cy="1143000"/>
          </a:xfrm>
        </p:spPr>
        <p:txBody>
          <a:bodyPr>
            <a:normAutofit fontScale="70000" lnSpcReduction="20000"/>
          </a:bodyPr>
          <a:lstStyle/>
          <a:p>
            <a:r>
              <a:rPr lang="en-US" dirty="0" smtClean="0"/>
              <a:t>The assembled </a:t>
            </a:r>
            <a:r>
              <a:rPr lang="en-US" dirty="0" err="1" smtClean="0"/>
              <a:t>loadpad</a:t>
            </a:r>
            <a:r>
              <a:rPr lang="en-US" dirty="0" smtClean="0"/>
              <a:t>-collar subassemblies are moved to auxiliary tables for positioning and assembly of the </a:t>
            </a:r>
            <a:r>
              <a:rPr lang="en-US" dirty="0" err="1" smtClean="0"/>
              <a:t>coilpack</a:t>
            </a:r>
            <a:endParaRPr lang="en-US" dirty="0" smtClean="0"/>
          </a:p>
          <a:p>
            <a:r>
              <a:rPr lang="en-US" dirty="0" smtClean="0"/>
              <a:t>Only load pads will be bolted in the assembly</a:t>
            </a:r>
          </a:p>
          <a:p>
            <a:r>
              <a:rPr lang="en-US" dirty="0" smtClean="0"/>
              <a:t>Assembled coil pack is ready for insertion</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29</a:t>
            </a:fld>
            <a:endParaRPr lang="en-US"/>
          </a:p>
        </p:txBody>
      </p:sp>
      <p:sp>
        <p:nvSpPr>
          <p:cNvPr id="7" name="Title 6"/>
          <p:cNvSpPr>
            <a:spLocks noGrp="1"/>
          </p:cNvSpPr>
          <p:nvPr>
            <p:ph type="title"/>
          </p:nvPr>
        </p:nvSpPr>
        <p:spPr/>
        <p:txBody>
          <a:bodyPr>
            <a:normAutofit fontScale="90000"/>
          </a:bodyPr>
          <a:lstStyle/>
          <a:p>
            <a:r>
              <a:rPr lang="en-US" dirty="0" smtClean="0"/>
              <a:t>Coil Pack Assembly Prep—Load Pads &amp; Collars</a:t>
            </a:r>
            <a:endParaRPr lang="en-US" dirty="0"/>
          </a:p>
        </p:txBody>
      </p:sp>
      <p:pic>
        <p:nvPicPr>
          <p:cNvPr id="17" name="Picture 16" descr="pv3.JPG"/>
          <p:cNvPicPr>
            <a:picLocks noChangeAspect="1"/>
          </p:cNvPicPr>
          <p:nvPr/>
        </p:nvPicPr>
        <p:blipFill>
          <a:blip r:embed="rId4"/>
          <a:srcRect l="19520" r="28425"/>
          <a:stretch>
            <a:fillRect/>
          </a:stretch>
        </p:blipFill>
        <p:spPr>
          <a:xfrm>
            <a:off x="304800" y="2514600"/>
            <a:ext cx="2438400" cy="3657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LARP History</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TextBox 6"/>
          <p:cNvSpPr txBox="1"/>
          <p:nvPr/>
        </p:nvSpPr>
        <p:spPr>
          <a:xfrm>
            <a:off x="6553200" y="3198911"/>
            <a:ext cx="2590799" cy="1846659"/>
          </a:xfrm>
          <a:prstGeom prst="rect">
            <a:avLst/>
          </a:prstGeom>
          <a:noFill/>
        </p:spPr>
        <p:txBody>
          <a:bodyPr wrap="square" rtlCol="0">
            <a:spAutoFit/>
          </a:bodyPr>
          <a:lstStyle/>
          <a:p>
            <a:r>
              <a:rPr lang="en-US" sz="1400" dirty="0">
                <a:solidFill>
                  <a:schemeClr val="tx2"/>
                </a:solidFill>
              </a:rPr>
              <a:t>L</a:t>
            </a:r>
            <a:r>
              <a:rPr lang="en-US" sz="1400" dirty="0" smtClean="0">
                <a:solidFill>
                  <a:schemeClr val="tx2"/>
                </a:solidFill>
              </a:rPr>
              <a:t>Q</a:t>
            </a:r>
          </a:p>
          <a:p>
            <a:r>
              <a:rPr lang="en-US" sz="1400" dirty="0" smtClean="0">
                <a:solidFill>
                  <a:schemeClr val="tx2"/>
                </a:solidFill>
              </a:rPr>
              <a:t>Long</a:t>
            </a:r>
          </a:p>
          <a:p>
            <a:r>
              <a:rPr lang="en-US" sz="1400" dirty="0" err="1" smtClean="0">
                <a:solidFill>
                  <a:schemeClr val="tx2"/>
                </a:solidFill>
              </a:rPr>
              <a:t>Quadrupole</a:t>
            </a:r>
            <a:endParaRPr lang="en-US" sz="1400" dirty="0" smtClean="0">
              <a:solidFill>
                <a:schemeClr val="tx2"/>
              </a:solidFill>
            </a:endParaRPr>
          </a:p>
          <a:p>
            <a:r>
              <a:rPr lang="en-US" sz="1200" i="1" dirty="0" smtClean="0">
                <a:solidFill>
                  <a:schemeClr val="tx2"/>
                </a:solidFill>
              </a:rPr>
              <a:t>LQS01a-b/02/03</a:t>
            </a:r>
          </a:p>
          <a:p>
            <a:r>
              <a:rPr lang="en-US" sz="1200" dirty="0" smtClean="0">
                <a:solidFill>
                  <a:schemeClr val="bg1">
                    <a:lumMod val="50000"/>
                  </a:schemeClr>
                </a:solidFill>
              </a:rPr>
              <a:t>Some accelerator quality features</a:t>
            </a:r>
          </a:p>
          <a:p>
            <a:r>
              <a:rPr lang="en-US" sz="1200" dirty="0" smtClean="0">
                <a:solidFill>
                  <a:schemeClr val="bg1">
                    <a:lumMod val="50000"/>
                  </a:schemeClr>
                </a:solidFill>
              </a:rPr>
              <a:t>Length with cos2</a:t>
            </a:r>
            <a:r>
              <a:rPr lang="en-US" sz="1200" dirty="0" smtClean="0">
                <a:solidFill>
                  <a:schemeClr val="bg1">
                    <a:lumMod val="50000"/>
                  </a:schemeClr>
                </a:solidFill>
                <a:latin typeface="Symbol" panose="05050102010706020507" pitchFamily="18" charset="2"/>
              </a:rPr>
              <a:t>q</a:t>
            </a:r>
          </a:p>
          <a:p>
            <a:r>
              <a:rPr lang="en-US" sz="1200" dirty="0">
                <a:solidFill>
                  <a:schemeClr val="bg1">
                    <a:lumMod val="50000"/>
                  </a:schemeClr>
                </a:solidFill>
              </a:rPr>
              <a:t>Accommodating  variability in coil dimension</a:t>
            </a:r>
          </a:p>
          <a:p>
            <a:endParaRPr lang="en-US" sz="1200" dirty="0" smtClean="0">
              <a:solidFill>
                <a:schemeClr val="bg1">
                  <a:lumMod val="50000"/>
                </a:schemeClr>
              </a:solidFill>
              <a:latin typeface="Symbol" panose="05050102010706020507" pitchFamily="18" charset="2"/>
            </a:endParaRPr>
          </a:p>
        </p:txBody>
      </p:sp>
      <p:sp>
        <p:nvSpPr>
          <p:cNvPr id="8" name="Rectangle 7"/>
          <p:cNvSpPr/>
          <p:nvPr/>
        </p:nvSpPr>
        <p:spPr>
          <a:xfrm>
            <a:off x="76200" y="838200"/>
            <a:ext cx="11049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305800" y="457200"/>
            <a:ext cx="838199" cy="307777"/>
          </a:xfrm>
          <a:prstGeom prst="rect">
            <a:avLst/>
          </a:prstGeom>
          <a:solidFill>
            <a:schemeClr val="bg1"/>
          </a:solidFill>
        </p:spPr>
        <p:txBody>
          <a:bodyPr wrap="square" rtlCol="0">
            <a:spAutoFit/>
          </a:bodyPr>
          <a:lstStyle/>
          <a:p>
            <a:r>
              <a:rPr lang="en-US" sz="1400" dirty="0" smtClean="0">
                <a:solidFill>
                  <a:schemeClr val="tx2"/>
                </a:solidFill>
              </a:rPr>
              <a:t> Length</a:t>
            </a:r>
            <a:endParaRPr lang="en-US" sz="1400" dirty="0">
              <a:solidFill>
                <a:schemeClr val="tx2"/>
              </a:solidFill>
            </a:endParaRPr>
          </a:p>
        </p:txBody>
      </p:sp>
      <p:sp>
        <p:nvSpPr>
          <p:cNvPr id="10" name="TextBox 9"/>
          <p:cNvSpPr txBox="1"/>
          <p:nvPr/>
        </p:nvSpPr>
        <p:spPr>
          <a:xfrm>
            <a:off x="6553200" y="2217003"/>
            <a:ext cx="2514601" cy="1077218"/>
          </a:xfrm>
          <a:prstGeom prst="rect">
            <a:avLst/>
          </a:prstGeom>
          <a:noFill/>
        </p:spPr>
        <p:txBody>
          <a:bodyPr wrap="square" rtlCol="0">
            <a:spAutoFit/>
          </a:bodyPr>
          <a:lstStyle/>
          <a:p>
            <a:r>
              <a:rPr lang="en-US" sz="1400" dirty="0" smtClean="0">
                <a:solidFill>
                  <a:schemeClr val="tx2"/>
                </a:solidFill>
              </a:rPr>
              <a:t>L</a:t>
            </a:r>
            <a:r>
              <a:rPr lang="en-US" sz="1400" dirty="0">
                <a:solidFill>
                  <a:schemeClr val="tx2"/>
                </a:solidFill>
              </a:rPr>
              <a:t>R</a:t>
            </a:r>
            <a:endParaRPr lang="en-US" sz="1400" dirty="0" smtClean="0">
              <a:solidFill>
                <a:schemeClr val="tx2"/>
              </a:solidFill>
            </a:endParaRPr>
          </a:p>
          <a:p>
            <a:r>
              <a:rPr lang="en-US" sz="1400" dirty="0" smtClean="0">
                <a:solidFill>
                  <a:schemeClr val="tx2"/>
                </a:solidFill>
              </a:rPr>
              <a:t>Long Racetrack</a:t>
            </a:r>
          </a:p>
          <a:p>
            <a:r>
              <a:rPr lang="en-US" sz="1200" i="1" dirty="0" smtClean="0">
                <a:solidFill>
                  <a:schemeClr val="tx2"/>
                </a:solidFill>
              </a:rPr>
              <a:t>LRS01-02</a:t>
            </a:r>
          </a:p>
          <a:p>
            <a:r>
              <a:rPr lang="en-US" sz="1200" dirty="0" smtClean="0">
                <a:solidFill>
                  <a:schemeClr val="bg1">
                    <a:lumMod val="50000"/>
                  </a:schemeClr>
                </a:solidFill>
              </a:rPr>
              <a:t>Length demonstration</a:t>
            </a:r>
          </a:p>
          <a:p>
            <a:endParaRPr lang="en-US" sz="1200" dirty="0">
              <a:solidFill>
                <a:schemeClr val="bg1">
                  <a:lumMod val="65000"/>
                </a:schemeClr>
              </a:solidFill>
            </a:endParaRPr>
          </a:p>
        </p:txBody>
      </p:sp>
      <p:pic>
        <p:nvPicPr>
          <p:cNvPr id="11" name="Picture 22" descr="lqs01_cross-section.tif"/>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772401" y="3235068"/>
            <a:ext cx="730309" cy="73030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2" name="TextBox 11"/>
          <p:cNvSpPr txBox="1"/>
          <p:nvPr/>
        </p:nvSpPr>
        <p:spPr>
          <a:xfrm>
            <a:off x="2133599" y="3810000"/>
            <a:ext cx="2856253" cy="1877437"/>
          </a:xfrm>
          <a:prstGeom prst="rect">
            <a:avLst/>
          </a:prstGeom>
          <a:noFill/>
        </p:spPr>
        <p:txBody>
          <a:bodyPr wrap="square" rtlCol="0">
            <a:spAutoFit/>
          </a:bodyPr>
          <a:lstStyle/>
          <a:p>
            <a:r>
              <a:rPr lang="en-US" sz="1400" dirty="0" smtClean="0">
                <a:solidFill>
                  <a:schemeClr val="tx2"/>
                </a:solidFill>
              </a:rPr>
              <a:t>HQ</a:t>
            </a:r>
          </a:p>
          <a:p>
            <a:r>
              <a:rPr lang="en-US" sz="1400" dirty="0" smtClean="0">
                <a:solidFill>
                  <a:schemeClr val="tx2"/>
                </a:solidFill>
              </a:rPr>
              <a:t>High-field </a:t>
            </a:r>
          </a:p>
          <a:p>
            <a:r>
              <a:rPr lang="en-US" sz="1400" dirty="0" err="1" smtClean="0">
                <a:solidFill>
                  <a:schemeClr val="tx2"/>
                </a:solidFill>
              </a:rPr>
              <a:t>Quadrupole</a:t>
            </a:r>
            <a:endParaRPr lang="en-US" sz="1400" dirty="0" smtClean="0">
              <a:solidFill>
                <a:schemeClr val="tx2"/>
              </a:solidFill>
            </a:endParaRPr>
          </a:p>
          <a:p>
            <a:r>
              <a:rPr lang="en-US" sz="1200" i="1" dirty="0" smtClean="0">
                <a:solidFill>
                  <a:schemeClr val="tx2"/>
                </a:solidFill>
              </a:rPr>
              <a:t>HQ01a-b-c-d-e</a:t>
            </a:r>
          </a:p>
          <a:p>
            <a:r>
              <a:rPr lang="en-US" sz="1200" i="1" dirty="0" smtClean="0">
                <a:solidFill>
                  <a:schemeClr val="tx2"/>
                </a:solidFill>
              </a:rPr>
              <a:t>HQ02a-b / HQ03a</a:t>
            </a:r>
          </a:p>
          <a:p>
            <a:r>
              <a:rPr lang="en-US" sz="1200" dirty="0" smtClean="0">
                <a:solidFill>
                  <a:schemeClr val="bg1">
                    <a:lumMod val="50000"/>
                  </a:schemeClr>
                </a:solidFill>
              </a:rPr>
              <a:t>Accelerator quality features</a:t>
            </a:r>
          </a:p>
          <a:p>
            <a:r>
              <a:rPr lang="en-US" sz="1200" dirty="0" smtClean="0">
                <a:solidFill>
                  <a:schemeClr val="bg1">
                    <a:lumMod val="50000"/>
                  </a:schemeClr>
                </a:solidFill>
              </a:rPr>
              <a:t>Mechanical alignment</a:t>
            </a:r>
          </a:p>
          <a:p>
            <a:r>
              <a:rPr lang="en-US" sz="1200" dirty="0" smtClean="0">
                <a:solidFill>
                  <a:srgbClr val="C00000"/>
                </a:solidFill>
              </a:rPr>
              <a:t>High stress regime</a:t>
            </a:r>
          </a:p>
          <a:p>
            <a:endParaRPr lang="en-US" sz="1400" dirty="0">
              <a:solidFill>
                <a:schemeClr val="bg1">
                  <a:lumMod val="65000"/>
                </a:schemeClr>
              </a:solidFill>
            </a:endParaRPr>
          </a:p>
        </p:txBody>
      </p:sp>
      <p:sp>
        <p:nvSpPr>
          <p:cNvPr id="13" name="Right Arrow 12"/>
          <p:cNvSpPr/>
          <p:nvPr/>
        </p:nvSpPr>
        <p:spPr>
          <a:xfrm>
            <a:off x="76199" y="764976"/>
            <a:ext cx="8970601" cy="81547"/>
          </a:xfrm>
          <a:prstGeom prst="rightArrow">
            <a:avLst/>
          </a:prstGeom>
          <a:solidFill>
            <a:schemeClr val="tx2">
              <a:lumMod val="60000"/>
              <a:lumOff val="4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0" y="993576"/>
            <a:ext cx="152400" cy="5026223"/>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0" y="6367046"/>
            <a:ext cx="838200" cy="338554"/>
          </a:xfrm>
          <a:prstGeom prst="rect">
            <a:avLst/>
          </a:prstGeom>
          <a:solidFill>
            <a:schemeClr val="bg1"/>
          </a:solidFill>
        </p:spPr>
        <p:txBody>
          <a:bodyPr wrap="square" rtlCol="0">
            <a:spAutoFit/>
          </a:bodyPr>
          <a:lstStyle/>
          <a:p>
            <a:r>
              <a:rPr lang="en-US" sz="1600" dirty="0" smtClean="0">
                <a:solidFill>
                  <a:schemeClr val="tx2"/>
                </a:solidFill>
              </a:rPr>
              <a:t>Time</a:t>
            </a:r>
            <a:endParaRPr lang="en-US" sz="1600" dirty="0">
              <a:solidFill>
                <a:schemeClr val="tx2"/>
              </a:solidFill>
            </a:endParaRPr>
          </a:p>
        </p:txBody>
      </p:sp>
      <p:pic>
        <p:nvPicPr>
          <p:cNvPr id="16" name="Picture 24" descr="sq02_cross-section.tif"/>
          <p:cNvPicPr>
            <a:picLocks noChangeAspect="1"/>
          </p:cNvPicPr>
          <p:nvPr/>
        </p:nvPicPr>
        <p:blipFill>
          <a:blip r:embed="rId3"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66800" y="949068"/>
            <a:ext cx="730309" cy="73030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7" name="Picture 14" descr="lrs01_mech000.tif"/>
          <p:cNvPicPr>
            <a:picLocks noChangeAspect="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165432" y="2264215"/>
            <a:ext cx="445168" cy="445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8" name="Picture 21" descr="HQ_2d_cross-section.tif"/>
          <p:cNvPicPr>
            <a:picLocks noChangeAspect="1"/>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200400" y="3819033"/>
            <a:ext cx="832144" cy="83214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9" name="Picture 23" descr="tqs02_cross-section.tif"/>
          <p:cNvPicPr>
            <a:picLocks noChangeAspect="1"/>
          </p:cNvPicPr>
          <p:nvPr/>
        </p:nvPicPr>
        <p:blipFill>
          <a:blip r:embed="rId6"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74891" y="1907978"/>
            <a:ext cx="730309" cy="73030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0" name="TextBox 19"/>
          <p:cNvSpPr txBox="1"/>
          <p:nvPr/>
        </p:nvSpPr>
        <p:spPr>
          <a:xfrm>
            <a:off x="76200" y="860550"/>
            <a:ext cx="914400" cy="276999"/>
          </a:xfrm>
          <a:prstGeom prst="rect">
            <a:avLst/>
          </a:prstGeom>
          <a:noFill/>
        </p:spPr>
        <p:txBody>
          <a:bodyPr wrap="square" rtlCol="0">
            <a:spAutoFit/>
          </a:bodyPr>
          <a:lstStyle/>
          <a:p>
            <a:r>
              <a:rPr lang="en-US" sz="1200" dirty="0" smtClean="0">
                <a:solidFill>
                  <a:schemeClr val="tx2"/>
                </a:solidFill>
              </a:rPr>
              <a:t>2004</a:t>
            </a:r>
            <a:endParaRPr lang="en-US" sz="1200" dirty="0">
              <a:solidFill>
                <a:schemeClr val="tx2"/>
              </a:solidFill>
            </a:endParaRPr>
          </a:p>
        </p:txBody>
      </p:sp>
      <p:sp>
        <p:nvSpPr>
          <p:cNvPr id="21" name="TextBox 20"/>
          <p:cNvSpPr txBox="1"/>
          <p:nvPr/>
        </p:nvSpPr>
        <p:spPr>
          <a:xfrm>
            <a:off x="76200" y="5209401"/>
            <a:ext cx="914400" cy="276999"/>
          </a:xfrm>
          <a:prstGeom prst="rect">
            <a:avLst/>
          </a:prstGeom>
          <a:noFill/>
        </p:spPr>
        <p:txBody>
          <a:bodyPr wrap="square" rtlCol="0">
            <a:spAutoFit/>
          </a:bodyPr>
          <a:lstStyle/>
          <a:p>
            <a:r>
              <a:rPr lang="en-US" sz="1200" dirty="0" smtClean="0">
                <a:solidFill>
                  <a:schemeClr val="tx2"/>
                </a:solidFill>
              </a:rPr>
              <a:t>2014</a:t>
            </a:r>
            <a:endParaRPr lang="en-US" sz="1200" dirty="0">
              <a:solidFill>
                <a:schemeClr val="tx2"/>
              </a:solidFill>
            </a:endParaRPr>
          </a:p>
        </p:txBody>
      </p:sp>
      <p:sp>
        <p:nvSpPr>
          <p:cNvPr id="22" name="TextBox 21"/>
          <p:cNvSpPr txBox="1"/>
          <p:nvPr/>
        </p:nvSpPr>
        <p:spPr>
          <a:xfrm>
            <a:off x="76200" y="1295400"/>
            <a:ext cx="914400" cy="276999"/>
          </a:xfrm>
          <a:prstGeom prst="rect">
            <a:avLst/>
          </a:prstGeom>
          <a:noFill/>
        </p:spPr>
        <p:txBody>
          <a:bodyPr wrap="square" rtlCol="0">
            <a:spAutoFit/>
          </a:bodyPr>
          <a:lstStyle/>
          <a:p>
            <a:r>
              <a:rPr lang="en-US" sz="1200" dirty="0" smtClean="0">
                <a:solidFill>
                  <a:schemeClr val="tx2"/>
                </a:solidFill>
              </a:rPr>
              <a:t>2005</a:t>
            </a:r>
            <a:endParaRPr lang="en-US" sz="1200" dirty="0">
              <a:solidFill>
                <a:schemeClr val="tx2"/>
              </a:solidFill>
            </a:endParaRPr>
          </a:p>
        </p:txBody>
      </p:sp>
      <p:sp>
        <p:nvSpPr>
          <p:cNvPr id="23" name="TextBox 22"/>
          <p:cNvSpPr txBox="1"/>
          <p:nvPr/>
        </p:nvSpPr>
        <p:spPr>
          <a:xfrm>
            <a:off x="76200" y="1752600"/>
            <a:ext cx="914400" cy="276999"/>
          </a:xfrm>
          <a:prstGeom prst="rect">
            <a:avLst/>
          </a:prstGeom>
          <a:noFill/>
        </p:spPr>
        <p:txBody>
          <a:bodyPr wrap="square" rtlCol="0">
            <a:spAutoFit/>
          </a:bodyPr>
          <a:lstStyle/>
          <a:p>
            <a:r>
              <a:rPr lang="en-US" sz="1200" dirty="0" smtClean="0">
                <a:solidFill>
                  <a:schemeClr val="tx2"/>
                </a:solidFill>
              </a:rPr>
              <a:t>2006</a:t>
            </a:r>
            <a:endParaRPr lang="en-US" sz="1200" dirty="0">
              <a:solidFill>
                <a:schemeClr val="tx2"/>
              </a:solidFill>
            </a:endParaRPr>
          </a:p>
        </p:txBody>
      </p:sp>
      <p:sp>
        <p:nvSpPr>
          <p:cNvPr id="24" name="TextBox 23"/>
          <p:cNvSpPr txBox="1"/>
          <p:nvPr/>
        </p:nvSpPr>
        <p:spPr>
          <a:xfrm>
            <a:off x="94890" y="2189441"/>
            <a:ext cx="914400" cy="276999"/>
          </a:xfrm>
          <a:prstGeom prst="rect">
            <a:avLst/>
          </a:prstGeom>
          <a:noFill/>
        </p:spPr>
        <p:txBody>
          <a:bodyPr wrap="square" rtlCol="0">
            <a:spAutoFit/>
          </a:bodyPr>
          <a:lstStyle/>
          <a:p>
            <a:r>
              <a:rPr lang="en-US" sz="1200" dirty="0" smtClean="0">
                <a:solidFill>
                  <a:schemeClr val="tx2"/>
                </a:solidFill>
              </a:rPr>
              <a:t>2007</a:t>
            </a:r>
            <a:endParaRPr lang="en-US" sz="1200" dirty="0">
              <a:solidFill>
                <a:schemeClr val="tx2"/>
              </a:solidFill>
            </a:endParaRPr>
          </a:p>
        </p:txBody>
      </p:sp>
      <p:sp>
        <p:nvSpPr>
          <p:cNvPr id="25" name="TextBox 24"/>
          <p:cNvSpPr txBox="1"/>
          <p:nvPr/>
        </p:nvSpPr>
        <p:spPr>
          <a:xfrm>
            <a:off x="76200" y="2590800"/>
            <a:ext cx="914400" cy="276999"/>
          </a:xfrm>
          <a:prstGeom prst="rect">
            <a:avLst/>
          </a:prstGeom>
          <a:noFill/>
        </p:spPr>
        <p:txBody>
          <a:bodyPr wrap="square" rtlCol="0">
            <a:spAutoFit/>
          </a:bodyPr>
          <a:lstStyle/>
          <a:p>
            <a:r>
              <a:rPr lang="en-US" sz="1200" dirty="0" smtClean="0">
                <a:solidFill>
                  <a:schemeClr val="tx2"/>
                </a:solidFill>
              </a:rPr>
              <a:t>2008</a:t>
            </a:r>
            <a:endParaRPr lang="en-US" sz="1200" dirty="0">
              <a:solidFill>
                <a:schemeClr val="tx2"/>
              </a:solidFill>
            </a:endParaRPr>
          </a:p>
        </p:txBody>
      </p:sp>
      <p:sp>
        <p:nvSpPr>
          <p:cNvPr id="26" name="TextBox 25"/>
          <p:cNvSpPr txBox="1"/>
          <p:nvPr/>
        </p:nvSpPr>
        <p:spPr>
          <a:xfrm>
            <a:off x="76200" y="3048000"/>
            <a:ext cx="914400" cy="276999"/>
          </a:xfrm>
          <a:prstGeom prst="rect">
            <a:avLst/>
          </a:prstGeom>
          <a:noFill/>
        </p:spPr>
        <p:txBody>
          <a:bodyPr wrap="square" rtlCol="0">
            <a:spAutoFit/>
          </a:bodyPr>
          <a:lstStyle/>
          <a:p>
            <a:r>
              <a:rPr lang="en-US" sz="1200" dirty="0" smtClean="0">
                <a:solidFill>
                  <a:schemeClr val="tx2"/>
                </a:solidFill>
              </a:rPr>
              <a:t>2009</a:t>
            </a:r>
            <a:endParaRPr lang="en-US" sz="1200" dirty="0">
              <a:solidFill>
                <a:schemeClr val="tx2"/>
              </a:solidFill>
            </a:endParaRPr>
          </a:p>
        </p:txBody>
      </p:sp>
      <p:sp>
        <p:nvSpPr>
          <p:cNvPr id="27" name="TextBox 26"/>
          <p:cNvSpPr txBox="1"/>
          <p:nvPr/>
        </p:nvSpPr>
        <p:spPr>
          <a:xfrm>
            <a:off x="76200" y="3505200"/>
            <a:ext cx="914400" cy="276999"/>
          </a:xfrm>
          <a:prstGeom prst="rect">
            <a:avLst/>
          </a:prstGeom>
          <a:noFill/>
        </p:spPr>
        <p:txBody>
          <a:bodyPr wrap="square" rtlCol="0">
            <a:spAutoFit/>
          </a:bodyPr>
          <a:lstStyle/>
          <a:p>
            <a:r>
              <a:rPr lang="en-US" sz="1200" dirty="0" smtClean="0">
                <a:solidFill>
                  <a:schemeClr val="tx2"/>
                </a:solidFill>
              </a:rPr>
              <a:t>2010</a:t>
            </a:r>
            <a:endParaRPr lang="en-US" sz="1200" dirty="0">
              <a:solidFill>
                <a:schemeClr val="tx2"/>
              </a:solidFill>
            </a:endParaRPr>
          </a:p>
        </p:txBody>
      </p:sp>
      <p:sp>
        <p:nvSpPr>
          <p:cNvPr id="28" name="TextBox 27"/>
          <p:cNvSpPr txBox="1"/>
          <p:nvPr/>
        </p:nvSpPr>
        <p:spPr>
          <a:xfrm>
            <a:off x="76200" y="3962400"/>
            <a:ext cx="914400" cy="276999"/>
          </a:xfrm>
          <a:prstGeom prst="rect">
            <a:avLst/>
          </a:prstGeom>
          <a:noFill/>
        </p:spPr>
        <p:txBody>
          <a:bodyPr wrap="square" rtlCol="0">
            <a:spAutoFit/>
          </a:bodyPr>
          <a:lstStyle/>
          <a:p>
            <a:r>
              <a:rPr lang="en-US" sz="1200" dirty="0" smtClean="0">
                <a:solidFill>
                  <a:schemeClr val="tx2"/>
                </a:solidFill>
              </a:rPr>
              <a:t>2011</a:t>
            </a:r>
            <a:endParaRPr lang="en-US" sz="1200" dirty="0">
              <a:solidFill>
                <a:schemeClr val="tx2"/>
              </a:solidFill>
            </a:endParaRPr>
          </a:p>
        </p:txBody>
      </p:sp>
      <p:sp>
        <p:nvSpPr>
          <p:cNvPr id="29" name="TextBox 28"/>
          <p:cNvSpPr txBox="1"/>
          <p:nvPr/>
        </p:nvSpPr>
        <p:spPr>
          <a:xfrm>
            <a:off x="76200" y="4343400"/>
            <a:ext cx="914400" cy="276999"/>
          </a:xfrm>
          <a:prstGeom prst="rect">
            <a:avLst/>
          </a:prstGeom>
          <a:noFill/>
        </p:spPr>
        <p:txBody>
          <a:bodyPr wrap="square" rtlCol="0">
            <a:spAutoFit/>
          </a:bodyPr>
          <a:lstStyle/>
          <a:p>
            <a:r>
              <a:rPr lang="en-US" sz="1200" dirty="0" smtClean="0">
                <a:solidFill>
                  <a:schemeClr val="tx2"/>
                </a:solidFill>
              </a:rPr>
              <a:t>2012</a:t>
            </a:r>
            <a:endParaRPr lang="en-US" sz="1200" dirty="0">
              <a:solidFill>
                <a:schemeClr val="tx2"/>
              </a:solidFill>
            </a:endParaRPr>
          </a:p>
        </p:txBody>
      </p:sp>
      <p:sp>
        <p:nvSpPr>
          <p:cNvPr id="30" name="TextBox 29"/>
          <p:cNvSpPr txBox="1"/>
          <p:nvPr/>
        </p:nvSpPr>
        <p:spPr>
          <a:xfrm>
            <a:off x="76200" y="4800600"/>
            <a:ext cx="914400" cy="276999"/>
          </a:xfrm>
          <a:prstGeom prst="rect">
            <a:avLst/>
          </a:prstGeom>
          <a:noFill/>
        </p:spPr>
        <p:txBody>
          <a:bodyPr wrap="square" rtlCol="0">
            <a:spAutoFit/>
          </a:bodyPr>
          <a:lstStyle/>
          <a:p>
            <a:r>
              <a:rPr lang="en-US" sz="1200" dirty="0" smtClean="0">
                <a:solidFill>
                  <a:schemeClr val="tx2"/>
                </a:solidFill>
              </a:rPr>
              <a:t>2013</a:t>
            </a:r>
            <a:endParaRPr lang="en-US" sz="1200" dirty="0">
              <a:solidFill>
                <a:schemeClr val="tx2"/>
              </a:solidFill>
            </a:endParaRPr>
          </a:p>
        </p:txBody>
      </p:sp>
      <p:cxnSp>
        <p:nvCxnSpPr>
          <p:cNvPr id="31" name="Straight Connector 30"/>
          <p:cNvCxnSpPr/>
          <p:nvPr/>
        </p:nvCxnSpPr>
        <p:spPr>
          <a:xfrm>
            <a:off x="838200" y="808911"/>
            <a:ext cx="0" cy="10846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33400" y="917377"/>
            <a:ext cx="647700" cy="307777"/>
          </a:xfrm>
          <a:prstGeom prst="rect">
            <a:avLst/>
          </a:prstGeom>
          <a:noFill/>
        </p:spPr>
        <p:txBody>
          <a:bodyPr wrap="square" rtlCol="0">
            <a:spAutoFit/>
          </a:bodyPr>
          <a:lstStyle/>
          <a:p>
            <a:r>
              <a:rPr lang="en-US" sz="1400" dirty="0" smtClean="0">
                <a:solidFill>
                  <a:schemeClr val="tx2"/>
                </a:solidFill>
              </a:rPr>
              <a:t>0.3 m</a:t>
            </a:r>
            <a:endParaRPr lang="en-US" sz="1400" dirty="0">
              <a:solidFill>
                <a:schemeClr val="tx2"/>
              </a:solidFill>
            </a:endParaRPr>
          </a:p>
        </p:txBody>
      </p:sp>
      <p:sp>
        <p:nvSpPr>
          <p:cNvPr id="33" name="TextBox 32"/>
          <p:cNvSpPr txBox="1"/>
          <p:nvPr/>
        </p:nvSpPr>
        <p:spPr>
          <a:xfrm>
            <a:off x="2133600" y="914400"/>
            <a:ext cx="647700" cy="307777"/>
          </a:xfrm>
          <a:prstGeom prst="rect">
            <a:avLst/>
          </a:prstGeom>
          <a:noFill/>
        </p:spPr>
        <p:txBody>
          <a:bodyPr wrap="square" rtlCol="0">
            <a:spAutoFit/>
          </a:bodyPr>
          <a:lstStyle/>
          <a:p>
            <a:r>
              <a:rPr lang="en-US" sz="1400" dirty="0" smtClean="0">
                <a:solidFill>
                  <a:schemeClr val="tx2"/>
                </a:solidFill>
              </a:rPr>
              <a:t>1 m</a:t>
            </a:r>
            <a:endParaRPr lang="en-US" sz="1400" dirty="0">
              <a:solidFill>
                <a:schemeClr val="tx2"/>
              </a:solidFill>
            </a:endParaRPr>
          </a:p>
        </p:txBody>
      </p:sp>
      <p:cxnSp>
        <p:nvCxnSpPr>
          <p:cNvPr id="34" name="Straight Connector 33"/>
          <p:cNvCxnSpPr/>
          <p:nvPr/>
        </p:nvCxnSpPr>
        <p:spPr>
          <a:xfrm>
            <a:off x="2400300" y="1168327"/>
            <a:ext cx="0" cy="78166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400300" y="808911"/>
            <a:ext cx="0" cy="10846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065168" y="1295400"/>
            <a:ext cx="0" cy="91440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696200" y="990600"/>
            <a:ext cx="1029145" cy="307777"/>
          </a:xfrm>
          <a:prstGeom prst="rect">
            <a:avLst/>
          </a:prstGeom>
          <a:noFill/>
        </p:spPr>
        <p:txBody>
          <a:bodyPr wrap="square" rtlCol="0">
            <a:spAutoFit/>
          </a:bodyPr>
          <a:lstStyle/>
          <a:p>
            <a:r>
              <a:rPr lang="en-US" sz="1400" dirty="0" smtClean="0">
                <a:solidFill>
                  <a:schemeClr val="tx2"/>
                </a:solidFill>
              </a:rPr>
              <a:t>3.6-3.7 m</a:t>
            </a:r>
            <a:endParaRPr lang="en-US" sz="1400" dirty="0">
              <a:solidFill>
                <a:schemeClr val="tx2"/>
              </a:solidFill>
            </a:endParaRPr>
          </a:p>
        </p:txBody>
      </p:sp>
      <p:cxnSp>
        <p:nvCxnSpPr>
          <p:cNvPr id="38" name="Straight Connector 37"/>
          <p:cNvCxnSpPr/>
          <p:nvPr/>
        </p:nvCxnSpPr>
        <p:spPr>
          <a:xfrm>
            <a:off x="8077200" y="811888"/>
            <a:ext cx="0" cy="10846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60427" y="1450777"/>
            <a:ext cx="1600200" cy="738664"/>
          </a:xfrm>
          <a:prstGeom prst="rect">
            <a:avLst/>
          </a:prstGeom>
          <a:noFill/>
        </p:spPr>
        <p:txBody>
          <a:bodyPr wrap="square" rtlCol="0">
            <a:spAutoFit/>
          </a:bodyPr>
          <a:lstStyle/>
          <a:p>
            <a:r>
              <a:rPr lang="en-US" sz="1400" dirty="0" smtClean="0">
                <a:solidFill>
                  <a:schemeClr val="tx2"/>
                </a:solidFill>
              </a:rPr>
              <a:t>SQ</a:t>
            </a:r>
          </a:p>
          <a:p>
            <a:r>
              <a:rPr lang="en-US" sz="1400" dirty="0" smtClean="0">
                <a:solidFill>
                  <a:schemeClr val="tx2"/>
                </a:solidFill>
              </a:rPr>
              <a:t>Subscale quad</a:t>
            </a:r>
          </a:p>
          <a:p>
            <a:r>
              <a:rPr lang="en-US" sz="1200" dirty="0" smtClean="0">
                <a:solidFill>
                  <a:schemeClr val="bg1">
                    <a:lumMod val="50000"/>
                  </a:schemeClr>
                </a:solidFill>
              </a:rPr>
              <a:t>Concept</a:t>
            </a:r>
            <a:r>
              <a:rPr lang="en-US" sz="1400" dirty="0" smtClean="0">
                <a:solidFill>
                  <a:schemeClr val="bg1">
                    <a:lumMod val="50000"/>
                  </a:schemeClr>
                </a:solidFill>
              </a:rPr>
              <a:t> </a:t>
            </a:r>
            <a:endParaRPr lang="en-US" sz="1400" dirty="0">
              <a:solidFill>
                <a:schemeClr val="bg1">
                  <a:lumMod val="50000"/>
                </a:schemeClr>
              </a:solidFill>
            </a:endParaRPr>
          </a:p>
        </p:txBody>
      </p:sp>
      <p:sp>
        <p:nvSpPr>
          <p:cNvPr id="40" name="TextBox 39"/>
          <p:cNvSpPr txBox="1"/>
          <p:nvPr/>
        </p:nvSpPr>
        <p:spPr>
          <a:xfrm>
            <a:off x="2133599" y="2401670"/>
            <a:ext cx="2440181" cy="1261884"/>
          </a:xfrm>
          <a:prstGeom prst="rect">
            <a:avLst/>
          </a:prstGeom>
          <a:noFill/>
        </p:spPr>
        <p:txBody>
          <a:bodyPr wrap="square" rtlCol="0">
            <a:spAutoFit/>
          </a:bodyPr>
          <a:lstStyle/>
          <a:p>
            <a:r>
              <a:rPr lang="en-US" sz="1400" dirty="0">
                <a:solidFill>
                  <a:schemeClr val="tx2"/>
                </a:solidFill>
              </a:rPr>
              <a:t>T</a:t>
            </a:r>
            <a:r>
              <a:rPr lang="en-US" sz="1400" dirty="0" smtClean="0">
                <a:solidFill>
                  <a:schemeClr val="tx2"/>
                </a:solidFill>
              </a:rPr>
              <a:t>Q</a:t>
            </a:r>
          </a:p>
          <a:p>
            <a:r>
              <a:rPr lang="en-US" sz="1400" dirty="0" smtClean="0">
                <a:solidFill>
                  <a:schemeClr val="tx2"/>
                </a:solidFill>
              </a:rPr>
              <a:t>Technology </a:t>
            </a:r>
            <a:r>
              <a:rPr lang="en-US" sz="1400" dirty="0" err="1" smtClean="0">
                <a:solidFill>
                  <a:schemeClr val="tx2"/>
                </a:solidFill>
              </a:rPr>
              <a:t>Quadrupole</a:t>
            </a:r>
            <a:endParaRPr lang="en-US" sz="1400" dirty="0" smtClean="0">
              <a:solidFill>
                <a:schemeClr val="tx2"/>
              </a:solidFill>
            </a:endParaRPr>
          </a:p>
          <a:p>
            <a:r>
              <a:rPr lang="en-US" sz="1200" i="1" dirty="0" smtClean="0">
                <a:solidFill>
                  <a:schemeClr val="tx2"/>
                </a:solidFill>
              </a:rPr>
              <a:t>TQS01/02a-b-c/03a-b-c-d</a:t>
            </a:r>
            <a:endParaRPr lang="en-US" sz="1200" i="1" dirty="0">
              <a:solidFill>
                <a:schemeClr val="tx2"/>
              </a:solidFill>
            </a:endParaRPr>
          </a:p>
          <a:p>
            <a:r>
              <a:rPr lang="en-US" sz="1200" dirty="0" smtClean="0">
                <a:solidFill>
                  <a:schemeClr val="bg1">
                    <a:lumMod val="50000"/>
                  </a:schemeClr>
                </a:solidFill>
              </a:rPr>
              <a:t>Concept on cos2</a:t>
            </a:r>
            <a:r>
              <a:rPr lang="en-US" sz="1200" dirty="0" smtClean="0">
                <a:solidFill>
                  <a:schemeClr val="bg1">
                    <a:lumMod val="50000"/>
                  </a:schemeClr>
                </a:solidFill>
                <a:latin typeface="Symbol" panose="05050102010706020507" pitchFamily="18" charset="2"/>
              </a:rPr>
              <a:t>q</a:t>
            </a:r>
            <a:endParaRPr lang="en-US" sz="1200" dirty="0" smtClean="0">
              <a:solidFill>
                <a:schemeClr val="bg1">
                  <a:lumMod val="50000"/>
                </a:schemeClr>
              </a:solidFill>
            </a:endParaRPr>
          </a:p>
          <a:p>
            <a:r>
              <a:rPr lang="en-US" sz="1200" dirty="0" smtClean="0">
                <a:solidFill>
                  <a:schemeClr val="bg1">
                    <a:lumMod val="50000"/>
                  </a:schemeClr>
                </a:solidFill>
              </a:rPr>
              <a:t>Technology selection</a:t>
            </a:r>
          </a:p>
          <a:p>
            <a:r>
              <a:rPr lang="en-US" sz="1200" dirty="0" smtClean="0">
                <a:solidFill>
                  <a:srgbClr val="C00000"/>
                </a:solidFill>
              </a:rPr>
              <a:t>Ultimate stress exploration</a:t>
            </a:r>
            <a:endParaRPr lang="en-US" sz="1200" dirty="0">
              <a:solidFill>
                <a:srgbClr val="C00000"/>
              </a:solidFill>
            </a:endParaRPr>
          </a:p>
        </p:txBody>
      </p:sp>
      <p:sp>
        <p:nvSpPr>
          <p:cNvPr id="41" name="Left Bracket 40"/>
          <p:cNvSpPr/>
          <p:nvPr/>
        </p:nvSpPr>
        <p:spPr>
          <a:xfrm>
            <a:off x="6553200" y="3186499"/>
            <a:ext cx="45719" cy="1614101"/>
          </a:xfrm>
          <a:prstGeom prst="leftBracket">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Left Bracket 41"/>
          <p:cNvSpPr/>
          <p:nvPr/>
        </p:nvSpPr>
        <p:spPr>
          <a:xfrm>
            <a:off x="6584265" y="2264215"/>
            <a:ext cx="45719" cy="858102"/>
          </a:xfrm>
          <a:prstGeom prst="leftBracket">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Left Bracket 42"/>
          <p:cNvSpPr/>
          <p:nvPr/>
        </p:nvSpPr>
        <p:spPr>
          <a:xfrm>
            <a:off x="2137768" y="1949994"/>
            <a:ext cx="45719" cy="1650227"/>
          </a:xfrm>
          <a:prstGeom prst="leftBracket">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Left Bracket 43"/>
          <p:cNvSpPr/>
          <p:nvPr/>
        </p:nvSpPr>
        <p:spPr>
          <a:xfrm>
            <a:off x="2137768" y="3808372"/>
            <a:ext cx="45719" cy="1650227"/>
          </a:xfrm>
          <a:prstGeom prst="leftBracket">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Straight Connector 44"/>
          <p:cNvCxnSpPr/>
          <p:nvPr/>
        </p:nvCxnSpPr>
        <p:spPr>
          <a:xfrm>
            <a:off x="2183487" y="1949994"/>
            <a:ext cx="483513" cy="1"/>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6629984" y="2258787"/>
            <a:ext cx="1478281" cy="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6598919" y="3122317"/>
            <a:ext cx="1478281" cy="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606108" y="3186124"/>
            <a:ext cx="1478281" cy="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209511" y="3808666"/>
            <a:ext cx="1478281" cy="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50" name="Left Bracket 49"/>
          <p:cNvSpPr/>
          <p:nvPr/>
        </p:nvSpPr>
        <p:spPr>
          <a:xfrm>
            <a:off x="573221" y="974578"/>
            <a:ext cx="45719" cy="1161999"/>
          </a:xfrm>
          <a:prstGeom prst="leftBracket">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p:cNvSpPr txBox="1"/>
          <p:nvPr/>
        </p:nvSpPr>
        <p:spPr>
          <a:xfrm>
            <a:off x="4226072" y="3127177"/>
            <a:ext cx="2479528" cy="276999"/>
          </a:xfrm>
          <a:prstGeom prst="rect">
            <a:avLst/>
          </a:prstGeom>
          <a:noFill/>
        </p:spPr>
        <p:txBody>
          <a:bodyPr wrap="square" rtlCol="0">
            <a:spAutoFit/>
          </a:bodyPr>
          <a:lstStyle/>
          <a:p>
            <a:r>
              <a:rPr lang="en-US" sz="1200" dirty="0" smtClean="0">
                <a:solidFill>
                  <a:schemeClr val="tx2"/>
                </a:solidFill>
              </a:rPr>
              <a:t>Scale-up  &amp; design optimization</a:t>
            </a:r>
            <a:endParaRPr lang="en-US" sz="1200" dirty="0">
              <a:solidFill>
                <a:schemeClr val="tx2"/>
              </a:solidFill>
            </a:endParaRPr>
          </a:p>
        </p:txBody>
      </p:sp>
      <p:pic>
        <p:nvPicPr>
          <p:cNvPr id="52" name="Picture 2" descr="all_cross-section_cronological_label_v4"/>
          <p:cNvPicPr>
            <a:picLocks noChangeAspect="1" noChangeArrowheads="1"/>
          </p:cNvPicPr>
          <p:nvPr/>
        </p:nvPicPr>
        <p:blipFill rotWithShape="1">
          <a:blip r:embed="rId7" cstate="print">
            <a:duotone>
              <a:schemeClr val="bg2">
                <a:shade val="45000"/>
                <a:satMod val="135000"/>
              </a:schemeClr>
              <a:prstClr val="white"/>
            </a:duotone>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46818" t="24822" r="36136" b="52783"/>
          <a:stretch/>
        </p:blipFill>
        <p:spPr bwMode="auto">
          <a:xfrm>
            <a:off x="3667673" y="1949995"/>
            <a:ext cx="724611" cy="7610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53" name="TextBox 52"/>
          <p:cNvSpPr txBox="1"/>
          <p:nvPr/>
        </p:nvSpPr>
        <p:spPr>
          <a:xfrm>
            <a:off x="76200" y="5666601"/>
            <a:ext cx="914400" cy="276999"/>
          </a:xfrm>
          <a:prstGeom prst="rect">
            <a:avLst/>
          </a:prstGeom>
          <a:noFill/>
        </p:spPr>
        <p:txBody>
          <a:bodyPr wrap="square" rtlCol="0">
            <a:spAutoFit/>
          </a:bodyPr>
          <a:lstStyle/>
          <a:p>
            <a:r>
              <a:rPr lang="en-US" sz="1200" dirty="0" smtClean="0">
                <a:solidFill>
                  <a:schemeClr val="tx2"/>
                </a:solidFill>
              </a:rPr>
              <a:t>2015</a:t>
            </a:r>
            <a:endParaRPr lang="en-US" sz="1200" dirty="0">
              <a:solidFill>
                <a:schemeClr val="tx2"/>
              </a:solidFill>
            </a:endParaRPr>
          </a:p>
        </p:txBody>
      </p:sp>
      <p:cxnSp>
        <p:nvCxnSpPr>
          <p:cNvPr id="54" name="Straight Connector 53"/>
          <p:cNvCxnSpPr/>
          <p:nvPr/>
        </p:nvCxnSpPr>
        <p:spPr>
          <a:xfrm>
            <a:off x="4191000" y="838200"/>
            <a:ext cx="0" cy="119139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191000" y="2627634"/>
            <a:ext cx="0" cy="203642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191000" y="4664063"/>
            <a:ext cx="0" cy="119139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226072" y="5696171"/>
            <a:ext cx="1478281" cy="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886200" y="967543"/>
            <a:ext cx="647700" cy="307777"/>
          </a:xfrm>
          <a:prstGeom prst="rect">
            <a:avLst/>
          </a:prstGeom>
          <a:solidFill>
            <a:schemeClr val="bg1"/>
          </a:solidFill>
        </p:spPr>
        <p:txBody>
          <a:bodyPr wrap="square" rtlCol="0">
            <a:spAutoFit/>
          </a:bodyPr>
          <a:lstStyle/>
          <a:p>
            <a:r>
              <a:rPr lang="en-US" sz="1400" dirty="0" smtClean="0">
                <a:solidFill>
                  <a:schemeClr val="tx2"/>
                </a:solidFill>
              </a:rPr>
              <a:t>1.5 m</a:t>
            </a:r>
            <a:endParaRPr lang="en-US" sz="1400" dirty="0">
              <a:solidFill>
                <a:schemeClr val="tx2"/>
              </a:solidFill>
            </a:endParaRPr>
          </a:p>
        </p:txBody>
      </p:sp>
      <p:sp>
        <p:nvSpPr>
          <p:cNvPr id="59" name="Right Arrow 58"/>
          <p:cNvSpPr/>
          <p:nvPr/>
        </p:nvSpPr>
        <p:spPr>
          <a:xfrm>
            <a:off x="3886200" y="3294221"/>
            <a:ext cx="2667000" cy="184667"/>
          </a:xfrm>
          <a:prstGeom prst="rightArrow">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4191000" y="5712023"/>
            <a:ext cx="1066579" cy="492443"/>
          </a:xfrm>
          <a:prstGeom prst="rect">
            <a:avLst/>
          </a:prstGeom>
          <a:noFill/>
        </p:spPr>
        <p:txBody>
          <a:bodyPr wrap="square" rtlCol="0">
            <a:spAutoFit/>
          </a:bodyPr>
          <a:lstStyle/>
          <a:p>
            <a:r>
              <a:rPr lang="en-US" sz="1400" dirty="0" smtClean="0">
                <a:solidFill>
                  <a:schemeClr val="tx2">
                    <a:lumMod val="75000"/>
                  </a:schemeClr>
                </a:solidFill>
              </a:rPr>
              <a:t>MQXFS</a:t>
            </a:r>
          </a:p>
          <a:p>
            <a:r>
              <a:rPr lang="en-US" sz="1200" i="1" dirty="0" smtClean="0">
                <a:solidFill>
                  <a:schemeClr val="tx2">
                    <a:lumMod val="75000"/>
                  </a:schemeClr>
                </a:solidFill>
              </a:rPr>
              <a:t>MQXFS1/D1</a:t>
            </a:r>
            <a:endParaRPr lang="en-US" sz="1200" i="1" dirty="0">
              <a:solidFill>
                <a:schemeClr val="tx2">
                  <a:lumMod val="75000"/>
                </a:schemeClr>
              </a:solidFill>
            </a:endParaRPr>
          </a:p>
        </p:txBody>
      </p:sp>
      <p:pic>
        <p:nvPicPr>
          <p:cNvPr id="61" name="Picture 2" descr="D:\Work\QXF\Mechanics\2D\MQXF_150mm_aperture\v7_ref\pictures\MQXF_2d_mech_cross-section.tif"/>
          <p:cNvPicPr>
            <a:picLocks noChangeAspect="1" noChangeArrowheads="1"/>
          </p:cNvPicPr>
          <p:nvPr/>
        </p:nvPicPr>
        <p:blipFill>
          <a:blip r:embed="rId8"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711438" y="5259762"/>
            <a:ext cx="994162" cy="9941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64" name="TextBox 63"/>
          <p:cNvSpPr txBox="1"/>
          <p:nvPr/>
        </p:nvSpPr>
        <p:spPr>
          <a:xfrm>
            <a:off x="6781800" y="6019800"/>
            <a:ext cx="1828800" cy="523220"/>
          </a:xfrm>
          <a:prstGeom prst="rect">
            <a:avLst/>
          </a:prstGeom>
          <a:solidFill>
            <a:schemeClr val="bg1"/>
          </a:solidFill>
        </p:spPr>
        <p:txBody>
          <a:bodyPr wrap="square" rtlCol="0">
            <a:spAutoFit/>
          </a:bodyPr>
          <a:lstStyle/>
          <a:p>
            <a:r>
              <a:rPr lang="en-US" sz="1400" dirty="0" smtClean="0">
                <a:solidFill>
                  <a:schemeClr val="tx2">
                    <a:lumMod val="75000"/>
                  </a:schemeClr>
                </a:solidFill>
              </a:rPr>
              <a:t>MQXFA</a:t>
            </a:r>
          </a:p>
          <a:p>
            <a:r>
              <a:rPr lang="en-US" sz="1400" dirty="0" smtClean="0">
                <a:solidFill>
                  <a:schemeClr val="bg1">
                    <a:lumMod val="50000"/>
                  </a:schemeClr>
                </a:solidFill>
              </a:rPr>
              <a:t>Length scale up</a:t>
            </a:r>
            <a:endParaRPr lang="en-US" sz="1400" dirty="0" smtClean="0">
              <a:solidFill>
                <a:schemeClr val="tx2">
                  <a:lumMod val="75000"/>
                </a:schemeClr>
              </a:solidFill>
            </a:endParaRPr>
          </a:p>
        </p:txBody>
      </p:sp>
      <p:pic>
        <p:nvPicPr>
          <p:cNvPr id="62" name="Picture 2" descr="D:\Work\QXF\Mechanics\2D\MQXF_150mm_aperture\v7_ref\pictures\MQXF_2d_mech_cross-section.tif"/>
          <p:cNvPicPr>
            <a:picLocks noChangeAspect="1" noChangeArrowheads="1"/>
          </p:cNvPicPr>
          <p:nvPr/>
        </p:nvPicPr>
        <p:blipFill>
          <a:blip r:embed="rId8"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149838" y="5707384"/>
            <a:ext cx="994162" cy="9941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66" name="TextBox 65"/>
          <p:cNvSpPr txBox="1"/>
          <p:nvPr/>
        </p:nvSpPr>
        <p:spPr>
          <a:xfrm>
            <a:off x="76200" y="6047601"/>
            <a:ext cx="914400" cy="276999"/>
          </a:xfrm>
          <a:prstGeom prst="rect">
            <a:avLst/>
          </a:prstGeom>
          <a:noFill/>
        </p:spPr>
        <p:txBody>
          <a:bodyPr wrap="square" rtlCol="0">
            <a:spAutoFit/>
          </a:bodyPr>
          <a:lstStyle/>
          <a:p>
            <a:r>
              <a:rPr lang="en-US" sz="1200" dirty="0" smtClean="0">
                <a:solidFill>
                  <a:schemeClr val="tx2"/>
                </a:solidFill>
              </a:rPr>
              <a:t>2016</a:t>
            </a:r>
            <a:endParaRPr lang="en-US" sz="1200" dirty="0">
              <a:solidFill>
                <a:schemeClr val="tx2"/>
              </a:solidFill>
            </a:endParaRPr>
          </a:p>
        </p:txBody>
      </p:sp>
      <p:cxnSp>
        <p:nvCxnSpPr>
          <p:cNvPr id="67" name="Straight Connector 66"/>
          <p:cNvCxnSpPr/>
          <p:nvPr/>
        </p:nvCxnSpPr>
        <p:spPr>
          <a:xfrm rot="5400000">
            <a:off x="8443556" y="5233998"/>
            <a:ext cx="866792"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7681159" y="2768195"/>
            <a:ext cx="2391588"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8508777" y="1216223"/>
            <a:ext cx="1029145" cy="307777"/>
          </a:xfrm>
          <a:prstGeom prst="rect">
            <a:avLst/>
          </a:prstGeom>
          <a:noFill/>
        </p:spPr>
        <p:txBody>
          <a:bodyPr wrap="square" rtlCol="0">
            <a:spAutoFit/>
          </a:bodyPr>
          <a:lstStyle/>
          <a:p>
            <a:r>
              <a:rPr lang="en-US" sz="1400" dirty="0" smtClean="0">
                <a:solidFill>
                  <a:schemeClr val="tx2"/>
                </a:solidFill>
              </a:rPr>
              <a:t>4.5 </a:t>
            </a:r>
            <a:r>
              <a:rPr lang="en-US" sz="1400" dirty="0" err="1" smtClean="0">
                <a:solidFill>
                  <a:schemeClr val="tx2"/>
                </a:solidFill>
              </a:rPr>
              <a:t>m</a:t>
            </a:r>
            <a:endParaRPr lang="en-US" sz="1400" dirty="0">
              <a:solidFill>
                <a:schemeClr val="tx2"/>
              </a:solidFill>
            </a:endParaRPr>
          </a:p>
        </p:txBody>
      </p:sp>
      <p:cxnSp>
        <p:nvCxnSpPr>
          <p:cNvPr id="75" name="Straight Connector 74"/>
          <p:cNvCxnSpPr/>
          <p:nvPr/>
        </p:nvCxnSpPr>
        <p:spPr>
          <a:xfrm rot="5400000">
            <a:off x="8671540" y="1011078"/>
            <a:ext cx="410289"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descr="p34.JPG"/>
          <p:cNvPicPr>
            <a:picLocks noChangeAspect="1"/>
          </p:cNvPicPr>
          <p:nvPr/>
        </p:nvPicPr>
        <p:blipFill>
          <a:blip r:embed="rId2"/>
          <a:stretch>
            <a:fillRect/>
          </a:stretch>
        </p:blipFill>
        <p:spPr>
          <a:xfrm>
            <a:off x="762000" y="1739265"/>
            <a:ext cx="7638128" cy="4280535"/>
          </a:xfrm>
          <a:prstGeom prst="rect">
            <a:avLst/>
          </a:prstGeom>
        </p:spPr>
      </p:pic>
      <p:sp>
        <p:nvSpPr>
          <p:cNvPr id="38913"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4" name="Footer Placeholder 3"/>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3" name="Slide Number Placeholder 2"/>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5C41BFD-A17F-42C9-AFC7-F1B0A206F552}" type="slidenum">
              <a:rPr lang="en-US" altLang="en-US" sz="1200">
                <a:solidFill>
                  <a:srgbClr val="898989"/>
                </a:solidFill>
                <a:latin typeface="Calibri" pitchFamily="34" charset="0"/>
              </a:rPr>
              <a:pPr eaLnBrk="1" hangingPunct="1"/>
              <a:t>30</a:t>
            </a:fld>
            <a:endParaRPr lang="en-US" altLang="en-US" sz="1200">
              <a:solidFill>
                <a:srgbClr val="898989"/>
              </a:solidFill>
              <a:latin typeface="Calibri" pitchFamily="34" charset="0"/>
            </a:endParaRPr>
          </a:p>
        </p:txBody>
      </p:sp>
      <p:sp>
        <p:nvSpPr>
          <p:cNvPr id="38916" name="TextBox 6"/>
          <p:cNvSpPr txBox="1">
            <a:spLocks noChangeArrowheads="1"/>
          </p:cNvSpPr>
          <p:nvPr/>
        </p:nvSpPr>
        <p:spPr bwMode="auto">
          <a:xfrm>
            <a:off x="381000" y="1219200"/>
            <a:ext cx="5105400" cy="95410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smtClean="0">
                <a:solidFill>
                  <a:schemeClr val="tx2"/>
                </a:solidFill>
              </a:rPr>
              <a:t>Insertion rails are attached to the coil pack (exploded view shown; not actual process)</a:t>
            </a:r>
          </a:p>
          <a:p>
            <a:pPr eaLnBrk="1" hangingPunct="1">
              <a:buFont typeface="Arial" pitchFamily="34" charset="0"/>
              <a:buChar char="•"/>
            </a:pPr>
            <a:r>
              <a:rPr lang="en-US" altLang="en-US" sz="1400" dirty="0" smtClean="0">
                <a:solidFill>
                  <a:schemeClr val="tx2"/>
                </a:solidFill>
              </a:rPr>
              <a:t>Rails will be split and pinned in the middle so that they can be pulled out from each end easily.</a:t>
            </a:r>
            <a:endParaRPr lang="en-US" altLang="en-US" sz="1400" dirty="0">
              <a:solidFill>
                <a:schemeClr val="tx2"/>
              </a:solidFill>
            </a:endParaRPr>
          </a:p>
        </p:txBody>
      </p:sp>
      <p:sp>
        <p:nvSpPr>
          <p:cNvPr id="9" name="Left-Right Arrow 8"/>
          <p:cNvSpPr/>
          <p:nvPr/>
        </p:nvSpPr>
        <p:spPr>
          <a:xfrm rot="21179598">
            <a:off x="3432890" y="2933243"/>
            <a:ext cx="1447800" cy="152400"/>
          </a:xfrm>
          <a:prstGeom prst="lef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4" name="Footer Placeholder 3"/>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3" name="Slide Number Placeholder 2"/>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5C41BFD-A17F-42C9-AFC7-F1B0A206F552}" type="slidenum">
              <a:rPr lang="en-US" altLang="en-US" sz="1200">
                <a:solidFill>
                  <a:srgbClr val="898989"/>
                </a:solidFill>
                <a:latin typeface="Calibri" pitchFamily="34" charset="0"/>
              </a:rPr>
              <a:pPr eaLnBrk="1" hangingPunct="1"/>
              <a:t>31</a:t>
            </a:fld>
            <a:endParaRPr lang="en-US" altLang="en-US" sz="1200">
              <a:solidFill>
                <a:srgbClr val="898989"/>
              </a:solidFill>
              <a:latin typeface="Calibri" pitchFamily="34" charset="0"/>
            </a:endParaRPr>
          </a:p>
        </p:txBody>
      </p:sp>
      <p:pic>
        <p:nvPicPr>
          <p:cNvPr id="8" name="Picture 7" descr="p29.JPG"/>
          <p:cNvPicPr>
            <a:picLocks noChangeAspect="1"/>
          </p:cNvPicPr>
          <p:nvPr/>
        </p:nvPicPr>
        <p:blipFill>
          <a:blip r:embed="rId2"/>
          <a:stretch>
            <a:fillRect/>
          </a:stretch>
        </p:blipFill>
        <p:spPr>
          <a:xfrm>
            <a:off x="2362200" y="1371600"/>
            <a:ext cx="4777317" cy="4572000"/>
          </a:xfrm>
          <a:prstGeom prst="rect">
            <a:avLst/>
          </a:prstGeom>
        </p:spPr>
      </p:pic>
      <p:sp>
        <p:nvSpPr>
          <p:cNvPr id="38916" name="TextBox 6"/>
          <p:cNvSpPr txBox="1">
            <a:spLocks noChangeArrowheads="1"/>
          </p:cNvSpPr>
          <p:nvPr/>
        </p:nvSpPr>
        <p:spPr bwMode="auto">
          <a:xfrm>
            <a:off x="381000" y="1524000"/>
            <a:ext cx="2743200" cy="5238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a:solidFill>
                  <a:schemeClr val="tx2"/>
                </a:solidFill>
              </a:rPr>
              <a:t>Coil pack assembled on assembly master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3" name="Footer Placeholder 2"/>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41626C77-37B7-415E-B4A2-0D500823A5FA}" type="slidenum">
              <a:rPr lang="en-US" altLang="en-US" sz="1200">
                <a:solidFill>
                  <a:srgbClr val="898989"/>
                </a:solidFill>
                <a:latin typeface="Calibri" pitchFamily="34" charset="0"/>
              </a:rPr>
              <a:pPr eaLnBrk="1" hangingPunct="1"/>
              <a:t>32</a:t>
            </a:fld>
            <a:endParaRPr lang="en-US" altLang="en-US" sz="1200">
              <a:solidFill>
                <a:srgbClr val="898989"/>
              </a:solidFill>
              <a:latin typeface="Calibri" pitchFamily="34" charset="0"/>
            </a:endParaRPr>
          </a:p>
        </p:txBody>
      </p:sp>
      <p:pic>
        <p:nvPicPr>
          <p:cNvPr id="8" name="Picture 7" descr="p30.JPG"/>
          <p:cNvPicPr>
            <a:picLocks noChangeAspect="1"/>
          </p:cNvPicPr>
          <p:nvPr/>
        </p:nvPicPr>
        <p:blipFill>
          <a:blip r:embed="rId2"/>
          <a:stretch>
            <a:fillRect/>
          </a:stretch>
        </p:blipFill>
        <p:spPr>
          <a:xfrm>
            <a:off x="2294640" y="1281890"/>
            <a:ext cx="4780196" cy="4617720"/>
          </a:xfrm>
          <a:prstGeom prst="rect">
            <a:avLst/>
          </a:prstGeom>
        </p:spPr>
      </p:pic>
      <p:sp>
        <p:nvSpPr>
          <p:cNvPr id="39940" name="TextBox 4"/>
          <p:cNvSpPr txBox="1">
            <a:spLocks noChangeArrowheads="1"/>
          </p:cNvSpPr>
          <p:nvPr/>
        </p:nvSpPr>
        <p:spPr bwMode="auto">
          <a:xfrm>
            <a:off x="381000" y="1524000"/>
            <a:ext cx="2743200" cy="9540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a:solidFill>
                  <a:srgbClr val="1F497D"/>
                </a:solidFill>
              </a:rPr>
              <a:t>Coil pack assembled on assembly master</a:t>
            </a:r>
          </a:p>
          <a:p>
            <a:pPr eaLnBrk="1" hangingPunct="1">
              <a:buFont typeface="Arial" pitchFamily="34" charset="0"/>
              <a:buChar char="•"/>
            </a:pPr>
            <a:r>
              <a:rPr lang="en-US" altLang="en-US" sz="1400" dirty="0">
                <a:solidFill>
                  <a:srgbClr val="1F497D"/>
                </a:solidFill>
              </a:rPr>
              <a:t>Activation of the</a:t>
            </a:r>
            <a:r>
              <a:rPr lang="en-US" altLang="en-US" sz="1400" dirty="0" smtClean="0">
                <a:solidFill>
                  <a:srgbClr val="1F497D"/>
                </a:solidFill>
              </a:rPr>
              <a:t> cylinders</a:t>
            </a:r>
          </a:p>
          <a:p>
            <a:pPr eaLnBrk="1" hangingPunct="1">
              <a:buFont typeface="Arial" pitchFamily="34" charset="0"/>
              <a:buChar char="•"/>
            </a:pPr>
            <a:endParaRPr lang="en-US" altLang="en-US" sz="1400" dirty="0">
              <a:solidFill>
                <a:srgbClr val="1F497D"/>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3" name="Footer Placeholder 2"/>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352C15EF-5DDC-4A89-B58E-A61FBBAA6352}" type="slidenum">
              <a:rPr lang="en-US" altLang="en-US" sz="1200">
                <a:solidFill>
                  <a:srgbClr val="898989"/>
                </a:solidFill>
                <a:latin typeface="Calibri" pitchFamily="34" charset="0"/>
              </a:rPr>
              <a:pPr eaLnBrk="1" hangingPunct="1"/>
              <a:t>33</a:t>
            </a:fld>
            <a:endParaRPr lang="en-US" altLang="en-US" sz="1200">
              <a:solidFill>
                <a:srgbClr val="898989"/>
              </a:solidFill>
              <a:latin typeface="Calibri" pitchFamily="34" charset="0"/>
            </a:endParaRPr>
          </a:p>
        </p:txBody>
      </p:sp>
      <p:pic>
        <p:nvPicPr>
          <p:cNvPr id="8" name="Picture 7" descr="p31.JPG"/>
          <p:cNvPicPr>
            <a:picLocks noChangeAspect="1"/>
          </p:cNvPicPr>
          <p:nvPr/>
        </p:nvPicPr>
        <p:blipFill>
          <a:blip r:embed="rId2"/>
          <a:stretch>
            <a:fillRect/>
          </a:stretch>
        </p:blipFill>
        <p:spPr>
          <a:xfrm>
            <a:off x="2429761" y="1232710"/>
            <a:ext cx="4587477" cy="4736592"/>
          </a:xfrm>
          <a:prstGeom prst="rect">
            <a:avLst/>
          </a:prstGeom>
        </p:spPr>
      </p:pic>
      <p:sp>
        <p:nvSpPr>
          <p:cNvPr id="40964" name="TextBox 4"/>
          <p:cNvSpPr txBox="1">
            <a:spLocks noChangeArrowheads="1"/>
          </p:cNvSpPr>
          <p:nvPr/>
        </p:nvSpPr>
        <p:spPr bwMode="auto">
          <a:xfrm>
            <a:off x="381000" y="1524000"/>
            <a:ext cx="2743200" cy="16004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a:solidFill>
                  <a:srgbClr val="1F497D"/>
                </a:solidFill>
              </a:rPr>
              <a:t>Coil pack assembled on assembly master</a:t>
            </a:r>
          </a:p>
          <a:p>
            <a:pPr eaLnBrk="1" hangingPunct="1">
              <a:buFont typeface="Arial" pitchFamily="34" charset="0"/>
              <a:buChar char="•"/>
            </a:pPr>
            <a:r>
              <a:rPr lang="en-US" altLang="en-US" sz="1400" dirty="0">
                <a:solidFill>
                  <a:srgbClr val="1F497D"/>
                </a:solidFill>
              </a:rPr>
              <a:t>Activation of the</a:t>
            </a:r>
            <a:r>
              <a:rPr lang="en-US" altLang="en-US" sz="1400" dirty="0" smtClean="0">
                <a:solidFill>
                  <a:srgbClr val="1F497D"/>
                </a:solidFill>
              </a:rPr>
              <a:t> cylinders</a:t>
            </a:r>
          </a:p>
          <a:p>
            <a:pPr eaLnBrk="1" hangingPunct="1">
              <a:buFont typeface="Arial" pitchFamily="34" charset="0"/>
              <a:buChar char="•"/>
            </a:pPr>
            <a:r>
              <a:rPr lang="en-US" altLang="en-US" sz="1400" dirty="0">
                <a:solidFill>
                  <a:srgbClr val="1F497D"/>
                </a:solidFill>
              </a:rPr>
              <a:t>Installation of the</a:t>
            </a:r>
            <a:r>
              <a:rPr lang="en-US" altLang="en-US" sz="1400" dirty="0" smtClean="0">
                <a:solidFill>
                  <a:srgbClr val="1F497D"/>
                </a:solidFill>
              </a:rPr>
              <a:t> wheel racks underneath </a:t>
            </a:r>
            <a:r>
              <a:rPr lang="en-US" altLang="en-US" sz="1400" dirty="0">
                <a:solidFill>
                  <a:srgbClr val="1F497D"/>
                </a:solidFill>
              </a:rPr>
              <a:t>the coil pack</a:t>
            </a:r>
          </a:p>
          <a:p>
            <a:pPr eaLnBrk="1" hangingPunct="1">
              <a:buFont typeface="Arial" pitchFamily="34" charset="0"/>
              <a:buChar char="•"/>
            </a:pPr>
            <a:endParaRPr lang="en-US" altLang="en-US" sz="1400" dirty="0">
              <a:solidFill>
                <a:srgbClr val="1F497D"/>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p32.JPG"/>
          <p:cNvPicPr>
            <a:picLocks noChangeAspect="1"/>
          </p:cNvPicPr>
          <p:nvPr/>
        </p:nvPicPr>
        <p:blipFill>
          <a:blip r:embed="rId2"/>
          <a:stretch>
            <a:fillRect/>
          </a:stretch>
        </p:blipFill>
        <p:spPr>
          <a:xfrm>
            <a:off x="2128728" y="1237570"/>
            <a:ext cx="5088509" cy="4709160"/>
          </a:xfrm>
          <a:prstGeom prst="rect">
            <a:avLst/>
          </a:prstGeom>
        </p:spPr>
      </p:pic>
      <p:sp>
        <p:nvSpPr>
          <p:cNvPr id="41985"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3" name="Footer Placeholder 2"/>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5CAFDCC-F8FF-4B60-8F83-F0F8EC135D24}" type="slidenum">
              <a:rPr lang="en-US" altLang="en-US" sz="1200">
                <a:solidFill>
                  <a:srgbClr val="898989"/>
                </a:solidFill>
                <a:latin typeface="Calibri" pitchFamily="34" charset="0"/>
              </a:rPr>
              <a:pPr eaLnBrk="1" hangingPunct="1"/>
              <a:t>34</a:t>
            </a:fld>
            <a:endParaRPr lang="en-US" altLang="en-US" sz="1200">
              <a:solidFill>
                <a:srgbClr val="898989"/>
              </a:solidFill>
              <a:latin typeface="Calibri" pitchFamily="34" charset="0"/>
            </a:endParaRPr>
          </a:p>
        </p:txBody>
      </p:sp>
      <p:sp>
        <p:nvSpPr>
          <p:cNvPr id="41988" name="TextBox 4"/>
          <p:cNvSpPr txBox="1">
            <a:spLocks noChangeArrowheads="1"/>
          </p:cNvSpPr>
          <p:nvPr/>
        </p:nvSpPr>
        <p:spPr bwMode="auto">
          <a:xfrm>
            <a:off x="381000" y="1524000"/>
            <a:ext cx="2743200" cy="181588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a:solidFill>
                  <a:srgbClr val="1F497D"/>
                </a:solidFill>
              </a:rPr>
              <a:t>Coil pack assembled on assembly master</a:t>
            </a:r>
          </a:p>
          <a:p>
            <a:pPr eaLnBrk="1" hangingPunct="1">
              <a:buFont typeface="Arial" pitchFamily="34" charset="0"/>
              <a:buChar char="•"/>
            </a:pPr>
            <a:r>
              <a:rPr lang="en-US" altLang="en-US" sz="1400" dirty="0">
                <a:solidFill>
                  <a:srgbClr val="1F497D"/>
                </a:solidFill>
              </a:rPr>
              <a:t>Activation of the</a:t>
            </a:r>
            <a:r>
              <a:rPr lang="en-US" altLang="en-US" sz="1400" dirty="0" smtClean="0">
                <a:solidFill>
                  <a:srgbClr val="1F497D"/>
                </a:solidFill>
              </a:rPr>
              <a:t> cylinders</a:t>
            </a:r>
          </a:p>
          <a:p>
            <a:pPr eaLnBrk="1" hangingPunct="1">
              <a:buFont typeface="Arial" pitchFamily="34" charset="0"/>
              <a:buChar char="•"/>
            </a:pPr>
            <a:r>
              <a:rPr lang="en-US" altLang="en-US" sz="1400" dirty="0" smtClean="0">
                <a:solidFill>
                  <a:srgbClr val="1F497D"/>
                </a:solidFill>
              </a:rPr>
              <a:t>Installation of the wheel racks underneath the coil pack</a:t>
            </a:r>
          </a:p>
          <a:p>
            <a:pPr eaLnBrk="1" hangingPunct="1">
              <a:buFont typeface="Arial" pitchFamily="34" charset="0"/>
              <a:buChar char="•"/>
            </a:pPr>
            <a:r>
              <a:rPr lang="en-US" altLang="en-US" sz="1400" dirty="0" smtClean="0">
                <a:solidFill>
                  <a:srgbClr val="1F497D"/>
                </a:solidFill>
              </a:rPr>
              <a:t>Actuator pressure released</a:t>
            </a:r>
            <a:endParaRPr lang="en-US" altLang="en-US" sz="1400" dirty="0">
              <a:solidFill>
                <a:srgbClr val="1F497D"/>
              </a:solidFill>
            </a:endParaRPr>
          </a:p>
          <a:p>
            <a:pPr eaLnBrk="1" hangingPunct="1">
              <a:buFont typeface="Arial" pitchFamily="34" charset="0"/>
              <a:buChar char="•"/>
            </a:pPr>
            <a:endParaRPr lang="en-US" altLang="en-US" sz="1400" dirty="0">
              <a:solidFill>
                <a:srgbClr val="1F497D"/>
              </a:solidFill>
            </a:endParaRPr>
          </a:p>
        </p:txBody>
      </p:sp>
      <p:cxnSp>
        <p:nvCxnSpPr>
          <p:cNvPr id="6" name="Straight Arrow Connector 5"/>
          <p:cNvCxnSpPr/>
          <p:nvPr/>
        </p:nvCxnSpPr>
        <p:spPr>
          <a:xfrm rot="10800000" flipV="1">
            <a:off x="4729074" y="2772826"/>
            <a:ext cx="1824127" cy="1253146"/>
          </a:xfrm>
          <a:prstGeom prst="straightConnector1">
            <a:avLst/>
          </a:prstGeom>
          <a:ln w="28575">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1990" name="TextBox 8"/>
          <p:cNvSpPr txBox="1">
            <a:spLocks noChangeArrowheads="1"/>
          </p:cNvSpPr>
          <p:nvPr/>
        </p:nvSpPr>
        <p:spPr bwMode="auto">
          <a:xfrm>
            <a:off x="6515100" y="2448976"/>
            <a:ext cx="2247900" cy="738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400" dirty="0" smtClean="0">
                <a:solidFill>
                  <a:srgbClr val="1F497D"/>
                </a:solidFill>
              </a:rPr>
              <a:t>~1 </a:t>
            </a:r>
            <a:r>
              <a:rPr lang="en-US" altLang="en-US" sz="1400" dirty="0">
                <a:solidFill>
                  <a:srgbClr val="1F497D"/>
                </a:solidFill>
              </a:rPr>
              <a:t>mm gap between assembly master and coil pack</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p33.JPG"/>
          <p:cNvPicPr>
            <a:picLocks noChangeAspect="1"/>
          </p:cNvPicPr>
          <p:nvPr/>
        </p:nvPicPr>
        <p:blipFill>
          <a:blip r:embed="rId2"/>
          <a:srcRect b="11365"/>
          <a:stretch>
            <a:fillRect/>
          </a:stretch>
        </p:blipFill>
        <p:spPr>
          <a:xfrm>
            <a:off x="1219200" y="581510"/>
            <a:ext cx="7016201" cy="5438290"/>
          </a:xfrm>
          <a:prstGeom prst="rect">
            <a:avLst/>
          </a:prstGeom>
        </p:spPr>
      </p:pic>
      <p:sp>
        <p:nvSpPr>
          <p:cNvPr id="41985" name="Title 1"/>
          <p:cNvSpPr>
            <a:spLocks noGrp="1"/>
          </p:cNvSpPr>
          <p:nvPr>
            <p:ph type="title"/>
          </p:nvPr>
        </p:nvSpPr>
        <p:spPr/>
        <p:txBody>
          <a:bodyPr>
            <a:normAutofit/>
          </a:bodyPr>
          <a:lstStyle/>
          <a:p>
            <a:r>
              <a:rPr lang="en-US" altLang="en-US" dirty="0" smtClean="0">
                <a:ea typeface="ＭＳ Ｐゴシック" pitchFamily="34" charset="-128"/>
              </a:rPr>
              <a:t>Magnet Integration</a:t>
            </a:r>
          </a:p>
        </p:txBody>
      </p:sp>
      <p:sp>
        <p:nvSpPr>
          <p:cNvPr id="3" name="Footer Placeholder 2"/>
          <p:cNvSpPr>
            <a:spLocks noGrp="1"/>
          </p:cNvSpPr>
          <p:nvPr>
            <p:ph type="ftr" sz="quarter" idx="11"/>
          </p:nvPr>
        </p:nvSpPr>
        <p:spPr/>
        <p:txBody>
          <a:bodyPr/>
          <a:lstStyle/>
          <a:p>
            <a:pPr>
              <a:defRPr/>
            </a:pPr>
            <a:r>
              <a:rPr lang="en-US" smtClean="0"/>
              <a:t>D.W. Cheng – MQXF International Review, June 7th-10th 2016</a:t>
            </a:r>
            <a:endParaRPr lang="en-US" dirty="0"/>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5CAFDCC-F8FF-4B60-8F83-F0F8EC135D24}" type="slidenum">
              <a:rPr lang="en-US" altLang="en-US" sz="1200">
                <a:solidFill>
                  <a:srgbClr val="898989"/>
                </a:solidFill>
                <a:latin typeface="Calibri" pitchFamily="34" charset="0"/>
              </a:rPr>
              <a:pPr eaLnBrk="1" hangingPunct="1"/>
              <a:t>35</a:t>
            </a:fld>
            <a:endParaRPr lang="en-US" altLang="en-US" sz="1200">
              <a:solidFill>
                <a:srgbClr val="898989"/>
              </a:solidFill>
              <a:latin typeface="Calibri" pitchFamily="34" charset="0"/>
            </a:endParaRPr>
          </a:p>
        </p:txBody>
      </p:sp>
      <p:sp>
        <p:nvSpPr>
          <p:cNvPr id="41988" name="TextBox 4"/>
          <p:cNvSpPr txBox="1">
            <a:spLocks noChangeArrowheads="1"/>
          </p:cNvSpPr>
          <p:nvPr/>
        </p:nvSpPr>
        <p:spPr bwMode="auto">
          <a:xfrm>
            <a:off x="381000" y="1524000"/>
            <a:ext cx="2743200" cy="22467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 typeface="Arial" pitchFamily="34" charset="0"/>
              <a:buChar char="•"/>
            </a:pPr>
            <a:r>
              <a:rPr lang="en-US" altLang="en-US" sz="1400" dirty="0">
                <a:solidFill>
                  <a:srgbClr val="1F497D"/>
                </a:solidFill>
              </a:rPr>
              <a:t>Coil pack assembled on assembly master</a:t>
            </a:r>
          </a:p>
          <a:p>
            <a:pPr eaLnBrk="1" hangingPunct="1">
              <a:buFont typeface="Arial" pitchFamily="34" charset="0"/>
              <a:buChar char="•"/>
            </a:pPr>
            <a:r>
              <a:rPr lang="en-US" altLang="en-US" sz="1400" dirty="0">
                <a:solidFill>
                  <a:srgbClr val="1F497D"/>
                </a:solidFill>
              </a:rPr>
              <a:t>Activation of the</a:t>
            </a:r>
            <a:r>
              <a:rPr lang="en-US" altLang="en-US" sz="1400" dirty="0" smtClean="0">
                <a:solidFill>
                  <a:srgbClr val="1F497D"/>
                </a:solidFill>
              </a:rPr>
              <a:t> cylinders</a:t>
            </a:r>
          </a:p>
          <a:p>
            <a:pPr eaLnBrk="1" hangingPunct="1">
              <a:buFont typeface="Arial" pitchFamily="34" charset="0"/>
              <a:buChar char="•"/>
            </a:pPr>
            <a:r>
              <a:rPr lang="en-US" altLang="en-US" sz="1400" dirty="0" smtClean="0">
                <a:solidFill>
                  <a:srgbClr val="1F497D"/>
                </a:solidFill>
              </a:rPr>
              <a:t>Installation of the wheel racks underneath the coil pack</a:t>
            </a:r>
          </a:p>
          <a:p>
            <a:pPr eaLnBrk="1" hangingPunct="1">
              <a:buFont typeface="Arial" pitchFamily="34" charset="0"/>
              <a:buChar char="•"/>
            </a:pPr>
            <a:r>
              <a:rPr lang="en-US" altLang="en-US" sz="1400" dirty="0" smtClean="0">
                <a:solidFill>
                  <a:srgbClr val="1F497D"/>
                </a:solidFill>
              </a:rPr>
              <a:t>Actuator pressure released</a:t>
            </a:r>
          </a:p>
          <a:p>
            <a:pPr eaLnBrk="1" hangingPunct="1"/>
            <a:endParaRPr lang="en-US" altLang="en-US" sz="1400" dirty="0" smtClean="0">
              <a:solidFill>
                <a:srgbClr val="1F497D"/>
              </a:solidFill>
            </a:endParaRPr>
          </a:p>
          <a:p>
            <a:pPr eaLnBrk="1" hangingPunct="1">
              <a:buFont typeface="Arial" pitchFamily="34" charset="0"/>
              <a:buChar char="•"/>
            </a:pPr>
            <a:r>
              <a:rPr lang="en-US" altLang="en-US" sz="1400" dirty="0" smtClean="0">
                <a:solidFill>
                  <a:srgbClr val="1F497D"/>
                </a:solidFill>
              </a:rPr>
              <a:t>Coil pack ready to be </a:t>
            </a:r>
          </a:p>
          <a:p>
            <a:pPr eaLnBrk="1" hangingPunct="1"/>
            <a:r>
              <a:rPr lang="en-US" altLang="en-US" sz="1400" dirty="0" smtClean="0">
                <a:solidFill>
                  <a:srgbClr val="1F497D"/>
                </a:solidFill>
              </a:rPr>
              <a:t>	inserted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36</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8" name="Picture 7" descr="p35.JPG"/>
          <p:cNvPicPr>
            <a:picLocks noChangeAspect="1"/>
          </p:cNvPicPr>
          <p:nvPr/>
        </p:nvPicPr>
        <p:blipFill>
          <a:blip r:embed="rId2"/>
          <a:stretch>
            <a:fillRect/>
          </a:stretch>
        </p:blipFill>
        <p:spPr>
          <a:xfrm>
            <a:off x="1600200" y="2590800"/>
            <a:ext cx="6096000" cy="368935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37</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9" name="Picture 8" descr="p21.JPG"/>
          <p:cNvPicPr>
            <a:picLocks noChangeAspect="1"/>
          </p:cNvPicPr>
          <p:nvPr/>
        </p:nvPicPr>
        <p:blipFill>
          <a:blip r:embed="rId2"/>
          <a:stretch>
            <a:fillRect/>
          </a:stretch>
        </p:blipFill>
        <p:spPr>
          <a:xfrm>
            <a:off x="1447800" y="2438400"/>
            <a:ext cx="6696688" cy="36576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38</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9" name="Picture 8" descr="p21.JPG"/>
          <p:cNvPicPr>
            <a:picLocks noChangeAspect="1"/>
          </p:cNvPicPr>
          <p:nvPr/>
        </p:nvPicPr>
        <p:blipFill>
          <a:blip r:embed="rId2"/>
          <a:srcRect l="22758"/>
          <a:stretch>
            <a:fillRect/>
          </a:stretch>
        </p:blipFill>
        <p:spPr>
          <a:xfrm>
            <a:off x="2971800" y="2438400"/>
            <a:ext cx="5172688" cy="3657600"/>
          </a:xfrm>
          <a:prstGeom prst="rect">
            <a:avLst/>
          </a:prstGeom>
        </p:spPr>
      </p:pic>
      <p:pic>
        <p:nvPicPr>
          <p:cNvPr id="8" name="Picture 7" descr="p22.JPG"/>
          <p:cNvPicPr>
            <a:picLocks noChangeAspect="1"/>
          </p:cNvPicPr>
          <p:nvPr/>
        </p:nvPicPr>
        <p:blipFill>
          <a:blip r:embed="rId3"/>
          <a:stretch>
            <a:fillRect/>
          </a:stretch>
        </p:blipFill>
        <p:spPr>
          <a:xfrm>
            <a:off x="2099732" y="2624668"/>
            <a:ext cx="5181380" cy="2990088"/>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39</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9" name="Picture 8" descr="p21.JPG"/>
          <p:cNvPicPr>
            <a:picLocks noChangeAspect="1"/>
          </p:cNvPicPr>
          <p:nvPr/>
        </p:nvPicPr>
        <p:blipFill>
          <a:blip r:embed="rId2"/>
          <a:srcRect l="22758"/>
          <a:stretch>
            <a:fillRect/>
          </a:stretch>
        </p:blipFill>
        <p:spPr>
          <a:xfrm>
            <a:off x="2971800" y="2438400"/>
            <a:ext cx="5172688" cy="3657600"/>
          </a:xfrm>
          <a:prstGeom prst="rect">
            <a:avLst/>
          </a:prstGeom>
        </p:spPr>
      </p:pic>
      <p:pic>
        <p:nvPicPr>
          <p:cNvPr id="10" name="Picture 9" descr="p23.JPG"/>
          <p:cNvPicPr>
            <a:picLocks noChangeAspect="1"/>
          </p:cNvPicPr>
          <p:nvPr/>
        </p:nvPicPr>
        <p:blipFill>
          <a:blip r:embed="rId3"/>
          <a:stretch>
            <a:fillRect/>
          </a:stretch>
        </p:blipFill>
        <p:spPr>
          <a:xfrm>
            <a:off x="1989667" y="2497320"/>
            <a:ext cx="5739199" cy="32004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MQXFA Structure Assembly</a:t>
            </a:r>
            <a:endParaRPr lang="en-US" dirty="0"/>
          </a:p>
        </p:txBody>
      </p:sp>
      <p:sp>
        <p:nvSpPr>
          <p:cNvPr id="22" name="Content Placeholder 21"/>
          <p:cNvSpPr>
            <a:spLocks noGrp="1"/>
          </p:cNvSpPr>
          <p:nvPr>
            <p:ph idx="1"/>
          </p:nvPr>
        </p:nvSpPr>
        <p:spPr>
          <a:xfrm>
            <a:off x="612000" y="1219200"/>
            <a:ext cx="4493400" cy="4906963"/>
          </a:xfrm>
        </p:spPr>
        <p:txBody>
          <a:bodyPr>
            <a:normAutofit fontScale="70000" lnSpcReduction="20000"/>
          </a:bodyPr>
          <a:lstStyle/>
          <a:p>
            <a:r>
              <a:rPr lang="en-US" dirty="0" smtClean="0"/>
              <a:t>Shell-Yoke Structure</a:t>
            </a:r>
          </a:p>
          <a:p>
            <a:pPr lvl="1"/>
            <a:r>
              <a:rPr lang="en-US" dirty="0" smtClean="0"/>
              <a:t>Half-length subassemblies</a:t>
            </a:r>
          </a:p>
          <a:p>
            <a:pPr lvl="1"/>
            <a:r>
              <a:rPr lang="en-US" dirty="0" smtClean="0"/>
              <a:t>Joined shell-yoke subassembly, full-length</a:t>
            </a:r>
          </a:p>
          <a:p>
            <a:r>
              <a:rPr lang="en-US" dirty="0" smtClean="0"/>
              <a:t>Coil pack subassembly</a:t>
            </a:r>
          </a:p>
          <a:p>
            <a:pPr lvl="1"/>
            <a:r>
              <a:rPr lang="en-US" dirty="0" smtClean="0"/>
              <a:t>Load pad stacks</a:t>
            </a:r>
          </a:p>
          <a:p>
            <a:pPr lvl="1"/>
            <a:r>
              <a:rPr lang="en-US" dirty="0" smtClean="0"/>
              <a:t>Collar stacks</a:t>
            </a:r>
          </a:p>
          <a:p>
            <a:pPr lvl="1"/>
            <a:r>
              <a:rPr lang="en-US" dirty="0" smtClean="0"/>
              <a:t>Instrumented and dressed coils</a:t>
            </a:r>
          </a:p>
          <a:p>
            <a:r>
              <a:rPr lang="en-US" dirty="0" smtClean="0"/>
              <a:t>Master Key packages</a:t>
            </a:r>
          </a:p>
          <a:p>
            <a:pPr lvl="1"/>
            <a:r>
              <a:rPr lang="en-US" dirty="0" smtClean="0"/>
              <a:t>Load keys, alignment keys, shims</a:t>
            </a:r>
          </a:p>
          <a:p>
            <a:r>
              <a:rPr lang="en-US" dirty="0" smtClean="0"/>
              <a:t>Axial load</a:t>
            </a:r>
          </a:p>
          <a:p>
            <a:pPr lvl="1"/>
            <a:r>
              <a:rPr lang="en-US" dirty="0" smtClean="0"/>
              <a:t>Axial rods, [end plates, wire guides]</a:t>
            </a:r>
          </a:p>
          <a:p>
            <a:r>
              <a:rPr lang="en-US" dirty="0" smtClean="0"/>
              <a:t>Splice Connection box (Not shown)</a:t>
            </a:r>
          </a:p>
          <a:p>
            <a:r>
              <a:rPr lang="en-US" dirty="0" smtClean="0"/>
              <a:t>Magnet support ring (Not shown)</a:t>
            </a:r>
          </a:p>
          <a:p>
            <a:r>
              <a:rPr lang="en-US" dirty="0" smtClean="0"/>
              <a:t>Instrumentation connector skirt (not shown)</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7" name="Picture 2" descr="D:\Work\QXF\Mechanics\2D\MQXF_150mm_aperture\v7_ref\pictures\MQXF_2d_mech_cross-section.tif"/>
          <p:cNvPicPr>
            <a:picLocks noChangeAspect="1" noChangeArrowheads="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34000" y="1752600"/>
            <a:ext cx="3588746" cy="358874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cxnSp>
        <p:nvCxnSpPr>
          <p:cNvPr id="9" name="Straight Arrow Connector 8"/>
          <p:cNvCxnSpPr/>
          <p:nvPr/>
        </p:nvCxnSpPr>
        <p:spPr>
          <a:xfrm>
            <a:off x="3886200" y="1447800"/>
            <a:ext cx="2743200" cy="609600"/>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886200" y="2590800"/>
            <a:ext cx="2362200" cy="533400"/>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429000" y="3505200"/>
            <a:ext cx="2631336" cy="306388"/>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4922788" y="4191000"/>
            <a:ext cx="1554212" cy="10529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40</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9" name="Picture 8" descr="p21.JPG"/>
          <p:cNvPicPr>
            <a:picLocks noChangeAspect="1"/>
          </p:cNvPicPr>
          <p:nvPr/>
        </p:nvPicPr>
        <p:blipFill>
          <a:blip r:embed="rId2"/>
          <a:srcRect l="22758"/>
          <a:stretch>
            <a:fillRect/>
          </a:stretch>
        </p:blipFill>
        <p:spPr>
          <a:xfrm>
            <a:off x="2971800" y="2438400"/>
            <a:ext cx="5172688" cy="3657600"/>
          </a:xfrm>
          <a:prstGeom prst="rect">
            <a:avLst/>
          </a:prstGeom>
        </p:spPr>
      </p:pic>
      <p:pic>
        <p:nvPicPr>
          <p:cNvPr id="11" name="Picture 10" descr="p25.JPG"/>
          <p:cNvPicPr>
            <a:picLocks noChangeAspect="1"/>
          </p:cNvPicPr>
          <p:nvPr/>
        </p:nvPicPr>
        <p:blipFill>
          <a:blip r:embed="rId3"/>
          <a:stretch>
            <a:fillRect/>
          </a:stretch>
        </p:blipFill>
        <p:spPr>
          <a:xfrm>
            <a:off x="2304560" y="2573866"/>
            <a:ext cx="4936767" cy="2843784"/>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143000"/>
            <a:ext cx="8229600" cy="1371600"/>
          </a:xfrm>
        </p:spPr>
        <p:txBody>
          <a:bodyPr>
            <a:normAutofit fontScale="70000" lnSpcReduction="20000"/>
          </a:bodyPr>
          <a:lstStyle/>
          <a:p>
            <a:r>
              <a:rPr lang="en-US" dirty="0" smtClean="0"/>
              <a:t>Assembled coil pack is ready for insertion</a:t>
            </a:r>
          </a:p>
          <a:p>
            <a:r>
              <a:rPr lang="en-US" dirty="0" smtClean="0"/>
              <a:t>Coil pack assembly table is shifted over to magnet integration table</a:t>
            </a:r>
          </a:p>
          <a:p>
            <a:r>
              <a:rPr lang="en-US" dirty="0" smtClean="0"/>
              <a:t>Tables are aligned into place</a:t>
            </a:r>
          </a:p>
          <a:p>
            <a:r>
              <a:rPr lang="en-US" dirty="0" smtClean="0"/>
              <a:t>Coil pack is inserted into yoke-shell structure</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41</a:t>
            </a:fld>
            <a:endParaRPr lang="en-US"/>
          </a:p>
        </p:txBody>
      </p:sp>
      <p:sp>
        <p:nvSpPr>
          <p:cNvPr id="7" name="Title 6"/>
          <p:cNvSpPr>
            <a:spLocks noGrp="1"/>
          </p:cNvSpPr>
          <p:nvPr>
            <p:ph type="title"/>
          </p:nvPr>
        </p:nvSpPr>
        <p:spPr/>
        <p:txBody>
          <a:bodyPr>
            <a:normAutofit/>
          </a:bodyPr>
          <a:lstStyle/>
          <a:p>
            <a:r>
              <a:rPr lang="en-US" dirty="0" smtClean="0"/>
              <a:t>Magnet Integration</a:t>
            </a:r>
            <a:endParaRPr lang="en-US" dirty="0"/>
          </a:p>
        </p:txBody>
      </p:sp>
      <p:pic>
        <p:nvPicPr>
          <p:cNvPr id="8" name="Picture 7" descr="su-1003-3748-5.jpg"/>
          <p:cNvPicPr>
            <a:picLocks noChangeAspect="1"/>
          </p:cNvPicPr>
          <p:nvPr/>
        </p:nvPicPr>
        <p:blipFill>
          <a:blip r:embed="rId2"/>
          <a:stretch>
            <a:fillRect/>
          </a:stretch>
        </p:blipFill>
        <p:spPr>
          <a:xfrm>
            <a:off x="0" y="2514600"/>
            <a:ext cx="3549651" cy="2743200"/>
          </a:xfrm>
          <a:prstGeom prst="rect">
            <a:avLst/>
          </a:prstGeom>
        </p:spPr>
      </p:pic>
      <p:sp>
        <p:nvSpPr>
          <p:cNvPr id="9" name="Rectangle 8"/>
          <p:cNvSpPr/>
          <p:nvPr/>
        </p:nvSpPr>
        <p:spPr>
          <a:xfrm>
            <a:off x="457200" y="5257800"/>
            <a:ext cx="2667000" cy="1143000"/>
          </a:xfrm>
          <a:prstGeom prst="rect">
            <a:avLst/>
          </a:prstGeom>
        </p:spPr>
        <p:txBody>
          <a:bodyPr wrap="square">
            <a:normAutofit/>
          </a:bodyPr>
          <a:lstStyle/>
          <a:p>
            <a:pPr eaLnBrk="1" hangingPunct="1"/>
            <a:r>
              <a:rPr lang="en-US" altLang="en-US" dirty="0" smtClean="0">
                <a:solidFill>
                  <a:srgbClr val="1F497D"/>
                </a:solidFill>
              </a:rPr>
              <a:t>Half-length (~2.3 </a:t>
            </a:r>
            <a:r>
              <a:rPr lang="en-US" altLang="en-US" dirty="0" err="1" smtClean="0">
                <a:solidFill>
                  <a:srgbClr val="1F497D"/>
                </a:solidFill>
              </a:rPr>
              <a:t>m</a:t>
            </a:r>
            <a:r>
              <a:rPr lang="en-US" altLang="en-US" dirty="0" smtClean="0">
                <a:solidFill>
                  <a:srgbClr val="1F497D"/>
                </a:solidFill>
              </a:rPr>
              <a:t> long) master keys and bladders are inserted.</a:t>
            </a:r>
          </a:p>
        </p:txBody>
      </p:sp>
      <p:pic>
        <p:nvPicPr>
          <p:cNvPr id="10" name="Picture 9" descr="DSC06358.jpeg"/>
          <p:cNvPicPr>
            <a:picLocks noChangeAspect="1"/>
          </p:cNvPicPr>
          <p:nvPr/>
        </p:nvPicPr>
        <p:blipFill>
          <a:blip r:embed="rId3"/>
          <a:stretch>
            <a:fillRect/>
          </a:stretch>
        </p:blipFill>
        <p:spPr>
          <a:xfrm>
            <a:off x="4114800" y="2647950"/>
            <a:ext cx="4800600" cy="360045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Coil Ends</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42</a:t>
            </a:fld>
            <a:endParaRPr lang="en-US" dirty="0"/>
          </a:p>
        </p:txBody>
      </p:sp>
      <p:pic>
        <p:nvPicPr>
          <p:cNvPr id="8" name="Content Placeholder 7" descr="lhcmqxfm0077_insulated2.jpg"/>
          <p:cNvPicPr>
            <a:picLocks noGrp="1" noChangeAspect="1"/>
          </p:cNvPicPr>
          <p:nvPr>
            <p:ph sz="quarter" idx="13"/>
          </p:nvPr>
        </p:nvPicPr>
        <p:blipFill>
          <a:blip r:embed="rId2"/>
          <a:srcRect l="-14196" r="-14196"/>
          <a:stretch>
            <a:fillRect/>
          </a:stretch>
        </p:blipFill>
        <p:spPr/>
      </p:pic>
      <p:cxnSp>
        <p:nvCxnSpPr>
          <p:cNvPr id="9" name="Straight Arrow Connector 8"/>
          <p:cNvCxnSpPr/>
          <p:nvPr/>
        </p:nvCxnSpPr>
        <p:spPr>
          <a:xfrm>
            <a:off x="1905000" y="3962400"/>
            <a:ext cx="1827163" cy="4572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57201" y="3200400"/>
            <a:ext cx="2362199" cy="2308324"/>
          </a:xfrm>
          <a:prstGeom prst="rect">
            <a:avLst/>
          </a:prstGeom>
          <a:noFill/>
        </p:spPr>
        <p:txBody>
          <a:bodyPr wrap="square" rtlCol="0">
            <a:spAutoFit/>
          </a:bodyPr>
          <a:lstStyle/>
          <a:p>
            <a:r>
              <a:rPr lang="en-US" dirty="0" smtClean="0"/>
              <a:t>Either a coil </a:t>
            </a:r>
            <a:r>
              <a:rPr lang="en-US" dirty="0" err="1" smtClean="0"/>
              <a:t>fiducial</a:t>
            </a:r>
            <a:r>
              <a:rPr lang="en-US" dirty="0" smtClean="0"/>
              <a:t> plate, impregnated </a:t>
            </a:r>
          </a:p>
          <a:p>
            <a:r>
              <a:rPr lang="en-US" dirty="0" smtClean="0"/>
              <a:t>(Both ends),</a:t>
            </a:r>
          </a:p>
          <a:p>
            <a:r>
              <a:rPr lang="en-US" dirty="0" smtClean="0"/>
              <a:t>Or, 2-3 pin holes to be drilled into the end shoes and reamed after reaction</a:t>
            </a:r>
          </a:p>
          <a:p>
            <a:endParaRPr lang="en-US" dirty="0"/>
          </a:p>
        </p:txBody>
      </p:sp>
      <p:sp>
        <p:nvSpPr>
          <p:cNvPr id="11" name="TextBox 10"/>
          <p:cNvSpPr txBox="1"/>
          <p:nvPr/>
        </p:nvSpPr>
        <p:spPr>
          <a:xfrm>
            <a:off x="0" y="5334000"/>
            <a:ext cx="4419600" cy="923330"/>
          </a:xfrm>
          <a:prstGeom prst="rect">
            <a:avLst/>
          </a:prstGeom>
          <a:noFill/>
        </p:spPr>
        <p:txBody>
          <a:bodyPr wrap="square" rtlCol="0">
            <a:spAutoFit/>
          </a:bodyPr>
          <a:lstStyle/>
          <a:p>
            <a:r>
              <a:rPr lang="en-US" dirty="0" smtClean="0"/>
              <a:t>This method will be a direct measurement to the coils, removing the uncertainty of measuring the collar ends</a:t>
            </a:r>
            <a:endParaRPr lang="en-US" dirty="0"/>
          </a:p>
        </p:txBody>
      </p:sp>
      <p:sp>
        <p:nvSpPr>
          <p:cNvPr id="13" name="Cross 12"/>
          <p:cNvSpPr/>
          <p:nvPr/>
        </p:nvSpPr>
        <p:spPr>
          <a:xfrm>
            <a:off x="4800600" y="5486400"/>
            <a:ext cx="533400" cy="533400"/>
          </a:xfrm>
          <a:prstGeom prst="plus">
            <a:avLst>
              <a:gd name="adj" fmla="val 4533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rot="5400000">
            <a:off x="5403980" y="4837199"/>
            <a:ext cx="610766" cy="566426"/>
          </a:xfrm>
          <a:prstGeom prst="straightConnector1">
            <a:avLst/>
          </a:prstGeom>
          <a:ln>
            <a:solidFill>
              <a:srgbClr val="FF0000"/>
            </a:solidFill>
            <a:prstDash val="dash"/>
            <a:tailEnd type="none"/>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937987" y="4958213"/>
            <a:ext cx="724644" cy="589957"/>
          </a:xfrm>
          <a:prstGeom prst="straightConnector1">
            <a:avLst/>
          </a:prstGeom>
          <a:ln>
            <a:solidFill>
              <a:srgbClr val="FF0000"/>
            </a:solidFill>
            <a:prstDash val="dash"/>
            <a:tailEnd type="none"/>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16200000" flipH="1">
            <a:off x="4325589" y="4818412"/>
            <a:ext cx="804372" cy="463949"/>
          </a:xfrm>
          <a:prstGeom prst="straightConnector1">
            <a:avLst/>
          </a:prstGeom>
          <a:ln>
            <a:solidFill>
              <a:srgbClr val="FF0000"/>
            </a:solidFill>
            <a:prstDash val="lgDashDot"/>
            <a:tailEnd type="none"/>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514600" y="1447800"/>
            <a:ext cx="914400" cy="6096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1295400" y="1905000"/>
            <a:ext cx="1676400" cy="762000"/>
          </a:xfrm>
          <a:prstGeom prst="straightConnector1">
            <a:avLst/>
          </a:prstGeom>
          <a:ln>
            <a:solidFill>
              <a:srgbClr val="FF0000"/>
            </a:solidFill>
            <a:tailEnd type="none"/>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Fiducializing</a:t>
            </a:r>
            <a:r>
              <a:rPr lang="en-US" dirty="0" smtClean="0"/>
              <a:t> the Coil Mechanical Center</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43</a:t>
            </a:fld>
            <a:endParaRPr lang="en-US" dirty="0"/>
          </a:p>
        </p:txBody>
      </p:sp>
      <p:pic>
        <p:nvPicPr>
          <p:cNvPr id="8" name="Content Placeholder 7" descr="lhcmqxfm0077_insulated2.jpg"/>
          <p:cNvPicPr>
            <a:picLocks noGrp="1" noChangeAspect="1"/>
          </p:cNvPicPr>
          <p:nvPr>
            <p:ph sz="quarter" idx="13"/>
          </p:nvPr>
        </p:nvPicPr>
        <p:blipFill>
          <a:blip r:embed="rId2"/>
          <a:srcRect l="10769" t="9231" r="15524" b="23077"/>
          <a:stretch>
            <a:fillRect/>
          </a:stretch>
        </p:blipFill>
        <p:spPr>
          <a:xfrm>
            <a:off x="1524000" y="838200"/>
            <a:ext cx="2895600" cy="2054942"/>
          </a:xfrm>
        </p:spPr>
      </p:pic>
      <p:sp>
        <p:nvSpPr>
          <p:cNvPr id="10" name="TextBox 9"/>
          <p:cNvSpPr txBox="1"/>
          <p:nvPr/>
        </p:nvSpPr>
        <p:spPr>
          <a:xfrm>
            <a:off x="457201" y="2667000"/>
            <a:ext cx="2362199" cy="2308324"/>
          </a:xfrm>
          <a:prstGeom prst="rect">
            <a:avLst/>
          </a:prstGeom>
          <a:noFill/>
        </p:spPr>
        <p:txBody>
          <a:bodyPr wrap="square" rtlCol="0">
            <a:spAutoFit/>
          </a:bodyPr>
          <a:lstStyle/>
          <a:p>
            <a:r>
              <a:rPr lang="en-US" dirty="0" smtClean="0"/>
              <a:t>When coils are measured, CMM data will also measure the </a:t>
            </a:r>
            <a:r>
              <a:rPr lang="en-US" dirty="0" err="1" smtClean="0"/>
              <a:t>fiducials</a:t>
            </a:r>
            <a:r>
              <a:rPr lang="en-US" dirty="0" smtClean="0"/>
              <a:t> on both ends to locate them with respect to the theoretical center </a:t>
            </a:r>
          </a:p>
          <a:p>
            <a:endParaRPr lang="en-US" dirty="0"/>
          </a:p>
        </p:txBody>
      </p:sp>
      <p:grpSp>
        <p:nvGrpSpPr>
          <p:cNvPr id="6" name="Group 15"/>
          <p:cNvGrpSpPr/>
          <p:nvPr/>
        </p:nvGrpSpPr>
        <p:grpSpPr>
          <a:xfrm>
            <a:off x="4876800" y="1752600"/>
            <a:ext cx="3810000" cy="2857500"/>
            <a:chOff x="3429000" y="1676400"/>
            <a:chExt cx="5486400" cy="4114800"/>
          </a:xfrm>
        </p:grpSpPr>
        <p:pic>
          <p:nvPicPr>
            <p:cNvPr id="12" name="Picture 11" descr="DSC07050.jpeg"/>
            <p:cNvPicPr>
              <a:picLocks noChangeAspect="1"/>
            </p:cNvPicPr>
            <p:nvPr/>
          </p:nvPicPr>
          <p:blipFill>
            <a:blip r:embed="rId3"/>
            <a:stretch>
              <a:fillRect/>
            </a:stretch>
          </p:blipFill>
          <p:spPr>
            <a:xfrm>
              <a:off x="3429000" y="1676400"/>
              <a:ext cx="5486400" cy="4114800"/>
            </a:xfrm>
            <a:prstGeom prst="rect">
              <a:avLst/>
            </a:prstGeom>
          </p:spPr>
        </p:pic>
        <p:sp>
          <p:nvSpPr>
            <p:cNvPr id="13" name="Oval 12"/>
            <p:cNvSpPr/>
            <p:nvPr/>
          </p:nvSpPr>
          <p:spPr>
            <a:xfrm>
              <a:off x="4648200" y="32004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5867400" y="43434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7467600" y="3810000"/>
              <a:ext cx="228600" cy="228600"/>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Cross 16"/>
          <p:cNvSpPr/>
          <p:nvPr/>
        </p:nvSpPr>
        <p:spPr>
          <a:xfrm>
            <a:off x="6705600" y="1295400"/>
            <a:ext cx="533400" cy="533400"/>
          </a:xfrm>
          <a:prstGeom prst="plus">
            <a:avLst>
              <a:gd name="adj" fmla="val 4533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2590800" y="2895600"/>
            <a:ext cx="3046363" cy="9144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pic>
        <p:nvPicPr>
          <p:cNvPr id="19" name="Picture 18" descr="DSC07302.JPG"/>
          <p:cNvPicPr>
            <a:picLocks noChangeAspect="1"/>
          </p:cNvPicPr>
          <p:nvPr/>
        </p:nvPicPr>
        <p:blipFill>
          <a:blip r:embed="rId4"/>
          <a:srcRect t="17755" b="13356"/>
          <a:stretch>
            <a:fillRect/>
          </a:stretch>
        </p:blipFill>
        <p:spPr>
          <a:xfrm>
            <a:off x="2667000" y="4343400"/>
            <a:ext cx="3539613" cy="1828800"/>
          </a:xfrm>
          <a:prstGeom prst="rect">
            <a:avLst/>
          </a:prstGeom>
        </p:spPr>
      </p:pic>
      <p:sp>
        <p:nvSpPr>
          <p:cNvPr id="20" name="TextBox 19"/>
          <p:cNvSpPr txBox="1"/>
          <p:nvPr/>
        </p:nvSpPr>
        <p:spPr>
          <a:xfrm>
            <a:off x="6553200" y="5105400"/>
            <a:ext cx="2362199" cy="1477328"/>
          </a:xfrm>
          <a:prstGeom prst="rect">
            <a:avLst/>
          </a:prstGeom>
          <a:noFill/>
        </p:spPr>
        <p:txBody>
          <a:bodyPr wrap="square" rtlCol="0">
            <a:spAutoFit/>
          </a:bodyPr>
          <a:lstStyle/>
          <a:p>
            <a:r>
              <a:rPr lang="en-US" dirty="0" smtClean="0"/>
              <a:t>Perhaps pin holes in poles can also be used in the ID if necessary; requiring spot faces</a:t>
            </a:r>
          </a:p>
          <a:p>
            <a:endParaRPr lang="en-US" dirty="0"/>
          </a:p>
        </p:txBody>
      </p:sp>
      <p:cxnSp>
        <p:nvCxnSpPr>
          <p:cNvPr id="21" name="Straight Arrow Connector 20"/>
          <p:cNvCxnSpPr/>
          <p:nvPr/>
        </p:nvCxnSpPr>
        <p:spPr>
          <a:xfrm rot="16200000" flipV="1">
            <a:off x="6019802" y="3657599"/>
            <a:ext cx="2590799" cy="304803"/>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10800000" flipV="1">
            <a:off x="5448747" y="5105400"/>
            <a:ext cx="2018855" cy="441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Yoke Survey Tooling Block</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44</a:t>
            </a:fld>
            <a:endParaRPr lang="en-US" dirty="0"/>
          </a:p>
        </p:txBody>
      </p:sp>
      <p:sp>
        <p:nvSpPr>
          <p:cNvPr id="6" name="Content Placeholder 5"/>
          <p:cNvSpPr>
            <a:spLocks noGrp="1"/>
          </p:cNvSpPr>
          <p:nvPr>
            <p:ph sz="quarter" idx="13"/>
          </p:nvPr>
        </p:nvSpPr>
        <p:spPr>
          <a:xfrm>
            <a:off x="457200" y="1295400"/>
            <a:ext cx="8229600" cy="1295400"/>
          </a:xfrm>
        </p:spPr>
        <p:txBody>
          <a:bodyPr/>
          <a:lstStyle/>
          <a:p>
            <a:r>
              <a:rPr lang="en-US" dirty="0" smtClean="0"/>
              <a:t>“1-2-3” Style block</a:t>
            </a:r>
          </a:p>
          <a:p>
            <a:pPr lvl="1"/>
            <a:r>
              <a:rPr lang="en-US" dirty="0" smtClean="0"/>
              <a:t>Magnetic hold down</a:t>
            </a:r>
            <a:endParaRPr lang="en-US" dirty="0"/>
          </a:p>
        </p:txBody>
      </p:sp>
      <p:pic>
        <p:nvPicPr>
          <p:cNvPr id="9" name="Picture 8" descr="sv2.JPG"/>
          <p:cNvPicPr>
            <a:picLocks noChangeAspect="1"/>
          </p:cNvPicPr>
          <p:nvPr/>
        </p:nvPicPr>
        <p:blipFill>
          <a:blip r:embed="rId2"/>
          <a:stretch>
            <a:fillRect/>
          </a:stretch>
        </p:blipFill>
        <p:spPr>
          <a:xfrm>
            <a:off x="4724400" y="2590800"/>
            <a:ext cx="4011913" cy="3657600"/>
          </a:xfrm>
          <a:prstGeom prst="rect">
            <a:avLst/>
          </a:prstGeom>
        </p:spPr>
      </p:pic>
      <p:pic>
        <p:nvPicPr>
          <p:cNvPr id="10" name="Picture 9" descr="sv1.JPG"/>
          <p:cNvPicPr>
            <a:picLocks noChangeAspect="1"/>
          </p:cNvPicPr>
          <p:nvPr/>
        </p:nvPicPr>
        <p:blipFill>
          <a:blip r:embed="rId3"/>
          <a:stretch>
            <a:fillRect/>
          </a:stretch>
        </p:blipFill>
        <p:spPr>
          <a:xfrm>
            <a:off x="457200" y="2590800"/>
            <a:ext cx="4209904" cy="36576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descr="su-1002-5140-1.jpg"/>
          <p:cNvPicPr>
            <a:picLocks noGrp="1" noChangeAspect="1"/>
          </p:cNvPicPr>
          <p:nvPr>
            <p:ph idx="1"/>
          </p:nvPr>
        </p:nvPicPr>
        <p:blipFill>
          <a:blip r:embed="rId2"/>
          <a:srcRect l="7801" r="4486" b="5546"/>
          <a:stretch>
            <a:fillRect/>
          </a:stretch>
        </p:blipFill>
        <p:spPr>
          <a:xfrm>
            <a:off x="1066800" y="1401957"/>
            <a:ext cx="5571067" cy="4634808"/>
          </a:xfrm>
        </p:spPr>
      </p:pic>
      <p:pic>
        <p:nvPicPr>
          <p:cNvPr id="41" name="Picture 40" descr="p9.JPG"/>
          <p:cNvPicPr>
            <a:picLocks noChangeAspect="1"/>
          </p:cNvPicPr>
          <p:nvPr/>
        </p:nvPicPr>
        <p:blipFill>
          <a:blip r:embed="rId3"/>
          <a:srcRect l="2882" t="10000" r="2951" b="10958"/>
          <a:stretch>
            <a:fillRect/>
          </a:stretch>
        </p:blipFill>
        <p:spPr>
          <a:xfrm>
            <a:off x="5867400" y="1752600"/>
            <a:ext cx="3212869" cy="1563786"/>
          </a:xfrm>
          <a:prstGeom prst="rect">
            <a:avLst/>
          </a:prstGeom>
        </p:spPr>
      </p:pic>
      <p:sp>
        <p:nvSpPr>
          <p:cNvPr id="2" name="Title 1"/>
          <p:cNvSpPr>
            <a:spLocks noGrp="1"/>
          </p:cNvSpPr>
          <p:nvPr>
            <p:ph type="title"/>
          </p:nvPr>
        </p:nvSpPr>
        <p:spPr/>
        <p:txBody>
          <a:bodyPr/>
          <a:lstStyle/>
          <a:p>
            <a:r>
              <a:rPr lang="en-US" dirty="0" smtClean="0"/>
              <a:t>Proposed </a:t>
            </a:r>
            <a:r>
              <a:rPr lang="en-US" dirty="0" err="1" smtClean="0"/>
              <a:t>Fiducial</a:t>
            </a:r>
            <a:r>
              <a:rPr lang="en-US" dirty="0" smtClean="0"/>
              <a:t> Plan</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45</a:t>
            </a:fld>
            <a:endParaRPr lang="en-US" dirty="0"/>
          </a:p>
        </p:txBody>
      </p:sp>
      <p:cxnSp>
        <p:nvCxnSpPr>
          <p:cNvPr id="11" name="Straight Arrow Connector 10"/>
          <p:cNvCxnSpPr/>
          <p:nvPr/>
        </p:nvCxnSpPr>
        <p:spPr>
          <a:xfrm flipV="1">
            <a:off x="1447799" y="4114800"/>
            <a:ext cx="1750963" cy="13716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04800" y="1009471"/>
            <a:ext cx="2285999" cy="1200329"/>
          </a:xfrm>
          <a:prstGeom prst="rect">
            <a:avLst/>
          </a:prstGeom>
          <a:noFill/>
        </p:spPr>
        <p:txBody>
          <a:bodyPr wrap="square" rtlCol="0">
            <a:spAutoFit/>
          </a:bodyPr>
          <a:lstStyle/>
          <a:p>
            <a:r>
              <a:rPr lang="en-US" dirty="0" smtClean="0"/>
              <a:t>Yoke </a:t>
            </a:r>
            <a:r>
              <a:rPr lang="en-US" dirty="0" err="1" smtClean="0"/>
              <a:t>Fiducials</a:t>
            </a:r>
            <a:r>
              <a:rPr lang="en-US" dirty="0" smtClean="0"/>
              <a:t>, 3x-4x per axial location</a:t>
            </a:r>
          </a:p>
          <a:p>
            <a:r>
              <a:rPr lang="en-US" dirty="0" smtClean="0"/>
              <a:t>(bottom may not be readily accessible)</a:t>
            </a:r>
            <a:endParaRPr lang="en-US" dirty="0"/>
          </a:p>
        </p:txBody>
      </p:sp>
      <p:sp>
        <p:nvSpPr>
          <p:cNvPr id="14" name="TextBox 13"/>
          <p:cNvSpPr txBox="1"/>
          <p:nvPr/>
        </p:nvSpPr>
        <p:spPr>
          <a:xfrm>
            <a:off x="457200" y="5449669"/>
            <a:ext cx="1856848" cy="923330"/>
          </a:xfrm>
          <a:prstGeom prst="rect">
            <a:avLst/>
          </a:prstGeom>
          <a:noFill/>
        </p:spPr>
        <p:txBody>
          <a:bodyPr wrap="none" rtlCol="0">
            <a:spAutoFit/>
          </a:bodyPr>
          <a:lstStyle/>
          <a:p>
            <a:r>
              <a:rPr lang="en-US" dirty="0" smtClean="0"/>
              <a:t>Coil </a:t>
            </a:r>
            <a:r>
              <a:rPr lang="en-US" dirty="0" err="1" smtClean="0"/>
              <a:t>Fiducials</a:t>
            </a:r>
            <a:r>
              <a:rPr lang="en-US" dirty="0" smtClean="0"/>
              <a:t>,</a:t>
            </a:r>
          </a:p>
          <a:p>
            <a:r>
              <a:rPr lang="en-US" dirty="0" smtClean="0"/>
              <a:t>Impregnated (4x),</a:t>
            </a:r>
          </a:p>
          <a:p>
            <a:r>
              <a:rPr lang="en-US" dirty="0" smtClean="0"/>
              <a:t>Both ends</a:t>
            </a:r>
            <a:endParaRPr lang="en-US" dirty="0"/>
          </a:p>
        </p:txBody>
      </p:sp>
      <p:cxnSp>
        <p:nvCxnSpPr>
          <p:cNvPr id="17" name="Straight Arrow Connector 16"/>
          <p:cNvCxnSpPr/>
          <p:nvPr/>
        </p:nvCxnSpPr>
        <p:spPr>
          <a:xfrm rot="5400000">
            <a:off x="1142999" y="2743200"/>
            <a:ext cx="1447800" cy="3810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057399" y="2209800"/>
            <a:ext cx="3505200" cy="15240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a:off x="6105261" y="2056606"/>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rot="5400000">
            <a:off x="6486261" y="1997339"/>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rot="5400000">
            <a:off x="6881646" y="1923643"/>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rot="5400000">
            <a:off x="7265194" y="1853406"/>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rot="5400000">
            <a:off x="7657118" y="1794139"/>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rot="5400000">
            <a:off x="8059473" y="1726406"/>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rot="5400000">
            <a:off x="8440473" y="1658673"/>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rot="5400000">
            <a:off x="5902061" y="2107406"/>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22" name="Cross 21"/>
          <p:cNvSpPr>
            <a:spLocks noChangeAspect="1"/>
          </p:cNvSpPr>
          <p:nvPr/>
        </p:nvSpPr>
        <p:spPr>
          <a:xfrm>
            <a:off x="3698875" y="3775075"/>
            <a:ext cx="133350" cy="133350"/>
          </a:xfrm>
          <a:prstGeom prst="plus">
            <a:avLst>
              <a:gd name="adj" fmla="val 4533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ross 23"/>
          <p:cNvSpPr>
            <a:spLocks noChangeAspect="1"/>
          </p:cNvSpPr>
          <p:nvPr/>
        </p:nvSpPr>
        <p:spPr>
          <a:xfrm>
            <a:off x="3644900" y="3790950"/>
            <a:ext cx="133350" cy="133350"/>
          </a:xfrm>
          <a:prstGeom prst="plus">
            <a:avLst>
              <a:gd name="adj" fmla="val 45333"/>
            </a:avLst>
          </a:prstGeom>
          <a:solidFill>
            <a:schemeClr val="accent3"/>
          </a:solidFill>
          <a:ln w="31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ross 24"/>
          <p:cNvSpPr>
            <a:spLocks noChangeAspect="1"/>
          </p:cNvSpPr>
          <p:nvPr/>
        </p:nvSpPr>
        <p:spPr>
          <a:xfrm>
            <a:off x="3714750" y="3740150"/>
            <a:ext cx="133350" cy="133350"/>
          </a:xfrm>
          <a:prstGeom prst="plus">
            <a:avLst>
              <a:gd name="adj" fmla="val 45333"/>
            </a:avLst>
          </a:prstGeom>
          <a:solidFill>
            <a:srgbClr val="FF000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Cross 25"/>
          <p:cNvSpPr>
            <a:spLocks noChangeAspect="1"/>
          </p:cNvSpPr>
          <p:nvPr/>
        </p:nvSpPr>
        <p:spPr>
          <a:xfrm>
            <a:off x="3657600" y="3717925"/>
            <a:ext cx="133350" cy="133350"/>
          </a:xfrm>
          <a:prstGeom prst="plus">
            <a:avLst>
              <a:gd name="adj" fmla="val 45333"/>
            </a:avLst>
          </a:prstGeom>
          <a:solidFill>
            <a:srgbClr val="FF0000"/>
          </a:solidFill>
          <a:ln>
            <a:solidFill>
              <a:srgbClr val="3399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rot="16200000" flipV="1">
            <a:off x="3124200" y="4648200"/>
            <a:ext cx="1905000" cy="685800"/>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4419600" y="5715000"/>
            <a:ext cx="2506741" cy="646331"/>
          </a:xfrm>
          <a:prstGeom prst="rect">
            <a:avLst/>
          </a:prstGeom>
          <a:noFill/>
        </p:spPr>
        <p:txBody>
          <a:bodyPr wrap="none" rtlCol="0">
            <a:spAutoFit/>
          </a:bodyPr>
          <a:lstStyle/>
          <a:p>
            <a:r>
              <a:rPr lang="en-US" dirty="0" smtClean="0"/>
              <a:t>Measured</a:t>
            </a:r>
            <a:r>
              <a:rPr lang="en-US" dirty="0" smtClean="0"/>
              <a:t> c</a:t>
            </a:r>
            <a:r>
              <a:rPr lang="en-US" dirty="0" smtClean="0"/>
              <a:t>enters </a:t>
            </a:r>
          </a:p>
          <a:p>
            <a:r>
              <a:rPr lang="en-US" dirty="0" smtClean="0"/>
              <a:t>(</a:t>
            </a:r>
            <a:r>
              <a:rPr lang="en-US" dirty="0" smtClean="0"/>
              <a:t>mechanical/magnetic)</a:t>
            </a:r>
            <a:endParaRPr lang="en-US" dirty="0"/>
          </a:p>
        </p:txBody>
      </p:sp>
      <p:cxnSp>
        <p:nvCxnSpPr>
          <p:cNvPr id="42" name="Straight Arrow Connector 41"/>
          <p:cNvCxnSpPr/>
          <p:nvPr/>
        </p:nvCxnSpPr>
        <p:spPr>
          <a:xfrm rot="5400000">
            <a:off x="8636794" y="1624806"/>
            <a:ext cx="304800" cy="1588"/>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pic>
        <p:nvPicPr>
          <p:cNvPr id="37" name="Picture 36" descr="sv3.JPG"/>
          <p:cNvPicPr>
            <a:picLocks noChangeAspect="1"/>
          </p:cNvPicPr>
          <p:nvPr/>
        </p:nvPicPr>
        <p:blipFill>
          <a:blip r:embed="rId4"/>
          <a:srcRect b="19865"/>
          <a:stretch>
            <a:fillRect/>
          </a:stretch>
        </p:blipFill>
        <p:spPr>
          <a:xfrm>
            <a:off x="3365893" y="1365962"/>
            <a:ext cx="749263" cy="604508"/>
          </a:xfrm>
          <a:prstGeom prst="rect">
            <a:avLst/>
          </a:prstGeom>
          <a:ln>
            <a:solidFill>
              <a:schemeClr val="bg1"/>
            </a:solidFill>
          </a:ln>
        </p:spPr>
      </p:pic>
      <p:sp>
        <p:nvSpPr>
          <p:cNvPr id="38" name="TextBox 37"/>
          <p:cNvSpPr txBox="1"/>
          <p:nvPr/>
        </p:nvSpPr>
        <p:spPr>
          <a:xfrm>
            <a:off x="4524176" y="900000"/>
            <a:ext cx="1343224" cy="646331"/>
          </a:xfrm>
          <a:prstGeom prst="rect">
            <a:avLst/>
          </a:prstGeom>
          <a:noFill/>
        </p:spPr>
        <p:txBody>
          <a:bodyPr wrap="none" rtlCol="0">
            <a:spAutoFit/>
          </a:bodyPr>
          <a:lstStyle/>
          <a:p>
            <a:r>
              <a:rPr lang="en-US" dirty="0" smtClean="0"/>
              <a:t>1-2-3 survey </a:t>
            </a:r>
          </a:p>
          <a:p>
            <a:r>
              <a:rPr lang="en-US" dirty="0" smtClean="0"/>
              <a:t>block</a:t>
            </a:r>
            <a:endParaRPr lang="en-US" dirty="0"/>
          </a:p>
        </p:txBody>
      </p:sp>
      <p:cxnSp>
        <p:nvCxnSpPr>
          <p:cNvPr id="39" name="Straight Arrow Connector 38"/>
          <p:cNvCxnSpPr>
            <a:stCxn id="38" idx="1"/>
          </p:cNvCxnSpPr>
          <p:nvPr/>
        </p:nvCxnSpPr>
        <p:spPr>
          <a:xfrm rot="10800000" flipV="1">
            <a:off x="3861192" y="1223165"/>
            <a:ext cx="662984" cy="432791"/>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2057399" y="1754188"/>
            <a:ext cx="1524000" cy="455612"/>
          </a:xfrm>
          <a:prstGeom prst="straightConnector1">
            <a:avLst/>
          </a:prstGeom>
          <a:ln>
            <a:solidFill>
              <a:srgbClr val="FF0000"/>
            </a:solidFill>
            <a:tailEnd type="arrow"/>
          </a:ln>
          <a:effectLst>
            <a:outerShdw blurRad="40000" dist="20000" dir="5400000" rotWithShape="0">
              <a:schemeClr val="bg1"/>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621072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Fixed, and aligned Magnet </a:t>
            </a:r>
            <a:r>
              <a:rPr lang="en-US" smtClean="0"/>
              <a:t>Integration Table</a:t>
            </a:r>
            <a:endParaRPr lang="en-US"/>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46</a:t>
            </a:fld>
            <a:endParaRPr lang="en-US" dirty="0"/>
          </a:p>
        </p:txBody>
      </p:sp>
      <p:pic>
        <p:nvPicPr>
          <p:cNvPr id="7" name="Content Placeholder 6" descr="su-1005-7713-3.jpg"/>
          <p:cNvPicPr>
            <a:picLocks noGrp="1" noChangeAspect="1"/>
          </p:cNvPicPr>
          <p:nvPr>
            <p:ph sz="quarter" idx="13"/>
          </p:nvPr>
        </p:nvPicPr>
        <p:blipFill>
          <a:blip r:embed="rId2"/>
          <a:srcRect l="8391" r="8392"/>
          <a:stretch>
            <a:fillRect/>
          </a:stretch>
        </p:blipFill>
        <p:spPr>
          <a:xfrm>
            <a:off x="3657600" y="990600"/>
            <a:ext cx="5334000" cy="4953000"/>
          </a:xfrm>
        </p:spPr>
      </p:pic>
      <p:pic>
        <p:nvPicPr>
          <p:cNvPr id="8" name="Content Placeholder 6" descr="su-1005-7713-2.jpg"/>
          <p:cNvPicPr>
            <a:picLocks noChangeAspect="1"/>
          </p:cNvPicPr>
          <p:nvPr/>
        </p:nvPicPr>
        <p:blipFill>
          <a:blip r:embed="rId3"/>
          <a:srcRect l="25035" r="29790"/>
          <a:stretch>
            <a:fillRect/>
          </a:stretch>
        </p:blipFill>
        <p:spPr>
          <a:xfrm>
            <a:off x="381000" y="1295400"/>
            <a:ext cx="2895600" cy="4953000"/>
          </a:xfrm>
          <a:prstGeom prst="rect">
            <a:avLst/>
          </a:prstGeom>
        </p:spPr>
      </p:pic>
      <p:sp>
        <p:nvSpPr>
          <p:cNvPr id="9" name="Striped Right Arrow 8"/>
          <p:cNvSpPr/>
          <p:nvPr/>
        </p:nvSpPr>
        <p:spPr>
          <a:xfrm rot="16200000">
            <a:off x="666436" y="3612459"/>
            <a:ext cx="685800" cy="493888"/>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Striped Right Arrow 11"/>
          <p:cNvSpPr/>
          <p:nvPr/>
        </p:nvSpPr>
        <p:spPr>
          <a:xfrm rot="16200000">
            <a:off x="2256974" y="3621730"/>
            <a:ext cx="685800" cy="493888"/>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triped Right Arrow 12"/>
          <p:cNvSpPr/>
          <p:nvPr/>
        </p:nvSpPr>
        <p:spPr>
          <a:xfrm rot="10800000">
            <a:off x="1362330" y="3629787"/>
            <a:ext cx="685800" cy="493888"/>
          </a:xfrm>
          <a:prstGeom prst="striped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52400" y="1066800"/>
            <a:ext cx="2743200" cy="1200329"/>
          </a:xfrm>
          <a:prstGeom prst="rect">
            <a:avLst/>
          </a:prstGeom>
          <a:noFill/>
        </p:spPr>
        <p:txBody>
          <a:bodyPr wrap="square" rtlCol="0">
            <a:spAutoFit/>
          </a:bodyPr>
          <a:lstStyle/>
          <a:p>
            <a:r>
              <a:rPr lang="en-US" dirty="0" smtClean="0"/>
              <a:t>Magnet shell/yoke assemblies will be located onto pillars that have been surveyed in</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Achievable?</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dirty="0"/>
          </a:p>
        </p:txBody>
      </p:sp>
      <p:sp>
        <p:nvSpPr>
          <p:cNvPr id="5" name="Slide Number Placeholder 4"/>
          <p:cNvSpPr>
            <a:spLocks noGrp="1"/>
          </p:cNvSpPr>
          <p:nvPr>
            <p:ph type="sldNum" sz="quarter" idx="12"/>
          </p:nvPr>
        </p:nvSpPr>
        <p:spPr/>
        <p:txBody>
          <a:bodyPr/>
          <a:lstStyle/>
          <a:p>
            <a:fld id="{E99BABBE-8C37-4EA0-B4C8-2876D6EC6807}" type="slidenum">
              <a:rPr lang="en-US" smtClean="0"/>
              <a:pPr/>
              <a:t>47</a:t>
            </a:fld>
            <a:endParaRPr lang="en-US" dirty="0"/>
          </a:p>
        </p:txBody>
      </p:sp>
      <p:sp>
        <p:nvSpPr>
          <p:cNvPr id="6" name="Content Placeholder 5"/>
          <p:cNvSpPr>
            <a:spLocks noGrp="1"/>
          </p:cNvSpPr>
          <p:nvPr>
            <p:ph sz="quarter" idx="13"/>
          </p:nvPr>
        </p:nvSpPr>
        <p:spPr>
          <a:xfrm>
            <a:off x="457200" y="1295400"/>
            <a:ext cx="8229600" cy="2590800"/>
          </a:xfrm>
        </p:spPr>
        <p:txBody>
          <a:bodyPr>
            <a:normAutofit/>
          </a:bodyPr>
          <a:lstStyle/>
          <a:p>
            <a:r>
              <a:rPr lang="en-US" dirty="0" smtClean="0"/>
              <a:t>This is more of a </a:t>
            </a:r>
            <a:r>
              <a:rPr lang="en-US" dirty="0" err="1" smtClean="0"/>
              <a:t>fiducialization</a:t>
            </a:r>
            <a:r>
              <a:rPr lang="en-US" dirty="0" smtClean="0"/>
              <a:t> process</a:t>
            </a:r>
          </a:p>
          <a:p>
            <a:r>
              <a:rPr lang="en-US" dirty="0" smtClean="0"/>
              <a:t>Magnet alignment: No real “knobs to turn”</a:t>
            </a:r>
          </a:p>
          <a:p>
            <a:pPr lvl="1"/>
            <a:r>
              <a:rPr lang="en-US" dirty="0" smtClean="0"/>
              <a:t>Assembly tooling will be aligned, though</a:t>
            </a:r>
          </a:p>
          <a:p>
            <a:pPr lvl="1"/>
            <a:r>
              <a:rPr lang="en-US" dirty="0" smtClean="0"/>
              <a:t>Will likely use a laser tracker (FARO Vantage system)</a:t>
            </a:r>
          </a:p>
          <a:p>
            <a:pPr lvl="1"/>
            <a:r>
              <a:rPr lang="en-US" dirty="0" smtClean="0"/>
              <a:t>Our survey crew will need to perform some tests</a:t>
            </a:r>
          </a:p>
        </p:txBody>
      </p:sp>
      <p:pic>
        <p:nvPicPr>
          <p:cNvPr id="7" name="Picture 6" descr="Screenshot 2016-01-22 08.45.46.png"/>
          <p:cNvPicPr>
            <a:picLocks noChangeAspect="1"/>
          </p:cNvPicPr>
          <p:nvPr/>
        </p:nvPicPr>
        <p:blipFill>
          <a:blip r:embed="rId2"/>
          <a:stretch>
            <a:fillRect/>
          </a:stretch>
        </p:blipFill>
        <p:spPr>
          <a:xfrm>
            <a:off x="4343400" y="3904427"/>
            <a:ext cx="4431704" cy="2039173"/>
          </a:xfrm>
          <a:prstGeom prst="rect">
            <a:avLst/>
          </a:prstGeom>
        </p:spPr>
      </p:pic>
      <p:sp>
        <p:nvSpPr>
          <p:cNvPr id="8" name="Rectangle 7"/>
          <p:cNvSpPr/>
          <p:nvPr/>
        </p:nvSpPr>
        <p:spPr>
          <a:xfrm>
            <a:off x="152400" y="5486400"/>
            <a:ext cx="4572000" cy="646331"/>
          </a:xfrm>
          <a:prstGeom prst="rect">
            <a:avLst/>
          </a:prstGeom>
        </p:spPr>
        <p:txBody>
          <a:bodyPr>
            <a:spAutoFit/>
          </a:bodyPr>
          <a:lstStyle/>
          <a:p>
            <a:r>
              <a:rPr lang="en-US" dirty="0" err="1" smtClean="0"/>
              <a:t>http://www.faro.com/products/metrology/faro-laser-tracker/overview</a:t>
            </a:r>
            <a:endParaRPr lang="en-US" dirty="0"/>
          </a:p>
        </p:txBody>
      </p:sp>
      <p:sp>
        <p:nvSpPr>
          <p:cNvPr id="9" name="Oval 8"/>
          <p:cNvSpPr/>
          <p:nvPr/>
        </p:nvSpPr>
        <p:spPr>
          <a:xfrm>
            <a:off x="6324600" y="5257800"/>
            <a:ext cx="1600200" cy="7620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What we learned:</a:t>
            </a:r>
          </a:p>
          <a:p>
            <a:pPr lvl="1"/>
            <a:r>
              <a:rPr lang="en-US" dirty="0" smtClean="0"/>
              <a:t>Master keys were integral to the design and assembly of the long structure assembly process</a:t>
            </a:r>
          </a:p>
          <a:p>
            <a:pPr lvl="1"/>
            <a:r>
              <a:rPr lang="en-US" dirty="0" smtClean="0"/>
              <a:t>Joining shell-yoke subassemblies is a viable option to making long magnets</a:t>
            </a:r>
          </a:p>
          <a:p>
            <a:pPr lvl="1"/>
            <a:r>
              <a:rPr lang="en-US" dirty="0" smtClean="0"/>
              <a:t>Half-length master key assemblies were effective in the preload operations</a:t>
            </a:r>
          </a:p>
          <a:p>
            <a:pPr lvl="1"/>
            <a:r>
              <a:rPr lang="en-US" dirty="0" smtClean="0"/>
              <a:t>Collar shimming and coil radial contact was important for the preload of the magnet coils </a:t>
            </a:r>
          </a:p>
          <a:p>
            <a:r>
              <a:rPr lang="en-US" dirty="0" smtClean="0"/>
              <a:t>What we wanted to do better:</a:t>
            </a:r>
          </a:p>
          <a:p>
            <a:pPr lvl="1"/>
            <a:r>
              <a:rPr lang="en-US" dirty="0" smtClean="0">
                <a:solidFill>
                  <a:srgbClr val="FF0000"/>
                </a:solidFill>
              </a:rPr>
              <a:t>Long shell machining started with one piece, but limited fabrication options, and added time and cost</a:t>
            </a:r>
          </a:p>
          <a:p>
            <a:pPr lvl="1"/>
            <a:r>
              <a:rPr lang="en-US" dirty="0" smtClean="0">
                <a:solidFill>
                  <a:srgbClr val="FF0000"/>
                </a:solidFill>
              </a:rPr>
              <a:t>Long coil handling tooling was functional, but not efficient</a:t>
            </a:r>
          </a:p>
          <a:p>
            <a:pPr lvl="1"/>
            <a:r>
              <a:rPr lang="en-US" dirty="0" smtClean="0">
                <a:solidFill>
                  <a:srgbClr val="FF0000"/>
                </a:solidFill>
              </a:rPr>
              <a:t>Load pad handling was also functional, but not necessarily scalable</a:t>
            </a:r>
          </a:p>
          <a:p>
            <a:pPr lvl="1"/>
            <a:r>
              <a:rPr lang="en-US" dirty="0" smtClean="0">
                <a:solidFill>
                  <a:srgbClr val="FF0000"/>
                </a:solidFill>
              </a:rPr>
              <a:t>Coil pack insertion method is not necessarily scalable</a:t>
            </a:r>
          </a:p>
          <a:p>
            <a:pPr lvl="1"/>
            <a:r>
              <a:rPr lang="en-US" dirty="0" smtClean="0">
                <a:solidFill>
                  <a:srgbClr val="FF0000"/>
                </a:solidFill>
              </a:rPr>
              <a:t>Instrumentation wire routing at magnet level needed improvement</a:t>
            </a:r>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48</a:t>
            </a:fld>
            <a:endParaRPr lang="en-US"/>
          </a:p>
        </p:txBody>
      </p:sp>
      <p:sp>
        <p:nvSpPr>
          <p:cNvPr id="6" name="Title 5"/>
          <p:cNvSpPr>
            <a:spLocks noGrp="1"/>
          </p:cNvSpPr>
          <p:nvPr>
            <p:ph type="title"/>
          </p:nvPr>
        </p:nvSpPr>
        <p:spPr/>
        <p:txBody>
          <a:bodyPr/>
          <a:lstStyle/>
          <a:p>
            <a:r>
              <a:rPr lang="en-US" dirty="0" smtClean="0"/>
              <a:t>Summary of LQ Experience</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3581400"/>
          </a:xfrm>
        </p:spPr>
        <p:txBody>
          <a:bodyPr>
            <a:normAutofit fontScale="92500" lnSpcReduction="10000"/>
          </a:bodyPr>
          <a:lstStyle/>
          <a:p>
            <a:r>
              <a:rPr lang="en-US" dirty="0" smtClean="0"/>
              <a:t>What we learned</a:t>
            </a:r>
          </a:p>
          <a:p>
            <a:pPr lvl="1"/>
            <a:r>
              <a:rPr lang="en-US" dirty="0" smtClean="0"/>
              <a:t>We refined the process of calculating what shims were required to ensure the contact between collars, coils, and alignment keys</a:t>
            </a:r>
          </a:p>
          <a:p>
            <a:pPr lvl="1"/>
            <a:r>
              <a:rPr lang="en-US" dirty="0" smtClean="0"/>
              <a:t>Collars required ground plane protection in addition to better control of radial shimming</a:t>
            </a:r>
          </a:p>
          <a:p>
            <a:pPr lvl="1"/>
            <a:r>
              <a:rPr lang="en-US" dirty="0" smtClean="0"/>
              <a:t>Full length (G10) alignment keys only needed to be shimmed to size at pole island region</a:t>
            </a:r>
          </a:p>
          <a:p>
            <a:pPr lvl="1"/>
            <a:r>
              <a:rPr lang="en-US" dirty="0" smtClean="0"/>
              <a:t>Strain gauge installation process was refined, which improved reliability</a:t>
            </a:r>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49</a:t>
            </a:fld>
            <a:endParaRPr lang="en-US"/>
          </a:p>
        </p:txBody>
      </p:sp>
      <p:sp>
        <p:nvSpPr>
          <p:cNvPr id="6" name="Title 5"/>
          <p:cNvSpPr>
            <a:spLocks noGrp="1"/>
          </p:cNvSpPr>
          <p:nvPr>
            <p:ph type="title"/>
          </p:nvPr>
        </p:nvSpPr>
        <p:spPr/>
        <p:txBody>
          <a:bodyPr/>
          <a:lstStyle/>
          <a:p>
            <a:r>
              <a:rPr lang="en-US" dirty="0" smtClean="0"/>
              <a:t>Summary of HQ Experience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MQXFA Requirements</a:t>
            </a:r>
            <a:endParaRPr lang="en-US" dirty="0"/>
          </a:p>
        </p:txBody>
      </p:sp>
      <p:sp>
        <p:nvSpPr>
          <p:cNvPr id="3" name="Content Placeholder 2"/>
          <p:cNvSpPr>
            <a:spLocks noGrp="1"/>
          </p:cNvSpPr>
          <p:nvPr>
            <p:ph idx="1"/>
          </p:nvPr>
        </p:nvSpPr>
        <p:spPr>
          <a:xfrm>
            <a:off x="612000" y="1219201"/>
            <a:ext cx="7920000" cy="4495800"/>
          </a:xfrm>
        </p:spPr>
        <p:txBody>
          <a:bodyPr>
            <a:normAutofit fontScale="70000" lnSpcReduction="20000"/>
          </a:bodyPr>
          <a:lstStyle/>
          <a:p>
            <a:pPr lvl="0"/>
            <a:r>
              <a:rPr lang="en-US" dirty="0" smtClean="0"/>
              <a:t>Draft requirements </a:t>
            </a:r>
            <a:r>
              <a:rPr lang="en-US" dirty="0" smtClean="0"/>
              <a:t>already agreed upon:</a:t>
            </a:r>
          </a:p>
          <a:p>
            <a:pPr lvl="1"/>
            <a:r>
              <a:rPr lang="en-US" dirty="0" smtClean="0"/>
              <a:t>Aperture (T) = 150 mm</a:t>
            </a:r>
          </a:p>
          <a:p>
            <a:pPr lvl="1"/>
            <a:r>
              <a:rPr lang="en-US" dirty="0" smtClean="0"/>
              <a:t>Gradient (T) = 143 T/</a:t>
            </a:r>
            <a:r>
              <a:rPr lang="en-US" dirty="0" err="1" smtClean="0"/>
              <a:t>m</a:t>
            </a:r>
            <a:endParaRPr lang="en-US" dirty="0" smtClean="0"/>
          </a:p>
          <a:p>
            <a:pPr lvl="1"/>
            <a:r>
              <a:rPr lang="en-US" dirty="0" smtClean="0"/>
              <a:t>Magnetic Length</a:t>
            </a:r>
            <a:r>
              <a:rPr lang="en-US" baseline="0" dirty="0" smtClean="0"/>
              <a:t> (T) = 4.2 </a:t>
            </a:r>
            <a:r>
              <a:rPr lang="en-US" baseline="0" dirty="0" err="1" smtClean="0"/>
              <a:t>m</a:t>
            </a:r>
            <a:endParaRPr lang="en-US" baseline="0" dirty="0" smtClean="0"/>
          </a:p>
          <a:p>
            <a:pPr lvl="1"/>
            <a:r>
              <a:rPr lang="en-US" baseline="0" dirty="0" smtClean="0"/>
              <a:t>O.D. (T) = 614 mm</a:t>
            </a:r>
          </a:p>
          <a:p>
            <a:pPr lvl="1"/>
            <a:r>
              <a:rPr lang="en-US" baseline="0" dirty="0" smtClean="0"/>
              <a:t>Fringe Field (O) &lt; 50 </a:t>
            </a:r>
            <a:r>
              <a:rPr lang="en-US" baseline="0" dirty="0" err="1" smtClean="0"/>
              <a:t>mT</a:t>
            </a:r>
            <a:r>
              <a:rPr lang="en-US" baseline="0" dirty="0" smtClean="0"/>
              <a:t> at 0.5 </a:t>
            </a:r>
            <a:r>
              <a:rPr lang="en-US" baseline="0" dirty="0" err="1" smtClean="0"/>
              <a:t>m</a:t>
            </a:r>
            <a:endParaRPr lang="en-US" baseline="0" dirty="0" smtClean="0"/>
          </a:p>
          <a:p>
            <a:pPr lvl="1"/>
            <a:r>
              <a:rPr lang="en-US" baseline="0" dirty="0" smtClean="0"/>
              <a:t>Operating Temp. (T) = 1.9 K</a:t>
            </a:r>
          </a:p>
          <a:p>
            <a:pPr lvl="1"/>
            <a:r>
              <a:rPr lang="en-US" baseline="0" dirty="0" smtClean="0"/>
              <a:t>Yoke Channel Diameter (T) = 77 mm (for HX tubes)</a:t>
            </a:r>
          </a:p>
          <a:p>
            <a:pPr lvl="1"/>
            <a:r>
              <a:rPr lang="en-US" baseline="0" dirty="0" smtClean="0"/>
              <a:t>Cooling Provisions (T):</a:t>
            </a:r>
          </a:p>
          <a:p>
            <a:pPr lvl="2"/>
            <a:r>
              <a:rPr lang="en-US" dirty="0" smtClean="0"/>
              <a:t>Polyimide-free</a:t>
            </a:r>
            <a:r>
              <a:rPr lang="en-US" baseline="0" dirty="0" smtClean="0"/>
              <a:t> area: 40% inner coil surface</a:t>
            </a:r>
          </a:p>
          <a:p>
            <a:pPr lvl="2"/>
            <a:r>
              <a:rPr lang="en-US" baseline="0" dirty="0" smtClean="0"/>
              <a:t>Free passage through the coil pole and G-10 alignment key, equivalent of 8 mm diameter holes repeated every 50 mm</a:t>
            </a:r>
          </a:p>
          <a:p>
            <a:pPr lvl="2"/>
            <a:r>
              <a:rPr lang="en-US" baseline="0" dirty="0" smtClean="0"/>
              <a:t>Free Helium paths interconnecting the yoke cooling channel holes</a:t>
            </a:r>
          </a:p>
          <a:p>
            <a:pPr lvl="2"/>
            <a:r>
              <a:rPr lang="en-US" baseline="0" dirty="0" smtClean="0"/>
              <a:t>Free cross sectional area of at least 150 cm</a:t>
            </a:r>
            <a:r>
              <a:rPr lang="en-US" baseline="30000" dirty="0" smtClean="0"/>
              <a:t>2</a:t>
            </a:r>
          </a:p>
          <a:p>
            <a:pPr lvl="1"/>
            <a:r>
              <a:rPr lang="en-US" baseline="0" dirty="0" smtClean="0"/>
              <a:t>Maximum ΔT at cool down: 100 K</a:t>
            </a:r>
          </a:p>
          <a:p>
            <a:pPr lvl="1"/>
            <a:r>
              <a:rPr lang="en-US" baseline="0" dirty="0" smtClean="0"/>
              <a:t>Ramp rate (T): 14 A/</a:t>
            </a:r>
            <a:r>
              <a:rPr lang="en-US" baseline="0" dirty="0" err="1" smtClean="0"/>
              <a:t>s</a:t>
            </a:r>
            <a:endParaRPr lang="en-US" baseline="0" dirty="0" smtClean="0"/>
          </a:p>
          <a:p>
            <a:pPr lvl="1"/>
            <a:r>
              <a:rPr lang="en-US" baseline="0" dirty="0" smtClean="0"/>
              <a:t>Instrumentation </a:t>
            </a:r>
            <a:r>
              <a:rPr lang="en-US" baseline="0" dirty="0" smtClean="0"/>
              <a:t>(T): Voltage taps</a:t>
            </a:r>
          </a:p>
        </p:txBody>
      </p:sp>
      <p:sp>
        <p:nvSpPr>
          <p:cNvPr id="4" name="Footer Placeholder 3"/>
          <p:cNvSpPr>
            <a:spLocks noGrp="1"/>
          </p:cNvSpPr>
          <p:nvPr>
            <p:ph type="ftr" sz="quarter" idx="11"/>
          </p:nvPr>
        </p:nvSpPr>
        <p:spPr/>
        <p:txBody>
          <a:bodyPr/>
          <a:lstStyle/>
          <a:p>
            <a:r>
              <a:rPr lang="en-US" dirty="0"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7" name="Rectangle 6"/>
          <p:cNvSpPr/>
          <p:nvPr/>
        </p:nvSpPr>
        <p:spPr>
          <a:xfrm>
            <a:off x="3200400" y="5906869"/>
            <a:ext cx="5867400" cy="577081"/>
          </a:xfrm>
          <a:prstGeom prst="rect">
            <a:avLst/>
          </a:prstGeom>
        </p:spPr>
        <p:txBody>
          <a:bodyPr wrap="square">
            <a:spAutoFit/>
          </a:bodyPr>
          <a:lstStyle/>
          <a:p>
            <a:r>
              <a:rPr lang="en-US" sz="1050" dirty="0" smtClean="0"/>
              <a:t>R. </a:t>
            </a:r>
            <a:r>
              <a:rPr lang="en-US" sz="1050" dirty="0" err="1" smtClean="0"/>
              <a:t>Carcagno</a:t>
            </a:r>
            <a:r>
              <a:rPr lang="en-US" sz="1050" dirty="0" smtClean="0"/>
              <a:t>, et al.:</a:t>
            </a:r>
            <a:r>
              <a:rPr lang="en-US" sz="1050" dirty="0" smtClean="0">
                <a:hlinkClick r:id="rId2"/>
              </a:rPr>
              <a:t>https://us-hilumi-docdb.fnal.gov:440/cgi-bin/ShowDocument?docid=36</a:t>
            </a:r>
            <a:endParaRPr lang="en-US" sz="1050" dirty="0" smtClean="0"/>
          </a:p>
          <a:p>
            <a:r>
              <a:rPr lang="en-US" sz="1050" dirty="0" smtClean="0"/>
              <a:t>Threshold Requirements (T): Project must meet</a:t>
            </a:r>
          </a:p>
          <a:p>
            <a:r>
              <a:rPr lang="en-US" sz="1050" dirty="0" smtClean="0"/>
              <a:t>Objective </a:t>
            </a:r>
            <a:r>
              <a:rPr lang="en-US" sz="1050" dirty="0" smtClean="0"/>
              <a:t>Requirements (O): Project should meet and will strive to </a:t>
            </a:r>
            <a:r>
              <a:rPr lang="en-US" sz="1050" dirty="0" smtClean="0"/>
              <a:t>achieve</a:t>
            </a:r>
            <a:endParaRPr lang="en-US" sz="1050" dirty="0" smtClean="0"/>
          </a:p>
        </p:txBody>
      </p:sp>
      <p:pic>
        <p:nvPicPr>
          <p:cNvPr id="8" name="Picture 7" descr="Screenshot 2016-06-08 09.26.10.png"/>
          <p:cNvPicPr>
            <a:picLocks noChangeAspect="1"/>
          </p:cNvPicPr>
          <p:nvPr/>
        </p:nvPicPr>
        <p:blipFill>
          <a:blip r:embed="rId3"/>
          <a:stretch>
            <a:fillRect/>
          </a:stretch>
        </p:blipFill>
        <p:spPr>
          <a:xfrm>
            <a:off x="6950450" y="609600"/>
            <a:ext cx="2096349" cy="3124993"/>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What we learned</a:t>
            </a:r>
          </a:p>
          <a:p>
            <a:pPr lvl="1"/>
            <a:r>
              <a:rPr lang="en-US" dirty="0" smtClean="0"/>
              <a:t>We were able to preload several shells in one shell-</a:t>
            </a:r>
            <a:r>
              <a:rPr lang="en-US" smtClean="0"/>
              <a:t>yoke preload assembly step</a:t>
            </a:r>
          </a:p>
          <a:p>
            <a:pPr lvl="1"/>
            <a:r>
              <a:rPr lang="en-US" dirty="0" smtClean="0"/>
              <a:t>Yoke/Shell alignment may only require 1 quadrant pin for clocking, which will not over-constrain system</a:t>
            </a:r>
          </a:p>
          <a:p>
            <a:pPr lvl="1"/>
            <a:r>
              <a:rPr lang="en-US" dirty="0" smtClean="0"/>
              <a:t>Custom width GPI coil layers facilitated ease of preparation</a:t>
            </a:r>
          </a:p>
          <a:p>
            <a:pPr lvl="1"/>
            <a:r>
              <a:rPr lang="en-US" dirty="0" smtClean="0"/>
              <a:t>Strain gauge measurement systems are showing comparable results</a:t>
            </a:r>
          </a:p>
          <a:p>
            <a:r>
              <a:rPr lang="en-US" dirty="0" smtClean="0"/>
              <a:t>What we’d like to do better</a:t>
            </a:r>
          </a:p>
          <a:p>
            <a:pPr lvl="1"/>
            <a:r>
              <a:rPr lang="en-US" dirty="0" smtClean="0">
                <a:solidFill>
                  <a:srgbClr val="FF0000"/>
                </a:solidFill>
              </a:rPr>
              <a:t>Seismic support of the shell-yoke subassembly needs improvement</a:t>
            </a:r>
          </a:p>
          <a:p>
            <a:pPr lvl="1"/>
            <a:r>
              <a:rPr lang="en-US" dirty="0" smtClean="0">
                <a:solidFill>
                  <a:srgbClr val="FF0000"/>
                </a:solidFill>
              </a:rPr>
              <a:t>Bladder support cross requires double slots for lower pressure operation =&gt; more reliability</a:t>
            </a:r>
          </a:p>
          <a:p>
            <a:pPr lvl="1"/>
            <a:r>
              <a:rPr lang="en-US" dirty="0" smtClean="0">
                <a:solidFill>
                  <a:srgbClr val="FF0000"/>
                </a:solidFill>
              </a:rPr>
              <a:t>GPI creasing technique/tooling to be improved</a:t>
            </a:r>
          </a:p>
          <a:p>
            <a:pPr lvl="1"/>
            <a:r>
              <a:rPr lang="en-US" dirty="0" smtClean="0">
                <a:solidFill>
                  <a:srgbClr val="FF0000"/>
                </a:solidFill>
              </a:rPr>
              <a:t>Collar radius will be adjusted to reduce amount of radial shims required</a:t>
            </a:r>
          </a:p>
          <a:p>
            <a:pPr lvl="2"/>
            <a:r>
              <a:rPr lang="en-US" dirty="0" smtClean="0">
                <a:solidFill>
                  <a:srgbClr val="FF0000"/>
                </a:solidFill>
              </a:rPr>
              <a:t>Collar shims will be custom width sheets of </a:t>
            </a:r>
            <a:r>
              <a:rPr lang="en-US" dirty="0" err="1" smtClean="0">
                <a:solidFill>
                  <a:srgbClr val="FF0000"/>
                </a:solidFill>
              </a:rPr>
              <a:t>Kapton</a:t>
            </a:r>
            <a:r>
              <a:rPr lang="en-US" dirty="0" smtClean="0">
                <a:solidFill>
                  <a:srgbClr val="FF0000"/>
                </a:solidFill>
              </a:rPr>
              <a:t> rolls, also for ease of prep</a:t>
            </a:r>
          </a:p>
          <a:p>
            <a:pPr lvl="1"/>
            <a:r>
              <a:rPr lang="en-US" dirty="0" smtClean="0">
                <a:solidFill>
                  <a:srgbClr val="FF0000"/>
                </a:solidFill>
              </a:rPr>
              <a:t>Pressure paper sensitivity was not high enough</a:t>
            </a:r>
          </a:p>
          <a:p>
            <a:pPr lvl="1"/>
            <a:r>
              <a:rPr lang="en-US" dirty="0" smtClean="0">
                <a:solidFill>
                  <a:srgbClr val="FF0000"/>
                </a:solidFill>
              </a:rPr>
              <a:t>Coil pack installation support needs to positively engage coils during assembly</a:t>
            </a:r>
          </a:p>
          <a:p>
            <a:pPr lvl="1"/>
            <a:r>
              <a:rPr lang="en-US" dirty="0" smtClean="0">
                <a:solidFill>
                  <a:srgbClr val="FF0000"/>
                </a:solidFill>
              </a:rPr>
              <a:t>Alignment and load keys will be adjusted in thickness to reduce the amount of shim stock required, and also be made out of bronze instead of steel</a:t>
            </a:r>
          </a:p>
          <a:p>
            <a:pPr lvl="1"/>
            <a:endParaRPr lang="en-US" dirty="0" smtClean="0"/>
          </a:p>
          <a:p>
            <a:pPr lvl="1"/>
            <a:endParaRPr lang="en-US" dirty="0" smtClean="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US"/>
          </a:p>
        </p:txBody>
      </p:sp>
      <p:sp>
        <p:nvSpPr>
          <p:cNvPr id="5" name="Slide Number Placeholder 4"/>
          <p:cNvSpPr>
            <a:spLocks noGrp="1"/>
          </p:cNvSpPr>
          <p:nvPr>
            <p:ph type="sldNum" sz="quarter" idx="12"/>
          </p:nvPr>
        </p:nvSpPr>
        <p:spPr/>
        <p:txBody>
          <a:bodyPr/>
          <a:lstStyle/>
          <a:p>
            <a:fld id="{805B3CFE-0260-4FD2-8D05-4D7D67569029}" type="slidenum">
              <a:rPr lang="en-US" smtClean="0"/>
              <a:pPr/>
              <a:t>50</a:t>
            </a:fld>
            <a:endParaRPr lang="en-US"/>
          </a:p>
        </p:txBody>
      </p:sp>
      <p:sp>
        <p:nvSpPr>
          <p:cNvPr id="6" name="Title 5"/>
          <p:cNvSpPr>
            <a:spLocks noGrp="1"/>
          </p:cNvSpPr>
          <p:nvPr>
            <p:ph type="title"/>
          </p:nvPr>
        </p:nvSpPr>
        <p:spPr/>
        <p:txBody>
          <a:bodyPr/>
          <a:lstStyle/>
          <a:p>
            <a:r>
              <a:rPr lang="en-US" dirty="0" smtClean="0"/>
              <a:t>Summary of MQXFS/D Experience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MQXFA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Draft requirements </a:t>
            </a:r>
            <a:r>
              <a:rPr lang="en-US" dirty="0" smtClean="0"/>
              <a:t>already agreed upon </a:t>
            </a:r>
            <a:r>
              <a:rPr lang="en-US" dirty="0" smtClean="0"/>
              <a:t>(cont</a:t>
            </a:r>
            <a:r>
              <a:rPr lang="en-US" dirty="0" smtClean="0"/>
              <a:t>.):</a:t>
            </a:r>
          </a:p>
          <a:p>
            <a:pPr lvl="1"/>
            <a:r>
              <a:rPr lang="en-US" dirty="0" smtClean="0"/>
              <a:t>Quench memory (O): reach operating current after thermal cycle with no more than 1 quench</a:t>
            </a:r>
          </a:p>
          <a:p>
            <a:pPr lvl="1"/>
            <a:r>
              <a:rPr lang="en-US" dirty="0" smtClean="0"/>
              <a:t>Ramp Down (T): Not quench while ramping down at 300 A/</a:t>
            </a:r>
            <a:r>
              <a:rPr lang="en-US" dirty="0" err="1" smtClean="0"/>
              <a:t>s</a:t>
            </a:r>
            <a:endParaRPr lang="en-US" dirty="0" smtClean="0"/>
          </a:p>
          <a:p>
            <a:pPr lvl="1"/>
            <a:r>
              <a:rPr lang="en-US" dirty="0" smtClean="0"/>
              <a:t>Radiation dose (O) &lt; 30 </a:t>
            </a:r>
            <a:r>
              <a:rPr lang="en-US" dirty="0" err="1" smtClean="0"/>
              <a:t>MGy</a:t>
            </a:r>
            <a:endParaRPr lang="en-US" dirty="0" smtClean="0"/>
          </a:p>
          <a:p>
            <a:pPr lvl="1"/>
            <a:r>
              <a:rPr lang="en-US" dirty="0" smtClean="0"/>
              <a:t>Powering cycles (O) &lt; 3,000</a:t>
            </a:r>
          </a:p>
          <a:p>
            <a:pPr lvl="1"/>
            <a:r>
              <a:rPr lang="en-US" dirty="0" smtClean="0"/>
              <a:t>Quenches (O) &lt; 50</a:t>
            </a:r>
          </a:p>
          <a:p>
            <a:pPr lvl="1"/>
            <a:r>
              <a:rPr lang="en-US" dirty="0" smtClean="0"/>
              <a:t>Interfaces (T):</a:t>
            </a:r>
          </a:p>
          <a:p>
            <a:pPr lvl="2"/>
            <a:r>
              <a:rPr lang="en-US" dirty="0" smtClean="0"/>
              <a:t>Cold Mass, CERN </a:t>
            </a:r>
            <a:r>
              <a:rPr lang="en-US" dirty="0" err="1" smtClean="0"/>
              <a:t>cryo</a:t>
            </a:r>
            <a:r>
              <a:rPr lang="en-US" dirty="0" smtClean="0"/>
              <a:t> system, CERN power system, CERN quench protection system, CERN instrumentation system</a:t>
            </a:r>
          </a:p>
          <a:p>
            <a:pPr lvl="3"/>
            <a:r>
              <a:rPr lang="en-US" dirty="0" smtClean="0"/>
              <a:t>Details defined in interface document (</a:t>
            </a:r>
            <a:r>
              <a:rPr lang="en-US" dirty="0" smtClean="0">
                <a:solidFill>
                  <a:srgbClr val="FF0000"/>
                </a:solidFill>
              </a:rPr>
              <a:t>to be written</a:t>
            </a:r>
            <a:r>
              <a:rPr lang="en-US" dirty="0" smtClean="0"/>
              <a:t>)</a:t>
            </a:r>
          </a:p>
          <a:p>
            <a:pPr lvl="1"/>
            <a:r>
              <a:rPr lang="en-US" dirty="0" smtClean="0"/>
              <a:t>Safety (T): complies with CERN’s “Launch Safety Agreement” (LSA) for IR Magnets (WP3)</a:t>
            </a:r>
          </a:p>
          <a:p>
            <a:pPr lvl="0"/>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MQXFA Internal Review, July 2015</a:t>
            </a:r>
            <a:endParaRPr lang="en-US" dirty="0"/>
          </a:p>
        </p:txBody>
      </p:sp>
      <p:sp>
        <p:nvSpPr>
          <p:cNvPr id="3" name="Content Placeholder 2"/>
          <p:cNvSpPr>
            <a:spLocks noGrp="1"/>
          </p:cNvSpPr>
          <p:nvPr>
            <p:ph idx="1"/>
          </p:nvPr>
        </p:nvSpPr>
        <p:spPr>
          <a:xfrm>
            <a:off x="612000" y="1219201"/>
            <a:ext cx="4569600" cy="4114799"/>
          </a:xfrm>
        </p:spPr>
        <p:txBody>
          <a:bodyPr>
            <a:normAutofit fontScale="92500" lnSpcReduction="20000"/>
          </a:bodyPr>
          <a:lstStyle/>
          <a:p>
            <a:r>
              <a:rPr lang="en-US" dirty="0" smtClean="0"/>
              <a:t>Review Committee:</a:t>
            </a:r>
          </a:p>
          <a:p>
            <a:pPr lvl="1"/>
            <a:r>
              <a:rPr lang="en-US" dirty="0" smtClean="0"/>
              <a:t>Ruben </a:t>
            </a:r>
            <a:r>
              <a:rPr lang="en-US" dirty="0" err="1" smtClean="0"/>
              <a:t>Carcagno</a:t>
            </a:r>
            <a:r>
              <a:rPr lang="en-US" dirty="0" smtClean="0"/>
              <a:t>* </a:t>
            </a:r>
            <a:r>
              <a:rPr lang="en-US" dirty="0" smtClean="0"/>
              <a:t>(FNAL</a:t>
            </a:r>
            <a:r>
              <a:rPr lang="en-US" dirty="0" smtClean="0"/>
              <a:t>), </a:t>
            </a:r>
            <a:r>
              <a:rPr lang="en-US" dirty="0" smtClean="0"/>
              <a:t>Michael </a:t>
            </a:r>
            <a:r>
              <a:rPr lang="en-US" dirty="0" err="1" smtClean="0"/>
              <a:t>Anerella</a:t>
            </a:r>
            <a:r>
              <a:rPr lang="en-US" dirty="0" smtClean="0"/>
              <a:t> (BNL), </a:t>
            </a:r>
            <a:r>
              <a:rPr lang="en-US" dirty="0" err="1" smtClean="0"/>
              <a:t>Shlomo</a:t>
            </a:r>
            <a:r>
              <a:rPr lang="en-US" dirty="0" smtClean="0"/>
              <a:t> </a:t>
            </a:r>
            <a:r>
              <a:rPr lang="en-US" dirty="0" err="1" smtClean="0"/>
              <a:t>Caspi</a:t>
            </a:r>
            <a:r>
              <a:rPr lang="en-US" dirty="0" smtClean="0"/>
              <a:t> (LBNL), Thomas </a:t>
            </a:r>
            <a:r>
              <a:rPr lang="en-US" dirty="0" err="1" smtClean="0"/>
              <a:t>Nicol</a:t>
            </a:r>
            <a:r>
              <a:rPr lang="en-US" dirty="0" smtClean="0"/>
              <a:t> (FNAL), Alfred </a:t>
            </a:r>
            <a:r>
              <a:rPr lang="en-US" dirty="0" err="1" smtClean="0"/>
              <a:t>Nobrega(FNAL</a:t>
            </a:r>
            <a:r>
              <a:rPr lang="en-US" dirty="0" smtClean="0"/>
              <a:t>)</a:t>
            </a:r>
          </a:p>
          <a:p>
            <a:pPr lvl="1"/>
            <a:r>
              <a:rPr lang="en-US" dirty="0" smtClean="0"/>
              <a:t>Observer: Juan Carlos Perez (CERN)</a:t>
            </a:r>
          </a:p>
          <a:p>
            <a:r>
              <a:rPr lang="en-US" dirty="0" smtClean="0"/>
              <a:t>5 Key Recommendations</a:t>
            </a:r>
          </a:p>
          <a:p>
            <a:pPr lvl="1"/>
            <a:r>
              <a:rPr lang="en-US" dirty="0" smtClean="0"/>
              <a:t>12 specific items to be addressed on tooling effort, design questions etc.</a:t>
            </a:r>
          </a:p>
          <a:p>
            <a:r>
              <a:rPr lang="en-US" dirty="0" smtClean="0"/>
              <a:t>16 additional Action Items</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descr="Screenshot 2016-06-07 11.43.46.png"/>
          <p:cNvPicPr>
            <a:picLocks noChangeAspect="1"/>
          </p:cNvPicPr>
          <p:nvPr/>
        </p:nvPicPr>
        <p:blipFill>
          <a:blip r:embed="rId2"/>
          <a:stretch>
            <a:fillRect/>
          </a:stretch>
        </p:blipFill>
        <p:spPr>
          <a:xfrm>
            <a:off x="4953000" y="3585396"/>
            <a:ext cx="4093800" cy="3120203"/>
          </a:xfrm>
          <a:prstGeom prst="rect">
            <a:avLst/>
          </a:prstGeom>
          <a:ln>
            <a:solidFill>
              <a:schemeClr val="tx1"/>
            </a:solidFill>
          </a:ln>
        </p:spPr>
      </p:pic>
      <p:sp>
        <p:nvSpPr>
          <p:cNvPr id="9" name="Line Callout 1 8"/>
          <p:cNvSpPr/>
          <p:nvPr/>
        </p:nvSpPr>
        <p:spPr>
          <a:xfrm>
            <a:off x="5410200" y="2895600"/>
            <a:ext cx="3276600" cy="1066800"/>
          </a:xfrm>
          <a:prstGeom prst="borderCallout1">
            <a:avLst>
              <a:gd name="adj1" fmla="val 52943"/>
              <a:gd name="adj2" fmla="val -1735"/>
              <a:gd name="adj3" fmla="val 112500"/>
              <a:gd name="adj4" fmla="val -38333"/>
            </a:avLst>
          </a:prstGeom>
          <a:solidFill>
            <a:srgbClr val="008000"/>
          </a:solidFill>
          <a:ln>
            <a:solidFill>
              <a:schemeClr val="bg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8 issues closed;</a:t>
            </a:r>
          </a:p>
          <a:p>
            <a:pPr algn="ctr"/>
            <a:r>
              <a:rPr lang="en-US" dirty="0" smtClean="0"/>
              <a:t>4 issues in progress,</a:t>
            </a:r>
            <a:r>
              <a:rPr lang="en-US" dirty="0" smtClean="0"/>
              <a:t> some pending </a:t>
            </a:r>
            <a:r>
              <a:rPr lang="en-US" dirty="0" smtClean="0"/>
              <a:t>1</a:t>
            </a:r>
            <a:r>
              <a:rPr lang="en-US" baseline="30000" dirty="0" smtClean="0"/>
              <a:t>st</a:t>
            </a:r>
            <a:r>
              <a:rPr lang="en-US" dirty="0" smtClean="0"/>
              <a:t> prototype structure</a:t>
            </a:r>
            <a:endParaRPr lang="en-US" dirty="0"/>
          </a:p>
        </p:txBody>
      </p:sp>
      <p:sp>
        <p:nvSpPr>
          <p:cNvPr id="10" name="Line Callout 1 9"/>
          <p:cNvSpPr/>
          <p:nvPr/>
        </p:nvSpPr>
        <p:spPr>
          <a:xfrm>
            <a:off x="4495800" y="5289550"/>
            <a:ext cx="3276600" cy="1066800"/>
          </a:xfrm>
          <a:prstGeom prst="borderCallout1">
            <a:avLst>
              <a:gd name="adj1" fmla="val 52943"/>
              <a:gd name="adj2" fmla="val -1735"/>
              <a:gd name="adj3" fmla="val -4009"/>
              <a:gd name="adj4" fmla="val -47405"/>
            </a:avLst>
          </a:prstGeom>
          <a:solidFill>
            <a:srgbClr val="008000"/>
          </a:solidFill>
          <a:ln>
            <a:solidFill>
              <a:schemeClr val="bg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12 issues closed;</a:t>
            </a:r>
          </a:p>
          <a:p>
            <a:pPr algn="ctr"/>
            <a:r>
              <a:rPr lang="en-US" dirty="0" smtClean="0"/>
              <a:t>4 issues in progress,</a:t>
            </a:r>
            <a:r>
              <a:rPr lang="en-US" dirty="0" smtClean="0"/>
              <a:t> some pending </a:t>
            </a:r>
            <a:r>
              <a:rPr lang="en-US" dirty="0" smtClean="0"/>
              <a:t>1</a:t>
            </a:r>
            <a:r>
              <a:rPr lang="en-US" baseline="30000" dirty="0" smtClean="0"/>
              <a:t>st</a:t>
            </a:r>
            <a:r>
              <a:rPr lang="en-US" dirty="0" smtClean="0"/>
              <a:t> prototype structure</a:t>
            </a:r>
            <a:endParaRPr lang="en-US" dirty="0"/>
          </a:p>
        </p:txBody>
      </p:sp>
      <p:sp>
        <p:nvSpPr>
          <p:cNvPr id="11" name="TextBox 10"/>
          <p:cNvSpPr txBox="1"/>
          <p:nvPr/>
        </p:nvSpPr>
        <p:spPr>
          <a:xfrm>
            <a:off x="192523" y="5791200"/>
            <a:ext cx="838954" cy="369332"/>
          </a:xfrm>
          <a:prstGeom prst="rect">
            <a:avLst/>
          </a:prstGeom>
          <a:noFill/>
        </p:spPr>
        <p:txBody>
          <a:bodyPr wrap="none" rtlCol="0">
            <a:spAutoFit/>
          </a:bodyPr>
          <a:lstStyle/>
          <a:p>
            <a:r>
              <a:rPr lang="en-US" dirty="0" smtClean="0">
                <a:solidFill>
                  <a:schemeClr val="bg1">
                    <a:lumMod val="50000"/>
                  </a:schemeClr>
                </a:solidFill>
              </a:rPr>
              <a:t>* chair</a:t>
            </a:r>
            <a:endParaRPr lang="en-US" dirty="0">
              <a:solidFill>
                <a:schemeClr val="bg1">
                  <a:lumMod val="50000"/>
                </a:schemeClr>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MQXFA Action Items from Feb 2016 Workshop</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graphicFrame>
        <p:nvGraphicFramePr>
          <p:cNvPr id="7" name="Content Placeholder 7"/>
          <p:cNvGraphicFramePr>
            <a:graphicFrameLocks/>
          </p:cNvGraphicFramePr>
          <p:nvPr/>
        </p:nvGraphicFramePr>
        <p:xfrm>
          <a:off x="457200" y="1143000"/>
          <a:ext cx="8229600" cy="4338319"/>
        </p:xfrm>
        <a:graphic>
          <a:graphicData uri="http://schemas.openxmlformats.org/drawingml/2006/table">
            <a:tbl>
              <a:tblPr firstRow="1" bandRow="1">
                <a:tableStyleId>{5C22544A-7EE6-4342-B048-85BDC9FD1C3A}</a:tableStyleId>
              </a:tblPr>
              <a:tblGrid>
                <a:gridCol w="6324600"/>
                <a:gridCol w="762000"/>
                <a:gridCol w="1143000"/>
              </a:tblGrid>
              <a:tr h="370840">
                <a:tc>
                  <a:txBody>
                    <a:bodyPr/>
                    <a:lstStyle/>
                    <a:p>
                      <a:endParaRPr lang="en-US" dirty="0"/>
                    </a:p>
                  </a:txBody>
                  <a:tcPr/>
                </a:tc>
                <a:tc>
                  <a:txBody>
                    <a:bodyPr/>
                    <a:lstStyle/>
                    <a:p>
                      <a:pPr algn="ctr"/>
                      <a:r>
                        <a:rPr lang="en-US" dirty="0" smtClean="0"/>
                        <a:t>Done</a:t>
                      </a:r>
                      <a:endParaRPr lang="en-US" dirty="0"/>
                    </a:p>
                  </a:txBody>
                  <a:tcPr/>
                </a:tc>
                <a:tc>
                  <a:txBody>
                    <a:bodyPr/>
                    <a:lstStyle/>
                    <a:p>
                      <a:r>
                        <a:rPr lang="en-US" dirty="0" smtClean="0"/>
                        <a:t>Notes</a:t>
                      </a:r>
                      <a:endParaRPr lang="en-US" dirty="0"/>
                    </a:p>
                  </a:txBody>
                  <a:tcPr/>
                </a:tc>
              </a:tr>
              <a:tr h="370840">
                <a:tc>
                  <a:txBody>
                    <a:bodyPr/>
                    <a:lstStyle/>
                    <a:p>
                      <a:r>
                        <a:rPr lang="en-US" dirty="0" smtClean="0"/>
                        <a:t>Verify axial preload conditions with SST rods</a:t>
                      </a:r>
                    </a:p>
                  </a:txBody>
                  <a:tcPr/>
                </a:tc>
                <a:tc>
                  <a:txBody>
                    <a:bodyPr/>
                    <a:lstStyle/>
                    <a:p>
                      <a:pPr algn="ctr"/>
                      <a:r>
                        <a:rPr lang="en-US" dirty="0" err="1" smtClean="0">
                          <a:latin typeface="Wingdings"/>
                          <a:ea typeface="Wingdings"/>
                          <a:cs typeface="Wingdings"/>
                        </a:rPr>
                        <a:t></a:t>
                      </a:r>
                      <a:endParaRPr lang="en-US" dirty="0"/>
                    </a:p>
                  </a:txBody>
                  <a:tcPr/>
                </a:tc>
                <a:tc>
                  <a:txBody>
                    <a:bodyPr/>
                    <a:lstStyle/>
                    <a:p>
                      <a:endParaRPr lang="en-US" dirty="0"/>
                    </a:p>
                  </a:txBody>
                  <a:tcPr/>
                </a:tc>
              </a:tr>
              <a:tr h="370840">
                <a:tc>
                  <a:txBody>
                    <a:bodyPr/>
                    <a:lstStyle/>
                    <a:p>
                      <a:r>
                        <a:rPr lang="en-US" b="0" dirty="0" smtClean="0"/>
                        <a:t>Fabricate </a:t>
                      </a:r>
                      <a:r>
                        <a:rPr lang="en-US" b="0" dirty="0" err="1" smtClean="0"/>
                        <a:t>Nitronic</a:t>
                      </a:r>
                      <a:r>
                        <a:rPr lang="en-US" b="0" dirty="0" smtClean="0"/>
                        <a:t> 50 endplates for CERN</a:t>
                      </a:r>
                    </a:p>
                  </a:txBody>
                  <a:tcPr/>
                </a:tc>
                <a:tc>
                  <a:txBody>
                    <a:bodyPr/>
                    <a:lstStyle/>
                    <a:p>
                      <a:pPr algn="ctr"/>
                      <a:r>
                        <a:rPr lang="en-US" dirty="0" err="1" smtClean="0">
                          <a:latin typeface="Wingdings"/>
                          <a:ea typeface="Wingdings"/>
                          <a:cs typeface="Wingdings"/>
                        </a:rPr>
                        <a:t></a:t>
                      </a:r>
                      <a:endParaRPr lang="en-US" dirty="0"/>
                    </a:p>
                  </a:txBody>
                  <a:tcPr/>
                </a:tc>
                <a:tc>
                  <a:txBody>
                    <a:bodyPr/>
                    <a:lstStyle/>
                    <a:p>
                      <a:r>
                        <a:rPr lang="en-US" sz="1200" dirty="0" smtClean="0"/>
                        <a:t>Not shipped yet</a:t>
                      </a:r>
                      <a:endParaRPr lang="en-US" sz="1200" dirty="0"/>
                    </a:p>
                  </a:txBody>
                  <a:tcPr/>
                </a:tc>
              </a:tr>
              <a:tr h="370840">
                <a:tc>
                  <a:txBody>
                    <a:bodyPr/>
                    <a:lstStyle/>
                    <a:p>
                      <a:r>
                        <a:rPr lang="en-US" dirty="0" smtClean="0"/>
                        <a:t>Check coil stress with SST </a:t>
                      </a:r>
                      <a:r>
                        <a:rPr lang="en-US" dirty="0" err="1" smtClean="0"/>
                        <a:t>LHe</a:t>
                      </a:r>
                      <a:r>
                        <a:rPr lang="en-US" dirty="0" smtClean="0"/>
                        <a:t> containment</a:t>
                      </a:r>
                    </a:p>
                  </a:txBody>
                  <a:tcPr/>
                </a:tc>
                <a:tc>
                  <a:txBody>
                    <a:bodyPr/>
                    <a:lstStyle/>
                    <a:p>
                      <a:pPr algn="ctr"/>
                      <a:r>
                        <a:rPr lang="en-US" dirty="0" err="1" smtClean="0">
                          <a:latin typeface="Wingdings"/>
                          <a:ea typeface="Wingdings"/>
                          <a:cs typeface="Wingdings"/>
                        </a:rPr>
                        <a:t></a:t>
                      </a:r>
                      <a:endParaRPr lang="en-US" dirty="0"/>
                    </a:p>
                  </a:txBody>
                  <a:tcPr/>
                </a:tc>
                <a:tc>
                  <a:txBody>
                    <a:bodyPr/>
                    <a:lstStyle/>
                    <a:p>
                      <a:endParaRPr lang="en-US" dirty="0"/>
                    </a:p>
                  </a:txBody>
                  <a:tcPr/>
                </a:tc>
              </a:tr>
              <a:tr h="370840">
                <a:tc>
                  <a:txBody>
                    <a:bodyPr/>
                    <a:lstStyle/>
                    <a:p>
                      <a:r>
                        <a:rPr lang="en-US" dirty="0" smtClean="0"/>
                        <a:t>Check SG versus model during bladder operations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ＭＳ ゴシック"/>
                          <a:ea typeface="ＭＳ ゴシック"/>
                          <a:cs typeface="ＭＳ ゴシック"/>
                        </a:rPr>
                        <a:t>☐</a:t>
                      </a:r>
                      <a:endParaRPr lang="en-US" dirty="0" smtClean="0"/>
                    </a:p>
                  </a:txBody>
                  <a:tcPr/>
                </a:tc>
                <a:tc>
                  <a:txBody>
                    <a:bodyPr/>
                    <a:lstStyle/>
                    <a:p>
                      <a:r>
                        <a:rPr lang="en-US" sz="1400" dirty="0" smtClean="0"/>
                        <a:t>In Progress</a:t>
                      </a:r>
                      <a:endParaRPr lang="en-US" sz="1400" dirty="0"/>
                    </a:p>
                  </a:txBody>
                  <a:tcPr/>
                </a:tc>
              </a:tr>
              <a:tr h="370840">
                <a:tc>
                  <a:txBody>
                    <a:bodyPr/>
                    <a:lstStyle/>
                    <a:p>
                      <a:r>
                        <a:rPr lang="en-US" dirty="0" smtClean="0"/>
                        <a:t>Perform tolerance analysis on dummy coil case (and full tolerance analysis)</a:t>
                      </a:r>
                    </a:p>
                    <a:p>
                      <a:pPr lvl="1"/>
                      <a:r>
                        <a:rPr lang="en-US" dirty="0" smtClean="0"/>
                        <a:t>Will also investigate impact of </a:t>
                      </a:r>
                      <a:r>
                        <a:rPr lang="en-US" dirty="0" err="1" smtClean="0"/>
                        <a:t>azimuthal</a:t>
                      </a:r>
                      <a:r>
                        <a:rPr lang="en-US" dirty="0" smtClean="0"/>
                        <a:t> tolerances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ＭＳ ゴシック"/>
                          <a:ea typeface="ＭＳ ゴシック"/>
                          <a:cs typeface="ＭＳ ゴシック"/>
                        </a:rPr>
                        <a:t>☐</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Eng.</a:t>
                      </a:r>
                      <a:r>
                        <a:rPr lang="en-US" sz="1400" baseline="0" dirty="0" smtClean="0"/>
                        <a:t> Note i</a:t>
                      </a:r>
                      <a:r>
                        <a:rPr lang="en-US" sz="1400" dirty="0" smtClean="0"/>
                        <a:t>n Progress</a:t>
                      </a:r>
                    </a:p>
                    <a:p>
                      <a:endParaRPr lang="en-US" dirty="0"/>
                    </a:p>
                  </a:txBody>
                  <a:tcPr/>
                </a:tc>
              </a:tr>
              <a:tr h="370840">
                <a:tc>
                  <a:txBody>
                    <a:bodyPr/>
                    <a:lstStyle/>
                    <a:p>
                      <a:r>
                        <a:rPr lang="en-US" dirty="0" smtClean="0"/>
                        <a:t>Update analysis with adjusted modulus</a:t>
                      </a:r>
                    </a:p>
                  </a:txBody>
                  <a:tcPr/>
                </a:tc>
                <a:tc>
                  <a:txBody>
                    <a:bodyPr/>
                    <a:lstStyle/>
                    <a:p>
                      <a:pPr algn="ctr"/>
                      <a:r>
                        <a:rPr lang="en-US" dirty="0" err="1" smtClean="0">
                          <a:latin typeface="Wingdings"/>
                          <a:ea typeface="Wingdings"/>
                          <a:cs typeface="Wingdings"/>
                        </a:rPr>
                        <a:t></a:t>
                      </a:r>
                      <a:endParaRPr lang="en-US" dirty="0"/>
                    </a:p>
                  </a:txBody>
                  <a:tcPr/>
                </a:tc>
                <a:tc>
                  <a:txBody>
                    <a:bodyPr/>
                    <a:lstStyle/>
                    <a:p>
                      <a:endParaRPr lang="en-US" dirty="0"/>
                    </a:p>
                  </a:txBody>
                  <a:tcPr/>
                </a:tc>
              </a:tr>
              <a:tr h="370840">
                <a:tc>
                  <a:txBody>
                    <a:bodyPr/>
                    <a:lstStyle/>
                    <a:p>
                      <a:r>
                        <a:rPr lang="en-US" dirty="0" smtClean="0"/>
                        <a:t>Evaluate possible use of extruded bladders</a:t>
                      </a:r>
                    </a:p>
                  </a:txBody>
                  <a:tcPr/>
                </a:tc>
                <a:tc>
                  <a:txBody>
                    <a:bodyPr/>
                    <a:lstStyle/>
                    <a:p>
                      <a:pPr algn="ctr"/>
                      <a:r>
                        <a:rPr lang="en-US" dirty="0" err="1" smtClean="0">
                          <a:latin typeface="Wingdings"/>
                          <a:ea typeface="Wingdings"/>
                          <a:cs typeface="Wingdings"/>
                        </a:rPr>
                        <a:t></a:t>
                      </a:r>
                      <a:endParaRPr lang="en-US" dirty="0"/>
                    </a:p>
                  </a:txBody>
                  <a:tcPr/>
                </a:tc>
                <a:tc>
                  <a:txBody>
                    <a:bodyPr/>
                    <a:lstStyle/>
                    <a:p>
                      <a:r>
                        <a:rPr lang="en-US" sz="1400" dirty="0" smtClean="0"/>
                        <a:t>CERN</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Check rigidity of integration table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latin typeface="Wingdings"/>
                          <a:ea typeface="Wingdings"/>
                          <a:cs typeface="Wingdings"/>
                        </a:rPr>
                        <a:t></a:t>
                      </a:r>
                      <a:endParaRPr lang="en-US" dirty="0" smtClean="0"/>
                    </a:p>
                  </a:txBody>
                  <a:tcPr/>
                </a:tc>
                <a:tc>
                  <a:txBody>
                    <a:bodyPr/>
                    <a:lstStyle/>
                    <a:p>
                      <a:endParaRPr lang="en-US"/>
                    </a:p>
                  </a:txBody>
                  <a:tcPr/>
                </a:tc>
              </a:tr>
              <a:tr h="370840">
                <a:tc>
                  <a:txBody>
                    <a:bodyPr/>
                    <a:lstStyle/>
                    <a:p>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endParaRPr lang="en-US" dirty="0"/>
                    </a:p>
                  </a:txBody>
                  <a:tcPr/>
                </a:tc>
              </a:tr>
            </a:tbl>
          </a:graphicData>
        </a:graphic>
      </p:graphicFrame>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60682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6" name="Group 30"/>
          <p:cNvGrpSpPr/>
          <p:nvPr/>
        </p:nvGrpSpPr>
        <p:grpSpPr>
          <a:xfrm>
            <a:off x="76200" y="838200"/>
            <a:ext cx="8556953" cy="5638800"/>
            <a:chOff x="76200" y="838200"/>
            <a:chExt cx="8556953" cy="5638800"/>
          </a:xfrm>
        </p:grpSpPr>
        <p:pic>
          <p:nvPicPr>
            <p:cNvPr id="33" name="Picture 32" descr="8x11 su-1004-4795.jpg"/>
            <p:cNvPicPr>
              <a:picLocks noChangeAspect="1"/>
            </p:cNvPicPr>
            <p:nvPr/>
          </p:nvPicPr>
          <p:blipFill>
            <a:blip r:embed="rId2"/>
            <a:srcRect l="6896" t="17778" r="3855" b="10671"/>
            <a:stretch>
              <a:fillRect/>
            </a:stretch>
          </p:blipFill>
          <p:spPr>
            <a:xfrm>
              <a:off x="76200" y="838200"/>
              <a:ext cx="7920000" cy="4906963"/>
            </a:xfrm>
            <a:prstGeom prst="rect">
              <a:avLst/>
            </a:prstGeom>
          </p:spPr>
        </p:pic>
        <p:pic>
          <p:nvPicPr>
            <p:cNvPr id="34" name="Picture 33" descr="coilpack SU-1003-3605.jpg"/>
            <p:cNvPicPr>
              <a:picLocks noChangeAspect="1"/>
            </p:cNvPicPr>
            <p:nvPr/>
          </p:nvPicPr>
          <p:blipFill>
            <a:blip r:embed="rId3"/>
            <a:srcRect r="17788"/>
            <a:stretch>
              <a:fillRect/>
            </a:stretch>
          </p:blipFill>
          <p:spPr>
            <a:xfrm>
              <a:off x="5105400" y="3699726"/>
              <a:ext cx="3527753" cy="2777274"/>
            </a:xfrm>
            <a:prstGeom prst="rect">
              <a:avLst/>
            </a:prstGeom>
          </p:spPr>
        </p:pic>
      </p:grpSp>
      <p:sp>
        <p:nvSpPr>
          <p:cNvPr id="2" name="Title 1"/>
          <p:cNvSpPr>
            <a:spLocks noGrp="1"/>
          </p:cNvSpPr>
          <p:nvPr>
            <p:ph type="title"/>
          </p:nvPr>
        </p:nvSpPr>
        <p:spPr/>
        <p:txBody>
          <a:bodyPr/>
          <a:lstStyle/>
          <a:p>
            <a:r>
              <a:rPr lang="en-US" dirty="0" smtClean="0"/>
              <a:t>Magnet Assembly Process Flow</a:t>
            </a:r>
            <a:endParaRPr lang="en-US" dirty="0"/>
          </a:p>
        </p:txBody>
      </p:sp>
      <p:sp>
        <p:nvSpPr>
          <p:cNvPr id="4" name="Footer Placeholder 3"/>
          <p:cNvSpPr>
            <a:spLocks noGrp="1"/>
          </p:cNvSpPr>
          <p:nvPr>
            <p:ph type="ftr" sz="quarter" idx="11"/>
          </p:nvPr>
        </p:nvSpPr>
        <p:spPr/>
        <p:txBody>
          <a:bodyPr/>
          <a:lstStyle/>
          <a:p>
            <a:r>
              <a:rPr lang="en-US" smtClean="0"/>
              <a:t>D.W. Cheng – MQXF International Review, June 7th-10th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42" name="Content Placeholder 41" descr="MQXFA Process Flow 2.png"/>
          <p:cNvPicPr>
            <a:picLocks noGrp="1" noChangeAspect="1"/>
          </p:cNvPicPr>
          <p:nvPr>
            <p:ph idx="1"/>
          </p:nvPr>
        </p:nvPicPr>
        <p:blipFill>
          <a:blip r:embed="rId4"/>
          <a:srcRect t="-4611" b="-4611"/>
          <a:stretch>
            <a:fillRect/>
          </a:stretch>
        </p:blipFill>
        <p:spPr>
          <a:xfrm>
            <a:off x="0" y="685800"/>
            <a:ext cx="9144000" cy="5665312"/>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6068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Props1.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BF8EF391-2BAD-45F4-B22E-736040720C99}">
  <ds:schemaRefs>
    <ds:schemaRef ds:uri="8946e33d-fd2f-4ae4-8ee9-d90c129cdf9e"/>
    <ds:schemaRef ds:uri="http://purl.org/dc/elements/1.1/"/>
    <ds:schemaRef ds:uri="http://www.w3.org/XML/1998/namespac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5997</TotalTime>
  <Words>3813</Words>
  <Application>Microsoft Macintosh PowerPoint</Application>
  <PresentationFormat>On-screen Show (4:3)</PresentationFormat>
  <Paragraphs>522</Paragraphs>
  <Slides>50</Slides>
  <Notes>1</Notes>
  <HiddenSlides>0</HiddenSlides>
  <MMClips>0</MMClips>
  <ScaleCrop>false</ScaleCrop>
  <HeadingPairs>
    <vt:vector size="4" baseType="variant">
      <vt:variant>
        <vt:lpstr>Design Template</vt:lpstr>
      </vt:variant>
      <vt:variant>
        <vt:i4>1</vt:i4>
      </vt:variant>
      <vt:variant>
        <vt:lpstr>Slide Titles</vt:lpstr>
      </vt:variant>
      <vt:variant>
        <vt:i4>50</vt:i4>
      </vt:variant>
    </vt:vector>
  </HeadingPairs>
  <TitlesOfParts>
    <vt:vector size="51" baseType="lpstr">
      <vt:lpstr>Thème Office</vt:lpstr>
      <vt:lpstr>Long magnet manufacturing plan and QC by US HL-LHC-AUP</vt:lpstr>
      <vt:lpstr>Outline</vt:lpstr>
      <vt:lpstr>LARP History</vt:lpstr>
      <vt:lpstr>MQXFA Structure Assembly</vt:lpstr>
      <vt:lpstr>MQXFA Requirements</vt:lpstr>
      <vt:lpstr>MQXFA Requirements</vt:lpstr>
      <vt:lpstr>MQXFA Internal Review, July 2015</vt:lpstr>
      <vt:lpstr>MQXFA Action Items from Feb 2016 Workshop</vt:lpstr>
      <vt:lpstr>Magnet Assembly Process Flow</vt:lpstr>
      <vt:lpstr>Applying Lessons Learned</vt:lpstr>
      <vt:lpstr>Assembly Tables and Lifting Fixtures</vt:lpstr>
      <vt:lpstr>Assembly Tables and Lifting Fixtures</vt:lpstr>
      <vt:lpstr>Magnet Assembly Tooling Layout</vt:lpstr>
      <vt:lpstr>Fiducializing the Magnet Structure</vt:lpstr>
      <vt:lpstr>Warm Magnetic Measurements</vt:lpstr>
      <vt:lpstr>ABS and Documentation</vt:lpstr>
      <vt:lpstr>Manufacturing Plan</vt:lpstr>
      <vt:lpstr>Present Tooling Infrastructure Footprint</vt:lpstr>
      <vt:lpstr>Production Task Durations—Max Duration 25d</vt:lpstr>
      <vt:lpstr>Magnet Integration—Max Duration 25d</vt:lpstr>
      <vt:lpstr>Structures Status</vt:lpstr>
      <vt:lpstr>Assembly Tooling Status</vt:lpstr>
      <vt:lpstr>Summary</vt:lpstr>
      <vt:lpstr>Acknowledgements</vt:lpstr>
      <vt:lpstr>Backup Slides</vt:lpstr>
      <vt:lpstr>Coil Pack Assembly Prep--Coil Preparations</vt:lpstr>
      <vt:lpstr>Coil Pack Assembly Prep--Coil Preparations</vt:lpstr>
      <vt:lpstr>Coil Pack Assembly Prep--Coil Preparations</vt:lpstr>
      <vt:lpstr>Coil Pack Assembly Prep—Load Pads &amp; Collars</vt:lpstr>
      <vt:lpstr>Magnet Integration</vt:lpstr>
      <vt:lpstr>Magnet Integration</vt:lpstr>
      <vt:lpstr>Magnet Integration</vt:lpstr>
      <vt:lpstr>Magnet Integration</vt:lpstr>
      <vt:lpstr>Magnet Integration</vt:lpstr>
      <vt:lpstr>Magnet Integration</vt:lpstr>
      <vt:lpstr>Magnet Integration</vt:lpstr>
      <vt:lpstr>Magnet Integration</vt:lpstr>
      <vt:lpstr>Magnet Integration</vt:lpstr>
      <vt:lpstr>Magnet Integration</vt:lpstr>
      <vt:lpstr>Magnet Integration</vt:lpstr>
      <vt:lpstr>Magnet Integration</vt:lpstr>
      <vt:lpstr>Proposed Coil Ends</vt:lpstr>
      <vt:lpstr>Fiducializing the Coil Mechanical Center</vt:lpstr>
      <vt:lpstr>Yoke Survey Tooling Block</vt:lpstr>
      <vt:lpstr>Proposed Fiducial Plan</vt:lpstr>
      <vt:lpstr>Fixed, and aligned Magnet Integration Table</vt:lpstr>
      <vt:lpstr>What is Achievable?</vt:lpstr>
      <vt:lpstr>Summary of LQ Experience</vt:lpstr>
      <vt:lpstr>Summary of HQ Experience</vt:lpstr>
      <vt:lpstr>Summary of MQXFS/D Experience</vt:lpstr>
    </vt:vector>
  </TitlesOfParts>
  <Company>APO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Dan Cheng</cp:lastModifiedBy>
  <cp:revision>388</cp:revision>
  <dcterms:created xsi:type="dcterms:W3CDTF">2016-06-08T07:15:12Z</dcterms:created>
  <dcterms:modified xsi:type="dcterms:W3CDTF">2016-06-08T09:36:14Z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