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308" r:id="rId6"/>
    <p:sldId id="312" r:id="rId7"/>
    <p:sldId id="313" r:id="rId8"/>
    <p:sldId id="315" r:id="rId9"/>
    <p:sldId id="317" r:id="rId10"/>
    <p:sldId id="318" r:id="rId11"/>
    <p:sldId id="319" r:id="rId12"/>
    <p:sldId id="329" r:id="rId13"/>
    <p:sldId id="320" r:id="rId14"/>
    <p:sldId id="322" r:id="rId15"/>
    <p:sldId id="324" r:id="rId16"/>
    <p:sldId id="325" r:id="rId17"/>
    <p:sldId id="326" r:id="rId18"/>
    <p:sldId id="309" r:id="rId19"/>
    <p:sldId id="314" r:id="rId20"/>
    <p:sldId id="327" r:id="rId21"/>
    <p:sldId id="328" r:id="rId22"/>
    <p:sldId id="331" r:id="rId23"/>
    <p:sldId id="310" r:id="rId24"/>
    <p:sldId id="330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69E"/>
    <a:srgbClr val="1811A3"/>
    <a:srgbClr val="B4C6E7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5"/>
    <p:restoredTop sz="93343" autoAdjust="0"/>
  </p:normalViewPr>
  <p:slideViewPr>
    <p:cSldViewPr snapToObjects="1" showGuides="1">
      <p:cViewPr varScale="1">
        <p:scale>
          <a:sx n="75" d="100"/>
          <a:sy n="75" d="100"/>
        </p:scale>
        <p:origin x="1482" y="7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72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Guram Chlachidze – MQXF International Review, June 7</a:t>
            </a:r>
            <a:r>
              <a:rPr lang="en-US" baseline="30000" dirty="0" smtClean="0"/>
              <a:t>th</a:t>
            </a:r>
            <a:r>
              <a:rPr lang="en-US" dirty="0" smtClean="0"/>
              <a:t>-10</a:t>
            </a:r>
            <a:r>
              <a:rPr lang="en-US" baseline="30000" dirty="0" smtClean="0"/>
              <a:t>th</a:t>
            </a:r>
            <a:r>
              <a:rPr lang="en-US" dirty="0" smtClean="0"/>
              <a:t> 2016</a:t>
            </a:r>
            <a:endParaRPr lang="en-GB" dirty="0"/>
          </a:p>
        </p:txBody>
      </p:sp>
      <p:pic>
        <p:nvPicPr>
          <p:cNvPr id="12" name="Image 5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27711" y="6186134"/>
            <a:ext cx="499889" cy="594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0103" y="2830731"/>
            <a:ext cx="6584776" cy="1080120"/>
          </a:xfrm>
        </p:spPr>
        <p:txBody>
          <a:bodyPr/>
          <a:lstStyle/>
          <a:p>
            <a:r>
              <a:rPr lang="en-US" dirty="0"/>
              <a:t>Horizontal Test Facility and Test Plans by US HL-LHC-AUP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Guram Chlachidze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491" y="5461134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 smtClean="0"/>
              <a:t>MQXF International Review – CERN, June 7</a:t>
            </a:r>
            <a:r>
              <a:rPr lang="en-GB" baseline="30000" dirty="0" smtClean="0"/>
              <a:t>th</a:t>
            </a:r>
            <a:r>
              <a:rPr lang="en-GB" dirty="0" smtClean="0"/>
              <a:t> – 10</a:t>
            </a:r>
            <a:r>
              <a:rPr lang="en-GB" baseline="30000" dirty="0" smtClean="0"/>
              <a:t>th</a:t>
            </a:r>
            <a:r>
              <a:rPr lang="en-GB" dirty="0" smtClean="0"/>
              <a:t>, 2016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912" y="511165"/>
            <a:ext cx="1604480" cy="1909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Plans for the Baseline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1811A3"/>
                </a:solidFill>
              </a:rPr>
              <a:t>Cold mass test with powering the magnet up to 15 </a:t>
            </a:r>
            <a:r>
              <a:rPr lang="en-US" sz="2000" dirty="0" smtClean="0">
                <a:solidFill>
                  <a:srgbClr val="1811A3"/>
                </a:solidFill>
              </a:rPr>
              <a:t>kA</a:t>
            </a:r>
          </a:p>
          <a:p>
            <a:r>
              <a:rPr lang="en-US" sz="1800" dirty="0" smtClean="0"/>
              <a:t>MQXFA training up to the ultimate current of 17.8 kA, </a:t>
            </a:r>
            <a:r>
              <a:rPr lang="en-US" sz="1800" dirty="0"/>
              <a:t>and </a:t>
            </a:r>
            <a:r>
              <a:rPr lang="en-US" sz="1800" dirty="0" smtClean="0"/>
              <a:t>comprehensive field </a:t>
            </a:r>
            <a:r>
              <a:rPr lang="en-US" sz="1800" dirty="0"/>
              <a:t>quality measurements </a:t>
            </a:r>
            <a:r>
              <a:rPr lang="en-US" sz="1800" dirty="0" smtClean="0"/>
              <a:t>performed at BNL’s </a:t>
            </a:r>
            <a:r>
              <a:rPr lang="en-US" sz="1800" dirty="0"/>
              <a:t>vertical test </a:t>
            </a:r>
            <a:r>
              <a:rPr lang="en-US" sz="1800" dirty="0" smtClean="0"/>
              <a:t>facility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u="sng" dirty="0" smtClean="0"/>
              <a:t>Electrical </a:t>
            </a:r>
            <a:r>
              <a:rPr lang="en-US" sz="2000" u="sng" dirty="0"/>
              <a:t>inspection of </a:t>
            </a:r>
            <a:r>
              <a:rPr lang="en-US" sz="2000" u="sng" dirty="0" smtClean="0"/>
              <a:t>cold mass</a:t>
            </a:r>
          </a:p>
          <a:p>
            <a:r>
              <a:rPr lang="en-US" sz="1800" dirty="0" smtClean="0"/>
              <a:t>Warm and cold </a:t>
            </a:r>
            <a:r>
              <a:rPr lang="en-US" sz="1800" dirty="0" err="1" smtClean="0"/>
              <a:t>Hipoting</a:t>
            </a:r>
            <a:r>
              <a:rPr lang="en-US" sz="1800" dirty="0" smtClean="0"/>
              <a:t> tests. Splices</a:t>
            </a:r>
            <a:r>
              <a:rPr lang="en-US" sz="1800" dirty="0"/>
              <a:t>, leads and bus bars </a:t>
            </a:r>
            <a:r>
              <a:rPr lang="en-US" sz="1800" dirty="0" smtClean="0"/>
              <a:t>will be inspected at </a:t>
            </a:r>
            <a:r>
              <a:rPr lang="en-US" sz="1800" dirty="0"/>
              <a:t>room </a:t>
            </a:r>
            <a:r>
              <a:rPr lang="en-US" sz="1800" dirty="0" smtClean="0"/>
              <a:t>temperature</a:t>
            </a:r>
            <a:r>
              <a:rPr lang="en-US" sz="1800" dirty="0"/>
              <a:t> </a:t>
            </a:r>
            <a:r>
              <a:rPr lang="en-US" sz="1800" dirty="0" smtClean="0"/>
              <a:t>and after cool down</a:t>
            </a:r>
            <a:endParaRPr lang="en-US" sz="1800" dirty="0"/>
          </a:p>
          <a:p>
            <a:pPr marL="0" indent="0">
              <a:buNone/>
            </a:pPr>
            <a:endParaRPr lang="en-US" sz="1600" u="sng" dirty="0" smtClean="0"/>
          </a:p>
          <a:p>
            <a:pPr marL="0" indent="0">
              <a:buNone/>
            </a:pPr>
            <a:r>
              <a:rPr lang="en-US" sz="2000" u="sng" dirty="0" smtClean="0"/>
              <a:t>Cold mass </a:t>
            </a:r>
            <a:r>
              <a:rPr lang="en-US" sz="2000" u="sng" dirty="0"/>
              <a:t>p</a:t>
            </a:r>
            <a:r>
              <a:rPr lang="en-US" sz="2000" u="sng" dirty="0" smtClean="0"/>
              <a:t>erformance </a:t>
            </a:r>
            <a:r>
              <a:rPr lang="en-US" sz="2000" u="sng" dirty="0"/>
              <a:t>t</a:t>
            </a:r>
            <a:r>
              <a:rPr lang="en-US" sz="2000" u="sng" dirty="0" smtClean="0"/>
              <a:t>ests:</a:t>
            </a:r>
          </a:p>
          <a:p>
            <a:r>
              <a:rPr lang="en-US" sz="1800" dirty="0" smtClean="0"/>
              <a:t>Check magnet retraining and confirm stable operation at a maximum current of 15 kA</a:t>
            </a:r>
          </a:p>
          <a:p>
            <a:r>
              <a:rPr lang="en-US" sz="1800" dirty="0" smtClean="0"/>
              <a:t>Confirm magnet protection with protection heaters and CLIQ in one or two cold mass assemblies: heater induced quenches, no external energy extraction (EE)</a:t>
            </a:r>
          </a:p>
          <a:p>
            <a:r>
              <a:rPr lang="en-US" sz="1800" dirty="0" smtClean="0"/>
              <a:t>Continue further tests and measurements with the EE in order to </a:t>
            </a:r>
            <a:r>
              <a:rPr lang="en-US" sz="1800" dirty="0"/>
              <a:t>reduce the quench recovery time and save helium </a:t>
            </a:r>
            <a:endParaRPr lang="en-US" sz="18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90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/>
              <a:t>Warm Magnetic measurements:</a:t>
            </a:r>
            <a:endParaRPr lang="en-US" sz="1700" dirty="0" smtClean="0"/>
          </a:p>
          <a:p>
            <a:r>
              <a:rPr lang="en-US" sz="2000" dirty="0" smtClean="0"/>
              <a:t>Average </a:t>
            </a:r>
            <a:r>
              <a:rPr lang="en-US" sz="2000" dirty="0"/>
              <a:t>integral roll angle between </a:t>
            </a:r>
            <a:r>
              <a:rPr lang="en-US" sz="2000" dirty="0" smtClean="0"/>
              <a:t>two magnets</a:t>
            </a:r>
          </a:p>
          <a:p>
            <a:pPr lvl="1"/>
            <a:r>
              <a:rPr lang="en-US" sz="1800" dirty="0" smtClean="0"/>
              <a:t>SSW system, individual MQXFA powering to 10 A</a:t>
            </a:r>
            <a:endParaRPr lang="en-US" sz="1800" dirty="0"/>
          </a:p>
          <a:p>
            <a:r>
              <a:rPr lang="en-US" sz="2000" dirty="0"/>
              <a:t>Alignment of magnets’ </a:t>
            </a:r>
            <a:r>
              <a:rPr lang="en-US" sz="2000" dirty="0" smtClean="0"/>
              <a:t>axes</a:t>
            </a:r>
          </a:p>
          <a:p>
            <a:pPr lvl="1"/>
            <a:r>
              <a:rPr lang="en-US" sz="1800" dirty="0" smtClean="0"/>
              <a:t>130-mm diameter rotating probe with a laser tracker target, </a:t>
            </a:r>
            <a:r>
              <a:rPr lang="en-US" sz="1800" dirty="0"/>
              <a:t>individual MQXFA powering to 10 </a:t>
            </a:r>
            <a:r>
              <a:rPr lang="en-US" sz="1800" dirty="0" smtClean="0"/>
              <a:t>A</a:t>
            </a:r>
          </a:p>
          <a:p>
            <a:pPr lvl="1"/>
            <a:r>
              <a:rPr lang="en-US" sz="1800" dirty="0" smtClean="0"/>
              <a:t>Suggested probe length: Two 220-mm long probes</a:t>
            </a:r>
          </a:p>
          <a:p>
            <a:pPr lvl="1"/>
            <a:r>
              <a:rPr lang="en-US" sz="1800" dirty="0" smtClean="0"/>
              <a:t>Will determine straightness of beam tube, and magnetic axis with respect to average magnetic axis</a:t>
            </a:r>
            <a:endParaRPr lang="en-US" sz="1800" dirty="0"/>
          </a:p>
          <a:p>
            <a:r>
              <a:rPr lang="en-US" sz="2000" dirty="0"/>
              <a:t>Integral </a:t>
            </a:r>
            <a:r>
              <a:rPr lang="en-US" sz="2000" dirty="0" smtClean="0"/>
              <a:t>field strength</a:t>
            </a:r>
          </a:p>
          <a:p>
            <a:pPr lvl="1"/>
            <a:r>
              <a:rPr lang="en-US" sz="1800" dirty="0" smtClean="0"/>
              <a:t>SSW measurements at 10 A</a:t>
            </a:r>
            <a:endParaRPr lang="en-US" sz="1800" dirty="0"/>
          </a:p>
          <a:p>
            <a:r>
              <a:rPr lang="en-US" sz="2000" dirty="0" smtClean="0"/>
              <a:t>Multipole harmonics</a:t>
            </a:r>
          </a:p>
          <a:p>
            <a:pPr lvl="1"/>
            <a:r>
              <a:rPr lang="en-US" sz="1800" dirty="0" smtClean="0"/>
              <a:t>130-mm </a:t>
            </a:r>
            <a:r>
              <a:rPr lang="en-US" sz="1800" dirty="0"/>
              <a:t>diameter </a:t>
            </a:r>
            <a:r>
              <a:rPr lang="en-US" sz="1800" dirty="0" smtClean="0"/>
              <a:t>rotating probe, individual MQXFA powering to </a:t>
            </a:r>
            <a:r>
              <a:rPr lang="en-US" sz="1800" dirty="0"/>
              <a:t>10 </a:t>
            </a:r>
            <a:r>
              <a:rPr lang="en-US" sz="1800" dirty="0" smtClean="0"/>
              <a:t>A</a:t>
            </a:r>
          </a:p>
          <a:p>
            <a:pPr lvl="1"/>
            <a:r>
              <a:rPr lang="en-US" sz="1800" dirty="0" smtClean="0"/>
              <a:t>Confirm room temperature measurements at BNL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443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/>
              <a:t>Cold Magnetic measurements:</a:t>
            </a:r>
            <a:endParaRPr lang="en-US" sz="2000" u="sng" dirty="0"/>
          </a:p>
          <a:p>
            <a:r>
              <a:rPr lang="en-US" sz="2000" dirty="0" smtClean="0"/>
              <a:t>Average </a:t>
            </a:r>
            <a:r>
              <a:rPr lang="en-US" sz="2000" dirty="0"/>
              <a:t>integral roll angle between magnets </a:t>
            </a:r>
            <a:endParaRPr lang="en-US" sz="2000" dirty="0" smtClean="0"/>
          </a:p>
          <a:p>
            <a:pPr marL="742950" lvl="2" indent="-342900"/>
            <a:r>
              <a:rPr lang="en-US" sz="1800" dirty="0" smtClean="0"/>
              <a:t>SSW </a:t>
            </a:r>
            <a:r>
              <a:rPr lang="en-US" sz="1800" dirty="0"/>
              <a:t>system, </a:t>
            </a:r>
            <a:r>
              <a:rPr lang="en-US" sz="1800" dirty="0" smtClean="0"/>
              <a:t>individual MQXFA powering to </a:t>
            </a:r>
            <a:r>
              <a:rPr lang="en-US" sz="1800" dirty="0"/>
              <a:t>10 A</a:t>
            </a:r>
          </a:p>
          <a:p>
            <a:r>
              <a:rPr lang="en-US" sz="2000" dirty="0" smtClean="0"/>
              <a:t>Alignment </a:t>
            </a:r>
            <a:r>
              <a:rPr lang="en-US" sz="2000" dirty="0"/>
              <a:t>of individual magnets</a:t>
            </a:r>
            <a:r>
              <a:rPr lang="en-US" sz="2000" dirty="0" smtClean="0"/>
              <a:t>’ axes</a:t>
            </a:r>
          </a:p>
          <a:p>
            <a:pPr marL="742950" lvl="2" indent="-342900"/>
            <a:r>
              <a:rPr lang="en-US" sz="1800" dirty="0" smtClean="0"/>
              <a:t>46-mm </a:t>
            </a:r>
            <a:r>
              <a:rPr lang="en-US" sz="1800" dirty="0"/>
              <a:t>diameter rotating probe with a laser tracker target, individual MQXFA powering to 10 </a:t>
            </a:r>
            <a:r>
              <a:rPr lang="en-US" sz="1800" dirty="0" smtClean="0"/>
              <a:t>A</a:t>
            </a:r>
          </a:p>
          <a:p>
            <a:pPr marL="742950" lvl="2" indent="-342900"/>
            <a:r>
              <a:rPr lang="en-US" sz="1800" dirty="0"/>
              <a:t>Suggested probe length: Two 220-mm long probes</a:t>
            </a:r>
            <a:endParaRPr lang="en-US" sz="1800" dirty="0" smtClean="0"/>
          </a:p>
          <a:p>
            <a:pPr marL="742950" lvl="2" indent="-342900"/>
            <a:r>
              <a:rPr lang="en-US" sz="1800" dirty="0" smtClean="0"/>
              <a:t>Verify </a:t>
            </a:r>
            <a:r>
              <a:rPr lang="en-US" sz="1800" dirty="0"/>
              <a:t>straightness of beam tube and magnetic axis with respect to average magnetic </a:t>
            </a:r>
            <a:r>
              <a:rPr lang="en-US" sz="1800" dirty="0" smtClean="0"/>
              <a:t>axis after cool down</a:t>
            </a:r>
            <a:endParaRPr lang="en-US" sz="1800" dirty="0"/>
          </a:p>
          <a:p>
            <a:r>
              <a:rPr lang="en-US" sz="2000" dirty="0"/>
              <a:t>Accurate integral strength measurement </a:t>
            </a:r>
            <a:r>
              <a:rPr lang="en-US" sz="2000" dirty="0" smtClean="0"/>
              <a:t>with SSW at 15 kA</a:t>
            </a:r>
          </a:p>
          <a:p>
            <a:r>
              <a:rPr lang="en-US" sz="2000" dirty="0" smtClean="0"/>
              <a:t>Multipole harmonics at 15 kA</a:t>
            </a:r>
            <a:endParaRPr lang="en-US" sz="2000" dirty="0"/>
          </a:p>
          <a:p>
            <a:pPr marL="742950" lvl="2" indent="-342900"/>
            <a:r>
              <a:rPr lang="en-US" sz="1800" dirty="0" smtClean="0"/>
              <a:t>46-mm </a:t>
            </a:r>
            <a:r>
              <a:rPr lang="en-US" sz="1800" dirty="0"/>
              <a:t>diameter rotating </a:t>
            </a:r>
            <a:r>
              <a:rPr lang="en-US" sz="1800" dirty="0" smtClean="0"/>
              <a:t>probe</a:t>
            </a:r>
            <a:endParaRPr lang="en-US" sz="1800" dirty="0"/>
          </a:p>
          <a:p>
            <a:pPr marL="742950" lvl="2" indent="-342900"/>
            <a:r>
              <a:rPr lang="en-US" sz="1800" dirty="0" smtClean="0"/>
              <a:t>Field strength </a:t>
            </a:r>
            <a:r>
              <a:rPr lang="en-US" sz="1800" dirty="0"/>
              <a:t>vs Z</a:t>
            </a:r>
          </a:p>
          <a:p>
            <a:pPr marL="742950" lvl="2" indent="-342900"/>
            <a:r>
              <a:rPr lang="en-US" sz="1800" dirty="0" smtClean="0"/>
              <a:t>Measure final positions of cold masses axially</a:t>
            </a:r>
            <a:endParaRPr lang="en-US" sz="18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4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26169E"/>
                </a:solidFill>
              </a:rPr>
              <a:t>Thermal cycle will be done only for a couple of cold masses</a:t>
            </a:r>
          </a:p>
          <a:p>
            <a:pPr lvl="1"/>
            <a:r>
              <a:rPr lang="en-US" sz="1800" dirty="0"/>
              <a:t>Check magnet settling in a cold mass</a:t>
            </a:r>
          </a:p>
          <a:p>
            <a:pPr marL="0" indent="0">
              <a:buNone/>
            </a:pPr>
            <a:endParaRPr lang="en-US" sz="1400" u="sng" dirty="0" smtClean="0"/>
          </a:p>
          <a:p>
            <a:pPr marL="0" indent="0">
              <a:buNone/>
            </a:pPr>
            <a:r>
              <a:rPr lang="en-US" sz="2000" u="sng" dirty="0" smtClean="0"/>
              <a:t>Cold Magnetic measurements after thermal cycle:</a:t>
            </a:r>
            <a:endParaRPr lang="en-US" sz="2000" u="sng" dirty="0"/>
          </a:p>
          <a:p>
            <a:r>
              <a:rPr lang="en-US" sz="2000" dirty="0" smtClean="0"/>
              <a:t>Average </a:t>
            </a:r>
            <a:r>
              <a:rPr lang="en-US" sz="2000" dirty="0"/>
              <a:t>integral roll angle between magnets </a:t>
            </a:r>
            <a:endParaRPr lang="en-US" sz="2000" dirty="0" smtClean="0"/>
          </a:p>
          <a:p>
            <a:pPr marL="742950" lvl="2" indent="-342900"/>
            <a:r>
              <a:rPr lang="en-US" sz="1800" dirty="0" smtClean="0"/>
              <a:t>SSW </a:t>
            </a:r>
            <a:r>
              <a:rPr lang="en-US" sz="1800" dirty="0"/>
              <a:t>system, </a:t>
            </a:r>
            <a:r>
              <a:rPr lang="en-US" sz="1800" dirty="0" smtClean="0"/>
              <a:t>individual MQXFA powering to </a:t>
            </a:r>
            <a:r>
              <a:rPr lang="en-US" sz="1800" dirty="0"/>
              <a:t>10 A</a:t>
            </a:r>
          </a:p>
          <a:p>
            <a:r>
              <a:rPr lang="en-US" sz="2000" dirty="0" smtClean="0"/>
              <a:t>Alignment </a:t>
            </a:r>
            <a:r>
              <a:rPr lang="en-US" sz="2000" dirty="0"/>
              <a:t>of individual magnets’ </a:t>
            </a:r>
            <a:r>
              <a:rPr lang="en-US" sz="2000" dirty="0" smtClean="0"/>
              <a:t>axes</a:t>
            </a:r>
          </a:p>
          <a:p>
            <a:pPr marL="742950" lvl="2" indent="-342900"/>
            <a:r>
              <a:rPr lang="en-US" sz="1800" dirty="0" smtClean="0"/>
              <a:t>46-mm </a:t>
            </a:r>
            <a:r>
              <a:rPr lang="en-US" sz="1800" dirty="0"/>
              <a:t>diameter rotating probe with a laser tracker target, individual MQXFA powering to 10 </a:t>
            </a:r>
            <a:r>
              <a:rPr lang="en-US" sz="1800" dirty="0" smtClean="0"/>
              <a:t>A</a:t>
            </a:r>
          </a:p>
          <a:p>
            <a:pPr marL="742950" lvl="2" indent="-342900"/>
            <a:r>
              <a:rPr lang="en-US" sz="1800" dirty="0" smtClean="0"/>
              <a:t>Verify </a:t>
            </a:r>
            <a:r>
              <a:rPr lang="en-US" sz="1800" dirty="0"/>
              <a:t>straightness of beam tube </a:t>
            </a:r>
            <a:r>
              <a:rPr lang="en-US" sz="1800" dirty="0" smtClean="0"/>
              <a:t>and </a:t>
            </a:r>
            <a:r>
              <a:rPr lang="en-US" sz="1800" dirty="0"/>
              <a:t>magnetic axis with respect to average magnetic </a:t>
            </a:r>
            <a:r>
              <a:rPr lang="en-US" sz="1800" dirty="0" smtClean="0"/>
              <a:t>axis after thermal cycle</a:t>
            </a:r>
            <a:endParaRPr lang="en-US" sz="1800" dirty="0"/>
          </a:p>
          <a:p>
            <a:r>
              <a:rPr lang="en-US" sz="2000" dirty="0"/>
              <a:t>Multipole harmonics</a:t>
            </a:r>
          </a:p>
          <a:p>
            <a:pPr lvl="1"/>
            <a:r>
              <a:rPr lang="en-US" sz="1800" dirty="0" smtClean="0"/>
              <a:t>46-mm </a:t>
            </a:r>
            <a:r>
              <a:rPr lang="en-US" sz="1800" dirty="0"/>
              <a:t>diameter rotating probe, individual MQXFA powering to 10 </a:t>
            </a:r>
            <a:r>
              <a:rPr lang="en-US" sz="1800" dirty="0" smtClean="0"/>
              <a:t>A</a:t>
            </a:r>
            <a:endParaRPr lang="en-US" sz="1800" dirty="0"/>
          </a:p>
          <a:p>
            <a:pPr marL="457200" lvl="1" indent="0">
              <a:buNone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57150" indent="0">
              <a:buNone/>
            </a:pPr>
            <a:r>
              <a:rPr lang="en-US" sz="2000" dirty="0" smtClean="0"/>
              <a:t>Minimal magnetic measurements at room temperature after the test</a:t>
            </a:r>
          </a:p>
          <a:p>
            <a:pPr marL="400050" lvl="1" indent="-342900"/>
            <a:r>
              <a:rPr lang="en-US" sz="1800" dirty="0"/>
              <a:t>130-mm diameter rotating probe, individual MQXFA powering to 10 </a:t>
            </a:r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86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Plans for the alternative test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i="1" dirty="0"/>
              <a:t>Option 2: Full power test of the cold </a:t>
            </a:r>
            <a:r>
              <a:rPr lang="en-US" sz="2000" i="1" dirty="0" smtClean="0"/>
              <a:t>mass in a re-usable cryostat</a:t>
            </a:r>
            <a:endParaRPr lang="en-US" sz="2000" i="1" dirty="0"/>
          </a:p>
          <a:p>
            <a:r>
              <a:rPr lang="en-US" sz="1800" i="1" dirty="0"/>
              <a:t>Full qualification of US deliverables</a:t>
            </a:r>
          </a:p>
          <a:p>
            <a:r>
              <a:rPr lang="en-US" sz="1800" i="1" dirty="0"/>
              <a:t>Power tests up to the ultimate current of 17.8 kA</a:t>
            </a:r>
          </a:p>
          <a:p>
            <a:r>
              <a:rPr lang="en-US" sz="1800" i="1" dirty="0"/>
              <a:t>Magnetic measurements with 100-mm diameter </a:t>
            </a:r>
            <a:r>
              <a:rPr lang="en-US" sz="1800" i="1" dirty="0" smtClean="0"/>
              <a:t>probes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26169E"/>
                </a:solidFill>
              </a:rPr>
              <a:t>Test plan is the same as in the baseline option, only with the maximum test current increased to 17.8 kA, and probe diameters increased to 100 mm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000" i="1" dirty="0"/>
              <a:t>Option 3: Full power test of </a:t>
            </a:r>
            <a:r>
              <a:rPr lang="en-US" sz="2000" i="1" dirty="0" smtClean="0"/>
              <a:t>the cold mass </a:t>
            </a:r>
            <a:r>
              <a:rPr lang="en-US" sz="2000" i="1" dirty="0"/>
              <a:t>in </a:t>
            </a:r>
            <a:r>
              <a:rPr lang="en-US" sz="2000" i="1" dirty="0" smtClean="0"/>
              <a:t>a final (CERN) cryostat</a:t>
            </a:r>
            <a:endParaRPr lang="en-US" sz="2000" i="1" dirty="0"/>
          </a:p>
          <a:p>
            <a:r>
              <a:rPr lang="en-US" sz="1800" i="1" dirty="0"/>
              <a:t>Change in the list of US deliverables</a:t>
            </a:r>
          </a:p>
          <a:p>
            <a:r>
              <a:rPr lang="en-US" sz="1800" i="1" dirty="0"/>
              <a:t>Full qualification of US deliverables</a:t>
            </a:r>
          </a:p>
          <a:p>
            <a:r>
              <a:rPr lang="en-US" sz="1800" i="1" dirty="0"/>
              <a:t>Time and cost-effective solution (no need in re-usable cryostat)</a:t>
            </a:r>
          </a:p>
          <a:p>
            <a:pPr marL="0" indent="0">
              <a:buNone/>
            </a:pPr>
            <a:endParaRPr lang="en-US" sz="1200" dirty="0" smtClean="0">
              <a:solidFill>
                <a:srgbClr val="26169E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26169E"/>
                </a:solidFill>
              </a:rPr>
              <a:t>Test </a:t>
            </a:r>
            <a:r>
              <a:rPr lang="en-US" sz="2000" dirty="0">
                <a:solidFill>
                  <a:srgbClr val="26169E"/>
                </a:solidFill>
              </a:rPr>
              <a:t>plan is the same as for </a:t>
            </a:r>
            <a:r>
              <a:rPr lang="en-US" sz="2000" dirty="0" smtClean="0">
                <a:solidFill>
                  <a:srgbClr val="26169E"/>
                </a:solidFill>
              </a:rPr>
              <a:t>the option 2, </a:t>
            </a:r>
            <a:r>
              <a:rPr lang="en-US" sz="2000" dirty="0">
                <a:solidFill>
                  <a:srgbClr val="26169E"/>
                </a:solidFill>
              </a:rPr>
              <a:t>only </a:t>
            </a:r>
            <a:r>
              <a:rPr lang="en-US" sz="2000" dirty="0" smtClean="0">
                <a:solidFill>
                  <a:srgbClr val="26169E"/>
                </a:solidFill>
              </a:rPr>
              <a:t>the </a:t>
            </a:r>
            <a:r>
              <a:rPr lang="en-US" sz="2000" dirty="0">
                <a:solidFill>
                  <a:srgbClr val="26169E"/>
                </a:solidFill>
              </a:rPr>
              <a:t>cold mass magnetic axis </a:t>
            </a:r>
            <a:r>
              <a:rPr lang="en-US" sz="2000" dirty="0" smtClean="0">
                <a:solidFill>
                  <a:srgbClr val="26169E"/>
                </a:solidFill>
              </a:rPr>
              <a:t>will be translated to the external fiducials on the final cryostat</a:t>
            </a:r>
            <a:endParaRPr lang="en-US" sz="2000" dirty="0">
              <a:solidFill>
                <a:srgbClr val="26169E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26169E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8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u="sng" dirty="0" smtClean="0"/>
              <a:t>The baseline </a:t>
            </a:r>
            <a:r>
              <a:rPr lang="en-US" sz="2000" u="sng" dirty="0"/>
              <a:t>test </a:t>
            </a:r>
            <a:r>
              <a:rPr lang="en-US" sz="2000" u="sng" dirty="0" smtClean="0"/>
              <a:t>option to be finalized</a:t>
            </a:r>
          </a:p>
          <a:p>
            <a:r>
              <a:rPr lang="en-US" sz="1800" dirty="0" smtClean="0"/>
              <a:t>Cold mass test in a re-usable cryostat or in a final cryostat</a:t>
            </a:r>
          </a:p>
          <a:p>
            <a:r>
              <a:rPr lang="en-US" sz="1800" dirty="0" smtClean="0"/>
              <a:t>Powering MQXFA to 15 kA or to the ultimate current of 17.8 kA</a:t>
            </a:r>
          </a:p>
          <a:p>
            <a:r>
              <a:rPr lang="en-US" sz="1800" dirty="0" smtClean="0"/>
              <a:t>Reference radius of magnetic measurements</a:t>
            </a:r>
            <a:endParaRPr lang="en-US" sz="18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u="sng" dirty="0"/>
              <a:t>A</a:t>
            </a:r>
            <a:r>
              <a:rPr lang="en-US" sz="2000" u="sng" dirty="0" smtClean="0"/>
              <a:t>cceptance </a:t>
            </a:r>
            <a:r>
              <a:rPr lang="en-US" sz="2000" u="sng" dirty="0"/>
              <a:t>requirements </a:t>
            </a:r>
            <a:r>
              <a:rPr lang="en-US" sz="2000" u="sng" dirty="0" smtClean="0"/>
              <a:t>for the US deliverables </a:t>
            </a:r>
          </a:p>
          <a:p>
            <a:r>
              <a:rPr lang="en-US" sz="1800" dirty="0" smtClean="0"/>
              <a:t>Field quality requirements</a:t>
            </a:r>
          </a:p>
          <a:p>
            <a:r>
              <a:rPr lang="en-US" sz="1800" dirty="0"/>
              <a:t>A</a:t>
            </a:r>
            <a:r>
              <a:rPr lang="en-US" sz="1800" dirty="0" smtClean="0"/>
              <a:t>lignment requirements</a:t>
            </a:r>
            <a:endParaRPr lang="en-US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u="sng" dirty="0" smtClean="0"/>
              <a:t>Required test stand upgrades and Test schedule</a:t>
            </a:r>
          </a:p>
          <a:p>
            <a:r>
              <a:rPr lang="en-US" sz="1800" dirty="0" smtClean="0"/>
              <a:t>Depends on the baseline test scenario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10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in the baseline test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Stand 4 upgrades:</a:t>
            </a:r>
          </a:p>
          <a:p>
            <a:r>
              <a:rPr lang="en-US" sz="1800" dirty="0" smtClean="0">
                <a:solidFill>
                  <a:srgbClr val="1811A3"/>
                </a:solidFill>
              </a:rPr>
              <a:t>No construction work is required</a:t>
            </a:r>
          </a:p>
          <a:p>
            <a:r>
              <a:rPr lang="en-US" sz="1800" dirty="0" smtClean="0">
                <a:solidFill>
                  <a:srgbClr val="1811A3"/>
                </a:solidFill>
              </a:rPr>
              <a:t>Power bus and leads, Feed-can in place</a:t>
            </a:r>
          </a:p>
          <a:p>
            <a:r>
              <a:rPr lang="en-US" sz="1800" dirty="0"/>
              <a:t>T</a:t>
            </a:r>
            <a:r>
              <a:rPr lang="en-US" sz="1800" dirty="0" smtClean="0"/>
              <a:t>he turn-around-can 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1811A3"/>
                </a:solidFill>
              </a:rPr>
              <a:t>design development started</a:t>
            </a:r>
            <a:endParaRPr lang="en-US" sz="1800" dirty="0"/>
          </a:p>
          <a:p>
            <a:r>
              <a:rPr lang="en-US" sz="1800" dirty="0"/>
              <a:t>T</a:t>
            </a:r>
            <a:r>
              <a:rPr lang="en-US" sz="1800" dirty="0" smtClean="0"/>
              <a:t>he re-usable cryostat: </a:t>
            </a:r>
            <a:r>
              <a:rPr lang="en-US" sz="1800" dirty="0" smtClean="0">
                <a:solidFill>
                  <a:srgbClr val="1811A3"/>
                </a:solidFill>
              </a:rPr>
              <a:t>design development started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2976282"/>
            <a:ext cx="5902528" cy="311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83968" y="5157192"/>
            <a:ext cx="83067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Stand 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273124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analysis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 smtClean="0"/>
              <a:t>DAQ and monitoring systems:</a:t>
            </a:r>
          </a:p>
          <a:p>
            <a:r>
              <a:rPr lang="en-US" sz="1900" dirty="0" smtClean="0">
                <a:solidFill>
                  <a:srgbClr val="1811A3"/>
                </a:solidFill>
              </a:rPr>
              <a:t>DAQ racks, cabling and wiring in place</a:t>
            </a:r>
          </a:p>
          <a:p>
            <a:r>
              <a:rPr lang="en-US" sz="1900" dirty="0" smtClean="0"/>
              <a:t>PLC upgrade: </a:t>
            </a:r>
            <a:r>
              <a:rPr lang="en-US" altLang="en-US" sz="1900" dirty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Existing Siemens PLC will be upgraded to </a:t>
            </a:r>
            <a:r>
              <a:rPr lang="en-US" altLang="en-US" sz="19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Allen-Bradley</a:t>
            </a:r>
            <a:endParaRPr lang="en-US" altLang="en-US" sz="1900" dirty="0">
              <a:solidFill>
                <a:srgbClr val="1811A3"/>
              </a:solidFill>
            </a:endParaRPr>
          </a:p>
          <a:p>
            <a:r>
              <a:rPr lang="en-US" sz="1900" dirty="0"/>
              <a:t>Q</a:t>
            </a:r>
            <a:r>
              <a:rPr lang="en-US" sz="1900" dirty="0" smtClean="0"/>
              <a:t>uench characterization systems: </a:t>
            </a:r>
            <a:r>
              <a:rPr lang="en-US" sz="1900" dirty="0">
                <a:latin typeface="Helvetica" panose="020B0604020202020204" pitchFamily="34" charset="0"/>
                <a:ea typeface="Geneva" pitchFamily="121" charset="-128"/>
              </a:rPr>
              <a:t>e</a:t>
            </a:r>
            <a:r>
              <a:rPr lang="en-US" altLang="en-US" sz="1900" dirty="0" smtClean="0">
                <a:latin typeface="Helvetica" panose="020B0604020202020204" pitchFamily="34" charset="0"/>
                <a:ea typeface="Geneva" pitchFamily="121" charset="-128"/>
              </a:rPr>
              <a:t>xisting </a:t>
            </a:r>
            <a:r>
              <a:rPr lang="en-US" altLang="en-US" sz="1900" dirty="0">
                <a:latin typeface="Helvetica" panose="020B0604020202020204" pitchFamily="34" charset="0"/>
                <a:ea typeface="Geneva" pitchFamily="121" charset="-128"/>
              </a:rPr>
              <a:t>VME/VxWorks </a:t>
            </a:r>
            <a:r>
              <a:rPr lang="en-US" altLang="en-US" sz="1900" dirty="0" smtClean="0">
                <a:latin typeface="Helvetica" panose="020B0604020202020204" pitchFamily="34" charset="0"/>
                <a:ea typeface="Geneva" pitchFamily="121" charset="-128"/>
              </a:rPr>
              <a:t>system is obsolete</a:t>
            </a:r>
            <a:r>
              <a:rPr lang="en-US" altLang="en-US" sz="1800" dirty="0" smtClean="0">
                <a:latin typeface="Helvetica" panose="020B0604020202020204" pitchFamily="34" charset="0"/>
                <a:ea typeface="Geneva" pitchFamily="121" charset="-128"/>
              </a:rPr>
              <a:t>. </a:t>
            </a:r>
            <a:r>
              <a:rPr lang="en-US" altLang="en-US" sz="1900" dirty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New FPGA-based system (3</a:t>
            </a:r>
            <a:r>
              <a:rPr lang="en-US" altLang="en-US" sz="1900" baseline="30000" dirty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rd</a:t>
            </a:r>
            <a:r>
              <a:rPr lang="en-US" altLang="en-US" sz="1900" dirty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 generation) </a:t>
            </a:r>
            <a:r>
              <a:rPr lang="en-US" altLang="en-US" sz="19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already developed </a:t>
            </a:r>
            <a:r>
              <a:rPr lang="en-US" altLang="en-US" sz="1900" dirty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for Mu2e </a:t>
            </a:r>
            <a:r>
              <a:rPr lang="en-US" altLang="en-US" sz="19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experiment. New </a:t>
            </a:r>
            <a:r>
              <a:rPr lang="en-US" altLang="en-US" sz="1900" dirty="0" err="1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isoamplifier</a:t>
            </a:r>
            <a:r>
              <a:rPr lang="en-US" altLang="en-US" sz="19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 </a:t>
            </a:r>
            <a:r>
              <a:rPr lang="en-US" altLang="en-US" sz="1900" dirty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design already deployed in other test areas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2200" dirty="0" smtClean="0"/>
              <a:t>Quench protection:</a:t>
            </a:r>
          </a:p>
          <a:p>
            <a:r>
              <a:rPr lang="en-US" sz="1900" dirty="0" smtClean="0">
                <a:solidFill>
                  <a:srgbClr val="1811A3"/>
                </a:solidFill>
              </a:rPr>
              <a:t>Most of the wiring in place</a:t>
            </a:r>
          </a:p>
          <a:p>
            <a:r>
              <a:rPr lang="en-US" sz="1900" dirty="0">
                <a:solidFill>
                  <a:srgbClr val="26169E"/>
                </a:solidFill>
              </a:rPr>
              <a:t>N</a:t>
            </a:r>
            <a:r>
              <a:rPr lang="en-US" sz="1900" dirty="0" smtClean="0">
                <a:solidFill>
                  <a:srgbClr val="1811A3"/>
                </a:solidFill>
              </a:rPr>
              <a:t>ew digital and analog systems already developed for Mu2e experiment</a:t>
            </a:r>
          </a:p>
          <a:p>
            <a:r>
              <a:rPr lang="en-US" sz="1900" dirty="0" smtClean="0"/>
              <a:t>CLIQ leads: </a:t>
            </a:r>
            <a:r>
              <a:rPr lang="en-US" sz="1900" dirty="0">
                <a:solidFill>
                  <a:srgbClr val="1811A3"/>
                </a:solidFill>
              </a:rPr>
              <a:t>F</a:t>
            </a:r>
            <a:r>
              <a:rPr lang="en-US" sz="1900" dirty="0" smtClean="0">
                <a:solidFill>
                  <a:srgbClr val="1811A3"/>
                </a:solidFill>
              </a:rPr>
              <a:t>irst tests will be performed with the short model at </a:t>
            </a:r>
            <a:r>
              <a:rPr lang="en-US" sz="1900" dirty="0" err="1" smtClean="0">
                <a:solidFill>
                  <a:srgbClr val="1811A3"/>
                </a:solidFill>
              </a:rPr>
              <a:t>Fermilab</a:t>
            </a:r>
            <a:r>
              <a:rPr lang="en-US" sz="1900" dirty="0" smtClean="0">
                <a:solidFill>
                  <a:srgbClr val="1811A3"/>
                </a:solidFill>
              </a:rPr>
              <a:t>, and then with the full-length magnets at BNL</a:t>
            </a:r>
          </a:p>
          <a:p>
            <a:pPr marL="0" indent="0">
              <a:buNone/>
            </a:pPr>
            <a:endParaRPr lang="en-US" sz="1900" dirty="0" smtClean="0">
              <a:solidFill>
                <a:srgbClr val="1811A3"/>
              </a:solidFill>
            </a:endParaRPr>
          </a:p>
          <a:p>
            <a:pPr marL="0" indent="0">
              <a:buNone/>
            </a:pPr>
            <a:r>
              <a:rPr lang="en-US" sz="2200" dirty="0" smtClean="0"/>
              <a:t>Detailed plans, cost estimate and schedule for DAQ and Quench protection upgrades were presented at LMQXF cold mass review at FNAL (April 25, 2016)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540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analysis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Magnetic measurement system:</a:t>
            </a:r>
            <a:endParaRPr lang="en-US" sz="1800" dirty="0" smtClean="0">
              <a:solidFill>
                <a:srgbClr val="1811A3"/>
              </a:solidFill>
            </a:endParaRPr>
          </a:p>
          <a:p>
            <a:r>
              <a:rPr lang="en-US" sz="1800" dirty="0" smtClean="0"/>
              <a:t>DAQ, motion control upgrade and new motion stages: </a:t>
            </a:r>
            <a:r>
              <a:rPr lang="en-US" altLang="en-US" sz="18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New DAQ system deployed recently for the KEK experiment</a:t>
            </a:r>
            <a:endParaRPr lang="en-US" altLang="en-US" sz="1800" dirty="0">
              <a:latin typeface="Helvetica" panose="020B0604020202020204" pitchFamily="34" charset="0"/>
              <a:ea typeface="Geneva" pitchFamily="121" charset="-128"/>
            </a:endParaRPr>
          </a:p>
          <a:p>
            <a:r>
              <a:rPr lang="en-US" altLang="en-US" sz="1800" dirty="0" smtClean="0">
                <a:latin typeface="Helvetica" panose="020B0604020202020204" pitchFamily="34" charset="0"/>
                <a:ea typeface="Geneva" pitchFamily="121" charset="-128"/>
              </a:rPr>
              <a:t>Dual probe ferret (mole type) probe: </a:t>
            </a:r>
            <a:r>
              <a:rPr lang="en-US" altLang="en-US" sz="19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already developed at </a:t>
            </a:r>
            <a:r>
              <a:rPr lang="en-US" altLang="en-US" sz="1900" dirty="0" err="1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Fermilab</a:t>
            </a:r>
            <a:r>
              <a:rPr lang="en-US" altLang="en-US" sz="1900" dirty="0" smtClean="0">
                <a:solidFill>
                  <a:srgbClr val="1811A3"/>
                </a:solidFill>
                <a:latin typeface="Helvetica" panose="020B0604020202020204" pitchFamily="34" charset="0"/>
                <a:ea typeface="Geneva" pitchFamily="121" charset="-128"/>
              </a:rPr>
              <a:t> 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000" dirty="0" smtClean="0"/>
              <a:t>Manpower:</a:t>
            </a:r>
          </a:p>
          <a:p>
            <a:r>
              <a:rPr lang="en-US" sz="1800" dirty="0" smtClean="0"/>
              <a:t>Key personnel with experience of testing the LHC IR quadrupoles still available</a:t>
            </a:r>
          </a:p>
          <a:p>
            <a:r>
              <a:rPr lang="en-US" sz="1800" dirty="0" smtClean="0"/>
              <a:t>New team members obtained significant experience of testing short and long models of Nb3Sn magnets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000" dirty="0" smtClean="0"/>
              <a:t>Stand 4 Cryogenics:</a:t>
            </a:r>
          </a:p>
          <a:p>
            <a:r>
              <a:rPr lang="en-US" sz="1800" dirty="0" err="1" smtClean="0"/>
              <a:t>LHe</a:t>
            </a:r>
            <a:r>
              <a:rPr lang="en-US" sz="1800" dirty="0" smtClean="0"/>
              <a:t> inventory: </a:t>
            </a:r>
            <a:r>
              <a:rPr lang="en-US" sz="1800" dirty="0" smtClean="0">
                <a:solidFill>
                  <a:srgbClr val="1811A3"/>
                </a:solidFill>
              </a:rPr>
              <a:t>Nominal He liquefaction rate is 300 liters/hour</a:t>
            </a:r>
          </a:p>
          <a:p>
            <a:r>
              <a:rPr lang="en-US" sz="1800" dirty="0" smtClean="0"/>
              <a:t>Refurbishment of the vacuum (Kinney I and II skids) pumps</a:t>
            </a:r>
          </a:p>
          <a:p>
            <a:r>
              <a:rPr lang="en-US" sz="1800" dirty="0" smtClean="0">
                <a:solidFill>
                  <a:srgbClr val="1811A3"/>
                </a:solidFill>
              </a:rPr>
              <a:t>Risks eliminated when connected to the new Kinney pumps with 4 skids installed in parallel   </a:t>
            </a:r>
            <a:endParaRPr lang="en-US" sz="1800" dirty="0">
              <a:solidFill>
                <a:srgbClr val="1811A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179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Hazards and mitigation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dirty="0" smtClean="0"/>
              <a:t>Cryogenic systems</a:t>
            </a:r>
            <a:endParaRPr lang="en-US" sz="2200" dirty="0"/>
          </a:p>
          <a:p>
            <a:r>
              <a:rPr lang="en-US" sz="1900" dirty="0" smtClean="0"/>
              <a:t>Long history of operating cryogenic plant</a:t>
            </a:r>
          </a:p>
          <a:p>
            <a:r>
              <a:rPr lang="en-US" sz="1900" dirty="0" smtClean="0"/>
              <a:t>Engineering notes with safety calculations for Stand 4</a:t>
            </a:r>
            <a:endParaRPr lang="en-US" sz="1900" dirty="0"/>
          </a:p>
          <a:p>
            <a:r>
              <a:rPr lang="en-US" sz="1900" dirty="0" smtClean="0"/>
              <a:t>Pressure test of the system</a:t>
            </a:r>
          </a:p>
          <a:p>
            <a:r>
              <a:rPr lang="en-US" sz="1900" dirty="0"/>
              <a:t>S</a:t>
            </a:r>
            <a:r>
              <a:rPr lang="en-US" sz="1900" dirty="0" smtClean="0"/>
              <a:t>afety review</a:t>
            </a:r>
            <a:endParaRPr lang="en-US" sz="1900" dirty="0"/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2200" dirty="0" smtClean="0"/>
              <a:t>High Current Power Supply</a:t>
            </a:r>
          </a:p>
          <a:p>
            <a:r>
              <a:rPr lang="en-US" sz="1900" dirty="0" smtClean="0"/>
              <a:t>All sub-systems commissioned and operational up to 15 kA</a:t>
            </a:r>
          </a:p>
          <a:p>
            <a:r>
              <a:rPr lang="en-US" sz="1900" dirty="0" smtClean="0"/>
              <a:t>LOTO procedure, authorized user training procedures available</a:t>
            </a:r>
          </a:p>
          <a:p>
            <a:r>
              <a:rPr lang="en-US" sz="1900" dirty="0" smtClean="0">
                <a:solidFill>
                  <a:srgbClr val="1811A3"/>
                </a:solidFill>
              </a:rPr>
              <a:t>Engineering note and Safety review required for higher currents</a:t>
            </a:r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2000" dirty="0" smtClean="0"/>
              <a:t>CLIQ</a:t>
            </a:r>
          </a:p>
          <a:p>
            <a:r>
              <a:rPr lang="en-US" sz="1900" dirty="0" smtClean="0"/>
              <a:t>Operation manual and Hazard Analysis exist</a:t>
            </a:r>
          </a:p>
          <a:p>
            <a:r>
              <a:rPr lang="en-US" sz="1900" dirty="0" smtClean="0"/>
              <a:t>Safety review </a:t>
            </a:r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2200" dirty="0" smtClean="0"/>
              <a:t>Magnet protection</a:t>
            </a:r>
          </a:p>
          <a:p>
            <a:r>
              <a:rPr lang="en-US" sz="1900" dirty="0" smtClean="0"/>
              <a:t>Engineering note and safety review required before operation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78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Horizontal Magnet Test Facility at </a:t>
            </a:r>
            <a:r>
              <a:rPr lang="en-US" sz="2000" dirty="0" err="1"/>
              <a:t>Fermilab</a:t>
            </a:r>
            <a:endParaRPr lang="en-US" sz="2000" dirty="0"/>
          </a:p>
          <a:p>
            <a:endParaRPr lang="en-US" sz="1600" dirty="0"/>
          </a:p>
          <a:p>
            <a:r>
              <a:rPr lang="en-US" sz="2000" dirty="0"/>
              <a:t>Options for cold mass tests</a:t>
            </a:r>
          </a:p>
          <a:p>
            <a:endParaRPr lang="en-US" sz="2000" dirty="0"/>
          </a:p>
          <a:p>
            <a:r>
              <a:rPr lang="en-US" sz="2000" dirty="0"/>
              <a:t>Expected test facility upgrades</a:t>
            </a:r>
          </a:p>
          <a:p>
            <a:endParaRPr lang="en-US" sz="1600" dirty="0"/>
          </a:p>
          <a:p>
            <a:r>
              <a:rPr lang="en-US" sz="2000" dirty="0"/>
              <a:t>Test plans</a:t>
            </a:r>
          </a:p>
          <a:p>
            <a:endParaRPr lang="en-US" sz="1600" dirty="0"/>
          </a:p>
          <a:p>
            <a:r>
              <a:rPr lang="en-US" sz="2000" dirty="0"/>
              <a:t>Open Questions</a:t>
            </a:r>
          </a:p>
          <a:p>
            <a:endParaRPr lang="en-US" sz="1600" dirty="0"/>
          </a:p>
          <a:p>
            <a:r>
              <a:rPr lang="en-US" sz="2000" dirty="0" smtClean="0"/>
              <a:t>Risk and Hazard Analysis</a:t>
            </a:r>
          </a:p>
          <a:p>
            <a:endParaRPr lang="en-US" sz="1600" dirty="0"/>
          </a:p>
          <a:p>
            <a:r>
              <a:rPr lang="en-US" sz="2000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84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58341"/>
            <a:ext cx="7920000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Valuable experience of testing </a:t>
            </a:r>
            <a:r>
              <a:rPr lang="en-US" sz="2000" dirty="0" smtClean="0"/>
              <a:t>the LHC IR quadrupoles </a:t>
            </a:r>
            <a:r>
              <a:rPr lang="en-US" sz="2000" dirty="0"/>
              <a:t>obtained </a:t>
            </a:r>
            <a:r>
              <a:rPr lang="en-US" sz="2000" dirty="0" smtClean="0"/>
              <a:t>previously </a:t>
            </a:r>
            <a:r>
              <a:rPr lang="en-US" sz="2000" dirty="0"/>
              <a:t>at </a:t>
            </a:r>
            <a:r>
              <a:rPr lang="en-US" sz="2000" dirty="0" err="1" smtClean="0"/>
              <a:t>Fermilab</a:t>
            </a:r>
            <a:endParaRPr lang="en-US" sz="2000" dirty="0" smtClean="0"/>
          </a:p>
          <a:p>
            <a:r>
              <a:rPr lang="en-US" sz="1800" dirty="0" smtClean="0"/>
              <a:t>Various challenges in test preparation and testing already addressed for the LHC IR quadrupoles</a:t>
            </a:r>
          </a:p>
          <a:p>
            <a:r>
              <a:rPr lang="en-US" sz="1800" dirty="0" smtClean="0"/>
              <a:t>Key scientific, engineering and technical personnel who participated in these tests are available</a:t>
            </a:r>
            <a:endParaRPr lang="en-US" sz="18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dirty="0" err="1" smtClean="0"/>
              <a:t>Fermilab</a:t>
            </a:r>
            <a:r>
              <a:rPr lang="en-US" sz="2000" dirty="0" smtClean="0"/>
              <a:t> has a long and successful history </a:t>
            </a:r>
            <a:r>
              <a:rPr lang="en-US" sz="2000" dirty="0"/>
              <a:t>of </a:t>
            </a:r>
            <a:r>
              <a:rPr lang="en-US" sz="2000" dirty="0" smtClean="0"/>
              <a:t>testing </a:t>
            </a:r>
            <a:r>
              <a:rPr lang="en-US" sz="2000" dirty="0"/>
              <a:t>Nb3Sn </a:t>
            </a:r>
            <a:r>
              <a:rPr lang="en-US" sz="2000" dirty="0" smtClean="0"/>
              <a:t>magnets, including the short MQXF models</a:t>
            </a:r>
            <a:endParaRPr lang="en-US" sz="20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The baseline test option includes magnet performance test and field quality measurements at currents up to 15 kA. Cold mass will be tested in a re-usable cryostat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The alternative test options are suggested, including power tests up to the ultimate current and in a final cryostat.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08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58341"/>
            <a:ext cx="7920000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Required test </a:t>
            </a:r>
            <a:r>
              <a:rPr lang="en-US" sz="2000" dirty="0"/>
              <a:t>facility </a:t>
            </a:r>
            <a:r>
              <a:rPr lang="en-US" sz="2000" dirty="0" smtClean="0"/>
              <a:t>upgrades and related technical risks </a:t>
            </a:r>
            <a:r>
              <a:rPr lang="en-US" sz="2000" dirty="0"/>
              <a:t>for </a:t>
            </a:r>
            <a:r>
              <a:rPr lang="en-US" sz="2000" dirty="0" smtClean="0"/>
              <a:t>different </a:t>
            </a:r>
            <a:r>
              <a:rPr lang="en-US" sz="2000" dirty="0"/>
              <a:t>test options are well </a:t>
            </a:r>
            <a:r>
              <a:rPr lang="en-US" sz="2000" dirty="0" smtClean="0"/>
              <a:t>understood. Risk mitigation measures were introduced at </a:t>
            </a:r>
            <a:r>
              <a:rPr lang="en-US" sz="2000" dirty="0"/>
              <a:t>LMQXF cold mass </a:t>
            </a:r>
            <a:r>
              <a:rPr lang="en-US" sz="2000" dirty="0" smtClean="0"/>
              <a:t>review </a:t>
            </a:r>
            <a:r>
              <a:rPr lang="en-US" sz="2000" dirty="0"/>
              <a:t>at FNAL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Magnetic </a:t>
            </a:r>
            <a:r>
              <a:rPr lang="en-US" sz="2000" dirty="0"/>
              <a:t>probes and related </a:t>
            </a:r>
            <a:r>
              <a:rPr lang="en-US" sz="2000" dirty="0" smtClean="0"/>
              <a:t>equipment already developed at </a:t>
            </a:r>
            <a:r>
              <a:rPr lang="en-US" sz="2000" dirty="0" err="1" smtClean="0"/>
              <a:t>Fermilab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Cold mass test plan is developed for the current baseline option. Only minor changes are expected in the test plan for the alternative test options</a:t>
            </a:r>
          </a:p>
          <a:p>
            <a:pPr marL="0" indent="0">
              <a:buNone/>
            </a:pPr>
            <a:endParaRPr lang="en-US" sz="2000" dirty="0">
              <a:solidFill>
                <a:srgbClr val="1811A3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All </a:t>
            </a:r>
            <a:r>
              <a:rPr lang="en-US" sz="2000" dirty="0"/>
              <a:t>open questions will be addressed as soon as the baseline test option is </a:t>
            </a:r>
            <a:r>
              <a:rPr lang="en-US" sz="2000" dirty="0" smtClean="0"/>
              <a:t>selected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89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Test 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1811A3"/>
                </a:solidFill>
              </a:rPr>
              <a:t>Horizontal Test Stand 4 </a:t>
            </a:r>
            <a:r>
              <a:rPr lang="en-US" sz="2000" dirty="0" smtClean="0"/>
              <a:t>at </a:t>
            </a:r>
            <a:r>
              <a:rPr lang="en-US" sz="2000" dirty="0" err="1" smtClean="0"/>
              <a:t>Fermilab’s</a:t>
            </a:r>
            <a:r>
              <a:rPr lang="en-US" sz="2000" dirty="0" smtClean="0"/>
              <a:t> Magnet Test Facility (MTF)</a:t>
            </a:r>
          </a:p>
          <a:p>
            <a:r>
              <a:rPr lang="en-US" sz="1800" dirty="0" smtClean="0"/>
              <a:t>Previously used for testing the LHC IR quadrupoles in 2002-2006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762" y="2042118"/>
            <a:ext cx="6264476" cy="407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0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IR quadrupole tests at FNAL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Q2 optical elements for the LHC IR final focus</a:t>
            </a:r>
          </a:p>
          <a:p>
            <a:r>
              <a:rPr lang="en-US" sz="1800" dirty="0" smtClean="0"/>
              <a:t>Each Q2 (LQXB) consists of 2 identical quadrupoles (MQXB) with a dipole orbit corrector (MCBX)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All MQXB were tested at </a:t>
            </a:r>
            <a:r>
              <a:rPr lang="en-US" sz="2000" dirty="0" err="1" smtClean="0"/>
              <a:t>Fermilab’s</a:t>
            </a:r>
            <a:r>
              <a:rPr lang="en-US" sz="2000" dirty="0" smtClean="0"/>
              <a:t> MTF</a:t>
            </a:r>
          </a:p>
          <a:p>
            <a:r>
              <a:rPr lang="en-US" sz="1800" dirty="0" smtClean="0"/>
              <a:t>Quench Training</a:t>
            </a:r>
          </a:p>
          <a:p>
            <a:r>
              <a:rPr lang="en-US" sz="1800" dirty="0" smtClean="0"/>
              <a:t>Field quality measurements</a:t>
            </a:r>
          </a:p>
          <a:p>
            <a:r>
              <a:rPr lang="en-US" sz="1800" dirty="0" smtClean="0"/>
              <a:t>Internal alignment of the MQXB elements</a:t>
            </a:r>
          </a:p>
          <a:p>
            <a:r>
              <a:rPr lang="en-US" sz="1800" dirty="0" smtClean="0"/>
              <a:t>Translation of the cold mass magnetic axis to external fiducials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508" y="2420888"/>
            <a:ext cx="687698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LQXB Magnetic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Cold field harmonics measurements</a:t>
            </a:r>
          </a:p>
          <a:p>
            <a:r>
              <a:rPr lang="en-US" sz="1800" dirty="0" smtClean="0"/>
              <a:t>0.8 m long tangential probe</a:t>
            </a:r>
          </a:p>
          <a:p>
            <a:r>
              <a:rPr lang="en-US" sz="1800" dirty="0" smtClean="0"/>
              <a:t>8 locations throughout the MQXB length</a:t>
            </a:r>
          </a:p>
          <a:p>
            <a:r>
              <a:rPr lang="en-US" sz="1800" dirty="0" smtClean="0"/>
              <a:t>Each MQXB measured separately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Integral field strength measurement with the Single Stretched Wire System (SSW)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LQXB alignment</a:t>
            </a:r>
          </a:p>
          <a:p>
            <a:r>
              <a:rPr lang="en-US" sz="1800" dirty="0" smtClean="0"/>
              <a:t>To </a:t>
            </a:r>
            <a:r>
              <a:rPr lang="en-US" sz="1800" dirty="0"/>
              <a:t>determine the average magnetic field axis of the MQXB pair and translate this to external fiducials on the LQXB </a:t>
            </a:r>
            <a:r>
              <a:rPr lang="en-US" sz="1800" dirty="0" smtClean="0"/>
              <a:t>cryostat</a:t>
            </a:r>
            <a:endParaRPr lang="en-US" sz="1800" dirty="0"/>
          </a:p>
          <a:p>
            <a:r>
              <a:rPr lang="en-US" sz="1800" dirty="0"/>
              <a:t>SSW measurement of the magnetic axis before cool down, at 4.5 K and at room temperature </a:t>
            </a:r>
            <a:r>
              <a:rPr lang="en-US" sz="1800" dirty="0" smtClean="0"/>
              <a:t>again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beam tube axis determined using a “</a:t>
            </a:r>
            <a:r>
              <a:rPr lang="en-US" sz="2000" dirty="0" smtClean="0"/>
              <a:t>geo-mole</a:t>
            </a:r>
            <a:r>
              <a:rPr lang="en-US" sz="2000" dirty="0"/>
              <a:t>” system supplied by CERN</a:t>
            </a:r>
          </a:p>
          <a:p>
            <a:pPr marL="0" indent="0">
              <a:buNone/>
            </a:pP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84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LQXB Test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10 LQXB tested in total</a:t>
            </a:r>
          </a:p>
          <a:p>
            <a:r>
              <a:rPr lang="en-US" sz="1800" dirty="0" smtClean="0"/>
              <a:t>Each </a:t>
            </a:r>
            <a:r>
              <a:rPr lang="en-US" sz="1800" dirty="0"/>
              <a:t>MQXB trained to 230 T/m gradient. </a:t>
            </a:r>
            <a:endParaRPr lang="en-US" sz="1800" dirty="0" smtClean="0"/>
          </a:p>
          <a:p>
            <a:r>
              <a:rPr lang="en-US" sz="1800" dirty="0" smtClean="0"/>
              <a:t>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thermal cycle only for few magnets</a:t>
            </a:r>
          </a:p>
          <a:p>
            <a:r>
              <a:rPr lang="en-US" sz="1800" dirty="0" smtClean="0"/>
              <a:t>Most of the training with the external energy extraction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26169E"/>
                </a:solidFill>
              </a:rPr>
              <a:t>Valuable experience of test preparation &amp; testing obtained at FNAL</a:t>
            </a:r>
          </a:p>
          <a:p>
            <a:r>
              <a:rPr lang="en-US" sz="1800" dirty="0" smtClean="0">
                <a:solidFill>
                  <a:srgbClr val="26169E"/>
                </a:solidFill>
              </a:rPr>
              <a:t>key personnel still actively participating in magnet testing today</a:t>
            </a:r>
            <a:endParaRPr lang="en-US" sz="1800" dirty="0">
              <a:solidFill>
                <a:srgbClr val="26169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610" y="2564904"/>
            <a:ext cx="3396780" cy="256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869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Mass </a:t>
            </a:r>
            <a:r>
              <a:rPr lang="en-US" dirty="0"/>
              <a:t>Tests </a:t>
            </a:r>
            <a:r>
              <a:rPr lang="en-US" dirty="0" smtClean="0"/>
              <a:t>for the HL-LHC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Q1 and Q3 optical elements will be tested at Stand 4</a:t>
            </a:r>
          </a:p>
          <a:p>
            <a:r>
              <a:rPr lang="en-US" sz="1800" dirty="0" smtClean="0"/>
              <a:t>Each cold mass LMQXFA consists </a:t>
            </a:r>
            <a:r>
              <a:rPr lang="en-US" sz="1800" dirty="0"/>
              <a:t>of 2 identical quadrupoles </a:t>
            </a:r>
            <a:r>
              <a:rPr lang="en-US" sz="1800" dirty="0" smtClean="0"/>
              <a:t>MQXFA</a:t>
            </a:r>
            <a:endParaRPr lang="en-US" sz="18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000" dirty="0"/>
              <a:t>R</a:t>
            </a:r>
            <a:r>
              <a:rPr lang="en-US" sz="2000" dirty="0" smtClean="0"/>
              <a:t>euse </a:t>
            </a:r>
            <a:r>
              <a:rPr lang="en-US" sz="2000" dirty="0"/>
              <a:t>as much of the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existing test </a:t>
            </a:r>
            <a:r>
              <a:rPr lang="en-US" sz="2000" dirty="0"/>
              <a:t>stand as possible</a:t>
            </a:r>
          </a:p>
          <a:p>
            <a:r>
              <a:rPr lang="en-US" sz="1800" dirty="0"/>
              <a:t>P</a:t>
            </a:r>
            <a:r>
              <a:rPr lang="en-US" sz="1800" dirty="0" smtClean="0"/>
              <a:t>ower bus and leads</a:t>
            </a:r>
          </a:p>
          <a:p>
            <a:r>
              <a:rPr lang="en-US" sz="1800" dirty="0" smtClean="0"/>
              <a:t>Feed-can</a:t>
            </a:r>
            <a:endParaRPr lang="en-US" sz="1800" dirty="0"/>
          </a:p>
          <a:p>
            <a:r>
              <a:rPr lang="en-US" sz="1800" dirty="0" smtClean="0"/>
              <a:t>Racks, cables, wiring</a:t>
            </a:r>
            <a:endParaRPr lang="en-US" sz="18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MQXFA magnets </a:t>
            </a:r>
            <a:r>
              <a:rPr lang="en-US" sz="2000" dirty="0"/>
              <a:t>will be tested in a vertical test facility at </a:t>
            </a:r>
            <a:r>
              <a:rPr lang="en-US" sz="2000" dirty="0" smtClean="0"/>
              <a:t>BNL (</a:t>
            </a:r>
            <a:r>
              <a:rPr lang="en-US" sz="2000" dirty="0" smtClean="0">
                <a:solidFill>
                  <a:srgbClr val="FF0000"/>
                </a:solidFill>
              </a:rPr>
              <a:t>see presentation by Joe </a:t>
            </a:r>
            <a:r>
              <a:rPr lang="en-US" sz="2000" dirty="0" err="1" smtClean="0">
                <a:solidFill>
                  <a:srgbClr val="FF0000"/>
                </a:solidFill>
              </a:rPr>
              <a:t>Muratore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1800" dirty="0"/>
              <a:t>Quench training with </a:t>
            </a:r>
            <a:r>
              <a:rPr lang="en-US" sz="1800" dirty="0" smtClean="0"/>
              <a:t>a thermal </a:t>
            </a:r>
            <a:r>
              <a:rPr lang="en-US" sz="1800" dirty="0"/>
              <a:t>cycle</a:t>
            </a:r>
          </a:p>
          <a:p>
            <a:r>
              <a:rPr lang="en-US" sz="1800" dirty="0"/>
              <a:t>Comprehensive </a:t>
            </a:r>
            <a:r>
              <a:rPr lang="en-US" sz="1800" dirty="0" smtClean="0"/>
              <a:t>magnetic </a:t>
            </a:r>
            <a:r>
              <a:rPr lang="en-US" sz="1800" dirty="0"/>
              <a:t>measurements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96" y="1988840"/>
            <a:ext cx="4041841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19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a Cold </a:t>
            </a:r>
            <a:r>
              <a:rPr lang="en-US" dirty="0"/>
              <a:t>M</a:t>
            </a:r>
            <a:r>
              <a:rPr lang="en-US" dirty="0" smtClean="0"/>
              <a:t>ass </a:t>
            </a:r>
            <a:r>
              <a:rPr lang="en-US" dirty="0"/>
              <a:t>T</a:t>
            </a:r>
            <a:r>
              <a:rPr lang="en-US" dirty="0" smtClean="0"/>
              <a:t>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rgbClr val="1811A3"/>
                </a:solidFill>
              </a:rPr>
              <a:t>The baseline test option is</a:t>
            </a:r>
          </a:p>
          <a:p>
            <a:pPr marL="0" indent="0">
              <a:buNone/>
            </a:pPr>
            <a:r>
              <a:rPr lang="en-US" sz="2000" u="sng" dirty="0">
                <a:solidFill>
                  <a:srgbClr val="1811A3"/>
                </a:solidFill>
              </a:rPr>
              <a:t>O</a:t>
            </a:r>
            <a:r>
              <a:rPr lang="en-US" sz="2000" u="sng" dirty="0" smtClean="0">
                <a:solidFill>
                  <a:srgbClr val="1811A3"/>
                </a:solidFill>
              </a:rPr>
              <a:t>ption 1: Cold mass test with powering the magnet up to 15 kA only</a:t>
            </a:r>
          </a:p>
          <a:p>
            <a:r>
              <a:rPr lang="en-US" sz="1800" dirty="0"/>
              <a:t>E</a:t>
            </a:r>
            <a:r>
              <a:rPr lang="en-US" sz="1800" dirty="0" smtClean="0"/>
              <a:t>xisting 15 kA current leads will be used</a:t>
            </a:r>
          </a:p>
          <a:p>
            <a:r>
              <a:rPr lang="en-US" sz="1800" dirty="0"/>
              <a:t>Magnetic measurements with </a:t>
            </a:r>
            <a:r>
              <a:rPr lang="en-US" sz="1800" dirty="0" smtClean="0"/>
              <a:t>46-mm </a:t>
            </a:r>
            <a:r>
              <a:rPr lang="en-US" sz="1800" dirty="0"/>
              <a:t>diameter </a:t>
            </a:r>
            <a:r>
              <a:rPr lang="en-US" sz="1800" dirty="0" smtClean="0"/>
              <a:t>probes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Option 2: Full power test of the cold mass in a reusable cryostat</a:t>
            </a:r>
          </a:p>
          <a:p>
            <a:r>
              <a:rPr lang="en-US" sz="1800" dirty="0" smtClean="0"/>
              <a:t>Full qualification of the US deliverable</a:t>
            </a:r>
          </a:p>
          <a:p>
            <a:r>
              <a:rPr lang="en-US" sz="1800" dirty="0" smtClean="0"/>
              <a:t>Power tests up to the ultimate current </a:t>
            </a:r>
            <a:r>
              <a:rPr lang="en-US" sz="1800" dirty="0"/>
              <a:t>(</a:t>
            </a:r>
            <a:r>
              <a:rPr lang="en-US" sz="1800" dirty="0" smtClean="0"/>
              <a:t>17.8 kA)</a:t>
            </a:r>
          </a:p>
          <a:p>
            <a:r>
              <a:rPr lang="en-US" sz="1800" dirty="0" smtClean="0"/>
              <a:t>Magnetic measurements with 100-mm diameter probes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2000" dirty="0"/>
              <a:t>Option </a:t>
            </a:r>
            <a:r>
              <a:rPr lang="en-US" sz="2000" dirty="0" smtClean="0"/>
              <a:t>3: </a:t>
            </a:r>
            <a:r>
              <a:rPr lang="en-US" sz="2000" dirty="0"/>
              <a:t>Full power test of </a:t>
            </a:r>
            <a:r>
              <a:rPr lang="en-US" sz="2000" dirty="0" smtClean="0"/>
              <a:t>the cold mass in a final (CERN) cryostat</a:t>
            </a:r>
            <a:endParaRPr lang="en-US" sz="1800" dirty="0" smtClean="0"/>
          </a:p>
          <a:p>
            <a:r>
              <a:rPr lang="en-US" sz="1800" dirty="0" smtClean="0"/>
              <a:t>Full </a:t>
            </a:r>
            <a:r>
              <a:rPr lang="en-US" sz="1800" dirty="0"/>
              <a:t>qualification of </a:t>
            </a:r>
            <a:r>
              <a:rPr lang="en-US" sz="1800" dirty="0" smtClean="0"/>
              <a:t>the US deliverable </a:t>
            </a:r>
            <a:endParaRPr lang="en-US" sz="1800" dirty="0"/>
          </a:p>
          <a:p>
            <a:r>
              <a:rPr lang="en-US" sz="1800" dirty="0"/>
              <a:t>Power tests up to the ultimate current (17.8 kA)</a:t>
            </a:r>
          </a:p>
          <a:p>
            <a:r>
              <a:rPr lang="en-US" sz="1800" dirty="0" smtClean="0">
                <a:solidFill>
                  <a:srgbClr val="26169E"/>
                </a:solidFill>
              </a:rPr>
              <a:t>Time and cost-effective solution (no need to build re-usable cryostat)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992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Test Facility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DAQ, Protection and Magnetic measurement system upgrades required in all test scenarios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Minimum upgrades of the cryogenic system is required also in all test options</a:t>
            </a:r>
          </a:p>
          <a:p>
            <a:r>
              <a:rPr lang="en-US" sz="1800" dirty="0" smtClean="0"/>
              <a:t>Valves, piping, instrumentation</a:t>
            </a:r>
          </a:p>
          <a:p>
            <a:r>
              <a:rPr lang="en-US" sz="1800" dirty="0"/>
              <a:t>T</a:t>
            </a:r>
            <a:r>
              <a:rPr lang="en-US" sz="1800" dirty="0" smtClean="0"/>
              <a:t>he turn-around-can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u="sng" dirty="0" smtClean="0"/>
              <a:t>Specific upgrades:</a:t>
            </a:r>
          </a:p>
          <a:p>
            <a:pPr marL="0" indent="0">
              <a:buNone/>
            </a:pPr>
            <a:r>
              <a:rPr lang="en-US" sz="2000" dirty="0" smtClean="0"/>
              <a:t>For the baseline test option:</a:t>
            </a:r>
            <a:endParaRPr lang="en-US" sz="2000" dirty="0" smtClean="0">
              <a:solidFill>
                <a:srgbClr val="1811A3"/>
              </a:solidFill>
            </a:endParaRPr>
          </a:p>
          <a:p>
            <a:r>
              <a:rPr lang="en-US" sz="1800" dirty="0" smtClean="0"/>
              <a:t>Re-usable cryostat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For the alternative test options:</a:t>
            </a:r>
          </a:p>
          <a:p>
            <a:r>
              <a:rPr lang="en-US" sz="1800" dirty="0"/>
              <a:t>Power leads rated up to 20 </a:t>
            </a:r>
            <a:r>
              <a:rPr lang="en-US" sz="1800" dirty="0" smtClean="0"/>
              <a:t>kA</a:t>
            </a:r>
            <a:endParaRPr lang="en-US" sz="1800" dirty="0"/>
          </a:p>
          <a:p>
            <a:r>
              <a:rPr lang="en-US" sz="1800" dirty="0" smtClean="0"/>
              <a:t>New </a:t>
            </a:r>
            <a:r>
              <a:rPr lang="en-US" sz="1800" dirty="0"/>
              <a:t>warm </a:t>
            </a:r>
            <a:r>
              <a:rPr lang="en-US" sz="1800" dirty="0" smtClean="0"/>
              <a:t>bore tube</a:t>
            </a:r>
          </a:p>
          <a:p>
            <a:r>
              <a:rPr lang="en-US" sz="1800" dirty="0" smtClean="0"/>
              <a:t>Assembly of CERN cryostat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192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8946e33d-fd2f-4ae4-8ee9-d90c129cdf9e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6235</TotalTime>
  <Words>1963</Words>
  <Application>Microsoft Office PowerPoint</Application>
  <PresentationFormat>On-screen Show (4:3)</PresentationFormat>
  <Paragraphs>298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Geneva</vt:lpstr>
      <vt:lpstr>Helvetica</vt:lpstr>
      <vt:lpstr>Wingdings</vt:lpstr>
      <vt:lpstr>Thème Office</vt:lpstr>
      <vt:lpstr>Horizontal Test Facility and Test Plans by US HL-LHC-AUP</vt:lpstr>
      <vt:lpstr>Outline</vt:lpstr>
      <vt:lpstr>Horizontal Test Facility</vt:lpstr>
      <vt:lpstr>The LHC IR quadrupole tests at FNAL</vt:lpstr>
      <vt:lpstr>LQXB Magnetic measurements</vt:lpstr>
      <vt:lpstr>LQXB Test Summary</vt:lpstr>
      <vt:lpstr>Cold Mass Tests for the HL-LHC</vt:lpstr>
      <vt:lpstr>Options for a Cold Mass Test</vt:lpstr>
      <vt:lpstr>Expected Test Facility Upgrades</vt:lpstr>
      <vt:lpstr>Test Plans for the Baseline Option</vt:lpstr>
      <vt:lpstr>Test Plans (cont’d)</vt:lpstr>
      <vt:lpstr>Test Plans (cont’d)</vt:lpstr>
      <vt:lpstr>Test Plans (cont’d)</vt:lpstr>
      <vt:lpstr>Test Plans for the alternative test options</vt:lpstr>
      <vt:lpstr>Open Questions</vt:lpstr>
      <vt:lpstr>Risks in the baseline test option</vt:lpstr>
      <vt:lpstr>Risks analysis (cont’d)</vt:lpstr>
      <vt:lpstr>Risks analysis (cont’d)</vt:lpstr>
      <vt:lpstr>Operational Hazards and mitigation plans</vt:lpstr>
      <vt:lpstr>Conclusions</vt:lpstr>
      <vt:lpstr>Conclusions (cont’d)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Guram Chlachidze x4622 13478N</cp:lastModifiedBy>
  <cp:revision>463</cp:revision>
  <cp:lastPrinted>2016-06-06T19:30:36Z</cp:lastPrinted>
  <dcterms:created xsi:type="dcterms:W3CDTF">2016-03-23T12:58:39Z</dcterms:created>
  <dcterms:modified xsi:type="dcterms:W3CDTF">2016-06-08T03:21:34Z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