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68" r:id="rId7"/>
    <p:sldId id="275" r:id="rId8"/>
    <p:sldId id="270" r:id="rId9"/>
    <p:sldId id="279" r:id="rId10"/>
    <p:sldId id="280" r:id="rId11"/>
    <p:sldId id="277" r:id="rId12"/>
    <p:sldId id="278" r:id="rId13"/>
    <p:sldId id="267" r:id="rId14"/>
    <p:sldId id="269" r:id="rId15"/>
    <p:sldId id="271" r:id="rId16"/>
    <p:sldId id="274" r:id="rId17"/>
    <p:sldId id="273" r:id="rId18"/>
    <p:sldId id="276" r:id="rId19"/>
    <p:sldId id="266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1686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98E1F-5878-4616-8274-306CF567BD5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F4A073-87DD-415D-9974-8A321EAEE923}">
      <dgm:prSet phldrT="[Text]"/>
      <dgm:spPr/>
      <dgm:t>
        <a:bodyPr/>
        <a:lstStyle/>
        <a:p>
          <a:r>
            <a:rPr lang="en-GB" dirty="0" smtClean="0"/>
            <a:t>Design</a:t>
          </a:r>
          <a:endParaRPr lang="fr-FR" dirty="0"/>
        </a:p>
      </dgm:t>
    </dgm:pt>
    <dgm:pt modelId="{C8850039-8332-43E3-A15F-49C39CE713E4}" type="parTrans" cxnId="{4688D544-7E86-4874-86DF-91B685FDF85C}">
      <dgm:prSet/>
      <dgm:spPr/>
      <dgm:t>
        <a:bodyPr/>
        <a:lstStyle/>
        <a:p>
          <a:endParaRPr lang="fr-FR"/>
        </a:p>
      </dgm:t>
    </dgm:pt>
    <dgm:pt modelId="{28B44CF3-C8C8-4A46-AC22-7146783388B7}" type="sibTrans" cxnId="{4688D544-7E86-4874-86DF-91B685FDF85C}">
      <dgm:prSet/>
      <dgm:spPr/>
      <dgm:t>
        <a:bodyPr/>
        <a:lstStyle/>
        <a:p>
          <a:endParaRPr lang="fr-FR"/>
        </a:p>
      </dgm:t>
    </dgm:pt>
    <dgm:pt modelId="{A1FAEA4E-0E44-431F-9252-1935FC794C7F}">
      <dgm:prSet phldrT="[Text]"/>
      <dgm:spPr/>
      <dgm:t>
        <a:bodyPr/>
        <a:lstStyle/>
        <a:p>
          <a:r>
            <a:rPr lang="en-GB" dirty="0" smtClean="0"/>
            <a:t>Calculation/experimental method</a:t>
          </a:r>
          <a:endParaRPr lang="fr-FR" dirty="0"/>
        </a:p>
      </dgm:t>
    </dgm:pt>
    <dgm:pt modelId="{618D2552-A593-44AA-8203-9BA026B1A278}" type="parTrans" cxnId="{B2A347AE-C53A-4B5D-B99D-B6098AC3AF22}">
      <dgm:prSet/>
      <dgm:spPr/>
      <dgm:t>
        <a:bodyPr/>
        <a:lstStyle/>
        <a:p>
          <a:endParaRPr lang="fr-FR"/>
        </a:p>
      </dgm:t>
    </dgm:pt>
    <dgm:pt modelId="{65D7B8C6-D803-4C2D-A961-421111E131EC}" type="sibTrans" cxnId="{B2A347AE-C53A-4B5D-B99D-B6098AC3AF22}">
      <dgm:prSet/>
      <dgm:spPr/>
      <dgm:t>
        <a:bodyPr/>
        <a:lstStyle/>
        <a:p>
          <a:endParaRPr lang="fr-FR"/>
        </a:p>
      </dgm:t>
    </dgm:pt>
    <dgm:pt modelId="{1B47E1AC-F616-413E-B534-47CD7C5FDAD2}">
      <dgm:prSet phldrT="[Text]"/>
      <dgm:spPr/>
      <dgm:t>
        <a:bodyPr/>
        <a:lstStyle/>
        <a:p>
          <a:r>
            <a:rPr lang="en-GB" dirty="0" smtClean="0"/>
            <a:t>Provisions for safe handling/operation</a:t>
          </a:r>
          <a:endParaRPr lang="fr-FR" dirty="0"/>
        </a:p>
      </dgm:t>
    </dgm:pt>
    <dgm:pt modelId="{9B2768C4-2AD5-4B2F-B6F5-2A21882189BE}" type="parTrans" cxnId="{BDB4661B-4572-45A4-854A-ADD20A068AC0}">
      <dgm:prSet/>
      <dgm:spPr/>
      <dgm:t>
        <a:bodyPr/>
        <a:lstStyle/>
        <a:p>
          <a:endParaRPr lang="fr-FR"/>
        </a:p>
      </dgm:t>
    </dgm:pt>
    <dgm:pt modelId="{CFCF6FEB-4BE5-4173-8135-0DDCC16ED387}" type="sibTrans" cxnId="{BDB4661B-4572-45A4-854A-ADD20A068AC0}">
      <dgm:prSet/>
      <dgm:spPr/>
      <dgm:t>
        <a:bodyPr/>
        <a:lstStyle/>
        <a:p>
          <a:endParaRPr lang="fr-FR"/>
        </a:p>
      </dgm:t>
    </dgm:pt>
    <dgm:pt modelId="{DEC70154-0BA9-4CCA-A293-43C8F48F131C}">
      <dgm:prSet phldrT="[Text]"/>
      <dgm:spPr/>
      <dgm:t>
        <a:bodyPr/>
        <a:lstStyle/>
        <a:p>
          <a:r>
            <a:rPr lang="en-GB" dirty="0" smtClean="0"/>
            <a:t>Manufacturing</a:t>
          </a:r>
          <a:endParaRPr lang="fr-FR" dirty="0"/>
        </a:p>
      </dgm:t>
    </dgm:pt>
    <dgm:pt modelId="{BE298A56-2082-49AC-9736-D2F7AA741DE8}" type="parTrans" cxnId="{2CCB4863-743A-453C-87E2-B7D1ED7E8A6A}">
      <dgm:prSet/>
      <dgm:spPr/>
      <dgm:t>
        <a:bodyPr/>
        <a:lstStyle/>
        <a:p>
          <a:endParaRPr lang="fr-FR"/>
        </a:p>
      </dgm:t>
    </dgm:pt>
    <dgm:pt modelId="{B7EBAF4C-6873-4942-87EF-47F4237254EE}" type="sibTrans" cxnId="{2CCB4863-743A-453C-87E2-B7D1ED7E8A6A}">
      <dgm:prSet/>
      <dgm:spPr/>
      <dgm:t>
        <a:bodyPr/>
        <a:lstStyle/>
        <a:p>
          <a:endParaRPr lang="fr-FR"/>
        </a:p>
      </dgm:t>
    </dgm:pt>
    <dgm:pt modelId="{B9B59828-84BC-4AAB-ACA0-3FA3FBB16120}">
      <dgm:prSet phldrT="[Text]"/>
      <dgm:spPr/>
      <dgm:t>
        <a:bodyPr/>
        <a:lstStyle/>
        <a:p>
          <a:r>
            <a:rPr lang="en-GB" dirty="0" smtClean="0"/>
            <a:t>WPS and welding personnel to be approved by </a:t>
          </a:r>
          <a:r>
            <a:rPr lang="en-GB" dirty="0" err="1" smtClean="0"/>
            <a:t>NoBo</a:t>
          </a:r>
          <a:r>
            <a:rPr lang="en-GB" dirty="0" smtClean="0"/>
            <a:t> or recognized third party</a:t>
          </a:r>
          <a:endParaRPr lang="fr-FR" dirty="0"/>
        </a:p>
      </dgm:t>
    </dgm:pt>
    <dgm:pt modelId="{BD475F0A-59D7-4EB4-B331-3FC60048B5D8}" type="parTrans" cxnId="{3A6973E0-71F0-477F-999C-F5C617E00E7C}">
      <dgm:prSet/>
      <dgm:spPr/>
      <dgm:t>
        <a:bodyPr/>
        <a:lstStyle/>
        <a:p>
          <a:endParaRPr lang="fr-FR"/>
        </a:p>
      </dgm:t>
    </dgm:pt>
    <dgm:pt modelId="{54778369-0AD1-425E-9BA7-3D7501723BBB}" type="sibTrans" cxnId="{3A6973E0-71F0-477F-999C-F5C617E00E7C}">
      <dgm:prSet/>
      <dgm:spPr/>
      <dgm:t>
        <a:bodyPr/>
        <a:lstStyle/>
        <a:p>
          <a:endParaRPr lang="fr-FR"/>
        </a:p>
      </dgm:t>
    </dgm:pt>
    <dgm:pt modelId="{C8713974-2BF6-457A-9800-B22CF7A35E7F}">
      <dgm:prSet phldrT="[Text]"/>
      <dgm:spPr/>
      <dgm:t>
        <a:bodyPr/>
        <a:lstStyle/>
        <a:p>
          <a:r>
            <a:rPr lang="en-GB" dirty="0" smtClean="0"/>
            <a:t>NDT</a:t>
          </a:r>
          <a:endParaRPr lang="fr-FR" dirty="0"/>
        </a:p>
      </dgm:t>
    </dgm:pt>
    <dgm:pt modelId="{1850603F-1A10-4B67-8927-028477588443}" type="parTrans" cxnId="{BDCBAA22-EAE7-4DC0-B1CD-8AD31CC01291}">
      <dgm:prSet/>
      <dgm:spPr/>
      <dgm:t>
        <a:bodyPr/>
        <a:lstStyle/>
        <a:p>
          <a:endParaRPr lang="fr-FR"/>
        </a:p>
      </dgm:t>
    </dgm:pt>
    <dgm:pt modelId="{20811DF4-9624-431E-813E-5F8D09CF1AB0}" type="sibTrans" cxnId="{BDCBAA22-EAE7-4DC0-B1CD-8AD31CC01291}">
      <dgm:prSet/>
      <dgm:spPr/>
      <dgm:t>
        <a:bodyPr/>
        <a:lstStyle/>
        <a:p>
          <a:endParaRPr lang="fr-FR"/>
        </a:p>
      </dgm:t>
    </dgm:pt>
    <dgm:pt modelId="{63193929-3947-4079-A1B5-12BC949555C6}">
      <dgm:prSet phldrT="[Text]"/>
      <dgm:spPr/>
      <dgm:t>
        <a:bodyPr/>
        <a:lstStyle/>
        <a:p>
          <a:r>
            <a:rPr lang="en-GB" dirty="0" smtClean="0"/>
            <a:t>Materials</a:t>
          </a:r>
          <a:endParaRPr lang="fr-FR" dirty="0"/>
        </a:p>
      </dgm:t>
    </dgm:pt>
    <dgm:pt modelId="{73F11DBE-4FFA-4082-9F63-BDA7200CD566}" type="parTrans" cxnId="{0A6D3CCC-7301-485A-92D8-FAD0C008E428}">
      <dgm:prSet/>
      <dgm:spPr/>
      <dgm:t>
        <a:bodyPr/>
        <a:lstStyle/>
        <a:p>
          <a:endParaRPr lang="fr-FR"/>
        </a:p>
      </dgm:t>
    </dgm:pt>
    <dgm:pt modelId="{06C3F9A8-C2F2-4CB8-9298-34DF32D12955}" type="sibTrans" cxnId="{0A6D3CCC-7301-485A-92D8-FAD0C008E428}">
      <dgm:prSet/>
      <dgm:spPr/>
      <dgm:t>
        <a:bodyPr/>
        <a:lstStyle/>
        <a:p>
          <a:endParaRPr lang="fr-FR"/>
        </a:p>
      </dgm:t>
    </dgm:pt>
    <dgm:pt modelId="{253C62AD-DA9D-403E-B9EB-48B656600CBC}">
      <dgm:prSet phldrT="[Text]"/>
      <dgm:spPr/>
      <dgm:t>
        <a:bodyPr/>
        <a:lstStyle/>
        <a:p>
          <a:r>
            <a:rPr lang="en-GB" dirty="0" smtClean="0"/>
            <a:t>Appropriate properties</a:t>
          </a:r>
          <a:endParaRPr lang="fr-FR" dirty="0"/>
        </a:p>
      </dgm:t>
    </dgm:pt>
    <dgm:pt modelId="{D5991026-0A7A-40E9-8C0B-0BCBBD62486A}" type="parTrans" cxnId="{FBAFC6DA-4C95-4253-9C5B-AD8F8F67C721}">
      <dgm:prSet/>
      <dgm:spPr/>
      <dgm:t>
        <a:bodyPr/>
        <a:lstStyle/>
        <a:p>
          <a:endParaRPr lang="fr-FR"/>
        </a:p>
      </dgm:t>
    </dgm:pt>
    <dgm:pt modelId="{DDA8BB22-839C-4185-BDE1-0FD5EE1AED3D}" type="sibTrans" cxnId="{FBAFC6DA-4C95-4253-9C5B-AD8F8F67C721}">
      <dgm:prSet/>
      <dgm:spPr/>
      <dgm:t>
        <a:bodyPr/>
        <a:lstStyle/>
        <a:p>
          <a:endParaRPr lang="fr-FR"/>
        </a:p>
      </dgm:t>
    </dgm:pt>
    <dgm:pt modelId="{8E658281-23AD-4BDE-BD86-F6D7C6352558}">
      <dgm:prSet phldrT="[Text]"/>
      <dgm:spPr/>
      <dgm:t>
        <a:bodyPr/>
        <a:lstStyle/>
        <a:p>
          <a:r>
            <a:rPr lang="en-GB" dirty="0" smtClean="0"/>
            <a:t>Covered by EN, EAM or PMA</a:t>
          </a:r>
          <a:endParaRPr lang="fr-FR" dirty="0"/>
        </a:p>
      </dgm:t>
    </dgm:pt>
    <dgm:pt modelId="{43DF4420-521E-420E-8213-1C28EA8D0390}" type="parTrans" cxnId="{833F77ED-7121-4EC6-B3CB-A6D5B21FA426}">
      <dgm:prSet/>
      <dgm:spPr/>
      <dgm:t>
        <a:bodyPr/>
        <a:lstStyle/>
        <a:p>
          <a:endParaRPr lang="fr-FR"/>
        </a:p>
      </dgm:t>
    </dgm:pt>
    <dgm:pt modelId="{30B3DE1B-77AD-4BCF-92F9-6D26D90C7CD0}" type="sibTrans" cxnId="{833F77ED-7121-4EC6-B3CB-A6D5B21FA426}">
      <dgm:prSet/>
      <dgm:spPr/>
      <dgm:t>
        <a:bodyPr/>
        <a:lstStyle/>
        <a:p>
          <a:endParaRPr lang="fr-FR"/>
        </a:p>
      </dgm:t>
    </dgm:pt>
    <dgm:pt modelId="{C681A01A-9BB2-4E01-8719-7B3386880693}">
      <dgm:prSet phldrT="[Text]"/>
      <dgm:spPr/>
      <dgm:t>
        <a:bodyPr/>
        <a:lstStyle/>
        <a:p>
          <a:r>
            <a:rPr lang="en-GB" dirty="0" smtClean="0"/>
            <a:t>Adequate strength</a:t>
          </a:r>
          <a:endParaRPr lang="fr-FR" dirty="0"/>
        </a:p>
      </dgm:t>
    </dgm:pt>
    <dgm:pt modelId="{B7BCE317-FE23-4526-BB83-BBF49C1CD000}" type="parTrans" cxnId="{3E408E5A-D2C0-41E3-B630-70D5E2FDB66C}">
      <dgm:prSet/>
      <dgm:spPr/>
      <dgm:t>
        <a:bodyPr/>
        <a:lstStyle/>
        <a:p>
          <a:endParaRPr lang="fr-FR"/>
        </a:p>
      </dgm:t>
    </dgm:pt>
    <dgm:pt modelId="{254D2135-0DEF-430A-A9A1-0D9E23B6257C}" type="sibTrans" cxnId="{3E408E5A-D2C0-41E3-B630-70D5E2FDB66C}">
      <dgm:prSet/>
      <dgm:spPr/>
      <dgm:t>
        <a:bodyPr/>
        <a:lstStyle/>
        <a:p>
          <a:endParaRPr lang="fr-FR"/>
        </a:p>
      </dgm:t>
    </dgm:pt>
    <dgm:pt modelId="{5C38C774-AE4F-4C91-8726-EC838DFB1D60}">
      <dgm:prSet phldrT="[Text]"/>
      <dgm:spPr/>
      <dgm:t>
        <a:bodyPr/>
        <a:lstStyle/>
        <a:p>
          <a:r>
            <a:rPr lang="en-GB" dirty="0" smtClean="0"/>
            <a:t>Appropriate Safety factors</a:t>
          </a:r>
          <a:endParaRPr lang="fr-FR" dirty="0"/>
        </a:p>
      </dgm:t>
    </dgm:pt>
    <dgm:pt modelId="{7805144D-3A5E-4C05-947D-A3DF471FF4AC}" type="parTrans" cxnId="{C9D85428-BE52-4534-B36A-6C556499FB85}">
      <dgm:prSet/>
      <dgm:spPr/>
      <dgm:t>
        <a:bodyPr/>
        <a:lstStyle/>
        <a:p>
          <a:endParaRPr lang="fr-FR"/>
        </a:p>
      </dgm:t>
    </dgm:pt>
    <dgm:pt modelId="{0231DC09-9081-4EE2-A7DC-D19AD478389B}" type="sibTrans" cxnId="{C9D85428-BE52-4534-B36A-6C556499FB85}">
      <dgm:prSet/>
      <dgm:spPr/>
      <dgm:t>
        <a:bodyPr/>
        <a:lstStyle/>
        <a:p>
          <a:endParaRPr lang="fr-FR"/>
        </a:p>
      </dgm:t>
    </dgm:pt>
    <dgm:pt modelId="{09A7B9A4-B3FB-447B-BDE6-2D728A09AC40}">
      <dgm:prSet phldrT="[Text]"/>
      <dgm:spPr/>
      <dgm:t>
        <a:bodyPr/>
        <a:lstStyle/>
        <a:p>
          <a:r>
            <a:rPr lang="en-GB" dirty="0" smtClean="0"/>
            <a:t>Safety accessories against overpressure</a:t>
          </a:r>
          <a:endParaRPr lang="fr-FR" dirty="0"/>
        </a:p>
      </dgm:t>
    </dgm:pt>
    <dgm:pt modelId="{4DBCC3B7-86B1-4E67-8162-551B7BCB6647}" type="parTrans" cxnId="{0C6289B1-B79E-4791-986F-4CDAF1750722}">
      <dgm:prSet/>
      <dgm:spPr/>
      <dgm:t>
        <a:bodyPr/>
        <a:lstStyle/>
        <a:p>
          <a:endParaRPr lang="fr-FR"/>
        </a:p>
      </dgm:t>
    </dgm:pt>
    <dgm:pt modelId="{FFCB2892-8367-4C52-B792-5D4CC1C19734}" type="sibTrans" cxnId="{0C6289B1-B79E-4791-986F-4CDAF1750722}">
      <dgm:prSet/>
      <dgm:spPr/>
      <dgm:t>
        <a:bodyPr/>
        <a:lstStyle/>
        <a:p>
          <a:endParaRPr lang="fr-FR"/>
        </a:p>
      </dgm:t>
    </dgm:pt>
    <dgm:pt modelId="{64B42C35-48D1-4A67-A8CC-2FAC3B4C91E3}">
      <dgm:prSet phldrT="[Text]"/>
      <dgm:spPr/>
      <dgm:t>
        <a:bodyPr/>
        <a:lstStyle/>
        <a:p>
          <a:r>
            <a:rPr lang="en-GB" dirty="0" smtClean="0"/>
            <a:t>Operating instructions</a:t>
          </a:r>
          <a:endParaRPr lang="fr-FR" dirty="0"/>
        </a:p>
      </dgm:t>
    </dgm:pt>
    <dgm:pt modelId="{443E9965-2935-4322-B863-0A0A888574AD}" type="parTrans" cxnId="{299B2B10-A79B-4578-AD2F-DE59D2B6E331}">
      <dgm:prSet/>
      <dgm:spPr/>
      <dgm:t>
        <a:bodyPr/>
        <a:lstStyle/>
        <a:p>
          <a:endParaRPr lang="fr-FR"/>
        </a:p>
      </dgm:t>
    </dgm:pt>
    <dgm:pt modelId="{1DFF0C7F-686B-41CF-8CC6-5473953D0344}" type="sibTrans" cxnId="{299B2B10-A79B-4578-AD2F-DE59D2B6E331}">
      <dgm:prSet/>
      <dgm:spPr/>
      <dgm:t>
        <a:bodyPr/>
        <a:lstStyle/>
        <a:p>
          <a:endParaRPr lang="fr-FR"/>
        </a:p>
      </dgm:t>
    </dgm:pt>
    <dgm:pt modelId="{E4C62EE6-2C9C-4FE2-8FB8-0F1DFD3CF524}">
      <dgm:prSet phldrT="[Text]"/>
      <dgm:spPr/>
      <dgm:t>
        <a:bodyPr/>
        <a:lstStyle/>
        <a:p>
          <a:r>
            <a:rPr lang="en-GB" dirty="0" smtClean="0"/>
            <a:t>Compulsory declaration from material supplier affirming compliance with a specification.</a:t>
          </a:r>
          <a:endParaRPr lang="fr-FR" dirty="0"/>
        </a:p>
      </dgm:t>
    </dgm:pt>
    <dgm:pt modelId="{B1A0F131-53BA-41DD-821F-83F2538C0A75}" type="parTrans" cxnId="{2DC9D2F4-EF71-4C0E-ABD6-F2FBD3614580}">
      <dgm:prSet/>
      <dgm:spPr/>
      <dgm:t>
        <a:bodyPr/>
        <a:lstStyle/>
        <a:p>
          <a:endParaRPr lang="fr-FR"/>
        </a:p>
      </dgm:t>
    </dgm:pt>
    <dgm:pt modelId="{508B44B4-AF5C-4484-8584-32CB4FE19B43}" type="sibTrans" cxnId="{2DC9D2F4-EF71-4C0E-ABD6-F2FBD3614580}">
      <dgm:prSet/>
      <dgm:spPr/>
      <dgm:t>
        <a:bodyPr/>
        <a:lstStyle/>
        <a:p>
          <a:endParaRPr lang="fr-FR"/>
        </a:p>
      </dgm:t>
    </dgm:pt>
    <dgm:pt modelId="{FAB7DD22-3202-4CC9-96B2-B336976C497D}">
      <dgm:prSet phldrT="[Text]"/>
      <dgm:spPr/>
      <dgm:t>
        <a:bodyPr/>
        <a:lstStyle/>
        <a:p>
          <a:r>
            <a:rPr lang="en-GB" dirty="0" smtClean="0"/>
            <a:t>Traceability of material from receipt of material through final testing</a:t>
          </a:r>
          <a:endParaRPr lang="fr-FR" dirty="0"/>
        </a:p>
      </dgm:t>
    </dgm:pt>
    <dgm:pt modelId="{478C9EF1-858B-4C09-9E41-AA88AAE2A0DB}" type="parTrans" cxnId="{0CB99A7D-A48D-4CA5-8036-DC3FB784A520}">
      <dgm:prSet/>
      <dgm:spPr/>
      <dgm:t>
        <a:bodyPr/>
        <a:lstStyle/>
        <a:p>
          <a:endParaRPr lang="fr-FR"/>
        </a:p>
      </dgm:t>
    </dgm:pt>
    <dgm:pt modelId="{A99139E0-0854-4AFD-8FF0-21D08A74CDE8}" type="sibTrans" cxnId="{0CB99A7D-A48D-4CA5-8036-DC3FB784A520}">
      <dgm:prSet/>
      <dgm:spPr/>
      <dgm:t>
        <a:bodyPr/>
        <a:lstStyle/>
        <a:p>
          <a:endParaRPr lang="fr-FR"/>
        </a:p>
      </dgm:t>
    </dgm:pt>
    <dgm:pt modelId="{AB51647C-78D2-4B1C-ACC9-F2F8D59674E6}">
      <dgm:prSet phldrT="[Text]"/>
      <dgm:spPr/>
      <dgm:t>
        <a:bodyPr/>
        <a:lstStyle/>
        <a:p>
          <a:r>
            <a:rPr lang="en-GB" dirty="0" smtClean="0"/>
            <a:t>Final proof test (normally hydrostatic, other tests allowed with additional measures, such as NDT)</a:t>
          </a:r>
          <a:endParaRPr lang="fr-FR" dirty="0"/>
        </a:p>
      </dgm:t>
    </dgm:pt>
    <dgm:pt modelId="{32304D56-55BD-4306-867A-CB89A5104588}" type="parTrans" cxnId="{6752A514-7170-4BF2-A25F-8FA5D3EDE466}">
      <dgm:prSet/>
      <dgm:spPr/>
      <dgm:t>
        <a:bodyPr/>
        <a:lstStyle/>
        <a:p>
          <a:endParaRPr lang="fr-FR"/>
        </a:p>
      </dgm:t>
    </dgm:pt>
    <dgm:pt modelId="{A0CFE53A-0433-483D-A2FF-E429C9C40538}" type="sibTrans" cxnId="{6752A514-7170-4BF2-A25F-8FA5D3EDE466}">
      <dgm:prSet/>
      <dgm:spPr/>
      <dgm:t>
        <a:bodyPr/>
        <a:lstStyle/>
        <a:p>
          <a:endParaRPr lang="fr-FR"/>
        </a:p>
      </dgm:t>
    </dgm:pt>
    <dgm:pt modelId="{B386EB81-7260-4AED-ADB8-A1FF9DDF257A}" type="pres">
      <dgm:prSet presAssocID="{3DB98E1F-5878-4616-8274-306CF567BD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19DEFD-31BD-493D-9661-90616A0C359E}" type="pres">
      <dgm:prSet presAssocID="{3FF4A073-87DD-415D-9974-8A321EAEE923}" presName="composite" presStyleCnt="0"/>
      <dgm:spPr/>
    </dgm:pt>
    <dgm:pt modelId="{EBB466E7-75E8-402F-AB55-999ECABD17EA}" type="pres">
      <dgm:prSet presAssocID="{3FF4A073-87DD-415D-9974-8A321EAEE92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3CDD7-F922-4F72-BC64-FEA57B79B8EB}" type="pres">
      <dgm:prSet presAssocID="{3FF4A073-87DD-415D-9974-8A321EAEE92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FF9ABE-F1CF-4E0F-9823-A6438F663A70}" type="pres">
      <dgm:prSet presAssocID="{28B44CF3-C8C8-4A46-AC22-7146783388B7}" presName="space" presStyleCnt="0"/>
      <dgm:spPr/>
    </dgm:pt>
    <dgm:pt modelId="{4EB11292-3F26-4C4D-975A-495A881A2F8D}" type="pres">
      <dgm:prSet presAssocID="{DEC70154-0BA9-4CCA-A293-43C8F48F131C}" presName="composite" presStyleCnt="0"/>
      <dgm:spPr/>
    </dgm:pt>
    <dgm:pt modelId="{4B83A5A4-C12F-478F-9D65-0B0B0B7631A9}" type="pres">
      <dgm:prSet presAssocID="{DEC70154-0BA9-4CCA-A293-43C8F48F131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BA4676C-7B18-4479-A317-118251B57881}" type="pres">
      <dgm:prSet presAssocID="{DEC70154-0BA9-4CCA-A293-43C8F48F131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529851-B5E0-4F22-B37C-B78A0707951F}" type="pres">
      <dgm:prSet presAssocID="{B7EBAF4C-6873-4942-87EF-47F4237254EE}" presName="space" presStyleCnt="0"/>
      <dgm:spPr/>
    </dgm:pt>
    <dgm:pt modelId="{7292E932-D297-438F-871B-9756C429C189}" type="pres">
      <dgm:prSet presAssocID="{63193929-3947-4079-A1B5-12BC949555C6}" presName="composite" presStyleCnt="0"/>
      <dgm:spPr/>
    </dgm:pt>
    <dgm:pt modelId="{7F8AADAE-9266-483E-A68E-C2AA0761342C}" type="pres">
      <dgm:prSet presAssocID="{63193929-3947-4079-A1B5-12BC949555C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0BAA6E-3F05-4F06-9687-CE8982E1A411}" type="pres">
      <dgm:prSet presAssocID="{63193929-3947-4079-A1B5-12BC949555C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F83B7C8-7114-46A6-A732-5A16BC789C53}" type="presOf" srcId="{E4C62EE6-2C9C-4FE2-8FB8-0F1DFD3CF524}" destId="{D10BAA6E-3F05-4F06-9687-CE8982E1A411}" srcOrd="0" destOrd="2" presId="urn:microsoft.com/office/officeart/2005/8/layout/hList1"/>
    <dgm:cxn modelId="{36EB8F1A-80E0-46FE-B2F0-D81DABBA0B74}" type="presOf" srcId="{8E658281-23AD-4BDE-BD86-F6D7C6352558}" destId="{D10BAA6E-3F05-4F06-9687-CE8982E1A411}" srcOrd="0" destOrd="1" presId="urn:microsoft.com/office/officeart/2005/8/layout/hList1"/>
    <dgm:cxn modelId="{5284931F-9E93-4DD7-991F-1287D95BB28C}" type="presOf" srcId="{64B42C35-48D1-4A67-A8CC-2FAC3B4C91E3}" destId="{EBA4676C-7B18-4479-A317-118251B57881}" srcOrd="0" destOrd="2" presId="urn:microsoft.com/office/officeart/2005/8/layout/hList1"/>
    <dgm:cxn modelId="{BF754F12-29BC-4AE7-BE1A-433C75107DFA}" type="presOf" srcId="{A1FAEA4E-0E44-431F-9252-1935FC794C7F}" destId="{EC63CDD7-F922-4F72-BC64-FEA57B79B8EB}" srcOrd="0" destOrd="2" presId="urn:microsoft.com/office/officeart/2005/8/layout/hList1"/>
    <dgm:cxn modelId="{833F77ED-7121-4EC6-B3CB-A6D5B21FA426}" srcId="{63193929-3947-4079-A1B5-12BC949555C6}" destId="{8E658281-23AD-4BDE-BD86-F6D7C6352558}" srcOrd="1" destOrd="0" parTransId="{43DF4420-521E-420E-8213-1C28EA8D0390}" sibTransId="{30B3DE1B-77AD-4BCF-92F9-6D26D90C7CD0}"/>
    <dgm:cxn modelId="{C5C734E8-AA4C-476D-A223-355715595690}" type="presOf" srcId="{AB51647C-78D2-4B1C-ACC9-F2F8D59674E6}" destId="{EBA4676C-7B18-4479-A317-118251B57881}" srcOrd="0" destOrd="3" presId="urn:microsoft.com/office/officeart/2005/8/layout/hList1"/>
    <dgm:cxn modelId="{BDB4661B-4572-45A4-854A-ADD20A068AC0}" srcId="{3FF4A073-87DD-415D-9974-8A321EAEE923}" destId="{1B47E1AC-F616-413E-B534-47CD7C5FDAD2}" srcOrd="3" destOrd="0" parTransId="{9B2768C4-2AD5-4B2F-B6F5-2A21882189BE}" sibTransId="{CFCF6FEB-4BE5-4173-8135-0DDCC16ED387}"/>
    <dgm:cxn modelId="{2FF032AF-79D9-4EC7-BD83-DCEC73196F42}" type="presOf" srcId="{3FF4A073-87DD-415D-9974-8A321EAEE923}" destId="{EBB466E7-75E8-402F-AB55-999ECABD17EA}" srcOrd="0" destOrd="0" presId="urn:microsoft.com/office/officeart/2005/8/layout/hList1"/>
    <dgm:cxn modelId="{299B2B10-A79B-4578-AD2F-DE59D2B6E331}" srcId="{DEC70154-0BA9-4CCA-A293-43C8F48F131C}" destId="{64B42C35-48D1-4A67-A8CC-2FAC3B4C91E3}" srcOrd="2" destOrd="0" parTransId="{443E9965-2935-4322-B863-0A0A888574AD}" sibTransId="{1DFF0C7F-686B-41CF-8CC6-5473953D0344}"/>
    <dgm:cxn modelId="{BDCBAA22-EAE7-4DC0-B1CD-8AD31CC01291}" srcId="{DEC70154-0BA9-4CCA-A293-43C8F48F131C}" destId="{C8713974-2BF6-457A-9800-B22CF7A35E7F}" srcOrd="1" destOrd="0" parTransId="{1850603F-1A10-4B67-8927-028477588443}" sibTransId="{20811DF4-9624-431E-813E-5F8D09CF1AB0}"/>
    <dgm:cxn modelId="{0C6289B1-B79E-4791-986F-4CDAF1750722}" srcId="{3FF4A073-87DD-415D-9974-8A321EAEE923}" destId="{09A7B9A4-B3FB-447B-BDE6-2D728A09AC40}" srcOrd="4" destOrd="0" parTransId="{4DBCC3B7-86B1-4E67-8162-551B7BCB6647}" sibTransId="{FFCB2892-8367-4C52-B792-5D4CC1C19734}"/>
    <dgm:cxn modelId="{FBAFC6DA-4C95-4253-9C5B-AD8F8F67C721}" srcId="{63193929-3947-4079-A1B5-12BC949555C6}" destId="{253C62AD-DA9D-403E-B9EB-48B656600CBC}" srcOrd="0" destOrd="0" parTransId="{D5991026-0A7A-40E9-8C0B-0BCBBD62486A}" sibTransId="{DDA8BB22-839C-4185-BDE1-0FD5EE1AED3D}"/>
    <dgm:cxn modelId="{6A3C024E-7EA2-4257-98DC-46272DA15544}" type="presOf" srcId="{C8713974-2BF6-457A-9800-B22CF7A35E7F}" destId="{EBA4676C-7B18-4479-A317-118251B57881}" srcOrd="0" destOrd="1" presId="urn:microsoft.com/office/officeart/2005/8/layout/hList1"/>
    <dgm:cxn modelId="{C145F7EB-C62D-463E-9B6E-E6E8DAA6BDE8}" type="presOf" srcId="{09A7B9A4-B3FB-447B-BDE6-2D728A09AC40}" destId="{EC63CDD7-F922-4F72-BC64-FEA57B79B8EB}" srcOrd="0" destOrd="4" presId="urn:microsoft.com/office/officeart/2005/8/layout/hList1"/>
    <dgm:cxn modelId="{7C884C1D-A30B-400E-9299-72741FF8C9AA}" type="presOf" srcId="{5C38C774-AE4F-4C91-8726-EC838DFB1D60}" destId="{EC63CDD7-F922-4F72-BC64-FEA57B79B8EB}" srcOrd="0" destOrd="1" presId="urn:microsoft.com/office/officeart/2005/8/layout/hList1"/>
    <dgm:cxn modelId="{2CCB4863-743A-453C-87E2-B7D1ED7E8A6A}" srcId="{3DB98E1F-5878-4616-8274-306CF567BD54}" destId="{DEC70154-0BA9-4CCA-A293-43C8F48F131C}" srcOrd="1" destOrd="0" parTransId="{BE298A56-2082-49AC-9736-D2F7AA741DE8}" sibTransId="{B7EBAF4C-6873-4942-87EF-47F4237254EE}"/>
    <dgm:cxn modelId="{83A54080-DA66-498D-988C-7AC21ECFC9FA}" type="presOf" srcId="{C681A01A-9BB2-4E01-8719-7B3386880693}" destId="{EC63CDD7-F922-4F72-BC64-FEA57B79B8EB}" srcOrd="0" destOrd="0" presId="urn:microsoft.com/office/officeart/2005/8/layout/hList1"/>
    <dgm:cxn modelId="{D574255A-8615-475E-A13A-9E0310040054}" type="presOf" srcId="{FAB7DD22-3202-4CC9-96B2-B336976C497D}" destId="{D10BAA6E-3F05-4F06-9687-CE8982E1A411}" srcOrd="0" destOrd="3" presId="urn:microsoft.com/office/officeart/2005/8/layout/hList1"/>
    <dgm:cxn modelId="{02E61833-C025-4C09-AC59-B4BAF463CB61}" type="presOf" srcId="{253C62AD-DA9D-403E-B9EB-48B656600CBC}" destId="{D10BAA6E-3F05-4F06-9687-CE8982E1A411}" srcOrd="0" destOrd="0" presId="urn:microsoft.com/office/officeart/2005/8/layout/hList1"/>
    <dgm:cxn modelId="{3A6973E0-71F0-477F-999C-F5C617E00E7C}" srcId="{DEC70154-0BA9-4CCA-A293-43C8F48F131C}" destId="{B9B59828-84BC-4AAB-ACA0-3FA3FBB16120}" srcOrd="0" destOrd="0" parTransId="{BD475F0A-59D7-4EB4-B331-3FC60048B5D8}" sibTransId="{54778369-0AD1-425E-9BA7-3D7501723BBB}"/>
    <dgm:cxn modelId="{3E408E5A-D2C0-41E3-B630-70D5E2FDB66C}" srcId="{3FF4A073-87DD-415D-9974-8A321EAEE923}" destId="{C681A01A-9BB2-4E01-8719-7B3386880693}" srcOrd="0" destOrd="0" parTransId="{B7BCE317-FE23-4526-BB83-BBF49C1CD000}" sibTransId="{254D2135-0DEF-430A-A9A1-0D9E23B6257C}"/>
    <dgm:cxn modelId="{0CB99A7D-A48D-4CA5-8036-DC3FB784A520}" srcId="{63193929-3947-4079-A1B5-12BC949555C6}" destId="{FAB7DD22-3202-4CC9-96B2-B336976C497D}" srcOrd="3" destOrd="0" parTransId="{478C9EF1-858B-4C09-9E41-AA88AAE2A0DB}" sibTransId="{A99139E0-0854-4AFD-8FF0-21D08A74CDE8}"/>
    <dgm:cxn modelId="{B2A347AE-C53A-4B5D-B99D-B6098AC3AF22}" srcId="{3FF4A073-87DD-415D-9974-8A321EAEE923}" destId="{A1FAEA4E-0E44-431F-9252-1935FC794C7F}" srcOrd="2" destOrd="0" parTransId="{618D2552-A593-44AA-8203-9BA026B1A278}" sibTransId="{65D7B8C6-D803-4C2D-A961-421111E131EC}"/>
    <dgm:cxn modelId="{44FB344F-AA2A-4253-80E6-DF1B6AA4E5EF}" type="presOf" srcId="{DEC70154-0BA9-4CCA-A293-43C8F48F131C}" destId="{4B83A5A4-C12F-478F-9D65-0B0B0B7631A9}" srcOrd="0" destOrd="0" presId="urn:microsoft.com/office/officeart/2005/8/layout/hList1"/>
    <dgm:cxn modelId="{C9D85428-BE52-4534-B36A-6C556499FB85}" srcId="{3FF4A073-87DD-415D-9974-8A321EAEE923}" destId="{5C38C774-AE4F-4C91-8726-EC838DFB1D60}" srcOrd="1" destOrd="0" parTransId="{7805144D-3A5E-4C05-947D-A3DF471FF4AC}" sibTransId="{0231DC09-9081-4EE2-A7DC-D19AD478389B}"/>
    <dgm:cxn modelId="{6752A514-7170-4BF2-A25F-8FA5D3EDE466}" srcId="{DEC70154-0BA9-4CCA-A293-43C8F48F131C}" destId="{AB51647C-78D2-4B1C-ACC9-F2F8D59674E6}" srcOrd="3" destOrd="0" parTransId="{32304D56-55BD-4306-867A-CB89A5104588}" sibTransId="{A0CFE53A-0433-483D-A2FF-E429C9C40538}"/>
    <dgm:cxn modelId="{4504E881-34E9-4032-BEC2-F92CF049B7F5}" type="presOf" srcId="{B9B59828-84BC-4AAB-ACA0-3FA3FBB16120}" destId="{EBA4676C-7B18-4479-A317-118251B57881}" srcOrd="0" destOrd="0" presId="urn:microsoft.com/office/officeart/2005/8/layout/hList1"/>
    <dgm:cxn modelId="{2DC9D2F4-EF71-4C0E-ABD6-F2FBD3614580}" srcId="{63193929-3947-4079-A1B5-12BC949555C6}" destId="{E4C62EE6-2C9C-4FE2-8FB8-0F1DFD3CF524}" srcOrd="2" destOrd="0" parTransId="{B1A0F131-53BA-41DD-821F-83F2538C0A75}" sibTransId="{508B44B4-AF5C-4484-8584-32CB4FE19B43}"/>
    <dgm:cxn modelId="{4688D544-7E86-4874-86DF-91B685FDF85C}" srcId="{3DB98E1F-5878-4616-8274-306CF567BD54}" destId="{3FF4A073-87DD-415D-9974-8A321EAEE923}" srcOrd="0" destOrd="0" parTransId="{C8850039-8332-43E3-A15F-49C39CE713E4}" sibTransId="{28B44CF3-C8C8-4A46-AC22-7146783388B7}"/>
    <dgm:cxn modelId="{9AF5DD41-8EEA-4082-8E24-09F2BA6E4B1E}" type="presOf" srcId="{3DB98E1F-5878-4616-8274-306CF567BD54}" destId="{B386EB81-7260-4AED-ADB8-A1FF9DDF257A}" srcOrd="0" destOrd="0" presId="urn:microsoft.com/office/officeart/2005/8/layout/hList1"/>
    <dgm:cxn modelId="{DF456F73-443F-4CDC-A343-CD9A88658740}" type="presOf" srcId="{1B47E1AC-F616-413E-B534-47CD7C5FDAD2}" destId="{EC63CDD7-F922-4F72-BC64-FEA57B79B8EB}" srcOrd="0" destOrd="3" presId="urn:microsoft.com/office/officeart/2005/8/layout/hList1"/>
    <dgm:cxn modelId="{3E9423CC-B763-45E5-ACD8-58837F62BD89}" type="presOf" srcId="{63193929-3947-4079-A1B5-12BC949555C6}" destId="{7F8AADAE-9266-483E-A68E-C2AA0761342C}" srcOrd="0" destOrd="0" presId="urn:microsoft.com/office/officeart/2005/8/layout/hList1"/>
    <dgm:cxn modelId="{0A6D3CCC-7301-485A-92D8-FAD0C008E428}" srcId="{3DB98E1F-5878-4616-8274-306CF567BD54}" destId="{63193929-3947-4079-A1B5-12BC949555C6}" srcOrd="2" destOrd="0" parTransId="{73F11DBE-4FFA-4082-9F63-BDA7200CD566}" sibTransId="{06C3F9A8-C2F2-4CB8-9298-34DF32D12955}"/>
    <dgm:cxn modelId="{4A4782A0-381A-4DD8-BDC0-9714F7236293}" type="presParOf" srcId="{B386EB81-7260-4AED-ADB8-A1FF9DDF257A}" destId="{F619DEFD-31BD-493D-9661-90616A0C359E}" srcOrd="0" destOrd="0" presId="urn:microsoft.com/office/officeart/2005/8/layout/hList1"/>
    <dgm:cxn modelId="{A4AD8DF5-8DB6-40ED-AA0A-E290CD66E506}" type="presParOf" srcId="{F619DEFD-31BD-493D-9661-90616A0C359E}" destId="{EBB466E7-75E8-402F-AB55-999ECABD17EA}" srcOrd="0" destOrd="0" presId="urn:microsoft.com/office/officeart/2005/8/layout/hList1"/>
    <dgm:cxn modelId="{DBEEF45A-C9C7-44C9-98B3-229B90D0C021}" type="presParOf" srcId="{F619DEFD-31BD-493D-9661-90616A0C359E}" destId="{EC63CDD7-F922-4F72-BC64-FEA57B79B8EB}" srcOrd="1" destOrd="0" presId="urn:microsoft.com/office/officeart/2005/8/layout/hList1"/>
    <dgm:cxn modelId="{C22030AC-8D7F-4CD7-8297-AC6F9DEA1BB5}" type="presParOf" srcId="{B386EB81-7260-4AED-ADB8-A1FF9DDF257A}" destId="{97FF9ABE-F1CF-4E0F-9823-A6438F663A70}" srcOrd="1" destOrd="0" presId="urn:microsoft.com/office/officeart/2005/8/layout/hList1"/>
    <dgm:cxn modelId="{606E485E-CE87-4F26-BD9C-5E6F7BAEC958}" type="presParOf" srcId="{B386EB81-7260-4AED-ADB8-A1FF9DDF257A}" destId="{4EB11292-3F26-4C4D-975A-495A881A2F8D}" srcOrd="2" destOrd="0" presId="urn:microsoft.com/office/officeart/2005/8/layout/hList1"/>
    <dgm:cxn modelId="{4D4CB7D4-8042-4B45-A6E7-ACD0BACC219C}" type="presParOf" srcId="{4EB11292-3F26-4C4D-975A-495A881A2F8D}" destId="{4B83A5A4-C12F-478F-9D65-0B0B0B7631A9}" srcOrd="0" destOrd="0" presId="urn:microsoft.com/office/officeart/2005/8/layout/hList1"/>
    <dgm:cxn modelId="{E13AE24A-049E-4821-8748-4EC453AB0EEF}" type="presParOf" srcId="{4EB11292-3F26-4C4D-975A-495A881A2F8D}" destId="{EBA4676C-7B18-4479-A317-118251B57881}" srcOrd="1" destOrd="0" presId="urn:microsoft.com/office/officeart/2005/8/layout/hList1"/>
    <dgm:cxn modelId="{322E24D1-FA9F-4DFD-A018-0D16764BA30C}" type="presParOf" srcId="{B386EB81-7260-4AED-ADB8-A1FF9DDF257A}" destId="{C1529851-B5E0-4F22-B37C-B78A0707951F}" srcOrd="3" destOrd="0" presId="urn:microsoft.com/office/officeart/2005/8/layout/hList1"/>
    <dgm:cxn modelId="{7D45CE27-9B2E-4A70-A4D9-55516B468634}" type="presParOf" srcId="{B386EB81-7260-4AED-ADB8-A1FF9DDF257A}" destId="{7292E932-D297-438F-871B-9756C429C189}" srcOrd="4" destOrd="0" presId="urn:microsoft.com/office/officeart/2005/8/layout/hList1"/>
    <dgm:cxn modelId="{3120EA3F-CA72-49F6-A797-342E7B05A7AE}" type="presParOf" srcId="{7292E932-D297-438F-871B-9756C429C189}" destId="{7F8AADAE-9266-483E-A68E-C2AA0761342C}" srcOrd="0" destOrd="0" presId="urn:microsoft.com/office/officeart/2005/8/layout/hList1"/>
    <dgm:cxn modelId="{44210C2A-C80C-4519-8D71-7F15A6DC7C9F}" type="presParOf" srcId="{7292E932-D297-438F-871B-9756C429C189}" destId="{D10BAA6E-3F05-4F06-9687-CE8982E1A4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466E7-75E8-402F-AB55-999ECABD17EA}">
      <dsp:nvSpPr>
        <dsp:cNvPr id="0" name=""/>
        <dsp:cNvSpPr/>
      </dsp:nvSpPr>
      <dsp:spPr>
        <a:xfrm>
          <a:off x="2242" y="265013"/>
          <a:ext cx="2186513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Design</a:t>
          </a:r>
          <a:endParaRPr lang="fr-FR" sz="1300" kern="1200" dirty="0"/>
        </a:p>
      </dsp:txBody>
      <dsp:txXfrm>
        <a:off x="2242" y="265013"/>
        <a:ext cx="2186513" cy="374400"/>
      </dsp:txXfrm>
    </dsp:sp>
    <dsp:sp modelId="{EC63CDD7-F922-4F72-BC64-FEA57B79B8EB}">
      <dsp:nvSpPr>
        <dsp:cNvPr id="0" name=""/>
        <dsp:cNvSpPr/>
      </dsp:nvSpPr>
      <dsp:spPr>
        <a:xfrm>
          <a:off x="2242" y="639413"/>
          <a:ext cx="2186513" cy="19916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Adequate strength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Appropriate Safety factors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Calculation/experimental method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Provisions for safe handling/operation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Safety accessories against overpressure</a:t>
          </a:r>
          <a:endParaRPr lang="fr-FR" sz="1300" kern="1200" dirty="0"/>
        </a:p>
      </dsp:txBody>
      <dsp:txXfrm>
        <a:off x="2242" y="639413"/>
        <a:ext cx="2186513" cy="1991669"/>
      </dsp:txXfrm>
    </dsp:sp>
    <dsp:sp modelId="{4B83A5A4-C12F-478F-9D65-0B0B0B7631A9}">
      <dsp:nvSpPr>
        <dsp:cNvPr id="0" name=""/>
        <dsp:cNvSpPr/>
      </dsp:nvSpPr>
      <dsp:spPr>
        <a:xfrm>
          <a:off x="2494867" y="265013"/>
          <a:ext cx="2186513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Manufacturing</a:t>
          </a:r>
          <a:endParaRPr lang="fr-FR" sz="1300" kern="1200" dirty="0"/>
        </a:p>
      </dsp:txBody>
      <dsp:txXfrm>
        <a:off x="2494867" y="265013"/>
        <a:ext cx="2186513" cy="374400"/>
      </dsp:txXfrm>
    </dsp:sp>
    <dsp:sp modelId="{EBA4676C-7B18-4479-A317-118251B57881}">
      <dsp:nvSpPr>
        <dsp:cNvPr id="0" name=""/>
        <dsp:cNvSpPr/>
      </dsp:nvSpPr>
      <dsp:spPr>
        <a:xfrm>
          <a:off x="2494867" y="639413"/>
          <a:ext cx="2186513" cy="19916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WPS and welding personnel to be approved by </a:t>
          </a:r>
          <a:r>
            <a:rPr lang="en-GB" sz="1300" kern="1200" dirty="0" err="1" smtClean="0"/>
            <a:t>NoBo</a:t>
          </a:r>
          <a:r>
            <a:rPr lang="en-GB" sz="1300" kern="1200" dirty="0" smtClean="0"/>
            <a:t> or recognized third party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NDT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Operating instructions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Final proof test (normally hydrostatic, other tests allowed with additional measures, such as NDT)</a:t>
          </a:r>
          <a:endParaRPr lang="fr-FR" sz="1300" kern="1200" dirty="0"/>
        </a:p>
      </dsp:txBody>
      <dsp:txXfrm>
        <a:off x="2494867" y="639413"/>
        <a:ext cx="2186513" cy="1991669"/>
      </dsp:txXfrm>
    </dsp:sp>
    <dsp:sp modelId="{7F8AADAE-9266-483E-A68E-C2AA0761342C}">
      <dsp:nvSpPr>
        <dsp:cNvPr id="0" name=""/>
        <dsp:cNvSpPr/>
      </dsp:nvSpPr>
      <dsp:spPr>
        <a:xfrm>
          <a:off x="4987493" y="265013"/>
          <a:ext cx="2186513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Materials</a:t>
          </a:r>
          <a:endParaRPr lang="fr-FR" sz="1300" kern="1200" dirty="0"/>
        </a:p>
      </dsp:txBody>
      <dsp:txXfrm>
        <a:off x="4987493" y="265013"/>
        <a:ext cx="2186513" cy="374400"/>
      </dsp:txXfrm>
    </dsp:sp>
    <dsp:sp modelId="{D10BAA6E-3F05-4F06-9687-CE8982E1A411}">
      <dsp:nvSpPr>
        <dsp:cNvPr id="0" name=""/>
        <dsp:cNvSpPr/>
      </dsp:nvSpPr>
      <dsp:spPr>
        <a:xfrm>
          <a:off x="4987493" y="639413"/>
          <a:ext cx="2186513" cy="19916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Appropriate properties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Covered by EN, EAM or PMA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Compulsory declaration from material supplier affirming compliance with a specification.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Traceability of material from receipt of material through final testing</a:t>
          </a:r>
          <a:endParaRPr lang="fr-FR" sz="1300" kern="1200" dirty="0"/>
        </a:p>
      </dsp:txBody>
      <dsp:txXfrm>
        <a:off x="4987493" y="639413"/>
        <a:ext cx="2186513" cy="1991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080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324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08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0968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385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268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750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472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256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633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54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773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791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099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se.cern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espace.cern.ch/safety-rules-regulations/en/rules/byType/Pages/home.asp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Compliance with CERN Safety Rules – Role of CERN Health, Safety &amp; Environment protection (HSE) Unit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Arregui, S. Marsh (HSE-SEE)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International Review of the Inner Triplet Quadrupoles (MQXF) for HL-LHC</a:t>
            </a:r>
          </a:p>
          <a:p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June 2016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Launch Safety Agreement (LSA)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Launch Safety Agreement (LSA):</a:t>
            </a:r>
          </a:p>
          <a:p>
            <a:pPr lvl="1"/>
            <a:r>
              <a:rPr lang="en-GB" dirty="0" smtClean="0"/>
              <a:t>Agreement between HSE and the project for the compliance with CERN Safety rules;</a:t>
            </a:r>
          </a:p>
          <a:p>
            <a:pPr lvl="1"/>
            <a:r>
              <a:rPr lang="en-GB" dirty="0" smtClean="0"/>
              <a:t>Not only for pressure equipment, but other domains too, i.e. fire safety, electrical safety, environment protection, etc.). </a:t>
            </a:r>
          </a:p>
          <a:p>
            <a:r>
              <a:rPr lang="en-GB" dirty="0" smtClean="0"/>
              <a:t>Terms of compliance defined in LSA: </a:t>
            </a:r>
          </a:p>
          <a:p>
            <a:pPr lvl="1"/>
            <a:r>
              <a:rPr lang="en-GB" dirty="0" smtClean="0"/>
              <a:t>Definition of Safety requirements as per CERN Safety Rules;</a:t>
            </a:r>
            <a:endParaRPr lang="en-GB" dirty="0"/>
          </a:p>
          <a:p>
            <a:pPr lvl="1"/>
            <a:r>
              <a:rPr lang="en-GB" dirty="0" smtClean="0"/>
              <a:t>Classification as equipment liable to have ‘major Safety implications’ (</a:t>
            </a:r>
            <a:r>
              <a:rPr lang="en-GB" dirty="0" err="1" smtClean="0"/>
              <a:t>mSi</a:t>
            </a:r>
            <a:r>
              <a:rPr lang="en-GB" dirty="0" smtClean="0"/>
              <a:t>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188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of CERN Mechanical Safety Rules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Baseline approach for pressure equipment</a:t>
            </a:r>
          </a:p>
          <a:p>
            <a:pPr lvl="1"/>
            <a:r>
              <a:rPr lang="en-GB" sz="2000" dirty="0"/>
              <a:t>Compliance with Pressure Equipment Directive (PED) 97/23/EC.</a:t>
            </a:r>
          </a:p>
          <a:p>
            <a:pPr lvl="1"/>
            <a:r>
              <a:rPr lang="en-GB" sz="2000" dirty="0"/>
              <a:t>CE </a:t>
            </a:r>
            <a:r>
              <a:rPr lang="en-GB" sz="2000" dirty="0" smtClean="0"/>
              <a:t>marking.</a:t>
            </a:r>
            <a:endParaRPr lang="en-GB" sz="2000" dirty="0"/>
          </a:p>
          <a:p>
            <a:r>
              <a:rPr lang="en-GB" sz="2400" dirty="0" smtClean="0"/>
              <a:t>Exceptions to the baseline approach: </a:t>
            </a:r>
          </a:p>
          <a:p>
            <a:pPr lvl="1"/>
            <a:r>
              <a:rPr lang="en-GB" sz="2000" dirty="0" smtClean="0"/>
              <a:t>Foreseen by the rules – equipment liable to have ‘major Safety implications’;</a:t>
            </a:r>
          </a:p>
          <a:p>
            <a:pPr lvl="1"/>
            <a:r>
              <a:rPr lang="en-GB" sz="2000" dirty="0" err="1" smtClean="0"/>
              <a:t>mSi</a:t>
            </a:r>
            <a:r>
              <a:rPr lang="en-GB" sz="2000" dirty="0" smtClean="0"/>
              <a:t> equipment requires Safety clearance from HSE;</a:t>
            </a:r>
          </a:p>
          <a:p>
            <a:pPr lvl="1"/>
            <a:r>
              <a:rPr lang="en-GB" sz="2000" dirty="0" smtClean="0"/>
              <a:t>HSE defines the Safety requirements that need to be met for the Safety clearance;</a:t>
            </a:r>
          </a:p>
          <a:p>
            <a:pPr lvl="1"/>
            <a:r>
              <a:rPr lang="en-GB" sz="2000" dirty="0" smtClean="0"/>
              <a:t>HSE performs </a:t>
            </a:r>
            <a:r>
              <a:rPr lang="en-GB" sz="2000" b="1" dirty="0" smtClean="0"/>
              <a:t>conformity assessment</a:t>
            </a:r>
            <a:r>
              <a:rPr lang="en-GB" sz="2000" dirty="0" smtClean="0"/>
              <a:t>.</a:t>
            </a:r>
          </a:p>
          <a:p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2372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Conformity assessment by HSE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Requirements </a:t>
            </a:r>
            <a:r>
              <a:rPr lang="en-GB" dirty="0"/>
              <a:t>f</a:t>
            </a:r>
            <a:r>
              <a:rPr lang="en-GB" dirty="0" smtClean="0"/>
              <a:t>or HSE Safety clearance:</a:t>
            </a:r>
          </a:p>
          <a:p>
            <a:pPr lvl="1"/>
            <a:r>
              <a:rPr lang="en-GB" dirty="0" smtClean="0"/>
              <a:t>Compliance with applicable Essential Safety Requirements from PED compulsory.</a:t>
            </a:r>
          </a:p>
          <a:p>
            <a:pPr lvl="1"/>
            <a:r>
              <a:rPr lang="en-GB" dirty="0" smtClean="0"/>
              <a:t>Use of harmonized European standards wherever applicable (presumption of conformity) for design, manufacturing and testing.</a:t>
            </a:r>
          </a:p>
          <a:p>
            <a:pPr lvl="2"/>
            <a:r>
              <a:rPr lang="en-GB" dirty="0" smtClean="0"/>
              <a:t>EN 13445 – Unfired pressure vessels;</a:t>
            </a:r>
          </a:p>
          <a:p>
            <a:pPr lvl="2"/>
            <a:r>
              <a:rPr lang="en-GB" dirty="0" smtClean="0"/>
              <a:t>EN 13458 – Cryogenic vessels – static vacuum-insulated vessels;</a:t>
            </a:r>
          </a:p>
          <a:p>
            <a:pPr lvl="2"/>
            <a:r>
              <a:rPr lang="en-GB" dirty="0" smtClean="0"/>
              <a:t>EN 13648, ISO 4126 – Cryogenic safety devices;</a:t>
            </a:r>
          </a:p>
          <a:p>
            <a:pPr lvl="2"/>
            <a:r>
              <a:rPr lang="en-GB" dirty="0" smtClean="0"/>
              <a:t>EN 10028 – Flat products made of steels for pressure purposes;</a:t>
            </a:r>
          </a:p>
          <a:p>
            <a:pPr lvl="2"/>
            <a:r>
              <a:rPr lang="en-GB" dirty="0" smtClean="0"/>
              <a:t>…</a:t>
            </a:r>
          </a:p>
          <a:p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2353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Conformity assessment by HSE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Requirements for HSE Safety clearance:</a:t>
            </a:r>
          </a:p>
          <a:p>
            <a:pPr lvl="1"/>
            <a:r>
              <a:rPr lang="en-GB" dirty="0" smtClean="0"/>
              <a:t>Where foreign standards may be used provided compliance with ESRs is fully demonstrated.</a:t>
            </a:r>
          </a:p>
          <a:p>
            <a:pPr lvl="1"/>
            <a:r>
              <a:rPr lang="en-GB" dirty="0" smtClean="0"/>
              <a:t>Eventual non-compliances to be assessed individually. The project shall propose compensatory measures to ensure commensurate level of Safety.</a:t>
            </a:r>
          </a:p>
          <a:p>
            <a:pPr lvl="1"/>
            <a:r>
              <a:rPr lang="en-GB" dirty="0" smtClean="0"/>
              <a:t>Assessment of conformity to the ESRs may be carried out by HSE acting as an ‘independent’ party.</a:t>
            </a:r>
          </a:p>
          <a:p>
            <a:r>
              <a:rPr lang="en-GB" dirty="0" smtClean="0"/>
              <a:t>Provided Safety requirements are met and Safety clearance is achieved, </a:t>
            </a:r>
            <a:r>
              <a:rPr lang="en-GB" b="1" dirty="0" smtClean="0"/>
              <a:t>CE marking is not compulsory</a:t>
            </a:r>
            <a:r>
              <a:rPr lang="en-GB" dirty="0" smtClean="0"/>
              <a:t> as per the Safety Rules. </a:t>
            </a:r>
          </a:p>
          <a:p>
            <a:r>
              <a:rPr lang="en-GB" dirty="0" smtClean="0"/>
              <a:t>HSE acts as </a:t>
            </a:r>
            <a:r>
              <a:rPr lang="en-GB" i="1" dirty="0" smtClean="0"/>
              <a:t>de facto </a:t>
            </a:r>
            <a:r>
              <a:rPr lang="en-GB" dirty="0" smtClean="0"/>
              <a:t>Notified body; involvement of external Notified body not required. </a:t>
            </a:r>
          </a:p>
          <a:p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2170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Conformity assessment by HSE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Design examination</a:t>
            </a:r>
          </a:p>
          <a:p>
            <a:pPr lvl="1"/>
            <a:r>
              <a:rPr lang="en-GB" sz="2000" dirty="0" smtClean="0"/>
              <a:t>HSE will validate the design of the equipment prior to the commencement of fabrication;</a:t>
            </a:r>
          </a:p>
          <a:p>
            <a:pPr lvl="1"/>
            <a:r>
              <a:rPr lang="en-GB" sz="2000" dirty="0" smtClean="0"/>
              <a:t>Manufacturer must produce technical documentation as to enable an assessment of the conformity of the equipment with the ESRs. </a:t>
            </a:r>
          </a:p>
          <a:p>
            <a:r>
              <a:rPr lang="en-GB" sz="2400" dirty="0" smtClean="0"/>
              <a:t>Production quality assurance</a:t>
            </a:r>
          </a:p>
          <a:p>
            <a:pPr lvl="1"/>
            <a:r>
              <a:rPr lang="en-GB" sz="2000" dirty="0" smtClean="0"/>
              <a:t>HSE and project to agree on the Inspection and Test Plan, including Safety relevant Hold Points;</a:t>
            </a:r>
          </a:p>
          <a:p>
            <a:pPr lvl="1"/>
            <a:r>
              <a:rPr lang="en-GB" sz="2000" dirty="0" smtClean="0"/>
              <a:t>Manufacturer to provide quality records for the manufacturing part of the QA system, such as inspection reports and test data, qualifications of personnel concerned, etc.;</a:t>
            </a:r>
          </a:p>
          <a:p>
            <a:pPr lvl="1"/>
            <a:r>
              <a:rPr lang="en-GB" sz="2000" dirty="0" smtClean="0"/>
              <a:t>Documentation to ensure full traceability of components and processes.</a:t>
            </a:r>
          </a:p>
          <a:p>
            <a:pPr lvl="1"/>
            <a:endParaRPr lang="en-GB" sz="2000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0222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 smtClean="0"/>
              <a:t>CERN sets out Safety objectives for the Organization, HSE supports CERN in the attainment of said objectives. </a:t>
            </a:r>
          </a:p>
          <a:p>
            <a:pPr lvl="1"/>
            <a:r>
              <a:rPr lang="en-GB" dirty="0" smtClean="0"/>
              <a:t>Pressure equipment at CERN must respect the ESRs of the PED.</a:t>
            </a:r>
          </a:p>
          <a:p>
            <a:pPr lvl="1"/>
            <a:r>
              <a:rPr lang="en-GB" dirty="0" smtClean="0"/>
              <a:t>European standards to be implemented wherever possible. Alternative foreign standards may be accepted provided full compliance with ESRs is demonstrated.</a:t>
            </a:r>
          </a:p>
          <a:p>
            <a:pPr lvl="1"/>
            <a:r>
              <a:rPr lang="en-GB" dirty="0" smtClean="0"/>
              <a:t>Non-compliances to be dealt with on a case-by-case basis. Compensatory measures may be required.</a:t>
            </a:r>
          </a:p>
          <a:p>
            <a:pPr lvl="1"/>
            <a:r>
              <a:rPr lang="en-GB" dirty="0" smtClean="0"/>
              <a:t>Safety clearance from HSE required for </a:t>
            </a:r>
            <a:r>
              <a:rPr lang="en-GB" dirty="0" err="1" smtClean="0"/>
              <a:t>mSi</a:t>
            </a:r>
            <a:r>
              <a:rPr lang="en-GB" dirty="0" smtClean="0"/>
              <a:t> equipment. HSE defines Safety clearance requirements and assesses conformity.</a:t>
            </a:r>
          </a:p>
          <a:p>
            <a:pPr lvl="1"/>
            <a:r>
              <a:rPr lang="en-GB" dirty="0" smtClean="0"/>
              <a:t>HSE becomes the </a:t>
            </a:r>
            <a:r>
              <a:rPr lang="en-GB" i="1" dirty="0" smtClean="0"/>
              <a:t>de facto </a:t>
            </a:r>
            <a:r>
              <a:rPr lang="en-GB" dirty="0" smtClean="0"/>
              <a:t>Notified body.</a:t>
            </a:r>
          </a:p>
          <a:p>
            <a:pPr lvl="1"/>
            <a:r>
              <a:rPr lang="en-GB" dirty="0" smtClean="0"/>
              <a:t>Provided that HSE grants Safety clearance, </a:t>
            </a:r>
            <a:r>
              <a:rPr lang="en-GB" b="1" dirty="0" smtClean="0"/>
              <a:t>exemption from CE marking is permitted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5290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4953000"/>
            <a:ext cx="6748592" cy="1219200"/>
          </a:xfrm>
        </p:spPr>
        <p:txBody>
          <a:bodyPr/>
          <a:lstStyle/>
          <a:p>
            <a:r>
              <a:rPr lang="en-GB" dirty="0" smtClean="0"/>
              <a:t>CERN HSE website: </a:t>
            </a:r>
            <a:r>
              <a:rPr lang="en-GB" dirty="0" smtClean="0">
                <a:hlinkClick r:id="rId3"/>
              </a:rPr>
              <a:t>hse.cern</a:t>
            </a:r>
            <a:endParaRPr lang="en-GB" dirty="0" smtClean="0"/>
          </a:p>
          <a:p>
            <a:pPr marL="0" indent="0"/>
            <a:r>
              <a:rPr lang="en-GB" dirty="0"/>
              <a:t>CERN Safety Rules: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espace.cern.ch/safety-rules-regulations/en/rules/byType/Pages/home.aspx</a:t>
            </a:r>
            <a:endParaRPr lang="en-GB" dirty="0" smtClean="0"/>
          </a:p>
          <a:p>
            <a:pPr marL="0" indent="0"/>
            <a:endParaRPr lang="en-GB" dirty="0" smtClean="0"/>
          </a:p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C. Arregui, S. Marsh (HSE-SEE), MQXF Review 09.06.2016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Safety at CERN</a:t>
            </a:r>
          </a:p>
          <a:p>
            <a:r>
              <a:rPr lang="en-GB" dirty="0" smtClean="0"/>
              <a:t>CERN Mechanical Safety Rules</a:t>
            </a:r>
          </a:p>
          <a:p>
            <a:r>
              <a:rPr lang="en-GB" dirty="0" smtClean="0"/>
              <a:t>Pressure Equipment Directive (PED)</a:t>
            </a:r>
          </a:p>
          <a:p>
            <a:r>
              <a:rPr lang="en-GB" dirty="0" smtClean="0"/>
              <a:t>Launch Safety Agreement (LSA)</a:t>
            </a:r>
          </a:p>
          <a:p>
            <a:r>
              <a:rPr lang="en-GB" dirty="0" smtClean="0"/>
              <a:t>Application of CERN Mechanical Safety Rules</a:t>
            </a:r>
          </a:p>
          <a:p>
            <a:r>
              <a:rPr lang="en-GB" dirty="0" smtClean="0"/>
              <a:t>Conformity assessment by HSE</a:t>
            </a:r>
          </a:p>
          <a:p>
            <a:r>
              <a:rPr lang="en-GB" dirty="0" smtClean="0"/>
              <a:t>Conclusions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at CERN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CERN Safety Policy</a:t>
            </a:r>
          </a:p>
          <a:p>
            <a:pPr marL="2509838" indent="-361950"/>
            <a:r>
              <a:rPr lang="en-GB" sz="2000" b="1" dirty="0" smtClean="0"/>
              <a:t>Objectives: </a:t>
            </a:r>
            <a:r>
              <a:rPr lang="en-GB" sz="2400" dirty="0" smtClean="0"/>
              <a:t>“</a:t>
            </a:r>
            <a:r>
              <a:rPr lang="en-GB" sz="2000" i="1" dirty="0" smtClean="0"/>
              <a:t>to ensure the best possible protection in health and safety matters of all persons participating in the Organization’s activities or present on its site […]”</a:t>
            </a:r>
          </a:p>
          <a:p>
            <a:pPr marL="2509838" indent="-361950"/>
            <a:r>
              <a:rPr lang="en-GB" sz="2000" b="1" dirty="0" smtClean="0"/>
              <a:t>Means:</a:t>
            </a:r>
            <a:r>
              <a:rPr lang="en-GB" sz="2000" i="1" dirty="0" smtClean="0"/>
              <a:t> “the Organization establishes and updates Safety Rules and ensures compliance therewith”.</a:t>
            </a:r>
            <a:endParaRPr lang="en-GB" sz="2400" dirty="0"/>
          </a:p>
          <a:p>
            <a:r>
              <a:rPr lang="en-GB" sz="2400" dirty="0" smtClean="0"/>
              <a:t>HSE Unit shall:</a:t>
            </a:r>
          </a:p>
          <a:p>
            <a:pPr lvl="1"/>
            <a:r>
              <a:rPr lang="en-GB" sz="2000" dirty="0" smtClean="0"/>
              <a:t>Support and monitor the implementation of the CERN Safety Policy, the CERN Safety Rules, the CERN Safety Objectives and best practices at all levels;</a:t>
            </a:r>
          </a:p>
          <a:p>
            <a:pPr lvl="1"/>
            <a:r>
              <a:rPr lang="en-GB" sz="2000" dirty="0" smtClean="0"/>
              <a:t>Grant Safety clearance for installations, activities, projects and CERN Experiments with major Safety implications.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956" y="1565945"/>
            <a:ext cx="1492272" cy="210673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909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Mechanical Safety Rules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Purpose of the rules</a:t>
            </a:r>
          </a:p>
          <a:p>
            <a:pPr lvl="1"/>
            <a:r>
              <a:rPr lang="en-GB" dirty="0" smtClean="0"/>
              <a:t>To define the minimum Safety requirements applying to mechanical equipment used or intended for use at CERN.</a:t>
            </a:r>
            <a:r>
              <a:rPr lang="fr-FR" dirty="0" smtClean="0"/>
              <a:t> Applicable to all stages of the </a:t>
            </a:r>
            <a:r>
              <a:rPr lang="fr-FR" dirty="0" err="1" smtClean="0"/>
              <a:t>equipment’s</a:t>
            </a:r>
            <a:r>
              <a:rPr lang="fr-FR" dirty="0" smtClean="0"/>
              <a:t> life cycle, </a:t>
            </a:r>
            <a:r>
              <a:rPr lang="fr-FR" dirty="0" err="1" smtClean="0"/>
              <a:t>from</a:t>
            </a:r>
            <a:r>
              <a:rPr lang="fr-FR" dirty="0" smtClean="0"/>
              <a:t> design to </a:t>
            </a:r>
            <a:r>
              <a:rPr lang="fr-FR" dirty="0" err="1" smtClean="0"/>
              <a:t>decommissioning</a:t>
            </a:r>
            <a:r>
              <a:rPr lang="fr-FR" dirty="0" smtClean="0"/>
              <a:t>.</a:t>
            </a:r>
          </a:p>
          <a:p>
            <a:pPr lvl="1"/>
            <a:r>
              <a:rPr lang="en-GB" dirty="0" smtClean="0"/>
              <a:t>Takes into account:</a:t>
            </a:r>
          </a:p>
          <a:p>
            <a:pPr lvl="2"/>
            <a:r>
              <a:rPr lang="en-GB" dirty="0" smtClean="0"/>
              <a:t>Laws and regulations of the Host States;</a:t>
            </a:r>
          </a:p>
          <a:p>
            <a:pPr lvl="2"/>
            <a:r>
              <a:rPr lang="en-GB" dirty="0" smtClean="0"/>
              <a:t>EU regulations and </a:t>
            </a:r>
            <a:r>
              <a:rPr lang="en-GB" b="1" dirty="0" smtClean="0"/>
              <a:t>directives</a:t>
            </a:r>
            <a:r>
              <a:rPr lang="en-GB" dirty="0" smtClean="0"/>
              <a:t>;</a:t>
            </a:r>
          </a:p>
          <a:p>
            <a:pPr lvl="2"/>
            <a:r>
              <a:rPr lang="en-GB" dirty="0" smtClean="0"/>
              <a:t>International regulations, standards and directives.</a:t>
            </a:r>
            <a:endParaRPr lang="fr-FR" dirty="0" smtClean="0"/>
          </a:p>
          <a:p>
            <a:r>
              <a:rPr lang="en-GB" dirty="0" smtClean="0"/>
              <a:t>Scope</a:t>
            </a:r>
          </a:p>
          <a:p>
            <a:pPr lvl="1"/>
            <a:r>
              <a:rPr lang="en-GB" dirty="0" smtClean="0"/>
              <a:t>Mechanical equipment: lifting, pressure equipment, cryogenic equipment, lifts.</a:t>
            </a:r>
          </a:p>
        </p:txBody>
      </p:sp>
    </p:spTree>
    <p:extLst>
      <p:ext uri="{BB962C8B-B14F-4D97-AF65-F5344CB8AC3E}">
        <p14:creationId xmlns:p14="http://schemas.microsoft.com/office/powerpoint/2010/main" val="283683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 (PED)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European Directive: </a:t>
            </a:r>
            <a:r>
              <a:rPr lang="en-GB" sz="2400" dirty="0" smtClean="0"/>
              <a:t>legislative act that sets out a goal that all EU countries must achieve.</a:t>
            </a:r>
          </a:p>
          <a:p>
            <a:r>
              <a:rPr lang="en-GB" sz="2400" b="1" dirty="0" smtClean="0"/>
              <a:t>Goal of PED:</a:t>
            </a:r>
            <a:r>
              <a:rPr lang="en-GB" sz="2400" dirty="0" smtClean="0"/>
              <a:t> to guarantee free movement of pressure equipment products in the EU internal market while ensuring a high level of safety.</a:t>
            </a:r>
          </a:p>
          <a:p>
            <a:r>
              <a:rPr lang="en-GB" sz="2400" b="1" dirty="0" smtClean="0"/>
              <a:t>Scope:</a:t>
            </a:r>
            <a:r>
              <a:rPr lang="en-GB" sz="2400" dirty="0" smtClean="0"/>
              <a:t> pressure equipment with a maximum allowable pressure </a:t>
            </a:r>
            <a:r>
              <a:rPr lang="en-GB" sz="2400" dirty="0" smtClean="0"/>
              <a:t>PS* </a:t>
            </a:r>
            <a:r>
              <a:rPr lang="en-GB" sz="2400" dirty="0" smtClean="0"/>
              <a:t>&gt; 0.5 </a:t>
            </a:r>
            <a:r>
              <a:rPr lang="en-GB" sz="2400" dirty="0" err="1" smtClean="0"/>
              <a:t>barg</a:t>
            </a:r>
            <a:endParaRPr lang="en-GB" sz="2400" dirty="0" smtClean="0"/>
          </a:p>
          <a:p>
            <a:pPr lvl="1"/>
            <a:r>
              <a:rPr lang="en-GB" sz="2000" dirty="0" smtClean="0"/>
              <a:t>Vessels;</a:t>
            </a:r>
          </a:p>
          <a:p>
            <a:pPr lvl="1"/>
            <a:r>
              <a:rPr lang="en-GB" sz="2000" dirty="0" smtClean="0"/>
              <a:t>Piping;</a:t>
            </a:r>
          </a:p>
          <a:p>
            <a:pPr lvl="1"/>
            <a:r>
              <a:rPr lang="en-GB" sz="2000" dirty="0" smtClean="0"/>
              <a:t>Pressure accessories;</a:t>
            </a:r>
          </a:p>
          <a:p>
            <a:pPr lvl="1"/>
            <a:r>
              <a:rPr lang="en-GB" sz="2000" dirty="0" smtClean="0"/>
              <a:t>Safety accessories;</a:t>
            </a:r>
          </a:p>
          <a:p>
            <a:pPr lvl="1"/>
            <a:r>
              <a:rPr lang="en-GB" sz="2000" dirty="0" smtClean="0"/>
              <a:t>Assemblies.</a:t>
            </a:r>
          </a:p>
          <a:p>
            <a:pPr marL="57150" indent="0" algn="r">
              <a:buNone/>
            </a:pPr>
            <a:r>
              <a:rPr lang="en-GB" sz="2000" dirty="0" smtClean="0"/>
              <a:t>(*PS = Maximum allowable pressure)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48734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 (PED)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Essential Safety Requirements - </a:t>
            </a:r>
            <a:r>
              <a:rPr lang="en-GB" sz="2000" dirty="0" smtClean="0"/>
              <a:t>pressure equipment must be: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And they qualitatively cover:</a:t>
            </a:r>
            <a:endParaRPr lang="fr-FR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1813173"/>
            <a:ext cx="302389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Manufactured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Checked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Equipped and installed (if applicable)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2101" y="1674674"/>
            <a:ext cx="316835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Put into service as per manufacturer’s instructions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foreseeable conditions (including potential misuse)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815787" y="1711186"/>
            <a:ext cx="1584176" cy="1681301"/>
          </a:xfrm>
          <a:prstGeom prst="rightArrow">
            <a:avLst>
              <a:gd name="adj1" fmla="val 76607"/>
              <a:gd name="adj2" fmla="val 351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to ensure its safety when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21856636"/>
              </p:ext>
            </p:extLst>
          </p:nvPr>
        </p:nvGraphicFramePr>
        <p:xfrm>
          <a:off x="924143" y="3557240"/>
          <a:ext cx="7176249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6855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 (PED)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Essential Safety Requirements - </a:t>
            </a:r>
            <a:r>
              <a:rPr lang="en-GB" sz="2000" dirty="0" smtClean="0"/>
              <a:t>few quantitative requirements though:</a:t>
            </a:r>
          </a:p>
          <a:p>
            <a:r>
              <a:rPr lang="en-GB" sz="2000" dirty="0" smtClean="0"/>
              <a:t>Allowable stresses: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Joint coefficients: 0.7, 0.85 or 1 depending of extent of NDT;</a:t>
            </a:r>
          </a:p>
          <a:p>
            <a:r>
              <a:rPr lang="en-GB" sz="2000" dirty="0" smtClean="0"/>
              <a:t>Momentary pressure surge allowed: 110% of PS;</a:t>
            </a:r>
          </a:p>
          <a:p>
            <a:r>
              <a:rPr lang="en-GB" sz="2000" dirty="0" smtClean="0"/>
              <a:t>Hydrostatic test pressure: 1,43 x PS.</a:t>
            </a:r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fr-FR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992936"/>
              </p:ext>
            </p:extLst>
          </p:nvPr>
        </p:nvGraphicFramePr>
        <p:xfrm>
          <a:off x="1432264" y="2324100"/>
          <a:ext cx="6096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1107736"/>
                <a:gridCol w="2956264"/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Material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Permissible general membrane stress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Austenitic</a:t>
                      </a:r>
                      <a:r>
                        <a:rPr lang="en-GB" sz="1200" baseline="0" dirty="0" smtClean="0"/>
                        <a:t> steel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&gt; 30%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2/3 of R</a:t>
                      </a:r>
                      <a:r>
                        <a:rPr lang="en-GB" sz="1200" baseline="-25000" dirty="0" smtClean="0"/>
                        <a:t>e/t</a:t>
                      </a:r>
                      <a:endParaRPr lang="fr-FR" sz="1200" baseline="-250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&gt; 35%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Min [5/6 of R</a:t>
                      </a:r>
                      <a:r>
                        <a:rPr lang="en-GB" sz="1200" baseline="-25000" dirty="0" smtClean="0"/>
                        <a:t>e/t</a:t>
                      </a:r>
                      <a:r>
                        <a:rPr lang="en-GB" sz="1200" dirty="0" smtClean="0"/>
                        <a:t> ; 1/3 of R</a:t>
                      </a:r>
                      <a:r>
                        <a:rPr lang="en-GB" sz="1200" baseline="-25000" dirty="0" smtClean="0"/>
                        <a:t>m/t</a:t>
                      </a:r>
                      <a:r>
                        <a:rPr lang="en-GB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Aluminium</a:t>
                      </a:r>
                      <a:r>
                        <a:rPr lang="en-GB" sz="1200" baseline="0" dirty="0" smtClean="0"/>
                        <a:t> alloys</a:t>
                      </a:r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Min [2/3 R</a:t>
                      </a:r>
                      <a:r>
                        <a:rPr lang="en-GB" sz="1200" baseline="-25000" dirty="0" smtClean="0"/>
                        <a:t>e/t</a:t>
                      </a:r>
                      <a:r>
                        <a:rPr lang="en-GB" sz="1200" dirty="0" smtClean="0"/>
                        <a:t> ;</a:t>
                      </a:r>
                      <a:r>
                        <a:rPr lang="en-GB" sz="1200" baseline="0" dirty="0" smtClean="0"/>
                        <a:t> 5/12 R</a:t>
                      </a:r>
                      <a:r>
                        <a:rPr lang="en-GB" sz="1200" baseline="-25000" dirty="0" smtClean="0"/>
                        <a:t>m/20</a:t>
                      </a:r>
                      <a:r>
                        <a:rPr lang="en-GB" sz="1200" baseline="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526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 (PED)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789040"/>
            <a:ext cx="3103316" cy="274924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Classification of equipment: 4 categories (I-IV) + Sound Engineering Practice.</a:t>
            </a:r>
          </a:p>
          <a:p>
            <a:r>
              <a:rPr lang="en-GB" sz="2400" dirty="0" smtClean="0"/>
              <a:t>Classification related to perceived level of hazard. 3 elements to take into account:</a:t>
            </a:r>
          </a:p>
          <a:p>
            <a:pPr lvl="1"/>
            <a:r>
              <a:rPr lang="en-GB" sz="2000" dirty="0" smtClean="0"/>
              <a:t>Type of fluid: hazardous (group 1) or other (group 2);</a:t>
            </a:r>
          </a:p>
          <a:p>
            <a:pPr lvl="1"/>
            <a:r>
              <a:rPr lang="en-GB" sz="2000" dirty="0" smtClean="0"/>
              <a:t>State of fluid: gas or liquid;</a:t>
            </a:r>
          </a:p>
          <a:p>
            <a:pPr lvl="1"/>
            <a:r>
              <a:rPr lang="en-GB" sz="2000" dirty="0" smtClean="0"/>
              <a:t>Features of vessel: PS, Volume or DN.</a:t>
            </a:r>
            <a:endParaRPr lang="en-GB" sz="2400" dirty="0" smtClean="0"/>
          </a:p>
          <a:p>
            <a:pPr lvl="1"/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4365104"/>
            <a:ext cx="17427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e.g.</a:t>
            </a:r>
          </a:p>
          <a:p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Table 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Vessels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Group 2 gas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67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Equipment Directive (PED)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C. Arregui, S. Marsh (HSE-SEE), MQXF Review 09.06.2016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Conformity assessment</a:t>
            </a:r>
          </a:p>
          <a:p>
            <a:pPr lvl="1"/>
            <a:r>
              <a:rPr lang="en-GB" sz="2000" dirty="0" smtClean="0"/>
              <a:t>Conformity assessment modules: Higher the category, more demanding requirements (increase of supervision from Notified body over the whole fabrication process).</a:t>
            </a:r>
          </a:p>
          <a:p>
            <a:r>
              <a:rPr lang="en-GB" sz="2400" dirty="0" smtClean="0"/>
              <a:t>Notified bodies</a:t>
            </a:r>
          </a:p>
          <a:p>
            <a:pPr lvl="1"/>
            <a:r>
              <a:rPr lang="en-GB" sz="2000" dirty="0" smtClean="0"/>
              <a:t>Organizations appointed by EU states to assess conformity of a product to the ESRs before being put in the market.</a:t>
            </a:r>
          </a:p>
          <a:p>
            <a:pPr lvl="1"/>
            <a:r>
              <a:rPr lang="en-GB" sz="2000" dirty="0" smtClean="0"/>
              <a:t>Categories II-IV require having conformity assessed by external independent Notified bodies.</a:t>
            </a:r>
          </a:p>
          <a:p>
            <a:r>
              <a:rPr lang="en-GB" sz="2400" dirty="0" smtClean="0"/>
              <a:t>CE marking</a:t>
            </a:r>
          </a:p>
          <a:p>
            <a:pPr lvl="1"/>
            <a:r>
              <a:rPr lang="en-GB" sz="2000" dirty="0" smtClean="0"/>
              <a:t>Affixed to equipment by the manufacturer.</a:t>
            </a:r>
          </a:p>
          <a:p>
            <a:pPr lvl="1"/>
            <a:r>
              <a:rPr lang="en-GB" sz="2000" dirty="0" smtClean="0"/>
              <a:t>Statement that the equipment meets requirements of all relevant Directives – </a:t>
            </a:r>
            <a:r>
              <a:rPr lang="en-GB" sz="2000" i="1" dirty="0" smtClean="0"/>
              <a:t>Declaration of conformity.</a:t>
            </a:r>
          </a:p>
          <a:p>
            <a:pPr lvl="1"/>
            <a:r>
              <a:rPr lang="en-GB" sz="2000" dirty="0" smtClean="0"/>
              <a:t>Permitted only after Notified body attests full conformity to the Directive(s).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000259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1505</Words>
  <Application>Microsoft Office PowerPoint</Application>
  <PresentationFormat>On-screen Show (4:3)</PresentationFormat>
  <Paragraphs>199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Compliance with CERN Safety Rules – Role of CERN Health, Safety &amp; Environment protection (HSE) Unit</vt:lpstr>
      <vt:lpstr>Contents</vt:lpstr>
      <vt:lpstr>Safety at CERN</vt:lpstr>
      <vt:lpstr>CERN Mechanical Safety Rules</vt:lpstr>
      <vt:lpstr>Pressure Equipment Directive (PED)</vt:lpstr>
      <vt:lpstr>Pressure Equipment Directive (PED)</vt:lpstr>
      <vt:lpstr>Pressure Equipment Directive (PED)</vt:lpstr>
      <vt:lpstr>Pressure Equipment Directive (PED)</vt:lpstr>
      <vt:lpstr>Pressure Equipment Directive (PED)</vt:lpstr>
      <vt:lpstr>Launch Safety Agreement (LSA)</vt:lpstr>
      <vt:lpstr>Application of CERN Mechanical Safety Rules</vt:lpstr>
      <vt:lpstr>Conformity assessment by HSE</vt:lpstr>
      <vt:lpstr>Conformity assessment by HSE</vt:lpstr>
      <vt:lpstr>Conformity assessment by HSE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Carlos Arregui Rementeria</cp:lastModifiedBy>
  <cp:revision>95</cp:revision>
  <dcterms:created xsi:type="dcterms:W3CDTF">2016-02-12T10:02:27Z</dcterms:created>
  <dcterms:modified xsi:type="dcterms:W3CDTF">2016-06-06T06:46:06Z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