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9"/>
  </p:notesMasterIdLst>
  <p:handoutMasterIdLst>
    <p:handoutMasterId r:id="rId30"/>
  </p:handoutMasterIdLst>
  <p:sldIdLst>
    <p:sldId id="263" r:id="rId5"/>
    <p:sldId id="290" r:id="rId6"/>
    <p:sldId id="267" r:id="rId7"/>
    <p:sldId id="262" r:id="rId8"/>
    <p:sldId id="258" r:id="rId9"/>
    <p:sldId id="280" r:id="rId10"/>
    <p:sldId id="276" r:id="rId11"/>
    <p:sldId id="287" r:id="rId12"/>
    <p:sldId id="283" r:id="rId13"/>
    <p:sldId id="271" r:id="rId14"/>
    <p:sldId id="285" r:id="rId15"/>
    <p:sldId id="273" r:id="rId16"/>
    <p:sldId id="275" r:id="rId17"/>
    <p:sldId id="272" r:id="rId18"/>
    <p:sldId id="259" r:id="rId19"/>
    <p:sldId id="278" r:id="rId20"/>
    <p:sldId id="294" r:id="rId21"/>
    <p:sldId id="295" r:id="rId22"/>
    <p:sldId id="277" r:id="rId23"/>
    <p:sldId id="293" r:id="rId24"/>
    <p:sldId id="286" r:id="rId25"/>
    <p:sldId id="296" r:id="rId26"/>
    <p:sldId id="291" r:id="rId27"/>
    <p:sldId id="298" r:id="rId28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03" d="100"/>
          <a:sy n="103" d="100"/>
        </p:scale>
        <p:origin x="1044" y="108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09/06/2016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958735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6137236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1323479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9DAD-F1D5-4ABB-815A-B53813B598E9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428091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9DAD-F1D5-4ABB-815A-B53813B598E9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296104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9DAD-F1D5-4ABB-815A-B53813B598E9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86551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75582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61079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732875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5319710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078665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54682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193242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022076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63528480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26551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0708799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11020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883267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48965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339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9DAD-F1D5-4ABB-815A-B53813B598E9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1303443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3773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5DC9DAD-F1D5-4ABB-815A-B53813B598E9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73959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To </a:t>
            </a:r>
            <a:r>
              <a:rPr lang="fr-FR" noProof="0" dirty="0" err="1" smtClean="0"/>
              <a:t>edit</a:t>
            </a:r>
            <a:r>
              <a:rPr lang="fr-FR" noProof="0" dirty="0" smtClean="0"/>
              <a:t> speaker </a:t>
            </a:r>
            <a:r>
              <a:rPr lang="fr-FR" noProof="0" dirty="0" err="1" smtClean="0"/>
              <a:t>name</a:t>
            </a:r>
            <a:r>
              <a:rPr lang="fr-FR" noProof="0" dirty="0" smtClean="0"/>
              <a:t> go to Insert &gt; Header &amp; </a:t>
            </a:r>
            <a:r>
              <a:rPr lang="fr-FR" noProof="0" dirty="0" err="1" smtClean="0"/>
              <a:t>Footer</a:t>
            </a:r>
            <a:r>
              <a:rPr lang="fr-FR" noProof="0" dirty="0" smtClean="0"/>
              <a:t> and </a:t>
            </a:r>
            <a:r>
              <a:rPr lang="fr-FR" noProof="0" dirty="0" err="1" smtClean="0"/>
              <a:t>apply</a:t>
            </a:r>
            <a:r>
              <a:rPr lang="fr-FR" noProof="0" dirty="0" smtClean="0"/>
              <a:t> to all </a:t>
            </a:r>
            <a:r>
              <a:rPr lang="fr-FR" noProof="0" dirty="0" err="1" smtClean="0"/>
              <a:t>slides</a:t>
            </a:r>
            <a:r>
              <a:rPr lang="fr-FR" noProof="0" dirty="0" smtClean="0"/>
              <a:t> </a:t>
            </a:r>
            <a:r>
              <a:rPr lang="fr-FR" noProof="0" dirty="0" err="1" smtClean="0"/>
              <a:t>except</a:t>
            </a:r>
            <a:r>
              <a:rPr lang="fr-FR" noProof="0" dirty="0" smtClean="0"/>
              <a:t> </a:t>
            </a:r>
            <a:r>
              <a:rPr lang="fr-FR" noProof="0" dirty="0" err="1" smtClean="0"/>
              <a:t>title</a:t>
            </a:r>
            <a:r>
              <a:rPr lang="fr-FR" noProof="0" dirty="0" smtClean="0"/>
              <a:t> page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To edit speaker name go to Insert &gt; Header &amp; Footer and apply to all slides except title page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2.jpg"/><Relationship Id="rId5" Type="http://schemas.openxmlformats.org/officeDocument/2006/relationships/image" Target="../media/image21.jpg"/><Relationship Id="rId4" Type="http://schemas.openxmlformats.org/officeDocument/2006/relationships/image" Target="../media/image20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emf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5.png"/><Relationship Id="rId7" Type="http://schemas.openxmlformats.org/officeDocument/2006/relationships/image" Target="../media/image3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dms.cern.ch/document/LHC-QQXF-ES-0001/0.1/TAB3" TargetMode="External"/><Relationship Id="rId5" Type="http://schemas.openxmlformats.org/officeDocument/2006/relationships/hyperlink" Target="https://edms.cern.ch/document/1610730" TargetMode="External"/><Relationship Id="rId4" Type="http://schemas.openxmlformats.org/officeDocument/2006/relationships/hyperlink" Target="https://edms.cern.ch/document/1573115/1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5.jpg"/><Relationship Id="rId5" Type="http://schemas.openxmlformats.org/officeDocument/2006/relationships/image" Target="../media/image44.png"/><Relationship Id="rId4" Type="http://schemas.openxmlformats.org/officeDocument/2006/relationships/image" Target="../media/image43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-PT" smtClean="0"/>
              <a:t>Status of cryostat integration and conceptual design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t-PT" smtClean="0"/>
              <a:t>D. Ramos, V. Parma, M. Moretti, C. Eymin, H. Prin, A. Temporal, J. Hrivnak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GB"/>
              <a:t>International Review of the Inner Triplet Quadruples (MQXF) for </a:t>
            </a:r>
            <a:r>
              <a:rPr lang="en-GB" smtClean="0"/>
              <a:t>HL-LHC</a:t>
            </a:r>
            <a:endParaRPr lang="pt-PT"/>
          </a:p>
          <a:p>
            <a:r>
              <a:rPr lang="pt-PT" smtClean="0"/>
              <a:t>June 2016</a:t>
            </a:r>
            <a:endParaRPr lang="en-GB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Dealing with vacuum and pressure end loads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16" name="Content Placeholder 4"/>
          <p:cNvPicPr>
            <a:picLocks noGrp="1"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7966" b="28483"/>
          <a:stretch/>
        </p:blipFill>
        <p:spPr>
          <a:xfrm>
            <a:off x="152400" y="1570888"/>
            <a:ext cx="8839200" cy="2781893"/>
          </a:xfrm>
          <a:prstGeom prst="rect">
            <a:avLst/>
          </a:prstGeom>
        </p:spPr>
      </p:pic>
      <p:sp>
        <p:nvSpPr>
          <p:cNvPr id="17" name="Line Callout 2 16"/>
          <p:cNvSpPr/>
          <p:nvPr/>
        </p:nvSpPr>
        <p:spPr>
          <a:xfrm>
            <a:off x="3592492" y="4217181"/>
            <a:ext cx="1009988" cy="423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7081"/>
              <a:gd name="adj6" fmla="val -61074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smtClean="0"/>
              <a:t>(0,free,0)</a:t>
            </a:r>
            <a:endParaRPr lang="en-GB" sz="1400"/>
          </a:p>
        </p:txBody>
      </p:sp>
      <p:sp>
        <p:nvSpPr>
          <p:cNvPr id="18" name="Line Callout 2 17"/>
          <p:cNvSpPr/>
          <p:nvPr/>
        </p:nvSpPr>
        <p:spPr>
          <a:xfrm>
            <a:off x="7783492" y="3508521"/>
            <a:ext cx="1131908" cy="423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87081"/>
              <a:gd name="adj6" fmla="val -54342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smtClean="0"/>
              <a:t>(free,free,0)</a:t>
            </a:r>
            <a:endParaRPr lang="en-GB" sz="1400"/>
          </a:p>
        </p:txBody>
      </p:sp>
      <p:sp>
        <p:nvSpPr>
          <p:cNvPr id="19" name="Line Callout 2 18"/>
          <p:cNvSpPr/>
          <p:nvPr/>
        </p:nvSpPr>
        <p:spPr>
          <a:xfrm>
            <a:off x="7379152" y="4208000"/>
            <a:ext cx="1326458" cy="1079112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93562"/>
              <a:gd name="adj6" fmla="val -37386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/>
              <a:t>Tie rod for longitudinal loads</a:t>
            </a:r>
            <a:endParaRPr lang="en-GB" sz="1400"/>
          </a:p>
          <a:p>
            <a:pPr algn="ctr"/>
            <a:r>
              <a:rPr lang="pt-PT" sz="1400" smtClean="0"/>
              <a:t>(free,0,free)</a:t>
            </a:r>
            <a:endParaRPr lang="en-GB" sz="1400"/>
          </a:p>
        </p:txBody>
      </p:sp>
      <p:sp>
        <p:nvSpPr>
          <p:cNvPr id="20" name="Line Callout 2 19"/>
          <p:cNvSpPr/>
          <p:nvPr/>
        </p:nvSpPr>
        <p:spPr>
          <a:xfrm flipH="1">
            <a:off x="5348662" y="4208000"/>
            <a:ext cx="1131908" cy="423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288553"/>
              <a:gd name="adj6" fmla="val -35492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400" smtClean="0"/>
              <a:t>(0,free,0)</a:t>
            </a:r>
            <a:endParaRPr lang="en-GB" sz="1400"/>
          </a:p>
        </p:txBody>
      </p:sp>
      <p:sp>
        <p:nvSpPr>
          <p:cNvPr id="21" name="Right Arrow 20"/>
          <p:cNvSpPr/>
          <p:nvPr/>
        </p:nvSpPr>
        <p:spPr>
          <a:xfrm rot="21006666">
            <a:off x="525781" y="2760202"/>
            <a:ext cx="868680" cy="2438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1001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2" name="TextBox 23"/>
          <p:cNvSpPr txBox="1"/>
          <p:nvPr/>
        </p:nvSpPr>
        <p:spPr>
          <a:xfrm>
            <a:off x="395536" y="1844824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mtClean="0">
                <a:solidFill>
                  <a:srgbClr val="FF0000"/>
                </a:solidFill>
              </a:rPr>
              <a:t>“Vacuum force” (~80 kN, @ Q1 and DFX)</a:t>
            </a:r>
            <a:endParaRPr lang="en-GB">
              <a:solidFill>
                <a:srgbClr val="FF0000"/>
              </a:solidFill>
            </a:endParaRPr>
          </a:p>
        </p:txBody>
      </p:sp>
      <p:sp>
        <p:nvSpPr>
          <p:cNvPr id="23" name="Right Arrow 22"/>
          <p:cNvSpPr/>
          <p:nvPr/>
        </p:nvSpPr>
        <p:spPr>
          <a:xfrm rot="10189378">
            <a:off x="809749" y="4340407"/>
            <a:ext cx="610719" cy="243840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1001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rgbClr val="7030A0"/>
              </a:solidFill>
            </a:endParaRPr>
          </a:p>
        </p:txBody>
      </p:sp>
      <p:sp>
        <p:nvSpPr>
          <p:cNvPr id="24" name="TextBox 25"/>
          <p:cNvSpPr txBox="1"/>
          <p:nvPr/>
        </p:nvSpPr>
        <p:spPr>
          <a:xfrm>
            <a:off x="401575" y="5157192"/>
            <a:ext cx="57073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mtClean="0">
                <a:solidFill>
                  <a:srgbClr val="7030A0"/>
                </a:solidFill>
              </a:rPr>
              <a:t>Pressure end effect from cold mass interconnect </a:t>
            </a:r>
          </a:p>
          <a:p>
            <a:r>
              <a:rPr lang="pt-PT" smtClean="0">
                <a:solidFill>
                  <a:srgbClr val="7030A0"/>
                </a:solidFill>
              </a:rPr>
              <a:t>(depends on interconnect design)</a:t>
            </a:r>
            <a:endParaRPr lang="en-GB">
              <a:solidFill>
                <a:srgbClr val="7030A0"/>
              </a:solidFill>
            </a:endParaRPr>
          </a:p>
        </p:txBody>
      </p:sp>
      <p:sp>
        <p:nvSpPr>
          <p:cNvPr id="25" name="Right Arrow 24"/>
          <p:cNvSpPr/>
          <p:nvPr/>
        </p:nvSpPr>
        <p:spPr>
          <a:xfrm rot="10213691">
            <a:off x="5417820" y="3386600"/>
            <a:ext cx="868680" cy="243840"/>
          </a:xfrm>
          <a:prstGeom prst="rightArrow">
            <a:avLst/>
          </a:prstGeom>
          <a:solidFill>
            <a:srgbClr val="FF0000"/>
          </a:solidFill>
          <a:ln>
            <a:noFill/>
          </a:ln>
        </p:spPr>
        <p:style>
          <a:lnRef idx="1">
            <a:schemeClr val="accent1"/>
          </a:lnRef>
          <a:fillRef idx="1001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6" name="Right Arrow 25"/>
          <p:cNvSpPr/>
          <p:nvPr/>
        </p:nvSpPr>
        <p:spPr>
          <a:xfrm rot="20926891">
            <a:off x="5754054" y="3620890"/>
            <a:ext cx="610719" cy="243840"/>
          </a:xfrm>
          <a:prstGeom prst="rightArrow">
            <a:avLst/>
          </a:prstGeom>
          <a:solidFill>
            <a:srgbClr val="7030A0"/>
          </a:solidFill>
          <a:ln>
            <a:noFill/>
          </a:ln>
        </p:spPr>
        <p:style>
          <a:lnRef idx="1">
            <a:schemeClr val="accent1"/>
          </a:lnRef>
          <a:fillRef idx="1001">
            <a:schemeClr val="dk2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56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Vacuum vessel design (on-going)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764704"/>
            <a:ext cx="6881778" cy="2088232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57" t="4700" r="31177" b="12447"/>
          <a:stretch/>
        </p:blipFill>
        <p:spPr>
          <a:xfrm>
            <a:off x="4174631" y="3111467"/>
            <a:ext cx="1279528" cy="142302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6" t="10096" r="27647" b="10880"/>
          <a:stretch/>
        </p:blipFill>
        <p:spPr>
          <a:xfrm>
            <a:off x="4030615" y="4415989"/>
            <a:ext cx="1585021" cy="14537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17" t="12708" r="3529" b="30722"/>
          <a:stretch/>
        </p:blipFill>
        <p:spPr>
          <a:xfrm>
            <a:off x="502223" y="3332693"/>
            <a:ext cx="3024336" cy="978019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" t="20191" r="11597" b="17669"/>
          <a:stretch/>
        </p:blipFill>
        <p:spPr>
          <a:xfrm>
            <a:off x="495307" y="4556829"/>
            <a:ext cx="3031252" cy="108107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724128" y="3068959"/>
            <a:ext cx="3096344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Model includes cold mass stiffness</a:t>
            </a:r>
          </a:p>
          <a:p>
            <a:r>
              <a:rPr lang="pt-PT" sz="16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Several reinforcement configurations being tested: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Location of longidudinal restraint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Minimimum differential displacement of cold mass interfaces (~ 50 microns)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Manufacturability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16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Internal stresses and stability in time (less welding)</a:t>
            </a:r>
          </a:p>
          <a:p>
            <a:endParaRPr lang="en-GB" sz="16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561778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Cold mass support posts</a:t>
            </a:r>
            <a:endParaRPr lang="en-GB"/>
          </a:p>
        </p:txBody>
      </p:sp>
      <p:sp>
        <p:nvSpPr>
          <p:cNvPr id="14" name="Content Placeholder 13"/>
          <p:cNvSpPr>
            <a:spLocks noGrp="1"/>
          </p:cNvSpPr>
          <p:nvPr>
            <p:ph idx="1"/>
          </p:nvPr>
        </p:nvSpPr>
        <p:spPr>
          <a:xfrm>
            <a:off x="4427984" y="1219200"/>
            <a:ext cx="4104016" cy="4906963"/>
          </a:xfrm>
        </p:spPr>
        <p:txBody>
          <a:bodyPr>
            <a:normAutofit fontScale="62500" lnSpcReduction="20000"/>
          </a:bodyPr>
          <a:lstStyle/>
          <a:p>
            <a:r>
              <a:rPr lang="pt-PT" b="1" smtClean="0"/>
              <a:t>Two-part</a:t>
            </a:r>
            <a:r>
              <a:rPr lang="pt-PT" smtClean="0"/>
              <a:t> GFRE column</a:t>
            </a:r>
          </a:p>
          <a:p>
            <a:r>
              <a:rPr lang="pt-PT" smtClean="0"/>
              <a:t>Aluminium </a:t>
            </a:r>
            <a:r>
              <a:rPr lang="pt-PT" b="1" smtClean="0"/>
              <a:t>heat intercept </a:t>
            </a:r>
            <a:r>
              <a:rPr lang="pt-PT" smtClean="0"/>
              <a:t>plate (perfect heat intercept)</a:t>
            </a:r>
          </a:p>
          <a:p>
            <a:r>
              <a:rPr lang="pt-PT" b="1" smtClean="0"/>
              <a:t>Fixed support </a:t>
            </a:r>
            <a:r>
              <a:rPr lang="pt-PT" smtClean="0"/>
              <a:t>in the centre of cold mass rigidly connects the cold mass to vacuum vessel</a:t>
            </a:r>
          </a:p>
          <a:p>
            <a:r>
              <a:rPr lang="pt-PT" b="1"/>
              <a:t>Sliding support </a:t>
            </a:r>
            <a:r>
              <a:rPr lang="pt-PT"/>
              <a:t>bolted to the cold mass and sliding on vacuum </a:t>
            </a:r>
            <a:r>
              <a:rPr lang="pt-PT" smtClean="0"/>
              <a:t>vessel</a:t>
            </a:r>
          </a:p>
          <a:p>
            <a:r>
              <a:rPr lang="pt-PT" smtClean="0"/>
              <a:t>Bolted assembly using invar washers and lock tab washers </a:t>
            </a:r>
            <a:r>
              <a:rPr lang="pt-PT"/>
              <a:t>to ensure </a:t>
            </a:r>
            <a:r>
              <a:rPr lang="pt-PT" b="1"/>
              <a:t>preload maintained </a:t>
            </a:r>
            <a:r>
              <a:rPr lang="pt-PT"/>
              <a:t>at </a:t>
            </a:r>
            <a:r>
              <a:rPr lang="pt-PT" smtClean="0"/>
              <a:t>cold</a:t>
            </a:r>
          </a:p>
          <a:p>
            <a:r>
              <a:rPr lang="pt-PT" b="1" smtClean="0"/>
              <a:t>Thermal shield </a:t>
            </a:r>
            <a:r>
              <a:rPr lang="pt-PT" smtClean="0"/>
              <a:t>is supported by the heat intercept plates, thus without additional heat load</a:t>
            </a:r>
          </a:p>
          <a:p>
            <a:r>
              <a:rPr lang="pt-PT" b="1" smtClean="0"/>
              <a:t>Thermalization straps </a:t>
            </a:r>
            <a:r>
              <a:rPr lang="pt-PT" smtClean="0"/>
              <a:t>on sliding support for independent movement between cold mass and thermal shield</a:t>
            </a:r>
          </a:p>
          <a:p>
            <a:endParaRPr lang="pt-PT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40" t="8350" r="10854" b="12511"/>
          <a:stretch/>
        </p:blipFill>
        <p:spPr>
          <a:xfrm>
            <a:off x="122945" y="1216306"/>
            <a:ext cx="3960000" cy="243383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70" t="20763" r="19663" b="11665"/>
          <a:stretch/>
        </p:blipFill>
        <p:spPr>
          <a:xfrm>
            <a:off x="122946" y="3734663"/>
            <a:ext cx="3960000" cy="2416357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51520" y="2348880"/>
            <a:ext cx="9361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Fixed support</a:t>
            </a:r>
            <a:endParaRPr lang="en-GB" sz="14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57101" y="4797152"/>
            <a:ext cx="93610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Sliding support (2x)</a:t>
            </a:r>
            <a:endParaRPr lang="en-GB" sz="1400" b="1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5261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144780" y="2518141"/>
            <a:ext cx="6309360" cy="3775710"/>
            <a:chOff x="144780" y="2175510"/>
            <a:chExt cx="6309360" cy="3775710"/>
          </a:xfrm>
        </p:grpSpPr>
        <p:grpSp>
          <p:nvGrpSpPr>
            <p:cNvPr id="12" name="Group 11"/>
            <p:cNvGrpSpPr/>
            <p:nvPr/>
          </p:nvGrpSpPr>
          <p:grpSpPr>
            <a:xfrm>
              <a:off x="144780" y="2175510"/>
              <a:ext cx="6309360" cy="3775710"/>
              <a:chOff x="144780" y="2175510"/>
              <a:chExt cx="6309360" cy="3775710"/>
            </a:xfrm>
          </p:grpSpPr>
          <p:pic>
            <p:nvPicPr>
              <p:cNvPr id="7" name="Picture 6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716280" y="2290762"/>
                <a:ext cx="5400000" cy="3545646"/>
              </a:xfrm>
              <a:prstGeom prst="rect">
                <a:avLst/>
              </a:prstGeom>
            </p:spPr>
          </p:pic>
          <p:sp>
            <p:nvSpPr>
              <p:cNvPr id="8" name="Rectangle 7"/>
              <p:cNvSpPr/>
              <p:nvPr/>
            </p:nvSpPr>
            <p:spPr>
              <a:xfrm>
                <a:off x="5654040" y="2217420"/>
                <a:ext cx="800100" cy="284226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Rectangle 8"/>
              <p:cNvSpPr/>
              <p:nvPr/>
            </p:nvSpPr>
            <p:spPr>
              <a:xfrm rot="5400000">
                <a:off x="3718560" y="720090"/>
                <a:ext cx="800100" cy="37109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" name="Rectangle 9"/>
              <p:cNvSpPr/>
              <p:nvPr/>
            </p:nvSpPr>
            <p:spPr>
              <a:xfrm rot="5400000">
                <a:off x="1354455" y="3449955"/>
                <a:ext cx="1291590" cy="371094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" name="Rectangle 10"/>
              <p:cNvSpPr/>
              <p:nvPr/>
            </p:nvSpPr>
            <p:spPr>
              <a:xfrm rot="5400000">
                <a:off x="3698875" y="1147445"/>
                <a:ext cx="740410" cy="316992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6" name="Rectangle 15"/>
            <p:cNvSpPr/>
            <p:nvPr/>
          </p:nvSpPr>
          <p:spPr>
            <a:xfrm>
              <a:off x="3657600" y="5059680"/>
              <a:ext cx="1089660" cy="4953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dk1"/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pt-PT" smtClean="0"/>
              <a:t>Cryostating tooling: sledge on rails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99245" y="2476500"/>
            <a:ext cx="1887555" cy="394081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1274713"/>
            <a:ext cx="9151620" cy="108748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105150" y="2644442"/>
            <a:ext cx="32994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>
                <a:solidFill>
                  <a:schemeClr val="tx2"/>
                </a:solidFill>
              </a:rPr>
              <a:t>C</a:t>
            </a:r>
            <a:r>
              <a:rPr lang="pt-PT" smtClean="0">
                <a:solidFill>
                  <a:schemeClr val="tx2"/>
                </a:solidFill>
              </a:rPr>
              <a:t>old mass supported on at least 3 points at all times</a:t>
            </a:r>
            <a:endParaRPr lang="en-GB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77190" y="5002261"/>
            <a:ext cx="36766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mtClean="0">
                <a:solidFill>
                  <a:schemeClr val="tx2"/>
                </a:solidFill>
              </a:rPr>
              <a:t>Minimum gaps for cold mass insertion and removal of sledges must be accounted for</a:t>
            </a:r>
            <a:endParaRPr lang="en-GB">
              <a:solidFill>
                <a:schemeClr val="tx2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7200" y="900000"/>
            <a:ext cx="563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mtClean="0">
                <a:solidFill>
                  <a:schemeClr val="tx2"/>
                </a:solidFill>
              </a:rPr>
              <a:t>The principle currently used in dipoles and long SSS</a:t>
            </a:r>
            <a:endParaRPr lang="en-GB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416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750" r="28666"/>
          <a:stretch/>
        </p:blipFill>
        <p:spPr>
          <a:xfrm>
            <a:off x="6345183" y="439233"/>
            <a:ext cx="2200405" cy="3489615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027" r="19974" b="13665"/>
          <a:stretch/>
        </p:blipFill>
        <p:spPr>
          <a:xfrm>
            <a:off x="294189" y="868680"/>
            <a:ext cx="5434996" cy="52959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3671968" cy="720000"/>
          </a:xfrm>
        </p:spPr>
        <p:txBody>
          <a:bodyPr>
            <a:normAutofit/>
          </a:bodyPr>
          <a:lstStyle/>
          <a:p>
            <a:pPr algn="l"/>
            <a:r>
              <a:rPr lang="pt-PT" smtClean="0"/>
              <a:t>Cryostating tooling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11" name="Line Callout 2 10"/>
          <p:cNvSpPr/>
          <p:nvPr/>
        </p:nvSpPr>
        <p:spPr>
          <a:xfrm>
            <a:off x="5000025" y="332656"/>
            <a:ext cx="1806658" cy="423600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61899"/>
              <a:gd name="adj6" fmla="val -77240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/>
              <a:t>Cold mass+shield  lifted wrt nominal</a:t>
            </a:r>
            <a:endParaRPr lang="en-GB" sz="1400"/>
          </a:p>
        </p:txBody>
      </p:sp>
      <p:sp>
        <p:nvSpPr>
          <p:cNvPr id="12" name="Line Callout 2 11"/>
          <p:cNvSpPr/>
          <p:nvPr/>
        </p:nvSpPr>
        <p:spPr>
          <a:xfrm>
            <a:off x="8079219" y="1524890"/>
            <a:ext cx="932737" cy="453316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7801"/>
              <a:gd name="adj6" fmla="val -37702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/>
              <a:t>Sledge on rails</a:t>
            </a:r>
            <a:endParaRPr lang="en-GB" sz="1400"/>
          </a:p>
        </p:txBody>
      </p:sp>
      <p:sp>
        <p:nvSpPr>
          <p:cNvPr id="15" name="Up Arrow 14"/>
          <p:cNvSpPr/>
          <p:nvPr/>
        </p:nvSpPr>
        <p:spPr>
          <a:xfrm rot="8829929">
            <a:off x="3355022" y="6179834"/>
            <a:ext cx="545555" cy="576295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6" name="Up Arrow 15"/>
          <p:cNvSpPr/>
          <p:nvPr/>
        </p:nvSpPr>
        <p:spPr>
          <a:xfrm rot="12770071" flipH="1">
            <a:off x="1792922" y="6179835"/>
            <a:ext cx="545555" cy="576295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17" name="TextBox 16"/>
          <p:cNvSpPr txBox="1"/>
          <p:nvPr/>
        </p:nvSpPr>
        <p:spPr>
          <a:xfrm>
            <a:off x="3825240" y="6416040"/>
            <a:ext cx="2087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mtClean="0"/>
              <a:t>Tooling removal</a:t>
            </a:r>
            <a:endParaRPr lang="en-GB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/>
          <a:srcRect l="5083" r="1808"/>
          <a:stretch/>
        </p:blipFill>
        <p:spPr>
          <a:xfrm>
            <a:off x="5274207" y="4139421"/>
            <a:ext cx="3686913" cy="2327190"/>
          </a:xfrm>
          <a:prstGeom prst="rect">
            <a:avLst/>
          </a:prstGeom>
        </p:spPr>
      </p:pic>
      <p:grpSp>
        <p:nvGrpSpPr>
          <p:cNvPr id="22" name="Group 21"/>
          <p:cNvGrpSpPr/>
          <p:nvPr/>
        </p:nvGrpSpPr>
        <p:grpSpPr>
          <a:xfrm>
            <a:off x="6806683" y="4475480"/>
            <a:ext cx="556260" cy="1684020"/>
            <a:chOff x="2567940" y="4672330"/>
            <a:chExt cx="556260" cy="1684020"/>
          </a:xfrm>
        </p:grpSpPr>
        <p:sp>
          <p:nvSpPr>
            <p:cNvPr id="13" name="Up Arrow 12"/>
            <p:cNvSpPr/>
            <p:nvPr/>
          </p:nvSpPr>
          <p:spPr>
            <a:xfrm>
              <a:off x="2567940" y="4998720"/>
              <a:ext cx="556260" cy="135763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1985010" y="5329674"/>
              <a:ext cx="16840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mtClean="0"/>
                <a:t>Lifting jack</a:t>
              </a:r>
              <a:endParaRPr lang="en-GB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562343" y="4732020"/>
            <a:ext cx="556260" cy="1684020"/>
            <a:chOff x="2567940" y="4672330"/>
            <a:chExt cx="556260" cy="1684020"/>
          </a:xfrm>
        </p:grpSpPr>
        <p:sp>
          <p:nvSpPr>
            <p:cNvPr id="24" name="Up Arrow 23"/>
            <p:cNvSpPr/>
            <p:nvPr/>
          </p:nvSpPr>
          <p:spPr>
            <a:xfrm>
              <a:off x="2567940" y="4998720"/>
              <a:ext cx="556260" cy="1357630"/>
            </a:xfrm>
            <a:prstGeom prst="upArrow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400"/>
            </a:p>
          </p:txBody>
        </p:sp>
        <p:sp>
          <p:nvSpPr>
            <p:cNvPr id="25" name="TextBox 24"/>
            <p:cNvSpPr txBox="1"/>
            <p:nvPr/>
          </p:nvSpPr>
          <p:spPr>
            <a:xfrm rot="16200000">
              <a:off x="1985010" y="5329674"/>
              <a:ext cx="16840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PT" smtClean="0"/>
                <a:t>Lifting jack</a:t>
              </a:r>
              <a:endParaRPr lang="en-GB"/>
            </a:p>
          </p:txBody>
        </p:sp>
      </p:grpSp>
      <p:sp>
        <p:nvSpPr>
          <p:cNvPr id="26" name="Up Arrow 25"/>
          <p:cNvSpPr/>
          <p:nvPr/>
        </p:nvSpPr>
        <p:spPr>
          <a:xfrm>
            <a:off x="6320301" y="5890316"/>
            <a:ext cx="545555" cy="576295"/>
          </a:xfrm>
          <a:prstGeom prst="up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27" name="TextBox 26"/>
          <p:cNvSpPr txBox="1"/>
          <p:nvPr/>
        </p:nvSpPr>
        <p:spPr>
          <a:xfrm>
            <a:off x="6806683" y="6171684"/>
            <a:ext cx="20878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mtClean="0"/>
              <a:t>Support assembly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691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First detailed integration studies</a:t>
            </a:r>
            <a:endParaRPr lang="en-GB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8779"/>
            <a:ext cx="9144000" cy="536044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971600" y="4941168"/>
            <a:ext cx="367240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6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Full 3 D modelling of all cryostats and interconnects is on-going, with various proposals being tested</a:t>
            </a:r>
            <a:endParaRPr lang="en-GB" sz="16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One of the integration challenges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48779"/>
            <a:ext cx="9144000" cy="536044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85950" y="4941168"/>
            <a:ext cx="367240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Limited space for the connection of the phase separators to the pumping line.</a:t>
            </a:r>
            <a:endParaRPr lang="en-GB" sz="1600">
              <a:solidFill>
                <a:schemeClr val="tx2"/>
              </a:solidFill>
              <a:latin typeface="+mj-lt"/>
              <a:ea typeface="+mj-ea"/>
              <a:cs typeface="+mj-cs"/>
            </a:endParaRPr>
          </a:p>
          <a:p>
            <a:endParaRPr lang="en-GB" sz="16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848807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A proposal being studied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pic>
        <p:nvPicPr>
          <p:cNvPr id="4098" name="Picture 1" descr="image00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074" t="7919" r="31935" b="17232"/>
          <a:stretch/>
        </p:blipFill>
        <p:spPr bwMode="auto">
          <a:xfrm>
            <a:off x="2195736" y="980728"/>
            <a:ext cx="4608512" cy="51500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Line Callout 2 (Accent Bar) 3"/>
          <p:cNvSpPr/>
          <p:nvPr/>
        </p:nvSpPr>
        <p:spPr>
          <a:xfrm>
            <a:off x="7164288" y="1844824"/>
            <a:ext cx="1224136" cy="28803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89154"/>
              <a:gd name="adj6" fmla="val -132208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Pumping line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Line Callout 2 (Accent Bar) 6"/>
          <p:cNvSpPr/>
          <p:nvPr/>
        </p:nvSpPr>
        <p:spPr>
          <a:xfrm>
            <a:off x="7380312" y="2420888"/>
            <a:ext cx="1224136" cy="288032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89154"/>
              <a:gd name="adj6" fmla="val -132208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Beamscreen and thermal shield inlet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5" name="Line Callout 2 (Accent Bar) 4"/>
          <p:cNvSpPr/>
          <p:nvPr/>
        </p:nvSpPr>
        <p:spPr>
          <a:xfrm>
            <a:off x="7164288" y="3717032"/>
            <a:ext cx="1656184" cy="36004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9608"/>
              <a:gd name="adj6" fmla="val -64032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Phase separator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Line Callout 2 (Accent Bar) 5"/>
          <p:cNvSpPr/>
          <p:nvPr/>
        </p:nvSpPr>
        <p:spPr>
          <a:xfrm>
            <a:off x="7164288" y="2996952"/>
            <a:ext cx="1522512" cy="36004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82138"/>
              <a:gd name="adj6" fmla="val -123678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Heat exchanger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Line Callout 2 (Accent Bar) 7"/>
          <p:cNvSpPr/>
          <p:nvPr/>
        </p:nvSpPr>
        <p:spPr>
          <a:xfrm flipH="1">
            <a:off x="107504" y="1916832"/>
            <a:ext cx="1800200" cy="36004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23101"/>
              <a:gd name="adj6" fmla="val -141292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External busbar line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Line Callout 2 (Accent Bar) 10"/>
          <p:cNvSpPr/>
          <p:nvPr/>
        </p:nvSpPr>
        <p:spPr>
          <a:xfrm flipH="1">
            <a:off x="0" y="2528900"/>
            <a:ext cx="1934112" cy="36004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23101"/>
              <a:gd name="adj6" fmla="val -128329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Cold mass interface and 18 kA busbar line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Line Callout 2 (Accent Bar) 11"/>
          <p:cNvSpPr/>
          <p:nvPr/>
        </p:nvSpPr>
        <p:spPr>
          <a:xfrm flipH="1">
            <a:off x="-26408" y="4725144"/>
            <a:ext cx="1934112" cy="36004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4789"/>
              <a:gd name="adj6" fmla="val -12985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Hydraulic connection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0464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4" name="Picture 2" descr="image00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617" t="18528" r="14479" b="6943"/>
          <a:stretch/>
        </p:blipFill>
        <p:spPr bwMode="auto">
          <a:xfrm>
            <a:off x="933635" y="1302026"/>
            <a:ext cx="6768749" cy="4176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ine Callout 2 (Accent Bar) 4"/>
          <p:cNvSpPr/>
          <p:nvPr/>
        </p:nvSpPr>
        <p:spPr>
          <a:xfrm>
            <a:off x="6453536" y="725962"/>
            <a:ext cx="2016224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52458"/>
              <a:gd name="adj6" fmla="val -67149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Service module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Line Callout 2 (Accent Bar) 5"/>
          <p:cNvSpPr/>
          <p:nvPr/>
        </p:nvSpPr>
        <p:spPr>
          <a:xfrm>
            <a:off x="6046203" y="5622506"/>
            <a:ext cx="2520280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322734"/>
              <a:gd name="adj6" fmla="val -48130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Phase separators connected either to the upstream or downstream cold mass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0511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Impact of HX position in integration of busbars and cryo lines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4821" b="39139"/>
          <a:stretch/>
        </p:blipFill>
        <p:spPr>
          <a:xfrm>
            <a:off x="0" y="1478221"/>
            <a:ext cx="3363306" cy="88353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8908" b="32728"/>
          <a:stretch/>
        </p:blipFill>
        <p:spPr>
          <a:xfrm>
            <a:off x="3254786" y="1435798"/>
            <a:ext cx="3312368" cy="939096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6558524" y="1383191"/>
            <a:ext cx="2680729" cy="1152128"/>
            <a:chOff x="1208694" y="4262332"/>
            <a:chExt cx="5667562" cy="21189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/>
            <a:srcRect t="9748"/>
            <a:stretch/>
          </p:blipFill>
          <p:spPr>
            <a:xfrm>
              <a:off x="1208694" y="4437112"/>
              <a:ext cx="2529020" cy="170782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/>
            <a:srcRect l="16406"/>
            <a:stretch/>
          </p:blipFill>
          <p:spPr>
            <a:xfrm>
              <a:off x="3347862" y="4262332"/>
              <a:ext cx="3528394" cy="2118996"/>
            </a:xfrm>
            <a:prstGeom prst="rect">
              <a:avLst/>
            </a:prstGeom>
          </p:spPr>
        </p:pic>
      </p:grpSp>
      <p:pic>
        <p:nvPicPr>
          <p:cNvPr id="1026" name="Picture 2" descr="https://lhc-div-mms.web.cern.ch/lhc-div-mms/tests/MAG/docum/hilumi/Magnets/MQXF/MQXF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88" y="3321032"/>
            <a:ext cx="2561805" cy="2074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https://lhc-div-mms.web.cern.ch/lhc-div-mms/tests/MAG/docum/hilumi/Magnets/D1/MBXF_cross-section_new.jpg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76593" y="3162707"/>
            <a:ext cx="3360373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2195736" y="5682987"/>
            <a:ext cx="468052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Full integration work led to conclude that busbar and cryogenic pipe routing feasibility requires HX position to be identical from Q1 to D1</a:t>
            </a:r>
            <a:endParaRPr lang="en-GB" sz="1400" b="1">
              <a:solidFill>
                <a:srgbClr val="FF0000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0298" y="2780928"/>
            <a:ext cx="3316502" cy="1944216"/>
          </a:xfrm>
          <a:prstGeom prst="rect">
            <a:avLst/>
          </a:prstGeom>
        </p:spPr>
      </p:pic>
      <p:sp>
        <p:nvSpPr>
          <p:cNvPr id="26" name="Oval 25"/>
          <p:cNvSpPr/>
          <p:nvPr/>
        </p:nvSpPr>
        <p:spPr>
          <a:xfrm>
            <a:off x="4572000" y="3844732"/>
            <a:ext cx="288032" cy="28411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smtClean="0"/>
          </a:p>
        </p:txBody>
      </p:sp>
      <p:sp>
        <p:nvSpPr>
          <p:cNvPr id="27" name="Oval 26"/>
          <p:cNvSpPr/>
          <p:nvPr/>
        </p:nvSpPr>
        <p:spPr>
          <a:xfrm>
            <a:off x="3554302" y="3844732"/>
            <a:ext cx="288032" cy="28411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smtClean="0"/>
          </a:p>
        </p:txBody>
      </p:sp>
      <p:sp>
        <p:nvSpPr>
          <p:cNvPr id="28" name="Oval 27"/>
          <p:cNvSpPr/>
          <p:nvPr/>
        </p:nvSpPr>
        <p:spPr>
          <a:xfrm>
            <a:off x="4572000" y="4877544"/>
            <a:ext cx="288032" cy="28411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smtClean="0"/>
          </a:p>
        </p:txBody>
      </p:sp>
      <p:sp>
        <p:nvSpPr>
          <p:cNvPr id="29" name="Oval 28"/>
          <p:cNvSpPr/>
          <p:nvPr/>
        </p:nvSpPr>
        <p:spPr>
          <a:xfrm>
            <a:off x="3554302" y="4877544"/>
            <a:ext cx="288032" cy="28411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 smtClean="0"/>
          </a:p>
        </p:txBody>
      </p:sp>
    </p:spTree>
    <p:extLst>
      <p:ext uri="{BB962C8B-B14F-4D97-AF65-F5344CB8AC3E}">
        <p14:creationId xmlns:p14="http://schemas.microsoft.com/office/powerpoint/2010/main" val="228804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6" grpId="0" animBg="1"/>
      <p:bldP spid="27" grpId="0" animBg="1"/>
      <p:bldP spid="28" grpId="0" animBg="1"/>
      <p:bldP spid="2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Outline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pt-PT" dirty="0" err="1" smtClean="0"/>
              <a:t>Mechanical</a:t>
            </a:r>
            <a:r>
              <a:rPr lang="pt-PT" dirty="0" smtClean="0"/>
              <a:t> layout</a:t>
            </a:r>
          </a:p>
          <a:p>
            <a:r>
              <a:rPr lang="pt-PT" dirty="0" err="1" smtClean="0"/>
              <a:t>Main</a:t>
            </a:r>
            <a:r>
              <a:rPr lang="pt-PT" dirty="0" smtClean="0"/>
              <a:t> </a:t>
            </a:r>
            <a:r>
              <a:rPr lang="pt-PT" dirty="0" err="1" smtClean="0"/>
              <a:t>integrated</a:t>
            </a:r>
            <a:r>
              <a:rPr lang="pt-PT" dirty="0" smtClean="0"/>
              <a:t> </a:t>
            </a:r>
            <a:r>
              <a:rPr lang="pt-PT" dirty="0" err="1" smtClean="0"/>
              <a:t>systems</a:t>
            </a:r>
            <a:endParaRPr lang="pt-PT" dirty="0" smtClean="0"/>
          </a:p>
          <a:p>
            <a:pPr lvl="1"/>
            <a:r>
              <a:rPr lang="pt-PT" dirty="0" err="1" smtClean="0"/>
              <a:t>Cryogenics</a:t>
            </a:r>
            <a:endParaRPr lang="pt-PT" dirty="0" smtClean="0"/>
          </a:p>
          <a:p>
            <a:pPr lvl="1"/>
            <a:r>
              <a:rPr lang="pt-PT" dirty="0" err="1" smtClean="0"/>
              <a:t>Magnet</a:t>
            </a:r>
            <a:r>
              <a:rPr lang="pt-PT" dirty="0" smtClean="0"/>
              <a:t> </a:t>
            </a:r>
            <a:r>
              <a:rPr lang="pt-PT" dirty="0" err="1" smtClean="0"/>
              <a:t>powering</a:t>
            </a:r>
            <a:endParaRPr lang="pt-PT" dirty="0" smtClean="0"/>
          </a:p>
          <a:p>
            <a:pPr lvl="1"/>
            <a:r>
              <a:rPr lang="pt-PT" dirty="0" err="1" smtClean="0"/>
              <a:t>Beam</a:t>
            </a:r>
            <a:r>
              <a:rPr lang="pt-PT" dirty="0" smtClean="0"/>
              <a:t> </a:t>
            </a:r>
            <a:r>
              <a:rPr lang="pt-PT" dirty="0" err="1" smtClean="0"/>
              <a:t>vacuum</a:t>
            </a:r>
            <a:r>
              <a:rPr lang="pt-PT" dirty="0" smtClean="0"/>
              <a:t> (beamscreen </a:t>
            </a:r>
            <a:r>
              <a:rPr lang="pt-PT" dirty="0" err="1" smtClean="0"/>
              <a:t>and</a:t>
            </a:r>
            <a:r>
              <a:rPr lang="pt-PT" dirty="0" smtClean="0"/>
              <a:t> BPM)</a:t>
            </a:r>
          </a:p>
          <a:p>
            <a:r>
              <a:rPr lang="pt-PT" dirty="0" err="1" smtClean="0"/>
              <a:t>Cryostat</a:t>
            </a:r>
            <a:r>
              <a:rPr lang="pt-PT" dirty="0" smtClean="0"/>
              <a:t> cross </a:t>
            </a:r>
            <a:r>
              <a:rPr lang="pt-PT" dirty="0" err="1" smtClean="0"/>
              <a:t>section</a:t>
            </a:r>
            <a:endParaRPr lang="pt-PT" dirty="0" smtClean="0"/>
          </a:p>
          <a:p>
            <a:r>
              <a:rPr lang="pt-PT" dirty="0" err="1" smtClean="0"/>
              <a:t>Support</a:t>
            </a:r>
            <a:r>
              <a:rPr lang="pt-PT" dirty="0" smtClean="0"/>
              <a:t> </a:t>
            </a:r>
            <a:r>
              <a:rPr lang="pt-PT" dirty="0" err="1" smtClean="0"/>
              <a:t>scheme</a:t>
            </a:r>
            <a:endParaRPr lang="pt-PT" dirty="0" smtClean="0"/>
          </a:p>
          <a:p>
            <a:r>
              <a:rPr lang="pt-PT" dirty="0" err="1" smtClean="0"/>
              <a:t>Vacuum</a:t>
            </a:r>
            <a:r>
              <a:rPr lang="pt-PT" dirty="0" smtClean="0"/>
              <a:t> </a:t>
            </a:r>
            <a:r>
              <a:rPr lang="pt-PT" dirty="0" err="1" smtClean="0"/>
              <a:t>vessel</a:t>
            </a:r>
            <a:r>
              <a:rPr lang="pt-PT" dirty="0" smtClean="0"/>
              <a:t> design</a:t>
            </a:r>
          </a:p>
          <a:p>
            <a:r>
              <a:rPr lang="pt-PT" dirty="0" err="1" smtClean="0"/>
              <a:t>Cold</a:t>
            </a:r>
            <a:r>
              <a:rPr lang="pt-PT" dirty="0" smtClean="0"/>
              <a:t> </a:t>
            </a:r>
            <a:r>
              <a:rPr lang="pt-PT" dirty="0" err="1" smtClean="0"/>
              <a:t>support</a:t>
            </a:r>
            <a:r>
              <a:rPr lang="pt-PT" dirty="0" smtClean="0"/>
              <a:t> </a:t>
            </a:r>
            <a:r>
              <a:rPr lang="pt-PT" dirty="0" err="1" smtClean="0"/>
              <a:t>posts</a:t>
            </a:r>
            <a:endParaRPr lang="pt-PT" dirty="0" smtClean="0"/>
          </a:p>
          <a:p>
            <a:r>
              <a:rPr lang="pt-PT" dirty="0" err="1" smtClean="0"/>
              <a:t>Cryostat</a:t>
            </a:r>
            <a:r>
              <a:rPr lang="pt-PT" dirty="0" smtClean="0"/>
              <a:t> </a:t>
            </a:r>
            <a:r>
              <a:rPr lang="pt-PT" dirty="0" err="1" smtClean="0"/>
              <a:t>assembly</a:t>
            </a:r>
            <a:r>
              <a:rPr lang="pt-PT" dirty="0" smtClean="0"/>
              <a:t> </a:t>
            </a:r>
            <a:r>
              <a:rPr lang="pt-PT" dirty="0" err="1" smtClean="0"/>
              <a:t>procedure</a:t>
            </a:r>
            <a:r>
              <a:rPr lang="pt-PT" dirty="0" smtClean="0"/>
              <a:t> </a:t>
            </a:r>
            <a:r>
              <a:rPr lang="pt-PT" dirty="0" err="1" smtClean="0"/>
              <a:t>and</a:t>
            </a:r>
            <a:r>
              <a:rPr lang="pt-PT" dirty="0" smtClean="0"/>
              <a:t> </a:t>
            </a:r>
            <a:r>
              <a:rPr lang="pt-PT" dirty="0" err="1" smtClean="0"/>
              <a:t>tooling</a:t>
            </a:r>
            <a:endParaRPr lang="pt-PT" dirty="0" smtClean="0"/>
          </a:p>
          <a:p>
            <a:r>
              <a:rPr lang="pt-PT" dirty="0" err="1" smtClean="0"/>
              <a:t>Integration</a:t>
            </a:r>
            <a:r>
              <a:rPr lang="pt-PT" dirty="0" smtClean="0"/>
              <a:t> </a:t>
            </a:r>
            <a:r>
              <a:rPr lang="pt-PT" dirty="0" err="1" smtClean="0"/>
              <a:t>studies</a:t>
            </a:r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pt-PT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5652120" y="1124744"/>
            <a:ext cx="3034680" cy="923330"/>
          </a:xfrm>
          <a:prstGeom prst="rect">
            <a:avLst/>
          </a:prstGeom>
          <a:noFill/>
          <a:ln>
            <a:solidFill>
              <a:schemeClr val="bg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pt-PT" i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Designing the cryostat implies a complete system integration</a:t>
            </a:r>
            <a:endParaRPr lang="en-GB" i="1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442208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Cryostat</a:t>
            </a:r>
            <a:r>
              <a:rPr lang="pt-PT" dirty="0" smtClean="0"/>
              <a:t> design “</a:t>
            </a:r>
            <a:r>
              <a:rPr lang="pt-PT" dirty="0" err="1" smtClean="0"/>
              <a:t>roadmap</a:t>
            </a:r>
            <a:r>
              <a:rPr lang="pt-PT" dirty="0" smtClean="0"/>
              <a:t>”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5" name="Rectangle 4"/>
          <p:cNvSpPr/>
          <p:nvPr/>
        </p:nvSpPr>
        <p:spPr>
          <a:xfrm>
            <a:off x="323528" y="1232756"/>
            <a:ext cx="1368152" cy="64807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Cryo scheme, temperatures and pressures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941924" y="1232756"/>
            <a:ext cx="936104" cy="64807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Heat loads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131840" y="1232756"/>
            <a:ext cx="1368152" cy="648072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Pipe diameters and volumes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4788024" y="1196752"/>
            <a:ext cx="1512168" cy="72008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Cryostat cross section and pipe routing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23528" y="2110305"/>
            <a:ext cx="2376264" cy="936104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Busbar parameters (cross section, voltages, splices, expansion loops, connection scheme)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304661" y="3266685"/>
            <a:ext cx="2390195" cy="1080120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CLIQ and instrumentation (quantity, voltages, currents, cryo instrumentation)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04661" y="4706252"/>
            <a:ext cx="1368152" cy="864096"/>
          </a:xfrm>
          <a:prstGeom prst="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Alignment and stability requirements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Rounded Rectangle 14"/>
          <p:cNvSpPr/>
          <p:nvPr/>
        </p:nvSpPr>
        <p:spPr>
          <a:xfrm>
            <a:off x="6588224" y="2144117"/>
            <a:ext cx="673204" cy="273630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vert270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Approval of integration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7488055" y="4506519"/>
            <a:ext cx="1368152" cy="93610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ALARA and remote handling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Rounded Rectangle 16"/>
          <p:cNvSpPr/>
          <p:nvPr/>
        </p:nvSpPr>
        <p:spPr>
          <a:xfrm>
            <a:off x="7822664" y="2974401"/>
            <a:ext cx="1224136" cy="108012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Component design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3167844" y="2068850"/>
            <a:ext cx="1296144" cy="100811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Interconnect layout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076056" y="2578357"/>
            <a:ext cx="1224136" cy="100811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Cold mass interfaces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Rounded Rectangle 20"/>
          <p:cNvSpPr/>
          <p:nvPr/>
        </p:nvSpPr>
        <p:spPr>
          <a:xfrm>
            <a:off x="2902630" y="3338693"/>
            <a:ext cx="1656184" cy="93610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Wire routing and feedthrough/ current lead integration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Rounded Rectangle 21"/>
          <p:cNvSpPr/>
          <p:nvPr/>
        </p:nvSpPr>
        <p:spPr>
          <a:xfrm>
            <a:off x="4090924" y="4501444"/>
            <a:ext cx="1728192" cy="930862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>
                <a:solidFill>
                  <a:schemeClr val="tx1">
                    <a:lumMod val="50000"/>
                    <a:lumOff val="50000"/>
                  </a:schemeClr>
                </a:solidFill>
              </a:rPr>
              <a:t>Pre-design of cryostat supports</a:t>
            </a:r>
            <a:endParaRPr lang="en-GB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1922403" y="4399328"/>
            <a:ext cx="1944216" cy="1477944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>
                <a:solidFill>
                  <a:schemeClr val="tx1">
                    <a:lumMod val="50000"/>
                    <a:lumOff val="50000"/>
                  </a:schemeClr>
                </a:solidFill>
              </a:rPr>
              <a:t>Stiffness of support system, adjustment degrees of </a:t>
            </a:r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freedom, response to variations in pressure and temperature</a:t>
            </a:r>
            <a:endParaRPr lang="en-GB" sz="140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26" name="Straight Arrow Connector 25"/>
          <p:cNvCxnSpPr>
            <a:stCxn id="5" idx="3"/>
            <a:endCxn id="6" idx="1"/>
          </p:cNvCxnSpPr>
          <p:nvPr/>
        </p:nvCxnSpPr>
        <p:spPr>
          <a:xfrm>
            <a:off x="1691680" y="1556792"/>
            <a:ext cx="250244" cy="0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28" name="Straight Arrow Connector 27"/>
          <p:cNvCxnSpPr>
            <a:stCxn id="6" idx="3"/>
            <a:endCxn id="7" idx="1"/>
          </p:cNvCxnSpPr>
          <p:nvPr/>
        </p:nvCxnSpPr>
        <p:spPr>
          <a:xfrm>
            <a:off x="2878028" y="1556792"/>
            <a:ext cx="253812" cy="0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30" name="Straight Arrow Connector 29"/>
          <p:cNvCxnSpPr>
            <a:stCxn id="7" idx="3"/>
            <a:endCxn id="8" idx="1"/>
          </p:cNvCxnSpPr>
          <p:nvPr/>
        </p:nvCxnSpPr>
        <p:spPr>
          <a:xfrm>
            <a:off x="4499992" y="1556792"/>
            <a:ext cx="288032" cy="0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32" name="Straight Arrow Connector 31"/>
          <p:cNvCxnSpPr>
            <a:stCxn id="9" idx="3"/>
            <a:endCxn id="18" idx="1"/>
          </p:cNvCxnSpPr>
          <p:nvPr/>
        </p:nvCxnSpPr>
        <p:spPr>
          <a:xfrm flipV="1">
            <a:off x="2699792" y="2572906"/>
            <a:ext cx="468052" cy="5451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34" name="Straight Arrow Connector 33"/>
          <p:cNvCxnSpPr>
            <a:stCxn id="18" idx="3"/>
            <a:endCxn id="19" idx="1"/>
          </p:cNvCxnSpPr>
          <p:nvPr/>
        </p:nvCxnSpPr>
        <p:spPr>
          <a:xfrm>
            <a:off x="4463988" y="2572906"/>
            <a:ext cx="612068" cy="509507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36" name="Straight Arrow Connector 35"/>
          <p:cNvCxnSpPr>
            <a:stCxn id="7" idx="3"/>
            <a:endCxn id="19" idx="1"/>
          </p:cNvCxnSpPr>
          <p:nvPr/>
        </p:nvCxnSpPr>
        <p:spPr>
          <a:xfrm>
            <a:off x="4499992" y="1556792"/>
            <a:ext cx="576064" cy="1525621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38" name="Straight Arrow Connector 37"/>
          <p:cNvCxnSpPr>
            <a:stCxn id="11" idx="3"/>
            <a:endCxn id="21" idx="1"/>
          </p:cNvCxnSpPr>
          <p:nvPr/>
        </p:nvCxnSpPr>
        <p:spPr>
          <a:xfrm>
            <a:off x="2694856" y="3806745"/>
            <a:ext cx="207774" cy="0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40" name="Straight Arrow Connector 39"/>
          <p:cNvCxnSpPr>
            <a:stCxn id="21" idx="3"/>
            <a:endCxn id="19" idx="1"/>
          </p:cNvCxnSpPr>
          <p:nvPr/>
        </p:nvCxnSpPr>
        <p:spPr>
          <a:xfrm flipV="1">
            <a:off x="4558814" y="3082413"/>
            <a:ext cx="517242" cy="724332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42" name="Straight Arrow Connector 41"/>
          <p:cNvCxnSpPr>
            <a:stCxn id="19" idx="3"/>
            <a:endCxn id="15" idx="1"/>
          </p:cNvCxnSpPr>
          <p:nvPr/>
        </p:nvCxnSpPr>
        <p:spPr>
          <a:xfrm>
            <a:off x="6300192" y="3082413"/>
            <a:ext cx="288032" cy="429856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44" name="Straight Arrow Connector 43"/>
          <p:cNvCxnSpPr>
            <a:stCxn id="8" idx="3"/>
            <a:endCxn id="15" idx="1"/>
          </p:cNvCxnSpPr>
          <p:nvPr/>
        </p:nvCxnSpPr>
        <p:spPr>
          <a:xfrm>
            <a:off x="6300192" y="1556792"/>
            <a:ext cx="288032" cy="1955477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46" name="Straight Arrow Connector 45"/>
          <p:cNvCxnSpPr>
            <a:stCxn id="12" idx="3"/>
            <a:endCxn id="24" idx="1"/>
          </p:cNvCxnSpPr>
          <p:nvPr/>
        </p:nvCxnSpPr>
        <p:spPr>
          <a:xfrm>
            <a:off x="1672813" y="5138300"/>
            <a:ext cx="249590" cy="0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48" name="Straight Arrow Connector 47"/>
          <p:cNvCxnSpPr>
            <a:stCxn id="24" idx="3"/>
            <a:endCxn id="22" idx="1"/>
          </p:cNvCxnSpPr>
          <p:nvPr/>
        </p:nvCxnSpPr>
        <p:spPr>
          <a:xfrm flipV="1">
            <a:off x="3866619" y="4966875"/>
            <a:ext cx="224305" cy="171425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50" name="Straight Arrow Connector 49"/>
          <p:cNvCxnSpPr>
            <a:stCxn id="22" idx="3"/>
            <a:endCxn id="15" idx="1"/>
          </p:cNvCxnSpPr>
          <p:nvPr/>
        </p:nvCxnSpPr>
        <p:spPr>
          <a:xfrm flipV="1">
            <a:off x="5819116" y="3512269"/>
            <a:ext cx="769108" cy="1454606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52" name="Straight Arrow Connector 51"/>
          <p:cNvCxnSpPr>
            <a:stCxn id="15" idx="3"/>
            <a:endCxn id="17" idx="1"/>
          </p:cNvCxnSpPr>
          <p:nvPr/>
        </p:nvCxnSpPr>
        <p:spPr>
          <a:xfrm>
            <a:off x="7261428" y="3512269"/>
            <a:ext cx="561236" cy="2192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64" name="Arc 63"/>
          <p:cNvSpPr/>
          <p:nvPr/>
        </p:nvSpPr>
        <p:spPr>
          <a:xfrm rot="9534052">
            <a:off x="6865383" y="4332277"/>
            <a:ext cx="792088" cy="936104"/>
          </a:xfrm>
          <a:prstGeom prst="arc">
            <a:avLst/>
          </a:prstGeom>
          <a:noFill/>
          <a:ln>
            <a:solidFill>
              <a:schemeClr val="bg1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Arc 64"/>
          <p:cNvSpPr/>
          <p:nvPr/>
        </p:nvSpPr>
        <p:spPr>
          <a:xfrm rot="3967063">
            <a:off x="7909724" y="3860550"/>
            <a:ext cx="587007" cy="721070"/>
          </a:xfrm>
          <a:prstGeom prst="arc">
            <a:avLst/>
          </a:prstGeom>
          <a:noFill/>
          <a:ln>
            <a:solidFill>
              <a:schemeClr val="bg1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6" name="Arc 65"/>
          <p:cNvSpPr/>
          <p:nvPr/>
        </p:nvSpPr>
        <p:spPr>
          <a:xfrm rot="16875670">
            <a:off x="7378834" y="3680533"/>
            <a:ext cx="587007" cy="721070"/>
          </a:xfrm>
          <a:prstGeom prst="arc">
            <a:avLst/>
          </a:prstGeom>
          <a:noFill/>
          <a:ln>
            <a:solidFill>
              <a:schemeClr val="bg1">
                <a:lumMod val="50000"/>
              </a:schemeClr>
            </a:solidFill>
            <a:headEnd type="triangle" w="med" len="med"/>
            <a:tailEnd type="none" w="med" len="med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078" name="Picture 6" descr="http://www.clker.com/cliparts/e/2/a/d/1206574733930851359Ryan_Taylor_Green_Tick.svg.m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836712"/>
            <a:ext cx="456425" cy="52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2" name="Picture 6" descr="http://www.clker.com/cliparts/e/2/a/d/1206574733930851359Ryan_Taylor_Green_Tick.svg.m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1924" y="836712"/>
            <a:ext cx="456425" cy="5254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9" name="TextBox 68"/>
          <p:cNvSpPr txBox="1"/>
          <p:nvPr/>
        </p:nvSpPr>
        <p:spPr>
          <a:xfrm>
            <a:off x="827584" y="965920"/>
            <a:ext cx="199184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u="sng">
                <a:hlinkClick r:id="rId4"/>
              </a:rPr>
              <a:t>EDMS 1573115</a:t>
            </a:r>
            <a:endParaRPr lang="en-GB" sz="9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279371" y="853533"/>
            <a:ext cx="10801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u="sng">
                <a:hlinkClick r:id="rId5"/>
              </a:rPr>
              <a:t>EDMS </a:t>
            </a:r>
            <a:r>
              <a:rPr lang="en-GB" sz="1000" u="sng" smtClean="0">
                <a:hlinkClick r:id="rId5"/>
              </a:rPr>
              <a:t>1610730</a:t>
            </a:r>
            <a:r>
              <a:rPr lang="en-GB" sz="1000" u="sng"/>
              <a:t> </a:t>
            </a:r>
            <a:r>
              <a:rPr lang="en-GB" sz="1000" u="sng" smtClean="0"/>
              <a:t>/ </a:t>
            </a:r>
            <a:r>
              <a:rPr lang="en-GB" sz="1000" u="sng" smtClean="0">
                <a:hlinkClick r:id="rId6"/>
              </a:rPr>
              <a:t>1690235</a:t>
            </a:r>
            <a:endParaRPr lang="en-GB" sz="10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4" name="Rounded Rectangle 73"/>
          <p:cNvSpPr/>
          <p:nvPr/>
        </p:nvSpPr>
        <p:spPr>
          <a:xfrm>
            <a:off x="1955776" y="5972795"/>
            <a:ext cx="1766080" cy="767110"/>
          </a:xfrm>
          <a:prstGeom prst="roundRect">
            <a:avLst/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Dynamic response measurements and simulations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cxnSp>
        <p:nvCxnSpPr>
          <p:cNvPr id="81" name="Straight Arrow Connector 80"/>
          <p:cNvCxnSpPr>
            <a:stCxn id="74" idx="3"/>
            <a:endCxn id="22" idx="1"/>
          </p:cNvCxnSpPr>
          <p:nvPr/>
        </p:nvCxnSpPr>
        <p:spPr>
          <a:xfrm flipV="1">
            <a:off x="3721856" y="4966875"/>
            <a:ext cx="369068" cy="1389475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4" name="Straight Arrow Connector 13"/>
          <p:cNvCxnSpPr>
            <a:stCxn id="7" idx="2"/>
            <a:endCxn id="18" idx="0"/>
          </p:cNvCxnSpPr>
          <p:nvPr/>
        </p:nvCxnSpPr>
        <p:spPr>
          <a:xfrm>
            <a:off x="3815916" y="1880828"/>
            <a:ext cx="0" cy="188022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19343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4464056" cy="4906963"/>
          </a:xfrm>
        </p:spPr>
        <p:txBody>
          <a:bodyPr>
            <a:normAutofit lnSpcReduction="10000"/>
          </a:bodyPr>
          <a:lstStyle/>
          <a:p>
            <a:r>
              <a:rPr lang="pt-PT" sz="1600" dirty="0" err="1" smtClean="0"/>
              <a:t>We</a:t>
            </a:r>
            <a:r>
              <a:rPr lang="pt-PT" sz="1600" dirty="0" smtClean="0"/>
              <a:t> </a:t>
            </a:r>
            <a:r>
              <a:rPr lang="pt-PT" sz="1600" dirty="0" err="1" smtClean="0"/>
              <a:t>have</a:t>
            </a:r>
            <a:r>
              <a:rPr lang="pt-PT" sz="1600" dirty="0" smtClean="0"/>
              <a:t> a </a:t>
            </a:r>
            <a:r>
              <a:rPr lang="pt-PT" sz="1600" b="1" dirty="0" smtClean="0"/>
              <a:t>conceptual cross </a:t>
            </a:r>
            <a:r>
              <a:rPr lang="pt-PT" sz="1600" b="1" dirty="0" err="1" smtClean="0"/>
              <a:t>section</a:t>
            </a:r>
            <a:r>
              <a:rPr lang="pt-PT" sz="1600" b="1" dirty="0" smtClean="0"/>
              <a:t> </a:t>
            </a:r>
            <a:r>
              <a:rPr lang="pt-PT" sz="1600" dirty="0" err="1" smtClean="0"/>
              <a:t>allowing</a:t>
            </a:r>
            <a:r>
              <a:rPr lang="pt-PT" sz="1600" dirty="0" smtClean="0"/>
              <a:t> </a:t>
            </a:r>
            <a:r>
              <a:rPr lang="pt-PT" sz="1600" dirty="0" err="1" smtClean="0"/>
              <a:t>the</a:t>
            </a:r>
            <a:r>
              <a:rPr lang="pt-PT" sz="1600" dirty="0" smtClean="0"/>
              <a:t> </a:t>
            </a:r>
            <a:r>
              <a:rPr lang="pt-PT" sz="1600" dirty="0" err="1" smtClean="0"/>
              <a:t>integration</a:t>
            </a:r>
            <a:r>
              <a:rPr lang="pt-PT" sz="1600" dirty="0" smtClean="0"/>
              <a:t> </a:t>
            </a:r>
            <a:r>
              <a:rPr lang="pt-PT" sz="1600" dirty="0" err="1" smtClean="0"/>
              <a:t>of</a:t>
            </a:r>
            <a:r>
              <a:rPr lang="pt-PT" sz="1600" dirty="0" smtClean="0"/>
              <a:t> a 630 mm </a:t>
            </a:r>
            <a:r>
              <a:rPr lang="pt-PT" sz="1600" dirty="0" err="1" smtClean="0"/>
              <a:t>cold</a:t>
            </a:r>
            <a:r>
              <a:rPr lang="pt-PT" sz="1600" dirty="0" smtClean="0"/>
              <a:t> </a:t>
            </a:r>
            <a:r>
              <a:rPr lang="pt-PT" sz="1600" dirty="0" err="1" smtClean="0"/>
              <a:t>mass</a:t>
            </a:r>
            <a:r>
              <a:rPr lang="pt-PT" sz="1600" dirty="0" smtClean="0"/>
              <a:t> </a:t>
            </a:r>
            <a:r>
              <a:rPr lang="pt-PT" sz="1600" dirty="0" err="1" smtClean="0"/>
              <a:t>plus</a:t>
            </a:r>
            <a:r>
              <a:rPr lang="pt-PT" sz="1600" dirty="0" smtClean="0"/>
              <a:t> </a:t>
            </a:r>
            <a:r>
              <a:rPr lang="pt-PT" sz="1600" dirty="0" err="1" smtClean="0"/>
              <a:t>cryogenic</a:t>
            </a:r>
            <a:r>
              <a:rPr lang="pt-PT" sz="1600" dirty="0" smtClean="0"/>
              <a:t> </a:t>
            </a:r>
            <a:r>
              <a:rPr lang="pt-PT" sz="1600" dirty="0" err="1" smtClean="0"/>
              <a:t>and</a:t>
            </a:r>
            <a:r>
              <a:rPr lang="pt-PT" sz="1600" dirty="0" smtClean="0"/>
              <a:t> busbar </a:t>
            </a:r>
            <a:r>
              <a:rPr lang="pt-PT" sz="1600" dirty="0" err="1" smtClean="0"/>
              <a:t>piping</a:t>
            </a:r>
            <a:endParaRPr lang="pt-PT" sz="1600" dirty="0" smtClean="0"/>
          </a:p>
          <a:p>
            <a:r>
              <a:rPr lang="pt-PT" sz="1600" dirty="0" err="1" smtClean="0"/>
              <a:t>The</a:t>
            </a:r>
            <a:r>
              <a:rPr lang="pt-PT" sz="1600" dirty="0" smtClean="0"/>
              <a:t> </a:t>
            </a:r>
            <a:r>
              <a:rPr lang="pt-PT" sz="1600" b="1" dirty="0" err="1" smtClean="0"/>
              <a:t>support</a:t>
            </a:r>
            <a:r>
              <a:rPr lang="pt-PT" sz="1600" b="1" dirty="0" smtClean="0"/>
              <a:t> </a:t>
            </a:r>
            <a:r>
              <a:rPr lang="pt-PT" sz="1600" b="1" dirty="0" err="1" smtClean="0"/>
              <a:t>post</a:t>
            </a:r>
            <a:r>
              <a:rPr lang="pt-PT" sz="1600" b="1" dirty="0" smtClean="0"/>
              <a:t> </a:t>
            </a:r>
            <a:r>
              <a:rPr lang="pt-PT" sz="1600" dirty="0" err="1" smtClean="0"/>
              <a:t>approach</a:t>
            </a:r>
            <a:r>
              <a:rPr lang="pt-PT" sz="1600" dirty="0" smtClean="0"/>
              <a:t> </a:t>
            </a:r>
            <a:r>
              <a:rPr lang="pt-PT" sz="1600" dirty="0" err="1" smtClean="0"/>
              <a:t>has</a:t>
            </a:r>
            <a:r>
              <a:rPr lang="pt-PT" sz="1600" dirty="0" smtClean="0"/>
              <a:t> </a:t>
            </a:r>
            <a:r>
              <a:rPr lang="pt-PT" sz="1600" dirty="0" err="1" smtClean="0"/>
              <a:t>been</a:t>
            </a:r>
            <a:r>
              <a:rPr lang="pt-PT" sz="1600" dirty="0" smtClean="0"/>
              <a:t> </a:t>
            </a:r>
            <a:r>
              <a:rPr lang="pt-PT" sz="1600" dirty="0" err="1" smtClean="0"/>
              <a:t>studied</a:t>
            </a:r>
            <a:r>
              <a:rPr lang="pt-PT" sz="1600" dirty="0" smtClean="0"/>
              <a:t> </a:t>
            </a:r>
            <a:r>
              <a:rPr lang="pt-PT" sz="1600" dirty="0" err="1" smtClean="0"/>
              <a:t>together</a:t>
            </a:r>
            <a:r>
              <a:rPr lang="pt-PT" sz="1600" dirty="0" smtClean="0"/>
              <a:t> </a:t>
            </a:r>
            <a:r>
              <a:rPr lang="pt-PT" sz="1600" dirty="0" err="1" smtClean="0"/>
              <a:t>with</a:t>
            </a:r>
            <a:r>
              <a:rPr lang="pt-PT" sz="1600" dirty="0" smtClean="0"/>
              <a:t> </a:t>
            </a:r>
            <a:r>
              <a:rPr lang="pt-PT" sz="1600" dirty="0" err="1" smtClean="0"/>
              <a:t>its</a:t>
            </a:r>
            <a:r>
              <a:rPr lang="pt-PT" sz="1600" dirty="0" smtClean="0"/>
              <a:t> </a:t>
            </a:r>
            <a:r>
              <a:rPr lang="pt-PT" sz="1600" dirty="0" err="1" smtClean="0"/>
              <a:t>assembly</a:t>
            </a:r>
            <a:r>
              <a:rPr lang="pt-PT" sz="1600" dirty="0" smtClean="0"/>
              <a:t> </a:t>
            </a:r>
            <a:r>
              <a:rPr lang="pt-PT" sz="1600" dirty="0" err="1" smtClean="0"/>
              <a:t>procedure</a:t>
            </a:r>
            <a:r>
              <a:rPr lang="pt-PT" sz="1600" dirty="0" smtClean="0"/>
              <a:t> </a:t>
            </a:r>
            <a:r>
              <a:rPr lang="pt-PT" sz="1600" dirty="0" err="1" smtClean="0"/>
              <a:t>and</a:t>
            </a:r>
            <a:r>
              <a:rPr lang="pt-PT" sz="1600" dirty="0" smtClean="0"/>
              <a:t> </a:t>
            </a:r>
            <a:r>
              <a:rPr lang="pt-PT" sz="1600" dirty="0" err="1" smtClean="0"/>
              <a:t>tooling</a:t>
            </a:r>
            <a:endParaRPr lang="pt-PT" sz="1600" dirty="0" smtClean="0"/>
          </a:p>
          <a:p>
            <a:r>
              <a:rPr lang="pt-PT" sz="1600" dirty="0" err="1" smtClean="0"/>
              <a:t>Integration</a:t>
            </a:r>
            <a:r>
              <a:rPr lang="pt-PT" sz="1600" dirty="0" smtClean="0"/>
              <a:t> </a:t>
            </a:r>
            <a:r>
              <a:rPr lang="pt-PT" sz="1600" dirty="0" err="1" smtClean="0"/>
              <a:t>at</a:t>
            </a:r>
            <a:r>
              <a:rPr lang="pt-PT" sz="1600" dirty="0" smtClean="0"/>
              <a:t> </a:t>
            </a:r>
            <a:r>
              <a:rPr lang="pt-PT" sz="1600" dirty="0" err="1" smtClean="0"/>
              <a:t>the</a:t>
            </a:r>
            <a:r>
              <a:rPr lang="pt-PT" sz="1600" dirty="0" smtClean="0"/>
              <a:t> </a:t>
            </a:r>
            <a:r>
              <a:rPr lang="pt-PT" sz="1600" dirty="0" err="1" smtClean="0"/>
              <a:t>level</a:t>
            </a:r>
            <a:r>
              <a:rPr lang="pt-PT" sz="1600" dirty="0" smtClean="0"/>
              <a:t> </a:t>
            </a:r>
            <a:r>
              <a:rPr lang="pt-PT" sz="1600" dirty="0" err="1" smtClean="0"/>
              <a:t>of</a:t>
            </a:r>
            <a:r>
              <a:rPr lang="pt-PT" sz="1600" dirty="0" smtClean="0"/>
              <a:t> </a:t>
            </a:r>
            <a:r>
              <a:rPr lang="pt-PT" sz="1600" dirty="0" err="1" smtClean="0"/>
              <a:t>the</a:t>
            </a:r>
            <a:r>
              <a:rPr lang="pt-PT" sz="1600" dirty="0" smtClean="0"/>
              <a:t> </a:t>
            </a:r>
            <a:r>
              <a:rPr lang="pt-PT" sz="1600" dirty="0" err="1" smtClean="0"/>
              <a:t>interconnects</a:t>
            </a:r>
            <a:r>
              <a:rPr lang="pt-PT" sz="1600" dirty="0" smtClean="0"/>
              <a:t> </a:t>
            </a:r>
            <a:r>
              <a:rPr lang="pt-PT" sz="1600" dirty="0" err="1" smtClean="0"/>
              <a:t>remains</a:t>
            </a:r>
            <a:r>
              <a:rPr lang="pt-PT" sz="1600" dirty="0" smtClean="0"/>
              <a:t> a </a:t>
            </a:r>
            <a:r>
              <a:rPr lang="pt-PT" sz="1600" dirty="0" err="1" smtClean="0"/>
              <a:t>challenge</a:t>
            </a:r>
            <a:r>
              <a:rPr lang="pt-PT" sz="1600" dirty="0" smtClean="0"/>
              <a:t>: </a:t>
            </a:r>
            <a:r>
              <a:rPr lang="pt-PT" sz="1600" dirty="0" err="1"/>
              <a:t>Changing</a:t>
            </a:r>
            <a:r>
              <a:rPr lang="pt-PT" sz="1600" dirty="0"/>
              <a:t> </a:t>
            </a:r>
            <a:r>
              <a:rPr lang="pt-PT" sz="1600" dirty="0" err="1"/>
              <a:t>the</a:t>
            </a:r>
            <a:r>
              <a:rPr lang="pt-PT" sz="1600" dirty="0"/>
              <a:t> </a:t>
            </a:r>
            <a:r>
              <a:rPr lang="pt-PT" sz="1600" b="1" dirty="0"/>
              <a:t>HX </a:t>
            </a:r>
            <a:r>
              <a:rPr lang="pt-PT" sz="1600" b="1" dirty="0" err="1"/>
              <a:t>position</a:t>
            </a:r>
            <a:r>
              <a:rPr lang="pt-PT" sz="1600" b="1" dirty="0"/>
              <a:t> </a:t>
            </a:r>
            <a:r>
              <a:rPr lang="pt-PT" sz="1600" dirty="0"/>
              <a:t>in CP </a:t>
            </a:r>
            <a:r>
              <a:rPr lang="pt-PT" sz="1600" dirty="0" err="1"/>
              <a:t>and</a:t>
            </a:r>
            <a:r>
              <a:rPr lang="pt-PT" sz="1600" dirty="0"/>
              <a:t> D1 to match MQXF </a:t>
            </a:r>
            <a:r>
              <a:rPr lang="pt-PT" sz="1600" dirty="0" err="1"/>
              <a:t>is</a:t>
            </a:r>
            <a:r>
              <a:rPr lang="pt-PT" sz="1600" dirty="0"/>
              <a:t> crucial (</a:t>
            </a:r>
            <a:r>
              <a:rPr lang="pt-PT" sz="1600" dirty="0" err="1"/>
              <a:t>recently</a:t>
            </a:r>
            <a:r>
              <a:rPr lang="pt-PT" sz="1600" dirty="0"/>
              <a:t> </a:t>
            </a:r>
            <a:r>
              <a:rPr lang="pt-PT" sz="1600" dirty="0" err="1"/>
              <a:t>requested</a:t>
            </a:r>
            <a:r>
              <a:rPr lang="pt-PT" sz="1600" dirty="0"/>
              <a:t>)</a:t>
            </a:r>
          </a:p>
          <a:p>
            <a:r>
              <a:rPr lang="pt-PT" sz="1600" dirty="0" err="1" smtClean="0"/>
              <a:t>The</a:t>
            </a:r>
            <a:r>
              <a:rPr lang="pt-PT" sz="1600" dirty="0" smtClean="0"/>
              <a:t> </a:t>
            </a:r>
            <a:r>
              <a:rPr lang="pt-PT" sz="1600" b="1" dirty="0" smtClean="0"/>
              <a:t>18 </a:t>
            </a:r>
            <a:r>
              <a:rPr lang="pt-PT" sz="1600" b="1" dirty="0" err="1" smtClean="0"/>
              <a:t>kA</a:t>
            </a:r>
            <a:r>
              <a:rPr lang="pt-PT" sz="1600" b="1" dirty="0" smtClean="0"/>
              <a:t> busbars </a:t>
            </a:r>
            <a:r>
              <a:rPr lang="pt-PT" sz="1600" dirty="0" smtClean="0"/>
              <a:t>are </a:t>
            </a:r>
            <a:r>
              <a:rPr lang="pt-PT" sz="1600" dirty="0" err="1" smtClean="0"/>
              <a:t>better</a:t>
            </a:r>
            <a:r>
              <a:rPr lang="pt-PT" sz="1600" dirty="0" smtClean="0"/>
              <a:t> </a:t>
            </a:r>
            <a:r>
              <a:rPr lang="pt-PT" sz="1600" dirty="0" err="1" smtClean="0"/>
              <a:t>routed</a:t>
            </a:r>
            <a:r>
              <a:rPr lang="pt-PT" sz="1600" dirty="0" smtClean="0"/>
              <a:t> </a:t>
            </a:r>
            <a:r>
              <a:rPr lang="pt-PT" sz="1600" dirty="0" err="1" smtClean="0"/>
              <a:t>from</a:t>
            </a:r>
            <a:r>
              <a:rPr lang="pt-PT" sz="1600" dirty="0" smtClean="0"/>
              <a:t> </a:t>
            </a:r>
            <a:r>
              <a:rPr lang="pt-PT" sz="1600" dirty="0" err="1" smtClean="0"/>
              <a:t>cold</a:t>
            </a:r>
            <a:r>
              <a:rPr lang="pt-PT" sz="1600" dirty="0" smtClean="0"/>
              <a:t> </a:t>
            </a:r>
            <a:r>
              <a:rPr lang="pt-PT" sz="1600" dirty="0" err="1" smtClean="0"/>
              <a:t>mass</a:t>
            </a:r>
            <a:r>
              <a:rPr lang="pt-PT" sz="1600" dirty="0" smtClean="0"/>
              <a:t> to </a:t>
            </a:r>
            <a:r>
              <a:rPr lang="pt-PT" sz="1600" dirty="0" err="1" smtClean="0"/>
              <a:t>cold</a:t>
            </a:r>
            <a:r>
              <a:rPr lang="pt-PT" sz="1600" dirty="0" smtClean="0"/>
              <a:t> </a:t>
            </a:r>
            <a:r>
              <a:rPr lang="pt-PT" sz="1600" dirty="0" err="1" smtClean="0"/>
              <a:t>mass</a:t>
            </a:r>
            <a:r>
              <a:rPr lang="pt-PT" sz="1600" dirty="0" smtClean="0"/>
              <a:t> </a:t>
            </a:r>
            <a:r>
              <a:rPr lang="pt-PT" sz="1600" dirty="0" err="1" smtClean="0"/>
              <a:t>including</a:t>
            </a:r>
            <a:r>
              <a:rPr lang="pt-PT" sz="1600" dirty="0" smtClean="0"/>
              <a:t> </a:t>
            </a:r>
            <a:r>
              <a:rPr lang="pt-PT" sz="1600" dirty="0" err="1" smtClean="0"/>
              <a:t>along</a:t>
            </a:r>
            <a:r>
              <a:rPr lang="pt-PT" sz="1600" dirty="0" smtClean="0"/>
              <a:t> CP </a:t>
            </a:r>
            <a:r>
              <a:rPr lang="pt-PT" sz="1600" dirty="0" err="1" smtClean="0"/>
              <a:t>and</a:t>
            </a:r>
            <a:r>
              <a:rPr lang="pt-PT" sz="1600" dirty="0" smtClean="0"/>
              <a:t> D1</a:t>
            </a:r>
          </a:p>
          <a:p>
            <a:r>
              <a:rPr lang="pt-PT" sz="1600" dirty="0" err="1"/>
              <a:t>The</a:t>
            </a:r>
            <a:r>
              <a:rPr lang="pt-PT" sz="1600" dirty="0"/>
              <a:t> </a:t>
            </a:r>
            <a:r>
              <a:rPr lang="pt-PT" sz="1600" dirty="0" err="1"/>
              <a:t>definition</a:t>
            </a:r>
            <a:r>
              <a:rPr lang="pt-PT" sz="1600" dirty="0"/>
              <a:t> </a:t>
            </a:r>
            <a:r>
              <a:rPr lang="pt-PT" sz="1600" dirty="0" err="1"/>
              <a:t>of</a:t>
            </a:r>
            <a:r>
              <a:rPr lang="pt-PT" sz="1600" dirty="0"/>
              <a:t> </a:t>
            </a:r>
            <a:r>
              <a:rPr lang="pt-PT" sz="1600" dirty="0" err="1"/>
              <a:t>the</a:t>
            </a:r>
            <a:r>
              <a:rPr lang="pt-PT" sz="1600" dirty="0"/>
              <a:t> </a:t>
            </a:r>
            <a:r>
              <a:rPr lang="pt-PT" sz="1600" b="1" dirty="0" err="1"/>
              <a:t>cold</a:t>
            </a:r>
            <a:r>
              <a:rPr lang="pt-PT" sz="1600" b="1" dirty="0"/>
              <a:t> </a:t>
            </a:r>
            <a:r>
              <a:rPr lang="pt-PT" sz="1600" b="1" dirty="0" err="1"/>
              <a:t>mass</a:t>
            </a:r>
            <a:r>
              <a:rPr lang="pt-PT" sz="1600" b="1" dirty="0"/>
              <a:t> interfaces </a:t>
            </a:r>
            <a:r>
              <a:rPr lang="pt-PT" sz="1600" dirty="0" err="1"/>
              <a:t>depends</a:t>
            </a:r>
            <a:r>
              <a:rPr lang="pt-PT" sz="1600" dirty="0"/>
              <a:t> </a:t>
            </a:r>
            <a:r>
              <a:rPr lang="pt-PT" sz="1600" dirty="0" err="1"/>
              <a:t>on</a:t>
            </a:r>
            <a:r>
              <a:rPr lang="pt-PT" sz="1600" dirty="0"/>
              <a:t> a </a:t>
            </a:r>
            <a:r>
              <a:rPr lang="pt-PT" sz="1600" dirty="0" smtClean="0"/>
              <a:t>complete </a:t>
            </a:r>
            <a:r>
              <a:rPr lang="pt-PT" sz="1600" dirty="0" err="1"/>
              <a:t>and</a:t>
            </a:r>
            <a:r>
              <a:rPr lang="pt-PT" sz="1600" dirty="0"/>
              <a:t> </a:t>
            </a:r>
            <a:r>
              <a:rPr lang="pt-PT" sz="1600" dirty="0" err="1"/>
              <a:t>validated</a:t>
            </a:r>
            <a:r>
              <a:rPr lang="pt-PT" sz="1600" dirty="0"/>
              <a:t> </a:t>
            </a:r>
            <a:r>
              <a:rPr lang="pt-PT" sz="1600" dirty="0" err="1"/>
              <a:t>integration</a:t>
            </a:r>
            <a:r>
              <a:rPr lang="pt-PT" sz="1600" dirty="0"/>
              <a:t> </a:t>
            </a:r>
            <a:r>
              <a:rPr lang="pt-PT" sz="1600" dirty="0" err="1" smtClean="0"/>
              <a:t>study</a:t>
            </a:r>
            <a:r>
              <a:rPr lang="pt-PT" sz="1600" dirty="0" smtClean="0"/>
              <a:t> (</a:t>
            </a:r>
            <a:r>
              <a:rPr lang="pt-PT" sz="1600" dirty="0" err="1" smtClean="0"/>
              <a:t>on-going</a:t>
            </a:r>
            <a:r>
              <a:rPr lang="pt-PT" sz="1600" dirty="0" smtClean="0"/>
              <a:t>)</a:t>
            </a:r>
          </a:p>
          <a:p>
            <a:r>
              <a:rPr lang="pt-PT" sz="1600" dirty="0" smtClean="0"/>
              <a:t>Input </a:t>
            </a:r>
            <a:r>
              <a:rPr lang="pt-PT" sz="1600" dirty="0" err="1" smtClean="0"/>
              <a:t>on</a:t>
            </a:r>
            <a:r>
              <a:rPr lang="pt-PT" sz="1600" dirty="0" smtClean="0"/>
              <a:t> </a:t>
            </a:r>
            <a:r>
              <a:rPr lang="pt-PT" sz="1600" dirty="0" err="1" smtClean="0"/>
              <a:t>all</a:t>
            </a:r>
            <a:r>
              <a:rPr lang="pt-PT" sz="1600" dirty="0" smtClean="0"/>
              <a:t> </a:t>
            </a:r>
            <a:r>
              <a:rPr lang="pt-PT" sz="1600" dirty="0" err="1" smtClean="0"/>
              <a:t>cryogenic</a:t>
            </a:r>
            <a:r>
              <a:rPr lang="pt-PT" sz="1600" dirty="0" smtClean="0"/>
              <a:t> </a:t>
            </a:r>
            <a:r>
              <a:rPr lang="pt-PT" sz="1600" b="1" dirty="0" err="1" smtClean="0"/>
              <a:t>piping</a:t>
            </a:r>
            <a:r>
              <a:rPr lang="pt-PT" sz="1600" b="1" dirty="0" smtClean="0"/>
              <a:t> </a:t>
            </a:r>
            <a:r>
              <a:rPr lang="pt-PT" sz="1600" b="1" dirty="0" err="1" smtClean="0"/>
              <a:t>diameters</a:t>
            </a:r>
            <a:r>
              <a:rPr lang="pt-PT" sz="1600" b="1" dirty="0" smtClean="0"/>
              <a:t> </a:t>
            </a:r>
            <a:r>
              <a:rPr lang="pt-PT" sz="1600" dirty="0" err="1" smtClean="0"/>
              <a:t>and</a:t>
            </a:r>
            <a:r>
              <a:rPr lang="pt-PT" sz="1600" dirty="0" smtClean="0"/>
              <a:t> </a:t>
            </a:r>
            <a:r>
              <a:rPr lang="pt-PT" sz="1600" dirty="0" err="1" smtClean="0"/>
              <a:t>phase</a:t>
            </a:r>
            <a:r>
              <a:rPr lang="pt-PT" sz="1600" dirty="0" smtClean="0"/>
              <a:t> </a:t>
            </a:r>
            <a:r>
              <a:rPr lang="pt-PT" sz="1600" dirty="0" err="1" smtClean="0"/>
              <a:t>separator</a:t>
            </a:r>
            <a:r>
              <a:rPr lang="pt-PT" sz="1600" dirty="0" smtClean="0"/>
              <a:t> volumes </a:t>
            </a:r>
            <a:r>
              <a:rPr lang="pt-PT" sz="1600" dirty="0" err="1" smtClean="0"/>
              <a:t>is</a:t>
            </a:r>
            <a:r>
              <a:rPr lang="pt-PT" sz="1600" dirty="0" smtClean="0"/>
              <a:t> </a:t>
            </a:r>
            <a:r>
              <a:rPr lang="pt-PT" sz="1600" dirty="0" err="1" smtClean="0"/>
              <a:t>essential</a:t>
            </a:r>
            <a:r>
              <a:rPr lang="pt-PT" sz="1600" dirty="0" smtClean="0"/>
              <a:t> </a:t>
            </a:r>
            <a:r>
              <a:rPr lang="pt-PT" sz="1600" dirty="0" smtClean="0"/>
              <a:t>in </a:t>
            </a:r>
            <a:r>
              <a:rPr lang="pt-PT" sz="1600" dirty="0" err="1" smtClean="0"/>
              <a:t>order</a:t>
            </a:r>
            <a:r>
              <a:rPr lang="pt-PT" sz="1600" dirty="0" smtClean="0"/>
              <a:t> to </a:t>
            </a:r>
            <a:r>
              <a:rPr lang="pt-PT" sz="1600" dirty="0" err="1" smtClean="0"/>
              <a:t>proceed</a:t>
            </a:r>
            <a:r>
              <a:rPr lang="pt-PT" sz="1600" dirty="0" smtClean="0"/>
              <a:t> </a:t>
            </a:r>
            <a:r>
              <a:rPr lang="pt-PT" sz="1600" dirty="0" err="1" smtClean="0"/>
              <a:t>with</a:t>
            </a:r>
            <a:r>
              <a:rPr lang="pt-PT" sz="1600" dirty="0" smtClean="0"/>
              <a:t> </a:t>
            </a:r>
            <a:r>
              <a:rPr lang="pt-PT" sz="1600" dirty="0" err="1" smtClean="0"/>
              <a:t>the</a:t>
            </a:r>
            <a:r>
              <a:rPr lang="pt-PT" sz="1600" dirty="0" smtClean="0"/>
              <a:t> design (</a:t>
            </a:r>
            <a:r>
              <a:rPr lang="pt-PT" sz="1600" dirty="0" err="1" smtClean="0"/>
              <a:t>expected</a:t>
            </a:r>
            <a:r>
              <a:rPr lang="pt-PT" sz="1600" dirty="0" smtClean="0"/>
              <a:t> </a:t>
            </a:r>
            <a:r>
              <a:rPr lang="pt-PT" sz="1600" dirty="0" err="1" smtClean="0"/>
              <a:t>end</a:t>
            </a:r>
            <a:r>
              <a:rPr lang="pt-PT" sz="1600" dirty="0" smtClean="0"/>
              <a:t> </a:t>
            </a:r>
            <a:r>
              <a:rPr lang="pt-PT" sz="1600" dirty="0" err="1" smtClean="0"/>
              <a:t>of</a:t>
            </a:r>
            <a:r>
              <a:rPr lang="pt-PT" sz="1600" dirty="0" smtClean="0"/>
              <a:t> </a:t>
            </a:r>
            <a:r>
              <a:rPr lang="pt-PT" sz="1600" dirty="0" err="1" smtClean="0"/>
              <a:t>June</a:t>
            </a:r>
            <a:r>
              <a:rPr lang="pt-PT" sz="1600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5" name="Content Placeholder 9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004048" y="1206186"/>
            <a:ext cx="3900550" cy="445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72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dirty="0" err="1" smtClean="0"/>
              <a:t>Spare</a:t>
            </a:r>
            <a:r>
              <a:rPr lang="pt-PT" dirty="0" smtClean="0"/>
              <a:t> slides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6195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Heat load estimations </a:t>
            </a:r>
            <a:br>
              <a:rPr lang="pt-PT" smtClean="0"/>
            </a:br>
            <a:r>
              <a:rPr lang="pt-PT" smtClean="0"/>
              <a:t>(input for cryogenic design)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09571" y="1052736"/>
            <a:ext cx="4034429" cy="2448272"/>
          </a:xfrm>
          <a:prstGeom prst="rect">
            <a:avLst/>
          </a:prstGeom>
        </p:spPr>
      </p:pic>
      <p:pic>
        <p:nvPicPr>
          <p:cNvPr id="6" name="Content Placeholder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2000" y="2612882"/>
            <a:ext cx="7560840" cy="371094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899592" y="1628800"/>
            <a:ext cx="39604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Note: Total heat load at 1.9 K (design value) ~ 1300 W , i.e. static heat loads are second order!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16937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8639"/>
            <a:ext cx="3329880" cy="618053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2"/>
            <a:r>
              <a:rPr lang="sk-SK" dirty="0" smtClean="0"/>
              <a:t/>
            </a:r>
            <a:br>
              <a:rPr lang="sk-SK" dirty="0" smtClean="0"/>
            </a:br>
            <a:r>
              <a:rPr lang="sk-SK" sz="2800" b="1" kern="1200" dirty="0">
                <a:solidFill>
                  <a:schemeClr val="bg2"/>
                </a:solidFill>
                <a:latin typeface="+mj-lt"/>
                <a:ea typeface="+mj-ea"/>
                <a:cs typeface="+mj-cs"/>
              </a:rPr>
              <a:t>Summary of Q1 dynamic studies </a:t>
            </a:r>
            <a:r>
              <a:rPr lang="sk-SK" dirty="0"/>
              <a:t/>
            </a:r>
            <a:br>
              <a:rPr lang="sk-SK" dirty="0"/>
            </a:br>
            <a:endParaRPr lang="en-US" dirty="0"/>
          </a:p>
        </p:txBody>
      </p:sp>
      <p:sp>
        <p:nvSpPr>
          <p:cNvPr id="18" name="Rectangle 17"/>
          <p:cNvSpPr/>
          <p:nvPr/>
        </p:nvSpPr>
        <p:spPr>
          <a:xfrm>
            <a:off x="416540" y="1259688"/>
            <a:ext cx="4458028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smtClean="0">
                <a:latin typeface="Calibri" panose="020F0502020204030204" pitchFamily="34" charset="0"/>
              </a:rPr>
              <a:t>Experimental and numerical vibration analysis have been performed in order to obtain natural shapes and frequencies.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smtClean="0">
                <a:latin typeface="Calibri" panose="020F0502020204030204" pitchFamily="34" charset="0"/>
              </a:rPr>
              <a:t>There is good agreement between frequencies obtain by both methods, especially at the 1st mode.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smtClean="0">
                <a:latin typeface="Calibri" panose="020F0502020204030204" pitchFamily="34" charset="0"/>
              </a:rPr>
              <a:t>Experimental modal analysis </a:t>
            </a:r>
            <a:r>
              <a:rPr lang="cs-CZ" dirty="0" smtClean="0">
                <a:latin typeface="Calibri" panose="020F0502020204030204" pitchFamily="34" charset="0"/>
              </a:rPr>
              <a:t>(EMA)</a:t>
            </a:r>
            <a:r>
              <a:rPr lang="sk-SK" dirty="0" smtClean="0">
                <a:latin typeface="Calibri" panose="020F0502020204030204" pitchFamily="34" charset="0"/>
              </a:rPr>
              <a:t> has been performed recently on MQXA and the results will help us to uderstand the dynamic behavior of the cold mass and update the numerical model.</a:t>
            </a:r>
          </a:p>
          <a:p>
            <a:r>
              <a:rPr lang="sk-SK" dirty="0">
                <a:latin typeface="Calibri" panose="020F0502020204030204" pitchFamily="34" charset="0"/>
              </a:rPr>
              <a:t>	</a:t>
            </a:r>
            <a:r>
              <a:rPr lang="sk-SK" dirty="0" smtClean="0">
                <a:latin typeface="Calibri" panose="020F0502020204030204" pitchFamily="34" charset="0"/>
              </a:rPr>
              <a:t>	</a:t>
            </a:r>
          </a:p>
          <a:p>
            <a:r>
              <a:rPr lang="sk-SK" dirty="0">
                <a:latin typeface="Calibri" panose="020F0502020204030204" pitchFamily="34" charset="0"/>
              </a:rPr>
              <a:t>	</a:t>
            </a:r>
            <a:r>
              <a:rPr lang="sk-SK" dirty="0" smtClean="0">
                <a:latin typeface="Calibri" panose="020F0502020204030204" pitchFamily="34" charset="0"/>
              </a:rPr>
              <a:t>	------ Further action</a:t>
            </a:r>
            <a:r>
              <a:rPr lang="pt-PT" dirty="0" smtClean="0">
                <a:latin typeface="Calibri" panose="020F0502020204030204" pitchFamily="34" charset="0"/>
              </a:rPr>
              <a:t>s</a:t>
            </a:r>
            <a:r>
              <a:rPr lang="sk-SK" dirty="0" smtClean="0">
                <a:latin typeface="Calibri" panose="020F0502020204030204" pitchFamily="34" charset="0"/>
              </a:rPr>
              <a:t> ------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srgbClr val="FF0000"/>
                </a:solidFill>
                <a:latin typeface="Calibri" panose="020F0502020204030204" pitchFamily="34" charset="0"/>
              </a:rPr>
              <a:t>Results of EMA still needs to be post-procesed and compared with FEA.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k-SK" dirty="0" smtClean="0">
                <a:solidFill>
                  <a:srgbClr val="FF0000"/>
                </a:solidFill>
                <a:latin typeface="Calibri" panose="020F0502020204030204" pitchFamily="34" charset="0"/>
              </a:rPr>
              <a:t>Perform EMA on Q1 in way which can be reproduced  by using FE analysis.</a:t>
            </a:r>
            <a:r>
              <a:rPr lang="en-US" dirty="0">
                <a:latin typeface="Calibri" panose="020F0502020204030204" pitchFamily="34" charset="0"/>
              </a:rPr>
              <a:t>	</a:t>
            </a:r>
            <a:r>
              <a:rPr lang="en-US" dirty="0" smtClean="0">
                <a:latin typeface="Calibri" panose="020F0502020204030204" pitchFamily="34" charset="0"/>
              </a:rPr>
              <a:t>		</a:t>
            </a:r>
            <a:endParaRPr lang="sk-SK" dirty="0">
              <a:latin typeface="Calibri" panose="020F050202020403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4568" y="1268760"/>
            <a:ext cx="3552071" cy="1462579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04047" y="2780928"/>
            <a:ext cx="3293112" cy="20278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184" y="4309635"/>
            <a:ext cx="2337430" cy="1889837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>
            <a:off x="6112768" y="4422206"/>
            <a:ext cx="576064" cy="43204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5041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Mechanical layout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t="4821" b="39139"/>
          <a:stretch/>
        </p:blipFill>
        <p:spPr>
          <a:xfrm>
            <a:off x="1208694" y="836712"/>
            <a:ext cx="6624736" cy="174031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t="8908" b="32728"/>
          <a:stretch/>
        </p:blipFill>
        <p:spPr>
          <a:xfrm>
            <a:off x="1208694" y="2492896"/>
            <a:ext cx="6624736" cy="1878192"/>
          </a:xfrm>
          <a:prstGeom prst="rect">
            <a:avLst/>
          </a:prstGeom>
        </p:spPr>
      </p:pic>
      <p:grpSp>
        <p:nvGrpSpPr>
          <p:cNvPr id="10" name="Group 9"/>
          <p:cNvGrpSpPr/>
          <p:nvPr/>
        </p:nvGrpSpPr>
        <p:grpSpPr>
          <a:xfrm>
            <a:off x="1763688" y="4263667"/>
            <a:ext cx="5667562" cy="2118996"/>
            <a:chOff x="1208694" y="4262332"/>
            <a:chExt cx="5667562" cy="211899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5"/>
            <a:srcRect t="9748"/>
            <a:stretch/>
          </p:blipFill>
          <p:spPr>
            <a:xfrm>
              <a:off x="1208694" y="4437112"/>
              <a:ext cx="2529020" cy="1707823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 rotWithShape="1">
            <a:blip r:embed="rId6"/>
            <a:srcRect l="16406"/>
            <a:stretch/>
          </p:blipFill>
          <p:spPr>
            <a:xfrm>
              <a:off x="3347862" y="4262332"/>
              <a:ext cx="3528394" cy="2118996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6228184" y="5027007"/>
            <a:ext cx="1131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Jumper 2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8" y="5435351"/>
            <a:ext cx="11310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Jumper 1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1619672" y="5589240"/>
            <a:ext cx="432048" cy="0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 flipH="1">
            <a:off x="6444208" y="5334784"/>
            <a:ext cx="144016" cy="254456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7503258" y="5157192"/>
            <a:ext cx="12452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To SC link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0" name="Straight Arrow Connector 19"/>
          <p:cNvCxnSpPr/>
          <p:nvPr/>
        </p:nvCxnSpPr>
        <p:spPr>
          <a:xfrm flipH="1">
            <a:off x="6948264" y="5334784"/>
            <a:ext cx="554994" cy="254456"/>
          </a:xfrm>
          <a:prstGeom prst="straightConnector1">
            <a:avLst/>
          </a:prstGeom>
          <a:ln w="19050">
            <a:solidFill>
              <a:schemeClr val="tx2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7164288" y="323856"/>
            <a:ext cx="22322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IR5 right example: LHCLSXH_0010</a:t>
            </a:r>
            <a:endParaRPr lang="en-GB" sz="14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051720" y="6309320"/>
            <a:ext cx="64087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Total length: 64.6 m</a:t>
            </a:r>
            <a:endParaRPr lang="en-GB" sz="1400" smtClean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19131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Cryogenics (ex. IR5 right)</a:t>
            </a:r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Image 5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1235562" y="813286"/>
            <a:ext cx="7224870" cy="531287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937920" y="456927"/>
            <a:ext cx="1522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EDMS 1573115</a:t>
            </a:r>
            <a:endParaRPr lang="en-GB" sz="14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1520" y="5157192"/>
            <a:ext cx="86409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150 cm</a:t>
            </a:r>
            <a:r>
              <a:rPr lang="pt-PT" sz="1400" b="1" baseline="300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endParaRPr lang="en-GB" sz="1400" b="1" baseline="300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2" name="Straight Arrow Connector 11"/>
          <p:cNvCxnSpPr>
            <a:stCxn id="10" idx="3"/>
          </p:cNvCxnSpPr>
          <p:nvPr/>
        </p:nvCxnSpPr>
        <p:spPr>
          <a:xfrm flipV="1">
            <a:off x="1115616" y="4941168"/>
            <a:ext cx="1440160" cy="369913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13" name="TextBox 12"/>
          <p:cNvSpPr txBox="1"/>
          <p:nvPr/>
        </p:nvSpPr>
        <p:spPr>
          <a:xfrm>
            <a:off x="5292080" y="6282000"/>
            <a:ext cx="1080120" cy="3153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100 cm</a:t>
            </a:r>
            <a:r>
              <a:rPr lang="pt-PT" sz="1400" b="1" baseline="300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2</a:t>
            </a:r>
            <a:endParaRPr lang="en-GB" sz="1400" b="1" baseline="300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4" name="Straight Arrow Connector 13"/>
          <p:cNvCxnSpPr>
            <a:stCxn id="13" idx="1"/>
          </p:cNvCxnSpPr>
          <p:nvPr/>
        </p:nvCxnSpPr>
        <p:spPr>
          <a:xfrm flipH="1" flipV="1">
            <a:off x="4644008" y="4941169"/>
            <a:ext cx="648072" cy="1498507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7" name="TextBox 6"/>
          <p:cNvSpPr txBox="1"/>
          <p:nvPr/>
        </p:nvSpPr>
        <p:spPr>
          <a:xfrm>
            <a:off x="1235562" y="2502188"/>
            <a:ext cx="20162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Slope dependent layout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115616" y="3356992"/>
            <a:ext cx="1872208" cy="648072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18" name="TextBox 17"/>
          <p:cNvSpPr txBox="1"/>
          <p:nvPr/>
        </p:nvSpPr>
        <p:spPr>
          <a:xfrm>
            <a:off x="-16924" y="3056151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Ø90~100 </a:t>
            </a:r>
            <a:r>
              <a:rPr lang="pt-PT" sz="1400" b="1">
                <a:solidFill>
                  <a:schemeClr val="tx2"/>
                </a:solidFill>
                <a:latin typeface="+mj-lt"/>
                <a:ea typeface="+mj-ea"/>
                <a:cs typeface="+mj-cs"/>
              </a:rPr>
              <a:t>mm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9" name="Isosceles Triangle 18"/>
          <p:cNvSpPr/>
          <p:nvPr/>
        </p:nvSpPr>
        <p:spPr>
          <a:xfrm>
            <a:off x="395976" y="2696111"/>
            <a:ext cx="432048" cy="360040"/>
          </a:xfrm>
          <a:prstGeom prst="triangl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86336" y="2732115"/>
            <a:ext cx="269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!</a:t>
            </a:r>
            <a:endParaRPr lang="en-GB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395976" y="4761148"/>
            <a:ext cx="432048" cy="360040"/>
          </a:xfrm>
          <a:prstGeom prst="triangle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GB" sz="12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86336" y="4797152"/>
            <a:ext cx="2696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!</a:t>
            </a:r>
            <a:endParaRPr lang="en-GB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8" grpId="0"/>
      <p:bldP spid="19" grpId="0" animBg="1"/>
      <p:bldP spid="20" grpId="0"/>
      <p:bldP spid="21" grpId="0" animBg="1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Powering and instrumentation</a:t>
            </a:r>
            <a:endParaRPr lang="en-GB"/>
          </a:p>
        </p:txBody>
      </p:sp>
      <p:pic>
        <p:nvPicPr>
          <p:cNvPr id="24" name="Content Placeholder 2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12000" y="1553020"/>
            <a:ext cx="7918450" cy="2119661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Espace réservé du numéro de diapositiv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Image 8" descr="CERN-logo_outline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7604321" y="3916340"/>
            <a:ext cx="1079928" cy="1644615"/>
            <a:chOff x="7976987" y="847456"/>
            <a:chExt cx="1079928" cy="1644615"/>
          </a:xfrm>
        </p:grpSpPr>
        <p:sp>
          <p:nvSpPr>
            <p:cNvPr id="12" name="Rectangle 11"/>
            <p:cNvSpPr/>
            <p:nvPr/>
          </p:nvSpPr>
          <p:spPr>
            <a:xfrm>
              <a:off x="7992069" y="1222273"/>
              <a:ext cx="1064846" cy="151200"/>
            </a:xfrm>
            <a:prstGeom prst="rect">
              <a:avLst/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rgbClr val="ED7D31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8053888" y="1133989"/>
              <a:ext cx="865480" cy="177120"/>
            </a:xfrm>
            <a:custGeom>
              <a:avLst/>
              <a:gdLst>
                <a:gd name="connsiteX0" fmla="*/ 0 w 865480"/>
                <a:gd name="connsiteY0" fmla="*/ 29521 h 177120"/>
                <a:gd name="connsiteX1" fmla="*/ 29521 w 865480"/>
                <a:gd name="connsiteY1" fmla="*/ 0 h 177120"/>
                <a:gd name="connsiteX2" fmla="*/ 835959 w 865480"/>
                <a:gd name="connsiteY2" fmla="*/ 0 h 177120"/>
                <a:gd name="connsiteX3" fmla="*/ 865480 w 865480"/>
                <a:gd name="connsiteY3" fmla="*/ 29521 h 177120"/>
                <a:gd name="connsiteX4" fmla="*/ 865480 w 865480"/>
                <a:gd name="connsiteY4" fmla="*/ 147599 h 177120"/>
                <a:gd name="connsiteX5" fmla="*/ 835959 w 865480"/>
                <a:gd name="connsiteY5" fmla="*/ 177120 h 177120"/>
                <a:gd name="connsiteX6" fmla="*/ 29521 w 865480"/>
                <a:gd name="connsiteY6" fmla="*/ 177120 h 177120"/>
                <a:gd name="connsiteX7" fmla="*/ 0 w 865480"/>
                <a:gd name="connsiteY7" fmla="*/ 147599 h 177120"/>
                <a:gd name="connsiteX8" fmla="*/ 0 w 865480"/>
                <a:gd name="connsiteY8" fmla="*/ 29521 h 17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5480" h="177120">
                  <a:moveTo>
                    <a:pt x="0" y="29521"/>
                  </a:moveTo>
                  <a:cubicBezTo>
                    <a:pt x="0" y="13217"/>
                    <a:pt x="13217" y="0"/>
                    <a:pt x="29521" y="0"/>
                  </a:cubicBezTo>
                  <a:lnTo>
                    <a:pt x="835959" y="0"/>
                  </a:lnTo>
                  <a:cubicBezTo>
                    <a:pt x="852263" y="0"/>
                    <a:pt x="865480" y="13217"/>
                    <a:pt x="865480" y="29521"/>
                  </a:cubicBezTo>
                  <a:lnTo>
                    <a:pt x="865480" y="147599"/>
                  </a:lnTo>
                  <a:cubicBezTo>
                    <a:pt x="865480" y="163903"/>
                    <a:pt x="852263" y="177120"/>
                    <a:pt x="835959" y="177120"/>
                  </a:cubicBezTo>
                  <a:lnTo>
                    <a:pt x="29521" y="177120"/>
                  </a:lnTo>
                  <a:cubicBezTo>
                    <a:pt x="13217" y="177120"/>
                    <a:pt x="0" y="163903"/>
                    <a:pt x="0" y="147599"/>
                  </a:cubicBezTo>
                  <a:lnTo>
                    <a:pt x="0" y="29521"/>
                  </a:lnTo>
                  <a:close/>
                </a:path>
              </a:pathLst>
            </a:custGeom>
            <a:solidFill>
              <a:srgbClr val="ED7D31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359" tIns="8646" rIns="41359" bIns="8646" numCol="1" spcCol="1270" anchor="ctr" anchorCtr="0">
              <a:noAutofit/>
            </a:bodyPr>
            <a:lstStyle/>
            <a:p>
              <a:pPr lvl="0" algn="l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b="0" i="1" kern="1200" dirty="0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Orbit Correctors</a:t>
              </a:r>
              <a:endParaRPr lang="en-GB" sz="900" b="0" i="1" kern="1200" dirty="0">
                <a:solidFill>
                  <a:sysClr val="window" lastClr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7992069" y="1494433"/>
              <a:ext cx="1064846" cy="151200"/>
            </a:xfrm>
            <a:prstGeom prst="rect">
              <a:avLst/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rgbClr val="A5A5A5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53888" y="1405797"/>
              <a:ext cx="865480" cy="177120"/>
            </a:xfrm>
            <a:custGeom>
              <a:avLst/>
              <a:gdLst>
                <a:gd name="connsiteX0" fmla="*/ 0 w 865480"/>
                <a:gd name="connsiteY0" fmla="*/ 29521 h 177120"/>
                <a:gd name="connsiteX1" fmla="*/ 29521 w 865480"/>
                <a:gd name="connsiteY1" fmla="*/ 0 h 177120"/>
                <a:gd name="connsiteX2" fmla="*/ 835959 w 865480"/>
                <a:gd name="connsiteY2" fmla="*/ 0 h 177120"/>
                <a:gd name="connsiteX3" fmla="*/ 865480 w 865480"/>
                <a:gd name="connsiteY3" fmla="*/ 29521 h 177120"/>
                <a:gd name="connsiteX4" fmla="*/ 865480 w 865480"/>
                <a:gd name="connsiteY4" fmla="*/ 147599 h 177120"/>
                <a:gd name="connsiteX5" fmla="*/ 835959 w 865480"/>
                <a:gd name="connsiteY5" fmla="*/ 177120 h 177120"/>
                <a:gd name="connsiteX6" fmla="*/ 29521 w 865480"/>
                <a:gd name="connsiteY6" fmla="*/ 177120 h 177120"/>
                <a:gd name="connsiteX7" fmla="*/ 0 w 865480"/>
                <a:gd name="connsiteY7" fmla="*/ 147599 h 177120"/>
                <a:gd name="connsiteX8" fmla="*/ 0 w 865480"/>
                <a:gd name="connsiteY8" fmla="*/ 29521 h 17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5480" h="177120">
                  <a:moveTo>
                    <a:pt x="0" y="29521"/>
                  </a:moveTo>
                  <a:cubicBezTo>
                    <a:pt x="0" y="13217"/>
                    <a:pt x="13217" y="0"/>
                    <a:pt x="29521" y="0"/>
                  </a:cubicBezTo>
                  <a:lnTo>
                    <a:pt x="835959" y="0"/>
                  </a:lnTo>
                  <a:cubicBezTo>
                    <a:pt x="852263" y="0"/>
                    <a:pt x="865480" y="13217"/>
                    <a:pt x="865480" y="29521"/>
                  </a:cubicBezTo>
                  <a:lnTo>
                    <a:pt x="865480" y="147599"/>
                  </a:lnTo>
                  <a:cubicBezTo>
                    <a:pt x="865480" y="163903"/>
                    <a:pt x="852263" y="177120"/>
                    <a:pt x="835959" y="177120"/>
                  </a:cubicBezTo>
                  <a:lnTo>
                    <a:pt x="29521" y="177120"/>
                  </a:lnTo>
                  <a:cubicBezTo>
                    <a:pt x="13217" y="177120"/>
                    <a:pt x="0" y="163903"/>
                    <a:pt x="0" y="147599"/>
                  </a:cubicBezTo>
                  <a:lnTo>
                    <a:pt x="0" y="29521"/>
                  </a:lnTo>
                  <a:close/>
                </a:path>
              </a:pathLst>
            </a:custGeom>
            <a:solidFill>
              <a:srgbClr val="A5A5A5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359" tIns="8646" rIns="41359" bIns="8646" numCol="1" spcCol="1270" anchor="ctr" anchorCtr="0">
              <a:noAutofit/>
            </a:bodyPr>
            <a:lstStyle/>
            <a:p>
              <a:pPr lvl="0" algn="l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b="0" i="1" kern="1200" dirty="0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Trim Q1</a:t>
              </a:r>
              <a:endParaRPr lang="en-GB" sz="900" b="0" i="1" kern="1200" dirty="0">
                <a:solidFill>
                  <a:sysClr val="window" lastClr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7992069" y="1794666"/>
              <a:ext cx="1064846" cy="151200"/>
            </a:xfrm>
            <a:prstGeom prst="rect">
              <a:avLst/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rgbClr val="FFC000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7" name="Freeform 16"/>
            <p:cNvSpPr/>
            <p:nvPr/>
          </p:nvSpPr>
          <p:spPr>
            <a:xfrm>
              <a:off x="8053888" y="1711665"/>
              <a:ext cx="865480" cy="177120"/>
            </a:xfrm>
            <a:custGeom>
              <a:avLst/>
              <a:gdLst>
                <a:gd name="connsiteX0" fmla="*/ 0 w 865480"/>
                <a:gd name="connsiteY0" fmla="*/ 29521 h 177120"/>
                <a:gd name="connsiteX1" fmla="*/ 29521 w 865480"/>
                <a:gd name="connsiteY1" fmla="*/ 0 h 177120"/>
                <a:gd name="connsiteX2" fmla="*/ 835959 w 865480"/>
                <a:gd name="connsiteY2" fmla="*/ 0 h 177120"/>
                <a:gd name="connsiteX3" fmla="*/ 865480 w 865480"/>
                <a:gd name="connsiteY3" fmla="*/ 29521 h 177120"/>
                <a:gd name="connsiteX4" fmla="*/ 865480 w 865480"/>
                <a:gd name="connsiteY4" fmla="*/ 147599 h 177120"/>
                <a:gd name="connsiteX5" fmla="*/ 835959 w 865480"/>
                <a:gd name="connsiteY5" fmla="*/ 177120 h 177120"/>
                <a:gd name="connsiteX6" fmla="*/ 29521 w 865480"/>
                <a:gd name="connsiteY6" fmla="*/ 177120 h 177120"/>
                <a:gd name="connsiteX7" fmla="*/ 0 w 865480"/>
                <a:gd name="connsiteY7" fmla="*/ 147599 h 177120"/>
                <a:gd name="connsiteX8" fmla="*/ 0 w 865480"/>
                <a:gd name="connsiteY8" fmla="*/ 29521 h 17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5480" h="177120">
                  <a:moveTo>
                    <a:pt x="0" y="29521"/>
                  </a:moveTo>
                  <a:cubicBezTo>
                    <a:pt x="0" y="13217"/>
                    <a:pt x="13217" y="0"/>
                    <a:pt x="29521" y="0"/>
                  </a:cubicBezTo>
                  <a:lnTo>
                    <a:pt x="835959" y="0"/>
                  </a:lnTo>
                  <a:cubicBezTo>
                    <a:pt x="852263" y="0"/>
                    <a:pt x="865480" y="13217"/>
                    <a:pt x="865480" y="29521"/>
                  </a:cubicBezTo>
                  <a:lnTo>
                    <a:pt x="865480" y="147599"/>
                  </a:lnTo>
                  <a:cubicBezTo>
                    <a:pt x="865480" y="163903"/>
                    <a:pt x="852263" y="177120"/>
                    <a:pt x="835959" y="177120"/>
                  </a:cubicBezTo>
                  <a:lnTo>
                    <a:pt x="29521" y="177120"/>
                  </a:lnTo>
                  <a:cubicBezTo>
                    <a:pt x="13217" y="177120"/>
                    <a:pt x="0" y="163903"/>
                    <a:pt x="0" y="147599"/>
                  </a:cubicBezTo>
                  <a:lnTo>
                    <a:pt x="0" y="29521"/>
                  </a:lnTo>
                  <a:close/>
                </a:path>
              </a:pathLst>
            </a:custGeom>
            <a:solidFill>
              <a:srgbClr val="FFC000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359" tIns="8646" rIns="41359" bIns="8646" numCol="1" spcCol="1270" anchor="ctr" anchorCtr="0">
              <a:noAutofit/>
            </a:bodyPr>
            <a:lstStyle/>
            <a:p>
              <a:pPr lvl="0" algn="l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b="0" i="1" kern="1200" dirty="0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Trim Q2b</a:t>
              </a:r>
              <a:endParaRPr lang="en-GB" sz="900" b="0" i="1" kern="1200" dirty="0">
                <a:solidFill>
                  <a:sysClr val="window" lastClr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7992069" y="948363"/>
              <a:ext cx="1064846" cy="151200"/>
            </a:xfrm>
            <a:prstGeom prst="rect">
              <a:avLst/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rgbClr val="4472C4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Freeform 18"/>
            <p:cNvSpPr/>
            <p:nvPr/>
          </p:nvSpPr>
          <p:spPr>
            <a:xfrm>
              <a:off x="8053888" y="847456"/>
              <a:ext cx="865480" cy="177120"/>
            </a:xfrm>
            <a:custGeom>
              <a:avLst/>
              <a:gdLst>
                <a:gd name="connsiteX0" fmla="*/ 0 w 865480"/>
                <a:gd name="connsiteY0" fmla="*/ 29521 h 177120"/>
                <a:gd name="connsiteX1" fmla="*/ 29521 w 865480"/>
                <a:gd name="connsiteY1" fmla="*/ 0 h 177120"/>
                <a:gd name="connsiteX2" fmla="*/ 835959 w 865480"/>
                <a:gd name="connsiteY2" fmla="*/ 0 h 177120"/>
                <a:gd name="connsiteX3" fmla="*/ 865480 w 865480"/>
                <a:gd name="connsiteY3" fmla="*/ 29521 h 177120"/>
                <a:gd name="connsiteX4" fmla="*/ 865480 w 865480"/>
                <a:gd name="connsiteY4" fmla="*/ 147599 h 177120"/>
                <a:gd name="connsiteX5" fmla="*/ 835959 w 865480"/>
                <a:gd name="connsiteY5" fmla="*/ 177120 h 177120"/>
                <a:gd name="connsiteX6" fmla="*/ 29521 w 865480"/>
                <a:gd name="connsiteY6" fmla="*/ 177120 h 177120"/>
                <a:gd name="connsiteX7" fmla="*/ 0 w 865480"/>
                <a:gd name="connsiteY7" fmla="*/ 147599 h 177120"/>
                <a:gd name="connsiteX8" fmla="*/ 0 w 865480"/>
                <a:gd name="connsiteY8" fmla="*/ 29521 h 17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5480" h="177120">
                  <a:moveTo>
                    <a:pt x="0" y="29521"/>
                  </a:moveTo>
                  <a:cubicBezTo>
                    <a:pt x="0" y="13217"/>
                    <a:pt x="13217" y="0"/>
                    <a:pt x="29521" y="0"/>
                  </a:cubicBezTo>
                  <a:lnTo>
                    <a:pt x="835959" y="0"/>
                  </a:lnTo>
                  <a:cubicBezTo>
                    <a:pt x="852263" y="0"/>
                    <a:pt x="865480" y="13217"/>
                    <a:pt x="865480" y="29521"/>
                  </a:cubicBezTo>
                  <a:lnTo>
                    <a:pt x="865480" y="147599"/>
                  </a:lnTo>
                  <a:cubicBezTo>
                    <a:pt x="865480" y="163903"/>
                    <a:pt x="852263" y="177120"/>
                    <a:pt x="835959" y="177120"/>
                  </a:cubicBezTo>
                  <a:lnTo>
                    <a:pt x="29521" y="177120"/>
                  </a:lnTo>
                  <a:cubicBezTo>
                    <a:pt x="13217" y="177120"/>
                    <a:pt x="0" y="163903"/>
                    <a:pt x="0" y="147599"/>
                  </a:cubicBezTo>
                  <a:lnTo>
                    <a:pt x="0" y="29521"/>
                  </a:lnTo>
                  <a:close/>
                </a:path>
              </a:pathLst>
            </a:custGeom>
            <a:solidFill>
              <a:srgbClr val="4472C4">
                <a:hueOff val="0"/>
                <a:satOff val="0"/>
                <a:lumOff val="0"/>
                <a:alphaOff val="0"/>
              </a:srgbClr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359" tIns="8646" rIns="41359" bIns="8646" numCol="1" spcCol="1270" anchor="ctr" anchorCtr="0">
              <a:noAutofit/>
            </a:bodyPr>
            <a:lstStyle/>
            <a:p>
              <a:pPr lvl="0" algn="l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b="0" i="1" kern="1200" dirty="0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Quads + D1</a:t>
              </a:r>
              <a:endParaRPr lang="en-GB" sz="900" b="0" i="1" kern="1200" dirty="0">
                <a:solidFill>
                  <a:sysClr val="window" lastClr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7992069" y="2070845"/>
              <a:ext cx="1064846" cy="151200"/>
            </a:xfrm>
            <a:prstGeom prst="rect">
              <a:avLst/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rgbClr val="C00000"/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8053888" y="1982247"/>
              <a:ext cx="865480" cy="177120"/>
            </a:xfrm>
            <a:custGeom>
              <a:avLst/>
              <a:gdLst>
                <a:gd name="connsiteX0" fmla="*/ 0 w 865480"/>
                <a:gd name="connsiteY0" fmla="*/ 29521 h 177120"/>
                <a:gd name="connsiteX1" fmla="*/ 29521 w 865480"/>
                <a:gd name="connsiteY1" fmla="*/ 0 h 177120"/>
                <a:gd name="connsiteX2" fmla="*/ 835959 w 865480"/>
                <a:gd name="connsiteY2" fmla="*/ 0 h 177120"/>
                <a:gd name="connsiteX3" fmla="*/ 865480 w 865480"/>
                <a:gd name="connsiteY3" fmla="*/ 29521 h 177120"/>
                <a:gd name="connsiteX4" fmla="*/ 865480 w 865480"/>
                <a:gd name="connsiteY4" fmla="*/ 147599 h 177120"/>
                <a:gd name="connsiteX5" fmla="*/ 835959 w 865480"/>
                <a:gd name="connsiteY5" fmla="*/ 177120 h 177120"/>
                <a:gd name="connsiteX6" fmla="*/ 29521 w 865480"/>
                <a:gd name="connsiteY6" fmla="*/ 177120 h 177120"/>
                <a:gd name="connsiteX7" fmla="*/ 0 w 865480"/>
                <a:gd name="connsiteY7" fmla="*/ 147599 h 177120"/>
                <a:gd name="connsiteX8" fmla="*/ 0 w 865480"/>
                <a:gd name="connsiteY8" fmla="*/ 29521 h 17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5480" h="177120">
                  <a:moveTo>
                    <a:pt x="0" y="29521"/>
                  </a:moveTo>
                  <a:cubicBezTo>
                    <a:pt x="0" y="13217"/>
                    <a:pt x="13217" y="0"/>
                    <a:pt x="29521" y="0"/>
                  </a:cubicBezTo>
                  <a:lnTo>
                    <a:pt x="835959" y="0"/>
                  </a:lnTo>
                  <a:cubicBezTo>
                    <a:pt x="852263" y="0"/>
                    <a:pt x="865480" y="13217"/>
                    <a:pt x="865480" y="29521"/>
                  </a:cubicBezTo>
                  <a:lnTo>
                    <a:pt x="865480" y="147599"/>
                  </a:lnTo>
                  <a:cubicBezTo>
                    <a:pt x="865480" y="163903"/>
                    <a:pt x="852263" y="177120"/>
                    <a:pt x="835959" y="177120"/>
                  </a:cubicBezTo>
                  <a:lnTo>
                    <a:pt x="29521" y="177120"/>
                  </a:lnTo>
                  <a:cubicBezTo>
                    <a:pt x="13217" y="177120"/>
                    <a:pt x="0" y="163903"/>
                    <a:pt x="0" y="147599"/>
                  </a:cubicBezTo>
                  <a:lnTo>
                    <a:pt x="0" y="29521"/>
                  </a:lnTo>
                  <a:close/>
                </a:path>
              </a:pathLst>
            </a:custGeom>
            <a:solidFill>
              <a:srgbClr val="C00B03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359" tIns="8646" rIns="41359" bIns="8646" numCol="1" spcCol="1270" anchor="ctr" anchorCtr="0">
              <a:noAutofit/>
            </a:bodyPr>
            <a:lstStyle/>
            <a:p>
              <a:pPr lvl="0" algn="l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i="1" dirty="0" smtClean="0">
                  <a:solidFill>
                    <a:sysClr val="window" lastClr="FFFFFF"/>
                  </a:solidFill>
                  <a:latin typeface="Calibri" panose="020F0502020204030204"/>
                </a:rPr>
                <a:t>High Order Corr.</a:t>
              </a:r>
              <a:endParaRPr lang="en-GB" sz="900" b="0" i="1" kern="1200" dirty="0">
                <a:solidFill>
                  <a:sysClr val="window" lastClr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976987" y="2340871"/>
              <a:ext cx="1064846" cy="151200"/>
            </a:xfrm>
            <a:prstGeom prst="rect">
              <a:avLst/>
            </a:prstGeom>
            <a:solidFill>
              <a:sysClr val="window" lastClr="FFFFFF">
                <a:alpha val="90000"/>
                <a:hueOff val="0"/>
                <a:satOff val="0"/>
                <a:lumOff val="0"/>
                <a:alphaOff val="0"/>
              </a:sysClr>
            </a:solidFill>
            <a:ln w="12700" cap="flat" cmpd="sng" algn="ctr">
              <a:solidFill>
                <a:srgbClr val="70AD47">
                  <a:hueOff val="0"/>
                  <a:satOff val="0"/>
                  <a:lumOff val="0"/>
                  <a:alphaOff val="0"/>
                </a:srgb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038806" y="2252273"/>
              <a:ext cx="865480" cy="177120"/>
            </a:xfrm>
            <a:custGeom>
              <a:avLst/>
              <a:gdLst>
                <a:gd name="connsiteX0" fmla="*/ 0 w 865480"/>
                <a:gd name="connsiteY0" fmla="*/ 29521 h 177120"/>
                <a:gd name="connsiteX1" fmla="*/ 29521 w 865480"/>
                <a:gd name="connsiteY1" fmla="*/ 0 h 177120"/>
                <a:gd name="connsiteX2" fmla="*/ 835959 w 865480"/>
                <a:gd name="connsiteY2" fmla="*/ 0 h 177120"/>
                <a:gd name="connsiteX3" fmla="*/ 865480 w 865480"/>
                <a:gd name="connsiteY3" fmla="*/ 29521 h 177120"/>
                <a:gd name="connsiteX4" fmla="*/ 865480 w 865480"/>
                <a:gd name="connsiteY4" fmla="*/ 147599 h 177120"/>
                <a:gd name="connsiteX5" fmla="*/ 835959 w 865480"/>
                <a:gd name="connsiteY5" fmla="*/ 177120 h 177120"/>
                <a:gd name="connsiteX6" fmla="*/ 29521 w 865480"/>
                <a:gd name="connsiteY6" fmla="*/ 177120 h 177120"/>
                <a:gd name="connsiteX7" fmla="*/ 0 w 865480"/>
                <a:gd name="connsiteY7" fmla="*/ 147599 h 177120"/>
                <a:gd name="connsiteX8" fmla="*/ 0 w 865480"/>
                <a:gd name="connsiteY8" fmla="*/ 29521 h 177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65480" h="177120">
                  <a:moveTo>
                    <a:pt x="0" y="29521"/>
                  </a:moveTo>
                  <a:cubicBezTo>
                    <a:pt x="0" y="13217"/>
                    <a:pt x="13217" y="0"/>
                    <a:pt x="29521" y="0"/>
                  </a:cubicBezTo>
                  <a:lnTo>
                    <a:pt x="835959" y="0"/>
                  </a:lnTo>
                  <a:cubicBezTo>
                    <a:pt x="852263" y="0"/>
                    <a:pt x="865480" y="13217"/>
                    <a:pt x="865480" y="29521"/>
                  </a:cubicBezTo>
                  <a:lnTo>
                    <a:pt x="865480" y="147599"/>
                  </a:lnTo>
                  <a:cubicBezTo>
                    <a:pt x="865480" y="163903"/>
                    <a:pt x="852263" y="177120"/>
                    <a:pt x="835959" y="177120"/>
                  </a:cubicBezTo>
                  <a:lnTo>
                    <a:pt x="29521" y="177120"/>
                  </a:lnTo>
                  <a:cubicBezTo>
                    <a:pt x="13217" y="177120"/>
                    <a:pt x="0" y="163903"/>
                    <a:pt x="0" y="147599"/>
                  </a:cubicBezTo>
                  <a:lnTo>
                    <a:pt x="0" y="29521"/>
                  </a:lnTo>
                  <a:close/>
                </a:path>
              </a:pathLst>
            </a:custGeom>
            <a:solidFill>
              <a:srgbClr val="70AD47"/>
            </a:solidFill>
            <a:ln w="12700" cap="flat" cmpd="sng" algn="ctr">
              <a:solidFill>
                <a:sysClr val="window" lastClr="FFFFFF">
                  <a:hueOff val="0"/>
                  <a:satOff val="0"/>
                  <a:lumOff val="0"/>
                  <a:alphaOff val="0"/>
                </a:sysClr>
              </a:solidFill>
              <a:prstDash val="solid"/>
              <a:miter lim="800000"/>
            </a:ln>
            <a:effectLst/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1359" tIns="8646" rIns="41359" bIns="8646" numCol="1" spcCol="1270" anchor="ctr" anchorCtr="0">
              <a:noAutofit/>
            </a:bodyPr>
            <a:lstStyle/>
            <a:p>
              <a:pPr lvl="0" algn="l" defTabSz="4000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900" b="0" i="1" kern="1200" dirty="0" smtClean="0">
                  <a:solidFill>
                    <a:sysClr val="window" lastClr="FFFFFF"/>
                  </a:solidFill>
                  <a:latin typeface="Calibri" panose="020F0502020204030204"/>
                  <a:ea typeface="+mn-ea"/>
                  <a:cs typeface="+mn-cs"/>
                </a:rPr>
                <a:t>CLIQ</a:t>
              </a:r>
              <a:endParaRPr lang="en-GB" sz="900" b="0" i="1" kern="1200" dirty="0">
                <a:solidFill>
                  <a:sysClr val="window" lastClr="FFFFFF"/>
                </a:solidFill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5652120" y="900000"/>
            <a:ext cx="31683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See Hervé’s talk on cold mass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5536" y="4093460"/>
            <a:ext cx="48245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Management of thermal contractions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Accessibility for interconnection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-PT" sz="20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Compatibility with other interfaces</a:t>
            </a:r>
            <a:endParaRPr lang="en-GB" sz="20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25" name="Picture 2" descr="C:\Dropbox\Camera Uploads\2013-10-04 14.14.0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6689" y="4715826"/>
            <a:ext cx="2088232" cy="15661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" name="Straight Arrow Connector 4"/>
          <p:cNvCxnSpPr/>
          <p:nvPr/>
        </p:nvCxnSpPr>
        <p:spPr>
          <a:xfrm flipH="1" flipV="1">
            <a:off x="5220072" y="3501008"/>
            <a:ext cx="432048" cy="415332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5652120" y="3916340"/>
            <a:ext cx="122312" cy="1440417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27" name="TextBox 26"/>
          <p:cNvSpPr txBox="1"/>
          <p:nvPr/>
        </p:nvSpPr>
        <p:spPr>
          <a:xfrm>
            <a:off x="5681218" y="3672681"/>
            <a:ext cx="14670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Expansion loops required</a:t>
            </a:r>
            <a:endParaRPr lang="en-GB" sz="140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 smtClean="0"/>
              <a:t>Beamscreen and BPM</a:t>
            </a:r>
            <a:endParaRPr lang="en-GB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556792"/>
            <a:ext cx="7918450" cy="4641993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8831" y="980728"/>
            <a:ext cx="4067944" cy="238473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56176" y="6198785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Designed by TE-VSC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15616" y="1196752"/>
            <a:ext cx="19195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Beamscreen to cold mass bellows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771800" y="4789894"/>
            <a:ext cx="172819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RF-shielded expansion joint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20072" y="3077196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BPM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16316" y="3645024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Cooling piping feedthroughs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2339752" y="1719972"/>
            <a:ext cx="216024" cy="484892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5148064" y="3365459"/>
            <a:ext cx="288032" cy="207557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6" name="Straight Arrow Connector 15"/>
          <p:cNvCxnSpPr/>
          <p:nvPr/>
        </p:nvCxnSpPr>
        <p:spPr>
          <a:xfrm flipH="1">
            <a:off x="7308304" y="4168244"/>
            <a:ext cx="864096" cy="268868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8" name="Straight Arrow Connector 17"/>
          <p:cNvCxnSpPr/>
          <p:nvPr/>
        </p:nvCxnSpPr>
        <p:spPr>
          <a:xfrm flipV="1">
            <a:off x="3275856" y="4365104"/>
            <a:ext cx="432048" cy="424790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</p:spTree>
    <p:extLst>
      <p:ext uri="{BB962C8B-B14F-4D97-AF65-F5344CB8AC3E}">
        <p14:creationId xmlns:p14="http://schemas.microsoft.com/office/powerpoint/2010/main" val="1879505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454214"/>
          </a:xfrm>
        </p:spPr>
        <p:txBody>
          <a:bodyPr>
            <a:noAutofit/>
          </a:bodyPr>
          <a:lstStyle/>
          <a:p>
            <a:r>
              <a:rPr lang="en-GB" sz="3600" smtClean="0"/>
              <a:t>LHC triplet and dipole cross sections</a:t>
            </a:r>
            <a:endParaRPr lang="en-GB" sz="360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443" y="1405470"/>
            <a:ext cx="7650432" cy="4720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Line Callout 2 8"/>
          <p:cNvSpPr/>
          <p:nvPr/>
        </p:nvSpPr>
        <p:spPr>
          <a:xfrm flipH="1">
            <a:off x="539552" y="5415600"/>
            <a:ext cx="3427904" cy="76849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20559"/>
              <a:gd name="adj6" fmla="val -65708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smtClean="0"/>
              <a:t>Preference for column support posts but LHC arc layout cannot fit a larger cold mass plus extra cryo and busbar lines</a:t>
            </a:r>
            <a:endParaRPr lang="en-GB" sz="1400"/>
          </a:p>
        </p:txBody>
      </p:sp>
      <p:sp>
        <p:nvSpPr>
          <p:cNvPr id="4" name="TextBox 3"/>
          <p:cNvSpPr txBox="1"/>
          <p:nvPr/>
        </p:nvSpPr>
        <p:spPr>
          <a:xfrm>
            <a:off x="1586229" y="1097693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Present LHC triplet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19444" y="1086811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LHC dipole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39230643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83768" y="548680"/>
            <a:ext cx="4920758" cy="5616624"/>
          </a:xfrm>
          <a:prstGeom prst="rect">
            <a:avLst/>
          </a:prstGeom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239" b="23862"/>
          <a:stretch/>
        </p:blipFill>
        <p:spPr bwMode="auto">
          <a:xfrm>
            <a:off x="6608202" y="4005064"/>
            <a:ext cx="239153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 rotWithShape="1"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403"/>
          <a:stretch/>
        </p:blipFill>
        <p:spPr bwMode="auto">
          <a:xfrm>
            <a:off x="395536" y="3887376"/>
            <a:ext cx="2459728" cy="29997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Line Callout 2 (Accent Bar) 12"/>
          <p:cNvSpPr/>
          <p:nvPr/>
        </p:nvSpPr>
        <p:spPr>
          <a:xfrm>
            <a:off x="5868144" y="216024"/>
            <a:ext cx="1152128" cy="404664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22065"/>
              <a:gd name="adj6" fmla="val -75469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External Busbar line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4" name="Line Callout 2 (Accent Bar) 13"/>
          <p:cNvSpPr/>
          <p:nvPr/>
        </p:nvSpPr>
        <p:spPr>
          <a:xfrm>
            <a:off x="7323571" y="980728"/>
            <a:ext cx="1810504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08781"/>
              <a:gd name="adj6" fmla="val -51147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Beamscreen and thermal shield inlet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5" name="Line Callout 2 (Accent Bar) 14"/>
          <p:cNvSpPr/>
          <p:nvPr/>
        </p:nvSpPr>
        <p:spPr>
          <a:xfrm>
            <a:off x="7579587" y="1844824"/>
            <a:ext cx="1810504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38802"/>
              <a:gd name="adj6" fmla="val -59293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pt-PT" sz="1400">
                <a:solidFill>
                  <a:schemeClr val="tx1">
                    <a:lumMod val="50000"/>
                    <a:lumOff val="50000"/>
                  </a:schemeClr>
                </a:solidFill>
              </a:rPr>
              <a:t>T</a:t>
            </a:r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hermal shield </a:t>
            </a:r>
          </a:p>
          <a:p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(40-70 K, 24 bar)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6" name="Line Callout 2 (Accent Bar) 15"/>
          <p:cNvSpPr/>
          <p:nvPr/>
        </p:nvSpPr>
        <p:spPr>
          <a:xfrm flipH="1">
            <a:off x="1187624" y="226029"/>
            <a:ext cx="1584176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325851"/>
              <a:gd name="adj6" fmla="val -85768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1.8 K pumping (15 mbar)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7" name="Line Callout 2 (Accent Bar) 16"/>
          <p:cNvSpPr/>
          <p:nvPr/>
        </p:nvSpPr>
        <p:spPr>
          <a:xfrm flipH="1">
            <a:off x="827584" y="908720"/>
            <a:ext cx="1584176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14909"/>
              <a:gd name="adj6" fmla="val -110904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1.8 K inlet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8" name="Line Callout 2 (Accent Bar) 17"/>
          <p:cNvSpPr/>
          <p:nvPr/>
        </p:nvSpPr>
        <p:spPr>
          <a:xfrm flipH="1">
            <a:off x="683568" y="1728192"/>
            <a:ext cx="1584176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73245"/>
              <a:gd name="adj6" fmla="val -91819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Cold mass in/out. (quench line)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9" name="Line Callout 2 (Accent Bar) 18"/>
          <p:cNvSpPr/>
          <p:nvPr/>
        </p:nvSpPr>
        <p:spPr>
          <a:xfrm>
            <a:off x="5791312" y="6165304"/>
            <a:ext cx="1584176" cy="407030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79185"/>
              <a:gd name="adj6" fmla="val -54115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GFRE split columns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0" name="Line Callout 2 (Accent Bar) 19"/>
          <p:cNvSpPr/>
          <p:nvPr/>
        </p:nvSpPr>
        <p:spPr>
          <a:xfrm flipH="1">
            <a:off x="2627784" y="5877272"/>
            <a:ext cx="1584176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196429"/>
              <a:gd name="adj6" fmla="val -45270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50 K heat intercept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21904" y="3347119"/>
            <a:ext cx="14401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+mj-ea"/>
                <a:cs typeface="+mj-cs"/>
              </a:rPr>
              <a:t>54 mm offset</a:t>
            </a:r>
            <a:endParaRPr lang="en-GB" sz="1400" b="1">
              <a:solidFill>
                <a:schemeClr val="tx1">
                  <a:lumMod val="50000"/>
                  <a:lumOff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V="1">
            <a:off x="2051720" y="3140968"/>
            <a:ext cx="1152128" cy="360040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26" name="TextBox 5"/>
          <p:cNvSpPr txBox="1"/>
          <p:nvPr/>
        </p:nvSpPr>
        <p:spPr>
          <a:xfrm>
            <a:off x="6970347" y="44624"/>
            <a:ext cx="2076453" cy="646331"/>
          </a:xfrm>
          <a:prstGeom prst="rect">
            <a:avLst/>
          </a:prstGeom>
          <a:noFill/>
          <a:ln>
            <a:solidFill>
              <a:srgbClr val="7030A0"/>
            </a:solidFill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-PT" sz="1200" smtClean="0">
                <a:solidFill>
                  <a:srgbClr val="7030A0"/>
                </a:solidFill>
              </a:rPr>
              <a:t>Based on first estimations of piping diameters, all to be confirmed by TE/CRG</a:t>
            </a:r>
            <a:endParaRPr lang="en-GB" sz="1200">
              <a:solidFill>
                <a:srgbClr val="7030A0"/>
              </a:solidFill>
            </a:endParaRPr>
          </a:p>
        </p:txBody>
      </p:sp>
      <p:sp>
        <p:nvSpPr>
          <p:cNvPr id="27" name="Line Callout 2 26"/>
          <p:cNvSpPr/>
          <p:nvPr/>
        </p:nvSpPr>
        <p:spPr>
          <a:xfrm flipH="1">
            <a:off x="329600" y="2279025"/>
            <a:ext cx="1722120" cy="57201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45854"/>
              <a:gd name="adj6" fmla="val -36652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smtClean="0"/>
              <a:t>Ø 1055 (upper limit for transport in the tunnel)</a:t>
            </a:r>
            <a:endParaRPr lang="en-GB" sz="1200"/>
          </a:p>
        </p:txBody>
      </p:sp>
      <p:sp>
        <p:nvSpPr>
          <p:cNvPr id="28" name="Line Callout 2 27"/>
          <p:cNvSpPr/>
          <p:nvPr/>
        </p:nvSpPr>
        <p:spPr>
          <a:xfrm>
            <a:off x="7625814" y="2492896"/>
            <a:ext cx="1341874" cy="481633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67588"/>
              <a:gd name="adj6" fmla="val -54377"/>
            </a:avLst>
          </a:prstGeom>
          <a:solidFill>
            <a:schemeClr val="tx2"/>
          </a:solidFill>
          <a:ln>
            <a:solidFill>
              <a:schemeClr val="tx2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pt-PT" sz="1200" smtClean="0"/>
              <a:t>Cylindrical shell Ø 914x12</a:t>
            </a:r>
            <a:endParaRPr lang="en-GB" sz="1200"/>
          </a:p>
        </p:txBody>
      </p:sp>
      <p:sp>
        <p:nvSpPr>
          <p:cNvPr id="29" name="TextBox 28"/>
          <p:cNvSpPr txBox="1"/>
          <p:nvPr/>
        </p:nvSpPr>
        <p:spPr>
          <a:xfrm>
            <a:off x="539552" y="5975702"/>
            <a:ext cx="216024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5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Present LHC triplet</a:t>
            </a:r>
            <a:endParaRPr lang="en-GB" sz="105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34223" y="6264557"/>
            <a:ext cx="244827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05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LHC dipole</a:t>
            </a:r>
            <a:endParaRPr lang="en-GB" sz="105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19324" y="6513999"/>
            <a:ext cx="4388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PT" sz="16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HL-LHC cross section proposal (Q1 to D1)</a:t>
            </a:r>
            <a:endParaRPr lang="en-GB" sz="16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2" name="Line Callout 2 (Accent Bar) 21"/>
          <p:cNvSpPr/>
          <p:nvPr/>
        </p:nvSpPr>
        <p:spPr>
          <a:xfrm>
            <a:off x="7404526" y="3284984"/>
            <a:ext cx="1858298" cy="432048"/>
          </a:xfrm>
          <a:prstGeom prst="accent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21033"/>
              <a:gd name="adj6" fmla="val -95251"/>
            </a:avLst>
          </a:prstGeom>
          <a:noFill/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pt-PT" sz="140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Four possible locations for 2 heat exchangers (1.8 K saturated He)</a:t>
            </a:r>
            <a:endParaRPr lang="en-GB" sz="140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64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45357"/>
          <a:stretch/>
        </p:blipFill>
        <p:spPr>
          <a:xfrm>
            <a:off x="383062" y="845219"/>
            <a:ext cx="8377876" cy="269046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273" t="7285" r="3922" b="47060"/>
          <a:stretch/>
        </p:blipFill>
        <p:spPr>
          <a:xfrm>
            <a:off x="383062" y="3215639"/>
            <a:ext cx="8470694" cy="2530825"/>
          </a:xfrm>
          <a:prstGeom prst="rect">
            <a:avLst/>
          </a:prstGeom>
        </p:spPr>
      </p:pic>
      <p:sp>
        <p:nvSpPr>
          <p:cNvPr id="8" name="Line Callout 2 7"/>
          <p:cNvSpPr/>
          <p:nvPr/>
        </p:nvSpPr>
        <p:spPr>
          <a:xfrm flipH="1">
            <a:off x="457200" y="2564904"/>
            <a:ext cx="2811780" cy="818087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15970"/>
              <a:gd name="adj6" fmla="val -61017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/>
              <a:t>3 cold support posts</a:t>
            </a:r>
          </a:p>
          <a:p>
            <a:pPr algn="ctr"/>
            <a:r>
              <a:rPr lang="pt-PT" sz="1400" smtClean="0"/>
              <a:t>Fixed support post in the middle for better cold mass stability when handling</a:t>
            </a:r>
            <a:endParaRPr lang="en-GB" sz="1400"/>
          </a:p>
        </p:txBody>
      </p:sp>
      <p:sp>
        <p:nvSpPr>
          <p:cNvPr id="9" name="Line Callout 2 8"/>
          <p:cNvSpPr/>
          <p:nvPr/>
        </p:nvSpPr>
        <p:spPr>
          <a:xfrm flipH="1">
            <a:off x="1028700" y="5631467"/>
            <a:ext cx="2811780" cy="59378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-68896"/>
              <a:gd name="adj6" fmla="val -107105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/>
              <a:t>Isostatic vacuum vessel supports (3 points) postioned for minimum cold mass bending</a:t>
            </a:r>
            <a:endParaRPr lang="en-GB" sz="1400"/>
          </a:p>
        </p:txBody>
      </p:sp>
      <p:cxnSp>
        <p:nvCxnSpPr>
          <p:cNvPr id="11" name="Straight Connector 10"/>
          <p:cNvCxnSpPr/>
          <p:nvPr/>
        </p:nvCxnSpPr>
        <p:spPr>
          <a:xfrm flipH="1" flipV="1">
            <a:off x="2926080" y="4693920"/>
            <a:ext cx="1379220" cy="1052544"/>
          </a:xfrm>
          <a:prstGeom prst="lin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2" name="Straight Connector 11"/>
          <p:cNvCxnSpPr/>
          <p:nvPr/>
        </p:nvCxnSpPr>
        <p:spPr>
          <a:xfrm flipH="1">
            <a:off x="4305300" y="5455920"/>
            <a:ext cx="2651760" cy="290544"/>
          </a:xfrm>
          <a:prstGeom prst="lin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14" name="Line Callout 2 13"/>
          <p:cNvSpPr/>
          <p:nvPr/>
        </p:nvSpPr>
        <p:spPr>
          <a:xfrm flipH="1">
            <a:off x="3840480" y="845219"/>
            <a:ext cx="2811780" cy="593784"/>
          </a:xfrm>
          <a:prstGeom prst="borderCallout2">
            <a:avLst>
              <a:gd name="adj1" fmla="val 18750"/>
              <a:gd name="adj2" fmla="val -8333"/>
              <a:gd name="adj3" fmla="val 18750"/>
              <a:gd name="adj4" fmla="val -16667"/>
              <a:gd name="adj5" fmla="val 242945"/>
              <a:gd name="adj6" fmla="val -24449"/>
            </a:avLst>
          </a:prstGeom>
          <a:solidFill>
            <a:schemeClr val="bg1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sz="1400" smtClean="0"/>
              <a:t>Reinforcing rings to prevent ovalisation</a:t>
            </a:r>
            <a:endParaRPr lang="en-GB" sz="140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5004048" y="3149631"/>
            <a:ext cx="2520280" cy="466720"/>
          </a:xfrm>
          <a:prstGeom prst="straightConnector1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  <a:headEnd type="triangle"/>
            <a:tailEnd type="triangle"/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5004048" y="2924944"/>
            <a:ext cx="0" cy="290695"/>
          </a:xfrm>
          <a:prstGeom prst="lin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7524328" y="3382991"/>
            <a:ext cx="0" cy="334041"/>
          </a:xfrm>
          <a:prstGeom prst="line">
            <a:avLst/>
          </a:prstGeom>
          <a:solidFill>
            <a:schemeClr val="accent2">
              <a:lumMod val="75000"/>
            </a:schemeClr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</p:cxnSp>
      <p:sp>
        <p:nvSpPr>
          <p:cNvPr id="21" name="TextBox 20"/>
          <p:cNvSpPr txBox="1"/>
          <p:nvPr/>
        </p:nvSpPr>
        <p:spPr>
          <a:xfrm>
            <a:off x="5288632" y="3455422"/>
            <a:ext cx="1800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b="1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Optimum distance ~3500 mm</a:t>
            </a:r>
            <a:endParaRPr lang="en-GB" sz="1400" b="1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2898448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  <a:ln>
          <a:solidFill>
            <a:schemeClr val="bg1">
              <a:lumMod val="50000"/>
            </a:schemeClr>
          </a:solidFill>
        </a:ln>
      </a:spPr>
      <a:bodyPr rtlCol="0" anchor="ctr"/>
      <a:lstStyle>
        <a:defPPr>
          <a:defRPr sz="1400" smtClean="0">
            <a:solidFill>
              <a:schemeClr val="tx1">
                <a:lumMod val="50000"/>
                <a:lumOff val="50000"/>
              </a:schemeClr>
            </a:solidFill>
          </a:defRPr>
        </a:defPPr>
      </a:lstStyle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spDef>
    <a:lnDef>
      <a:spPr>
        <a:solidFill>
          <a:schemeClr val="accent2">
            <a:lumMod val="75000"/>
          </a:schemeClr>
        </a:solidFill>
        <a:ln>
          <a:solidFill>
            <a:schemeClr val="bg1">
              <a:lumMod val="50000"/>
            </a:schemeClr>
          </a:solidFill>
        </a:ln>
      </a:spPr>
      <a:bodyPr/>
      <a:lstStyle/>
      <a:style>
        <a:lnRef idx="2">
          <a:schemeClr val="dk1">
            <a:shade val="50000"/>
          </a:schemeClr>
        </a:lnRef>
        <a:fillRef idx="1">
          <a:schemeClr val="dk1"/>
        </a:fillRef>
        <a:effectRef idx="0">
          <a:schemeClr val="dk1"/>
        </a:effectRef>
        <a:fontRef idx="minor">
          <a:schemeClr val="lt1"/>
        </a:fontRef>
      </a:style>
    </a:lnDef>
    <a:txDef>
      <a:spPr>
        <a:noFill/>
      </a:spPr>
      <a:bodyPr wrap="square" rtlCol="0">
        <a:spAutoFit/>
      </a:bodyPr>
      <a:lstStyle>
        <a:defPPr>
          <a:defRPr sz="1400" smtClean="0">
            <a:solidFill>
              <a:schemeClr val="tx2"/>
            </a:solidFill>
            <a:latin typeface="+mj-lt"/>
            <a:ea typeface="+mj-ea"/>
            <a:cs typeface="+mj-cs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schemas.microsoft.com/office/2006/metadata/properties"/>
    <ds:schemaRef ds:uri="http://purl.org/dc/dcmitype/"/>
    <ds:schemaRef ds:uri="http://www.w3.org/XML/1998/namespace"/>
    <ds:schemaRef ds:uri="http://schemas.microsoft.com/office/infopath/2007/PartnerControls"/>
    <ds:schemaRef ds:uri="8946e33d-fd2f-4ae4-8ee9-d90c129cdf9e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6090</TotalTime>
  <Words>1096</Words>
  <Application>Microsoft Office PowerPoint</Application>
  <PresentationFormat>On-screen Show (4:3)</PresentationFormat>
  <Paragraphs>216</Paragraphs>
  <Slides>24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Wingdings</vt:lpstr>
      <vt:lpstr>Thème Office</vt:lpstr>
      <vt:lpstr>Status of cryostat integration and conceptual design</vt:lpstr>
      <vt:lpstr>Outline</vt:lpstr>
      <vt:lpstr>Mechanical layout</vt:lpstr>
      <vt:lpstr>Cryogenics (ex. IR5 right)</vt:lpstr>
      <vt:lpstr>Powering and instrumentation</vt:lpstr>
      <vt:lpstr>Beamscreen and BPM</vt:lpstr>
      <vt:lpstr>LHC triplet and dipole cross sections</vt:lpstr>
      <vt:lpstr>PowerPoint Presentation</vt:lpstr>
      <vt:lpstr>PowerPoint Presentation</vt:lpstr>
      <vt:lpstr>Dealing with vacuum and pressure end loads</vt:lpstr>
      <vt:lpstr>Vacuum vessel design (on-going)</vt:lpstr>
      <vt:lpstr>Cold mass support posts</vt:lpstr>
      <vt:lpstr>Cryostating tooling: sledge on rails</vt:lpstr>
      <vt:lpstr>Cryostating tooling</vt:lpstr>
      <vt:lpstr>First detailed integration studies</vt:lpstr>
      <vt:lpstr>One of the integration challenges</vt:lpstr>
      <vt:lpstr>A proposal being studied</vt:lpstr>
      <vt:lpstr>PowerPoint Presentation</vt:lpstr>
      <vt:lpstr>Impact of HX position in integration of busbars and cryo lines</vt:lpstr>
      <vt:lpstr>Cryostat design “roadmap”</vt:lpstr>
      <vt:lpstr>Summary</vt:lpstr>
      <vt:lpstr>Spare slides</vt:lpstr>
      <vt:lpstr>Heat load estimations  (input for cryogenic design)</vt:lpstr>
      <vt:lpstr> Summary of Q1 dynamic studies  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Delio Duarte Ramos</cp:lastModifiedBy>
  <cp:revision>106</cp:revision>
  <dcterms:created xsi:type="dcterms:W3CDTF">2016-02-12T10:02:27Z</dcterms:created>
  <dcterms:modified xsi:type="dcterms:W3CDTF">2016-06-09T07:21:50Z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