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7"/>
  </p:notesMasterIdLst>
  <p:handoutMasterIdLst>
    <p:handoutMasterId r:id="rId38"/>
  </p:handoutMasterIdLst>
  <p:sldIdLst>
    <p:sldId id="263" r:id="rId5"/>
    <p:sldId id="262" r:id="rId6"/>
    <p:sldId id="288" r:id="rId7"/>
    <p:sldId id="268" r:id="rId8"/>
    <p:sldId id="269" r:id="rId9"/>
    <p:sldId id="270" r:id="rId10"/>
    <p:sldId id="277" r:id="rId11"/>
    <p:sldId id="289" r:id="rId12"/>
    <p:sldId id="290" r:id="rId13"/>
    <p:sldId id="291" r:id="rId14"/>
    <p:sldId id="292" r:id="rId15"/>
    <p:sldId id="293" r:id="rId16"/>
    <p:sldId id="294" r:id="rId17"/>
    <p:sldId id="295" r:id="rId18"/>
    <p:sldId id="296" r:id="rId19"/>
    <p:sldId id="297" r:id="rId20"/>
    <p:sldId id="298" r:id="rId21"/>
    <p:sldId id="284" r:id="rId22"/>
    <p:sldId id="279" r:id="rId23"/>
    <p:sldId id="280" r:id="rId24"/>
    <p:sldId id="281" r:id="rId25"/>
    <p:sldId id="282" r:id="rId26"/>
    <p:sldId id="285" r:id="rId27"/>
    <p:sldId id="299" r:id="rId28"/>
    <p:sldId id="276" r:id="rId29"/>
    <p:sldId id="300" r:id="rId30"/>
    <p:sldId id="287" r:id="rId31"/>
    <p:sldId id="301" r:id="rId32"/>
    <p:sldId id="302" r:id="rId33"/>
    <p:sldId id="303" r:id="rId34"/>
    <p:sldId id="305" r:id="rId35"/>
    <p:sldId id="304" r:id="rId36"/>
  </p:sldIdLst>
  <p:sldSz cx="9144000" cy="5143500" type="screen16x9"/>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3" autoAdjust="0"/>
    <p:restoredTop sz="94338" autoAdjust="0"/>
  </p:normalViewPr>
  <p:slideViewPr>
    <p:cSldViewPr snapToObjects="1" showGuides="1">
      <p:cViewPr varScale="1">
        <p:scale>
          <a:sx n="134" d="100"/>
          <a:sy n="134" d="100"/>
        </p:scale>
        <p:origin x="144" y="222"/>
      </p:cViewPr>
      <p:guideLst>
        <p:guide orient="horz" pos="3204"/>
        <p:guide pos="2880"/>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h\hprin\Desktop\SHAPES\spread%20per%20fab%20decade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398180107434088"/>
          <c:y val="2.577966715481295E-2"/>
          <c:w val="0.89806678383128291"/>
          <c:h val="0.84579439252336452"/>
        </c:manualLayout>
      </c:layout>
      <c:lineChart>
        <c:grouping val="standard"/>
        <c:varyColors val="0"/>
        <c:ser>
          <c:idx val="0"/>
          <c:order val="0"/>
          <c:tx>
            <c:strRef>
              <c:f>Sheet1!$A$3</c:f>
              <c:strCache>
                <c:ptCount val="1"/>
                <c:pt idx="0">
                  <c:v>sx</c:v>
                </c:pt>
              </c:strCache>
            </c:strRef>
          </c:tx>
          <c:spPr>
            <a:ln w="38100">
              <a:solidFill>
                <a:srgbClr val="00FFFF"/>
              </a:solidFill>
              <a:prstDash val="solid"/>
            </a:ln>
          </c:spPr>
          <c:marker>
            <c:symbol val="diamond"/>
            <c:size val="5"/>
            <c:spPr>
              <a:solidFill>
                <a:srgbClr val="00FFFF"/>
              </a:solidFill>
              <a:ln>
                <a:solidFill>
                  <a:srgbClr val="00FFFF"/>
                </a:solidFill>
                <a:prstDash val="solid"/>
              </a:ln>
            </c:spPr>
          </c:marker>
          <c:cat>
            <c:strRef>
              <c:f>Sheet1!$B$2:$I$2</c:f>
              <c:strCache>
                <c:ptCount val="8"/>
                <c:pt idx="0">
                  <c:v>1-10</c:v>
                </c:pt>
                <c:pt idx="1">
                  <c:v>11-20</c:v>
                </c:pt>
                <c:pt idx="2">
                  <c:v>21-30</c:v>
                </c:pt>
                <c:pt idx="3">
                  <c:v>31-40</c:v>
                </c:pt>
                <c:pt idx="4">
                  <c:v>41-50</c:v>
                </c:pt>
                <c:pt idx="5">
                  <c:v>51-60</c:v>
                </c:pt>
                <c:pt idx="6">
                  <c:v>61-70</c:v>
                </c:pt>
                <c:pt idx="7">
                  <c:v>71-80</c:v>
                </c:pt>
              </c:strCache>
            </c:strRef>
          </c:cat>
          <c:val>
            <c:numRef>
              <c:f>Sheet1!$B$3:$I$3</c:f>
              <c:numCache>
                <c:formatCode>General</c:formatCode>
                <c:ptCount val="8"/>
                <c:pt idx="0">
                  <c:v>0.20200000000000001</c:v>
                </c:pt>
                <c:pt idx="1">
                  <c:v>0.24099999999999999</c:v>
                </c:pt>
                <c:pt idx="2">
                  <c:v>0.20899999999999999</c:v>
                </c:pt>
                <c:pt idx="3">
                  <c:v>0.22600000000000001</c:v>
                </c:pt>
                <c:pt idx="4">
                  <c:v>0.18099999999999999</c:v>
                </c:pt>
                <c:pt idx="5">
                  <c:v>0.215</c:v>
                </c:pt>
                <c:pt idx="6">
                  <c:v>0.16700000000000001</c:v>
                </c:pt>
                <c:pt idx="7">
                  <c:v>0.193</c:v>
                </c:pt>
              </c:numCache>
            </c:numRef>
          </c:val>
          <c:smooth val="0"/>
        </c:ser>
        <c:ser>
          <c:idx val="1"/>
          <c:order val="1"/>
          <c:tx>
            <c:strRef>
              <c:f>Sheet1!$A$4</c:f>
              <c:strCache>
                <c:ptCount val="1"/>
                <c:pt idx="0">
                  <c:v>sz</c:v>
                </c:pt>
              </c:strCache>
            </c:strRef>
          </c:tx>
          <c:spPr>
            <a:ln w="38100">
              <a:solidFill>
                <a:srgbClr val="FFFF00"/>
              </a:solidFill>
              <a:prstDash val="solid"/>
            </a:ln>
          </c:spPr>
          <c:marker>
            <c:symbol val="square"/>
            <c:size val="5"/>
            <c:spPr>
              <a:solidFill>
                <a:srgbClr val="FFFF00"/>
              </a:solidFill>
              <a:ln>
                <a:solidFill>
                  <a:srgbClr val="FFFF00"/>
                </a:solidFill>
                <a:prstDash val="solid"/>
              </a:ln>
            </c:spPr>
          </c:marker>
          <c:cat>
            <c:strRef>
              <c:f>Sheet1!$B$2:$I$2</c:f>
              <c:strCache>
                <c:ptCount val="8"/>
                <c:pt idx="0">
                  <c:v>1-10</c:v>
                </c:pt>
                <c:pt idx="1">
                  <c:v>11-20</c:v>
                </c:pt>
                <c:pt idx="2">
                  <c:v>21-30</c:v>
                </c:pt>
                <c:pt idx="3">
                  <c:v>31-40</c:v>
                </c:pt>
                <c:pt idx="4">
                  <c:v>41-50</c:v>
                </c:pt>
                <c:pt idx="5">
                  <c:v>51-60</c:v>
                </c:pt>
                <c:pt idx="6">
                  <c:v>61-70</c:v>
                </c:pt>
                <c:pt idx="7">
                  <c:v>71-80</c:v>
                </c:pt>
              </c:strCache>
            </c:strRef>
          </c:cat>
          <c:val>
            <c:numRef>
              <c:f>Sheet1!$B$4:$I$4</c:f>
              <c:numCache>
                <c:formatCode>General</c:formatCode>
                <c:ptCount val="8"/>
                <c:pt idx="0">
                  <c:v>0.41599999999999998</c:v>
                </c:pt>
                <c:pt idx="1">
                  <c:v>0.33300000000000002</c:v>
                </c:pt>
                <c:pt idx="2">
                  <c:v>0.33200000000000002</c:v>
                </c:pt>
                <c:pt idx="3">
                  <c:v>0.247</c:v>
                </c:pt>
                <c:pt idx="4">
                  <c:v>0.29599999999999999</c:v>
                </c:pt>
                <c:pt idx="5">
                  <c:v>0.23200000000000001</c:v>
                </c:pt>
                <c:pt idx="6">
                  <c:v>0.28299999999999997</c:v>
                </c:pt>
                <c:pt idx="7">
                  <c:v>0.247</c:v>
                </c:pt>
              </c:numCache>
            </c:numRef>
          </c:val>
          <c:smooth val="0"/>
        </c:ser>
        <c:dLbls>
          <c:showLegendKey val="0"/>
          <c:showVal val="0"/>
          <c:showCatName val="0"/>
          <c:showSerName val="0"/>
          <c:showPercent val="0"/>
          <c:showBubbleSize val="0"/>
        </c:dLbls>
        <c:marker val="1"/>
        <c:smooth val="0"/>
        <c:axId val="766084384"/>
        <c:axId val="766085168"/>
      </c:lineChart>
      <c:catAx>
        <c:axId val="766084384"/>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766085168"/>
        <c:crosses val="autoZero"/>
        <c:auto val="1"/>
        <c:lblAlgn val="ctr"/>
        <c:lblOffset val="100"/>
        <c:tickLblSkip val="1"/>
        <c:tickMarkSkip val="1"/>
        <c:noMultiLvlLbl val="0"/>
      </c:catAx>
      <c:valAx>
        <c:axId val="766085168"/>
        <c:scaling>
          <c:orientation val="minMax"/>
          <c:min val="0.15"/>
        </c:scaling>
        <c:delete val="0"/>
        <c:axPos val="l"/>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766084384"/>
        <c:crosses val="autoZero"/>
        <c:crossBetween val="between"/>
      </c:valAx>
      <c:spPr>
        <a:gradFill rotWithShape="0">
          <a:gsLst>
            <a:gs pos="0">
              <a:srgbClr xmlns:mc="http://schemas.openxmlformats.org/markup-compatibility/2006" xmlns:a14="http://schemas.microsoft.com/office/drawing/2010/main" val="C0C0C0" mc:Ignorable="a14" a14:legacySpreadsheetColorIndex="22"/>
            </a:gs>
            <a:gs pos="100000">
              <a:srgbClr xmlns:mc="http://schemas.openxmlformats.org/markup-compatibility/2006" xmlns:a14="http://schemas.microsoft.com/office/drawing/2010/main" val="808080" mc:Ignorable="a14" a14:legacySpreadsheetColorIndex="23"/>
            </a:gs>
          </a:gsLst>
          <a:lin ang="5400000" scaled="1"/>
        </a:gradFill>
        <a:ln w="12700">
          <a:solidFill>
            <a:srgbClr val="C0C0C0"/>
          </a:solidFill>
          <a:prstDash val="solid"/>
        </a:ln>
      </c:spPr>
    </c:plotArea>
    <c:legend>
      <c:legendPos val="r"/>
      <c:layout>
        <c:manualLayout>
          <c:xMode val="edge"/>
          <c:yMode val="edge"/>
          <c:x val="0.7785588752196837"/>
          <c:y val="0.10514018691588785"/>
          <c:w val="0.14586994727592267"/>
          <c:h val="0.23582917557463556"/>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6350">
      <a:noFill/>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19C05E-1B0F-4011-8A70-45F617BA45AC}" type="doc">
      <dgm:prSet loTypeId="urn:microsoft.com/office/officeart/2005/8/layout/chevron1" loCatId="process" qsTypeId="urn:microsoft.com/office/officeart/2005/8/quickstyle/3d3" qsCatId="3D" csTypeId="urn:microsoft.com/office/officeart/2005/8/colors/accent0_3" csCatId="mainScheme"/>
      <dgm:spPr/>
      <dgm:t>
        <a:bodyPr/>
        <a:lstStyle/>
        <a:p>
          <a:endParaRPr lang="en-GB"/>
        </a:p>
      </dgm:t>
    </dgm:pt>
    <dgm:pt modelId="{C70DB174-316A-4ADF-A945-B334EB56D011}">
      <dgm:prSet custT="1"/>
      <dgm:spPr/>
      <dgm:t>
        <a:bodyPr/>
        <a:lstStyle/>
        <a:p>
          <a:pPr rtl="0"/>
          <a:r>
            <a:rPr lang="en-GB" sz="1500" i="1" dirty="0" smtClean="0"/>
            <a:t>Magnet reception and alignment</a:t>
          </a:r>
          <a:endParaRPr lang="en-GB" sz="1500" dirty="0"/>
        </a:p>
      </dgm:t>
    </dgm:pt>
    <dgm:pt modelId="{D2CB07EE-0840-4659-9BDF-3C069C55C710}" type="parTrans" cxnId="{630FEFAF-6B07-4780-806A-763D15D100B1}">
      <dgm:prSet/>
      <dgm:spPr/>
      <dgm:t>
        <a:bodyPr/>
        <a:lstStyle/>
        <a:p>
          <a:endParaRPr lang="en-GB"/>
        </a:p>
      </dgm:t>
    </dgm:pt>
    <dgm:pt modelId="{0050E1B9-08F1-474B-8C42-2710642C5C8B}" type="sibTrans" cxnId="{630FEFAF-6B07-4780-806A-763D15D100B1}">
      <dgm:prSet/>
      <dgm:spPr/>
      <dgm:t>
        <a:bodyPr/>
        <a:lstStyle/>
        <a:p>
          <a:endParaRPr lang="en-GB"/>
        </a:p>
      </dgm:t>
    </dgm:pt>
    <dgm:pt modelId="{22A3E926-2666-4306-96D4-5FD536A396B5}" type="pres">
      <dgm:prSet presAssocID="{A519C05E-1B0F-4011-8A70-45F617BA45AC}" presName="Name0" presStyleCnt="0">
        <dgm:presLayoutVars>
          <dgm:dir/>
          <dgm:animLvl val="lvl"/>
          <dgm:resizeHandles val="exact"/>
        </dgm:presLayoutVars>
      </dgm:prSet>
      <dgm:spPr/>
    </dgm:pt>
    <dgm:pt modelId="{64639CBF-ABFA-47B8-BEAC-53342039685F}" type="pres">
      <dgm:prSet presAssocID="{C70DB174-316A-4ADF-A945-B334EB56D011}" presName="parTxOnly" presStyleLbl="node1" presStyleIdx="0" presStyleCnt="1" custLinFactY="-200000" custLinFactNeighborX="-76703" custLinFactNeighborY="-252492">
        <dgm:presLayoutVars>
          <dgm:chMax val="0"/>
          <dgm:chPref val="0"/>
          <dgm:bulletEnabled val="1"/>
        </dgm:presLayoutVars>
      </dgm:prSet>
      <dgm:spPr/>
    </dgm:pt>
  </dgm:ptLst>
  <dgm:cxnLst>
    <dgm:cxn modelId="{630FEFAF-6B07-4780-806A-763D15D100B1}" srcId="{A519C05E-1B0F-4011-8A70-45F617BA45AC}" destId="{C70DB174-316A-4ADF-A945-B334EB56D011}" srcOrd="0" destOrd="0" parTransId="{D2CB07EE-0840-4659-9BDF-3C069C55C710}" sibTransId="{0050E1B9-08F1-474B-8C42-2710642C5C8B}"/>
    <dgm:cxn modelId="{4409170A-741B-452F-B00D-3C03F6194964}" type="presOf" srcId="{C70DB174-316A-4ADF-A945-B334EB56D011}" destId="{64639CBF-ABFA-47B8-BEAC-53342039685F}" srcOrd="0" destOrd="0" presId="urn:microsoft.com/office/officeart/2005/8/layout/chevron1"/>
    <dgm:cxn modelId="{2ED9917A-E649-467F-90A6-D7B476F0598F}" type="presOf" srcId="{A519C05E-1B0F-4011-8A70-45F617BA45AC}" destId="{22A3E926-2666-4306-96D4-5FD536A396B5}" srcOrd="0" destOrd="0" presId="urn:microsoft.com/office/officeart/2005/8/layout/chevron1"/>
    <dgm:cxn modelId="{07467578-0A42-4E32-AC83-2F8F92C75E10}" type="presParOf" srcId="{22A3E926-2666-4306-96D4-5FD536A396B5}" destId="{64639CBF-ABFA-47B8-BEAC-53342039685F}" srcOrd="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19C05E-1B0F-4011-8A70-45F617BA45AC}" type="doc">
      <dgm:prSet loTypeId="urn:microsoft.com/office/officeart/2005/8/layout/chevron1" loCatId="process" qsTypeId="urn:microsoft.com/office/officeart/2005/8/quickstyle/3d3" qsCatId="3D" csTypeId="urn:microsoft.com/office/officeart/2005/8/colors/accent0_3" csCatId="mainScheme" phldr="1"/>
      <dgm:spPr/>
      <dgm:t>
        <a:bodyPr/>
        <a:lstStyle/>
        <a:p>
          <a:endParaRPr lang="en-GB"/>
        </a:p>
      </dgm:t>
    </dgm:pt>
    <dgm:pt modelId="{C70DB174-316A-4ADF-A945-B334EB56D011}">
      <dgm:prSet custT="1"/>
      <dgm:spPr/>
      <dgm:t>
        <a:bodyPr/>
        <a:lstStyle/>
        <a:p>
          <a:pPr rtl="0"/>
          <a:r>
            <a:rPr lang="en-GB" sz="1500" i="1" dirty="0" smtClean="0">
              <a:solidFill>
                <a:schemeClr val="bg1"/>
              </a:solidFill>
            </a:rPr>
            <a:t>Stainless Steel block insertion</a:t>
          </a:r>
          <a:endParaRPr lang="en-GB" sz="1500" dirty="0">
            <a:solidFill>
              <a:schemeClr val="bg1"/>
            </a:solidFill>
          </a:endParaRPr>
        </a:p>
      </dgm:t>
    </dgm:pt>
    <dgm:pt modelId="{D2CB07EE-0840-4659-9BDF-3C069C55C710}" type="parTrans" cxnId="{630FEFAF-6B07-4780-806A-763D15D100B1}">
      <dgm:prSet/>
      <dgm:spPr/>
      <dgm:t>
        <a:bodyPr/>
        <a:lstStyle/>
        <a:p>
          <a:endParaRPr lang="en-GB"/>
        </a:p>
      </dgm:t>
    </dgm:pt>
    <dgm:pt modelId="{0050E1B9-08F1-474B-8C42-2710642C5C8B}" type="sibTrans" cxnId="{630FEFAF-6B07-4780-806A-763D15D100B1}">
      <dgm:prSet/>
      <dgm:spPr/>
      <dgm:t>
        <a:bodyPr/>
        <a:lstStyle/>
        <a:p>
          <a:endParaRPr lang="en-GB"/>
        </a:p>
      </dgm:t>
    </dgm:pt>
    <dgm:pt modelId="{22A3E926-2666-4306-96D4-5FD536A396B5}" type="pres">
      <dgm:prSet presAssocID="{A519C05E-1B0F-4011-8A70-45F617BA45AC}" presName="Name0" presStyleCnt="0">
        <dgm:presLayoutVars>
          <dgm:dir/>
          <dgm:animLvl val="lvl"/>
          <dgm:resizeHandles val="exact"/>
        </dgm:presLayoutVars>
      </dgm:prSet>
      <dgm:spPr/>
    </dgm:pt>
    <dgm:pt modelId="{64639CBF-ABFA-47B8-BEAC-53342039685F}" type="pres">
      <dgm:prSet presAssocID="{C70DB174-316A-4ADF-A945-B334EB56D011}" presName="parTxOnly" presStyleLbl="node1" presStyleIdx="0" presStyleCnt="1" custLinFactY="-200000" custLinFactNeighborX="-76703" custLinFactNeighborY="-252492">
        <dgm:presLayoutVars>
          <dgm:chMax val="0"/>
          <dgm:chPref val="0"/>
          <dgm:bulletEnabled val="1"/>
        </dgm:presLayoutVars>
      </dgm:prSet>
      <dgm:spPr/>
      <dgm:t>
        <a:bodyPr/>
        <a:lstStyle/>
        <a:p>
          <a:endParaRPr lang="en-GB"/>
        </a:p>
      </dgm:t>
    </dgm:pt>
  </dgm:ptLst>
  <dgm:cxnLst>
    <dgm:cxn modelId="{630FEFAF-6B07-4780-806A-763D15D100B1}" srcId="{A519C05E-1B0F-4011-8A70-45F617BA45AC}" destId="{C70DB174-316A-4ADF-A945-B334EB56D011}" srcOrd="0" destOrd="0" parTransId="{D2CB07EE-0840-4659-9BDF-3C069C55C710}" sibTransId="{0050E1B9-08F1-474B-8C42-2710642C5C8B}"/>
    <dgm:cxn modelId="{A5A68BA1-5062-441C-A03C-DDB3F7ABA0D9}" type="presOf" srcId="{A519C05E-1B0F-4011-8A70-45F617BA45AC}" destId="{22A3E926-2666-4306-96D4-5FD536A396B5}" srcOrd="0" destOrd="0" presId="urn:microsoft.com/office/officeart/2005/8/layout/chevron1"/>
    <dgm:cxn modelId="{D8B09EAB-DA41-4374-A02F-57E63A174072}" type="presOf" srcId="{C70DB174-316A-4ADF-A945-B334EB56D011}" destId="{64639CBF-ABFA-47B8-BEAC-53342039685F}" srcOrd="0" destOrd="0" presId="urn:microsoft.com/office/officeart/2005/8/layout/chevron1"/>
    <dgm:cxn modelId="{60068FD6-600C-4D4E-B208-77168B93ACD0}" type="presParOf" srcId="{22A3E926-2666-4306-96D4-5FD536A396B5}" destId="{64639CBF-ABFA-47B8-BEAC-53342039685F}" srcOrd="0"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19C05E-1B0F-4011-8A70-45F617BA45AC}" type="doc">
      <dgm:prSet loTypeId="urn:microsoft.com/office/officeart/2005/8/layout/chevron1" loCatId="process" qsTypeId="urn:microsoft.com/office/officeart/2005/8/quickstyle/3d3" qsCatId="3D" csTypeId="urn:microsoft.com/office/officeart/2005/8/colors/accent0_3" csCatId="mainScheme" phldr="1"/>
      <dgm:spPr/>
      <dgm:t>
        <a:bodyPr/>
        <a:lstStyle/>
        <a:p>
          <a:endParaRPr lang="en-GB"/>
        </a:p>
      </dgm:t>
    </dgm:pt>
    <dgm:pt modelId="{C70DB174-316A-4ADF-A945-B334EB56D011}">
      <dgm:prSet custT="1"/>
      <dgm:spPr/>
      <dgm:t>
        <a:bodyPr/>
        <a:lstStyle/>
        <a:p>
          <a:pPr rtl="0"/>
          <a:r>
            <a:rPr lang="en-GB" sz="1500" i="1" dirty="0" smtClean="0">
              <a:solidFill>
                <a:schemeClr val="bg1"/>
              </a:solidFill>
            </a:rPr>
            <a:t>Alignment Keys positioning and tack welding</a:t>
          </a:r>
          <a:endParaRPr lang="en-GB" sz="1500" dirty="0">
            <a:solidFill>
              <a:schemeClr val="bg1"/>
            </a:solidFill>
          </a:endParaRPr>
        </a:p>
      </dgm:t>
    </dgm:pt>
    <dgm:pt modelId="{D2CB07EE-0840-4659-9BDF-3C069C55C710}" type="parTrans" cxnId="{630FEFAF-6B07-4780-806A-763D15D100B1}">
      <dgm:prSet/>
      <dgm:spPr/>
      <dgm:t>
        <a:bodyPr/>
        <a:lstStyle/>
        <a:p>
          <a:endParaRPr lang="en-GB"/>
        </a:p>
      </dgm:t>
    </dgm:pt>
    <dgm:pt modelId="{0050E1B9-08F1-474B-8C42-2710642C5C8B}" type="sibTrans" cxnId="{630FEFAF-6B07-4780-806A-763D15D100B1}">
      <dgm:prSet/>
      <dgm:spPr/>
      <dgm:t>
        <a:bodyPr/>
        <a:lstStyle/>
        <a:p>
          <a:endParaRPr lang="en-GB"/>
        </a:p>
      </dgm:t>
    </dgm:pt>
    <dgm:pt modelId="{22A3E926-2666-4306-96D4-5FD536A396B5}" type="pres">
      <dgm:prSet presAssocID="{A519C05E-1B0F-4011-8A70-45F617BA45AC}" presName="Name0" presStyleCnt="0">
        <dgm:presLayoutVars>
          <dgm:dir/>
          <dgm:animLvl val="lvl"/>
          <dgm:resizeHandles val="exact"/>
        </dgm:presLayoutVars>
      </dgm:prSet>
      <dgm:spPr/>
    </dgm:pt>
    <dgm:pt modelId="{64639CBF-ABFA-47B8-BEAC-53342039685F}" type="pres">
      <dgm:prSet presAssocID="{C70DB174-316A-4ADF-A945-B334EB56D011}" presName="parTxOnly" presStyleLbl="node1" presStyleIdx="0" presStyleCnt="1" custLinFactY="-200000" custLinFactNeighborX="-76703" custLinFactNeighborY="-252492">
        <dgm:presLayoutVars>
          <dgm:chMax val="0"/>
          <dgm:chPref val="0"/>
          <dgm:bulletEnabled val="1"/>
        </dgm:presLayoutVars>
      </dgm:prSet>
      <dgm:spPr/>
      <dgm:t>
        <a:bodyPr/>
        <a:lstStyle/>
        <a:p>
          <a:endParaRPr lang="en-GB"/>
        </a:p>
      </dgm:t>
    </dgm:pt>
  </dgm:ptLst>
  <dgm:cxnLst>
    <dgm:cxn modelId="{630FEFAF-6B07-4780-806A-763D15D100B1}" srcId="{A519C05E-1B0F-4011-8A70-45F617BA45AC}" destId="{C70DB174-316A-4ADF-A945-B334EB56D011}" srcOrd="0" destOrd="0" parTransId="{D2CB07EE-0840-4659-9BDF-3C069C55C710}" sibTransId="{0050E1B9-08F1-474B-8C42-2710642C5C8B}"/>
    <dgm:cxn modelId="{4B0402F6-F0DD-437D-BB31-CA7CE72CF01A}" type="presOf" srcId="{A519C05E-1B0F-4011-8A70-45F617BA45AC}" destId="{22A3E926-2666-4306-96D4-5FD536A396B5}" srcOrd="0" destOrd="0" presId="urn:microsoft.com/office/officeart/2005/8/layout/chevron1"/>
    <dgm:cxn modelId="{0FAE6E19-2FB3-4018-AA9C-150B55A25010}" type="presOf" srcId="{C70DB174-316A-4ADF-A945-B334EB56D011}" destId="{64639CBF-ABFA-47B8-BEAC-53342039685F}" srcOrd="0" destOrd="0" presId="urn:microsoft.com/office/officeart/2005/8/layout/chevron1"/>
    <dgm:cxn modelId="{ADBB0E14-7AED-4B08-8ACA-E96C3EB07ABD}" type="presParOf" srcId="{22A3E926-2666-4306-96D4-5FD536A396B5}" destId="{64639CBF-ABFA-47B8-BEAC-53342039685F}"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39CBF-ABFA-47B8-BEAC-53342039685F}">
      <dsp:nvSpPr>
        <dsp:cNvPr id="0" name=""/>
        <dsp:cNvSpPr/>
      </dsp:nvSpPr>
      <dsp:spPr>
        <a:xfrm>
          <a:off x="0" y="0"/>
          <a:ext cx="3477041" cy="369332"/>
        </a:xfrm>
        <a:prstGeom prst="chevron">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rtl="0">
            <a:lnSpc>
              <a:spcPct val="90000"/>
            </a:lnSpc>
            <a:spcBef>
              <a:spcPct val="0"/>
            </a:spcBef>
            <a:spcAft>
              <a:spcPct val="35000"/>
            </a:spcAft>
          </a:pPr>
          <a:r>
            <a:rPr lang="en-GB" sz="1500" i="1" kern="1200" dirty="0" smtClean="0"/>
            <a:t>Magnet reception and alignment</a:t>
          </a:r>
          <a:endParaRPr lang="en-GB" sz="1500" kern="1200" dirty="0"/>
        </a:p>
      </dsp:txBody>
      <dsp:txXfrm>
        <a:off x="184666" y="0"/>
        <a:ext cx="3107709" cy="3693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39CBF-ABFA-47B8-BEAC-53342039685F}">
      <dsp:nvSpPr>
        <dsp:cNvPr id="0" name=""/>
        <dsp:cNvSpPr/>
      </dsp:nvSpPr>
      <dsp:spPr>
        <a:xfrm>
          <a:off x="0" y="0"/>
          <a:ext cx="3477041" cy="369332"/>
        </a:xfrm>
        <a:prstGeom prst="chevron">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rtl="0">
            <a:lnSpc>
              <a:spcPct val="90000"/>
            </a:lnSpc>
            <a:spcBef>
              <a:spcPct val="0"/>
            </a:spcBef>
            <a:spcAft>
              <a:spcPct val="35000"/>
            </a:spcAft>
          </a:pPr>
          <a:r>
            <a:rPr lang="en-GB" sz="1500" i="1" kern="1200" dirty="0" smtClean="0">
              <a:solidFill>
                <a:schemeClr val="bg1"/>
              </a:solidFill>
            </a:rPr>
            <a:t>Stainless Steel block insertion</a:t>
          </a:r>
          <a:endParaRPr lang="en-GB" sz="1500" kern="1200" dirty="0">
            <a:solidFill>
              <a:schemeClr val="bg1"/>
            </a:solidFill>
          </a:endParaRPr>
        </a:p>
      </dsp:txBody>
      <dsp:txXfrm>
        <a:off x="184666" y="0"/>
        <a:ext cx="3107709" cy="3693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39CBF-ABFA-47B8-BEAC-53342039685F}">
      <dsp:nvSpPr>
        <dsp:cNvPr id="0" name=""/>
        <dsp:cNvSpPr/>
      </dsp:nvSpPr>
      <dsp:spPr>
        <a:xfrm>
          <a:off x="0" y="0"/>
          <a:ext cx="4597020" cy="369332"/>
        </a:xfrm>
        <a:prstGeom prst="chevron">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rtl="0">
            <a:lnSpc>
              <a:spcPct val="90000"/>
            </a:lnSpc>
            <a:spcBef>
              <a:spcPct val="0"/>
            </a:spcBef>
            <a:spcAft>
              <a:spcPct val="35000"/>
            </a:spcAft>
          </a:pPr>
          <a:r>
            <a:rPr lang="en-GB" sz="1500" i="1" kern="1200" dirty="0" smtClean="0">
              <a:solidFill>
                <a:schemeClr val="bg1"/>
              </a:solidFill>
            </a:rPr>
            <a:t>Alignment Keys positioning and tack welding</a:t>
          </a:r>
          <a:endParaRPr lang="en-GB" sz="1500" kern="1200" dirty="0">
            <a:solidFill>
              <a:schemeClr val="bg1"/>
            </a:solidFill>
          </a:endParaRPr>
        </a:p>
      </dsp:txBody>
      <dsp:txXfrm>
        <a:off x="184666" y="0"/>
        <a:ext cx="4227688" cy="36933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31/05/2016</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31/05/2016</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2155581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1944259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28263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3227919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2605427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22715925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2700419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311027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30</a:t>
            </a:fld>
            <a:endParaRPr lang="en-GB"/>
          </a:p>
        </p:txBody>
      </p:sp>
    </p:spTree>
    <p:extLst>
      <p:ext uri="{BB962C8B-B14F-4D97-AF65-F5344CB8AC3E}">
        <p14:creationId xmlns:p14="http://schemas.microsoft.com/office/powerpoint/2010/main" val="7971587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31</a:t>
            </a:fld>
            <a:endParaRPr lang="en-GB"/>
          </a:p>
        </p:txBody>
      </p:sp>
    </p:spTree>
    <p:extLst>
      <p:ext uri="{BB962C8B-B14F-4D97-AF65-F5344CB8AC3E}">
        <p14:creationId xmlns:p14="http://schemas.microsoft.com/office/powerpoint/2010/main" val="33923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32</a:t>
            </a:fld>
            <a:endParaRPr lang="en-GB"/>
          </a:p>
        </p:txBody>
      </p:sp>
    </p:spTree>
    <p:extLst>
      <p:ext uri="{BB962C8B-B14F-4D97-AF65-F5344CB8AC3E}">
        <p14:creationId xmlns:p14="http://schemas.microsoft.com/office/powerpoint/2010/main" val="1483783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567898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3348386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2518763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3032344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3592322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23638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3100369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10169553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smtClean="0"/>
              <a:t>H. Prin                      International Review of the Inner Triplet Quadruples (MQXF) for HL-LHC</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smtClean="0"/>
              <a:t>H. Prin                      International Review of the Inner Triplet Quadruples (MQXF) for HL-LHC</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smtClean="0"/>
              <a:t>H. Prin                      International Review of the Inner Triplet Quadruples (MQXF) for HL-LHC</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smtClean="0"/>
              <a:t>H. Prin                      International Review of the Inner Triplet Quadruples (MQXF) for HL-LHC</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smtClean="0"/>
              <a:t>H. Prin                      International Review of the Inner Triplet Quadruples (MQXF) for HL-LHC</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smtClean="0"/>
              <a:t>H. Prin                      International Review of the Inner Triplet Quadruples (MQXF) for HL-LHC</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smtClean="0"/>
              <a:t>H. Prin                      International Review of the Inner Triplet Quadruples (MQXF) for HL-LHC</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smtClean="0"/>
              <a:t>H. Prin                      International Review of the Inner Triplet Quadruples (MQXF) for HL-LHC</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9.emf"/></Relationships>
</file>

<file path=ppt/slides/_rels/slide12.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42.emf"/></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43.emf"/></Relationships>
</file>

<file path=ppt/slides/_rels/slide15.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31.jpe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emf"/></Relationships>
</file>

<file path=ppt/slides/_rels/slide16.xml.rels><?xml version="1.0" encoding="UTF-8" standalone="yes"?>
<Relationships xmlns="http://schemas.openxmlformats.org/package/2006/relationships"><Relationship Id="rId8" Type="http://schemas.openxmlformats.org/officeDocument/2006/relationships/image" Target="../media/image51.emf"/><Relationship Id="rId3" Type="http://schemas.openxmlformats.org/officeDocument/2006/relationships/image" Target="../media/image48.emf"/><Relationship Id="rId7" Type="http://schemas.openxmlformats.org/officeDocument/2006/relationships/image" Target="../media/image50.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9.emf"/><Relationship Id="rId5" Type="http://schemas.openxmlformats.org/officeDocument/2006/relationships/image" Target="../media/image31.jpeg"/><Relationship Id="rId10" Type="http://schemas.openxmlformats.org/officeDocument/2006/relationships/image" Target="../media/image53.emf"/><Relationship Id="rId4" Type="http://schemas.openxmlformats.org/officeDocument/2006/relationships/image" Target="../media/image36.jpeg"/><Relationship Id="rId9" Type="http://schemas.openxmlformats.org/officeDocument/2006/relationships/image" Target="../media/image52.emf"/></Relationships>
</file>

<file path=ppt/slides/_rels/slide1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5.jpeg"/></Relationships>
</file>

<file path=ppt/slides/_rels/slide18.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56.jpeg"/><Relationship Id="rId7" Type="http://schemas.openxmlformats.org/officeDocument/2006/relationships/image" Target="../media/image60.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png"/><Relationship Id="rId10" Type="http://schemas.openxmlformats.org/officeDocument/2006/relationships/image" Target="../media/image62.png"/><Relationship Id="rId4" Type="http://schemas.openxmlformats.org/officeDocument/2006/relationships/image" Target="../media/image57.jpeg"/><Relationship Id="rId9" Type="http://schemas.openxmlformats.org/officeDocument/2006/relationships/image" Target="../media/image61.png"/></Relationships>
</file>

<file path=ppt/slides/_rels/slide19.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image" Target="../media/image66.emf"/><Relationship Id="rId4" Type="http://schemas.openxmlformats.org/officeDocument/2006/relationships/image" Target="../media/image65.e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emf"/><Relationship Id="rId7" Type="http://schemas.openxmlformats.org/officeDocument/2006/relationships/image" Target="../media/image72.emf"/><Relationship Id="rId2" Type="http://schemas.openxmlformats.org/officeDocument/2006/relationships/image" Target="../media/image67.jpe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emf"/><Relationship Id="rId4" Type="http://schemas.openxmlformats.org/officeDocument/2006/relationships/image" Target="../media/image69.emf"/></Relationships>
</file>

<file path=ppt/slides/_rels/slide21.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70.emf"/><Relationship Id="rId1" Type="http://schemas.openxmlformats.org/officeDocument/2006/relationships/slideLayout" Target="../slideLayouts/slideLayout2.xml"/><Relationship Id="rId5" Type="http://schemas.openxmlformats.org/officeDocument/2006/relationships/image" Target="../media/image75.emf"/><Relationship Id="rId4" Type="http://schemas.openxmlformats.org/officeDocument/2006/relationships/image" Target="../media/image74.png"/></Relationships>
</file>

<file path=ppt/slides/_rels/slide22.xml.rels><?xml version="1.0" encoding="UTF-8" standalone="yes"?>
<Relationships xmlns="http://schemas.openxmlformats.org/package/2006/relationships"><Relationship Id="rId8" Type="http://schemas.openxmlformats.org/officeDocument/2006/relationships/image" Target="../media/image82.jpeg"/><Relationship Id="rId13" Type="http://schemas.openxmlformats.org/officeDocument/2006/relationships/image" Target="../media/image86.png"/><Relationship Id="rId3" Type="http://schemas.openxmlformats.org/officeDocument/2006/relationships/image" Target="../media/image77.emf"/><Relationship Id="rId7" Type="http://schemas.openxmlformats.org/officeDocument/2006/relationships/image" Target="../media/image81.jpeg"/><Relationship Id="rId12" Type="http://schemas.openxmlformats.org/officeDocument/2006/relationships/image" Target="../media/image85.png"/><Relationship Id="rId2" Type="http://schemas.openxmlformats.org/officeDocument/2006/relationships/image" Target="../media/image76.jpeg"/><Relationship Id="rId1" Type="http://schemas.openxmlformats.org/officeDocument/2006/relationships/slideLayout" Target="../slideLayouts/slideLayout2.xml"/><Relationship Id="rId6" Type="http://schemas.openxmlformats.org/officeDocument/2006/relationships/image" Target="../media/image80.jpeg"/><Relationship Id="rId11" Type="http://schemas.openxmlformats.org/officeDocument/2006/relationships/image" Target="../media/image74.png"/><Relationship Id="rId5" Type="http://schemas.openxmlformats.org/officeDocument/2006/relationships/image" Target="../media/image79.jpeg"/><Relationship Id="rId10" Type="http://schemas.openxmlformats.org/officeDocument/2006/relationships/image" Target="../media/image84.jpeg"/><Relationship Id="rId4" Type="http://schemas.openxmlformats.org/officeDocument/2006/relationships/image" Target="../media/image78.jpeg"/><Relationship Id="rId9" Type="http://schemas.openxmlformats.org/officeDocument/2006/relationships/image" Target="../media/image83.jpeg"/><Relationship Id="rId14" Type="http://schemas.openxmlformats.org/officeDocument/2006/relationships/image" Target="../media/image87.png"/></Relationships>
</file>

<file path=ppt/slides/_rels/slide2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8.JPG"/><Relationship Id="rId1" Type="http://schemas.openxmlformats.org/officeDocument/2006/relationships/slideLayout" Target="../slideLayouts/slideLayout2.xml"/><Relationship Id="rId5" Type="http://schemas.openxmlformats.org/officeDocument/2006/relationships/image" Target="../media/image90.jpeg"/><Relationship Id="rId4" Type="http://schemas.openxmlformats.org/officeDocument/2006/relationships/image" Target="../media/image89.jpeg"/></Relationships>
</file>

<file path=ppt/slides/_rels/slide24.xml.rels><?xml version="1.0" encoding="UTF-8" standalone="yes"?>
<Relationships xmlns="http://schemas.openxmlformats.org/package/2006/relationships"><Relationship Id="rId3" Type="http://schemas.openxmlformats.org/officeDocument/2006/relationships/image" Target="../media/image91.jpeg"/><Relationship Id="rId7" Type="http://schemas.openxmlformats.org/officeDocument/2006/relationships/image" Target="../media/image90.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93.jpeg"/><Relationship Id="rId4" Type="http://schemas.openxmlformats.org/officeDocument/2006/relationships/image" Target="../media/image9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image" Target="../media/image64.wmf"/><Relationship Id="rId4" Type="http://schemas.openxmlformats.org/officeDocument/2006/relationships/image" Target="../media/image100.wmf"/></Relationships>
</file>

<file path=ppt/slides/_rels/slide31.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8.png"/><Relationship Id="rId4" Type="http://schemas.openxmlformats.org/officeDocument/2006/relationships/chart" Target="../charts/chart1.xml"/></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jpeg"/><Relationship Id="rId3" Type="http://schemas.openxmlformats.org/officeDocument/2006/relationships/image" Target="../media/image13.png"/><Relationship Id="rId7" Type="http://schemas.openxmlformats.org/officeDocument/2006/relationships/image" Target="../media/image17.jpeg"/><Relationship Id="rId12"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emf"/><Relationship Id="rId1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 Id="rId6" Type="http://schemas.openxmlformats.org/officeDocument/2006/relationships/image" Target="../media/image29.jpeg"/><Relationship Id="rId5" Type="http://schemas.openxmlformats.org/officeDocument/2006/relationships/image" Target="../media/image28.jpg"/><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0.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1.jpeg"/></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image" Target="../media/image32.emf"/><Relationship Id="rId7" Type="http://schemas.openxmlformats.org/officeDocument/2006/relationships/image" Target="../media/image36.jpeg"/><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5.xml"/><Relationship Id="rId16" Type="http://schemas.openxmlformats.org/officeDocument/2006/relationships/diagramColors" Target="../diagrams/colors3.xml"/><Relationship Id="rId1" Type="http://schemas.openxmlformats.org/officeDocument/2006/relationships/slideLayout" Target="../slideLayouts/slideLayout4.xml"/><Relationship Id="rId6" Type="http://schemas.openxmlformats.org/officeDocument/2006/relationships/image" Target="../media/image35.emf"/><Relationship Id="rId11" Type="http://schemas.openxmlformats.org/officeDocument/2006/relationships/diagramColors" Target="../diagrams/colors2.xml"/><Relationship Id="rId5" Type="http://schemas.openxmlformats.org/officeDocument/2006/relationships/image" Target="../media/image34.emf"/><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image" Target="../media/image33.emf"/><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a:t>Cold mass design, assembly plans and QA/QC at CERN</a:t>
            </a:r>
          </a:p>
        </p:txBody>
      </p:sp>
      <p:sp>
        <p:nvSpPr>
          <p:cNvPr id="19" name="Sous-titre 18"/>
          <p:cNvSpPr>
            <a:spLocks noGrp="1"/>
          </p:cNvSpPr>
          <p:nvPr>
            <p:ph type="subTitle" idx="1"/>
          </p:nvPr>
        </p:nvSpPr>
        <p:spPr>
          <a:xfrm>
            <a:off x="1371600" y="2787774"/>
            <a:ext cx="7520880" cy="1555626"/>
          </a:xfrm>
        </p:spPr>
        <p:txBody>
          <a:bodyPr>
            <a:normAutofit fontScale="85000" lnSpcReduction="20000"/>
          </a:bodyPr>
          <a:lstStyle/>
          <a:p>
            <a:r>
              <a:rPr lang="en-GB" dirty="0" smtClean="0"/>
              <a:t>H. Prin</a:t>
            </a:r>
          </a:p>
          <a:p>
            <a:pPr>
              <a:tabLst>
                <a:tab pos="2155825" algn="l"/>
              </a:tabLst>
            </a:pPr>
            <a:r>
              <a:rPr lang="en-GB" sz="1600" dirty="0" smtClean="0"/>
              <a:t>With contributions from:	</a:t>
            </a:r>
            <a:r>
              <a:rPr lang="en-GB" sz="1600" i="1" dirty="0"/>
              <a:t>CAD design:</a:t>
            </a:r>
            <a:r>
              <a:rPr lang="en-GB" sz="1600" dirty="0"/>
              <a:t> A. Temporal</a:t>
            </a:r>
          </a:p>
          <a:p>
            <a:pPr>
              <a:tabLst>
                <a:tab pos="2155825" algn="l"/>
              </a:tabLst>
            </a:pPr>
            <a:r>
              <a:rPr lang="en-GB" sz="1600" i="1" dirty="0" smtClean="0"/>
              <a:t>	MQXFB:</a:t>
            </a:r>
            <a:r>
              <a:rPr lang="en-GB" sz="1600" dirty="0" smtClean="0"/>
              <a:t> P. </a:t>
            </a:r>
            <a:r>
              <a:rPr lang="en-GB" sz="1600" dirty="0" err="1" smtClean="0"/>
              <a:t>Ferracin</a:t>
            </a:r>
            <a:r>
              <a:rPr lang="en-GB" sz="1600" dirty="0" smtClean="0"/>
              <a:t>, J.-C Perez </a:t>
            </a:r>
          </a:p>
          <a:p>
            <a:pPr marL="2155825">
              <a:tabLst>
                <a:tab pos="3048000" algn="l"/>
              </a:tabLst>
            </a:pPr>
            <a:r>
              <a:rPr lang="en-GB" sz="1600" i="1" dirty="0" smtClean="0"/>
              <a:t>MCBXFB:</a:t>
            </a:r>
            <a:r>
              <a:rPr lang="en-GB" sz="1600" dirty="0" smtClean="0"/>
              <a:t> F. Toral</a:t>
            </a:r>
            <a:r>
              <a:rPr lang="en-GB" sz="1600" dirty="0"/>
              <a:t>, J.-C </a:t>
            </a:r>
            <a:r>
              <a:rPr lang="en-GB" sz="1600" dirty="0" smtClean="0"/>
              <a:t>Perez</a:t>
            </a:r>
          </a:p>
          <a:p>
            <a:pPr marL="2155825">
              <a:tabLst>
                <a:tab pos="3048000" algn="l"/>
              </a:tabLst>
            </a:pPr>
            <a:r>
              <a:rPr lang="en-GB" sz="1600" i="1" dirty="0" smtClean="0"/>
              <a:t>Instrumentation: </a:t>
            </a:r>
            <a:r>
              <a:rPr lang="en-GB" sz="1600" dirty="0" smtClean="0"/>
              <a:t>L. Grand-Clement</a:t>
            </a:r>
          </a:p>
          <a:p>
            <a:pPr marL="2155825">
              <a:tabLst>
                <a:tab pos="3048000" algn="l"/>
              </a:tabLst>
            </a:pPr>
            <a:r>
              <a:rPr lang="en-GB" sz="1600" i="1" dirty="0" smtClean="0"/>
              <a:t>Cryostat interfaces &amp; integration: </a:t>
            </a:r>
            <a:r>
              <a:rPr lang="en-GB" sz="1600" dirty="0" smtClean="0"/>
              <a:t>D. Duarte Ramos, C. </a:t>
            </a:r>
            <a:r>
              <a:rPr lang="en-GB" sz="1600" dirty="0" err="1" smtClean="0"/>
              <a:t>Eymin</a:t>
            </a:r>
            <a:endParaRPr lang="en-GB" sz="1600" dirty="0" smtClean="0"/>
          </a:p>
          <a:p>
            <a:pPr marL="2155825">
              <a:tabLst>
                <a:tab pos="3048000" algn="l"/>
              </a:tabLst>
            </a:pPr>
            <a:r>
              <a:rPr lang="en-GB" sz="1600" i="1" dirty="0" smtClean="0"/>
              <a:t>Alignment:</a:t>
            </a:r>
            <a:r>
              <a:rPr lang="en-GB" sz="1600" dirty="0" smtClean="0"/>
              <a:t> E. </a:t>
            </a:r>
            <a:r>
              <a:rPr lang="en-GB" sz="1600" dirty="0" err="1" smtClean="0"/>
              <a:t>Todesco</a:t>
            </a:r>
            <a:r>
              <a:rPr lang="en-GB" sz="1600" dirty="0"/>
              <a:t>, R. </a:t>
            </a:r>
            <a:r>
              <a:rPr lang="en-GB" sz="1600" dirty="0" err="1" smtClean="0"/>
              <a:t>Carcagno</a:t>
            </a:r>
            <a:r>
              <a:rPr lang="en-GB" sz="1600" dirty="0" smtClean="0"/>
              <a:t>, </a:t>
            </a:r>
            <a:r>
              <a:rPr lang="en-GB" sz="1600" dirty="0"/>
              <a:t>J.-C Perez</a:t>
            </a:r>
            <a:r>
              <a:rPr lang="en-GB" sz="1600" dirty="0" smtClean="0"/>
              <a:t> </a:t>
            </a:r>
          </a:p>
          <a:p>
            <a:pPr marL="2870200">
              <a:tabLst>
                <a:tab pos="3048000" algn="l"/>
              </a:tabLst>
            </a:pPr>
            <a:endParaRPr lang="en-GB" sz="1600" dirty="0"/>
          </a:p>
        </p:txBody>
      </p:sp>
      <p:sp>
        <p:nvSpPr>
          <p:cNvPr id="20" name="Espace réservé du texte 19"/>
          <p:cNvSpPr>
            <a:spLocks noGrp="1"/>
          </p:cNvSpPr>
          <p:nvPr>
            <p:ph type="body" sz="quarter" idx="14"/>
          </p:nvPr>
        </p:nvSpPr>
        <p:spPr/>
        <p:txBody>
          <a:bodyPr>
            <a:normAutofit fontScale="62500" lnSpcReduction="20000"/>
          </a:bodyPr>
          <a:lstStyle/>
          <a:p>
            <a:r>
              <a:rPr lang="en-GB" b="0" i="0" dirty="0">
                <a:solidFill>
                  <a:schemeClr val="bg2"/>
                </a:solidFill>
              </a:rPr>
              <a:t>International Review of the Inner Triplet Quadruples (MQXF) for HL-LHC</a:t>
            </a:r>
          </a:p>
          <a:p>
            <a:r>
              <a:rPr lang="en-GB" b="0" i="0" dirty="0">
                <a:solidFill>
                  <a:schemeClr val="bg2"/>
                </a:solidFill>
              </a:rPr>
              <a:t>CERN, Switzerland – 7th to 10th June, 2016</a:t>
            </a: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Assembly Process</a:t>
            </a:r>
          </a:p>
        </p:txBody>
      </p:sp>
      <p:sp>
        <p:nvSpPr>
          <p:cNvPr id="3" name="Footer Placeholder 2"/>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a:p>
        </p:txBody>
      </p:sp>
      <p:sp>
        <p:nvSpPr>
          <p:cNvPr id="9" name="TextBox 8"/>
          <p:cNvSpPr txBox="1"/>
          <p:nvPr/>
        </p:nvSpPr>
        <p:spPr>
          <a:xfrm>
            <a:off x="323528" y="1203598"/>
            <a:ext cx="3098092" cy="2154436"/>
          </a:xfrm>
          <a:prstGeom prst="rect">
            <a:avLst/>
          </a:prstGeom>
          <a:noFill/>
        </p:spPr>
        <p:txBody>
          <a:bodyPr wrap="none" rtlCol="0">
            <a:spAutoFit/>
          </a:bodyPr>
          <a:lstStyle/>
          <a:p>
            <a:r>
              <a:rPr lang="en-GB" sz="1600" i="1" dirty="0" smtClean="0">
                <a:solidFill>
                  <a:schemeClr val="tx2"/>
                </a:solidFill>
              </a:rPr>
              <a:t>Cold Bore Tube insertion</a:t>
            </a:r>
          </a:p>
          <a:p>
            <a:r>
              <a:rPr lang="en-GB" sz="1600" i="1" dirty="0" smtClean="0">
                <a:solidFill>
                  <a:schemeClr val="tx2"/>
                </a:solidFill>
              </a:rPr>
              <a:t>Heat Exchanger Tubes insertion</a:t>
            </a:r>
          </a:p>
          <a:p>
            <a:r>
              <a:rPr lang="en-GB" sz="1600" i="1" dirty="0" err="1" smtClean="0">
                <a:solidFill>
                  <a:schemeClr val="tx2"/>
                </a:solidFill>
              </a:rPr>
              <a:t>Busbars</a:t>
            </a:r>
            <a:r>
              <a:rPr lang="en-GB" sz="1600" i="1" dirty="0" smtClean="0">
                <a:solidFill>
                  <a:schemeClr val="tx2"/>
                </a:solidFill>
              </a:rPr>
              <a:t> connections</a:t>
            </a:r>
          </a:p>
          <a:p>
            <a:r>
              <a:rPr lang="en-GB" sz="1600" i="1" dirty="0" smtClean="0">
                <a:solidFill>
                  <a:schemeClr val="tx2"/>
                </a:solidFill>
              </a:rPr>
              <a:t>Instrumentation wiring</a:t>
            </a:r>
          </a:p>
          <a:p>
            <a:pPr marL="357188" indent="-177800">
              <a:buClr>
                <a:schemeClr val="bg2"/>
              </a:buClr>
              <a:buFont typeface="Wingdings" panose="05000000000000000000" pitchFamily="2" charset="2"/>
              <a:buChar char="q"/>
            </a:pPr>
            <a:r>
              <a:rPr lang="en-GB" sz="1200" i="1" dirty="0">
                <a:solidFill>
                  <a:schemeClr val="tx1">
                    <a:lumMod val="65000"/>
                    <a:lumOff val="35000"/>
                  </a:schemeClr>
                </a:solidFill>
              </a:rPr>
              <a:t>Electrical reception test:</a:t>
            </a:r>
          </a:p>
          <a:p>
            <a:pPr marL="628650" lvl="1" indent="-171450">
              <a:buClr>
                <a:schemeClr val="accent6"/>
              </a:buClr>
              <a:buFont typeface="Wingdings" panose="05000000000000000000" pitchFamily="2" charset="2"/>
              <a:buChar char="§"/>
            </a:pPr>
            <a:r>
              <a:rPr lang="en-GB" sz="1050" i="1" dirty="0" err="1">
                <a:solidFill>
                  <a:schemeClr val="tx1">
                    <a:lumMod val="65000"/>
                    <a:lumOff val="35000"/>
                  </a:schemeClr>
                </a:solidFill>
              </a:rPr>
              <a:t>Dielectrical</a:t>
            </a:r>
            <a:r>
              <a:rPr lang="en-GB" sz="1050" i="1" dirty="0">
                <a:solidFill>
                  <a:schemeClr val="tx1">
                    <a:lumMod val="65000"/>
                    <a:lumOff val="35000"/>
                  </a:schemeClr>
                </a:solidFill>
              </a:rPr>
              <a:t> HV test</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V-Taps continuity</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Quench Heaters continuity</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Discharge in the QH</a:t>
            </a:r>
          </a:p>
          <a:p>
            <a:endParaRPr lang="en-GB" sz="1600" i="1" dirty="0" smtClean="0">
              <a:solidFill>
                <a:schemeClr val="tx2"/>
              </a:solidFill>
            </a:endParaRPr>
          </a:p>
        </p:txBody>
      </p:sp>
      <p:pic>
        <p:nvPicPr>
          <p:cNvPr id="7" name="Picture 6"/>
          <p:cNvPicPr>
            <a:picLocks noChangeAspect="1"/>
          </p:cNvPicPr>
          <p:nvPr/>
        </p:nvPicPr>
        <p:blipFill rotWithShape="1">
          <a:blip r:embed="rId3">
            <a:clrChange>
              <a:clrFrom>
                <a:srgbClr val="FFFFFF"/>
              </a:clrFrom>
              <a:clrTo>
                <a:srgbClr val="FFFFFF">
                  <a:alpha val="0"/>
                </a:srgbClr>
              </a:clrTo>
            </a:clrChange>
          </a:blip>
          <a:srcRect l="2744" t="18334" r="5472" b="12304"/>
          <a:stretch/>
        </p:blipFill>
        <p:spPr>
          <a:xfrm>
            <a:off x="1166400" y="1275606"/>
            <a:ext cx="7272808" cy="3312369"/>
          </a:xfrm>
          <a:prstGeom prst="rect">
            <a:avLst/>
          </a:prstGeom>
        </p:spPr>
      </p:pic>
      <p:sp>
        <p:nvSpPr>
          <p:cNvPr id="11" name="Right Arrow 10"/>
          <p:cNvSpPr/>
          <p:nvPr/>
        </p:nvSpPr>
        <p:spPr>
          <a:xfrm rot="20507820">
            <a:off x="1519741" y="3546000"/>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3" name="Right Arrow 12"/>
          <p:cNvSpPr/>
          <p:nvPr/>
        </p:nvSpPr>
        <p:spPr>
          <a:xfrm rot="20507820">
            <a:off x="1305291" y="3788651"/>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4" name="Right Arrow 13"/>
          <p:cNvSpPr/>
          <p:nvPr/>
        </p:nvSpPr>
        <p:spPr>
          <a:xfrm rot="20507820">
            <a:off x="907416" y="3788650"/>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6" name="Lightning Bolt 15"/>
          <p:cNvSpPr/>
          <p:nvPr/>
        </p:nvSpPr>
        <p:spPr>
          <a:xfrm>
            <a:off x="539552" y="2499742"/>
            <a:ext cx="288032" cy="345639"/>
          </a:xfrm>
          <a:prstGeom prst="lightningBolt">
            <a:avLst/>
          </a:prstGeom>
          <a:gradFill>
            <a:gsLst>
              <a:gs pos="0">
                <a:srgbClr val="0093BE"/>
              </a:gs>
              <a:gs pos="100000">
                <a:schemeClr val="accent1"/>
              </a:gs>
            </a:gsLst>
          </a:gra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grpSp>
        <p:nvGrpSpPr>
          <p:cNvPr id="17" name="Group 16"/>
          <p:cNvGrpSpPr/>
          <p:nvPr/>
        </p:nvGrpSpPr>
        <p:grpSpPr>
          <a:xfrm>
            <a:off x="252000" y="684000"/>
            <a:ext cx="3178681" cy="369332"/>
            <a:chOff x="0" y="0"/>
            <a:chExt cx="3477041" cy="369332"/>
          </a:xfrm>
          <a:scene3d>
            <a:camera prst="orthographicFront">
              <a:rot lat="0" lon="0" rev="0"/>
            </a:camera>
            <a:lightRig rig="contrasting" dir="t">
              <a:rot lat="0" lon="0" rev="1200000"/>
            </a:lightRig>
          </a:scene3d>
        </p:grpSpPr>
        <p:sp>
          <p:nvSpPr>
            <p:cNvPr id="18" name="Chevron 17"/>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19"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Cold Bore Tube insertion</a:t>
              </a:r>
            </a:p>
          </p:txBody>
        </p:sp>
      </p:grpSp>
      <p:grpSp>
        <p:nvGrpSpPr>
          <p:cNvPr id="20" name="Group 19"/>
          <p:cNvGrpSpPr/>
          <p:nvPr/>
        </p:nvGrpSpPr>
        <p:grpSpPr>
          <a:xfrm>
            <a:off x="252000" y="1069279"/>
            <a:ext cx="3178681" cy="369332"/>
            <a:chOff x="0" y="0"/>
            <a:chExt cx="3477041" cy="369332"/>
          </a:xfrm>
          <a:scene3d>
            <a:camera prst="orthographicFront">
              <a:rot lat="0" lon="0" rev="0"/>
            </a:camera>
            <a:lightRig rig="contrasting" dir="t">
              <a:rot lat="0" lon="0" rev="1200000"/>
            </a:lightRig>
          </a:scene3d>
        </p:grpSpPr>
        <p:sp>
          <p:nvSpPr>
            <p:cNvPr id="21" name="Chevron 20"/>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22"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Heat Exchanger Tubes insertion</a:t>
              </a:r>
            </a:p>
          </p:txBody>
        </p:sp>
      </p:grpSp>
      <p:grpSp>
        <p:nvGrpSpPr>
          <p:cNvPr id="23" name="Group 22"/>
          <p:cNvGrpSpPr/>
          <p:nvPr/>
        </p:nvGrpSpPr>
        <p:grpSpPr>
          <a:xfrm>
            <a:off x="252000" y="1452859"/>
            <a:ext cx="3178681" cy="369332"/>
            <a:chOff x="0" y="0"/>
            <a:chExt cx="3477041" cy="369332"/>
          </a:xfrm>
          <a:scene3d>
            <a:camera prst="orthographicFront">
              <a:rot lat="0" lon="0" rev="0"/>
            </a:camera>
            <a:lightRig rig="contrasting" dir="t">
              <a:rot lat="0" lon="0" rev="1200000"/>
            </a:lightRig>
          </a:scene3d>
        </p:grpSpPr>
        <p:sp>
          <p:nvSpPr>
            <p:cNvPr id="24" name="Chevron 23"/>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25"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err="1">
                  <a:solidFill>
                    <a:schemeClr val="bg1"/>
                  </a:solidFill>
                </a:rPr>
                <a:t>Busbars</a:t>
              </a:r>
              <a:r>
                <a:rPr lang="en-GB" sz="1400" i="1" dirty="0">
                  <a:solidFill>
                    <a:schemeClr val="bg1"/>
                  </a:solidFill>
                </a:rPr>
                <a:t> connections</a:t>
              </a:r>
            </a:p>
          </p:txBody>
        </p:sp>
      </p:grpSp>
      <p:grpSp>
        <p:nvGrpSpPr>
          <p:cNvPr id="26" name="Group 25"/>
          <p:cNvGrpSpPr/>
          <p:nvPr/>
        </p:nvGrpSpPr>
        <p:grpSpPr>
          <a:xfrm>
            <a:off x="242939" y="1833239"/>
            <a:ext cx="3178681" cy="369332"/>
            <a:chOff x="0" y="0"/>
            <a:chExt cx="3477041" cy="369332"/>
          </a:xfrm>
          <a:scene3d>
            <a:camera prst="orthographicFront">
              <a:rot lat="0" lon="0" rev="0"/>
            </a:camera>
            <a:lightRig rig="contrasting" dir="t">
              <a:rot lat="0" lon="0" rev="1200000"/>
            </a:lightRig>
          </a:scene3d>
        </p:grpSpPr>
        <p:sp>
          <p:nvSpPr>
            <p:cNvPr id="27" name="Chevron 26"/>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28"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Instrumentation wiring</a:t>
              </a:r>
            </a:p>
          </p:txBody>
        </p:sp>
      </p:grpSp>
    </p:spTree>
    <p:extLst>
      <p:ext uri="{BB962C8B-B14F-4D97-AF65-F5344CB8AC3E}">
        <p14:creationId xmlns:p14="http://schemas.microsoft.com/office/powerpoint/2010/main" val="3715202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ight Arrow 12"/>
          <p:cNvSpPr/>
          <p:nvPr/>
        </p:nvSpPr>
        <p:spPr>
          <a:xfrm rot="5400000">
            <a:off x="7282912" y="1300998"/>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a:t>Assembly Process</a:t>
            </a:r>
          </a:p>
        </p:txBody>
      </p:sp>
      <p:pic>
        <p:nvPicPr>
          <p:cNvPr id="10" name="Picture 9"/>
          <p:cNvPicPr>
            <a:picLocks noChangeAspect="1"/>
          </p:cNvPicPr>
          <p:nvPr/>
        </p:nvPicPr>
        <p:blipFill>
          <a:blip r:embed="rId3"/>
          <a:stretch>
            <a:fillRect/>
          </a:stretch>
        </p:blipFill>
        <p:spPr>
          <a:xfrm>
            <a:off x="7670874" y="165303"/>
            <a:ext cx="1398155" cy="1797268"/>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a:off x="1602000" y="972000"/>
            <a:ext cx="6626372" cy="3596057"/>
          </a:xfrm>
          <a:prstGeom prst="snipRoundRect">
            <a:avLst/>
          </a:prstGeom>
        </p:spPr>
      </p:pic>
      <p:sp>
        <p:nvSpPr>
          <p:cNvPr id="11" name="Right Arrow 10"/>
          <p:cNvSpPr/>
          <p:nvPr/>
        </p:nvSpPr>
        <p:spPr>
          <a:xfrm rot="5400000">
            <a:off x="1810304" y="2978406"/>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4" name="Footer Placeholder 1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15" name="Slide Number Placeholder 14"/>
          <p:cNvSpPr>
            <a:spLocks noGrp="1"/>
          </p:cNvSpPr>
          <p:nvPr>
            <p:ph type="sldNum" sz="quarter" idx="12"/>
          </p:nvPr>
        </p:nvSpPr>
        <p:spPr/>
        <p:txBody>
          <a:bodyPr/>
          <a:lstStyle/>
          <a:p>
            <a:fld id="{BFDCA1C4-9514-7B4F-976F-D92F7E296653}" type="slidenum">
              <a:rPr lang="fr-FR" smtClean="0"/>
              <a:pPr/>
              <a:t>11</a:t>
            </a:fld>
            <a:endParaRPr lang="fr-FR"/>
          </a:p>
        </p:txBody>
      </p:sp>
      <p:sp>
        <p:nvSpPr>
          <p:cNvPr id="16" name="Rectangle 15"/>
          <p:cNvSpPr/>
          <p:nvPr/>
        </p:nvSpPr>
        <p:spPr>
          <a:xfrm rot="19123749">
            <a:off x="7281815" y="287134"/>
            <a:ext cx="1000595" cy="52322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smtClean="0">
                <a:ln/>
                <a:solidFill>
                  <a:schemeClr val="bg2"/>
                </a:solidFill>
                <a:effectLst/>
              </a:rPr>
              <a:t>WPS</a:t>
            </a:r>
            <a:endParaRPr lang="en-US" sz="2800" b="1" cap="none" spc="0" dirty="0">
              <a:ln/>
              <a:solidFill>
                <a:schemeClr val="bg2"/>
              </a:solidFill>
              <a:effectLst/>
            </a:endParaRPr>
          </a:p>
        </p:txBody>
      </p:sp>
      <p:grpSp>
        <p:nvGrpSpPr>
          <p:cNvPr id="17" name="Group 16"/>
          <p:cNvGrpSpPr/>
          <p:nvPr/>
        </p:nvGrpSpPr>
        <p:grpSpPr>
          <a:xfrm>
            <a:off x="252000" y="684000"/>
            <a:ext cx="3178681" cy="369332"/>
            <a:chOff x="0" y="0"/>
            <a:chExt cx="3477041" cy="369332"/>
          </a:xfrm>
          <a:scene3d>
            <a:camera prst="orthographicFront">
              <a:rot lat="0" lon="0" rev="0"/>
            </a:camera>
            <a:lightRig rig="contrasting" dir="t">
              <a:rot lat="0" lon="0" rev="1200000"/>
            </a:lightRig>
          </a:scene3d>
        </p:grpSpPr>
        <p:sp>
          <p:nvSpPr>
            <p:cNvPr id="18" name="Chevron 17"/>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19"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Shell installation on top</a:t>
              </a:r>
            </a:p>
          </p:txBody>
        </p:sp>
      </p:grpSp>
      <p:grpSp>
        <p:nvGrpSpPr>
          <p:cNvPr id="20" name="Group 19"/>
          <p:cNvGrpSpPr/>
          <p:nvPr/>
        </p:nvGrpSpPr>
        <p:grpSpPr>
          <a:xfrm>
            <a:off x="252000" y="1073338"/>
            <a:ext cx="5040080" cy="369332"/>
            <a:chOff x="0" y="0"/>
            <a:chExt cx="3477041" cy="369332"/>
          </a:xfrm>
          <a:scene3d>
            <a:camera prst="orthographicFront">
              <a:rot lat="0" lon="0" rev="0"/>
            </a:camera>
            <a:lightRig rig="contrasting" dir="t">
              <a:rot lat="0" lon="0" rev="1200000"/>
            </a:lightRig>
          </a:scene3d>
        </p:grpSpPr>
        <p:sp>
          <p:nvSpPr>
            <p:cNvPr id="21" name="Chevron 20"/>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22"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Tack welding btw the shell beveller and the backing strip</a:t>
              </a:r>
            </a:p>
          </p:txBody>
        </p:sp>
      </p:grpSp>
    </p:spTree>
    <p:extLst>
      <p:ext uri="{BB962C8B-B14F-4D97-AF65-F5344CB8AC3E}">
        <p14:creationId xmlns:p14="http://schemas.microsoft.com/office/powerpoint/2010/main" val="2779883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Assembly Process</a:t>
            </a:r>
          </a:p>
        </p:txBody>
      </p:sp>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1602000" y="1404000"/>
            <a:ext cx="6627897" cy="3163861"/>
          </a:xfrm>
          <a:prstGeom prst="rect">
            <a:avLst/>
          </a:prstGeom>
        </p:spPr>
      </p:pic>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7" name="Slide Number Placeholder 6"/>
          <p:cNvSpPr>
            <a:spLocks noGrp="1"/>
          </p:cNvSpPr>
          <p:nvPr>
            <p:ph type="sldNum" sz="quarter" idx="12"/>
          </p:nvPr>
        </p:nvSpPr>
        <p:spPr/>
        <p:txBody>
          <a:bodyPr/>
          <a:lstStyle/>
          <a:p>
            <a:fld id="{BFDCA1C4-9514-7B4F-976F-D92F7E296653}" type="slidenum">
              <a:rPr lang="fr-FR" smtClean="0"/>
              <a:pPr/>
              <a:t>12</a:t>
            </a:fld>
            <a:endParaRPr lang="fr-FR"/>
          </a:p>
        </p:txBody>
      </p:sp>
      <p:grpSp>
        <p:nvGrpSpPr>
          <p:cNvPr id="11" name="Group 10"/>
          <p:cNvGrpSpPr/>
          <p:nvPr/>
        </p:nvGrpSpPr>
        <p:grpSpPr>
          <a:xfrm>
            <a:off x="252000" y="684000"/>
            <a:ext cx="3178681" cy="369332"/>
            <a:chOff x="0" y="0"/>
            <a:chExt cx="3477041" cy="369332"/>
          </a:xfrm>
          <a:scene3d>
            <a:camera prst="orthographicFront">
              <a:rot lat="0" lon="0" rev="0"/>
            </a:camera>
            <a:lightRig rig="contrasting" dir="t">
              <a:rot lat="0" lon="0" rev="1200000"/>
            </a:lightRig>
          </a:scene3d>
        </p:grpSpPr>
        <p:sp>
          <p:nvSpPr>
            <p:cNvPr id="12" name="Chevron 11"/>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13"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Rolling rings assembly </a:t>
              </a:r>
            </a:p>
          </p:txBody>
        </p:sp>
      </p:grpSp>
    </p:spTree>
    <p:extLst>
      <p:ext uri="{BB962C8B-B14F-4D97-AF65-F5344CB8AC3E}">
        <p14:creationId xmlns:p14="http://schemas.microsoft.com/office/powerpoint/2010/main" val="28907170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Assembly Process</a:t>
            </a:r>
          </a:p>
        </p:txBody>
      </p:sp>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1835696" y="1098000"/>
            <a:ext cx="6051558" cy="2876237"/>
          </a:xfrm>
          <a:prstGeom prst="rect">
            <a:avLst/>
          </a:prstGeom>
        </p:spPr>
      </p:pic>
      <p:sp>
        <p:nvSpPr>
          <p:cNvPr id="7" name="Right Arrow 6"/>
          <p:cNvSpPr/>
          <p:nvPr/>
        </p:nvSpPr>
        <p:spPr>
          <a:xfrm rot="16200000" flipV="1">
            <a:off x="1882312" y="2788543"/>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8" name="Right Arrow 7"/>
          <p:cNvSpPr/>
          <p:nvPr/>
        </p:nvSpPr>
        <p:spPr>
          <a:xfrm rot="16200000" flipV="1">
            <a:off x="2602392" y="2602126"/>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1" name="Right Arrow 10"/>
          <p:cNvSpPr/>
          <p:nvPr/>
        </p:nvSpPr>
        <p:spPr>
          <a:xfrm rot="16200000" flipV="1">
            <a:off x="3322472" y="2313561"/>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2" name="Right Arrow 11"/>
          <p:cNvSpPr/>
          <p:nvPr/>
        </p:nvSpPr>
        <p:spPr>
          <a:xfrm rot="16200000" flipV="1">
            <a:off x="4114560" y="2113945"/>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3" name="Right Arrow 12"/>
          <p:cNvSpPr/>
          <p:nvPr/>
        </p:nvSpPr>
        <p:spPr>
          <a:xfrm rot="16200000" flipV="1">
            <a:off x="4906648" y="1834350"/>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4" name="Right Arrow 13"/>
          <p:cNvSpPr/>
          <p:nvPr/>
        </p:nvSpPr>
        <p:spPr>
          <a:xfrm rot="16200000" flipV="1">
            <a:off x="5704955" y="1618087"/>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5" name="Right Arrow 14"/>
          <p:cNvSpPr/>
          <p:nvPr/>
        </p:nvSpPr>
        <p:spPr>
          <a:xfrm rot="16200000" flipV="1">
            <a:off x="6431254" y="1421579"/>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6" name="Right Arrow 15"/>
          <p:cNvSpPr/>
          <p:nvPr/>
        </p:nvSpPr>
        <p:spPr>
          <a:xfrm rot="16200000" flipV="1">
            <a:off x="7085545" y="1187200"/>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pic>
        <p:nvPicPr>
          <p:cNvPr id="19" name="Picture 18"/>
          <p:cNvPicPr>
            <a:picLocks noChangeAspect="1"/>
          </p:cNvPicPr>
          <p:nvPr/>
        </p:nvPicPr>
        <p:blipFill>
          <a:blip r:embed="rId4">
            <a:clrChange>
              <a:clrFrom>
                <a:srgbClr val="FFFFFF"/>
              </a:clrFrom>
              <a:clrTo>
                <a:srgbClr val="FFFFFF">
                  <a:alpha val="0"/>
                </a:srgbClr>
              </a:clrTo>
            </a:clrChange>
          </a:blip>
          <a:stretch>
            <a:fillRect/>
          </a:stretch>
        </p:blipFill>
        <p:spPr>
          <a:xfrm>
            <a:off x="2987824" y="2251354"/>
            <a:ext cx="6051558" cy="2517088"/>
          </a:xfrm>
          <a:prstGeom prst="rect">
            <a:avLst/>
          </a:prstGeom>
        </p:spPr>
      </p:pic>
      <p:sp>
        <p:nvSpPr>
          <p:cNvPr id="21" name="Curved Up Arrow 20"/>
          <p:cNvSpPr/>
          <p:nvPr/>
        </p:nvSpPr>
        <p:spPr>
          <a:xfrm flipH="1" flipV="1">
            <a:off x="3635896" y="3508024"/>
            <a:ext cx="800824" cy="423691"/>
          </a:xfrm>
          <a:prstGeom prst="curvedUpArrow">
            <a:avLst/>
          </a:prstGeom>
          <a:scene3d>
            <a:camera prst="isometricOffAxis1Left"/>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2" name="Curved Up Arrow 21"/>
          <p:cNvSpPr/>
          <p:nvPr/>
        </p:nvSpPr>
        <p:spPr>
          <a:xfrm flipH="1" flipV="1">
            <a:off x="7486842" y="2324272"/>
            <a:ext cx="800824" cy="423691"/>
          </a:xfrm>
          <a:prstGeom prst="curvedUpArrow">
            <a:avLst/>
          </a:prstGeom>
          <a:scene3d>
            <a:camera prst="isometricOffAxis1Left"/>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3" name="Footer Placeholder 22"/>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24" name="Slide Number Placeholder 23"/>
          <p:cNvSpPr>
            <a:spLocks noGrp="1"/>
          </p:cNvSpPr>
          <p:nvPr>
            <p:ph type="sldNum" sz="quarter" idx="12"/>
          </p:nvPr>
        </p:nvSpPr>
        <p:spPr/>
        <p:txBody>
          <a:bodyPr/>
          <a:lstStyle/>
          <a:p>
            <a:fld id="{BFDCA1C4-9514-7B4F-976F-D92F7E296653}" type="slidenum">
              <a:rPr lang="fr-FR" smtClean="0"/>
              <a:pPr/>
              <a:t>13</a:t>
            </a:fld>
            <a:endParaRPr lang="fr-FR"/>
          </a:p>
        </p:txBody>
      </p:sp>
      <p:grpSp>
        <p:nvGrpSpPr>
          <p:cNvPr id="25" name="Group 24"/>
          <p:cNvGrpSpPr/>
          <p:nvPr/>
        </p:nvGrpSpPr>
        <p:grpSpPr>
          <a:xfrm>
            <a:off x="252000" y="684000"/>
            <a:ext cx="4103976" cy="369332"/>
            <a:chOff x="0" y="0"/>
            <a:chExt cx="3477041" cy="369332"/>
          </a:xfrm>
          <a:scene3d>
            <a:camera prst="orthographicFront">
              <a:rot lat="0" lon="0" rev="0"/>
            </a:camera>
            <a:lightRig rig="contrasting" dir="t">
              <a:rot lat="0" lon="0" rev="1200000"/>
            </a:lightRig>
          </a:scene3d>
        </p:grpSpPr>
        <p:sp>
          <p:nvSpPr>
            <p:cNvPr id="26" name="Chevron 25"/>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27"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Handling to the rotation bench</a:t>
              </a:r>
            </a:p>
          </p:txBody>
        </p:sp>
      </p:grpSp>
      <p:grpSp>
        <p:nvGrpSpPr>
          <p:cNvPr id="28" name="Group 27"/>
          <p:cNvGrpSpPr/>
          <p:nvPr/>
        </p:nvGrpSpPr>
        <p:grpSpPr>
          <a:xfrm>
            <a:off x="252000" y="1069279"/>
            <a:ext cx="4103976" cy="369332"/>
            <a:chOff x="0" y="0"/>
            <a:chExt cx="3477041" cy="369332"/>
          </a:xfrm>
          <a:scene3d>
            <a:camera prst="orthographicFront">
              <a:rot lat="0" lon="0" rev="0"/>
            </a:camera>
            <a:lightRig rig="contrasting" dir="t">
              <a:rot lat="0" lon="0" rev="1200000"/>
            </a:lightRig>
          </a:scene3d>
        </p:grpSpPr>
        <p:sp>
          <p:nvSpPr>
            <p:cNvPr id="29" name="Chevron 28"/>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30"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Shackles</a:t>
              </a:r>
              <a:r>
                <a:rPr lang="en-GB" sz="1400" dirty="0">
                  <a:solidFill>
                    <a:schemeClr val="bg1"/>
                  </a:solidFill>
                </a:rPr>
                <a:t> </a:t>
              </a:r>
              <a:r>
                <a:rPr lang="en-GB" sz="1400" i="1" dirty="0">
                  <a:solidFill>
                    <a:schemeClr val="bg1"/>
                  </a:solidFill>
                </a:rPr>
                <a:t>removal</a:t>
              </a:r>
            </a:p>
          </p:txBody>
        </p:sp>
      </p:grpSp>
      <p:grpSp>
        <p:nvGrpSpPr>
          <p:cNvPr id="31" name="Group 30"/>
          <p:cNvGrpSpPr/>
          <p:nvPr/>
        </p:nvGrpSpPr>
        <p:grpSpPr>
          <a:xfrm>
            <a:off x="252000" y="1452859"/>
            <a:ext cx="4103976" cy="369332"/>
            <a:chOff x="0" y="0"/>
            <a:chExt cx="3477041" cy="369332"/>
          </a:xfrm>
          <a:scene3d>
            <a:camera prst="orthographicFront">
              <a:rot lat="0" lon="0" rev="0"/>
            </a:camera>
            <a:lightRig rig="contrasting" dir="t">
              <a:rot lat="0" lon="0" rev="1200000"/>
            </a:lightRig>
          </a:scene3d>
        </p:grpSpPr>
        <p:sp>
          <p:nvSpPr>
            <p:cNvPr id="32" name="Chevron 31"/>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33"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Half turn rotation around the longitudinal axis</a:t>
              </a:r>
            </a:p>
          </p:txBody>
        </p:sp>
      </p:grpSp>
    </p:spTree>
    <p:extLst>
      <p:ext uri="{BB962C8B-B14F-4D97-AF65-F5344CB8AC3E}">
        <p14:creationId xmlns:p14="http://schemas.microsoft.com/office/powerpoint/2010/main" val="531422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Assembly Process</a:t>
            </a:r>
          </a:p>
        </p:txBody>
      </p:sp>
      <p:sp>
        <p:nvSpPr>
          <p:cNvPr id="9" name="TextBox 8"/>
          <p:cNvSpPr txBox="1"/>
          <p:nvPr/>
        </p:nvSpPr>
        <p:spPr>
          <a:xfrm>
            <a:off x="323528" y="1419622"/>
            <a:ext cx="3213059" cy="3500958"/>
          </a:xfrm>
          <a:prstGeom prst="rect">
            <a:avLst/>
          </a:prstGeom>
          <a:noFill/>
        </p:spPr>
        <p:txBody>
          <a:bodyPr wrap="none" rtlCol="0">
            <a:spAutoFit/>
          </a:bodyPr>
          <a:lstStyle/>
          <a:p>
            <a:pPr marL="357188" indent="-177800">
              <a:buClr>
                <a:schemeClr val="bg2"/>
              </a:buClr>
              <a:buFont typeface="Wingdings" panose="05000000000000000000" pitchFamily="2" charset="2"/>
              <a:buChar char="q"/>
            </a:pPr>
            <a:r>
              <a:rPr lang="en-GB" sz="1200" i="1" dirty="0" smtClean="0">
                <a:solidFill>
                  <a:schemeClr val="tx1">
                    <a:lumMod val="65000"/>
                    <a:lumOff val="35000"/>
                  </a:schemeClr>
                </a:solidFill>
              </a:rPr>
              <a:t>Electrical </a:t>
            </a:r>
            <a:r>
              <a:rPr lang="en-GB" sz="1200" i="1" dirty="0">
                <a:solidFill>
                  <a:schemeClr val="tx1">
                    <a:lumMod val="65000"/>
                    <a:lumOff val="35000"/>
                  </a:schemeClr>
                </a:solidFill>
              </a:rPr>
              <a:t>reception test:</a:t>
            </a:r>
          </a:p>
          <a:p>
            <a:pPr marL="628650" lvl="1" indent="-171450">
              <a:buClr>
                <a:schemeClr val="accent6"/>
              </a:buClr>
              <a:buFont typeface="Wingdings" panose="05000000000000000000" pitchFamily="2" charset="2"/>
              <a:buChar char="§"/>
            </a:pPr>
            <a:r>
              <a:rPr lang="en-GB" sz="1050" i="1" dirty="0" err="1">
                <a:solidFill>
                  <a:schemeClr val="tx1">
                    <a:lumMod val="65000"/>
                    <a:lumOff val="35000"/>
                  </a:schemeClr>
                </a:solidFill>
              </a:rPr>
              <a:t>Dielectrical</a:t>
            </a:r>
            <a:r>
              <a:rPr lang="en-GB" sz="1050" i="1" dirty="0">
                <a:solidFill>
                  <a:schemeClr val="tx1">
                    <a:lumMod val="65000"/>
                    <a:lumOff val="35000"/>
                  </a:schemeClr>
                </a:solidFill>
              </a:rPr>
              <a:t> HV test</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V-Taps continuity</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Quench Heaters continuity</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Thermometer</a:t>
            </a:r>
          </a:p>
          <a:p>
            <a:pPr marL="628650" lvl="1" indent="-171450">
              <a:buClr>
                <a:schemeClr val="accent6"/>
              </a:buClr>
              <a:buFont typeface="Wingdings" panose="05000000000000000000" pitchFamily="2" charset="2"/>
              <a:buChar char="§"/>
            </a:pPr>
            <a:r>
              <a:rPr lang="en-GB" sz="1050" i="1" dirty="0" err="1" smtClean="0">
                <a:solidFill>
                  <a:schemeClr val="tx1">
                    <a:lumMod val="65000"/>
                    <a:lumOff val="35000"/>
                  </a:schemeClr>
                </a:solidFill>
              </a:rPr>
              <a:t>Cryoheater</a:t>
            </a:r>
            <a:endParaRPr lang="en-GB" sz="1050" i="1" dirty="0" smtClean="0">
              <a:solidFill>
                <a:schemeClr val="tx1">
                  <a:lumMod val="65000"/>
                  <a:lumOff val="35000"/>
                </a:schemeClr>
              </a:solidFill>
            </a:endParaRP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(Bus bars insulation)</a:t>
            </a:r>
          </a:p>
          <a:p>
            <a:pPr marL="628650" lvl="1" indent="-171450">
              <a:buClr>
                <a:schemeClr val="accent6"/>
              </a:buClr>
              <a:buFont typeface="Wingdings" panose="05000000000000000000" pitchFamily="2" charset="2"/>
              <a:buChar char="§"/>
            </a:pPr>
            <a:endParaRPr lang="en-GB" sz="1050" i="1" dirty="0">
              <a:solidFill>
                <a:schemeClr val="tx1">
                  <a:lumMod val="65000"/>
                  <a:lumOff val="35000"/>
                </a:schemeClr>
              </a:solidFill>
            </a:endParaRPr>
          </a:p>
          <a:p>
            <a:pPr marL="628650" lvl="1" indent="-171450">
              <a:buClr>
                <a:schemeClr val="accent6"/>
              </a:buClr>
              <a:buFont typeface="Wingdings" panose="05000000000000000000" pitchFamily="2" charset="2"/>
              <a:buChar char="§"/>
            </a:pPr>
            <a:endParaRPr lang="en-GB" sz="1050" i="1" dirty="0" smtClean="0">
              <a:solidFill>
                <a:schemeClr val="tx1">
                  <a:lumMod val="65000"/>
                  <a:lumOff val="35000"/>
                </a:schemeClr>
              </a:solidFill>
            </a:endParaRPr>
          </a:p>
          <a:p>
            <a:pPr marL="628650" lvl="1" indent="-171450">
              <a:buClr>
                <a:schemeClr val="accent6"/>
              </a:buClr>
              <a:buFont typeface="Wingdings" panose="05000000000000000000" pitchFamily="2" charset="2"/>
              <a:buChar char="§"/>
            </a:pPr>
            <a:endParaRPr lang="en-GB" sz="1050" i="1" dirty="0">
              <a:solidFill>
                <a:schemeClr val="tx1">
                  <a:lumMod val="65000"/>
                  <a:lumOff val="35000"/>
                </a:schemeClr>
              </a:solidFill>
            </a:endParaRPr>
          </a:p>
          <a:p>
            <a:pPr marL="628650" lvl="1" indent="-171450">
              <a:buClr>
                <a:schemeClr val="accent6"/>
              </a:buClr>
              <a:buFont typeface="Wingdings" panose="05000000000000000000" pitchFamily="2" charset="2"/>
              <a:buChar char="§"/>
            </a:pPr>
            <a:endParaRPr lang="en-GB" sz="1050" i="1" dirty="0" smtClean="0">
              <a:solidFill>
                <a:schemeClr val="tx1">
                  <a:lumMod val="65000"/>
                  <a:lumOff val="35000"/>
                </a:schemeClr>
              </a:solidFill>
            </a:endParaRPr>
          </a:p>
          <a:p>
            <a:pPr marL="628650" lvl="1" indent="-171450">
              <a:buClr>
                <a:schemeClr val="accent6"/>
              </a:buClr>
              <a:buFont typeface="Wingdings" panose="05000000000000000000" pitchFamily="2" charset="2"/>
              <a:buChar char="§"/>
            </a:pPr>
            <a:endParaRPr lang="en-GB" sz="1050" i="1" dirty="0">
              <a:solidFill>
                <a:schemeClr val="tx1">
                  <a:lumMod val="65000"/>
                  <a:lumOff val="35000"/>
                </a:schemeClr>
              </a:solidFill>
            </a:endParaRPr>
          </a:p>
          <a:p>
            <a:pPr marL="628650" lvl="1" indent="-171450">
              <a:buClr>
                <a:schemeClr val="accent6"/>
              </a:buClr>
              <a:buFont typeface="Wingdings" panose="05000000000000000000" pitchFamily="2" charset="2"/>
              <a:buChar char="§"/>
            </a:pPr>
            <a:endParaRPr lang="en-GB" sz="1050" i="1" dirty="0" smtClean="0">
              <a:solidFill>
                <a:schemeClr val="tx1">
                  <a:lumMod val="65000"/>
                  <a:lumOff val="35000"/>
                </a:schemeClr>
              </a:solidFill>
            </a:endParaRPr>
          </a:p>
          <a:p>
            <a:pPr marL="628650" lvl="1" indent="-171450">
              <a:buClr>
                <a:schemeClr val="accent6"/>
              </a:buClr>
              <a:buFont typeface="Wingdings" panose="05000000000000000000" pitchFamily="2" charset="2"/>
              <a:buChar char="§"/>
            </a:pPr>
            <a:endParaRPr lang="en-GB" sz="1050" i="1" dirty="0">
              <a:solidFill>
                <a:schemeClr val="tx1">
                  <a:lumMod val="65000"/>
                  <a:lumOff val="35000"/>
                </a:schemeClr>
              </a:solidFill>
            </a:endParaRPr>
          </a:p>
          <a:p>
            <a:pPr marL="628650" lvl="1" indent="-171450">
              <a:buClr>
                <a:schemeClr val="accent6"/>
              </a:buClr>
              <a:buFont typeface="Wingdings" panose="05000000000000000000" pitchFamily="2" charset="2"/>
              <a:buChar char="§"/>
            </a:pPr>
            <a:endParaRPr lang="en-GB" sz="1050" i="1" dirty="0" smtClean="0">
              <a:solidFill>
                <a:schemeClr val="tx1">
                  <a:lumMod val="65000"/>
                  <a:lumOff val="35000"/>
                </a:schemeClr>
              </a:solidFill>
            </a:endParaRPr>
          </a:p>
          <a:p>
            <a:pPr marL="628650" lvl="1" indent="-171450">
              <a:buClr>
                <a:schemeClr val="accent6"/>
              </a:buClr>
              <a:buFont typeface="Wingdings" panose="05000000000000000000" pitchFamily="2" charset="2"/>
              <a:buChar char="§"/>
            </a:pPr>
            <a:endParaRPr lang="en-GB" sz="1050" i="1" dirty="0">
              <a:solidFill>
                <a:schemeClr val="tx1">
                  <a:lumMod val="65000"/>
                  <a:lumOff val="35000"/>
                </a:schemeClr>
              </a:solidFill>
            </a:endParaRPr>
          </a:p>
          <a:p>
            <a:pPr marL="357188" lvl="1" indent="-177800">
              <a:buClr>
                <a:schemeClr val="bg2"/>
              </a:buClr>
              <a:buFont typeface="Wingdings" panose="05000000000000000000" pitchFamily="2" charset="2"/>
              <a:buChar char="q"/>
            </a:pPr>
            <a:r>
              <a:rPr lang="en-GB" sz="1200" i="1" dirty="0" smtClean="0">
                <a:solidFill>
                  <a:schemeClr val="tx1">
                    <a:lumMod val="65000"/>
                    <a:lumOff val="35000"/>
                  </a:schemeClr>
                </a:solidFill>
              </a:rPr>
              <a:t>Mechanical </a:t>
            </a:r>
            <a:r>
              <a:rPr lang="en-GB" sz="1200" i="1" dirty="0">
                <a:solidFill>
                  <a:schemeClr val="tx1">
                    <a:lumMod val="65000"/>
                    <a:lumOff val="35000"/>
                  </a:schemeClr>
                </a:solidFill>
              </a:rPr>
              <a:t>geometrical measurements</a:t>
            </a:r>
          </a:p>
          <a:p>
            <a:pPr marL="357188" lvl="1" indent="-177800">
              <a:buClr>
                <a:schemeClr val="bg2"/>
              </a:buClr>
              <a:buFont typeface="Wingdings" panose="05000000000000000000" pitchFamily="2" charset="2"/>
              <a:buChar char="q"/>
            </a:pPr>
            <a:r>
              <a:rPr lang="en-GB" sz="1200" i="1" dirty="0">
                <a:solidFill>
                  <a:schemeClr val="tx1">
                    <a:lumMod val="65000"/>
                    <a:lumOff val="35000"/>
                  </a:schemeClr>
                </a:solidFill>
              </a:rPr>
              <a:t>Geo-Magnetic </a:t>
            </a:r>
            <a:r>
              <a:rPr lang="en-GB" sz="1200" i="1" dirty="0" smtClean="0">
                <a:solidFill>
                  <a:schemeClr val="tx1">
                    <a:lumMod val="65000"/>
                    <a:lumOff val="35000"/>
                  </a:schemeClr>
                </a:solidFill>
              </a:rPr>
              <a:t>measurements</a:t>
            </a:r>
          </a:p>
          <a:p>
            <a:pPr marL="357188" lvl="1" indent="-177800">
              <a:buClr>
                <a:schemeClr val="bg2"/>
              </a:buClr>
              <a:buFont typeface="Wingdings" panose="05000000000000000000" pitchFamily="2" charset="2"/>
              <a:buChar char="q"/>
            </a:pPr>
            <a:r>
              <a:rPr lang="en-GB" sz="1200" i="1" dirty="0" smtClean="0">
                <a:solidFill>
                  <a:schemeClr val="tx1">
                    <a:lumMod val="65000"/>
                    <a:lumOff val="35000"/>
                  </a:schemeClr>
                </a:solidFill>
              </a:rPr>
              <a:t>(Polarity test)</a:t>
            </a:r>
          </a:p>
          <a:p>
            <a:pPr marL="0" lvl="1">
              <a:buClr>
                <a:schemeClr val="bg2"/>
              </a:buClr>
            </a:pPr>
            <a:endParaRPr lang="en-GB" sz="1600" i="1" dirty="0">
              <a:solidFill>
                <a:schemeClr val="tx2"/>
              </a:solidFill>
            </a:endParaRPr>
          </a:p>
        </p:txBody>
      </p:sp>
      <p:sp>
        <p:nvSpPr>
          <p:cNvPr id="28" name="Lightning Bolt 27"/>
          <p:cNvSpPr/>
          <p:nvPr/>
        </p:nvSpPr>
        <p:spPr>
          <a:xfrm>
            <a:off x="395536" y="1650047"/>
            <a:ext cx="288032" cy="345639"/>
          </a:xfrm>
          <a:prstGeom prst="lightningBolt">
            <a:avLst/>
          </a:prstGeom>
          <a:gradFill>
            <a:gsLst>
              <a:gs pos="0">
                <a:srgbClr val="0093BE"/>
              </a:gs>
              <a:gs pos="100000">
                <a:schemeClr val="accent1"/>
              </a:gs>
            </a:gsLst>
          </a:gra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grpSp>
        <p:nvGrpSpPr>
          <p:cNvPr id="29" name="Group 28"/>
          <p:cNvGrpSpPr/>
          <p:nvPr/>
        </p:nvGrpSpPr>
        <p:grpSpPr>
          <a:xfrm>
            <a:off x="295798" y="4155966"/>
            <a:ext cx="360000" cy="360000"/>
            <a:chOff x="295798" y="2270745"/>
            <a:chExt cx="360000" cy="360000"/>
          </a:xfrm>
        </p:grpSpPr>
        <p:pic>
          <p:nvPicPr>
            <p:cNvPr id="30" name="Picture 2" descr="Leica Absolute Tracker AT402 faster and easier than ever before"/>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295798" y="2270745"/>
              <a:ext cx="360000" cy="360000"/>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Straight Connector 30"/>
            <p:cNvCxnSpPr/>
            <p:nvPr/>
          </p:nvCxnSpPr>
          <p:spPr>
            <a:xfrm>
              <a:off x="478800" y="2340000"/>
              <a:ext cx="176998" cy="110745"/>
            </a:xfrm>
            <a:prstGeom prst="line">
              <a:avLst/>
            </a:prstGeom>
            <a:ln w="6350">
              <a:solidFill>
                <a:schemeClr val="accent3"/>
              </a:solidFill>
            </a:ln>
            <a:effectLst>
              <a:glow rad="25400">
                <a:schemeClr val="accent2">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cxnSp>
        <p:nvCxnSpPr>
          <p:cNvPr id="32" name="Straight Connector 31"/>
          <p:cNvCxnSpPr/>
          <p:nvPr/>
        </p:nvCxnSpPr>
        <p:spPr>
          <a:xfrm flipV="1">
            <a:off x="475200" y="4119934"/>
            <a:ext cx="190800" cy="108000"/>
          </a:xfrm>
          <a:prstGeom prst="line">
            <a:avLst/>
          </a:prstGeom>
          <a:ln w="6350">
            <a:solidFill>
              <a:schemeClr val="accent3"/>
            </a:solidFill>
          </a:ln>
          <a:effectLst>
            <a:glow rad="25400">
              <a:schemeClr val="accent2">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6" name="Footer Placeholder 5"/>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10" name="Slide Number Placeholder 9"/>
          <p:cNvSpPr>
            <a:spLocks noGrp="1"/>
          </p:cNvSpPr>
          <p:nvPr>
            <p:ph type="sldNum" sz="quarter" idx="12"/>
          </p:nvPr>
        </p:nvSpPr>
        <p:spPr/>
        <p:txBody>
          <a:bodyPr/>
          <a:lstStyle/>
          <a:p>
            <a:fld id="{BFDCA1C4-9514-7B4F-976F-D92F7E296653}" type="slidenum">
              <a:rPr lang="fr-FR" smtClean="0"/>
              <a:pPr/>
              <a:t>14</a:t>
            </a:fld>
            <a:endParaRPr lang="fr-FR"/>
          </a:p>
        </p:txBody>
      </p:sp>
      <p:sp>
        <p:nvSpPr>
          <p:cNvPr id="38" name="Right Arrow 37"/>
          <p:cNvSpPr/>
          <p:nvPr/>
        </p:nvSpPr>
        <p:spPr>
          <a:xfrm rot="5400000">
            <a:off x="7282912" y="1300998"/>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39" name="Right Arrow 38"/>
          <p:cNvSpPr/>
          <p:nvPr/>
        </p:nvSpPr>
        <p:spPr>
          <a:xfrm rot="5400000">
            <a:off x="1810304" y="2978406"/>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a:off x="1800000" y="910800"/>
            <a:ext cx="6123219" cy="2947762"/>
          </a:xfrm>
          <a:prstGeom prst="rect">
            <a:avLst/>
          </a:prstGeom>
        </p:spPr>
      </p:pic>
      <p:grpSp>
        <p:nvGrpSpPr>
          <p:cNvPr id="40" name="Group 39"/>
          <p:cNvGrpSpPr/>
          <p:nvPr/>
        </p:nvGrpSpPr>
        <p:grpSpPr>
          <a:xfrm>
            <a:off x="252000" y="684000"/>
            <a:ext cx="5112088" cy="369332"/>
            <a:chOff x="0" y="0"/>
            <a:chExt cx="3477041" cy="369332"/>
          </a:xfrm>
          <a:scene3d>
            <a:camera prst="orthographicFront">
              <a:rot lat="0" lon="0" rev="0"/>
            </a:camera>
            <a:lightRig rig="contrasting" dir="t">
              <a:rot lat="0" lon="0" rev="1200000"/>
            </a:lightRig>
          </a:scene3d>
        </p:grpSpPr>
        <p:sp>
          <p:nvSpPr>
            <p:cNvPr id="41" name="Chevron 40"/>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42"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a:solidFill>
                    <a:schemeClr val="bg1"/>
                  </a:solidFill>
                </a:rPr>
                <a:t>Handling to the welding bench (welding press conveyor</a:t>
              </a:r>
              <a:r>
                <a:rPr lang="en-GB" sz="1400" i="1" dirty="0" smtClean="0">
                  <a:solidFill>
                    <a:schemeClr val="bg1"/>
                  </a:solidFill>
                </a:rPr>
                <a:t>)</a:t>
              </a:r>
              <a:endParaRPr lang="en-GB" sz="1400" i="1" dirty="0">
                <a:solidFill>
                  <a:schemeClr val="bg1"/>
                </a:solidFill>
              </a:endParaRPr>
            </a:p>
          </p:txBody>
        </p:sp>
      </p:grpSp>
      <p:grpSp>
        <p:nvGrpSpPr>
          <p:cNvPr id="43" name="Group 42"/>
          <p:cNvGrpSpPr/>
          <p:nvPr/>
        </p:nvGrpSpPr>
        <p:grpSpPr>
          <a:xfrm>
            <a:off x="252000" y="1069279"/>
            <a:ext cx="5112088" cy="369332"/>
            <a:chOff x="0" y="0"/>
            <a:chExt cx="3477041" cy="369332"/>
          </a:xfrm>
          <a:scene3d>
            <a:camera prst="orthographicFront">
              <a:rot lat="0" lon="0" rev="0"/>
            </a:camera>
            <a:lightRig rig="contrasting" dir="t">
              <a:rot lat="0" lon="0" rev="1200000"/>
            </a:lightRig>
          </a:scene3d>
        </p:grpSpPr>
        <p:sp>
          <p:nvSpPr>
            <p:cNvPr id="44" name="Chevron 43"/>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45"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r>
                <a:rPr lang="en-GB" sz="1400" i="1" dirty="0" smtClean="0">
                  <a:solidFill>
                    <a:schemeClr val="bg1"/>
                  </a:solidFill>
                </a:rPr>
                <a:t>Upper </a:t>
              </a:r>
              <a:r>
                <a:rPr lang="en-GB" sz="1400" i="1" dirty="0">
                  <a:solidFill>
                    <a:schemeClr val="bg1"/>
                  </a:solidFill>
                </a:rPr>
                <a:t>shell installation and alignment</a:t>
              </a:r>
            </a:p>
          </p:txBody>
        </p:sp>
      </p:grpSp>
    </p:spTree>
    <p:extLst>
      <p:ext uri="{BB962C8B-B14F-4D97-AF65-F5344CB8AC3E}">
        <p14:creationId xmlns:p14="http://schemas.microsoft.com/office/powerpoint/2010/main" val="22591453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ésultat de recherche d'images pour &quot;olympus phased array&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3060466"/>
            <a:ext cx="2286000" cy="18669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stretch>
            <a:fillRect/>
          </a:stretch>
        </p:blipFill>
        <p:spPr>
          <a:xfrm>
            <a:off x="7659282" y="191848"/>
            <a:ext cx="1382908" cy="1797268"/>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GB" dirty="0"/>
              <a:t>Assembly Process</a:t>
            </a:r>
          </a:p>
        </p:txBody>
      </p:sp>
      <p:sp>
        <p:nvSpPr>
          <p:cNvPr id="9" name="TextBox 8"/>
          <p:cNvSpPr txBox="1"/>
          <p:nvPr/>
        </p:nvSpPr>
        <p:spPr>
          <a:xfrm>
            <a:off x="323528" y="771550"/>
            <a:ext cx="2955424" cy="2408352"/>
          </a:xfrm>
          <a:prstGeom prst="rect">
            <a:avLst/>
          </a:prstGeom>
          <a:noFill/>
        </p:spPr>
        <p:txBody>
          <a:bodyPr wrap="none" rtlCol="0">
            <a:spAutoFit/>
          </a:bodyPr>
          <a:lstStyle/>
          <a:p>
            <a:pPr marL="0" lvl="1">
              <a:buClr>
                <a:schemeClr val="bg2"/>
              </a:buClr>
            </a:pPr>
            <a:r>
              <a:rPr lang="en-GB" sz="1600" i="1" dirty="0" smtClean="0">
                <a:solidFill>
                  <a:schemeClr val="tx2"/>
                </a:solidFill>
              </a:rPr>
              <a:t>Longitudinal welding</a:t>
            </a:r>
          </a:p>
          <a:p>
            <a:pPr marL="357188" lvl="1" indent="-177800">
              <a:buClr>
                <a:schemeClr val="bg2"/>
              </a:buClr>
              <a:buFont typeface="Wingdings" panose="05000000000000000000" pitchFamily="2" charset="2"/>
              <a:buChar char="q"/>
            </a:pPr>
            <a:r>
              <a:rPr lang="en-GB" sz="1200" i="1" dirty="0">
                <a:solidFill>
                  <a:schemeClr val="tx1">
                    <a:lumMod val="65000"/>
                    <a:lumOff val="35000"/>
                  </a:schemeClr>
                </a:solidFill>
              </a:rPr>
              <a:t>Welding non destructive inspection </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Visual inspection</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S</a:t>
            </a:r>
            <a:r>
              <a:rPr lang="en-GB" sz="1050" i="1" dirty="0">
                <a:solidFill>
                  <a:schemeClr val="tx1">
                    <a:lumMod val="65000"/>
                    <a:lumOff val="35000"/>
                  </a:schemeClr>
                </a:solidFill>
              </a:rPr>
              <a:t>amples (shell extremities) X-rays</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Longitudinal ultrasonic inspection  </a:t>
            </a:r>
            <a:endParaRPr lang="en-GB" sz="1050" i="1" dirty="0">
              <a:solidFill>
                <a:schemeClr val="tx1">
                  <a:lumMod val="65000"/>
                  <a:lumOff val="35000"/>
                </a:schemeClr>
              </a:solidFill>
            </a:endParaRPr>
          </a:p>
          <a:p>
            <a:pPr marL="357188" indent="-177800">
              <a:buClr>
                <a:schemeClr val="bg2"/>
              </a:buClr>
              <a:buFont typeface="Wingdings" panose="05000000000000000000" pitchFamily="2" charset="2"/>
              <a:buChar char="q"/>
            </a:pPr>
            <a:r>
              <a:rPr lang="en-GB" sz="1200" i="1" dirty="0" smtClean="0">
                <a:solidFill>
                  <a:schemeClr val="tx1">
                    <a:lumMod val="65000"/>
                    <a:lumOff val="35000"/>
                  </a:schemeClr>
                </a:solidFill>
              </a:rPr>
              <a:t>Electrical </a:t>
            </a:r>
            <a:r>
              <a:rPr lang="en-GB" sz="1200" i="1" dirty="0">
                <a:solidFill>
                  <a:schemeClr val="tx1">
                    <a:lumMod val="65000"/>
                    <a:lumOff val="35000"/>
                  </a:schemeClr>
                </a:solidFill>
              </a:rPr>
              <a:t>reception test:</a:t>
            </a:r>
          </a:p>
          <a:p>
            <a:pPr marL="628650" lvl="1" indent="-171450">
              <a:buClr>
                <a:schemeClr val="accent6"/>
              </a:buClr>
              <a:buFont typeface="Wingdings" panose="05000000000000000000" pitchFamily="2" charset="2"/>
              <a:buChar char="§"/>
            </a:pPr>
            <a:r>
              <a:rPr lang="en-GB" sz="1050" i="1" dirty="0" err="1">
                <a:solidFill>
                  <a:schemeClr val="tx1">
                    <a:lumMod val="65000"/>
                    <a:lumOff val="35000"/>
                  </a:schemeClr>
                </a:solidFill>
              </a:rPr>
              <a:t>Dielectrical</a:t>
            </a:r>
            <a:r>
              <a:rPr lang="en-GB" sz="1050" i="1" dirty="0">
                <a:solidFill>
                  <a:schemeClr val="tx1">
                    <a:lumMod val="65000"/>
                    <a:lumOff val="35000"/>
                  </a:schemeClr>
                </a:solidFill>
              </a:rPr>
              <a:t> HV test</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V-Taps continuity</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Quench Heaters continuity</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Thermometer</a:t>
            </a:r>
          </a:p>
          <a:p>
            <a:pPr marL="628650" lvl="1" indent="-171450">
              <a:buClr>
                <a:schemeClr val="accent6"/>
              </a:buClr>
              <a:buFont typeface="Wingdings" panose="05000000000000000000" pitchFamily="2" charset="2"/>
              <a:buChar char="§"/>
            </a:pPr>
            <a:r>
              <a:rPr lang="en-GB" sz="1050" i="1" dirty="0" err="1">
                <a:solidFill>
                  <a:schemeClr val="tx1">
                    <a:lumMod val="65000"/>
                    <a:lumOff val="35000"/>
                  </a:schemeClr>
                </a:solidFill>
              </a:rPr>
              <a:t>Cryoheater</a:t>
            </a:r>
            <a:endParaRPr lang="en-GB" sz="1050" i="1" dirty="0">
              <a:solidFill>
                <a:schemeClr val="tx1">
                  <a:lumMod val="65000"/>
                  <a:lumOff val="35000"/>
                </a:schemeClr>
              </a:solidFill>
            </a:endParaRP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(Bus bars </a:t>
            </a:r>
            <a:r>
              <a:rPr lang="en-GB" sz="1050" i="1" dirty="0" smtClean="0">
                <a:solidFill>
                  <a:schemeClr val="tx1">
                    <a:lumMod val="65000"/>
                    <a:lumOff val="35000"/>
                  </a:schemeClr>
                </a:solidFill>
              </a:rPr>
              <a:t>insulation)</a:t>
            </a:r>
            <a:endParaRPr lang="en-GB" sz="1050" i="1" dirty="0">
              <a:solidFill>
                <a:schemeClr val="tx1">
                  <a:lumMod val="65000"/>
                  <a:lumOff val="35000"/>
                </a:schemeClr>
              </a:solidFill>
            </a:endParaRPr>
          </a:p>
          <a:p>
            <a:pPr marL="0" lvl="1">
              <a:buClr>
                <a:schemeClr val="bg2"/>
              </a:buClr>
            </a:pPr>
            <a:endParaRPr lang="en-GB" sz="1600" i="1" dirty="0">
              <a:solidFill>
                <a:schemeClr val="tx2"/>
              </a:solidFill>
            </a:endParaRPr>
          </a:p>
        </p:txBody>
      </p:sp>
      <p:sp>
        <p:nvSpPr>
          <p:cNvPr id="28" name="Lightning Bolt 27"/>
          <p:cNvSpPr/>
          <p:nvPr/>
        </p:nvSpPr>
        <p:spPr>
          <a:xfrm>
            <a:off x="539552" y="1995686"/>
            <a:ext cx="288032" cy="345639"/>
          </a:xfrm>
          <a:prstGeom prst="lightningBolt">
            <a:avLst/>
          </a:prstGeom>
          <a:gradFill>
            <a:gsLst>
              <a:gs pos="0">
                <a:srgbClr val="0093BE"/>
              </a:gs>
              <a:gs pos="100000">
                <a:schemeClr val="accent1"/>
              </a:gs>
            </a:gsLst>
          </a:gra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pic>
        <p:nvPicPr>
          <p:cNvPr id="37" name="Picture 36"/>
          <p:cNvPicPr>
            <a:picLocks noChangeAspect="1"/>
          </p:cNvPicPr>
          <p:nvPr/>
        </p:nvPicPr>
        <p:blipFill rotWithShape="1">
          <a:blip r:embed="rId5">
            <a:clrChange>
              <a:clrFrom>
                <a:srgbClr val="FFFFFF"/>
              </a:clrFrom>
              <a:clrTo>
                <a:srgbClr val="FFFFFF">
                  <a:alpha val="0"/>
                </a:srgbClr>
              </a:clrTo>
            </a:clrChange>
          </a:blip>
          <a:srcRect l="10910" t="22458" r="11808" b="27848"/>
          <a:stretch/>
        </p:blipFill>
        <p:spPr>
          <a:xfrm>
            <a:off x="1802539" y="1476000"/>
            <a:ext cx="6120680" cy="2376264"/>
          </a:xfrm>
          <a:prstGeom prst="rect">
            <a:avLst/>
          </a:prstGeom>
        </p:spPr>
      </p:pic>
      <p:pic>
        <p:nvPicPr>
          <p:cNvPr id="2052" name="Picture 4" descr="http://www.olympus-ims.com/data/Image/webinar/PA_Isp_Diff.jpg"/>
          <p:cNvPicPr>
            <a:picLocks noChangeAspect="1" noChangeArrowheads="1"/>
          </p:cNvPicPr>
          <p:nvPr/>
        </p:nvPicPr>
        <p:blipFill>
          <a:blip r:embed="rId6">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908794" y="3179903"/>
            <a:ext cx="3199710" cy="152822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7">
            <a:clrChange>
              <a:clrFrom>
                <a:srgbClr val="FCFCFC"/>
              </a:clrFrom>
              <a:clrTo>
                <a:srgbClr val="FCFCFC">
                  <a:alpha val="0"/>
                </a:srgbClr>
              </a:clrTo>
            </a:clrChange>
          </a:blip>
          <a:stretch>
            <a:fillRect/>
          </a:stretch>
        </p:blipFill>
        <p:spPr>
          <a:xfrm>
            <a:off x="461824" y="1277506"/>
            <a:ext cx="365760" cy="358140"/>
          </a:xfrm>
          <a:prstGeom prst="rect">
            <a:avLst/>
          </a:prstGeom>
        </p:spPr>
      </p:pic>
      <p:sp>
        <p:nvSpPr>
          <p:cNvPr id="7" name="Footer Placeholder 6"/>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8" name="Slide Number Placeholder 7"/>
          <p:cNvSpPr>
            <a:spLocks noGrp="1"/>
          </p:cNvSpPr>
          <p:nvPr>
            <p:ph type="sldNum" sz="quarter" idx="12"/>
          </p:nvPr>
        </p:nvSpPr>
        <p:spPr/>
        <p:txBody>
          <a:bodyPr/>
          <a:lstStyle/>
          <a:p>
            <a:fld id="{BFDCA1C4-9514-7B4F-976F-D92F7E296653}" type="slidenum">
              <a:rPr lang="fr-FR" smtClean="0"/>
              <a:pPr/>
              <a:t>15</a:t>
            </a:fld>
            <a:endParaRPr lang="fr-FR"/>
          </a:p>
        </p:txBody>
      </p:sp>
      <p:sp>
        <p:nvSpPr>
          <p:cNvPr id="19" name="Rectangle 18"/>
          <p:cNvSpPr/>
          <p:nvPr/>
        </p:nvSpPr>
        <p:spPr>
          <a:xfrm>
            <a:off x="2339752" y="4774168"/>
            <a:ext cx="6192248" cy="230832"/>
          </a:xfrm>
          <a:prstGeom prst="rect">
            <a:avLst/>
          </a:prstGeom>
          <a:solidFill>
            <a:schemeClr val="bg1"/>
          </a:solidFill>
        </p:spPr>
        <p:txBody>
          <a:bodyPr wrap="square">
            <a:spAutoFit/>
          </a:bodyPr>
          <a:lstStyle/>
          <a:p>
            <a:pPr marL="179388" indent="-179388" algn="just">
              <a:spcAft>
                <a:spcPts val="1200"/>
              </a:spcAft>
            </a:pPr>
            <a:r>
              <a:rPr lang="en-GB" sz="900" dirty="0" smtClean="0"/>
              <a:t>Non destructive inspection using Phased Array Ultra-Sonic technology ongoing development according to ISO 17640.</a:t>
            </a:r>
            <a:endParaRPr lang="en-GB" sz="900" dirty="0"/>
          </a:p>
        </p:txBody>
      </p:sp>
      <p:sp>
        <p:nvSpPr>
          <p:cNvPr id="22" name="Rectangle 21"/>
          <p:cNvSpPr/>
          <p:nvPr/>
        </p:nvSpPr>
        <p:spPr>
          <a:xfrm rot="19123749">
            <a:off x="7281816" y="210190"/>
            <a:ext cx="1000594" cy="677108"/>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smtClean="0">
                <a:ln/>
                <a:solidFill>
                  <a:schemeClr val="accent3"/>
                </a:solidFill>
                <a:effectLst/>
              </a:rPr>
              <a:t>WPS</a:t>
            </a:r>
          </a:p>
          <a:p>
            <a:pPr algn="ctr"/>
            <a:r>
              <a:rPr lang="en-US" sz="1000" dirty="0" smtClean="0">
                <a:ln/>
                <a:solidFill>
                  <a:schemeClr val="accent3"/>
                </a:solidFill>
              </a:rPr>
              <a:t>To be refine</a:t>
            </a:r>
            <a:endParaRPr lang="en-US" sz="1000" cap="none" spc="0" dirty="0">
              <a:ln/>
              <a:solidFill>
                <a:schemeClr val="accent3"/>
              </a:solidFill>
              <a:effectLst/>
            </a:endParaRPr>
          </a:p>
        </p:txBody>
      </p:sp>
      <p:grpSp>
        <p:nvGrpSpPr>
          <p:cNvPr id="23" name="Group 22"/>
          <p:cNvGrpSpPr/>
          <p:nvPr/>
        </p:nvGrpSpPr>
        <p:grpSpPr>
          <a:xfrm>
            <a:off x="252000" y="684000"/>
            <a:ext cx="2303776" cy="369332"/>
            <a:chOff x="0" y="0"/>
            <a:chExt cx="3477041" cy="369332"/>
          </a:xfrm>
          <a:scene3d>
            <a:camera prst="orthographicFront">
              <a:rot lat="0" lon="0" rev="0"/>
            </a:camera>
            <a:lightRig rig="contrasting" dir="t">
              <a:rot lat="0" lon="0" rev="1200000"/>
            </a:lightRig>
          </a:scene3d>
        </p:grpSpPr>
        <p:sp>
          <p:nvSpPr>
            <p:cNvPr id="24" name="Chevron 23"/>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25"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pPr marL="0" lvl="1">
                <a:buClr>
                  <a:schemeClr val="bg2"/>
                </a:buClr>
              </a:pPr>
              <a:r>
                <a:rPr lang="en-GB" sz="1600" i="1" dirty="0">
                  <a:solidFill>
                    <a:schemeClr val="bg1"/>
                  </a:solidFill>
                </a:rPr>
                <a:t>Longitudinal welding</a:t>
              </a:r>
            </a:p>
          </p:txBody>
        </p:sp>
      </p:grpSp>
    </p:spTree>
    <p:extLst>
      <p:ext uri="{BB962C8B-B14F-4D97-AF65-F5344CB8AC3E}">
        <p14:creationId xmlns:p14="http://schemas.microsoft.com/office/powerpoint/2010/main" val="26793172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oter Placeholder 22"/>
          <p:cNvSpPr>
            <a:spLocks noGrp="1"/>
          </p:cNvSpPr>
          <p:nvPr>
            <p:ph type="ftr" sz="quarter" idx="11"/>
          </p:nvPr>
        </p:nvSpPr>
        <p:spPr/>
        <p:txBody>
          <a:bodyPr/>
          <a:lstStyle/>
          <a:p>
            <a:r>
              <a:rPr lang="en-GB" noProof="0" dirty="0" smtClean="0"/>
              <a:t>H. Prin                      International Review of the Inner Triplet Quadruples (MQXF) for HL-LHC</a:t>
            </a:r>
            <a:endParaRPr lang="en-GB" noProof="0" dirty="0"/>
          </a:p>
        </p:txBody>
      </p:sp>
      <p:pic>
        <p:nvPicPr>
          <p:cNvPr id="22" name="Picture 21"/>
          <p:cNvPicPr>
            <a:picLocks noChangeAspect="1"/>
          </p:cNvPicPr>
          <p:nvPr/>
        </p:nvPicPr>
        <p:blipFill>
          <a:blip r:embed="rId3"/>
          <a:stretch>
            <a:fillRect/>
          </a:stretch>
        </p:blipFill>
        <p:spPr>
          <a:xfrm>
            <a:off x="6211880" y="2430099"/>
            <a:ext cx="1398155" cy="1797268"/>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GB" dirty="0"/>
              <a:t>Assembly Process</a:t>
            </a:r>
          </a:p>
        </p:txBody>
      </p:sp>
      <p:sp>
        <p:nvSpPr>
          <p:cNvPr id="9" name="TextBox 8"/>
          <p:cNvSpPr txBox="1"/>
          <p:nvPr/>
        </p:nvSpPr>
        <p:spPr>
          <a:xfrm>
            <a:off x="323528" y="771550"/>
            <a:ext cx="3724418" cy="1885131"/>
          </a:xfrm>
          <a:prstGeom prst="rect">
            <a:avLst/>
          </a:prstGeom>
          <a:noFill/>
        </p:spPr>
        <p:txBody>
          <a:bodyPr wrap="none" rtlCol="0">
            <a:spAutoFit/>
          </a:bodyPr>
          <a:lstStyle/>
          <a:p>
            <a:pPr marL="0" lvl="1">
              <a:buClr>
                <a:schemeClr val="bg2"/>
              </a:buClr>
            </a:pPr>
            <a:r>
              <a:rPr lang="en-GB" sz="1600" i="1" dirty="0" smtClean="0">
                <a:solidFill>
                  <a:schemeClr val="tx2"/>
                </a:solidFill>
              </a:rPr>
              <a:t>Cold mass finishing</a:t>
            </a:r>
          </a:p>
          <a:p>
            <a:pPr marL="357188" lvl="1" indent="-177800">
              <a:buClr>
                <a:schemeClr val="bg2"/>
              </a:buClr>
              <a:buFont typeface="Wingdings" panose="05000000000000000000" pitchFamily="2" charset="2"/>
              <a:buChar char="q"/>
            </a:pPr>
            <a:r>
              <a:rPr lang="en-GB" sz="1200" i="1" dirty="0">
                <a:solidFill>
                  <a:schemeClr val="tx1">
                    <a:lumMod val="65000"/>
                    <a:lumOff val="35000"/>
                  </a:schemeClr>
                </a:solidFill>
              </a:rPr>
              <a:t>Geo-Magnetic </a:t>
            </a:r>
            <a:r>
              <a:rPr lang="en-GB" sz="1200" i="1" dirty="0" smtClean="0">
                <a:solidFill>
                  <a:schemeClr val="tx1">
                    <a:lumMod val="65000"/>
                    <a:lumOff val="35000"/>
                  </a:schemeClr>
                </a:solidFill>
              </a:rPr>
              <a:t>measurements</a:t>
            </a:r>
          </a:p>
          <a:p>
            <a:pPr marL="357188" lvl="1" indent="-177800">
              <a:buClr>
                <a:schemeClr val="bg2"/>
              </a:buClr>
              <a:buFont typeface="Wingdings" panose="05000000000000000000" pitchFamily="2" charset="2"/>
              <a:buChar char="q"/>
            </a:pPr>
            <a:r>
              <a:rPr lang="en-GB" sz="1200" i="1" dirty="0" smtClean="0">
                <a:solidFill>
                  <a:schemeClr val="tx1">
                    <a:lumMod val="65000"/>
                    <a:lumOff val="35000"/>
                  </a:schemeClr>
                </a:solidFill>
              </a:rPr>
              <a:t>Shell and cold bore tube extremities machining</a:t>
            </a:r>
          </a:p>
          <a:p>
            <a:pPr marL="357188" lvl="1" indent="-177800">
              <a:buClr>
                <a:schemeClr val="bg2"/>
              </a:buClr>
              <a:buFont typeface="Wingdings" panose="05000000000000000000" pitchFamily="2" charset="2"/>
              <a:buChar char="q"/>
            </a:pPr>
            <a:r>
              <a:rPr lang="en-GB" sz="1200" i="1" dirty="0" smtClean="0">
                <a:solidFill>
                  <a:schemeClr val="tx1">
                    <a:lumMod val="65000"/>
                    <a:lumOff val="35000"/>
                  </a:schemeClr>
                </a:solidFill>
              </a:rPr>
              <a:t>Alignment and welding</a:t>
            </a:r>
          </a:p>
          <a:p>
            <a:pPr marL="628650" lvl="1" indent="-171450">
              <a:buClr>
                <a:schemeClr val="accent6"/>
              </a:buClr>
              <a:buFont typeface="Wingdings" panose="05000000000000000000" pitchFamily="2" charset="2"/>
              <a:buChar char="§"/>
            </a:pPr>
            <a:r>
              <a:rPr lang="en-GB" sz="1050" i="1" dirty="0">
                <a:solidFill>
                  <a:schemeClr val="tx1">
                    <a:lumMod val="65000"/>
                    <a:lumOff val="35000"/>
                  </a:schemeClr>
                </a:solidFill>
              </a:rPr>
              <a:t>End covers</a:t>
            </a:r>
            <a:r>
              <a:rPr lang="en-GB" sz="1050" i="1" dirty="0" smtClean="0">
                <a:solidFill>
                  <a:schemeClr val="tx1">
                    <a:lumMod val="65000"/>
                    <a:lumOff val="35000"/>
                  </a:schemeClr>
                </a:solidFill>
              </a:rPr>
              <a:t>,</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Supports,</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Flares,</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Flanges,</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Parallel line</a:t>
            </a:r>
          </a:p>
          <a:p>
            <a:pPr marL="357188" lvl="1" indent="-177800">
              <a:buClr>
                <a:schemeClr val="bg2"/>
              </a:buClr>
              <a:buFont typeface="Wingdings" panose="05000000000000000000" pitchFamily="2" charset="2"/>
              <a:buChar char="q"/>
            </a:pPr>
            <a:r>
              <a:rPr lang="en-GB" sz="1200" i="1" dirty="0">
                <a:solidFill>
                  <a:schemeClr val="tx1">
                    <a:lumMod val="65000"/>
                    <a:lumOff val="35000"/>
                  </a:schemeClr>
                </a:solidFill>
              </a:rPr>
              <a:t>Welding non destructive inspection </a:t>
            </a:r>
          </a:p>
        </p:txBody>
      </p:sp>
      <p:grpSp>
        <p:nvGrpSpPr>
          <p:cNvPr id="13" name="Group 12"/>
          <p:cNvGrpSpPr/>
          <p:nvPr/>
        </p:nvGrpSpPr>
        <p:grpSpPr>
          <a:xfrm>
            <a:off x="295798" y="1203598"/>
            <a:ext cx="360000" cy="360000"/>
            <a:chOff x="295798" y="2270745"/>
            <a:chExt cx="360000" cy="360000"/>
          </a:xfrm>
        </p:grpSpPr>
        <p:pic>
          <p:nvPicPr>
            <p:cNvPr id="14" name="Picture 2" descr="Leica Absolute Tracker AT402 faster and easier than ever before"/>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295798" y="2270745"/>
              <a:ext cx="360000" cy="360000"/>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Connector 14"/>
            <p:cNvCxnSpPr/>
            <p:nvPr/>
          </p:nvCxnSpPr>
          <p:spPr>
            <a:xfrm>
              <a:off x="478800" y="2340000"/>
              <a:ext cx="176998" cy="110745"/>
            </a:xfrm>
            <a:prstGeom prst="line">
              <a:avLst/>
            </a:prstGeom>
            <a:ln w="6350">
              <a:solidFill>
                <a:schemeClr val="accent3"/>
              </a:solidFill>
            </a:ln>
            <a:effectLst>
              <a:glow rad="25400">
                <a:schemeClr val="accent2">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pic>
        <p:nvPicPr>
          <p:cNvPr id="16" name="Picture 15"/>
          <p:cNvPicPr>
            <a:picLocks noChangeAspect="1"/>
          </p:cNvPicPr>
          <p:nvPr/>
        </p:nvPicPr>
        <p:blipFill>
          <a:blip r:embed="rId5">
            <a:clrChange>
              <a:clrFrom>
                <a:srgbClr val="FCFCFC"/>
              </a:clrFrom>
              <a:clrTo>
                <a:srgbClr val="FCFCFC">
                  <a:alpha val="0"/>
                </a:srgbClr>
              </a:clrTo>
            </a:clrChange>
          </a:blip>
          <a:stretch>
            <a:fillRect/>
          </a:stretch>
        </p:blipFill>
        <p:spPr>
          <a:xfrm>
            <a:off x="246240" y="2303700"/>
            <a:ext cx="365760" cy="358140"/>
          </a:xfrm>
          <a:prstGeom prst="rect">
            <a:avLst/>
          </a:prstGeom>
        </p:spPr>
      </p:pic>
      <p:pic>
        <p:nvPicPr>
          <p:cNvPr id="6" name="Picture 5"/>
          <p:cNvPicPr>
            <a:picLocks noChangeAspect="1"/>
          </p:cNvPicPr>
          <p:nvPr/>
        </p:nvPicPr>
        <p:blipFill>
          <a:blip r:embed="rId6"/>
          <a:stretch>
            <a:fillRect/>
          </a:stretch>
        </p:blipFill>
        <p:spPr>
          <a:xfrm>
            <a:off x="4091220" y="3219822"/>
            <a:ext cx="1408828" cy="1797268"/>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7"/>
          <a:stretch>
            <a:fillRect/>
          </a:stretch>
        </p:blipFill>
        <p:spPr>
          <a:xfrm>
            <a:off x="5560782" y="3219822"/>
            <a:ext cx="1390532" cy="1797268"/>
          </a:xfrm>
          <a:prstGeom prst="rect">
            <a:avLst/>
          </a:prstGeom>
          <a:ln>
            <a:noFill/>
          </a:ln>
          <a:effectLst>
            <a:outerShdw blurRad="190500" algn="tl" rotWithShape="0">
              <a:srgbClr val="000000">
                <a:alpha val="70000"/>
              </a:srgbClr>
            </a:outerShdw>
          </a:effectLst>
        </p:spPr>
      </p:pic>
      <p:pic>
        <p:nvPicPr>
          <p:cNvPr id="20" name="Picture 19"/>
          <p:cNvPicPr>
            <a:picLocks noChangeAspect="1"/>
          </p:cNvPicPr>
          <p:nvPr/>
        </p:nvPicPr>
        <p:blipFill>
          <a:blip r:embed="rId8"/>
          <a:stretch>
            <a:fillRect/>
          </a:stretch>
        </p:blipFill>
        <p:spPr>
          <a:xfrm>
            <a:off x="7653588" y="2430666"/>
            <a:ext cx="1382908" cy="1797268"/>
          </a:xfrm>
          <a:prstGeom prst="rect">
            <a:avLst/>
          </a:prstGeom>
          <a:ln>
            <a:noFill/>
          </a:ln>
          <a:effectLst>
            <a:outerShdw blurRad="190500" algn="tl" rotWithShape="0">
              <a:srgbClr val="000000">
                <a:alpha val="70000"/>
              </a:srgbClr>
            </a:outerShdw>
          </a:effectLst>
        </p:spPr>
      </p:pic>
      <p:pic>
        <p:nvPicPr>
          <p:cNvPr id="18" name="Picture 17"/>
          <p:cNvPicPr>
            <a:picLocks noChangeAspect="1"/>
          </p:cNvPicPr>
          <p:nvPr/>
        </p:nvPicPr>
        <p:blipFill>
          <a:blip r:embed="rId9"/>
          <a:stretch>
            <a:fillRect/>
          </a:stretch>
        </p:blipFill>
        <p:spPr>
          <a:xfrm>
            <a:off x="7012048" y="3219822"/>
            <a:ext cx="1382908" cy="1797268"/>
          </a:xfrm>
          <a:prstGeom prst="rect">
            <a:avLst/>
          </a:prstGeom>
          <a:ln>
            <a:noFill/>
          </a:ln>
          <a:effectLst>
            <a:outerShdw blurRad="190500" algn="tl" rotWithShape="0">
              <a:srgbClr val="000000">
                <a:alpha val="70000"/>
              </a:srgbClr>
            </a:outerShdw>
          </a:effectLst>
        </p:spPr>
      </p:pic>
      <p:pic>
        <p:nvPicPr>
          <p:cNvPr id="3" name="Picture 2"/>
          <p:cNvPicPr>
            <a:picLocks noChangeAspect="1"/>
          </p:cNvPicPr>
          <p:nvPr/>
        </p:nvPicPr>
        <p:blipFill>
          <a:blip r:embed="rId10">
            <a:clrChange>
              <a:clrFrom>
                <a:srgbClr val="FFFFFF"/>
              </a:clrFrom>
              <a:clrTo>
                <a:srgbClr val="FFFFFF">
                  <a:alpha val="0"/>
                </a:srgbClr>
              </a:clrTo>
            </a:clrChange>
          </a:blip>
          <a:stretch>
            <a:fillRect/>
          </a:stretch>
        </p:blipFill>
        <p:spPr>
          <a:xfrm>
            <a:off x="1368000" y="1188000"/>
            <a:ext cx="6855269" cy="2736000"/>
          </a:xfrm>
          <a:prstGeom prst="rect">
            <a:avLst/>
          </a:prstGeom>
        </p:spPr>
      </p:pic>
      <p:sp>
        <p:nvSpPr>
          <p:cNvPr id="24" name="Slide Number Placeholder 23"/>
          <p:cNvSpPr>
            <a:spLocks noGrp="1"/>
          </p:cNvSpPr>
          <p:nvPr>
            <p:ph type="sldNum" sz="quarter" idx="12"/>
          </p:nvPr>
        </p:nvSpPr>
        <p:spPr/>
        <p:txBody>
          <a:bodyPr/>
          <a:lstStyle/>
          <a:p>
            <a:fld id="{BFDCA1C4-9514-7B4F-976F-D92F7E296653}" type="slidenum">
              <a:rPr lang="fr-FR" smtClean="0"/>
              <a:pPr/>
              <a:t>16</a:t>
            </a:fld>
            <a:endParaRPr lang="fr-FR"/>
          </a:p>
        </p:txBody>
      </p:sp>
      <p:sp>
        <p:nvSpPr>
          <p:cNvPr id="25" name="Rectangle 24"/>
          <p:cNvSpPr/>
          <p:nvPr/>
        </p:nvSpPr>
        <p:spPr>
          <a:xfrm>
            <a:off x="7884368" y="976270"/>
            <a:ext cx="510588" cy="360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rot="19123749">
            <a:off x="7932658" y="4189022"/>
            <a:ext cx="1000595" cy="52322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smtClean="0">
                <a:ln/>
                <a:solidFill>
                  <a:schemeClr val="bg2"/>
                </a:solidFill>
                <a:effectLst/>
              </a:rPr>
              <a:t>WPS</a:t>
            </a:r>
            <a:endParaRPr lang="en-US" sz="2800" b="1" cap="none" spc="0" dirty="0">
              <a:ln/>
              <a:solidFill>
                <a:schemeClr val="bg2"/>
              </a:solidFill>
              <a:effectLst/>
            </a:endParaRPr>
          </a:p>
        </p:txBody>
      </p:sp>
      <p:grpSp>
        <p:nvGrpSpPr>
          <p:cNvPr id="31" name="Group 30"/>
          <p:cNvGrpSpPr/>
          <p:nvPr/>
        </p:nvGrpSpPr>
        <p:grpSpPr>
          <a:xfrm>
            <a:off x="252000" y="684000"/>
            <a:ext cx="2303776" cy="369332"/>
            <a:chOff x="0" y="0"/>
            <a:chExt cx="3477041" cy="369332"/>
          </a:xfrm>
          <a:scene3d>
            <a:camera prst="orthographicFront">
              <a:rot lat="0" lon="0" rev="0"/>
            </a:camera>
            <a:lightRig rig="contrasting" dir="t">
              <a:rot lat="0" lon="0" rev="1200000"/>
            </a:lightRig>
          </a:scene3d>
        </p:grpSpPr>
        <p:sp>
          <p:nvSpPr>
            <p:cNvPr id="32" name="Chevron 31"/>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33"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pPr marL="0" lvl="1">
                <a:buClr>
                  <a:schemeClr val="bg2"/>
                </a:buClr>
              </a:pPr>
              <a:r>
                <a:rPr lang="en-GB" sz="1600" i="1" dirty="0">
                  <a:solidFill>
                    <a:schemeClr val="bg1"/>
                  </a:solidFill>
                </a:rPr>
                <a:t>Cold mass finishing</a:t>
              </a:r>
            </a:p>
          </p:txBody>
        </p:sp>
      </p:grpSp>
    </p:spTree>
    <p:extLst>
      <p:ext uri="{BB962C8B-B14F-4D97-AF65-F5344CB8AC3E}">
        <p14:creationId xmlns:p14="http://schemas.microsoft.com/office/powerpoint/2010/main" val="39232410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Assembly Process</a:t>
            </a:r>
          </a:p>
        </p:txBody>
      </p:sp>
      <p:sp>
        <p:nvSpPr>
          <p:cNvPr id="9" name="TextBox 8"/>
          <p:cNvSpPr txBox="1"/>
          <p:nvPr/>
        </p:nvSpPr>
        <p:spPr>
          <a:xfrm>
            <a:off x="323528" y="771550"/>
            <a:ext cx="4155305" cy="1692771"/>
          </a:xfrm>
          <a:prstGeom prst="rect">
            <a:avLst/>
          </a:prstGeom>
          <a:noFill/>
        </p:spPr>
        <p:txBody>
          <a:bodyPr wrap="none" rtlCol="0">
            <a:spAutoFit/>
          </a:bodyPr>
          <a:lstStyle/>
          <a:p>
            <a:pPr marL="0" lvl="1">
              <a:buClr>
                <a:schemeClr val="bg2"/>
              </a:buClr>
            </a:pPr>
            <a:r>
              <a:rPr lang="en-GB" sz="1600" i="1" dirty="0" smtClean="0">
                <a:solidFill>
                  <a:schemeClr val="tx2"/>
                </a:solidFill>
              </a:rPr>
              <a:t>Preparation for pressure/leak and cold tests</a:t>
            </a:r>
          </a:p>
          <a:p>
            <a:pPr marL="357188" lvl="1" indent="-177800">
              <a:buClr>
                <a:schemeClr val="bg2"/>
              </a:buClr>
              <a:buFont typeface="Wingdings" panose="05000000000000000000" pitchFamily="2" charset="2"/>
              <a:buChar char="q"/>
            </a:pPr>
            <a:r>
              <a:rPr lang="en-GB" sz="1200" i="1" dirty="0" err="1" smtClean="0">
                <a:solidFill>
                  <a:schemeClr val="tx1">
                    <a:lumMod val="65000"/>
                    <a:lumOff val="35000"/>
                  </a:schemeClr>
                </a:solidFill>
              </a:rPr>
              <a:t>Busbars</a:t>
            </a:r>
            <a:r>
              <a:rPr lang="en-GB" sz="1200" i="1" dirty="0" smtClean="0">
                <a:solidFill>
                  <a:schemeClr val="tx1">
                    <a:lumMod val="65000"/>
                    <a:lumOff val="35000"/>
                  </a:schemeClr>
                </a:solidFill>
              </a:rPr>
              <a:t> (circuit) and instrumentation preparation </a:t>
            </a:r>
          </a:p>
          <a:p>
            <a:pPr marL="357188" lvl="1" indent="-177800">
              <a:buClr>
                <a:schemeClr val="bg2"/>
              </a:buClr>
              <a:buFont typeface="Wingdings" panose="05000000000000000000" pitchFamily="2" charset="2"/>
              <a:buChar char="q"/>
            </a:pPr>
            <a:r>
              <a:rPr lang="en-GB" sz="1200" i="1" dirty="0" smtClean="0">
                <a:solidFill>
                  <a:schemeClr val="tx1">
                    <a:lumMod val="65000"/>
                    <a:lumOff val="35000"/>
                  </a:schemeClr>
                </a:solidFill>
              </a:rPr>
              <a:t>Cold mass volume closure</a:t>
            </a:r>
          </a:p>
          <a:p>
            <a:pPr marL="357188" lvl="1" indent="-177800">
              <a:buClr>
                <a:schemeClr val="bg2"/>
              </a:buClr>
              <a:buFont typeface="Wingdings" panose="05000000000000000000" pitchFamily="2" charset="2"/>
              <a:buChar char="q"/>
            </a:pPr>
            <a:endParaRPr lang="en-GB" sz="1200" i="1" dirty="0" smtClean="0">
              <a:solidFill>
                <a:schemeClr val="tx1">
                  <a:lumMod val="65000"/>
                  <a:lumOff val="35000"/>
                </a:schemeClr>
              </a:solidFill>
            </a:endParaRPr>
          </a:p>
          <a:p>
            <a:pPr marL="357188" lvl="1" indent="-177800">
              <a:buClr>
                <a:schemeClr val="bg2"/>
              </a:buClr>
              <a:buFont typeface="Wingdings" panose="05000000000000000000" pitchFamily="2" charset="2"/>
              <a:buChar char="q"/>
            </a:pPr>
            <a:endParaRPr lang="en-GB" sz="1200" i="1" dirty="0" smtClean="0">
              <a:solidFill>
                <a:schemeClr val="tx1">
                  <a:lumMod val="65000"/>
                  <a:lumOff val="35000"/>
                </a:schemeClr>
              </a:solidFill>
            </a:endParaRPr>
          </a:p>
          <a:p>
            <a:pPr marL="0" lvl="1">
              <a:buClr>
                <a:schemeClr val="bg2"/>
              </a:buClr>
            </a:pPr>
            <a:r>
              <a:rPr lang="en-GB" sz="1600" i="1" dirty="0" smtClean="0">
                <a:solidFill>
                  <a:schemeClr val="tx2"/>
                </a:solidFill>
              </a:rPr>
              <a:t>Pressure/leak </a:t>
            </a:r>
            <a:r>
              <a:rPr lang="en-GB" sz="1600" i="1" dirty="0">
                <a:solidFill>
                  <a:schemeClr val="tx2"/>
                </a:solidFill>
              </a:rPr>
              <a:t>test</a:t>
            </a:r>
          </a:p>
          <a:p>
            <a:pPr marL="357188" lvl="1" indent="-177800">
              <a:buClr>
                <a:schemeClr val="bg2"/>
              </a:buClr>
              <a:buFont typeface="Wingdings" panose="05000000000000000000" pitchFamily="2" charset="2"/>
              <a:buChar char="q"/>
            </a:pPr>
            <a:r>
              <a:rPr lang="en-GB" sz="1200" i="1" dirty="0" smtClean="0">
                <a:solidFill>
                  <a:schemeClr val="tx1">
                    <a:lumMod val="65000"/>
                    <a:lumOff val="35000"/>
                  </a:schemeClr>
                </a:solidFill>
              </a:rPr>
              <a:t>25bars in the cold mass volume and parallel line</a:t>
            </a:r>
          </a:p>
          <a:p>
            <a:pPr marL="357188" lvl="1" indent="-177800">
              <a:buClr>
                <a:schemeClr val="bg2"/>
              </a:buClr>
              <a:buFont typeface="Wingdings" panose="05000000000000000000" pitchFamily="2" charset="2"/>
              <a:buChar char="q"/>
            </a:pPr>
            <a:r>
              <a:rPr lang="en-GB" sz="1200" i="1" dirty="0" smtClean="0">
                <a:solidFill>
                  <a:schemeClr val="tx1">
                    <a:lumMod val="65000"/>
                    <a:lumOff val="35000"/>
                  </a:schemeClr>
                </a:solidFill>
              </a:rPr>
              <a:t>5 bars in the heat exchangers</a:t>
            </a:r>
            <a:endParaRPr lang="en-GB" sz="1200" i="1" dirty="0">
              <a:solidFill>
                <a:schemeClr val="tx1">
                  <a:lumMod val="65000"/>
                  <a:lumOff val="35000"/>
                </a:schemeClr>
              </a:solidFill>
            </a:endParaRPr>
          </a:p>
        </p:txBody>
      </p:sp>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1782000" y="1440000"/>
            <a:ext cx="6196405" cy="2372515"/>
          </a:xfrm>
          <a:prstGeom prst="rect">
            <a:avLst/>
          </a:prstGeom>
        </p:spPr>
      </p:pic>
      <p:pic>
        <p:nvPicPr>
          <p:cNvPr id="5" name="Picture 4"/>
          <p:cNvPicPr>
            <a:picLocks noChangeAspect="1"/>
          </p:cNvPicPr>
          <p:nvPr/>
        </p:nvPicPr>
        <p:blipFill>
          <a:blip r:embed="rId4"/>
          <a:stretch>
            <a:fillRect/>
          </a:stretch>
        </p:blipFill>
        <p:spPr>
          <a:xfrm>
            <a:off x="231952" y="2069594"/>
            <a:ext cx="365760" cy="358140"/>
          </a:xfrm>
          <a:prstGeom prst="rect">
            <a:avLst/>
          </a:prstGeom>
        </p:spPr>
      </p:pic>
      <p:sp>
        <p:nvSpPr>
          <p:cNvPr id="6" name="Footer Placeholder 5"/>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7" name="Slide Number Placeholder 6"/>
          <p:cNvSpPr>
            <a:spLocks noGrp="1"/>
          </p:cNvSpPr>
          <p:nvPr>
            <p:ph type="sldNum" sz="quarter" idx="12"/>
          </p:nvPr>
        </p:nvSpPr>
        <p:spPr/>
        <p:txBody>
          <a:bodyPr/>
          <a:lstStyle/>
          <a:p>
            <a:fld id="{BFDCA1C4-9514-7B4F-976F-D92F7E296653}" type="slidenum">
              <a:rPr lang="fr-FR" smtClean="0"/>
              <a:pPr/>
              <a:t>17</a:t>
            </a:fld>
            <a:endParaRPr lang="fr-FR"/>
          </a:p>
        </p:txBody>
      </p:sp>
      <p:grpSp>
        <p:nvGrpSpPr>
          <p:cNvPr id="17" name="Group 16"/>
          <p:cNvGrpSpPr/>
          <p:nvPr/>
        </p:nvGrpSpPr>
        <p:grpSpPr>
          <a:xfrm>
            <a:off x="252000" y="684000"/>
            <a:ext cx="4536024" cy="369332"/>
            <a:chOff x="0" y="0"/>
            <a:chExt cx="3477041" cy="369332"/>
          </a:xfrm>
          <a:scene3d>
            <a:camera prst="orthographicFront">
              <a:rot lat="0" lon="0" rev="0"/>
            </a:camera>
            <a:lightRig rig="contrasting" dir="t">
              <a:rot lat="0" lon="0" rev="1200000"/>
            </a:lightRig>
          </a:scene3d>
        </p:grpSpPr>
        <p:sp>
          <p:nvSpPr>
            <p:cNvPr id="18" name="Chevron 17"/>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19"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pPr marL="0" lvl="1">
                <a:buClr>
                  <a:schemeClr val="bg2"/>
                </a:buClr>
              </a:pPr>
              <a:r>
                <a:rPr lang="en-GB" sz="1600" i="1" dirty="0">
                  <a:solidFill>
                    <a:schemeClr val="bg1"/>
                  </a:solidFill>
                </a:rPr>
                <a:t>Preparation for pressure/leak and cold tests</a:t>
              </a:r>
            </a:p>
          </p:txBody>
        </p:sp>
      </p:grpSp>
      <p:grpSp>
        <p:nvGrpSpPr>
          <p:cNvPr id="20" name="Group 19"/>
          <p:cNvGrpSpPr/>
          <p:nvPr/>
        </p:nvGrpSpPr>
        <p:grpSpPr>
          <a:xfrm>
            <a:off x="231952" y="1626354"/>
            <a:ext cx="4536024" cy="369332"/>
            <a:chOff x="0" y="0"/>
            <a:chExt cx="3477041" cy="369332"/>
          </a:xfrm>
          <a:scene3d>
            <a:camera prst="orthographicFront">
              <a:rot lat="0" lon="0" rev="0"/>
            </a:camera>
            <a:lightRig rig="contrasting" dir="t">
              <a:rot lat="0" lon="0" rev="1200000"/>
            </a:lightRig>
          </a:scene3d>
        </p:grpSpPr>
        <p:sp>
          <p:nvSpPr>
            <p:cNvPr id="21" name="Chevron 20"/>
            <p:cNvSpPr/>
            <p:nvPr/>
          </p:nvSpPr>
          <p:spPr>
            <a:xfrm>
              <a:off x="0" y="0"/>
              <a:ext cx="3477041" cy="369332"/>
            </a:xfrm>
            <a:prstGeom prst="chevron">
              <a:avLst/>
            </a:prstGeom>
            <a:sp3d contourW="19050" prstMaterial="metal">
              <a:bevelT w="88900" h="203200"/>
              <a:bevelB w="165100" h="254000"/>
            </a:sp3d>
          </p:spPr>
          <p:style>
            <a:lnRef idx="0">
              <a:schemeClr val="lt2">
                <a:hueOff val="0"/>
                <a:satOff val="0"/>
                <a:lumOff val="0"/>
                <a:alphaOff val="0"/>
              </a:schemeClr>
            </a:lnRef>
            <a:fillRef idx="1">
              <a:schemeClr val="dk2">
                <a:hueOff val="0"/>
                <a:satOff val="0"/>
                <a:lumOff val="0"/>
                <a:alphaOff val="0"/>
              </a:schemeClr>
            </a:fillRef>
            <a:effectRef idx="2">
              <a:schemeClr val="dk2">
                <a:hueOff val="0"/>
                <a:satOff val="0"/>
                <a:lumOff val="0"/>
                <a:alphaOff val="0"/>
              </a:schemeClr>
            </a:effectRef>
            <a:fontRef idx="minor">
              <a:schemeClr val="lt1"/>
            </a:fontRef>
          </p:style>
        </p:sp>
        <p:sp>
          <p:nvSpPr>
            <p:cNvPr id="22" name="Chevron 4"/>
            <p:cNvSpPr/>
            <p:nvPr/>
          </p:nvSpPr>
          <p:spPr>
            <a:xfrm>
              <a:off x="184666" y="0"/>
              <a:ext cx="3107709" cy="36933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008" tIns="20003" rIns="20003" bIns="20003" numCol="1" spcCol="1270" anchor="ctr" anchorCtr="0">
              <a:noAutofit/>
            </a:bodyPr>
            <a:lstStyle/>
            <a:p>
              <a:pPr marL="0" lvl="1">
                <a:buClr>
                  <a:schemeClr val="bg2"/>
                </a:buClr>
              </a:pPr>
              <a:r>
                <a:rPr lang="en-GB" sz="1600" i="1" dirty="0">
                  <a:solidFill>
                    <a:schemeClr val="bg1"/>
                  </a:solidFill>
                </a:rPr>
                <a:t>Pressure/leak test</a:t>
              </a:r>
            </a:p>
          </p:txBody>
        </p:sp>
      </p:grpSp>
    </p:spTree>
    <p:extLst>
      <p:ext uri="{BB962C8B-B14F-4D97-AF65-F5344CB8AC3E}">
        <p14:creationId xmlns:p14="http://schemas.microsoft.com/office/powerpoint/2010/main" val="26675003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Assembly Tooling</a:t>
            </a:r>
            <a:endParaRPr lang="en-GB" dirty="0"/>
          </a:p>
        </p:txBody>
      </p:sp>
      <p:sp>
        <p:nvSpPr>
          <p:cNvPr id="3" name="Footer Placeholder 2"/>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18</a:t>
            </a:fld>
            <a:endParaRPr lang="fr-FR"/>
          </a:p>
        </p:txBody>
      </p:sp>
      <p:graphicFrame>
        <p:nvGraphicFramePr>
          <p:cNvPr id="7" name="Table 6"/>
          <p:cNvGraphicFramePr>
            <a:graphicFrameLocks noGrp="1"/>
          </p:cNvGraphicFramePr>
          <p:nvPr>
            <p:extLst>
              <p:ext uri="{D42A27DB-BD31-4B8C-83A1-F6EECF244321}">
                <p14:modId xmlns:p14="http://schemas.microsoft.com/office/powerpoint/2010/main" val="903755378"/>
              </p:ext>
            </p:extLst>
          </p:nvPr>
        </p:nvGraphicFramePr>
        <p:xfrm>
          <a:off x="107504" y="700153"/>
          <a:ext cx="4309696" cy="4337108"/>
        </p:xfrm>
        <a:graphic>
          <a:graphicData uri="http://schemas.openxmlformats.org/drawingml/2006/table">
            <a:tbl>
              <a:tblPr firstRow="1" bandRow="1">
                <a:tableStyleId>{69CF1AB2-1976-4502-BF36-3FF5EA218861}</a:tableStyleId>
              </a:tblPr>
              <a:tblGrid>
                <a:gridCol w="1800200"/>
                <a:gridCol w="2509496"/>
              </a:tblGrid>
              <a:tr h="1084277">
                <a:tc>
                  <a:txBody>
                    <a:bodyPr/>
                    <a:lstStyle/>
                    <a:p>
                      <a:pPr marL="180975" marR="0" indent="-180975" algn="l" defTabSz="457200" rtl="0" eaLnBrk="1" fontAlgn="auto" latinLnBrk="0" hangingPunct="1">
                        <a:lnSpc>
                          <a:spcPct val="100000"/>
                        </a:lnSpc>
                        <a:spcBef>
                          <a:spcPct val="20000"/>
                        </a:spcBef>
                        <a:spcAft>
                          <a:spcPts val="0"/>
                        </a:spcAft>
                        <a:buClr>
                          <a:schemeClr val="accent3"/>
                        </a:buClr>
                        <a:buSzPct val="150000"/>
                        <a:buFont typeface="Wingdings" charset="2"/>
                        <a:buChar char="§"/>
                        <a:tabLst/>
                        <a:defRPr/>
                      </a:pPr>
                      <a:r>
                        <a:rPr lang="en-GB" sz="1100" b="0" kern="1200" dirty="0" smtClean="0"/>
                        <a:t>MQXFB/MCBXFB alignment bench </a:t>
                      </a:r>
                      <a:endParaRPr lang="en-GB" sz="1100" b="0" kern="1200" dirty="0" smtClean="0">
                        <a:solidFill>
                          <a:schemeClr val="accent5"/>
                        </a:solidFill>
                        <a:latin typeface="+mn-lt"/>
                        <a:ea typeface="+mn-ea"/>
                        <a:cs typeface="+mn-cs"/>
                      </a:endParaRPr>
                    </a:p>
                  </a:txBody>
                  <a:tcPr marL="45720" marR="45720" anchor="ct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GB" sz="700" b="0" kern="1200" dirty="0" smtClean="0">
                          <a:solidFill>
                            <a:schemeClr val="tx1">
                              <a:lumMod val="65000"/>
                              <a:lumOff val="35000"/>
                            </a:schemeClr>
                          </a:solidFill>
                          <a:latin typeface="+mn-lt"/>
                          <a:ea typeface="+mn-ea"/>
                          <a:cs typeface="+mn-cs"/>
                        </a:rPr>
                        <a:t>In line with the quadrupole coil pack insertion bench</a:t>
                      </a:r>
                    </a:p>
                  </a:txBody>
                  <a:tcPr marL="45720" marR="45720" anchor="b"/>
                </a:tc>
              </a:tr>
              <a:tr h="1084277">
                <a:tc>
                  <a:txBody>
                    <a:bodyPr/>
                    <a:lstStyle/>
                    <a:p>
                      <a:pPr marL="180975" marR="0" indent="-180975" algn="l" defTabSz="457200" rtl="0" eaLnBrk="1" fontAlgn="auto" latinLnBrk="0" hangingPunct="1">
                        <a:lnSpc>
                          <a:spcPct val="100000"/>
                        </a:lnSpc>
                        <a:spcBef>
                          <a:spcPct val="20000"/>
                        </a:spcBef>
                        <a:spcAft>
                          <a:spcPts val="0"/>
                        </a:spcAft>
                        <a:buClr>
                          <a:schemeClr val="accent3"/>
                        </a:buClr>
                        <a:buSzPct val="150000"/>
                        <a:buFont typeface="Wingdings" charset="2"/>
                        <a:buChar char="§"/>
                        <a:tabLst/>
                        <a:defRPr/>
                      </a:pPr>
                      <a:r>
                        <a:rPr lang="en-GB" sz="1100" b="0" kern="1200" dirty="0" smtClean="0">
                          <a:solidFill>
                            <a:schemeClr val="dk1"/>
                          </a:solidFill>
                          <a:latin typeface="+mn-lt"/>
                          <a:ea typeface="+mn-ea"/>
                          <a:cs typeface="+mn-cs"/>
                        </a:rPr>
                        <a:t>Lifting beam</a:t>
                      </a:r>
                    </a:p>
                  </a:txBody>
                  <a:tcPr marL="45720" marR="45720" anchor="ctr"/>
                </a:tc>
                <a:tc>
                  <a:txBody>
                    <a:bodyPr/>
                    <a:lstStyle/>
                    <a:p>
                      <a:r>
                        <a:rPr lang="en-GB" sz="1000" b="0" dirty="0" smtClean="0">
                          <a:solidFill>
                            <a:schemeClr val="tx1">
                              <a:lumMod val="65000"/>
                              <a:lumOff val="35000"/>
                            </a:schemeClr>
                          </a:solidFill>
                        </a:rPr>
                        <a:t>To be designed for the magnet</a:t>
                      </a:r>
                    </a:p>
                    <a:p>
                      <a:endParaRPr lang="en-GB" sz="1000" b="0" dirty="0" smtClean="0">
                        <a:solidFill>
                          <a:schemeClr val="tx1">
                            <a:lumMod val="65000"/>
                            <a:lumOff val="35000"/>
                          </a:schemeClr>
                        </a:solidFill>
                      </a:endParaRPr>
                    </a:p>
                    <a:p>
                      <a:r>
                        <a:rPr lang="en-GB" sz="1000" b="0" dirty="0" smtClean="0">
                          <a:solidFill>
                            <a:schemeClr val="tx1">
                              <a:lumMod val="65000"/>
                              <a:lumOff val="35000"/>
                            </a:schemeClr>
                          </a:solidFill>
                        </a:rPr>
                        <a:t>To be adapted for the cold masses</a:t>
                      </a:r>
                      <a:endParaRPr lang="en-GB" sz="1000" b="0" dirty="0">
                        <a:solidFill>
                          <a:schemeClr val="tx1">
                            <a:lumMod val="65000"/>
                            <a:lumOff val="35000"/>
                          </a:schemeClr>
                        </a:solidFill>
                      </a:endParaRPr>
                    </a:p>
                  </a:txBody>
                  <a:tcPr marL="45720" marR="45720" anchor="ctr"/>
                </a:tc>
              </a:tr>
              <a:tr h="1084277">
                <a:tc>
                  <a:txBody>
                    <a:bodyPr/>
                    <a:lstStyle/>
                    <a:p>
                      <a:pPr marL="180975" marR="0" indent="-180975" algn="l" defTabSz="457200" rtl="0" eaLnBrk="1" fontAlgn="auto" latinLnBrk="0" hangingPunct="1">
                        <a:lnSpc>
                          <a:spcPct val="100000"/>
                        </a:lnSpc>
                        <a:spcBef>
                          <a:spcPct val="20000"/>
                        </a:spcBef>
                        <a:spcAft>
                          <a:spcPts val="0"/>
                        </a:spcAft>
                        <a:buClr>
                          <a:srgbClr val="00B050"/>
                        </a:buClr>
                        <a:buSzPct val="150000"/>
                        <a:buFont typeface="Wingdings" charset="2"/>
                        <a:buChar char="§"/>
                        <a:tabLst/>
                        <a:defRPr/>
                      </a:pPr>
                      <a:r>
                        <a:rPr lang="en-GB" sz="1100" b="0" kern="1200" dirty="0" smtClean="0">
                          <a:solidFill>
                            <a:schemeClr val="dk1"/>
                          </a:solidFill>
                          <a:latin typeface="+mn-lt"/>
                          <a:ea typeface="+mn-ea"/>
                          <a:cs typeface="+mn-cs"/>
                        </a:rPr>
                        <a:t>Shell rotation tool</a:t>
                      </a:r>
                    </a:p>
                  </a:txBody>
                  <a:tcPr marL="45720" marR="45720" anchor="ctr"/>
                </a:tc>
                <a:tc>
                  <a:txBody>
                    <a:bodyPr/>
                    <a:lstStyle/>
                    <a:p>
                      <a:endParaRPr lang="en-GB" sz="1000" b="0" dirty="0">
                        <a:solidFill>
                          <a:schemeClr val="tx1">
                            <a:lumMod val="65000"/>
                            <a:lumOff val="35000"/>
                          </a:schemeClr>
                        </a:solidFill>
                      </a:endParaRPr>
                    </a:p>
                  </a:txBody>
                  <a:tcPr marL="45720" marR="45720" anchor="ctr"/>
                </a:tc>
              </a:tr>
              <a:tr h="1084277">
                <a:tc>
                  <a:txBody>
                    <a:bodyPr/>
                    <a:lstStyle/>
                    <a:p>
                      <a:pPr marL="180975" marR="0" indent="-180975" algn="l" defTabSz="457200" rtl="0" eaLnBrk="1" fontAlgn="auto" latinLnBrk="0" hangingPunct="1">
                        <a:lnSpc>
                          <a:spcPct val="100000"/>
                        </a:lnSpc>
                        <a:spcBef>
                          <a:spcPct val="20000"/>
                        </a:spcBef>
                        <a:spcAft>
                          <a:spcPts val="0"/>
                        </a:spcAft>
                        <a:buClr>
                          <a:srgbClr val="00B050"/>
                        </a:buClr>
                        <a:buSzPct val="150000"/>
                        <a:buFont typeface="Wingdings" charset="2"/>
                        <a:buChar char="§"/>
                        <a:tabLst/>
                        <a:defRPr/>
                      </a:pPr>
                      <a:r>
                        <a:rPr lang="en-GB" sz="1100" b="0" kern="1200" dirty="0" smtClean="0">
                          <a:solidFill>
                            <a:schemeClr val="dk1"/>
                          </a:solidFill>
                          <a:latin typeface="+mn-lt"/>
                          <a:ea typeface="+mn-ea"/>
                          <a:cs typeface="+mn-cs"/>
                        </a:rPr>
                        <a:t>Cold mass rotation bench </a:t>
                      </a:r>
                    </a:p>
                  </a:txBody>
                  <a:tcPr marL="45720" marR="45720" anchor="ctr"/>
                </a:tc>
                <a:tc>
                  <a:txBody>
                    <a:bodyPr/>
                    <a:lstStyle/>
                    <a:p>
                      <a:endParaRPr lang="en-GB" sz="1000" b="0" dirty="0">
                        <a:solidFill>
                          <a:schemeClr val="tx1">
                            <a:lumMod val="65000"/>
                            <a:lumOff val="35000"/>
                          </a:schemeClr>
                        </a:solidFill>
                      </a:endParaRPr>
                    </a:p>
                  </a:txBody>
                  <a:tcPr marL="45720" marR="45720" anchor="ctr"/>
                </a:tc>
              </a:tr>
            </a:tbl>
          </a:graphicData>
        </a:graphic>
      </p:graphicFrame>
      <p:pic>
        <p:nvPicPr>
          <p:cNvPr id="9" name="Picture 8"/>
          <p:cNvPicPr>
            <a:picLocks noChangeAspect="1"/>
          </p:cNvPicPr>
          <p:nvPr/>
        </p:nvPicPr>
        <p:blipFill>
          <a:blip r:embed="rId3"/>
          <a:stretch>
            <a:fillRect/>
          </a:stretch>
        </p:blipFill>
        <p:spPr>
          <a:xfrm>
            <a:off x="2598896" y="2868706"/>
            <a:ext cx="1441526" cy="1080000"/>
          </a:xfrm>
          <a:prstGeom prst="rect">
            <a:avLst/>
          </a:prstGeom>
          <a:ln>
            <a:noFill/>
          </a:ln>
          <a:effectLst/>
        </p:spPr>
      </p:pic>
      <p:pic>
        <p:nvPicPr>
          <p:cNvPr id="10" name="Picture 9"/>
          <p:cNvPicPr>
            <a:picLocks noChangeAspect="1"/>
          </p:cNvPicPr>
          <p:nvPr/>
        </p:nvPicPr>
        <p:blipFill>
          <a:blip r:embed="rId4"/>
          <a:stretch>
            <a:fillRect/>
          </a:stretch>
        </p:blipFill>
        <p:spPr>
          <a:xfrm>
            <a:off x="2598896" y="3954855"/>
            <a:ext cx="1432421" cy="1080000"/>
          </a:xfrm>
          <a:prstGeom prst="rect">
            <a:avLst/>
          </a:prstGeom>
          <a:ln>
            <a:noFill/>
          </a:ln>
          <a:effectLst/>
        </p:spPr>
      </p:pic>
      <p:graphicFrame>
        <p:nvGraphicFramePr>
          <p:cNvPr id="11" name="Table 10"/>
          <p:cNvGraphicFramePr>
            <a:graphicFrameLocks noGrp="1"/>
          </p:cNvGraphicFramePr>
          <p:nvPr>
            <p:extLst>
              <p:ext uri="{D42A27DB-BD31-4B8C-83A1-F6EECF244321}">
                <p14:modId xmlns:p14="http://schemas.microsoft.com/office/powerpoint/2010/main" val="2884948000"/>
              </p:ext>
            </p:extLst>
          </p:nvPr>
        </p:nvGraphicFramePr>
        <p:xfrm>
          <a:off x="4746360" y="700179"/>
          <a:ext cx="4146120" cy="4337084"/>
        </p:xfrm>
        <a:graphic>
          <a:graphicData uri="http://schemas.openxmlformats.org/drawingml/2006/table">
            <a:tbl>
              <a:tblPr firstRow="1" bandRow="1">
                <a:tableStyleId>{69CF1AB2-1976-4502-BF36-3FF5EA218861}</a:tableStyleId>
              </a:tblPr>
              <a:tblGrid>
                <a:gridCol w="1625840"/>
                <a:gridCol w="2520280"/>
              </a:tblGrid>
              <a:tr h="1084271">
                <a:tc>
                  <a:txBody>
                    <a:bodyPr/>
                    <a:lstStyle/>
                    <a:p>
                      <a:pPr marL="180975" marR="0" indent="-180975" algn="l" defTabSz="457200" rtl="0" eaLnBrk="1" fontAlgn="auto" latinLnBrk="0" hangingPunct="1">
                        <a:lnSpc>
                          <a:spcPct val="100000"/>
                        </a:lnSpc>
                        <a:spcBef>
                          <a:spcPct val="20000"/>
                        </a:spcBef>
                        <a:spcAft>
                          <a:spcPts val="0"/>
                        </a:spcAft>
                        <a:buClr>
                          <a:schemeClr val="accent6"/>
                        </a:buClr>
                        <a:buSzPct val="150000"/>
                        <a:buFont typeface="Wingdings" charset="2"/>
                        <a:buChar char="§"/>
                        <a:tabLst/>
                        <a:defRPr/>
                      </a:pPr>
                      <a:r>
                        <a:rPr lang="en-GB" sz="1100" b="0" kern="1200" dirty="0" smtClean="0">
                          <a:solidFill>
                            <a:schemeClr val="dk1"/>
                          </a:solidFill>
                          <a:latin typeface="+mn-lt"/>
                          <a:ea typeface="+mn-ea"/>
                          <a:cs typeface="+mn-cs"/>
                        </a:rPr>
                        <a:t>AC mole for</a:t>
                      </a:r>
                      <a:r>
                        <a:rPr lang="en-GB" sz="1100" b="0" kern="1200" baseline="0" dirty="0" smtClean="0">
                          <a:solidFill>
                            <a:schemeClr val="dk1"/>
                          </a:solidFill>
                          <a:latin typeface="+mn-lt"/>
                          <a:ea typeface="+mn-ea"/>
                          <a:cs typeface="+mn-cs"/>
                        </a:rPr>
                        <a:t> m</a:t>
                      </a:r>
                      <a:r>
                        <a:rPr lang="en-GB" sz="1100" b="0" kern="1200" dirty="0" smtClean="0">
                          <a:solidFill>
                            <a:schemeClr val="dk1"/>
                          </a:solidFill>
                          <a:latin typeface="+mn-lt"/>
                          <a:ea typeface="+mn-ea"/>
                          <a:cs typeface="+mn-cs"/>
                        </a:rPr>
                        <a:t>agnetic measurements</a:t>
                      </a:r>
                      <a:endParaRPr lang="en-GB" sz="1100" b="0" kern="1200" dirty="0">
                        <a:solidFill>
                          <a:schemeClr val="dk1"/>
                        </a:solidFill>
                        <a:latin typeface="+mn-lt"/>
                        <a:ea typeface="+mn-ea"/>
                        <a:cs typeface="+mn-cs"/>
                      </a:endParaRPr>
                    </a:p>
                  </a:txBody>
                  <a:tcPr marL="45720" marR="45720" anchor="ctr"/>
                </a:tc>
                <a:tc>
                  <a:txBody>
                    <a:bodyPr/>
                    <a:lstStyle/>
                    <a:p>
                      <a:endParaRPr lang="en-GB" sz="1000" b="0" dirty="0" smtClean="0">
                        <a:solidFill>
                          <a:schemeClr val="tx1">
                            <a:lumMod val="65000"/>
                            <a:lumOff val="35000"/>
                          </a:schemeClr>
                        </a:solidFill>
                      </a:endParaRPr>
                    </a:p>
                    <a:p>
                      <a:endParaRPr lang="en-GB" sz="10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6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000" b="0" dirty="0" smtClean="0">
                          <a:solidFill>
                            <a:schemeClr val="tx1">
                              <a:lumMod val="65000"/>
                              <a:lumOff val="35000"/>
                            </a:schemeClr>
                          </a:solidFill>
                        </a:rPr>
                        <a:t>Adapted from existing system</a:t>
                      </a:r>
                      <a:r>
                        <a:rPr lang="en-GB" sz="1000" b="0" baseline="0" dirty="0" smtClean="0">
                          <a:solidFill>
                            <a:schemeClr val="tx1">
                              <a:lumMod val="65000"/>
                              <a:lumOff val="35000"/>
                            </a:schemeClr>
                          </a:solidFill>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GB" sz="700" b="0" dirty="0" smtClean="0">
                          <a:solidFill>
                            <a:schemeClr val="tx1">
                              <a:lumMod val="65000"/>
                              <a:lumOff val="35000"/>
                            </a:schemeClr>
                          </a:solidFill>
                        </a:rPr>
                        <a:t>Magnetic axis scan, so pitch and yaw angles available for alignment if needed. No big current needed (AC power, from few mA to 1A, 25 Hz). Magnetic angle measurement for any type of magnet.</a:t>
                      </a:r>
                      <a:endParaRPr lang="en-GB" sz="600" b="0" dirty="0" smtClean="0">
                        <a:solidFill>
                          <a:schemeClr val="tx1">
                            <a:lumMod val="65000"/>
                            <a:lumOff val="35000"/>
                          </a:schemeClr>
                        </a:solidFill>
                      </a:endParaRPr>
                    </a:p>
                  </a:txBody>
                  <a:tcPr marL="45720" marR="45720" anchor="ctr"/>
                </a:tc>
              </a:tr>
              <a:tr h="1084271">
                <a:tc>
                  <a:txBody>
                    <a:bodyPr/>
                    <a:lstStyle/>
                    <a:p>
                      <a:pPr marL="180975" marR="0" indent="-180975" algn="l" defTabSz="457200" rtl="0" eaLnBrk="1" fontAlgn="auto" latinLnBrk="0" hangingPunct="1">
                        <a:lnSpc>
                          <a:spcPct val="100000"/>
                        </a:lnSpc>
                        <a:spcBef>
                          <a:spcPct val="20000"/>
                        </a:spcBef>
                        <a:spcAft>
                          <a:spcPts val="0"/>
                        </a:spcAft>
                        <a:buClr>
                          <a:srgbClr val="00B050"/>
                        </a:buClr>
                        <a:buSzPct val="150000"/>
                        <a:buFont typeface="Wingdings" charset="2"/>
                        <a:buChar char="§"/>
                        <a:tabLst/>
                        <a:defRPr/>
                      </a:pPr>
                      <a:r>
                        <a:rPr lang="en-GB" sz="1100" b="0" kern="1200" dirty="0" smtClean="0">
                          <a:solidFill>
                            <a:schemeClr val="dk1"/>
                          </a:solidFill>
                          <a:latin typeface="+mn-lt"/>
                          <a:ea typeface="+mn-ea"/>
                          <a:cs typeface="+mn-cs"/>
                        </a:rPr>
                        <a:t>Welding bench</a:t>
                      </a:r>
                    </a:p>
                  </a:txBody>
                  <a:tcPr marL="45720" marR="4572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sz="7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7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7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7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7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7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700" b="0" dirty="0" smtClean="0">
                        <a:solidFill>
                          <a:schemeClr val="tx1">
                            <a:lumMod val="65000"/>
                            <a:lumOff val="35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700" b="0" dirty="0" smtClean="0">
                          <a:solidFill>
                            <a:schemeClr val="tx1">
                              <a:lumMod val="65000"/>
                              <a:lumOff val="35000"/>
                            </a:schemeClr>
                          </a:solidFill>
                        </a:rPr>
                        <a:t>Existing welding press presently divided</a:t>
                      </a:r>
                      <a:r>
                        <a:rPr lang="en-GB" sz="700" b="0" baseline="0" dirty="0" smtClean="0">
                          <a:solidFill>
                            <a:schemeClr val="tx1">
                              <a:lumMod val="65000"/>
                              <a:lumOff val="35000"/>
                            </a:schemeClr>
                          </a:solidFill>
                        </a:rPr>
                        <a:t> into sectors and adapted for Ø630mm shells</a:t>
                      </a:r>
                      <a:r>
                        <a:rPr lang="en-GB" sz="700" b="0" dirty="0" smtClean="0">
                          <a:solidFill>
                            <a:schemeClr val="tx1">
                              <a:lumMod val="65000"/>
                              <a:lumOff val="35000"/>
                            </a:schemeClr>
                          </a:solidFill>
                        </a:rPr>
                        <a:t> </a:t>
                      </a:r>
                    </a:p>
                  </a:txBody>
                  <a:tcPr marL="45720" marR="45720" anchor="ctr"/>
                </a:tc>
              </a:tr>
              <a:tr h="1084271">
                <a:tc>
                  <a:txBody>
                    <a:bodyPr/>
                    <a:lstStyle/>
                    <a:p>
                      <a:pPr marL="180975" marR="0" indent="-180975" algn="l" defTabSz="457200" rtl="0" eaLnBrk="1" fontAlgn="auto" latinLnBrk="0" hangingPunct="1">
                        <a:lnSpc>
                          <a:spcPct val="100000"/>
                        </a:lnSpc>
                        <a:spcBef>
                          <a:spcPct val="20000"/>
                        </a:spcBef>
                        <a:spcAft>
                          <a:spcPts val="0"/>
                        </a:spcAft>
                        <a:buClr>
                          <a:schemeClr val="accent6"/>
                        </a:buClr>
                        <a:buSzPct val="150000"/>
                        <a:buFont typeface="Wingdings" charset="2"/>
                        <a:buChar char="§"/>
                        <a:tabLst/>
                        <a:defRPr/>
                      </a:pPr>
                      <a:r>
                        <a:rPr lang="en-GB" sz="1100" b="0" kern="1200" dirty="0" smtClean="0">
                          <a:solidFill>
                            <a:schemeClr val="dk1"/>
                          </a:solidFill>
                          <a:latin typeface="+mn-lt"/>
                          <a:ea typeface="+mn-ea"/>
                          <a:cs typeface="+mn-cs"/>
                        </a:rPr>
                        <a:t>Finishing bench</a:t>
                      </a:r>
                      <a:endParaRPr lang="en-GB" sz="1100" b="0" kern="1200" dirty="0">
                        <a:solidFill>
                          <a:schemeClr val="dk1"/>
                        </a:solidFill>
                        <a:latin typeface="+mn-lt"/>
                        <a:ea typeface="+mn-ea"/>
                        <a:cs typeface="+mn-cs"/>
                      </a:endParaRPr>
                    </a:p>
                  </a:txBody>
                  <a:tcPr marL="45720" marR="45720" anchor="ctr"/>
                </a:tc>
                <a:tc>
                  <a:txBody>
                    <a:bodyPr/>
                    <a:lstStyle/>
                    <a:p>
                      <a:endParaRPr lang="en-GB" sz="1000" b="0" dirty="0" smtClean="0">
                        <a:solidFill>
                          <a:schemeClr val="tx1">
                            <a:lumMod val="65000"/>
                            <a:lumOff val="35000"/>
                          </a:schemeClr>
                        </a:solidFill>
                      </a:endParaRPr>
                    </a:p>
                    <a:p>
                      <a:endParaRPr lang="en-GB" sz="1000" b="0" dirty="0" smtClean="0">
                        <a:solidFill>
                          <a:schemeClr val="tx1">
                            <a:lumMod val="65000"/>
                            <a:lumOff val="35000"/>
                          </a:schemeClr>
                        </a:solidFill>
                      </a:endParaRPr>
                    </a:p>
                    <a:p>
                      <a:endParaRPr lang="en-GB" sz="1000" b="0" dirty="0" smtClean="0">
                        <a:solidFill>
                          <a:schemeClr val="tx1">
                            <a:lumMod val="65000"/>
                            <a:lumOff val="35000"/>
                          </a:schemeClr>
                        </a:solidFill>
                      </a:endParaRPr>
                    </a:p>
                    <a:p>
                      <a:endParaRPr lang="en-GB" sz="1000" b="0" dirty="0" smtClean="0">
                        <a:solidFill>
                          <a:schemeClr val="tx1">
                            <a:lumMod val="65000"/>
                            <a:lumOff val="35000"/>
                          </a:schemeClr>
                        </a:solidFill>
                      </a:endParaRPr>
                    </a:p>
                    <a:p>
                      <a:endParaRPr lang="en-GB" sz="1000" b="0" dirty="0" smtClean="0">
                        <a:solidFill>
                          <a:schemeClr val="tx1">
                            <a:lumMod val="65000"/>
                            <a:lumOff val="35000"/>
                          </a:schemeClr>
                        </a:solidFill>
                      </a:endParaRPr>
                    </a:p>
                    <a:p>
                      <a:r>
                        <a:rPr lang="en-GB" sz="700" b="0" dirty="0" smtClean="0">
                          <a:solidFill>
                            <a:schemeClr val="tx1">
                              <a:lumMod val="65000"/>
                              <a:lumOff val="35000"/>
                            </a:schemeClr>
                          </a:solidFill>
                        </a:rPr>
                        <a:t>Existing</a:t>
                      </a:r>
                      <a:r>
                        <a:rPr lang="en-GB" sz="700" b="0" baseline="0" dirty="0" smtClean="0">
                          <a:solidFill>
                            <a:schemeClr val="tx1">
                              <a:lumMod val="65000"/>
                              <a:lumOff val="35000"/>
                            </a:schemeClr>
                          </a:solidFill>
                        </a:rPr>
                        <a:t> finishing room with 2 benches with new AT-402 (or AT-930) laser tracker and </a:t>
                      </a:r>
                      <a:r>
                        <a:rPr lang="en-GB" sz="700" b="0" kern="1200" baseline="0" dirty="0" smtClean="0">
                          <a:solidFill>
                            <a:schemeClr val="tx1">
                              <a:lumMod val="65000"/>
                              <a:lumOff val="35000"/>
                            </a:schemeClr>
                          </a:solidFill>
                          <a:latin typeface="+mn-lt"/>
                          <a:ea typeface="+mn-ea"/>
                          <a:cs typeface="+mn-cs"/>
                        </a:rPr>
                        <a:t>Spatial Analyser software</a:t>
                      </a:r>
                      <a:endParaRPr lang="en-GB" sz="700" b="0" kern="1200" baseline="0" dirty="0">
                        <a:solidFill>
                          <a:schemeClr val="tx1">
                            <a:lumMod val="65000"/>
                            <a:lumOff val="35000"/>
                          </a:schemeClr>
                        </a:solidFill>
                        <a:latin typeface="+mn-lt"/>
                        <a:ea typeface="+mn-ea"/>
                        <a:cs typeface="+mn-cs"/>
                      </a:endParaRPr>
                    </a:p>
                  </a:txBody>
                  <a:tcPr marL="45720" marR="45720" anchor="ctr"/>
                </a:tc>
              </a:tr>
              <a:tr h="1084271">
                <a:tc>
                  <a:txBody>
                    <a:bodyPr/>
                    <a:lstStyle/>
                    <a:p>
                      <a:pPr marL="180975" marR="0" indent="-180975" algn="l" defTabSz="457200" rtl="0" eaLnBrk="1" fontAlgn="auto" latinLnBrk="0" hangingPunct="1">
                        <a:lnSpc>
                          <a:spcPct val="100000"/>
                        </a:lnSpc>
                        <a:spcBef>
                          <a:spcPct val="20000"/>
                        </a:spcBef>
                        <a:spcAft>
                          <a:spcPts val="0"/>
                        </a:spcAft>
                        <a:buClr>
                          <a:schemeClr val="accent6"/>
                        </a:buClr>
                        <a:buSzPct val="150000"/>
                        <a:buFont typeface="Wingdings" charset="2"/>
                        <a:buChar char="§"/>
                        <a:tabLst/>
                        <a:defRPr/>
                      </a:pPr>
                      <a:r>
                        <a:rPr lang="en-GB" sz="1100" b="0" kern="1200" dirty="0" smtClean="0">
                          <a:solidFill>
                            <a:schemeClr val="dk1"/>
                          </a:solidFill>
                          <a:latin typeface="+mn-lt"/>
                          <a:ea typeface="+mn-ea"/>
                          <a:cs typeface="+mn-cs"/>
                        </a:rPr>
                        <a:t>Pressure/leak test tank</a:t>
                      </a:r>
                      <a:endParaRPr lang="en-GB" sz="1100" b="0" kern="1200" dirty="0">
                        <a:solidFill>
                          <a:schemeClr val="dk1"/>
                        </a:solidFill>
                        <a:latin typeface="+mn-lt"/>
                        <a:ea typeface="+mn-ea"/>
                        <a:cs typeface="+mn-cs"/>
                      </a:endParaRPr>
                    </a:p>
                  </a:txBody>
                  <a:tcPr marL="45720" marR="4572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sz="1000" b="0" dirty="0" smtClean="0">
                        <a:solidFill>
                          <a:schemeClr val="tx1">
                            <a:lumMod val="65000"/>
                            <a:lumOff val="35000"/>
                          </a:schemeClr>
                        </a:solidFill>
                      </a:endParaRPr>
                    </a:p>
                    <a:p>
                      <a:pPr marL="1524000" marR="0" indent="0" algn="l" defTabSz="457200" rtl="0" eaLnBrk="1" fontAlgn="auto" latinLnBrk="0" hangingPunct="1">
                        <a:lnSpc>
                          <a:spcPct val="100000"/>
                        </a:lnSpc>
                        <a:spcBef>
                          <a:spcPts val="0"/>
                        </a:spcBef>
                        <a:spcAft>
                          <a:spcPts val="0"/>
                        </a:spcAft>
                        <a:buClrTx/>
                        <a:buSzTx/>
                        <a:buFontTx/>
                        <a:buNone/>
                        <a:tabLst/>
                        <a:defRPr/>
                      </a:pPr>
                      <a:r>
                        <a:rPr lang="en-GB" sz="700" b="0" kern="1200" dirty="0" smtClean="0">
                          <a:solidFill>
                            <a:schemeClr val="tx1">
                              <a:lumMod val="65000"/>
                              <a:lumOff val="35000"/>
                            </a:schemeClr>
                          </a:solidFill>
                          <a:latin typeface="+mn-lt"/>
                          <a:ea typeface="+mn-ea"/>
                          <a:cs typeface="+mn-cs"/>
                        </a:rPr>
                        <a:t>To be adapted for Ø630mm shells </a:t>
                      </a:r>
                    </a:p>
                  </a:txBody>
                  <a:tcPr marL="45720" marR="45720" anchor="ctr"/>
                </a:tc>
              </a:tr>
            </a:tbl>
          </a:graphicData>
        </a:graphic>
      </p:graphicFrame>
      <p:pic>
        <p:nvPicPr>
          <p:cNvPr id="12"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39814" y="513595"/>
            <a:ext cx="2208650" cy="677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7" descr="Z:\Management and Administration\Open Days 2013\LMF Poster JPO 7_Picture 1.jpg"/>
          <p:cNvPicPr>
            <a:picLocks noChangeAspect="1" noChangeArrowheads="1"/>
          </p:cNvPicPr>
          <p:nvPr/>
        </p:nvPicPr>
        <p:blipFill rotWithShape="1">
          <a:blip r:embed="rId6"/>
          <a:srcRect t="27388" b="6647"/>
          <a:stretch/>
        </p:blipFill>
        <p:spPr bwMode="auto">
          <a:xfrm>
            <a:off x="6516216" y="2875186"/>
            <a:ext cx="1656184" cy="819966"/>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14" name="Content Placeholder 2"/>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6444368" y="3954855"/>
            <a:ext cx="1440000" cy="1080000"/>
          </a:xfrm>
          <a:prstGeom prst="rect">
            <a:avLst/>
          </a:prstGeom>
          <a:ln>
            <a:noFill/>
          </a:ln>
          <a:effectLst/>
        </p:spPr>
      </p:pic>
      <p:pic>
        <p:nvPicPr>
          <p:cNvPr id="15" name="Picture 2" descr="Leica Absolute Tracker AT402 faster and easier than ever before"/>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72514" y="2875186"/>
            <a:ext cx="819966" cy="81996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p:cNvPicPr>
          <p:nvPr/>
        </p:nvPicPr>
        <p:blipFill rotWithShape="1">
          <a:blip r:embed="rId9"/>
          <a:srcRect l="15887" t="28641" r="17064" b="33172"/>
          <a:stretch/>
        </p:blipFill>
        <p:spPr>
          <a:xfrm>
            <a:off x="6520610" y="1803075"/>
            <a:ext cx="2227854" cy="768675"/>
          </a:xfrm>
          <a:prstGeom prst="rect">
            <a:avLst/>
          </a:prstGeom>
        </p:spPr>
      </p:pic>
      <p:pic>
        <p:nvPicPr>
          <p:cNvPr id="19" name="Picture 18"/>
          <p:cNvPicPr>
            <a:picLocks noChangeAspect="1"/>
          </p:cNvPicPr>
          <p:nvPr/>
        </p:nvPicPr>
        <p:blipFill rotWithShape="1">
          <a:blip r:embed="rId10">
            <a:clrChange>
              <a:clrFrom>
                <a:srgbClr val="FFFFFF"/>
              </a:clrFrom>
              <a:clrTo>
                <a:srgbClr val="FFFFFF">
                  <a:alpha val="0"/>
                </a:srgbClr>
              </a:clrTo>
            </a:clrChange>
          </a:blip>
          <a:srcRect l="7410" t="24383" r="7453" b="14717"/>
          <a:stretch/>
        </p:blipFill>
        <p:spPr>
          <a:xfrm>
            <a:off x="1979307" y="700179"/>
            <a:ext cx="2332800" cy="1007475"/>
          </a:xfrm>
          <a:prstGeom prst="rect">
            <a:avLst/>
          </a:prstGeom>
        </p:spPr>
      </p:pic>
    </p:spTree>
    <p:extLst>
      <p:ext uri="{BB962C8B-B14F-4D97-AF65-F5344CB8AC3E}">
        <p14:creationId xmlns:p14="http://schemas.microsoft.com/office/powerpoint/2010/main" val="10007998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Magnetic Alignment Specifications</a:t>
            </a:r>
            <a:endParaRPr lang="en-GB" dirty="0"/>
          </a:p>
        </p:txBody>
      </p:sp>
      <p:sp>
        <p:nvSpPr>
          <p:cNvPr id="4" name="Footer Placeholder 3"/>
          <p:cNvSpPr>
            <a:spLocks noGrp="1"/>
          </p:cNvSpPr>
          <p:nvPr>
            <p:ph type="ftr" sz="quarter" idx="11"/>
          </p:nvPr>
        </p:nvSpPr>
        <p:spPr/>
        <p:txBody>
          <a:bodyPr/>
          <a:lstStyle/>
          <a:p>
            <a:r>
              <a:rPr lang="en-GB" noProof="0" dirty="0" smtClean="0"/>
              <a:t>H. Prin                      International Review of the Inner Triplet Quadruples (MQXF) for HL-LHC</a:t>
            </a:r>
            <a:endParaRPr lang="en-GB" noProof="0" dirty="0"/>
          </a:p>
        </p:txBody>
      </p:sp>
      <p:sp>
        <p:nvSpPr>
          <p:cNvPr id="5" name="Slide Number Placeholder 4"/>
          <p:cNvSpPr>
            <a:spLocks noGrp="1"/>
          </p:cNvSpPr>
          <p:nvPr>
            <p:ph type="sldNum" sz="quarter" idx="12"/>
          </p:nvPr>
        </p:nvSpPr>
        <p:spPr>
          <a:xfrm>
            <a:off x="8686800" y="4758201"/>
            <a:ext cx="360000" cy="270000"/>
          </a:xfrm>
        </p:spPr>
        <p:txBody>
          <a:bodyPr/>
          <a:lstStyle/>
          <a:p>
            <a:fld id="{BFDCA1C4-9514-7B4F-976F-D92F7E296653}" type="slidenum">
              <a:rPr lang="fr-FR" smtClean="0"/>
              <a:pPr/>
              <a:t>19</a:t>
            </a:fld>
            <a:endParaRPr lang="fr-FR" dirty="0"/>
          </a:p>
        </p:txBody>
      </p:sp>
      <p:pic>
        <p:nvPicPr>
          <p:cNvPr id="2050" name="Picture 2" descr="image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15" y="1069517"/>
            <a:ext cx="5072658" cy="206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p:nvPr/>
        </p:nvGrpSpPr>
        <p:grpSpPr>
          <a:xfrm>
            <a:off x="242260" y="1653246"/>
            <a:ext cx="4009929" cy="1494568"/>
            <a:chOff x="818827" y="3091339"/>
            <a:chExt cx="4009929" cy="1494568"/>
          </a:xfrm>
        </p:grpSpPr>
        <p:cxnSp>
          <p:nvCxnSpPr>
            <p:cNvPr id="7" name="Straight Arrow Connector 6"/>
            <p:cNvCxnSpPr/>
            <p:nvPr/>
          </p:nvCxnSpPr>
          <p:spPr>
            <a:xfrm flipV="1">
              <a:off x="818828" y="3091339"/>
              <a:ext cx="3639355" cy="1189789"/>
            </a:xfrm>
            <a:prstGeom prst="straightConnector1">
              <a:avLst/>
            </a:prstGeom>
            <a:ln w="19050">
              <a:solidFill>
                <a:schemeClr val="accent3"/>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818828" y="3687874"/>
              <a:ext cx="0" cy="593254"/>
            </a:xfrm>
            <a:prstGeom prst="straightConnector1">
              <a:avLst/>
            </a:prstGeom>
            <a:ln w="19050">
              <a:solidFill>
                <a:schemeClr val="accent3"/>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818827" y="4281128"/>
              <a:ext cx="576436" cy="226454"/>
            </a:xfrm>
            <a:prstGeom prst="straightConnector1">
              <a:avLst/>
            </a:prstGeom>
            <a:ln w="19050">
              <a:solidFill>
                <a:schemeClr val="accent3"/>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331640" y="4278130"/>
              <a:ext cx="577402" cy="307777"/>
            </a:xfrm>
            <a:prstGeom prst="rect">
              <a:avLst/>
            </a:prstGeom>
            <a:noFill/>
          </p:spPr>
          <p:txBody>
            <a:bodyPr wrap="none" rtlCol="0">
              <a:spAutoFit/>
            </a:bodyPr>
            <a:lstStyle/>
            <a:p>
              <a:r>
                <a:rPr lang="en-GB" sz="1400" dirty="0" smtClean="0">
                  <a:solidFill>
                    <a:schemeClr val="accent3"/>
                  </a:solidFill>
                </a:rPr>
                <a:t>X</a:t>
              </a:r>
              <a:r>
                <a:rPr lang="en-GB" sz="600" dirty="0" smtClean="0">
                  <a:solidFill>
                    <a:schemeClr val="accent3"/>
                  </a:solidFill>
                </a:rPr>
                <a:t>MQXFB</a:t>
              </a:r>
              <a:endParaRPr lang="en-GB" sz="1400" dirty="0">
                <a:solidFill>
                  <a:schemeClr val="accent3"/>
                </a:solidFill>
              </a:endParaRPr>
            </a:p>
          </p:txBody>
        </p:sp>
        <p:sp>
          <p:nvSpPr>
            <p:cNvPr id="14" name="TextBox 13"/>
            <p:cNvSpPr txBox="1"/>
            <p:nvPr/>
          </p:nvSpPr>
          <p:spPr>
            <a:xfrm>
              <a:off x="818828" y="3509183"/>
              <a:ext cx="577402" cy="307777"/>
            </a:xfrm>
            <a:prstGeom prst="rect">
              <a:avLst/>
            </a:prstGeom>
            <a:noFill/>
          </p:spPr>
          <p:txBody>
            <a:bodyPr wrap="none" rtlCol="0">
              <a:spAutoFit/>
            </a:bodyPr>
            <a:lstStyle/>
            <a:p>
              <a:r>
                <a:rPr lang="en-GB" sz="1400" dirty="0" smtClean="0">
                  <a:solidFill>
                    <a:schemeClr val="accent3"/>
                  </a:solidFill>
                </a:rPr>
                <a:t>Z</a:t>
              </a:r>
              <a:r>
                <a:rPr lang="en-GB" sz="600" dirty="0" smtClean="0">
                  <a:solidFill>
                    <a:schemeClr val="accent3"/>
                  </a:solidFill>
                </a:rPr>
                <a:t>MQXFB</a:t>
              </a:r>
              <a:endParaRPr lang="en-GB" sz="1400" dirty="0">
                <a:solidFill>
                  <a:schemeClr val="accent3"/>
                </a:solidFill>
              </a:endParaRPr>
            </a:p>
          </p:txBody>
        </p:sp>
        <p:sp>
          <p:nvSpPr>
            <p:cNvPr id="15" name="TextBox 14"/>
            <p:cNvSpPr txBox="1"/>
            <p:nvPr/>
          </p:nvSpPr>
          <p:spPr>
            <a:xfrm>
              <a:off x="4251354" y="3147814"/>
              <a:ext cx="577402" cy="307777"/>
            </a:xfrm>
            <a:prstGeom prst="rect">
              <a:avLst/>
            </a:prstGeom>
            <a:noFill/>
          </p:spPr>
          <p:txBody>
            <a:bodyPr wrap="none" rtlCol="0">
              <a:spAutoFit/>
            </a:bodyPr>
            <a:lstStyle/>
            <a:p>
              <a:r>
                <a:rPr lang="en-GB" sz="1400" dirty="0" smtClean="0">
                  <a:solidFill>
                    <a:schemeClr val="accent3"/>
                  </a:solidFill>
                </a:rPr>
                <a:t>Y</a:t>
              </a:r>
              <a:r>
                <a:rPr lang="en-GB" sz="600" dirty="0" smtClean="0">
                  <a:solidFill>
                    <a:schemeClr val="accent3"/>
                  </a:solidFill>
                </a:rPr>
                <a:t>MQXFB</a:t>
              </a:r>
              <a:endParaRPr lang="en-GB" sz="1400" dirty="0">
                <a:solidFill>
                  <a:schemeClr val="accent3"/>
                </a:solidFill>
              </a:endParaRPr>
            </a:p>
          </p:txBody>
        </p:sp>
      </p:grpSp>
      <p:grpSp>
        <p:nvGrpSpPr>
          <p:cNvPr id="17" name="Group 16"/>
          <p:cNvGrpSpPr/>
          <p:nvPr/>
        </p:nvGrpSpPr>
        <p:grpSpPr>
          <a:xfrm>
            <a:off x="4006653" y="849021"/>
            <a:ext cx="1429009" cy="1076724"/>
            <a:chOff x="818827" y="3509183"/>
            <a:chExt cx="1429009" cy="1076724"/>
          </a:xfrm>
        </p:grpSpPr>
        <p:cxnSp>
          <p:nvCxnSpPr>
            <p:cNvPr id="18" name="Straight Arrow Connector 17"/>
            <p:cNvCxnSpPr/>
            <p:nvPr/>
          </p:nvCxnSpPr>
          <p:spPr>
            <a:xfrm flipV="1">
              <a:off x="818828" y="3976581"/>
              <a:ext cx="931556" cy="304547"/>
            </a:xfrm>
            <a:prstGeom prst="straightConnector1">
              <a:avLst/>
            </a:prstGeom>
            <a:ln w="19050">
              <a:solidFill>
                <a:srgbClr val="00B050"/>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818828" y="3687874"/>
              <a:ext cx="0" cy="593254"/>
            </a:xfrm>
            <a:prstGeom prst="straightConnector1">
              <a:avLst/>
            </a:prstGeom>
            <a:ln w="19050">
              <a:solidFill>
                <a:srgbClr val="00B050"/>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818827" y="4281128"/>
              <a:ext cx="576436" cy="226454"/>
            </a:xfrm>
            <a:prstGeom prst="straightConnector1">
              <a:avLst/>
            </a:prstGeom>
            <a:ln w="19050">
              <a:solidFill>
                <a:srgbClr val="00B050"/>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331640" y="4278130"/>
              <a:ext cx="625492" cy="307777"/>
            </a:xfrm>
            <a:prstGeom prst="rect">
              <a:avLst/>
            </a:prstGeom>
            <a:noFill/>
          </p:spPr>
          <p:txBody>
            <a:bodyPr wrap="none" rtlCol="0">
              <a:spAutoFit/>
            </a:bodyPr>
            <a:lstStyle/>
            <a:p>
              <a:r>
                <a:rPr lang="en-GB" sz="1400" dirty="0" smtClean="0">
                  <a:solidFill>
                    <a:srgbClr val="00B050"/>
                  </a:solidFill>
                </a:rPr>
                <a:t>X</a:t>
              </a:r>
              <a:r>
                <a:rPr lang="en-GB" sz="600" dirty="0" smtClean="0">
                  <a:solidFill>
                    <a:srgbClr val="00B050"/>
                  </a:solidFill>
                </a:rPr>
                <a:t>MCBXFB</a:t>
              </a:r>
              <a:endParaRPr lang="en-GB" sz="1400" dirty="0">
                <a:solidFill>
                  <a:srgbClr val="00B050"/>
                </a:solidFill>
              </a:endParaRPr>
            </a:p>
          </p:txBody>
        </p:sp>
        <p:sp>
          <p:nvSpPr>
            <p:cNvPr id="22" name="TextBox 21"/>
            <p:cNvSpPr txBox="1"/>
            <p:nvPr/>
          </p:nvSpPr>
          <p:spPr>
            <a:xfrm>
              <a:off x="818828" y="3509183"/>
              <a:ext cx="614271" cy="307777"/>
            </a:xfrm>
            <a:prstGeom prst="rect">
              <a:avLst/>
            </a:prstGeom>
            <a:noFill/>
          </p:spPr>
          <p:txBody>
            <a:bodyPr wrap="none" rtlCol="0">
              <a:spAutoFit/>
            </a:bodyPr>
            <a:lstStyle/>
            <a:p>
              <a:r>
                <a:rPr lang="en-GB" sz="1400" dirty="0" smtClean="0">
                  <a:solidFill>
                    <a:srgbClr val="00B050"/>
                  </a:solidFill>
                </a:rPr>
                <a:t>Z</a:t>
              </a:r>
              <a:r>
                <a:rPr lang="en-GB" sz="600" dirty="0" smtClean="0">
                  <a:solidFill>
                    <a:srgbClr val="00B050"/>
                  </a:solidFill>
                </a:rPr>
                <a:t>MCBXFB</a:t>
              </a:r>
              <a:endParaRPr lang="en-GB" sz="1400" dirty="0">
                <a:solidFill>
                  <a:srgbClr val="00B050"/>
                </a:solidFill>
              </a:endParaRPr>
            </a:p>
          </p:txBody>
        </p:sp>
        <p:sp>
          <p:nvSpPr>
            <p:cNvPr id="23" name="TextBox 22"/>
            <p:cNvSpPr txBox="1"/>
            <p:nvPr/>
          </p:nvSpPr>
          <p:spPr>
            <a:xfrm>
              <a:off x="1622344" y="4008398"/>
              <a:ext cx="625492" cy="307777"/>
            </a:xfrm>
            <a:prstGeom prst="rect">
              <a:avLst/>
            </a:prstGeom>
            <a:noFill/>
          </p:spPr>
          <p:txBody>
            <a:bodyPr wrap="none" rtlCol="0">
              <a:spAutoFit/>
            </a:bodyPr>
            <a:lstStyle/>
            <a:p>
              <a:r>
                <a:rPr lang="en-GB" sz="1400" dirty="0" smtClean="0">
                  <a:solidFill>
                    <a:srgbClr val="00B050"/>
                  </a:solidFill>
                </a:rPr>
                <a:t>Y</a:t>
              </a:r>
              <a:r>
                <a:rPr lang="en-GB" sz="600" dirty="0" smtClean="0">
                  <a:solidFill>
                    <a:srgbClr val="00B050"/>
                  </a:solidFill>
                </a:rPr>
                <a:t>MCBXFB</a:t>
              </a:r>
              <a:endParaRPr lang="en-GB" sz="1400" dirty="0">
                <a:solidFill>
                  <a:srgbClr val="00B050"/>
                </a:solidFill>
              </a:endParaRPr>
            </a:p>
          </p:txBody>
        </p:sp>
      </p:grpSp>
      <p:grpSp>
        <p:nvGrpSpPr>
          <p:cNvPr id="2063" name="Group 2062"/>
          <p:cNvGrpSpPr/>
          <p:nvPr/>
        </p:nvGrpSpPr>
        <p:grpSpPr>
          <a:xfrm>
            <a:off x="4932040" y="3069485"/>
            <a:ext cx="2047535" cy="1553089"/>
            <a:chOff x="5723759" y="5599081"/>
            <a:chExt cx="2831072" cy="2147414"/>
          </a:xfrm>
        </p:grpSpPr>
        <p:cxnSp>
          <p:nvCxnSpPr>
            <p:cNvPr id="2051" name="Straight Arrow Connector 2050"/>
            <p:cNvCxnSpPr/>
            <p:nvPr/>
          </p:nvCxnSpPr>
          <p:spPr>
            <a:xfrm>
              <a:off x="6436552" y="7674862"/>
              <a:ext cx="86400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053" name="TextBox 2052"/>
            <p:cNvSpPr txBox="1"/>
            <p:nvPr/>
          </p:nvSpPr>
          <p:spPr>
            <a:xfrm>
              <a:off x="6463373" y="7377443"/>
              <a:ext cx="837180" cy="351083"/>
            </a:xfrm>
            <a:prstGeom prst="rect">
              <a:avLst/>
            </a:prstGeom>
            <a:noFill/>
          </p:spPr>
          <p:txBody>
            <a:bodyPr wrap="square" rtlCol="0">
              <a:spAutoFit/>
            </a:bodyPr>
            <a:lstStyle/>
            <a:p>
              <a:pPr algn="ctr"/>
              <a:r>
                <a:rPr lang="en-GB" sz="1050" dirty="0" smtClean="0">
                  <a:solidFill>
                    <a:schemeClr val="tx1">
                      <a:lumMod val="50000"/>
                      <a:lumOff val="50000"/>
                    </a:schemeClr>
                  </a:solidFill>
                </a:rPr>
                <a:t>±1mm</a:t>
              </a:r>
              <a:endParaRPr lang="en-GB" sz="1050" dirty="0">
                <a:solidFill>
                  <a:schemeClr val="tx1">
                    <a:lumMod val="50000"/>
                    <a:lumOff val="50000"/>
                  </a:schemeClr>
                </a:solidFill>
              </a:endParaRPr>
            </a:p>
          </p:txBody>
        </p:sp>
        <p:grpSp>
          <p:nvGrpSpPr>
            <p:cNvPr id="2062" name="Group 2061"/>
            <p:cNvGrpSpPr/>
            <p:nvPr/>
          </p:nvGrpSpPr>
          <p:grpSpPr>
            <a:xfrm>
              <a:off x="5723759" y="5599081"/>
              <a:ext cx="2831072" cy="2147414"/>
              <a:chOff x="5723759" y="5599081"/>
              <a:chExt cx="2831072" cy="2147414"/>
            </a:xfrm>
          </p:grpSpPr>
          <p:sp>
            <p:nvSpPr>
              <p:cNvPr id="2048" name="Rectangle 2047"/>
              <p:cNvSpPr/>
              <p:nvPr/>
            </p:nvSpPr>
            <p:spPr>
              <a:xfrm>
                <a:off x="6075761" y="6012786"/>
                <a:ext cx="1733709" cy="17337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p>
            </p:txBody>
          </p:sp>
          <p:grpSp>
            <p:nvGrpSpPr>
              <p:cNvPr id="27" name="Group 26"/>
              <p:cNvGrpSpPr/>
              <p:nvPr/>
            </p:nvGrpSpPr>
            <p:grpSpPr>
              <a:xfrm>
                <a:off x="6813930" y="5599081"/>
                <a:ext cx="1740901" cy="1704815"/>
                <a:chOff x="797975" y="3627784"/>
                <a:chExt cx="842970" cy="825497"/>
              </a:xfrm>
            </p:grpSpPr>
            <p:cxnSp>
              <p:nvCxnSpPr>
                <p:cNvPr id="29" name="Straight Arrow Connector 28"/>
                <p:cNvCxnSpPr/>
                <p:nvPr/>
              </p:nvCxnSpPr>
              <p:spPr>
                <a:xfrm flipV="1">
                  <a:off x="818828" y="3687874"/>
                  <a:ext cx="0" cy="593254"/>
                </a:xfrm>
                <a:prstGeom prst="straightConnector1">
                  <a:avLst/>
                </a:prstGeom>
                <a:ln w="19050">
                  <a:solidFill>
                    <a:schemeClr val="accent3"/>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818827" y="4278130"/>
                  <a:ext cx="625496" cy="0"/>
                </a:xfrm>
                <a:prstGeom prst="straightConnector1">
                  <a:avLst/>
                </a:prstGeom>
                <a:ln w="19050">
                  <a:solidFill>
                    <a:schemeClr val="accent3"/>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1331640" y="4278130"/>
                  <a:ext cx="309305" cy="175151"/>
                </a:xfrm>
                <a:prstGeom prst="rect">
                  <a:avLst/>
                </a:prstGeom>
                <a:noFill/>
              </p:spPr>
              <p:txBody>
                <a:bodyPr wrap="none" rtlCol="0">
                  <a:spAutoFit/>
                </a:bodyPr>
                <a:lstStyle/>
                <a:p>
                  <a:r>
                    <a:rPr lang="en-GB" sz="1100" dirty="0" smtClean="0">
                      <a:solidFill>
                        <a:schemeClr val="accent3"/>
                      </a:solidFill>
                    </a:rPr>
                    <a:t>X</a:t>
                  </a:r>
                  <a:r>
                    <a:rPr lang="en-GB" sz="400" dirty="0" smtClean="0">
                      <a:solidFill>
                        <a:schemeClr val="accent3"/>
                      </a:solidFill>
                    </a:rPr>
                    <a:t>MQXFB</a:t>
                  </a:r>
                  <a:endParaRPr lang="en-GB" sz="1100" dirty="0">
                    <a:solidFill>
                      <a:schemeClr val="accent3"/>
                    </a:solidFill>
                  </a:endParaRPr>
                </a:p>
              </p:txBody>
            </p:sp>
            <p:sp>
              <p:nvSpPr>
                <p:cNvPr id="32" name="TextBox 31"/>
                <p:cNvSpPr txBox="1"/>
                <p:nvPr/>
              </p:nvSpPr>
              <p:spPr>
                <a:xfrm>
                  <a:off x="797975" y="3627784"/>
                  <a:ext cx="303938" cy="175151"/>
                </a:xfrm>
                <a:prstGeom prst="rect">
                  <a:avLst/>
                </a:prstGeom>
                <a:noFill/>
              </p:spPr>
              <p:txBody>
                <a:bodyPr wrap="none" rtlCol="0">
                  <a:spAutoFit/>
                </a:bodyPr>
                <a:lstStyle/>
                <a:p>
                  <a:r>
                    <a:rPr lang="en-GB" sz="1100" dirty="0" smtClean="0">
                      <a:solidFill>
                        <a:schemeClr val="accent3"/>
                      </a:solidFill>
                    </a:rPr>
                    <a:t>Z</a:t>
                  </a:r>
                  <a:r>
                    <a:rPr lang="en-GB" sz="400" dirty="0" smtClean="0">
                      <a:solidFill>
                        <a:schemeClr val="accent3"/>
                      </a:solidFill>
                    </a:rPr>
                    <a:t>MQXFB</a:t>
                  </a:r>
                  <a:endParaRPr lang="en-GB" sz="1100" dirty="0">
                    <a:solidFill>
                      <a:schemeClr val="accent3"/>
                    </a:solidFill>
                  </a:endParaRPr>
                </a:p>
              </p:txBody>
            </p:sp>
          </p:grpSp>
          <p:grpSp>
            <p:nvGrpSpPr>
              <p:cNvPr id="35" name="Group 34"/>
              <p:cNvGrpSpPr/>
              <p:nvPr/>
            </p:nvGrpSpPr>
            <p:grpSpPr>
              <a:xfrm rot="20985954">
                <a:off x="6315766" y="5877481"/>
                <a:ext cx="1753647" cy="1866564"/>
                <a:chOff x="725727" y="3676822"/>
                <a:chExt cx="849143" cy="903819"/>
              </a:xfrm>
            </p:grpSpPr>
            <p:cxnSp>
              <p:nvCxnSpPr>
                <p:cNvPr id="36" name="Straight Arrow Connector 35"/>
                <p:cNvCxnSpPr/>
                <p:nvPr/>
              </p:nvCxnSpPr>
              <p:spPr>
                <a:xfrm flipV="1">
                  <a:off x="747626" y="3798352"/>
                  <a:ext cx="0" cy="593254"/>
                </a:xfrm>
                <a:prstGeom prst="straightConnector1">
                  <a:avLst/>
                </a:prstGeom>
                <a:ln w="19050">
                  <a:solidFill>
                    <a:srgbClr val="00B050"/>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747624" y="4388609"/>
                  <a:ext cx="625496" cy="0"/>
                </a:xfrm>
                <a:prstGeom prst="straightConnector1">
                  <a:avLst/>
                </a:prstGeom>
                <a:ln w="19050">
                  <a:solidFill>
                    <a:srgbClr val="00B050"/>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245174" y="4405490"/>
                  <a:ext cx="329696" cy="175151"/>
                </a:xfrm>
                <a:prstGeom prst="rect">
                  <a:avLst/>
                </a:prstGeom>
                <a:noFill/>
              </p:spPr>
              <p:txBody>
                <a:bodyPr wrap="none" rtlCol="0">
                  <a:spAutoFit/>
                </a:bodyPr>
                <a:lstStyle/>
                <a:p>
                  <a:r>
                    <a:rPr lang="en-GB" sz="1100" dirty="0" smtClean="0">
                      <a:solidFill>
                        <a:srgbClr val="00B050"/>
                      </a:solidFill>
                    </a:rPr>
                    <a:t>X</a:t>
                  </a:r>
                  <a:r>
                    <a:rPr lang="en-GB" sz="400" dirty="0" smtClean="0">
                      <a:solidFill>
                        <a:srgbClr val="00B050"/>
                      </a:solidFill>
                    </a:rPr>
                    <a:t>MCBXFB</a:t>
                  </a:r>
                  <a:endParaRPr lang="en-GB" sz="1100" dirty="0">
                    <a:solidFill>
                      <a:srgbClr val="00B050"/>
                    </a:solidFill>
                  </a:endParaRPr>
                </a:p>
              </p:txBody>
            </p:sp>
            <p:sp>
              <p:nvSpPr>
                <p:cNvPr id="39" name="TextBox 38"/>
                <p:cNvSpPr txBox="1"/>
                <p:nvPr/>
              </p:nvSpPr>
              <p:spPr>
                <a:xfrm>
                  <a:off x="725727" y="3676822"/>
                  <a:ext cx="324330" cy="175151"/>
                </a:xfrm>
                <a:prstGeom prst="rect">
                  <a:avLst/>
                </a:prstGeom>
                <a:noFill/>
              </p:spPr>
              <p:txBody>
                <a:bodyPr wrap="none" rtlCol="0">
                  <a:spAutoFit/>
                </a:bodyPr>
                <a:lstStyle/>
                <a:p>
                  <a:r>
                    <a:rPr lang="en-GB" sz="1100" dirty="0" smtClean="0">
                      <a:solidFill>
                        <a:srgbClr val="00B050"/>
                      </a:solidFill>
                    </a:rPr>
                    <a:t>Z</a:t>
                  </a:r>
                  <a:r>
                    <a:rPr lang="en-GB" sz="400" dirty="0" smtClean="0">
                      <a:solidFill>
                        <a:srgbClr val="00B050"/>
                      </a:solidFill>
                    </a:rPr>
                    <a:t>MCBXFB</a:t>
                  </a:r>
                  <a:endParaRPr lang="en-GB" sz="1100" dirty="0">
                    <a:solidFill>
                      <a:srgbClr val="00B050"/>
                    </a:solidFill>
                  </a:endParaRPr>
                </a:p>
              </p:txBody>
            </p:sp>
          </p:grpSp>
          <p:cxnSp>
            <p:nvCxnSpPr>
              <p:cNvPr id="43" name="Straight Arrow Connector 42"/>
              <p:cNvCxnSpPr/>
              <p:nvPr/>
            </p:nvCxnSpPr>
            <p:spPr>
              <a:xfrm flipV="1">
                <a:off x="5992722" y="6012786"/>
                <a:ext cx="0" cy="1733709"/>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rot="16200000">
                <a:off x="5464751" y="6636287"/>
                <a:ext cx="837181" cy="319165"/>
              </a:xfrm>
              <a:prstGeom prst="rect">
                <a:avLst/>
              </a:prstGeom>
              <a:noFill/>
            </p:spPr>
            <p:txBody>
              <a:bodyPr wrap="square" rtlCol="0">
                <a:spAutoFit/>
              </a:bodyPr>
              <a:lstStyle/>
              <a:p>
                <a:pPr algn="ctr"/>
                <a:r>
                  <a:rPr lang="en-GB" sz="900" dirty="0" smtClean="0">
                    <a:solidFill>
                      <a:schemeClr val="tx1">
                        <a:lumMod val="50000"/>
                        <a:lumOff val="50000"/>
                      </a:schemeClr>
                    </a:solidFill>
                  </a:rPr>
                  <a:t>2 mm</a:t>
                </a:r>
                <a:endParaRPr lang="en-GB" sz="900" dirty="0">
                  <a:solidFill>
                    <a:schemeClr val="tx1">
                      <a:lumMod val="50000"/>
                      <a:lumOff val="50000"/>
                    </a:schemeClr>
                  </a:solidFill>
                </a:endParaRPr>
              </a:p>
            </p:txBody>
          </p:sp>
        </p:grpSp>
        <p:grpSp>
          <p:nvGrpSpPr>
            <p:cNvPr id="2058" name="Group 2057"/>
            <p:cNvGrpSpPr/>
            <p:nvPr/>
          </p:nvGrpSpPr>
          <p:grpSpPr>
            <a:xfrm>
              <a:off x="6100485" y="6532217"/>
              <a:ext cx="1069680" cy="993294"/>
              <a:chOff x="6390070" y="2891352"/>
              <a:chExt cx="1069680" cy="993294"/>
            </a:xfrm>
          </p:grpSpPr>
          <p:cxnSp>
            <p:nvCxnSpPr>
              <p:cNvPr id="2055" name="Straight Connector 2054"/>
              <p:cNvCxnSpPr/>
              <p:nvPr/>
            </p:nvCxnSpPr>
            <p:spPr>
              <a:xfrm flipH="1" flipV="1">
                <a:off x="6438960" y="3122805"/>
                <a:ext cx="313200" cy="715722"/>
              </a:xfrm>
              <a:prstGeom prst="line">
                <a:avLst/>
              </a:prstGeom>
              <a:ln w="15875"/>
            </p:spPr>
            <p:style>
              <a:lnRef idx="2">
                <a:schemeClr val="accent5"/>
              </a:lnRef>
              <a:fillRef idx="0">
                <a:schemeClr val="accent5"/>
              </a:fillRef>
              <a:effectRef idx="1">
                <a:schemeClr val="accent5"/>
              </a:effectRef>
              <a:fontRef idx="minor">
                <a:schemeClr val="tx1"/>
              </a:fontRef>
            </p:style>
          </p:cxnSp>
          <p:cxnSp>
            <p:nvCxnSpPr>
              <p:cNvPr id="51" name="Straight Connector 50"/>
              <p:cNvCxnSpPr/>
              <p:nvPr/>
            </p:nvCxnSpPr>
            <p:spPr>
              <a:xfrm flipV="1">
                <a:off x="6763486" y="3109773"/>
                <a:ext cx="313200" cy="715722"/>
              </a:xfrm>
              <a:prstGeom prst="line">
                <a:avLst/>
              </a:prstGeom>
              <a:ln w="15875"/>
            </p:spPr>
            <p:style>
              <a:lnRef idx="2">
                <a:schemeClr val="accent5"/>
              </a:lnRef>
              <a:fillRef idx="0">
                <a:schemeClr val="accent5"/>
              </a:fillRef>
              <a:effectRef idx="1">
                <a:schemeClr val="accent5"/>
              </a:effectRef>
              <a:fontRef idx="minor">
                <a:schemeClr val="tx1"/>
              </a:fontRef>
            </p:style>
          </p:cxnSp>
          <p:sp>
            <p:nvSpPr>
              <p:cNvPr id="2057" name="Arc 2056"/>
              <p:cNvSpPr/>
              <p:nvPr/>
            </p:nvSpPr>
            <p:spPr>
              <a:xfrm rot="18900000">
                <a:off x="6390070" y="3161791"/>
                <a:ext cx="722854" cy="722855"/>
              </a:xfrm>
              <a:prstGeom prst="arc">
                <a:avLst/>
              </a:prstGeom>
              <a:ln w="15875">
                <a:headEnd type="triangle"/>
                <a:tailEnd type="triangle"/>
              </a:ln>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sz="1400"/>
              </a:p>
            </p:txBody>
          </p:sp>
          <p:sp>
            <p:nvSpPr>
              <p:cNvPr id="53" name="TextBox 52"/>
              <p:cNvSpPr txBox="1"/>
              <p:nvPr/>
            </p:nvSpPr>
            <p:spPr>
              <a:xfrm>
                <a:off x="6622571" y="2891352"/>
                <a:ext cx="837179" cy="319165"/>
              </a:xfrm>
              <a:prstGeom prst="rect">
                <a:avLst/>
              </a:prstGeom>
              <a:noFill/>
            </p:spPr>
            <p:txBody>
              <a:bodyPr wrap="square" rtlCol="0">
                <a:spAutoFit/>
              </a:bodyPr>
              <a:lstStyle/>
              <a:p>
                <a:pPr algn="ctr"/>
                <a:r>
                  <a:rPr lang="en-GB" sz="900" dirty="0" smtClean="0">
                    <a:solidFill>
                      <a:schemeClr val="tx1">
                        <a:lumMod val="50000"/>
                        <a:lumOff val="50000"/>
                      </a:schemeClr>
                    </a:solidFill>
                  </a:rPr>
                  <a:t>±4mrad</a:t>
                </a:r>
                <a:endParaRPr lang="en-GB" sz="900" dirty="0">
                  <a:solidFill>
                    <a:schemeClr val="tx1">
                      <a:lumMod val="50000"/>
                      <a:lumOff val="50000"/>
                    </a:schemeClr>
                  </a:solidFill>
                </a:endParaRPr>
              </a:p>
            </p:txBody>
          </p:sp>
        </p:grpSp>
      </p:grpSp>
      <p:graphicFrame>
        <p:nvGraphicFramePr>
          <p:cNvPr id="69" name="Table 68"/>
          <p:cNvGraphicFramePr>
            <a:graphicFrameLocks noGrp="1"/>
          </p:cNvGraphicFramePr>
          <p:nvPr>
            <p:extLst>
              <p:ext uri="{D42A27DB-BD31-4B8C-83A1-F6EECF244321}">
                <p14:modId xmlns:p14="http://schemas.microsoft.com/office/powerpoint/2010/main" val="1147681716"/>
              </p:ext>
            </p:extLst>
          </p:nvPr>
        </p:nvGraphicFramePr>
        <p:xfrm>
          <a:off x="6986193" y="1140592"/>
          <a:ext cx="1966489" cy="3451169"/>
        </p:xfrm>
        <a:graphic>
          <a:graphicData uri="http://schemas.openxmlformats.org/drawingml/2006/table">
            <a:tbl>
              <a:tblPr/>
              <a:tblGrid>
                <a:gridCol w="983243"/>
                <a:gridCol w="491623"/>
                <a:gridCol w="491623"/>
              </a:tblGrid>
              <a:tr h="155369">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l" fontAlgn="b"/>
                      <a:endParaRPr lang="en-US" sz="800" b="0" i="0" u="none" strike="noStrike" dirty="0">
                        <a:latin typeface="Arial"/>
                      </a:endParaRPr>
                    </a:p>
                  </a:txBody>
                  <a:tcPr marL="6208" marR="6208" marT="6208" marB="0" anchor="b">
                    <a:lnL>
                      <a:noFill/>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b"/>
                      <a:r>
                        <a:rPr lang="en-US" sz="800" b="0" i="0" u="none" strike="noStrike" dirty="0" smtClean="0">
                          <a:solidFill>
                            <a:schemeClr val="accent3"/>
                          </a:solidFill>
                          <a:latin typeface="Arial"/>
                        </a:rPr>
                        <a:t>MQXFB</a:t>
                      </a:r>
                      <a:endParaRPr lang="en-US" sz="800" b="0" i="0" u="none" strike="noStrike" dirty="0">
                        <a:solidFill>
                          <a:schemeClr val="accent3"/>
                        </a:solidFill>
                        <a:latin typeface="Arial"/>
                      </a:endParaRPr>
                    </a:p>
                  </a:txBody>
                  <a:tcPr marL="6208" marR="6208" marT="620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b"/>
                      <a:r>
                        <a:rPr lang="en-US" sz="800" b="0" i="0" u="none" strike="noStrike" dirty="0" smtClean="0">
                          <a:solidFill>
                            <a:srgbClr val="00B050"/>
                          </a:solidFill>
                          <a:latin typeface="Arial"/>
                        </a:rPr>
                        <a:t>MCBXFB</a:t>
                      </a:r>
                      <a:endParaRPr lang="en-US" sz="800" b="0" i="0" u="none" strike="noStrike" dirty="0">
                        <a:solidFill>
                          <a:srgbClr val="00B050"/>
                        </a:solidFill>
                        <a:latin typeface="Arial"/>
                      </a:endParaRPr>
                    </a:p>
                  </a:txBody>
                  <a:tcPr marL="6208" marR="6208" marT="620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err="1" smtClean="0">
                          <a:latin typeface="Symbol"/>
                        </a:rPr>
                        <a:t>D</a:t>
                      </a:r>
                      <a:r>
                        <a:rPr lang="en-US" sz="800" b="0" i="0" u="none" strike="noStrike" dirty="0" err="1" smtClean="0">
                          <a:latin typeface="Arial"/>
                        </a:rPr>
                        <a:t>xmaxi</a:t>
                      </a:r>
                      <a:r>
                        <a:rPr lang="en-US" sz="800" b="0" i="0" u="none" strike="noStrike" dirty="0" smtClean="0">
                          <a:latin typeface="Arial"/>
                        </a:rPr>
                        <a:t> (mm)</a:t>
                      </a:r>
                      <a:endParaRPr lang="en-US" sz="800" b="0" i="0" u="none" strike="noStrike" dirty="0">
                        <a:latin typeface="Symbo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±0.5mm</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±0.5mm</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err="1" smtClean="0">
                          <a:latin typeface="Symbol"/>
                        </a:rPr>
                        <a:t>D</a:t>
                      </a:r>
                      <a:r>
                        <a:rPr lang="en-US" sz="800" b="0" i="0" u="none" strike="noStrike" dirty="0" err="1" smtClean="0">
                          <a:latin typeface="Arial"/>
                        </a:rPr>
                        <a:t>zmaxi</a:t>
                      </a:r>
                      <a:r>
                        <a:rPr lang="en-US" sz="800" b="0" i="0" u="none" strike="noStrike" dirty="0" smtClean="0">
                          <a:latin typeface="Arial"/>
                        </a:rPr>
                        <a:t> (mm)</a:t>
                      </a:r>
                      <a:endParaRPr lang="en-US" sz="800" b="0" i="0" u="none" strike="noStrike" dirty="0">
                        <a:latin typeface="Symbo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457200" rtl="0" eaLnBrk="1" fontAlgn="ctr" latinLnBrk="0" hangingPunct="1">
                        <a:lnSpc>
                          <a:spcPct val="100000"/>
                        </a:lnSpc>
                        <a:spcBef>
                          <a:spcPts val="0"/>
                        </a:spcBef>
                        <a:spcAft>
                          <a:spcPts val="0"/>
                        </a:spcAft>
                        <a:buClrTx/>
                        <a:buSzTx/>
                        <a:buFontTx/>
                        <a:buNone/>
                        <a:tabLst/>
                        <a:defRPr/>
                      </a:pPr>
                      <a:r>
                        <a:rPr lang="en-US" sz="800" b="0" i="0" u="none" strike="noStrike" dirty="0" smtClean="0">
                          <a:latin typeface="Arial"/>
                        </a:rPr>
                        <a:t>±0.5mm</a:t>
                      </a: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±0.5mm</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15936">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err="1" smtClean="0">
                          <a:latin typeface="Symbol"/>
                        </a:rPr>
                        <a:t>a</a:t>
                      </a:r>
                      <a:r>
                        <a:rPr lang="en-US" sz="800" b="0" i="0" u="none" strike="noStrike" dirty="0" err="1" smtClean="0">
                          <a:latin typeface="Arial"/>
                        </a:rPr>
                        <a:t>maxi</a:t>
                      </a:r>
                      <a:r>
                        <a:rPr lang="en-US" sz="800" b="0" i="0" u="none" strike="noStrike" dirty="0" smtClean="0">
                          <a:latin typeface="Arial"/>
                        </a:rPr>
                        <a:t> (</a:t>
                      </a:r>
                      <a:r>
                        <a:rPr lang="en-US" sz="800" b="0" i="0" u="none" strike="noStrike" dirty="0" err="1" smtClean="0">
                          <a:latin typeface="Arial"/>
                        </a:rPr>
                        <a:t>mrad</a:t>
                      </a:r>
                      <a:r>
                        <a:rPr lang="en-US" sz="800" b="0" i="0" u="none" strike="noStrike" dirty="0" smtClean="0">
                          <a:latin typeface="Arial"/>
                        </a:rPr>
                        <a:t>)</a:t>
                      </a:r>
                      <a:endParaRPr lang="en-US" sz="800" b="0" i="0" u="none" strike="noStrike" dirty="0">
                        <a:latin typeface="Symbo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±2mrad</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±2rad</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567681">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l" fontAlgn="b"/>
                      <a:endParaRPr lang="en-US" sz="800" b="0" i="0" u="none" strike="noStrike" dirty="0">
                        <a:latin typeface="Arial"/>
                      </a:endParaRPr>
                    </a:p>
                  </a:txBody>
                  <a:tcPr marL="6208" marR="6208" marT="6208" marB="0" anchor="b">
                    <a:lnL>
                      <a:noFill/>
                    </a:lnL>
                    <a:lnR>
                      <a:noFill/>
                    </a:lnR>
                    <a:lnT w="25400" cap="flat" cmpd="dbl"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b"/>
                      <a:endParaRPr lang="en-US" sz="800" b="0" i="0" u="none" strike="noStrike" dirty="0">
                        <a:solidFill>
                          <a:schemeClr val="accent3"/>
                        </a:solidFill>
                        <a:latin typeface="Arial"/>
                      </a:endParaRPr>
                    </a:p>
                  </a:txBody>
                  <a:tcPr marL="6208" marR="6208" marT="6208" marB="0" anchor="b">
                    <a:lnL>
                      <a:noFill/>
                    </a:lnL>
                    <a:lnR>
                      <a:noFill/>
                    </a:lnR>
                    <a:lnT w="25400" cap="flat" cmpd="dbl"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b"/>
                      <a:endParaRPr lang="en-US" sz="800" b="0" i="0" u="none" strike="noStrike" dirty="0">
                        <a:solidFill>
                          <a:srgbClr val="00B050"/>
                        </a:solidFill>
                        <a:latin typeface="Arial"/>
                      </a:endParaRPr>
                    </a:p>
                  </a:txBody>
                  <a:tcPr marL="6208" marR="6208" marT="6208" marB="0" anchor="b">
                    <a:lnL>
                      <a:noFill/>
                    </a:lnL>
                    <a:lnR>
                      <a:noFill/>
                    </a:lnR>
                    <a:lnT w="25400" cap="flat" cmpd="dbl"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l" fontAlgn="b"/>
                      <a:endParaRPr lang="en-US" sz="800" b="0" i="0" u="none" strike="noStrike" dirty="0">
                        <a:latin typeface="Arial"/>
                      </a:endParaRPr>
                    </a:p>
                  </a:txBody>
                  <a:tcPr marL="6208" marR="6208" marT="6208" marB="0" anchor="b">
                    <a:lnL>
                      <a:noFill/>
                    </a:lnL>
                    <a:lnR w="28575" cap="flat" cmpd="sng" algn="ctr">
                      <a:solidFill>
                        <a:schemeClr val="tx1"/>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b" latinLnBrk="0" hangingPunct="1">
                        <a:lnSpc>
                          <a:spcPct val="100000"/>
                        </a:lnSpc>
                        <a:spcBef>
                          <a:spcPts val="0"/>
                        </a:spcBef>
                        <a:spcAft>
                          <a:spcPts val="0"/>
                        </a:spcAft>
                        <a:buClrTx/>
                        <a:buSzTx/>
                        <a:buFontTx/>
                        <a:buNone/>
                        <a:tabLst/>
                        <a:defRPr/>
                      </a:pPr>
                      <a:r>
                        <a:rPr lang="en-US" sz="800" b="0" i="0" u="none" strike="noStrike" dirty="0" smtClean="0">
                          <a:solidFill>
                            <a:schemeClr val="accent3"/>
                          </a:solidFill>
                          <a:latin typeface="Arial"/>
                        </a:rPr>
                        <a:t>MQXFB    </a:t>
                      </a:r>
                      <a:r>
                        <a:rPr lang="en-US" sz="800" b="0" i="0" u="none" strike="noStrike" dirty="0" smtClean="0">
                          <a:solidFill>
                            <a:srgbClr val="00B050"/>
                          </a:solidFill>
                          <a:latin typeface="Arial"/>
                        </a:rPr>
                        <a:t>MCBXFB</a:t>
                      </a:r>
                      <a:endParaRPr lang="en-US" sz="800" b="0" i="0" u="none" strike="noStrike" dirty="0" smtClean="0">
                        <a:latin typeface="Symbol"/>
                      </a:endParaRPr>
                    </a:p>
                  </a:txBody>
                  <a:tcPr marL="6208" marR="6208" marT="6208"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hMerge="1">
                  <a:txBody>
                    <a:bodyPr/>
                    <a:lstStyle/>
                    <a:p>
                      <a:pPr algn="l" fontAlgn="b"/>
                      <a:endParaRPr lang="en-US" sz="1400" b="0" i="0" u="none" strike="noStrike" dirty="0">
                        <a:latin typeface="Arial"/>
                      </a:endParaRP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Symbol"/>
                        </a:rPr>
                        <a:t>D</a:t>
                      </a:r>
                      <a:r>
                        <a:rPr lang="en-US" sz="800" b="0" i="0" u="none" strike="noStrike" dirty="0" smtClean="0">
                          <a:latin typeface="Arial"/>
                        </a:rPr>
                        <a:t>X (mm)</a:t>
                      </a:r>
                      <a:endParaRPr lang="en-US" sz="800" b="0" i="0" u="none" strike="noStrike" dirty="0">
                        <a:latin typeface="Symbo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Ref</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±1mm</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Symbol"/>
                        </a:rPr>
                        <a:t>D</a:t>
                      </a:r>
                      <a:r>
                        <a:rPr lang="en-US" sz="800" b="0" i="0" u="none" strike="noStrike" dirty="0" smtClean="0">
                          <a:latin typeface="Arial"/>
                        </a:rPr>
                        <a:t>Z (mm)</a:t>
                      </a:r>
                      <a:endParaRPr lang="en-US" sz="800" b="0" i="0" u="none" strike="noStrike" dirty="0">
                        <a:latin typeface="Symbo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Ref</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±1mm</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55369">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endParaRPr lang="en-US" sz="800" b="0" i="0" u="none" strike="noStrike" dirty="0">
                        <a:latin typeface="Arial"/>
                      </a:endParaRPr>
                    </a:p>
                  </a:txBody>
                  <a:tcPr marL="6208" marR="6208" marT="620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endParaRPr lang="en-US" sz="800" b="0" i="0" u="none" strike="noStrike" dirty="0">
                        <a:latin typeface="Arial"/>
                      </a:endParaRPr>
                    </a:p>
                  </a:txBody>
                  <a:tcPr marL="6208" marR="6208" marT="620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endParaRPr lang="en-US" sz="800" b="0" i="0" u="none" strike="noStrike" dirty="0">
                        <a:latin typeface="Arial"/>
                      </a:endParaRPr>
                    </a:p>
                  </a:txBody>
                  <a:tcPr marL="6208" marR="6208" marT="6208"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Roll </a:t>
                      </a:r>
                      <a:r>
                        <a:rPr lang="en-US" sz="800" b="0" i="0" u="none" strike="noStrike" dirty="0" smtClean="0">
                          <a:latin typeface="Symbol"/>
                        </a:rPr>
                        <a:t>f</a:t>
                      </a:r>
                      <a:r>
                        <a:rPr lang="en-US" sz="800" b="0" i="0" u="none" strike="noStrike" baseline="0" dirty="0" smtClean="0">
                          <a:latin typeface="Symbol"/>
                        </a:rPr>
                        <a:t> (</a:t>
                      </a:r>
                      <a:r>
                        <a:rPr lang="en-US" sz="800" b="0" i="0" u="none" strike="noStrike" dirty="0" err="1" smtClean="0">
                          <a:latin typeface="Arial"/>
                        </a:rPr>
                        <a:t>mrad</a:t>
                      </a:r>
                      <a:r>
                        <a:rPr lang="en-US" sz="800" b="0" i="0" u="none" strike="noStrike" dirty="0" smtClean="0">
                          <a:latin typeface="Symbol"/>
                        </a:rPr>
                        <a:t>)</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Ref</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±1mrad</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Pitch </a:t>
                      </a:r>
                      <a:r>
                        <a:rPr lang="en-US" sz="800" b="0" i="0" u="none" strike="noStrike" dirty="0" smtClean="0">
                          <a:latin typeface="Symbol"/>
                        </a:rPr>
                        <a:t>q (</a:t>
                      </a:r>
                      <a:r>
                        <a:rPr lang="en-US" sz="800" b="0" i="0" u="none" strike="noStrike" dirty="0" err="1" smtClean="0">
                          <a:latin typeface="Arial"/>
                        </a:rPr>
                        <a:t>mrad</a:t>
                      </a:r>
                      <a:r>
                        <a:rPr lang="en-US" sz="800" b="0" i="0" u="none" strike="noStrike" dirty="0" smtClean="0">
                          <a:latin typeface="Symbol"/>
                        </a:rPr>
                        <a:t>)</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-Ref</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±4mrad</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Yaw </a:t>
                      </a:r>
                      <a:r>
                        <a:rPr lang="en-US" sz="800" b="0" i="0" u="none" strike="noStrike" dirty="0" smtClean="0">
                          <a:latin typeface="Symbol"/>
                        </a:rPr>
                        <a:t>y (</a:t>
                      </a:r>
                      <a:r>
                        <a:rPr lang="en-US" sz="800" b="0" i="0" u="none" strike="noStrike" dirty="0" err="1" smtClean="0">
                          <a:latin typeface="Arial"/>
                        </a:rPr>
                        <a:t>mrad</a:t>
                      </a:r>
                      <a:r>
                        <a:rPr lang="en-US" sz="800" b="0" i="0" u="none" strike="noStrike" dirty="0" smtClean="0">
                          <a:latin typeface="Symbol"/>
                        </a:rPr>
                        <a:t>)</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C377B">
                        <a:lumMod val="20000"/>
                        <a:lumOff val="8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-Ref</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800" b="0" i="0" u="none" strike="noStrike" dirty="0" smtClean="0">
                          <a:latin typeface="Arial"/>
                        </a:rPr>
                        <a:t>±1mrad</a:t>
                      </a:r>
                      <a:endParaRPr lang="en-US" sz="800" b="0" i="0" u="none" strike="noStrike" dirty="0">
                        <a:latin typeface="Arial"/>
                      </a:endParaRPr>
                    </a:p>
                  </a:txBody>
                  <a:tcPr marL="6208" marR="6208" marT="6208"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2064" name="Table 2063"/>
          <p:cNvGraphicFramePr>
            <a:graphicFrameLocks noGrp="1"/>
          </p:cNvGraphicFramePr>
          <p:nvPr>
            <p:extLst>
              <p:ext uri="{D42A27DB-BD31-4B8C-83A1-F6EECF244321}">
                <p14:modId xmlns:p14="http://schemas.microsoft.com/office/powerpoint/2010/main" val="2038372656"/>
              </p:ext>
            </p:extLst>
          </p:nvPr>
        </p:nvGraphicFramePr>
        <p:xfrm>
          <a:off x="395536" y="3533657"/>
          <a:ext cx="983243" cy="912294"/>
        </p:xfrm>
        <a:graphic>
          <a:graphicData uri="http://schemas.openxmlformats.org/drawingml/2006/table">
            <a:tbl>
              <a:tblPr/>
              <a:tblGrid>
                <a:gridCol w="983243"/>
              </a:tblGrid>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1100" b="0" i="0" u="none" strike="noStrike" dirty="0" smtClean="0">
                          <a:latin typeface="Arial"/>
                        </a:rPr>
                        <a:t>Roll </a:t>
                      </a:r>
                      <a:r>
                        <a:rPr lang="en-US" sz="1100" b="0" i="0" u="none" strike="noStrike" dirty="0" smtClean="0">
                          <a:latin typeface="Symbol"/>
                        </a:rPr>
                        <a:t>f</a:t>
                      </a:r>
                      <a:endParaRPr lang="en-US" sz="1100" b="0" i="0" u="none" strike="noStrike" dirty="0">
                        <a:latin typeface="Arial"/>
                      </a:endParaRPr>
                    </a:p>
                  </a:txBody>
                  <a:tcPr marL="6208" marR="6208" marT="6208" marB="0" anchor="ctr">
                    <a:lnL w="25400" cap="flat" cmpd="dbl" algn="ctr">
                      <a:noFill/>
                      <a:prstDash val="solid"/>
                      <a:round/>
                      <a:headEnd type="none" w="med" len="med"/>
                      <a:tailEnd type="none" w="med" len="med"/>
                    </a:lnL>
                    <a:lnR w="25400" cap="flat" cmpd="dbl" algn="ctr">
                      <a:noFill/>
                      <a:prstDash val="solid"/>
                      <a:round/>
                      <a:headEnd type="none" w="med" len="med"/>
                      <a:tailEnd type="none" w="med" len="med"/>
                    </a:lnR>
                    <a:lnT w="25400" cap="flat" cmpd="dbl"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1100" b="0" i="0" u="none" strike="noStrike" dirty="0" smtClean="0">
                          <a:latin typeface="Arial"/>
                        </a:rPr>
                        <a:t>Pitch </a:t>
                      </a:r>
                      <a:r>
                        <a:rPr lang="en-US" sz="1100" b="0" i="0" u="none" strike="noStrike" dirty="0" smtClean="0">
                          <a:latin typeface="Symbol"/>
                        </a:rPr>
                        <a:t>q</a:t>
                      </a:r>
                      <a:endParaRPr lang="en-US" sz="1100" b="0" i="0" u="none" strike="noStrike" dirty="0">
                        <a:latin typeface="Arial"/>
                      </a:endParaRPr>
                    </a:p>
                  </a:txBody>
                  <a:tcPr marL="6208" marR="6208" marT="6208" marB="0" anchor="ctr">
                    <a:lnL w="25400" cap="flat" cmpd="dbl" algn="ctr">
                      <a:noFill/>
                      <a:prstDash val="solid"/>
                      <a:round/>
                      <a:headEnd type="none" w="med" len="med"/>
                      <a:tailEnd type="none" w="med" len="med"/>
                    </a:lnL>
                    <a:lnR w="25400" cap="flat" cmpd="dbl"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0409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fontAlgn="ctr"/>
                      <a:r>
                        <a:rPr lang="en-US" sz="1100" b="0" i="0" u="none" strike="noStrike" dirty="0" smtClean="0">
                          <a:latin typeface="Arial"/>
                        </a:rPr>
                        <a:t>Yaw </a:t>
                      </a:r>
                      <a:r>
                        <a:rPr lang="en-US" sz="1100" b="0" i="0" u="none" strike="noStrike" dirty="0" smtClean="0">
                          <a:latin typeface="Symbol"/>
                        </a:rPr>
                        <a:t>y</a:t>
                      </a:r>
                      <a:endParaRPr lang="en-US" sz="1100" b="0" i="0" u="none" strike="noStrike" dirty="0">
                        <a:latin typeface="Arial"/>
                      </a:endParaRPr>
                    </a:p>
                  </a:txBody>
                  <a:tcPr marL="6208" marR="6208" marT="6208" marB="0" anchor="ctr">
                    <a:lnL w="25400" cap="flat" cmpd="dbl" algn="ctr">
                      <a:noFill/>
                      <a:prstDash val="solid"/>
                      <a:round/>
                      <a:headEnd type="none" w="med" len="med"/>
                      <a:tailEnd type="none" w="med" len="med"/>
                    </a:lnL>
                    <a:lnR w="25400" cap="flat" cmpd="dbl" algn="ctr">
                      <a:noFill/>
                      <a:prstDash val="solid"/>
                      <a:round/>
                      <a:headEnd type="none" w="med" len="med"/>
                      <a:tailEnd type="none" w="med" len="med"/>
                    </a:lnR>
                    <a:lnT w="6350" cap="flat" cmpd="sng" algn="ctr">
                      <a:noFill/>
                      <a:prstDash val="solid"/>
                      <a:round/>
                      <a:headEnd type="none" w="med" len="med"/>
                      <a:tailEnd type="none" w="med" len="med"/>
                    </a:lnT>
                    <a:lnB w="25400" cap="flat" cmpd="dbl"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pSp>
        <p:nvGrpSpPr>
          <p:cNvPr id="2066" name="Group 2065"/>
          <p:cNvGrpSpPr/>
          <p:nvPr/>
        </p:nvGrpSpPr>
        <p:grpSpPr>
          <a:xfrm>
            <a:off x="258889" y="1673457"/>
            <a:ext cx="3519347" cy="1189924"/>
            <a:chOff x="258889" y="1673457"/>
            <a:chExt cx="3519347" cy="1189924"/>
          </a:xfrm>
        </p:grpSpPr>
        <p:sp>
          <p:nvSpPr>
            <p:cNvPr id="2065" name="Oval 2064"/>
            <p:cNvSpPr/>
            <p:nvPr/>
          </p:nvSpPr>
          <p:spPr>
            <a:xfrm>
              <a:off x="258889" y="2737251"/>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7" name="Oval 76"/>
            <p:cNvSpPr/>
            <p:nvPr/>
          </p:nvSpPr>
          <p:spPr>
            <a:xfrm>
              <a:off x="364301" y="2791381"/>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8" name="Oval 77"/>
            <p:cNvSpPr/>
            <p:nvPr/>
          </p:nvSpPr>
          <p:spPr>
            <a:xfrm>
              <a:off x="444175" y="2715468"/>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9" name="Oval 78"/>
            <p:cNvSpPr/>
            <p:nvPr/>
          </p:nvSpPr>
          <p:spPr>
            <a:xfrm>
              <a:off x="559656" y="2734438"/>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0" name="Oval 79"/>
            <p:cNvSpPr/>
            <p:nvPr/>
          </p:nvSpPr>
          <p:spPr>
            <a:xfrm>
              <a:off x="631656" y="263546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1" name="Oval 80"/>
            <p:cNvSpPr/>
            <p:nvPr/>
          </p:nvSpPr>
          <p:spPr>
            <a:xfrm>
              <a:off x="730174" y="267146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2" name="Oval 81"/>
            <p:cNvSpPr/>
            <p:nvPr/>
          </p:nvSpPr>
          <p:spPr>
            <a:xfrm>
              <a:off x="791011" y="2577978"/>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3" name="Oval 82"/>
            <p:cNvSpPr/>
            <p:nvPr/>
          </p:nvSpPr>
          <p:spPr>
            <a:xfrm>
              <a:off x="896981" y="2543732"/>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4" name="Oval 83"/>
            <p:cNvSpPr/>
            <p:nvPr/>
          </p:nvSpPr>
          <p:spPr>
            <a:xfrm>
              <a:off x="994405" y="2512173"/>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5" name="Oval 84"/>
            <p:cNvSpPr/>
            <p:nvPr/>
          </p:nvSpPr>
          <p:spPr>
            <a:xfrm>
              <a:off x="1100375" y="2534779"/>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6" name="Oval 85"/>
            <p:cNvSpPr/>
            <p:nvPr/>
          </p:nvSpPr>
          <p:spPr>
            <a:xfrm>
              <a:off x="1172375" y="2454194"/>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7" name="Oval 86"/>
            <p:cNvSpPr/>
            <p:nvPr/>
          </p:nvSpPr>
          <p:spPr>
            <a:xfrm>
              <a:off x="1271859" y="2476173"/>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8" name="Oval 87"/>
            <p:cNvSpPr/>
            <p:nvPr/>
          </p:nvSpPr>
          <p:spPr>
            <a:xfrm>
              <a:off x="1350345" y="2406211"/>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9" name="Oval 88"/>
            <p:cNvSpPr/>
            <p:nvPr/>
          </p:nvSpPr>
          <p:spPr>
            <a:xfrm>
              <a:off x="1449829" y="2420232"/>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0" name="Oval 89"/>
            <p:cNvSpPr/>
            <p:nvPr/>
          </p:nvSpPr>
          <p:spPr>
            <a:xfrm>
              <a:off x="1535631" y="2404173"/>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1" name="Oval 90"/>
            <p:cNvSpPr/>
            <p:nvPr/>
          </p:nvSpPr>
          <p:spPr>
            <a:xfrm>
              <a:off x="1621433" y="2348232"/>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2" name="Oval 91"/>
            <p:cNvSpPr/>
            <p:nvPr/>
          </p:nvSpPr>
          <p:spPr>
            <a:xfrm>
              <a:off x="1707235" y="2312232"/>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3" name="Oval 92"/>
            <p:cNvSpPr/>
            <p:nvPr/>
          </p:nvSpPr>
          <p:spPr>
            <a:xfrm>
              <a:off x="1788827" y="2306867"/>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4" name="Oval 93"/>
            <p:cNvSpPr/>
            <p:nvPr/>
          </p:nvSpPr>
          <p:spPr>
            <a:xfrm>
              <a:off x="1869000" y="225603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5" name="Oval 94"/>
            <p:cNvSpPr/>
            <p:nvPr/>
          </p:nvSpPr>
          <p:spPr>
            <a:xfrm>
              <a:off x="1960843" y="2254898"/>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6" name="Oval 95"/>
            <p:cNvSpPr/>
            <p:nvPr/>
          </p:nvSpPr>
          <p:spPr>
            <a:xfrm>
              <a:off x="2047497" y="2192267"/>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7" name="Oval 96"/>
            <p:cNvSpPr/>
            <p:nvPr/>
          </p:nvSpPr>
          <p:spPr>
            <a:xfrm>
              <a:off x="2145690" y="218403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8" name="Oval 97"/>
            <p:cNvSpPr/>
            <p:nvPr/>
          </p:nvSpPr>
          <p:spPr>
            <a:xfrm>
              <a:off x="2232783" y="214803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9" name="Oval 98"/>
            <p:cNvSpPr/>
            <p:nvPr/>
          </p:nvSpPr>
          <p:spPr>
            <a:xfrm>
              <a:off x="2319229" y="2120267"/>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0" name="Oval 99"/>
            <p:cNvSpPr/>
            <p:nvPr/>
          </p:nvSpPr>
          <p:spPr>
            <a:xfrm>
              <a:off x="2415898" y="207956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1" name="Oval 100"/>
            <p:cNvSpPr/>
            <p:nvPr/>
          </p:nvSpPr>
          <p:spPr>
            <a:xfrm>
              <a:off x="2512567" y="2035090"/>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2" name="Oval 101"/>
            <p:cNvSpPr/>
            <p:nvPr/>
          </p:nvSpPr>
          <p:spPr>
            <a:xfrm>
              <a:off x="2605719" y="2038863"/>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3" name="Oval 102"/>
            <p:cNvSpPr/>
            <p:nvPr/>
          </p:nvSpPr>
          <p:spPr>
            <a:xfrm>
              <a:off x="2697389" y="1981498"/>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4" name="Oval 103"/>
            <p:cNvSpPr/>
            <p:nvPr/>
          </p:nvSpPr>
          <p:spPr>
            <a:xfrm>
              <a:off x="2796802" y="1965726"/>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5" name="Oval 104"/>
            <p:cNvSpPr/>
            <p:nvPr/>
          </p:nvSpPr>
          <p:spPr>
            <a:xfrm>
              <a:off x="2895320" y="1929726"/>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6" name="Oval 105"/>
            <p:cNvSpPr/>
            <p:nvPr/>
          </p:nvSpPr>
          <p:spPr>
            <a:xfrm>
              <a:off x="2967320" y="188974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7" name="Oval 106"/>
            <p:cNvSpPr/>
            <p:nvPr/>
          </p:nvSpPr>
          <p:spPr>
            <a:xfrm>
              <a:off x="3064079" y="1893726"/>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8" name="Oval 107"/>
            <p:cNvSpPr/>
            <p:nvPr/>
          </p:nvSpPr>
          <p:spPr>
            <a:xfrm>
              <a:off x="3163751" y="1852608"/>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9" name="Oval 108"/>
            <p:cNvSpPr/>
            <p:nvPr/>
          </p:nvSpPr>
          <p:spPr>
            <a:xfrm>
              <a:off x="3251967" y="1810023"/>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0" name="Oval 109"/>
            <p:cNvSpPr/>
            <p:nvPr/>
          </p:nvSpPr>
          <p:spPr>
            <a:xfrm>
              <a:off x="3330769" y="1757530"/>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1" name="Oval 110"/>
            <p:cNvSpPr/>
            <p:nvPr/>
          </p:nvSpPr>
          <p:spPr>
            <a:xfrm>
              <a:off x="3435148" y="1731436"/>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2" name="Oval 111"/>
            <p:cNvSpPr/>
            <p:nvPr/>
          </p:nvSpPr>
          <p:spPr>
            <a:xfrm>
              <a:off x="3534632" y="1745457"/>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3" name="Oval 112"/>
            <p:cNvSpPr/>
            <p:nvPr/>
          </p:nvSpPr>
          <p:spPr>
            <a:xfrm>
              <a:off x="3620434" y="1729398"/>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4" name="Oval 113"/>
            <p:cNvSpPr/>
            <p:nvPr/>
          </p:nvSpPr>
          <p:spPr>
            <a:xfrm>
              <a:off x="3706236" y="1673457"/>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pSp>
      <p:grpSp>
        <p:nvGrpSpPr>
          <p:cNvPr id="118" name="Group 117"/>
          <p:cNvGrpSpPr/>
          <p:nvPr/>
        </p:nvGrpSpPr>
        <p:grpSpPr>
          <a:xfrm>
            <a:off x="5175771" y="1203600"/>
            <a:ext cx="1529620" cy="1266914"/>
            <a:chOff x="5963010" y="5944877"/>
            <a:chExt cx="2114965" cy="1751727"/>
          </a:xfrm>
        </p:grpSpPr>
        <p:cxnSp>
          <p:nvCxnSpPr>
            <p:cNvPr id="119" name="Straight Arrow Connector 118"/>
            <p:cNvCxnSpPr/>
            <p:nvPr/>
          </p:nvCxnSpPr>
          <p:spPr>
            <a:xfrm>
              <a:off x="6436552" y="7674862"/>
              <a:ext cx="86400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0" name="TextBox 119"/>
            <p:cNvSpPr txBox="1"/>
            <p:nvPr/>
          </p:nvSpPr>
          <p:spPr>
            <a:xfrm>
              <a:off x="6330185" y="7377439"/>
              <a:ext cx="970364" cy="319165"/>
            </a:xfrm>
            <a:prstGeom prst="rect">
              <a:avLst/>
            </a:prstGeom>
            <a:noFill/>
          </p:spPr>
          <p:txBody>
            <a:bodyPr wrap="square" rtlCol="0">
              <a:spAutoFit/>
            </a:bodyPr>
            <a:lstStyle/>
            <a:p>
              <a:pPr algn="ctr"/>
              <a:r>
                <a:rPr lang="en-GB" sz="900" dirty="0" smtClean="0">
                  <a:solidFill>
                    <a:schemeClr val="tx1">
                      <a:lumMod val="50000"/>
                      <a:lumOff val="50000"/>
                    </a:schemeClr>
                  </a:solidFill>
                </a:rPr>
                <a:t>1 mm</a:t>
              </a:r>
              <a:endParaRPr lang="en-GB" sz="900" dirty="0">
                <a:solidFill>
                  <a:schemeClr val="tx1">
                    <a:lumMod val="50000"/>
                    <a:lumOff val="50000"/>
                  </a:schemeClr>
                </a:solidFill>
              </a:endParaRPr>
            </a:p>
          </p:txBody>
        </p:sp>
        <p:grpSp>
          <p:nvGrpSpPr>
            <p:cNvPr id="121" name="Group 120"/>
            <p:cNvGrpSpPr/>
            <p:nvPr/>
          </p:nvGrpSpPr>
          <p:grpSpPr>
            <a:xfrm>
              <a:off x="5963010" y="5944877"/>
              <a:ext cx="2114965" cy="1532160"/>
              <a:chOff x="5963010" y="5944877"/>
              <a:chExt cx="2114965" cy="1532160"/>
            </a:xfrm>
          </p:grpSpPr>
          <p:sp>
            <p:nvSpPr>
              <p:cNvPr id="127" name="Rectangle 126"/>
              <p:cNvSpPr/>
              <p:nvPr/>
            </p:nvSpPr>
            <p:spPr>
              <a:xfrm>
                <a:off x="6442708" y="6522734"/>
                <a:ext cx="865596" cy="8655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grpSp>
            <p:nvGrpSpPr>
              <p:cNvPr id="128" name="Group 127"/>
              <p:cNvGrpSpPr/>
              <p:nvPr/>
            </p:nvGrpSpPr>
            <p:grpSpPr>
              <a:xfrm>
                <a:off x="6813930" y="5944877"/>
                <a:ext cx="1264045" cy="1380298"/>
                <a:chOff x="797975" y="3795223"/>
                <a:chExt cx="612069" cy="668361"/>
              </a:xfrm>
            </p:grpSpPr>
            <p:cxnSp>
              <p:nvCxnSpPr>
                <p:cNvPr id="136" name="Straight Arrow Connector 135"/>
                <p:cNvCxnSpPr/>
                <p:nvPr/>
              </p:nvCxnSpPr>
              <p:spPr>
                <a:xfrm flipV="1">
                  <a:off x="818828" y="3795224"/>
                  <a:ext cx="0" cy="482048"/>
                </a:xfrm>
                <a:prstGeom prst="straightConnector1">
                  <a:avLst/>
                </a:prstGeom>
                <a:ln w="19050">
                  <a:solidFill>
                    <a:schemeClr val="accent3"/>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37" name="Straight Arrow Connector 136"/>
                <p:cNvCxnSpPr/>
                <p:nvPr/>
              </p:nvCxnSpPr>
              <p:spPr>
                <a:xfrm flipV="1">
                  <a:off x="818827" y="4278130"/>
                  <a:ext cx="482047" cy="0"/>
                </a:xfrm>
                <a:prstGeom prst="straightConnector1">
                  <a:avLst/>
                </a:prstGeom>
                <a:ln w="19050">
                  <a:solidFill>
                    <a:schemeClr val="accent3"/>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38" name="TextBox 137"/>
                <p:cNvSpPr txBox="1"/>
                <p:nvPr/>
              </p:nvSpPr>
              <p:spPr>
                <a:xfrm>
                  <a:off x="1055664" y="4278130"/>
                  <a:ext cx="354380" cy="185454"/>
                </a:xfrm>
                <a:prstGeom prst="rect">
                  <a:avLst/>
                </a:prstGeom>
                <a:noFill/>
              </p:spPr>
              <p:txBody>
                <a:bodyPr wrap="none" rtlCol="0">
                  <a:spAutoFit/>
                </a:bodyPr>
                <a:lstStyle/>
                <a:p>
                  <a:r>
                    <a:rPr lang="en-GB" sz="1200" dirty="0" smtClean="0">
                      <a:solidFill>
                        <a:schemeClr val="accent3"/>
                      </a:solidFill>
                    </a:rPr>
                    <a:t>X</a:t>
                  </a:r>
                  <a:r>
                    <a:rPr lang="en-GB" sz="500" dirty="0" smtClean="0">
                      <a:solidFill>
                        <a:schemeClr val="accent3"/>
                      </a:solidFill>
                    </a:rPr>
                    <a:t>MQXFB</a:t>
                  </a:r>
                  <a:endParaRPr lang="en-GB" sz="1200" dirty="0">
                    <a:solidFill>
                      <a:schemeClr val="accent3"/>
                    </a:solidFill>
                  </a:endParaRPr>
                </a:p>
              </p:txBody>
            </p:sp>
            <p:sp>
              <p:nvSpPr>
                <p:cNvPr id="139" name="TextBox 138"/>
                <p:cNvSpPr txBox="1"/>
                <p:nvPr/>
              </p:nvSpPr>
              <p:spPr>
                <a:xfrm>
                  <a:off x="797975" y="3795223"/>
                  <a:ext cx="366561" cy="200322"/>
                </a:xfrm>
                <a:prstGeom prst="rect">
                  <a:avLst/>
                </a:prstGeom>
                <a:noFill/>
              </p:spPr>
              <p:txBody>
                <a:bodyPr wrap="none" rtlCol="0">
                  <a:spAutoFit/>
                </a:bodyPr>
                <a:lstStyle/>
                <a:p>
                  <a:r>
                    <a:rPr lang="en-GB" sz="1200" dirty="0" smtClean="0">
                      <a:solidFill>
                        <a:schemeClr val="accent3"/>
                      </a:solidFill>
                    </a:rPr>
                    <a:t>Z</a:t>
                  </a:r>
                  <a:r>
                    <a:rPr lang="en-GB" sz="500" dirty="0" smtClean="0">
                      <a:solidFill>
                        <a:schemeClr val="accent3"/>
                      </a:solidFill>
                    </a:rPr>
                    <a:t>MQXFB</a:t>
                  </a:r>
                  <a:endParaRPr lang="en-GB" sz="1200" dirty="0">
                    <a:solidFill>
                      <a:schemeClr val="accent3"/>
                    </a:solidFill>
                  </a:endParaRPr>
                </a:p>
              </p:txBody>
            </p:sp>
          </p:grpSp>
          <p:cxnSp>
            <p:nvCxnSpPr>
              <p:cNvPr id="130" name="Straight Arrow Connector 129"/>
              <p:cNvCxnSpPr/>
              <p:nvPr/>
            </p:nvCxnSpPr>
            <p:spPr>
              <a:xfrm rot="16200000">
                <a:off x="5852117" y="6958310"/>
                <a:ext cx="86400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31" name="TextBox 130"/>
              <p:cNvSpPr txBox="1"/>
              <p:nvPr/>
            </p:nvSpPr>
            <p:spPr>
              <a:xfrm rot="16200000">
                <a:off x="5656792" y="6851653"/>
                <a:ext cx="931602" cy="319165"/>
              </a:xfrm>
              <a:prstGeom prst="rect">
                <a:avLst/>
              </a:prstGeom>
              <a:noFill/>
            </p:spPr>
            <p:txBody>
              <a:bodyPr wrap="square" rtlCol="0">
                <a:spAutoFit/>
              </a:bodyPr>
              <a:lstStyle/>
              <a:p>
                <a:pPr algn="ctr"/>
                <a:r>
                  <a:rPr lang="en-GB" sz="900" dirty="0" smtClean="0">
                    <a:solidFill>
                      <a:schemeClr val="tx1">
                        <a:lumMod val="50000"/>
                        <a:lumOff val="50000"/>
                      </a:schemeClr>
                    </a:solidFill>
                  </a:rPr>
                  <a:t>1 mm</a:t>
                </a:r>
                <a:endParaRPr lang="en-GB" sz="900" dirty="0">
                  <a:solidFill>
                    <a:schemeClr val="tx1">
                      <a:lumMod val="50000"/>
                      <a:lumOff val="50000"/>
                    </a:schemeClr>
                  </a:solidFill>
                </a:endParaRPr>
              </a:p>
            </p:txBody>
          </p:sp>
        </p:grpSp>
      </p:grpSp>
      <p:cxnSp>
        <p:nvCxnSpPr>
          <p:cNvPr id="142" name="Straight Arrow Connector 141"/>
          <p:cNvCxnSpPr/>
          <p:nvPr/>
        </p:nvCxnSpPr>
        <p:spPr>
          <a:xfrm rot="5400000" flipV="1">
            <a:off x="5821746" y="4101997"/>
            <a:ext cx="0" cy="140400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5498769" y="4645174"/>
            <a:ext cx="677969" cy="230832"/>
          </a:xfrm>
          <a:prstGeom prst="rect">
            <a:avLst/>
          </a:prstGeom>
          <a:noFill/>
        </p:spPr>
        <p:txBody>
          <a:bodyPr wrap="square" rtlCol="0">
            <a:spAutoFit/>
          </a:bodyPr>
          <a:lstStyle/>
          <a:p>
            <a:pPr algn="ctr"/>
            <a:r>
              <a:rPr lang="en-GB" sz="900" dirty="0" smtClean="0">
                <a:solidFill>
                  <a:schemeClr val="tx1">
                    <a:lumMod val="50000"/>
                    <a:lumOff val="50000"/>
                  </a:schemeClr>
                </a:solidFill>
              </a:rPr>
              <a:t>2 mm</a:t>
            </a:r>
            <a:endParaRPr lang="en-GB" sz="900" dirty="0">
              <a:solidFill>
                <a:schemeClr val="tx1">
                  <a:lumMod val="50000"/>
                  <a:lumOff val="50000"/>
                </a:schemeClr>
              </a:solidFill>
            </a:endParaRPr>
          </a:p>
        </p:txBody>
      </p:sp>
      <p:sp>
        <p:nvSpPr>
          <p:cNvPr id="144" name="Oval 143"/>
          <p:cNvSpPr/>
          <p:nvPr/>
        </p:nvSpPr>
        <p:spPr>
          <a:xfrm>
            <a:off x="5662137" y="190419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45" name="Oval 144"/>
          <p:cNvSpPr/>
          <p:nvPr/>
        </p:nvSpPr>
        <p:spPr>
          <a:xfrm>
            <a:off x="5737567" y="2062566"/>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46" name="Oval 145"/>
          <p:cNvSpPr/>
          <p:nvPr/>
        </p:nvSpPr>
        <p:spPr>
          <a:xfrm>
            <a:off x="5875325" y="204356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47" name="Oval 146"/>
          <p:cNvSpPr/>
          <p:nvPr/>
        </p:nvSpPr>
        <p:spPr>
          <a:xfrm>
            <a:off x="5765904" y="1895563"/>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48" name="Oval 147"/>
          <p:cNvSpPr/>
          <p:nvPr/>
        </p:nvSpPr>
        <p:spPr>
          <a:xfrm>
            <a:off x="5856573" y="1886288"/>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49" name="Oval 148"/>
          <p:cNvSpPr/>
          <p:nvPr/>
        </p:nvSpPr>
        <p:spPr>
          <a:xfrm>
            <a:off x="5679639" y="1744742"/>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0" name="Oval 149"/>
          <p:cNvSpPr/>
          <p:nvPr/>
        </p:nvSpPr>
        <p:spPr>
          <a:xfrm>
            <a:off x="5916296" y="1752230"/>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1" name="Oval 150"/>
          <p:cNvSpPr/>
          <p:nvPr/>
        </p:nvSpPr>
        <p:spPr>
          <a:xfrm>
            <a:off x="5982103" y="1976195"/>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2" name="Oval 151"/>
          <p:cNvSpPr/>
          <p:nvPr/>
        </p:nvSpPr>
        <p:spPr>
          <a:xfrm>
            <a:off x="5594165" y="2129213"/>
            <a:ext cx="72000" cy="72000"/>
          </a:xfrm>
          <a:prstGeom prst="ellipse">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3" name="Oval 152"/>
          <p:cNvSpPr/>
          <p:nvPr/>
        </p:nvSpPr>
        <p:spPr>
          <a:xfrm>
            <a:off x="4738821" y="1312648"/>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4" name="Oval 153"/>
          <p:cNvSpPr/>
          <p:nvPr/>
        </p:nvSpPr>
        <p:spPr>
          <a:xfrm>
            <a:off x="4676806" y="1374166"/>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5" name="Oval 154"/>
          <p:cNvSpPr/>
          <p:nvPr/>
        </p:nvSpPr>
        <p:spPr>
          <a:xfrm>
            <a:off x="4565906" y="1349340"/>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6" name="Oval 155"/>
          <p:cNvSpPr/>
          <p:nvPr/>
        </p:nvSpPr>
        <p:spPr>
          <a:xfrm>
            <a:off x="4488747" y="1446166"/>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7" name="Oval 156"/>
          <p:cNvSpPr/>
          <p:nvPr/>
        </p:nvSpPr>
        <p:spPr>
          <a:xfrm>
            <a:off x="4377090" y="1389345"/>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8" name="Oval 157"/>
          <p:cNvSpPr/>
          <p:nvPr/>
        </p:nvSpPr>
        <p:spPr>
          <a:xfrm>
            <a:off x="4329701" y="1468692"/>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9" name="Oval 158"/>
          <p:cNvSpPr/>
          <p:nvPr/>
        </p:nvSpPr>
        <p:spPr>
          <a:xfrm>
            <a:off x="4233736" y="1470525"/>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60" name="Oval 159"/>
          <p:cNvSpPr/>
          <p:nvPr/>
        </p:nvSpPr>
        <p:spPr>
          <a:xfrm>
            <a:off x="4172154" y="1551315"/>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61" name="Oval 160"/>
          <p:cNvSpPr/>
          <p:nvPr/>
        </p:nvSpPr>
        <p:spPr>
          <a:xfrm>
            <a:off x="4056015" y="1520729"/>
            <a:ext cx="72000" cy="72000"/>
          </a:xfrm>
          <a:prstGeom prst="ellipse">
            <a:avLst/>
          </a:prstGeom>
          <a:gradFill>
            <a:gsLst>
              <a:gs pos="0">
                <a:srgbClr val="00B050"/>
              </a:gs>
              <a:gs pos="100000">
                <a:srgbClr val="92D050"/>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pSp>
        <p:nvGrpSpPr>
          <p:cNvPr id="2070" name="Group 2069"/>
          <p:cNvGrpSpPr/>
          <p:nvPr/>
        </p:nvGrpSpPr>
        <p:grpSpPr>
          <a:xfrm rot="20894758">
            <a:off x="5655283" y="1358217"/>
            <a:ext cx="597756" cy="588277"/>
            <a:chOff x="5877581" y="1321983"/>
            <a:chExt cx="1206204" cy="1187078"/>
          </a:xfrm>
        </p:grpSpPr>
        <p:cxnSp>
          <p:nvCxnSpPr>
            <p:cNvPr id="163" name="Straight Arrow Connector 162"/>
            <p:cNvCxnSpPr/>
            <p:nvPr/>
          </p:nvCxnSpPr>
          <p:spPr>
            <a:xfrm flipV="1">
              <a:off x="5974734" y="1355998"/>
              <a:ext cx="0" cy="720000"/>
            </a:xfrm>
            <a:prstGeom prst="straightConnector1">
              <a:avLst/>
            </a:prstGeom>
            <a:ln w="9525">
              <a:solidFill>
                <a:schemeClr val="accent3"/>
              </a:solidFill>
              <a:tailEnd type="triangle"/>
            </a:ln>
            <a:effectLst>
              <a:outerShdw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64" name="Straight Arrow Connector 163"/>
            <p:cNvCxnSpPr/>
            <p:nvPr/>
          </p:nvCxnSpPr>
          <p:spPr>
            <a:xfrm flipV="1">
              <a:off x="5974732" y="2077280"/>
              <a:ext cx="719999" cy="0"/>
            </a:xfrm>
            <a:prstGeom prst="straightConnector1">
              <a:avLst/>
            </a:prstGeom>
            <a:ln w="9525">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65" name="TextBox 164"/>
            <p:cNvSpPr txBox="1"/>
            <p:nvPr/>
          </p:nvSpPr>
          <p:spPr>
            <a:xfrm>
              <a:off x="6261529" y="2043268"/>
              <a:ext cx="822256" cy="465793"/>
            </a:xfrm>
            <a:prstGeom prst="rect">
              <a:avLst/>
            </a:prstGeom>
            <a:noFill/>
          </p:spPr>
          <p:txBody>
            <a:bodyPr wrap="none" rtlCol="0">
              <a:spAutoFit/>
            </a:bodyPr>
            <a:lstStyle/>
            <a:p>
              <a:r>
                <a:rPr lang="en-GB" sz="900" dirty="0" err="1" smtClean="0">
                  <a:solidFill>
                    <a:schemeClr val="accent3"/>
                  </a:solidFill>
                </a:rPr>
                <a:t>X</a:t>
              </a:r>
              <a:r>
                <a:rPr lang="en-GB" sz="300" dirty="0" err="1" smtClean="0">
                  <a:solidFill>
                    <a:schemeClr val="accent3"/>
                  </a:solidFill>
                </a:rPr>
                <a:t>MQXFBi</a:t>
              </a:r>
              <a:endParaRPr lang="en-GB" sz="900" dirty="0">
                <a:solidFill>
                  <a:schemeClr val="accent3"/>
                </a:solidFill>
              </a:endParaRPr>
            </a:p>
          </p:txBody>
        </p:sp>
        <p:sp>
          <p:nvSpPr>
            <p:cNvPr id="166" name="TextBox 165"/>
            <p:cNvSpPr txBox="1"/>
            <p:nvPr/>
          </p:nvSpPr>
          <p:spPr>
            <a:xfrm>
              <a:off x="5877581" y="1321983"/>
              <a:ext cx="809317" cy="465793"/>
            </a:xfrm>
            <a:prstGeom prst="rect">
              <a:avLst/>
            </a:prstGeom>
            <a:noFill/>
          </p:spPr>
          <p:txBody>
            <a:bodyPr wrap="none" rtlCol="0">
              <a:spAutoFit/>
            </a:bodyPr>
            <a:lstStyle/>
            <a:p>
              <a:r>
                <a:rPr lang="en-GB" sz="900" dirty="0" err="1" smtClean="0">
                  <a:solidFill>
                    <a:schemeClr val="accent3"/>
                  </a:solidFill>
                </a:rPr>
                <a:t>Z</a:t>
              </a:r>
              <a:r>
                <a:rPr lang="en-GB" sz="300" dirty="0" err="1" smtClean="0">
                  <a:solidFill>
                    <a:schemeClr val="accent3"/>
                  </a:solidFill>
                </a:rPr>
                <a:t>MQXFBi</a:t>
              </a:r>
              <a:endParaRPr lang="en-GB" sz="900" dirty="0">
                <a:solidFill>
                  <a:schemeClr val="accent3"/>
                </a:solidFill>
              </a:endParaRPr>
            </a:p>
          </p:txBody>
        </p:sp>
      </p:grpSp>
      <p:grpSp>
        <p:nvGrpSpPr>
          <p:cNvPr id="2071" name="Group 2070"/>
          <p:cNvGrpSpPr/>
          <p:nvPr/>
        </p:nvGrpSpPr>
        <p:grpSpPr>
          <a:xfrm>
            <a:off x="5273485" y="1204178"/>
            <a:ext cx="666668" cy="575484"/>
            <a:chOff x="5860747" y="812711"/>
            <a:chExt cx="971131" cy="575484"/>
          </a:xfrm>
        </p:grpSpPr>
        <p:cxnSp>
          <p:nvCxnSpPr>
            <p:cNvPr id="168" name="Straight Connector 167"/>
            <p:cNvCxnSpPr/>
            <p:nvPr/>
          </p:nvCxnSpPr>
          <p:spPr>
            <a:xfrm flipH="1" flipV="1">
              <a:off x="6286765" y="870558"/>
              <a:ext cx="226518" cy="517637"/>
            </a:xfrm>
            <a:prstGeom prst="line">
              <a:avLst/>
            </a:prstGeom>
            <a:ln w="6350"/>
          </p:spPr>
          <p:style>
            <a:lnRef idx="2">
              <a:schemeClr val="accent5"/>
            </a:lnRef>
            <a:fillRef idx="0">
              <a:schemeClr val="accent5"/>
            </a:fillRef>
            <a:effectRef idx="1">
              <a:schemeClr val="accent5"/>
            </a:effectRef>
            <a:fontRef idx="minor">
              <a:schemeClr val="tx1"/>
            </a:fontRef>
          </p:style>
        </p:cxnSp>
        <p:cxnSp>
          <p:nvCxnSpPr>
            <p:cNvPr id="169" name="Straight Connector 168"/>
            <p:cNvCxnSpPr/>
            <p:nvPr/>
          </p:nvCxnSpPr>
          <p:spPr>
            <a:xfrm flipV="1">
              <a:off x="6521474" y="861133"/>
              <a:ext cx="226518" cy="517637"/>
            </a:xfrm>
            <a:prstGeom prst="line">
              <a:avLst/>
            </a:prstGeom>
            <a:ln w="6350"/>
          </p:spPr>
          <p:style>
            <a:lnRef idx="2">
              <a:schemeClr val="accent5"/>
            </a:lnRef>
            <a:fillRef idx="0">
              <a:schemeClr val="accent5"/>
            </a:fillRef>
            <a:effectRef idx="1">
              <a:schemeClr val="accent5"/>
            </a:effectRef>
            <a:fontRef idx="minor">
              <a:schemeClr val="tx1"/>
            </a:fontRef>
          </p:style>
        </p:cxnSp>
        <p:sp>
          <p:nvSpPr>
            <p:cNvPr id="170" name="Arc 169"/>
            <p:cNvSpPr/>
            <p:nvPr/>
          </p:nvSpPr>
          <p:spPr>
            <a:xfrm rot="18900000">
              <a:off x="6402046" y="979977"/>
              <a:ext cx="421163" cy="398737"/>
            </a:xfrm>
            <a:prstGeom prst="arc">
              <a:avLst>
                <a:gd name="adj1" fmla="val 15734692"/>
                <a:gd name="adj2" fmla="val 19972922"/>
              </a:avLst>
            </a:prstGeom>
            <a:ln w="6350">
              <a:headEnd type="triangle"/>
              <a:tailEnd type="triangle"/>
            </a:ln>
          </p:spPr>
          <p:style>
            <a:lnRef idx="2">
              <a:schemeClr val="accent5"/>
            </a:lnRef>
            <a:fillRef idx="0">
              <a:schemeClr val="accent5"/>
            </a:fillRef>
            <a:effectRef idx="1">
              <a:schemeClr val="accent5"/>
            </a:effectRef>
            <a:fontRef idx="minor">
              <a:schemeClr val="tx1"/>
            </a:fontRef>
          </p:style>
          <p:txBody>
            <a:bodyPr rtlCol="0" anchor="ctr"/>
            <a:lstStyle/>
            <a:p>
              <a:pPr algn="ctr"/>
              <a:endParaRPr lang="en-GB" sz="1200"/>
            </a:p>
          </p:txBody>
        </p:sp>
        <p:sp>
          <p:nvSpPr>
            <p:cNvPr id="171" name="TextBox 170"/>
            <p:cNvSpPr txBox="1"/>
            <p:nvPr/>
          </p:nvSpPr>
          <p:spPr>
            <a:xfrm>
              <a:off x="5860747" y="812711"/>
              <a:ext cx="971131" cy="215444"/>
            </a:xfrm>
            <a:prstGeom prst="rect">
              <a:avLst/>
            </a:prstGeom>
            <a:noFill/>
          </p:spPr>
          <p:txBody>
            <a:bodyPr wrap="square" rtlCol="0">
              <a:spAutoFit/>
            </a:bodyPr>
            <a:lstStyle/>
            <a:p>
              <a:pPr algn="ctr"/>
              <a:r>
                <a:rPr lang="en-GB" sz="800" dirty="0" smtClean="0">
                  <a:solidFill>
                    <a:schemeClr val="tx1">
                      <a:lumMod val="50000"/>
                      <a:lumOff val="50000"/>
                    </a:schemeClr>
                  </a:solidFill>
                </a:rPr>
                <a:t>±2mrad</a:t>
              </a:r>
              <a:endParaRPr lang="en-GB" sz="800" dirty="0">
                <a:solidFill>
                  <a:schemeClr val="tx1">
                    <a:lumMod val="50000"/>
                    <a:lumOff val="50000"/>
                  </a:schemeClr>
                </a:solidFill>
              </a:endParaRPr>
            </a:p>
          </p:txBody>
        </p:sp>
      </p:grpSp>
      <p:grpSp>
        <p:nvGrpSpPr>
          <p:cNvPr id="24" name="Group 23"/>
          <p:cNvGrpSpPr/>
          <p:nvPr/>
        </p:nvGrpSpPr>
        <p:grpSpPr>
          <a:xfrm>
            <a:off x="1343859" y="3177996"/>
            <a:ext cx="2094741" cy="1698010"/>
            <a:chOff x="1343859" y="3177996"/>
            <a:chExt cx="2094741" cy="1698010"/>
          </a:xfrm>
        </p:grpSpPr>
        <p:pic>
          <p:nvPicPr>
            <p:cNvPr id="57" name="Picture 56"/>
            <p:cNvPicPr>
              <a:picLocks noChangeAspect="1" noChangeArrowheads="1"/>
            </p:cNvPicPr>
            <p:nvPr/>
          </p:nvPicPr>
          <p:blipFill>
            <a:blip r:embed="rId3" cstate="print"/>
            <a:srcRect/>
            <a:stretch>
              <a:fillRect/>
            </a:stretch>
          </p:blipFill>
          <p:spPr bwMode="auto">
            <a:xfrm>
              <a:off x="1343859" y="3177996"/>
              <a:ext cx="2094741" cy="1698010"/>
            </a:xfrm>
            <a:prstGeom prst="rect">
              <a:avLst/>
            </a:prstGeom>
            <a:noFill/>
            <a:ln w="9525">
              <a:noFill/>
              <a:miter lim="800000"/>
              <a:headEnd/>
              <a:tailEnd/>
            </a:ln>
          </p:spPr>
        </p:pic>
        <p:pic>
          <p:nvPicPr>
            <p:cNvPr id="8" name="Picture 7"/>
            <p:cNvPicPr>
              <a:picLocks noChangeAspect="1"/>
            </p:cNvPicPr>
            <p:nvPr/>
          </p:nvPicPr>
          <p:blipFill rotWithShape="1">
            <a:blip r:embed="rId4"/>
            <a:srcRect l="32779" t="17064" r="22027" b="50526"/>
            <a:stretch/>
          </p:blipFill>
          <p:spPr>
            <a:xfrm>
              <a:off x="2098800" y="3348000"/>
              <a:ext cx="108000" cy="108000"/>
            </a:xfrm>
            <a:prstGeom prst="roundRect">
              <a:avLst>
                <a:gd name="adj" fmla="val 50000"/>
              </a:avLst>
            </a:prstGeom>
          </p:spPr>
        </p:pic>
        <p:pic>
          <p:nvPicPr>
            <p:cNvPr id="133" name="Picture 132"/>
            <p:cNvPicPr>
              <a:picLocks noChangeAspect="1"/>
            </p:cNvPicPr>
            <p:nvPr/>
          </p:nvPicPr>
          <p:blipFill rotWithShape="1">
            <a:blip r:embed="rId4"/>
            <a:srcRect l="32779" t="17064" r="22027" b="50526"/>
            <a:stretch/>
          </p:blipFill>
          <p:spPr>
            <a:xfrm>
              <a:off x="2894204" y="3887633"/>
              <a:ext cx="108000" cy="108000"/>
            </a:xfrm>
            <a:prstGeom prst="roundRect">
              <a:avLst>
                <a:gd name="adj" fmla="val 50000"/>
              </a:avLst>
            </a:prstGeom>
          </p:spPr>
        </p:pic>
        <p:pic>
          <p:nvPicPr>
            <p:cNvPr id="16" name="Picture 15"/>
            <p:cNvPicPr>
              <a:picLocks noChangeAspect="1"/>
            </p:cNvPicPr>
            <p:nvPr/>
          </p:nvPicPr>
          <p:blipFill>
            <a:blip r:embed="rId5"/>
            <a:stretch>
              <a:fillRect/>
            </a:stretch>
          </p:blipFill>
          <p:spPr>
            <a:xfrm>
              <a:off x="1933551" y="3420000"/>
              <a:ext cx="143322" cy="143051"/>
            </a:xfrm>
            <a:prstGeom prst="flowChartDecision">
              <a:avLst/>
            </a:prstGeom>
          </p:spPr>
        </p:pic>
        <p:pic>
          <p:nvPicPr>
            <p:cNvPr id="140" name="Picture 139"/>
            <p:cNvPicPr>
              <a:picLocks noChangeAspect="1"/>
            </p:cNvPicPr>
            <p:nvPr/>
          </p:nvPicPr>
          <p:blipFill>
            <a:blip r:embed="rId5"/>
            <a:stretch>
              <a:fillRect/>
            </a:stretch>
          </p:blipFill>
          <p:spPr>
            <a:xfrm>
              <a:off x="1980406" y="4419970"/>
              <a:ext cx="143322" cy="143051"/>
            </a:xfrm>
            <a:prstGeom prst="ellipse">
              <a:avLst/>
            </a:prstGeom>
          </p:spPr>
        </p:pic>
      </p:grpSp>
    </p:spTree>
    <p:extLst>
      <p:ext uri="{BB962C8B-B14F-4D97-AF65-F5344CB8AC3E}">
        <p14:creationId xmlns:p14="http://schemas.microsoft.com/office/powerpoint/2010/main" val="3889789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Outline</a:t>
            </a:r>
            <a:endParaRPr lang="en-GB" dirty="0"/>
          </a:p>
        </p:txBody>
      </p:sp>
      <p:sp>
        <p:nvSpPr>
          <p:cNvPr id="9" name="Espace réservé du contenu 8"/>
          <p:cNvSpPr>
            <a:spLocks noGrp="1"/>
          </p:cNvSpPr>
          <p:nvPr>
            <p:ph idx="1"/>
          </p:nvPr>
        </p:nvSpPr>
        <p:spPr/>
        <p:txBody>
          <a:bodyPr>
            <a:normAutofit/>
          </a:bodyPr>
          <a:lstStyle/>
          <a:p>
            <a:pPr algn="l"/>
            <a:r>
              <a:rPr lang="en-GB" sz="2000" dirty="0"/>
              <a:t>LMQXF Cold Masses Design </a:t>
            </a:r>
            <a:r>
              <a:rPr lang="en-GB" sz="2000" dirty="0" smtClean="0"/>
              <a:t>Parameters</a:t>
            </a:r>
          </a:p>
          <a:p>
            <a:pPr algn="l"/>
            <a:r>
              <a:rPr lang="en-GB" sz="2000" dirty="0"/>
              <a:t>LMQXF </a:t>
            </a:r>
            <a:r>
              <a:rPr lang="en-GB" sz="2000" dirty="0" smtClean="0"/>
              <a:t>Design vs. existing LHC Cold Masses</a:t>
            </a:r>
          </a:p>
          <a:p>
            <a:pPr algn="l"/>
            <a:r>
              <a:rPr lang="en-GB" sz="2000" dirty="0" smtClean="0"/>
              <a:t>Known Failures and Mitigations</a:t>
            </a:r>
          </a:p>
          <a:p>
            <a:pPr algn="l"/>
            <a:r>
              <a:rPr lang="en-GB" sz="2000" dirty="0" smtClean="0"/>
              <a:t>Assembly Process</a:t>
            </a:r>
          </a:p>
          <a:p>
            <a:pPr algn="l"/>
            <a:r>
              <a:rPr lang="en-GB" sz="2000" dirty="0" smtClean="0"/>
              <a:t>Assembly Tooling</a:t>
            </a:r>
          </a:p>
          <a:p>
            <a:pPr algn="l"/>
            <a:r>
              <a:rPr lang="en-GB" sz="2000" dirty="0"/>
              <a:t>Quadrupoles </a:t>
            </a:r>
            <a:r>
              <a:rPr lang="en-GB" sz="2000" dirty="0" smtClean="0"/>
              <a:t>Polarity and Internal Connection Scheme</a:t>
            </a:r>
          </a:p>
          <a:p>
            <a:pPr algn="l"/>
            <a:r>
              <a:rPr lang="en-GB" sz="2000" dirty="0" err="1" smtClean="0"/>
              <a:t>Busbars</a:t>
            </a:r>
            <a:r>
              <a:rPr lang="en-GB" sz="2000" dirty="0" smtClean="0"/>
              <a:t> Integration</a:t>
            </a:r>
          </a:p>
          <a:p>
            <a:pPr algn="l"/>
            <a:r>
              <a:rPr lang="en-GB" sz="2000" dirty="0" smtClean="0"/>
              <a:t>Instrumentation Integration</a:t>
            </a:r>
          </a:p>
          <a:p>
            <a:pPr algn="l"/>
            <a:endParaRPr lang="en-GB" sz="2000" dirty="0"/>
          </a:p>
          <a:p>
            <a:pPr algn="l"/>
            <a:r>
              <a:rPr lang="en-GB" sz="2000" dirty="0" smtClean="0"/>
              <a:t>Summary</a:t>
            </a:r>
          </a:p>
          <a:p>
            <a:pPr algn="l"/>
            <a:endParaRPr lang="en-GB" sz="2000" dirty="0" smtClean="0"/>
          </a:p>
          <a:p>
            <a:pPr algn="l"/>
            <a:endParaRPr lang="en-GB" sz="2000" dirty="0" smtClean="0"/>
          </a:p>
          <a:p>
            <a:pPr algn="l"/>
            <a:endParaRPr lang="en-GB" sz="2000" dirty="0"/>
          </a:p>
        </p:txBody>
      </p:sp>
      <p:sp>
        <p:nvSpPr>
          <p:cNvPr id="4" name="Espace réservé du pied de page 3"/>
          <p:cNvSpPr>
            <a:spLocks noGrp="1"/>
          </p:cNvSpPr>
          <p:nvPr>
            <p:ph type="ftr" sz="quarter" idx="11"/>
          </p:nvPr>
        </p:nvSpPr>
        <p:spPr/>
        <p:txBody>
          <a:bodyPr/>
          <a:lstStyle/>
          <a:p>
            <a:r>
              <a:rPr lang="en-GB" noProof="0" smtClean="0"/>
              <a:t>H. Prin                      International Review of the Inner Triplet Quadruples (MQXF) for HL-LHC</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sz="2400" dirty="0"/>
              <a:t>Quadrupoles </a:t>
            </a:r>
            <a:r>
              <a:rPr lang="en-GB" sz="2400" dirty="0" smtClean="0"/>
              <a:t>Polarity and Internal Connection Scheme</a:t>
            </a:r>
            <a:endParaRPr lang="en-GB" sz="2400"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
        <p:nvSpPr>
          <p:cNvPr id="6" name="Title 1"/>
          <p:cNvSpPr txBox="1">
            <a:spLocks/>
          </p:cNvSpPr>
          <p:nvPr/>
        </p:nvSpPr>
        <p:spPr>
          <a:xfrm>
            <a:off x="453596" y="13195"/>
            <a:ext cx="8226854" cy="495477"/>
          </a:xfrm>
          <a:prstGeom prst="rect">
            <a:avLst/>
          </a:prstGeom>
        </p:spPr>
        <p:txBody>
          <a:bodyPr vert="horz" lIns="45720" rIns="45720" anchor="ctr">
            <a:noAutofit/>
          </a:bodyPr>
          <a:lstStyle>
            <a:lvl1pPr algn="l" rtl="0" eaLnBrk="1" latinLnBrk="0" hangingPunct="1">
              <a:spcBef>
                <a:spcPct val="0"/>
              </a:spcBef>
              <a:buNone/>
              <a:defRPr kumimoji="0" lang="en-US" sz="3200" b="1" i="1" kern="1200">
                <a:solidFill>
                  <a:prstClr val="black">
                    <a:lumMod val="75000"/>
                    <a:lumOff val="25000"/>
                  </a:prstClr>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GB" sz="2400" b="1" i="1" u="none" strike="noStrike" kern="1200" cap="none" spc="0" normalizeH="0" baseline="0" noProof="0" dirty="0">
              <a:ln>
                <a:noFill/>
              </a:ln>
              <a:solidFill>
                <a:prstClr val="black">
                  <a:lumMod val="75000"/>
                  <a:lumOff val="25000"/>
                </a:prstClr>
              </a:solidFill>
              <a:effectLst/>
              <a:uLnTx/>
              <a:uFillTx/>
              <a:latin typeface="Arial"/>
              <a:ea typeface="+mj-ea"/>
              <a:cs typeface="+mj-cs"/>
            </a:endParaRPr>
          </a:p>
        </p:txBody>
      </p:sp>
      <p:pic>
        <p:nvPicPr>
          <p:cNvPr id="7" name="Picture 6"/>
          <p:cNvPicPr>
            <a:picLocks noChangeAspect="1"/>
          </p:cNvPicPr>
          <p:nvPr/>
        </p:nvPicPr>
        <p:blipFill>
          <a:blip r:embed="rId2"/>
          <a:stretch>
            <a:fillRect/>
          </a:stretch>
        </p:blipFill>
        <p:spPr>
          <a:xfrm>
            <a:off x="137152" y="645707"/>
            <a:ext cx="1039742" cy="14733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a:blip r:embed="rId3"/>
          <a:stretch>
            <a:fillRect/>
          </a:stretch>
        </p:blipFill>
        <p:spPr>
          <a:xfrm>
            <a:off x="1296370" y="633440"/>
            <a:ext cx="3401619" cy="719820"/>
          </a:xfrm>
          <a:prstGeom prst="rect">
            <a:avLst/>
          </a:prstGeom>
        </p:spPr>
      </p:pic>
      <p:pic>
        <p:nvPicPr>
          <p:cNvPr id="9" name="Picture 8"/>
          <p:cNvPicPr>
            <a:picLocks noChangeAspect="1"/>
          </p:cNvPicPr>
          <p:nvPr/>
        </p:nvPicPr>
        <p:blipFill>
          <a:blip r:embed="rId4"/>
          <a:stretch>
            <a:fillRect/>
          </a:stretch>
        </p:blipFill>
        <p:spPr>
          <a:xfrm>
            <a:off x="1331888" y="1378989"/>
            <a:ext cx="3383323" cy="2156417"/>
          </a:xfrm>
          <a:prstGeom prst="rect">
            <a:avLst/>
          </a:prstGeom>
        </p:spPr>
      </p:pic>
      <p:grpSp>
        <p:nvGrpSpPr>
          <p:cNvPr id="11" name="Group 10"/>
          <p:cNvGrpSpPr/>
          <p:nvPr/>
        </p:nvGrpSpPr>
        <p:grpSpPr>
          <a:xfrm>
            <a:off x="5523682" y="523787"/>
            <a:ext cx="2943833" cy="1285603"/>
            <a:chOff x="5523682" y="523787"/>
            <a:chExt cx="2943833" cy="1285603"/>
          </a:xfrm>
        </p:grpSpPr>
        <p:grpSp>
          <p:nvGrpSpPr>
            <p:cNvPr id="12" name="Group 11"/>
            <p:cNvGrpSpPr>
              <a:grpSpLocks noChangeAspect="1"/>
            </p:cNvGrpSpPr>
            <p:nvPr/>
          </p:nvGrpSpPr>
          <p:grpSpPr>
            <a:xfrm flipH="1">
              <a:off x="5986300" y="697801"/>
              <a:ext cx="1156117" cy="1111589"/>
              <a:chOff x="1199218" y="842707"/>
              <a:chExt cx="1123263" cy="1080000"/>
            </a:xfrm>
          </p:grpSpPr>
          <p:pic>
            <p:nvPicPr>
              <p:cNvPr id="28" name="Picture 27"/>
              <p:cNvPicPr>
                <a:picLocks noChangeAspect="1"/>
              </p:cNvPicPr>
              <p:nvPr/>
            </p:nvPicPr>
            <p:blipFill>
              <a:blip r:embed="rId5"/>
              <a:stretch>
                <a:fillRect/>
              </a:stretch>
            </p:blipFill>
            <p:spPr>
              <a:xfrm>
                <a:off x="1508461" y="842707"/>
                <a:ext cx="814020" cy="1080000"/>
              </a:xfrm>
              <a:prstGeom prst="rect">
                <a:avLst/>
              </a:prstGeom>
            </p:spPr>
          </p:pic>
          <p:sp>
            <p:nvSpPr>
              <p:cNvPr id="29" name="TextBox 28"/>
              <p:cNvSpPr txBox="1"/>
              <p:nvPr/>
            </p:nvSpPr>
            <p:spPr>
              <a:xfrm>
                <a:off x="1202850" y="881065"/>
                <a:ext cx="340158"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P1</a:t>
                </a:r>
              </a:p>
            </p:txBody>
          </p:sp>
          <p:sp>
            <p:nvSpPr>
              <p:cNvPr id="30" name="TextBox 29"/>
              <p:cNvSpPr txBox="1"/>
              <p:nvPr/>
            </p:nvSpPr>
            <p:spPr>
              <a:xfrm>
                <a:off x="1202852" y="1136486"/>
                <a:ext cx="340158"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P2</a:t>
                </a:r>
              </a:p>
            </p:txBody>
          </p:sp>
          <p:sp>
            <p:nvSpPr>
              <p:cNvPr id="31" name="TextBox 30"/>
              <p:cNvSpPr txBox="1"/>
              <p:nvPr/>
            </p:nvSpPr>
            <p:spPr>
              <a:xfrm>
                <a:off x="1202852" y="1391907"/>
                <a:ext cx="340158"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P4</a:t>
                </a:r>
              </a:p>
            </p:txBody>
          </p:sp>
          <p:sp>
            <p:nvSpPr>
              <p:cNvPr id="32" name="TextBox 31"/>
              <p:cNvSpPr txBox="1"/>
              <p:nvPr/>
            </p:nvSpPr>
            <p:spPr>
              <a:xfrm>
                <a:off x="1199218" y="1638128"/>
                <a:ext cx="340158"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P3</a:t>
                </a:r>
              </a:p>
            </p:txBody>
          </p:sp>
        </p:grpSp>
        <p:grpSp>
          <p:nvGrpSpPr>
            <p:cNvPr id="13" name="Group 12"/>
            <p:cNvGrpSpPr/>
            <p:nvPr/>
          </p:nvGrpSpPr>
          <p:grpSpPr>
            <a:xfrm>
              <a:off x="7272788" y="697801"/>
              <a:ext cx="1186623" cy="1111589"/>
              <a:chOff x="2325686" y="926950"/>
              <a:chExt cx="1537202" cy="1440000"/>
            </a:xfrm>
          </p:grpSpPr>
          <p:grpSp>
            <p:nvGrpSpPr>
              <p:cNvPr id="21" name="Group 20"/>
              <p:cNvGrpSpPr/>
              <p:nvPr/>
            </p:nvGrpSpPr>
            <p:grpSpPr>
              <a:xfrm>
                <a:off x="2325686" y="926950"/>
                <a:ext cx="1537202" cy="1440000"/>
                <a:chOff x="2325686" y="911710"/>
                <a:chExt cx="1537202" cy="1440000"/>
              </a:xfrm>
            </p:grpSpPr>
            <p:pic>
              <p:nvPicPr>
                <p:cNvPr id="26" name="Picture 25"/>
                <p:cNvPicPr>
                  <a:picLocks noChangeAspect="1"/>
                </p:cNvPicPr>
                <p:nvPr/>
              </p:nvPicPr>
              <p:blipFill rotWithShape="1">
                <a:blip r:embed="rId6"/>
                <a:srcRect l="35224" t="15371" r="29279" b="27339"/>
                <a:stretch/>
              </p:blipFill>
              <p:spPr>
                <a:xfrm>
                  <a:off x="2325686" y="911710"/>
                  <a:ext cx="1433514" cy="1440000"/>
                </a:xfrm>
                <a:prstGeom prst="rect">
                  <a:avLst/>
                </a:prstGeom>
              </p:spPr>
            </p:pic>
            <p:sp>
              <p:nvSpPr>
                <p:cNvPr id="27" name="TextBox 26"/>
                <p:cNvSpPr txBox="1"/>
                <p:nvPr/>
              </p:nvSpPr>
              <p:spPr>
                <a:xfrm rot="16200000">
                  <a:off x="3406193" y="1891520"/>
                  <a:ext cx="744114" cy="1692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500" b="0" i="0" u="none" strike="noStrike" kern="0" cap="none" spc="0" normalizeH="0" baseline="0" noProof="0" dirty="0" smtClean="0">
                      <a:ln>
                        <a:noFill/>
                      </a:ln>
                      <a:solidFill>
                        <a:srgbClr val="5F5F5F"/>
                      </a:solidFill>
                      <a:effectLst/>
                      <a:uLnTx/>
                      <a:uFillTx/>
                    </a:rPr>
                    <a:t>Courtesy of Susana</a:t>
                  </a:r>
                </a:p>
              </p:txBody>
            </p:sp>
          </p:grpSp>
          <p:sp>
            <p:nvSpPr>
              <p:cNvPr id="22" name="TextBox 21"/>
              <p:cNvSpPr txBox="1"/>
              <p:nvPr/>
            </p:nvSpPr>
            <p:spPr>
              <a:xfrm flipH="1">
                <a:off x="3320643" y="1051718"/>
                <a:ext cx="453544" cy="3282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P1</a:t>
                </a:r>
              </a:p>
            </p:txBody>
          </p:sp>
          <p:sp>
            <p:nvSpPr>
              <p:cNvPr id="23" name="TextBox 22"/>
              <p:cNvSpPr txBox="1"/>
              <p:nvPr/>
            </p:nvSpPr>
            <p:spPr>
              <a:xfrm flipH="1">
                <a:off x="2426433" y="1063985"/>
                <a:ext cx="453544" cy="3282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P2</a:t>
                </a:r>
              </a:p>
            </p:txBody>
          </p:sp>
          <p:sp>
            <p:nvSpPr>
              <p:cNvPr id="24" name="TextBox 23"/>
              <p:cNvSpPr txBox="1"/>
              <p:nvPr/>
            </p:nvSpPr>
            <p:spPr>
              <a:xfrm flipH="1">
                <a:off x="3315798" y="1972272"/>
                <a:ext cx="453544" cy="3282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P4</a:t>
                </a:r>
              </a:p>
            </p:txBody>
          </p:sp>
          <p:sp>
            <p:nvSpPr>
              <p:cNvPr id="25" name="TextBox 24"/>
              <p:cNvSpPr txBox="1"/>
              <p:nvPr/>
            </p:nvSpPr>
            <p:spPr>
              <a:xfrm flipH="1">
                <a:off x="2404220" y="1972270"/>
                <a:ext cx="453544" cy="3282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P3</a:t>
                </a:r>
              </a:p>
            </p:txBody>
          </p:sp>
        </p:grpSp>
        <p:sp>
          <p:nvSpPr>
            <p:cNvPr id="14" name="Right Arrow 13"/>
            <p:cNvSpPr/>
            <p:nvPr/>
          </p:nvSpPr>
          <p:spPr>
            <a:xfrm>
              <a:off x="5523682" y="1193449"/>
              <a:ext cx="289206" cy="194275"/>
            </a:xfrm>
            <a:prstGeom prst="rightArrow">
              <a:avLst/>
            </a:prstGeom>
            <a:gradFill rotWithShape="1">
              <a:gsLst>
                <a:gs pos="0">
                  <a:srgbClr val="DDDDDD">
                    <a:tint val="73000"/>
                    <a:satMod val="150000"/>
                  </a:srgbClr>
                </a:gs>
                <a:gs pos="25000">
                  <a:srgbClr val="DDDDDD">
                    <a:tint val="96000"/>
                    <a:shade val="80000"/>
                    <a:satMod val="105000"/>
                  </a:srgbClr>
                </a:gs>
                <a:gs pos="38000">
                  <a:srgbClr val="DDDDDD">
                    <a:tint val="96000"/>
                    <a:shade val="59000"/>
                    <a:satMod val="120000"/>
                  </a:srgbClr>
                </a:gs>
                <a:gs pos="55000">
                  <a:srgbClr val="DDDDDD">
                    <a:shade val="57000"/>
                    <a:satMod val="120000"/>
                  </a:srgbClr>
                </a:gs>
                <a:gs pos="80000">
                  <a:srgbClr val="DDDDDD">
                    <a:shade val="56000"/>
                    <a:satMod val="145000"/>
                  </a:srgbClr>
                </a:gs>
                <a:gs pos="88000">
                  <a:srgbClr val="DDDDDD">
                    <a:shade val="63000"/>
                    <a:satMod val="160000"/>
                  </a:srgbClr>
                </a:gs>
                <a:gs pos="100000">
                  <a:srgbClr val="DDDDDD">
                    <a:tint val="99555"/>
                    <a:satMod val="155000"/>
                  </a:srgbClr>
                </a:gs>
              </a:gsLst>
              <a:lin ang="5400000" scaled="1"/>
            </a:gradFill>
            <a:ln w="9525" cap="flat" cmpd="sng" algn="ctr">
              <a:solidFill>
                <a:srgbClr val="DDDDDD">
                  <a:shade val="60000"/>
                  <a:satMod val="300000"/>
                </a:srgbClr>
              </a:solidFill>
              <a:prstDash val="solid"/>
            </a:ln>
            <a:effectLst>
              <a:glow rad="70000">
                <a:srgbClr val="DDDDD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15" name="Rectangle 14"/>
            <p:cNvSpPr/>
            <p:nvPr/>
          </p:nvSpPr>
          <p:spPr>
            <a:xfrm>
              <a:off x="5547865" y="903952"/>
              <a:ext cx="251443" cy="369332"/>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F</a:t>
              </a:r>
            </a:p>
          </p:txBody>
        </p:sp>
        <p:sp>
          <p:nvSpPr>
            <p:cNvPr id="16" name="TextBox 15"/>
            <p:cNvSpPr txBox="1"/>
            <p:nvPr/>
          </p:nvSpPr>
          <p:spPr>
            <a:xfrm>
              <a:off x="7406640" y="523787"/>
              <a:ext cx="867545"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View from F</a:t>
              </a:r>
            </a:p>
          </p:txBody>
        </p:sp>
        <p:sp>
          <p:nvSpPr>
            <p:cNvPr id="17" name="TextBox 16"/>
            <p:cNvSpPr txBox="1"/>
            <p:nvPr/>
          </p:nvSpPr>
          <p:spPr>
            <a:xfrm>
              <a:off x="8204301" y="957813"/>
              <a:ext cx="263214"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dirty="0" smtClean="0">
                  <a:ln>
                    <a:noFill/>
                  </a:ln>
                  <a:solidFill>
                    <a:srgbClr val="9A1AA3"/>
                  </a:solidFill>
                  <a:effectLst/>
                  <a:uLnTx/>
                  <a:uFillTx/>
                </a:rPr>
                <a:t>+</a:t>
              </a:r>
            </a:p>
          </p:txBody>
        </p:sp>
        <p:sp>
          <p:nvSpPr>
            <p:cNvPr id="18" name="TextBox 17"/>
            <p:cNvSpPr txBox="1"/>
            <p:nvPr/>
          </p:nvSpPr>
          <p:spPr>
            <a:xfrm>
              <a:off x="7865668" y="618611"/>
              <a:ext cx="229550"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dirty="0" smtClean="0">
                  <a:ln>
                    <a:noFill/>
                  </a:ln>
                  <a:solidFill>
                    <a:srgbClr val="0055A0"/>
                  </a:solidFill>
                  <a:effectLst/>
                  <a:uLnTx/>
                  <a:uFillTx/>
                </a:rPr>
                <a:t>-</a:t>
              </a:r>
            </a:p>
          </p:txBody>
        </p:sp>
        <p:cxnSp>
          <p:nvCxnSpPr>
            <p:cNvPr id="19" name="Straight Arrow Connector 18"/>
            <p:cNvCxnSpPr/>
            <p:nvPr/>
          </p:nvCxnSpPr>
          <p:spPr>
            <a:xfrm>
              <a:off x="5799308" y="873518"/>
              <a:ext cx="186992" cy="0"/>
            </a:xfrm>
            <a:prstGeom prst="straightConnector1">
              <a:avLst/>
            </a:prstGeom>
            <a:noFill/>
            <a:ln w="19050" cap="flat" cmpd="sng" algn="ctr">
              <a:solidFill>
                <a:srgbClr val="0055A0"/>
              </a:solidFill>
              <a:prstDash val="solid"/>
              <a:tailEnd type="triangle"/>
            </a:ln>
            <a:effectLst/>
          </p:spPr>
        </p:cxnSp>
        <p:sp>
          <p:nvSpPr>
            <p:cNvPr id="20" name="TextBox 19"/>
            <p:cNvSpPr txBox="1"/>
            <p:nvPr/>
          </p:nvSpPr>
          <p:spPr>
            <a:xfrm>
              <a:off x="5765456" y="657731"/>
              <a:ext cx="21993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0055A0"/>
                  </a:solidFill>
                  <a:effectLst/>
                  <a:uLnTx/>
                  <a:uFillTx/>
                </a:rPr>
                <a:t>I</a:t>
              </a:r>
            </a:p>
          </p:txBody>
        </p:sp>
      </p:grpSp>
      <p:grpSp>
        <p:nvGrpSpPr>
          <p:cNvPr id="33" name="Group 32"/>
          <p:cNvGrpSpPr/>
          <p:nvPr/>
        </p:nvGrpSpPr>
        <p:grpSpPr>
          <a:xfrm>
            <a:off x="5523762" y="1842965"/>
            <a:ext cx="2958915" cy="1285603"/>
            <a:chOff x="5523762" y="1842965"/>
            <a:chExt cx="2958915" cy="1285603"/>
          </a:xfrm>
        </p:grpSpPr>
        <p:grpSp>
          <p:nvGrpSpPr>
            <p:cNvPr id="34" name="Group 33"/>
            <p:cNvGrpSpPr/>
            <p:nvPr/>
          </p:nvGrpSpPr>
          <p:grpSpPr>
            <a:xfrm flipH="1">
              <a:off x="7272865" y="2016979"/>
              <a:ext cx="1209812" cy="1111589"/>
              <a:chOff x="2295647" y="926950"/>
              <a:chExt cx="1567241" cy="1440000"/>
            </a:xfrm>
          </p:grpSpPr>
          <p:grpSp>
            <p:nvGrpSpPr>
              <p:cNvPr id="38" name="Group 37"/>
              <p:cNvGrpSpPr/>
              <p:nvPr/>
            </p:nvGrpSpPr>
            <p:grpSpPr>
              <a:xfrm>
                <a:off x="2325686" y="926950"/>
                <a:ext cx="1537202" cy="1440000"/>
                <a:chOff x="2325686" y="911710"/>
                <a:chExt cx="1537202" cy="1440000"/>
              </a:xfrm>
            </p:grpSpPr>
            <p:pic>
              <p:nvPicPr>
                <p:cNvPr id="43" name="Picture 42"/>
                <p:cNvPicPr>
                  <a:picLocks noChangeAspect="1"/>
                </p:cNvPicPr>
                <p:nvPr/>
              </p:nvPicPr>
              <p:blipFill rotWithShape="1">
                <a:blip r:embed="rId6"/>
                <a:srcRect l="35224" t="15371" r="29279" b="27339"/>
                <a:stretch/>
              </p:blipFill>
              <p:spPr>
                <a:xfrm>
                  <a:off x="2325686" y="911710"/>
                  <a:ext cx="1433514" cy="1440000"/>
                </a:xfrm>
                <a:prstGeom prst="rect">
                  <a:avLst/>
                </a:prstGeom>
              </p:spPr>
            </p:pic>
            <p:sp>
              <p:nvSpPr>
                <p:cNvPr id="44" name="TextBox 43"/>
                <p:cNvSpPr txBox="1"/>
                <p:nvPr/>
              </p:nvSpPr>
              <p:spPr>
                <a:xfrm rot="16200000">
                  <a:off x="3406193" y="1891520"/>
                  <a:ext cx="744114" cy="1692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500" b="0" i="0" u="none" strike="noStrike" kern="0" cap="none" spc="0" normalizeH="0" baseline="0" noProof="0" dirty="0" smtClean="0">
                      <a:ln>
                        <a:noFill/>
                      </a:ln>
                      <a:solidFill>
                        <a:srgbClr val="5F5F5F"/>
                      </a:solidFill>
                      <a:effectLst/>
                      <a:uLnTx/>
                      <a:uFillTx/>
                    </a:rPr>
                    <a:t>Courtesy of Susana</a:t>
                  </a:r>
                </a:p>
              </p:txBody>
            </p:sp>
          </p:grpSp>
          <p:sp>
            <p:nvSpPr>
              <p:cNvPr id="39" name="TextBox 38"/>
              <p:cNvSpPr txBox="1"/>
              <p:nvPr/>
            </p:nvSpPr>
            <p:spPr>
              <a:xfrm flipH="1">
                <a:off x="3212067" y="1051718"/>
                <a:ext cx="453543" cy="3282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P1</a:t>
                </a:r>
              </a:p>
            </p:txBody>
          </p:sp>
          <p:sp>
            <p:nvSpPr>
              <p:cNvPr id="40" name="TextBox 39"/>
              <p:cNvSpPr txBox="1"/>
              <p:nvPr/>
            </p:nvSpPr>
            <p:spPr>
              <a:xfrm flipH="1">
                <a:off x="2317860" y="1063985"/>
                <a:ext cx="453543" cy="3282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P2</a:t>
                </a:r>
              </a:p>
            </p:txBody>
          </p:sp>
          <p:sp>
            <p:nvSpPr>
              <p:cNvPr id="41" name="TextBox 40"/>
              <p:cNvSpPr txBox="1"/>
              <p:nvPr/>
            </p:nvSpPr>
            <p:spPr>
              <a:xfrm flipH="1">
                <a:off x="3207223" y="1972273"/>
                <a:ext cx="453543" cy="3282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P4</a:t>
                </a:r>
              </a:p>
            </p:txBody>
          </p:sp>
          <p:sp>
            <p:nvSpPr>
              <p:cNvPr id="42" name="TextBox 41"/>
              <p:cNvSpPr txBox="1"/>
              <p:nvPr/>
            </p:nvSpPr>
            <p:spPr>
              <a:xfrm flipH="1">
                <a:off x="2295647" y="1972270"/>
                <a:ext cx="453543" cy="3282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P3</a:t>
                </a:r>
              </a:p>
            </p:txBody>
          </p:sp>
        </p:grpSp>
        <p:sp>
          <p:nvSpPr>
            <p:cNvPr id="35" name="Right Arrow 34"/>
            <p:cNvSpPr/>
            <p:nvPr/>
          </p:nvSpPr>
          <p:spPr>
            <a:xfrm>
              <a:off x="5523762" y="2512627"/>
              <a:ext cx="289206" cy="194275"/>
            </a:xfrm>
            <a:prstGeom prst="rightArrow">
              <a:avLst/>
            </a:prstGeom>
            <a:gradFill rotWithShape="1">
              <a:gsLst>
                <a:gs pos="0">
                  <a:srgbClr val="DDDDDD">
                    <a:tint val="73000"/>
                    <a:satMod val="150000"/>
                  </a:srgbClr>
                </a:gs>
                <a:gs pos="25000">
                  <a:srgbClr val="DDDDDD">
                    <a:tint val="96000"/>
                    <a:shade val="80000"/>
                    <a:satMod val="105000"/>
                  </a:srgbClr>
                </a:gs>
                <a:gs pos="38000">
                  <a:srgbClr val="DDDDDD">
                    <a:tint val="96000"/>
                    <a:shade val="59000"/>
                    <a:satMod val="120000"/>
                  </a:srgbClr>
                </a:gs>
                <a:gs pos="55000">
                  <a:srgbClr val="DDDDDD">
                    <a:shade val="57000"/>
                    <a:satMod val="120000"/>
                  </a:srgbClr>
                </a:gs>
                <a:gs pos="80000">
                  <a:srgbClr val="DDDDDD">
                    <a:shade val="56000"/>
                    <a:satMod val="145000"/>
                  </a:srgbClr>
                </a:gs>
                <a:gs pos="88000">
                  <a:srgbClr val="DDDDDD">
                    <a:shade val="63000"/>
                    <a:satMod val="160000"/>
                  </a:srgbClr>
                </a:gs>
                <a:gs pos="100000">
                  <a:srgbClr val="DDDDDD">
                    <a:tint val="99555"/>
                    <a:satMod val="155000"/>
                  </a:srgbClr>
                </a:gs>
              </a:gsLst>
              <a:lin ang="5400000" scaled="1"/>
            </a:gradFill>
            <a:ln w="9525" cap="flat" cmpd="sng" algn="ctr">
              <a:solidFill>
                <a:srgbClr val="DDDDDD">
                  <a:shade val="60000"/>
                  <a:satMod val="300000"/>
                </a:srgbClr>
              </a:solidFill>
              <a:prstDash val="solid"/>
            </a:ln>
            <a:effectLst>
              <a:glow rad="70000">
                <a:srgbClr val="DDDDD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36" name="Rectangle 35"/>
            <p:cNvSpPr/>
            <p:nvPr/>
          </p:nvSpPr>
          <p:spPr>
            <a:xfrm>
              <a:off x="5547945" y="2223130"/>
              <a:ext cx="251443" cy="369332"/>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G</a:t>
              </a:r>
            </a:p>
          </p:txBody>
        </p:sp>
        <p:sp>
          <p:nvSpPr>
            <p:cNvPr id="37" name="TextBox 36"/>
            <p:cNvSpPr txBox="1"/>
            <p:nvPr/>
          </p:nvSpPr>
          <p:spPr>
            <a:xfrm>
              <a:off x="7406720" y="1842965"/>
              <a:ext cx="888385"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View from G</a:t>
              </a:r>
            </a:p>
          </p:txBody>
        </p:sp>
      </p:grpSp>
      <p:sp>
        <p:nvSpPr>
          <p:cNvPr id="45" name="TextBox 44"/>
          <p:cNvSpPr txBox="1"/>
          <p:nvPr/>
        </p:nvSpPr>
        <p:spPr>
          <a:xfrm>
            <a:off x="7253647" y="2304805"/>
            <a:ext cx="263214"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dirty="0" smtClean="0">
                <a:ln>
                  <a:noFill/>
                </a:ln>
                <a:solidFill>
                  <a:srgbClr val="9A1AA3"/>
                </a:solidFill>
                <a:effectLst/>
                <a:uLnTx/>
                <a:uFillTx/>
              </a:rPr>
              <a:t>+</a:t>
            </a:r>
          </a:p>
        </p:txBody>
      </p:sp>
      <p:sp>
        <p:nvSpPr>
          <p:cNvPr id="46" name="TextBox 45"/>
          <p:cNvSpPr txBox="1"/>
          <p:nvPr/>
        </p:nvSpPr>
        <p:spPr>
          <a:xfrm>
            <a:off x="7581749" y="1975427"/>
            <a:ext cx="229550"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dirty="0" smtClean="0">
                <a:ln>
                  <a:noFill/>
                </a:ln>
                <a:solidFill>
                  <a:srgbClr val="0055A0"/>
                </a:solidFill>
                <a:effectLst/>
                <a:uLnTx/>
                <a:uFillTx/>
              </a:rPr>
              <a:t>-</a:t>
            </a:r>
          </a:p>
        </p:txBody>
      </p:sp>
      <p:grpSp>
        <p:nvGrpSpPr>
          <p:cNvPr id="47" name="Group 46"/>
          <p:cNvGrpSpPr/>
          <p:nvPr/>
        </p:nvGrpSpPr>
        <p:grpSpPr>
          <a:xfrm>
            <a:off x="536995" y="3717475"/>
            <a:ext cx="7541361" cy="1391165"/>
            <a:chOff x="536995" y="3717475"/>
            <a:chExt cx="7541361" cy="1391165"/>
          </a:xfrm>
        </p:grpSpPr>
        <p:sp>
          <p:nvSpPr>
            <p:cNvPr id="48" name="Rectangle 47"/>
            <p:cNvSpPr/>
            <p:nvPr/>
          </p:nvSpPr>
          <p:spPr>
            <a:xfrm>
              <a:off x="536995" y="3823232"/>
              <a:ext cx="7541361" cy="1285408"/>
            </a:xfrm>
            <a:prstGeom prst="rect">
              <a:avLst/>
            </a:prstGeom>
            <a:solidFill>
              <a:sysClr val="window" lastClr="FFFFFF"/>
            </a:solidFill>
            <a:ln w="9525" cap="flat" cmpd="sng" algn="ctr">
              <a:solidFill>
                <a:sysClr val="window" lastClr="FFFFFF"/>
              </a:solid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49" name="Group 48"/>
            <p:cNvGrpSpPr/>
            <p:nvPr/>
          </p:nvGrpSpPr>
          <p:grpSpPr>
            <a:xfrm>
              <a:off x="1252421" y="3717475"/>
              <a:ext cx="2485570" cy="1085039"/>
              <a:chOff x="1530781" y="3656515"/>
              <a:chExt cx="2485570" cy="1085039"/>
            </a:xfrm>
          </p:grpSpPr>
          <p:sp>
            <p:nvSpPr>
              <p:cNvPr id="80" name="Rounded Rectangle 79"/>
              <p:cNvSpPr/>
              <p:nvPr/>
            </p:nvSpPr>
            <p:spPr>
              <a:xfrm>
                <a:off x="1834852" y="3656515"/>
                <a:ext cx="1919634"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81" name="Group 80"/>
              <p:cNvGrpSpPr>
                <a:grpSpLocks noChangeAspect="1"/>
              </p:cNvGrpSpPr>
              <p:nvPr/>
            </p:nvGrpSpPr>
            <p:grpSpPr>
              <a:xfrm flipH="1">
                <a:off x="1930376" y="3755699"/>
                <a:ext cx="878146" cy="825961"/>
                <a:chOff x="1174246" y="842707"/>
                <a:chExt cx="1148235" cy="1080000"/>
              </a:xfrm>
            </p:grpSpPr>
            <p:pic>
              <p:nvPicPr>
                <p:cNvPr id="95" name="Picture 94"/>
                <p:cNvPicPr>
                  <a:picLocks noChangeAspect="1"/>
                </p:cNvPicPr>
                <p:nvPr/>
              </p:nvPicPr>
              <p:blipFill>
                <a:blip r:embed="rId5"/>
                <a:stretch>
                  <a:fillRect/>
                </a:stretch>
              </p:blipFill>
              <p:spPr>
                <a:xfrm>
                  <a:off x="1508461" y="842707"/>
                  <a:ext cx="814020" cy="1080000"/>
                </a:xfrm>
                <a:prstGeom prst="rect">
                  <a:avLst/>
                </a:prstGeom>
              </p:spPr>
            </p:pic>
            <p:sp>
              <p:nvSpPr>
                <p:cNvPr id="96" name="TextBox 95"/>
                <p:cNvSpPr txBox="1"/>
                <p:nvPr/>
              </p:nvSpPr>
              <p:spPr>
                <a:xfrm>
                  <a:off x="1177877" y="881065"/>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P1</a:t>
                  </a:r>
                </a:p>
              </p:txBody>
            </p:sp>
            <p:sp>
              <p:nvSpPr>
                <p:cNvPr id="97" name="TextBox 96"/>
                <p:cNvSpPr txBox="1"/>
                <p:nvPr/>
              </p:nvSpPr>
              <p:spPr>
                <a:xfrm>
                  <a:off x="1177877" y="1136486"/>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P2</a:t>
                  </a:r>
                </a:p>
              </p:txBody>
            </p:sp>
            <p:sp>
              <p:nvSpPr>
                <p:cNvPr id="98" name="TextBox 97"/>
                <p:cNvSpPr txBox="1"/>
                <p:nvPr/>
              </p:nvSpPr>
              <p:spPr>
                <a:xfrm>
                  <a:off x="1177877" y="1391906"/>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P4</a:t>
                  </a:r>
                </a:p>
              </p:txBody>
            </p:sp>
            <p:sp>
              <p:nvSpPr>
                <p:cNvPr id="99" name="TextBox 98"/>
                <p:cNvSpPr txBox="1"/>
                <p:nvPr/>
              </p:nvSpPr>
              <p:spPr>
                <a:xfrm>
                  <a:off x="1174246" y="1638128"/>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P3</a:t>
                  </a:r>
                </a:p>
              </p:txBody>
            </p:sp>
          </p:grpSp>
          <p:grpSp>
            <p:nvGrpSpPr>
              <p:cNvPr id="82" name="Group 81"/>
              <p:cNvGrpSpPr/>
              <p:nvPr/>
            </p:nvGrpSpPr>
            <p:grpSpPr>
              <a:xfrm>
                <a:off x="2760042" y="3757633"/>
                <a:ext cx="875325" cy="837160"/>
                <a:chOff x="5788265" y="2075790"/>
                <a:chExt cx="1178025" cy="1126660"/>
              </a:xfrm>
            </p:grpSpPr>
            <p:grpSp>
              <p:nvGrpSpPr>
                <p:cNvPr id="89" name="Group 88"/>
                <p:cNvGrpSpPr>
                  <a:grpSpLocks noChangeAspect="1"/>
                </p:cNvGrpSpPr>
                <p:nvPr/>
              </p:nvGrpSpPr>
              <p:grpSpPr>
                <a:xfrm>
                  <a:off x="5788265" y="2108852"/>
                  <a:ext cx="379551" cy="1027734"/>
                  <a:chOff x="1199218" y="881065"/>
                  <a:chExt cx="368764" cy="998529"/>
                </a:xfrm>
              </p:grpSpPr>
              <p:sp>
                <p:nvSpPr>
                  <p:cNvPr id="91" name="TextBox 90"/>
                  <p:cNvSpPr txBox="1"/>
                  <p:nvPr/>
                </p:nvSpPr>
                <p:spPr>
                  <a:xfrm>
                    <a:off x="1202850" y="881065"/>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P3</a:t>
                    </a:r>
                  </a:p>
                </p:txBody>
              </p:sp>
              <p:sp>
                <p:nvSpPr>
                  <p:cNvPr id="92" name="TextBox 91"/>
                  <p:cNvSpPr txBox="1"/>
                  <p:nvPr/>
                </p:nvSpPr>
                <p:spPr>
                  <a:xfrm>
                    <a:off x="1202852" y="1136486"/>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P4</a:t>
                    </a:r>
                  </a:p>
                </p:txBody>
              </p:sp>
              <p:sp>
                <p:nvSpPr>
                  <p:cNvPr id="93" name="TextBox 92"/>
                  <p:cNvSpPr txBox="1"/>
                  <p:nvPr/>
                </p:nvSpPr>
                <p:spPr>
                  <a:xfrm>
                    <a:off x="1202852" y="1391907"/>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P2</a:t>
                    </a:r>
                  </a:p>
                </p:txBody>
              </p:sp>
              <p:sp>
                <p:nvSpPr>
                  <p:cNvPr id="94" name="TextBox 93"/>
                  <p:cNvSpPr txBox="1"/>
                  <p:nvPr/>
                </p:nvSpPr>
                <p:spPr>
                  <a:xfrm>
                    <a:off x="1199218" y="1638131"/>
                    <a:ext cx="365131"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P1</a:t>
                    </a:r>
                  </a:p>
                </p:txBody>
              </p:sp>
            </p:grpSp>
            <p:pic>
              <p:nvPicPr>
                <p:cNvPr id="90" name="Picture 89"/>
                <p:cNvPicPr>
                  <a:picLocks noChangeAspect="1"/>
                </p:cNvPicPr>
                <p:nvPr/>
              </p:nvPicPr>
              <p:blipFill>
                <a:blip r:embed="rId7">
                  <a:clrChange>
                    <a:clrFrom>
                      <a:srgbClr val="FFFFFF"/>
                    </a:clrFrom>
                    <a:clrTo>
                      <a:srgbClr val="FFFFFF">
                        <a:alpha val="0"/>
                      </a:srgbClr>
                    </a:clrTo>
                  </a:clrChange>
                </a:blip>
                <a:stretch>
                  <a:fillRect/>
                </a:stretch>
              </p:blipFill>
              <p:spPr>
                <a:xfrm>
                  <a:off x="6090958" y="2075790"/>
                  <a:ext cx="875332" cy="1126660"/>
                </a:xfrm>
                <a:prstGeom prst="rect">
                  <a:avLst/>
                </a:prstGeom>
              </p:spPr>
            </p:pic>
          </p:grpSp>
          <p:cxnSp>
            <p:nvCxnSpPr>
              <p:cNvPr id="83" name="Straight Connector 82"/>
              <p:cNvCxnSpPr/>
              <p:nvPr/>
            </p:nvCxnSpPr>
            <p:spPr>
              <a:xfrm flipH="1">
                <a:off x="1530781" y="3886420"/>
                <a:ext cx="404357" cy="0"/>
              </a:xfrm>
              <a:prstGeom prst="line">
                <a:avLst/>
              </a:prstGeom>
              <a:noFill/>
              <a:ln w="19050" cap="flat" cmpd="sng" algn="ctr">
                <a:solidFill>
                  <a:srgbClr val="0055A0"/>
                </a:solidFill>
                <a:prstDash val="solid"/>
              </a:ln>
              <a:effectLst/>
            </p:spPr>
          </p:cxnSp>
          <p:cxnSp>
            <p:nvCxnSpPr>
              <p:cNvPr id="84" name="Straight Connector 83"/>
              <p:cNvCxnSpPr/>
              <p:nvPr/>
            </p:nvCxnSpPr>
            <p:spPr>
              <a:xfrm flipH="1">
                <a:off x="3611994" y="4526977"/>
                <a:ext cx="404357" cy="0"/>
              </a:xfrm>
              <a:prstGeom prst="line">
                <a:avLst/>
              </a:prstGeom>
              <a:noFill/>
              <a:ln w="19050" cap="flat" cmpd="sng" algn="ctr">
                <a:solidFill>
                  <a:srgbClr val="0055A0"/>
                </a:solidFill>
                <a:prstDash val="solid"/>
              </a:ln>
              <a:effectLst/>
            </p:spPr>
          </p:cxnSp>
          <p:cxnSp>
            <p:nvCxnSpPr>
              <p:cNvPr id="85" name="Straight Connector 84"/>
              <p:cNvCxnSpPr/>
              <p:nvPr/>
            </p:nvCxnSpPr>
            <p:spPr>
              <a:xfrm>
                <a:off x="1954186" y="4536501"/>
                <a:ext cx="0" cy="127573"/>
              </a:xfrm>
              <a:prstGeom prst="line">
                <a:avLst/>
              </a:prstGeom>
              <a:noFill/>
              <a:ln w="19050" cap="flat" cmpd="sng" algn="ctr">
                <a:solidFill>
                  <a:srgbClr val="0055A0"/>
                </a:solidFill>
                <a:prstDash val="solid"/>
              </a:ln>
              <a:effectLst/>
            </p:spPr>
          </p:cxnSp>
          <p:cxnSp>
            <p:nvCxnSpPr>
              <p:cNvPr id="86" name="Straight Connector 85"/>
              <p:cNvCxnSpPr/>
              <p:nvPr/>
            </p:nvCxnSpPr>
            <p:spPr>
              <a:xfrm>
                <a:off x="1954186" y="4664074"/>
                <a:ext cx="1712943" cy="0"/>
              </a:xfrm>
              <a:prstGeom prst="line">
                <a:avLst/>
              </a:prstGeom>
              <a:noFill/>
              <a:ln w="19050" cap="flat" cmpd="sng" algn="ctr">
                <a:solidFill>
                  <a:srgbClr val="0055A0"/>
                </a:solidFill>
                <a:prstDash val="solid"/>
              </a:ln>
              <a:effectLst/>
            </p:spPr>
          </p:cxnSp>
          <p:cxnSp>
            <p:nvCxnSpPr>
              <p:cNvPr id="87" name="Straight Connector 86"/>
              <p:cNvCxnSpPr/>
              <p:nvPr/>
            </p:nvCxnSpPr>
            <p:spPr>
              <a:xfrm>
                <a:off x="3611994" y="3886420"/>
                <a:ext cx="55135" cy="0"/>
              </a:xfrm>
              <a:prstGeom prst="line">
                <a:avLst/>
              </a:prstGeom>
              <a:noFill/>
              <a:ln w="19050" cap="flat" cmpd="sng" algn="ctr">
                <a:solidFill>
                  <a:srgbClr val="0055A0"/>
                </a:solidFill>
                <a:prstDash val="solid"/>
              </a:ln>
              <a:effectLst/>
            </p:spPr>
          </p:cxnSp>
          <p:cxnSp>
            <p:nvCxnSpPr>
              <p:cNvPr id="88" name="Straight Connector 87"/>
              <p:cNvCxnSpPr/>
              <p:nvPr/>
            </p:nvCxnSpPr>
            <p:spPr>
              <a:xfrm>
                <a:off x="3667129" y="3886420"/>
                <a:ext cx="0" cy="777654"/>
              </a:xfrm>
              <a:prstGeom prst="line">
                <a:avLst/>
              </a:prstGeom>
              <a:noFill/>
              <a:ln w="19050" cap="flat" cmpd="sng" algn="ctr">
                <a:solidFill>
                  <a:srgbClr val="0055A0"/>
                </a:solidFill>
                <a:prstDash val="solid"/>
              </a:ln>
              <a:effectLst/>
            </p:spPr>
          </p:cxnSp>
        </p:grpSp>
        <p:sp>
          <p:nvSpPr>
            <p:cNvPr id="50" name="Rectangle 49"/>
            <p:cNvSpPr/>
            <p:nvPr/>
          </p:nvSpPr>
          <p:spPr>
            <a:xfrm rot="20340931">
              <a:off x="960752" y="3966332"/>
              <a:ext cx="595035" cy="830997"/>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solidFill>
                    <a:srgbClr val="808080"/>
                  </a:solidFill>
                  <a:effectLst/>
                  <a:uLnTx/>
                  <a:uFillTx/>
                </a:rPr>
                <a:t>Q1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solidFill>
                    <a:srgbClr val="808080"/>
                  </a:solidFill>
                  <a:effectLst/>
                  <a:uLnTx/>
                  <a:uFillTx/>
                </a:rPr>
                <a:t>Q3</a:t>
              </a:r>
            </a:p>
          </p:txBody>
        </p:sp>
        <p:grpSp>
          <p:nvGrpSpPr>
            <p:cNvPr id="51" name="Group 50"/>
            <p:cNvGrpSpPr/>
            <p:nvPr/>
          </p:nvGrpSpPr>
          <p:grpSpPr>
            <a:xfrm>
              <a:off x="5114841" y="3717475"/>
              <a:ext cx="2633486" cy="1085039"/>
              <a:chOff x="4066611" y="3717475"/>
              <a:chExt cx="2633486" cy="1085039"/>
            </a:xfrm>
          </p:grpSpPr>
          <p:sp>
            <p:nvSpPr>
              <p:cNvPr id="53" name="Rounded Rectangle 52"/>
              <p:cNvSpPr/>
              <p:nvPr/>
            </p:nvSpPr>
            <p:spPr>
              <a:xfrm>
                <a:off x="4242882" y="3717475"/>
                <a:ext cx="927969"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54" name="Rounded Rectangle 53"/>
              <p:cNvSpPr/>
              <p:nvPr/>
            </p:nvSpPr>
            <p:spPr>
              <a:xfrm>
                <a:off x="5541278" y="3717475"/>
                <a:ext cx="927969"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55" name="Group 54"/>
              <p:cNvGrpSpPr>
                <a:grpSpLocks noChangeAspect="1"/>
              </p:cNvGrpSpPr>
              <p:nvPr/>
            </p:nvGrpSpPr>
            <p:grpSpPr>
              <a:xfrm flipH="1">
                <a:off x="5636802" y="3816659"/>
                <a:ext cx="878146" cy="825961"/>
                <a:chOff x="1174246" y="842707"/>
                <a:chExt cx="1148235" cy="1080000"/>
              </a:xfrm>
            </p:grpSpPr>
            <p:pic>
              <p:nvPicPr>
                <p:cNvPr id="75" name="Picture 74"/>
                <p:cNvPicPr>
                  <a:picLocks noChangeAspect="1"/>
                </p:cNvPicPr>
                <p:nvPr/>
              </p:nvPicPr>
              <p:blipFill>
                <a:blip r:embed="rId5"/>
                <a:stretch>
                  <a:fillRect/>
                </a:stretch>
              </p:blipFill>
              <p:spPr>
                <a:xfrm>
                  <a:off x="1508461" y="842707"/>
                  <a:ext cx="814020" cy="1080000"/>
                </a:xfrm>
                <a:prstGeom prst="rect">
                  <a:avLst/>
                </a:prstGeom>
              </p:spPr>
            </p:pic>
            <p:sp>
              <p:nvSpPr>
                <p:cNvPr id="76" name="TextBox 75"/>
                <p:cNvSpPr txBox="1"/>
                <p:nvPr/>
              </p:nvSpPr>
              <p:spPr>
                <a:xfrm>
                  <a:off x="1177877" y="881065"/>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P1</a:t>
                  </a:r>
                </a:p>
              </p:txBody>
            </p:sp>
            <p:sp>
              <p:nvSpPr>
                <p:cNvPr id="77" name="TextBox 76"/>
                <p:cNvSpPr txBox="1"/>
                <p:nvPr/>
              </p:nvSpPr>
              <p:spPr>
                <a:xfrm>
                  <a:off x="1177877" y="1136486"/>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P2</a:t>
                  </a:r>
                </a:p>
              </p:txBody>
            </p:sp>
            <p:sp>
              <p:nvSpPr>
                <p:cNvPr id="78" name="TextBox 77"/>
                <p:cNvSpPr txBox="1"/>
                <p:nvPr/>
              </p:nvSpPr>
              <p:spPr>
                <a:xfrm>
                  <a:off x="1177877" y="1391906"/>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P4</a:t>
                  </a:r>
                </a:p>
              </p:txBody>
            </p:sp>
            <p:sp>
              <p:nvSpPr>
                <p:cNvPr id="79" name="TextBox 78"/>
                <p:cNvSpPr txBox="1"/>
                <p:nvPr/>
              </p:nvSpPr>
              <p:spPr>
                <a:xfrm>
                  <a:off x="1174246" y="1638128"/>
                  <a:ext cx="365130" cy="241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P3</a:t>
                  </a:r>
                </a:p>
              </p:txBody>
            </p:sp>
          </p:grpSp>
          <p:grpSp>
            <p:nvGrpSpPr>
              <p:cNvPr id="56" name="Group 55"/>
              <p:cNvGrpSpPr/>
              <p:nvPr/>
            </p:nvGrpSpPr>
            <p:grpSpPr>
              <a:xfrm>
                <a:off x="4261383" y="3818593"/>
                <a:ext cx="875325" cy="837160"/>
                <a:chOff x="3035350" y="2075790"/>
                <a:chExt cx="1178025" cy="1126660"/>
              </a:xfrm>
            </p:grpSpPr>
            <p:grpSp>
              <p:nvGrpSpPr>
                <p:cNvPr id="69" name="Group 68"/>
                <p:cNvGrpSpPr>
                  <a:grpSpLocks noChangeAspect="1"/>
                </p:cNvGrpSpPr>
                <p:nvPr/>
              </p:nvGrpSpPr>
              <p:grpSpPr>
                <a:xfrm>
                  <a:off x="3035350" y="2108852"/>
                  <a:ext cx="379551" cy="1027734"/>
                  <a:chOff x="-1475458" y="881065"/>
                  <a:chExt cx="368764" cy="998529"/>
                </a:xfrm>
              </p:grpSpPr>
              <p:sp>
                <p:nvSpPr>
                  <p:cNvPr id="71" name="TextBox 70"/>
                  <p:cNvSpPr txBox="1"/>
                  <p:nvPr/>
                </p:nvSpPr>
                <p:spPr>
                  <a:xfrm>
                    <a:off x="-1471828" y="881065"/>
                    <a:ext cx="365130" cy="2414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P3</a:t>
                    </a:r>
                  </a:p>
                </p:txBody>
              </p:sp>
              <p:sp>
                <p:nvSpPr>
                  <p:cNvPr id="72" name="TextBox 71"/>
                  <p:cNvSpPr txBox="1"/>
                  <p:nvPr/>
                </p:nvSpPr>
                <p:spPr>
                  <a:xfrm>
                    <a:off x="-1471824" y="1136486"/>
                    <a:ext cx="365130" cy="2414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P4</a:t>
                    </a:r>
                  </a:p>
                </p:txBody>
              </p:sp>
              <p:sp>
                <p:nvSpPr>
                  <p:cNvPr id="73" name="TextBox 72"/>
                  <p:cNvSpPr txBox="1"/>
                  <p:nvPr/>
                </p:nvSpPr>
                <p:spPr>
                  <a:xfrm>
                    <a:off x="-1471824" y="1391907"/>
                    <a:ext cx="365129" cy="2414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P2</a:t>
                    </a:r>
                  </a:p>
                </p:txBody>
              </p:sp>
              <p:sp>
                <p:nvSpPr>
                  <p:cNvPr id="74" name="TextBox 73"/>
                  <p:cNvSpPr txBox="1"/>
                  <p:nvPr/>
                </p:nvSpPr>
                <p:spPr>
                  <a:xfrm>
                    <a:off x="-1475458" y="1638130"/>
                    <a:ext cx="365131" cy="2414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5F5F5F"/>
                        </a:solidFill>
                        <a:effectLst/>
                        <a:uLnTx/>
                        <a:uFillTx/>
                      </a:rPr>
                      <a:t>P1</a:t>
                    </a:r>
                  </a:p>
                </p:txBody>
              </p:sp>
            </p:grpSp>
            <p:pic>
              <p:nvPicPr>
                <p:cNvPr id="70" name="Picture 69"/>
                <p:cNvPicPr>
                  <a:picLocks noChangeAspect="1"/>
                </p:cNvPicPr>
                <p:nvPr/>
              </p:nvPicPr>
              <p:blipFill>
                <a:blip r:embed="rId7">
                  <a:clrChange>
                    <a:clrFrom>
                      <a:srgbClr val="FFFFFF"/>
                    </a:clrFrom>
                    <a:clrTo>
                      <a:srgbClr val="FFFFFF">
                        <a:alpha val="0"/>
                      </a:srgbClr>
                    </a:clrTo>
                  </a:clrChange>
                </a:blip>
                <a:stretch>
                  <a:fillRect/>
                </a:stretch>
              </p:blipFill>
              <p:spPr>
                <a:xfrm>
                  <a:off x="3338043" y="2075790"/>
                  <a:ext cx="875332" cy="1126660"/>
                </a:xfrm>
                <a:prstGeom prst="rect">
                  <a:avLst/>
                </a:prstGeom>
              </p:spPr>
            </p:pic>
          </p:grpSp>
          <p:cxnSp>
            <p:nvCxnSpPr>
              <p:cNvPr id="57" name="Straight Connector 56"/>
              <p:cNvCxnSpPr/>
              <p:nvPr/>
            </p:nvCxnSpPr>
            <p:spPr>
              <a:xfrm flipH="1">
                <a:off x="4336256" y="4725034"/>
                <a:ext cx="767119" cy="0"/>
              </a:xfrm>
              <a:prstGeom prst="line">
                <a:avLst/>
              </a:prstGeom>
              <a:noFill/>
              <a:ln w="19050" cap="flat" cmpd="sng" algn="ctr">
                <a:solidFill>
                  <a:srgbClr val="0055A0"/>
                </a:solidFill>
                <a:prstDash val="solid"/>
              </a:ln>
              <a:effectLst/>
            </p:spPr>
          </p:cxnSp>
          <p:cxnSp>
            <p:nvCxnSpPr>
              <p:cNvPr id="58" name="Straight Connector 57"/>
              <p:cNvCxnSpPr/>
              <p:nvPr/>
            </p:nvCxnSpPr>
            <p:spPr>
              <a:xfrm flipH="1">
                <a:off x="5367635" y="4582442"/>
                <a:ext cx="276311" cy="0"/>
              </a:xfrm>
              <a:prstGeom prst="line">
                <a:avLst/>
              </a:prstGeom>
              <a:noFill/>
              <a:ln w="19050" cap="flat" cmpd="sng" algn="ctr">
                <a:solidFill>
                  <a:srgbClr val="0055A0"/>
                </a:solidFill>
                <a:prstDash val="solid"/>
              </a:ln>
              <a:effectLst/>
            </p:spPr>
          </p:cxnSp>
          <p:cxnSp>
            <p:nvCxnSpPr>
              <p:cNvPr id="59" name="Straight Connector 58"/>
              <p:cNvCxnSpPr/>
              <p:nvPr/>
            </p:nvCxnSpPr>
            <p:spPr>
              <a:xfrm>
                <a:off x="5367635" y="3947380"/>
                <a:ext cx="0" cy="640557"/>
              </a:xfrm>
              <a:prstGeom prst="line">
                <a:avLst/>
              </a:prstGeom>
              <a:noFill/>
              <a:ln w="19050" cap="flat" cmpd="sng" algn="ctr">
                <a:solidFill>
                  <a:srgbClr val="0055A0"/>
                </a:solidFill>
                <a:prstDash val="solid"/>
              </a:ln>
              <a:effectLst/>
            </p:spPr>
          </p:cxnSp>
          <p:cxnSp>
            <p:nvCxnSpPr>
              <p:cNvPr id="60" name="Straight Connector 59"/>
              <p:cNvCxnSpPr/>
              <p:nvPr/>
            </p:nvCxnSpPr>
            <p:spPr>
              <a:xfrm flipH="1">
                <a:off x="5114841" y="3952142"/>
                <a:ext cx="252794" cy="0"/>
              </a:xfrm>
              <a:prstGeom prst="line">
                <a:avLst/>
              </a:prstGeom>
              <a:noFill/>
              <a:ln w="19050" cap="flat" cmpd="sng" algn="ctr">
                <a:solidFill>
                  <a:srgbClr val="0055A0"/>
                </a:solidFill>
                <a:prstDash val="solid"/>
              </a:ln>
              <a:effectLst/>
            </p:spPr>
          </p:cxnSp>
          <p:cxnSp>
            <p:nvCxnSpPr>
              <p:cNvPr id="61" name="Straight Connector 60"/>
              <p:cNvCxnSpPr/>
              <p:nvPr/>
            </p:nvCxnSpPr>
            <p:spPr>
              <a:xfrm flipV="1">
                <a:off x="5102936" y="4606813"/>
                <a:ext cx="0" cy="118221"/>
              </a:xfrm>
              <a:prstGeom prst="line">
                <a:avLst/>
              </a:prstGeom>
              <a:noFill/>
              <a:ln w="19050" cap="flat" cmpd="sng" algn="ctr">
                <a:solidFill>
                  <a:srgbClr val="0055A0"/>
                </a:solidFill>
                <a:prstDash val="solid"/>
              </a:ln>
              <a:effectLst/>
            </p:spPr>
          </p:cxnSp>
          <p:cxnSp>
            <p:nvCxnSpPr>
              <p:cNvPr id="62" name="Straight Connector 61"/>
              <p:cNvCxnSpPr/>
              <p:nvPr/>
            </p:nvCxnSpPr>
            <p:spPr>
              <a:xfrm flipV="1">
                <a:off x="4340936" y="4583454"/>
                <a:ext cx="0" cy="144000"/>
              </a:xfrm>
              <a:prstGeom prst="line">
                <a:avLst/>
              </a:prstGeom>
              <a:noFill/>
              <a:ln w="19050" cap="flat" cmpd="sng" algn="ctr">
                <a:solidFill>
                  <a:srgbClr val="0055A0"/>
                </a:solidFill>
                <a:prstDash val="solid"/>
              </a:ln>
              <a:effectLst/>
            </p:spPr>
          </p:cxnSp>
          <p:cxnSp>
            <p:nvCxnSpPr>
              <p:cNvPr id="63" name="Straight Connector 62"/>
              <p:cNvCxnSpPr/>
              <p:nvPr/>
            </p:nvCxnSpPr>
            <p:spPr>
              <a:xfrm flipH="1">
                <a:off x="4066611" y="4588122"/>
                <a:ext cx="276311" cy="0"/>
              </a:xfrm>
              <a:prstGeom prst="line">
                <a:avLst/>
              </a:prstGeom>
              <a:noFill/>
              <a:ln w="19050" cap="flat" cmpd="sng" algn="ctr">
                <a:solidFill>
                  <a:srgbClr val="0055A0"/>
                </a:solidFill>
                <a:prstDash val="solid"/>
              </a:ln>
              <a:effectLst/>
            </p:spPr>
          </p:cxnSp>
          <p:grpSp>
            <p:nvGrpSpPr>
              <p:cNvPr id="64" name="Group 63"/>
              <p:cNvGrpSpPr/>
              <p:nvPr/>
            </p:nvGrpSpPr>
            <p:grpSpPr>
              <a:xfrm rot="10800000">
                <a:off x="5663333" y="3812889"/>
                <a:ext cx="1036764" cy="144000"/>
                <a:chOff x="4219011" y="4735854"/>
                <a:chExt cx="1036764" cy="144000"/>
              </a:xfrm>
            </p:grpSpPr>
            <p:cxnSp>
              <p:nvCxnSpPr>
                <p:cNvPr id="65" name="Straight Connector 64"/>
                <p:cNvCxnSpPr/>
                <p:nvPr/>
              </p:nvCxnSpPr>
              <p:spPr>
                <a:xfrm flipV="1">
                  <a:off x="4488656" y="4877434"/>
                  <a:ext cx="767119" cy="0"/>
                </a:xfrm>
                <a:prstGeom prst="line">
                  <a:avLst/>
                </a:prstGeom>
                <a:noFill/>
                <a:ln w="19050" cap="flat" cmpd="sng" algn="ctr">
                  <a:solidFill>
                    <a:srgbClr val="0055A0"/>
                  </a:solidFill>
                  <a:prstDash val="solid"/>
                </a:ln>
                <a:effectLst/>
              </p:spPr>
            </p:cxnSp>
            <p:cxnSp>
              <p:nvCxnSpPr>
                <p:cNvPr id="66" name="Straight Connector 65"/>
                <p:cNvCxnSpPr/>
                <p:nvPr/>
              </p:nvCxnSpPr>
              <p:spPr>
                <a:xfrm flipH="1">
                  <a:off x="5255336" y="4759213"/>
                  <a:ext cx="0" cy="118221"/>
                </a:xfrm>
                <a:prstGeom prst="line">
                  <a:avLst/>
                </a:prstGeom>
                <a:noFill/>
                <a:ln w="19050" cap="flat" cmpd="sng" algn="ctr">
                  <a:solidFill>
                    <a:srgbClr val="0055A0"/>
                  </a:solidFill>
                  <a:prstDash val="solid"/>
                </a:ln>
                <a:effectLst/>
              </p:spPr>
            </p:cxnSp>
            <p:cxnSp>
              <p:nvCxnSpPr>
                <p:cNvPr id="67" name="Straight Connector 66"/>
                <p:cNvCxnSpPr/>
                <p:nvPr/>
              </p:nvCxnSpPr>
              <p:spPr>
                <a:xfrm flipH="1">
                  <a:off x="4493336" y="4735854"/>
                  <a:ext cx="0" cy="144000"/>
                </a:xfrm>
                <a:prstGeom prst="line">
                  <a:avLst/>
                </a:prstGeom>
                <a:noFill/>
                <a:ln w="19050" cap="flat" cmpd="sng" algn="ctr">
                  <a:solidFill>
                    <a:srgbClr val="0055A0"/>
                  </a:solidFill>
                  <a:prstDash val="solid"/>
                </a:ln>
                <a:effectLst/>
              </p:spPr>
            </p:cxnSp>
            <p:cxnSp>
              <p:nvCxnSpPr>
                <p:cNvPr id="68" name="Straight Connector 67"/>
                <p:cNvCxnSpPr/>
                <p:nvPr/>
              </p:nvCxnSpPr>
              <p:spPr>
                <a:xfrm flipV="1">
                  <a:off x="4219011" y="4740522"/>
                  <a:ext cx="276311" cy="0"/>
                </a:xfrm>
                <a:prstGeom prst="line">
                  <a:avLst/>
                </a:prstGeom>
                <a:noFill/>
                <a:ln w="19050" cap="flat" cmpd="sng" algn="ctr">
                  <a:solidFill>
                    <a:srgbClr val="0055A0"/>
                  </a:solidFill>
                  <a:prstDash val="solid"/>
                </a:ln>
                <a:effectLst/>
              </p:spPr>
            </p:cxnSp>
          </p:grpSp>
        </p:grpSp>
        <p:sp>
          <p:nvSpPr>
            <p:cNvPr id="52" name="Rectangle 51"/>
            <p:cNvSpPr/>
            <p:nvPr/>
          </p:nvSpPr>
          <p:spPr>
            <a:xfrm rot="20340931">
              <a:off x="4378050" y="3960000"/>
              <a:ext cx="817853" cy="830997"/>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solidFill>
                    <a:srgbClr val="808080"/>
                  </a:solidFill>
                  <a:effectLst/>
                  <a:uLnTx/>
                  <a:uFillTx/>
                </a:rPr>
                <a:t>Q2A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solidFill>
                    <a:srgbClr val="808080"/>
                  </a:solidFill>
                  <a:effectLst/>
                  <a:uLnTx/>
                  <a:uFillTx/>
                </a:rPr>
                <a:t>Q2B</a:t>
              </a:r>
            </a:p>
          </p:txBody>
        </p:sp>
      </p:grpSp>
      <p:grpSp>
        <p:nvGrpSpPr>
          <p:cNvPr id="100" name="Group 99"/>
          <p:cNvGrpSpPr/>
          <p:nvPr/>
        </p:nvGrpSpPr>
        <p:grpSpPr>
          <a:xfrm>
            <a:off x="5788257" y="2075790"/>
            <a:ext cx="1410386" cy="1126660"/>
            <a:chOff x="5788257" y="2075790"/>
            <a:chExt cx="1410386" cy="1126660"/>
          </a:xfrm>
        </p:grpSpPr>
        <p:grpSp>
          <p:nvGrpSpPr>
            <p:cNvPr id="101" name="Group 100"/>
            <p:cNvGrpSpPr/>
            <p:nvPr/>
          </p:nvGrpSpPr>
          <p:grpSpPr>
            <a:xfrm>
              <a:off x="5788257" y="2075790"/>
              <a:ext cx="1178033" cy="1126660"/>
              <a:chOff x="5788257" y="2075790"/>
              <a:chExt cx="1178033" cy="1126660"/>
            </a:xfrm>
          </p:grpSpPr>
          <p:grpSp>
            <p:nvGrpSpPr>
              <p:cNvPr id="107" name="Group 106"/>
              <p:cNvGrpSpPr>
                <a:grpSpLocks noChangeAspect="1"/>
              </p:cNvGrpSpPr>
              <p:nvPr/>
            </p:nvGrpSpPr>
            <p:grpSpPr>
              <a:xfrm>
                <a:off x="5788257" y="2108852"/>
                <a:ext cx="343898" cy="1025427"/>
                <a:chOff x="1199218" y="881065"/>
                <a:chExt cx="334126" cy="996287"/>
              </a:xfrm>
            </p:grpSpPr>
            <p:sp>
              <p:nvSpPr>
                <p:cNvPr id="109" name="TextBox 108"/>
                <p:cNvSpPr txBox="1"/>
                <p:nvPr/>
              </p:nvSpPr>
              <p:spPr>
                <a:xfrm>
                  <a:off x="1202850" y="881065"/>
                  <a:ext cx="330492" cy="23922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P3</a:t>
                  </a:r>
                </a:p>
              </p:txBody>
            </p:sp>
            <p:sp>
              <p:nvSpPr>
                <p:cNvPr id="110" name="TextBox 109"/>
                <p:cNvSpPr txBox="1"/>
                <p:nvPr/>
              </p:nvSpPr>
              <p:spPr>
                <a:xfrm>
                  <a:off x="1202852" y="1136486"/>
                  <a:ext cx="330492" cy="23922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P4</a:t>
                  </a:r>
                </a:p>
              </p:txBody>
            </p:sp>
            <p:sp>
              <p:nvSpPr>
                <p:cNvPr id="111" name="TextBox 110"/>
                <p:cNvSpPr txBox="1"/>
                <p:nvPr/>
              </p:nvSpPr>
              <p:spPr>
                <a:xfrm>
                  <a:off x="1202852" y="1391907"/>
                  <a:ext cx="330492" cy="23922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P2</a:t>
                  </a:r>
                </a:p>
              </p:txBody>
            </p:sp>
            <p:sp>
              <p:nvSpPr>
                <p:cNvPr id="112" name="TextBox 111"/>
                <p:cNvSpPr txBox="1"/>
                <p:nvPr/>
              </p:nvSpPr>
              <p:spPr>
                <a:xfrm>
                  <a:off x="1199218" y="1638128"/>
                  <a:ext cx="330492" cy="23922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5F5F5F"/>
                      </a:solidFill>
                      <a:effectLst/>
                      <a:uLnTx/>
                      <a:uFillTx/>
                    </a:rPr>
                    <a:t>P1</a:t>
                  </a:r>
                </a:p>
              </p:txBody>
            </p:sp>
          </p:grpSp>
          <p:pic>
            <p:nvPicPr>
              <p:cNvPr id="108" name="Picture 107"/>
              <p:cNvPicPr>
                <a:picLocks noChangeAspect="1"/>
              </p:cNvPicPr>
              <p:nvPr/>
            </p:nvPicPr>
            <p:blipFill>
              <a:blip r:embed="rId7">
                <a:clrChange>
                  <a:clrFrom>
                    <a:srgbClr val="FFFFFF"/>
                  </a:clrFrom>
                  <a:clrTo>
                    <a:srgbClr val="FFFFFF">
                      <a:alpha val="0"/>
                    </a:srgbClr>
                  </a:clrTo>
                </a:clrChange>
              </a:blip>
              <a:stretch>
                <a:fillRect/>
              </a:stretch>
            </p:blipFill>
            <p:spPr>
              <a:xfrm>
                <a:off x="6090958" y="2075790"/>
                <a:ext cx="875332" cy="1126660"/>
              </a:xfrm>
              <a:prstGeom prst="rect">
                <a:avLst/>
              </a:prstGeom>
            </p:spPr>
          </p:pic>
        </p:grpSp>
        <p:cxnSp>
          <p:nvCxnSpPr>
            <p:cNvPr id="102" name="Straight Arrow Connector 101"/>
            <p:cNvCxnSpPr/>
            <p:nvPr/>
          </p:nvCxnSpPr>
          <p:spPr>
            <a:xfrm flipH="1">
              <a:off x="6960340" y="3106512"/>
              <a:ext cx="186992" cy="0"/>
            </a:xfrm>
            <a:prstGeom prst="straightConnector1">
              <a:avLst/>
            </a:prstGeom>
            <a:noFill/>
            <a:ln w="19050" cap="flat" cmpd="sng" algn="ctr">
              <a:solidFill>
                <a:srgbClr val="0055A0"/>
              </a:solidFill>
              <a:prstDash val="solid"/>
              <a:tailEnd type="triangle"/>
            </a:ln>
            <a:effectLst/>
          </p:spPr>
        </p:cxnSp>
        <p:sp>
          <p:nvSpPr>
            <p:cNvPr id="103" name="TextBox 102"/>
            <p:cNvSpPr txBox="1"/>
            <p:nvPr/>
          </p:nvSpPr>
          <p:spPr>
            <a:xfrm flipH="1">
              <a:off x="6926488" y="2890725"/>
              <a:ext cx="21993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srgbClr val="0055A0"/>
                  </a:solidFill>
                  <a:effectLst/>
                  <a:uLnTx/>
                  <a:uFillTx/>
                </a:rPr>
                <a:t>I</a:t>
              </a:r>
            </a:p>
          </p:txBody>
        </p:sp>
        <p:grpSp>
          <p:nvGrpSpPr>
            <p:cNvPr id="104" name="Group 103"/>
            <p:cNvGrpSpPr/>
            <p:nvPr/>
          </p:nvGrpSpPr>
          <p:grpSpPr>
            <a:xfrm>
              <a:off x="6909437" y="2201157"/>
              <a:ext cx="289206" cy="483772"/>
              <a:chOff x="6909437" y="2201157"/>
              <a:chExt cx="289206" cy="483772"/>
            </a:xfrm>
          </p:grpSpPr>
          <p:sp>
            <p:nvSpPr>
              <p:cNvPr id="105" name="Right Arrow 104"/>
              <p:cNvSpPr/>
              <p:nvPr/>
            </p:nvSpPr>
            <p:spPr>
              <a:xfrm flipH="1">
                <a:off x="6909437" y="2490654"/>
                <a:ext cx="289206" cy="194275"/>
              </a:xfrm>
              <a:prstGeom prst="rightArrow">
                <a:avLst/>
              </a:prstGeom>
              <a:gradFill rotWithShape="1">
                <a:gsLst>
                  <a:gs pos="0">
                    <a:srgbClr val="DDDDDD">
                      <a:tint val="73000"/>
                      <a:satMod val="150000"/>
                    </a:srgbClr>
                  </a:gs>
                  <a:gs pos="25000">
                    <a:srgbClr val="DDDDDD">
                      <a:tint val="96000"/>
                      <a:shade val="80000"/>
                      <a:satMod val="105000"/>
                    </a:srgbClr>
                  </a:gs>
                  <a:gs pos="38000">
                    <a:srgbClr val="DDDDDD">
                      <a:tint val="96000"/>
                      <a:shade val="59000"/>
                      <a:satMod val="120000"/>
                    </a:srgbClr>
                  </a:gs>
                  <a:gs pos="55000">
                    <a:srgbClr val="DDDDDD">
                      <a:shade val="57000"/>
                      <a:satMod val="120000"/>
                    </a:srgbClr>
                  </a:gs>
                  <a:gs pos="80000">
                    <a:srgbClr val="DDDDDD">
                      <a:shade val="56000"/>
                      <a:satMod val="145000"/>
                    </a:srgbClr>
                  </a:gs>
                  <a:gs pos="88000">
                    <a:srgbClr val="DDDDDD">
                      <a:shade val="63000"/>
                      <a:satMod val="160000"/>
                    </a:srgbClr>
                  </a:gs>
                  <a:gs pos="100000">
                    <a:srgbClr val="DDDDDD">
                      <a:tint val="99555"/>
                      <a:satMod val="155000"/>
                    </a:srgbClr>
                  </a:gs>
                </a:gsLst>
                <a:lin ang="5400000" scaled="1"/>
              </a:gradFill>
              <a:ln w="9525" cap="flat" cmpd="sng" algn="ctr">
                <a:solidFill>
                  <a:srgbClr val="DDDDDD">
                    <a:shade val="60000"/>
                    <a:satMod val="300000"/>
                  </a:srgbClr>
                </a:solidFill>
                <a:prstDash val="solid"/>
              </a:ln>
              <a:effectLst>
                <a:glow rad="70000">
                  <a:srgbClr val="DDDDDD">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106" name="Rectangle 105"/>
              <p:cNvSpPr/>
              <p:nvPr/>
            </p:nvSpPr>
            <p:spPr>
              <a:xfrm>
                <a:off x="6933620" y="2201157"/>
                <a:ext cx="251443" cy="369332"/>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F</a:t>
                </a:r>
              </a:p>
            </p:txBody>
          </p:sp>
        </p:grpSp>
      </p:grpSp>
      <p:grpSp>
        <p:nvGrpSpPr>
          <p:cNvPr id="121" name="Group 120"/>
          <p:cNvGrpSpPr/>
          <p:nvPr/>
        </p:nvGrpSpPr>
        <p:grpSpPr>
          <a:xfrm>
            <a:off x="9255803" y="2351339"/>
            <a:ext cx="5397317" cy="1372539"/>
            <a:chOff x="0" y="2248554"/>
            <a:chExt cx="5397317" cy="1372539"/>
          </a:xfrm>
        </p:grpSpPr>
        <p:sp>
          <p:nvSpPr>
            <p:cNvPr id="10" name="Rectangle 9"/>
            <p:cNvSpPr/>
            <p:nvPr/>
          </p:nvSpPr>
          <p:spPr>
            <a:xfrm>
              <a:off x="0" y="2251351"/>
              <a:ext cx="1316386" cy="2616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5F5F5F"/>
                  </a:solidFill>
                  <a:effectLst/>
                  <a:uLnTx/>
                  <a:uFillTx/>
                </a:rPr>
                <a:t>LHC-DC-ES-0001</a:t>
              </a:r>
            </a:p>
          </p:txBody>
        </p:sp>
        <p:pic>
          <p:nvPicPr>
            <p:cNvPr id="113" name="Picture 1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734" y="2248554"/>
              <a:ext cx="5304583" cy="1259300"/>
            </a:xfrm>
            <a:prstGeom prst="rect">
              <a:avLst/>
            </a:prstGeom>
          </p:spPr>
        </p:pic>
        <p:sp>
          <p:nvSpPr>
            <p:cNvPr id="3" name="TextBox 2"/>
            <p:cNvSpPr txBox="1"/>
            <p:nvPr/>
          </p:nvSpPr>
          <p:spPr>
            <a:xfrm>
              <a:off x="3600000" y="3421038"/>
              <a:ext cx="851515" cy="200055"/>
            </a:xfrm>
            <a:prstGeom prst="rect">
              <a:avLst/>
            </a:prstGeom>
            <a:noFill/>
          </p:spPr>
          <p:txBody>
            <a:bodyPr wrap="none" rtlCol="0">
              <a:spAutoFit/>
            </a:bodyPr>
            <a:lstStyle/>
            <a:p>
              <a:r>
                <a:rPr lang="en-GB" sz="700" b="1" dirty="0" smtClean="0">
                  <a:solidFill>
                    <a:schemeClr val="accent3"/>
                  </a:solidFill>
                </a:rPr>
                <a:t>P1   P2   P4   P3</a:t>
              </a:r>
              <a:endParaRPr lang="en-GB" sz="700" b="1" dirty="0">
                <a:solidFill>
                  <a:schemeClr val="accent3"/>
                </a:solidFill>
              </a:endParaRPr>
            </a:p>
          </p:txBody>
        </p:sp>
        <p:cxnSp>
          <p:nvCxnSpPr>
            <p:cNvPr id="115" name="Straight Connector 114"/>
            <p:cNvCxnSpPr/>
            <p:nvPr/>
          </p:nvCxnSpPr>
          <p:spPr>
            <a:xfrm>
              <a:off x="3635896" y="3251189"/>
              <a:ext cx="728872" cy="82338"/>
            </a:xfrm>
            <a:prstGeom prst="line">
              <a:avLst/>
            </a:prstGeom>
          </p:spPr>
          <p:style>
            <a:lnRef idx="2">
              <a:schemeClr val="accent3"/>
            </a:lnRef>
            <a:fillRef idx="0">
              <a:schemeClr val="accent3"/>
            </a:fillRef>
            <a:effectRef idx="1">
              <a:schemeClr val="accent3"/>
            </a:effectRef>
            <a:fontRef idx="minor">
              <a:schemeClr val="tx1"/>
            </a:fontRef>
          </p:style>
        </p:cxnSp>
        <p:sp>
          <p:nvSpPr>
            <p:cNvPr id="117" name="TextBox 116"/>
            <p:cNvSpPr txBox="1"/>
            <p:nvPr/>
          </p:nvSpPr>
          <p:spPr>
            <a:xfrm>
              <a:off x="1912190" y="3418169"/>
              <a:ext cx="851515" cy="200055"/>
            </a:xfrm>
            <a:prstGeom prst="rect">
              <a:avLst/>
            </a:prstGeom>
            <a:noFill/>
          </p:spPr>
          <p:txBody>
            <a:bodyPr wrap="none" rtlCol="0">
              <a:spAutoFit/>
            </a:bodyPr>
            <a:lstStyle/>
            <a:p>
              <a:r>
                <a:rPr lang="en-GB" sz="700" b="1" dirty="0" smtClean="0">
                  <a:solidFill>
                    <a:schemeClr val="accent3"/>
                  </a:solidFill>
                </a:rPr>
                <a:t>P1   P2   P4   P3</a:t>
              </a:r>
              <a:endParaRPr lang="en-GB" sz="700" b="1" dirty="0">
                <a:solidFill>
                  <a:schemeClr val="accent3"/>
                </a:solidFill>
              </a:endParaRPr>
            </a:p>
          </p:txBody>
        </p:sp>
        <p:cxnSp>
          <p:nvCxnSpPr>
            <p:cNvPr id="118" name="Straight Connector 117"/>
            <p:cNvCxnSpPr/>
            <p:nvPr/>
          </p:nvCxnSpPr>
          <p:spPr>
            <a:xfrm>
              <a:off x="1948086" y="3248320"/>
              <a:ext cx="728872" cy="82338"/>
            </a:xfrm>
            <a:prstGeom prst="line">
              <a:avLst/>
            </a:prstGeom>
          </p:spPr>
          <p:style>
            <a:lnRef idx="2">
              <a:schemeClr val="accent3"/>
            </a:lnRef>
            <a:fillRef idx="0">
              <a:schemeClr val="accent3"/>
            </a:fillRef>
            <a:effectRef idx="1">
              <a:schemeClr val="accent3"/>
            </a:effectRef>
            <a:fontRef idx="minor">
              <a:schemeClr val="tx1"/>
            </a:fontRef>
          </p:style>
        </p:cxnSp>
        <p:sp>
          <p:nvSpPr>
            <p:cNvPr id="119" name="TextBox 118"/>
            <p:cNvSpPr txBox="1"/>
            <p:nvPr/>
          </p:nvSpPr>
          <p:spPr>
            <a:xfrm>
              <a:off x="209578" y="3403589"/>
              <a:ext cx="851515" cy="200055"/>
            </a:xfrm>
            <a:prstGeom prst="rect">
              <a:avLst/>
            </a:prstGeom>
            <a:noFill/>
          </p:spPr>
          <p:txBody>
            <a:bodyPr wrap="none" rtlCol="0">
              <a:spAutoFit/>
            </a:bodyPr>
            <a:lstStyle/>
            <a:p>
              <a:r>
                <a:rPr lang="en-GB" sz="700" b="1" dirty="0" smtClean="0">
                  <a:solidFill>
                    <a:schemeClr val="accent3"/>
                  </a:solidFill>
                </a:rPr>
                <a:t>P1   P2   P4   P3</a:t>
              </a:r>
              <a:endParaRPr lang="en-GB" sz="700" b="1" dirty="0">
                <a:solidFill>
                  <a:schemeClr val="accent3"/>
                </a:solidFill>
              </a:endParaRPr>
            </a:p>
          </p:txBody>
        </p:sp>
        <p:cxnSp>
          <p:nvCxnSpPr>
            <p:cNvPr id="120" name="Straight Connector 119"/>
            <p:cNvCxnSpPr/>
            <p:nvPr/>
          </p:nvCxnSpPr>
          <p:spPr>
            <a:xfrm>
              <a:off x="245474" y="3233740"/>
              <a:ext cx="728872" cy="82338"/>
            </a:xfrm>
            <a:prstGeom prst="line">
              <a:avLst/>
            </a:prstGeom>
          </p:spPr>
          <p:style>
            <a:lnRef idx="2">
              <a:schemeClr val="accent3"/>
            </a:lnRef>
            <a:fillRef idx="0">
              <a:schemeClr val="accent3"/>
            </a:fillRef>
            <a:effectRef idx="1">
              <a:schemeClr val="accent3"/>
            </a:effectRef>
            <a:fontRef idx="minor">
              <a:schemeClr val="tx1"/>
            </a:fontRef>
          </p:style>
        </p:cxnSp>
      </p:grpSp>
    </p:spTree>
    <p:extLst>
      <p:ext uri="{BB962C8B-B14F-4D97-AF65-F5344CB8AC3E}">
        <p14:creationId xmlns:p14="http://schemas.microsoft.com/office/powerpoint/2010/main" val="331643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500"/>
                                        <p:tgtEl>
                                          <p:spTgt spid="10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up)">
                                      <p:cBhvr>
                                        <p:cTn id="30" dur="5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nodeType="clickEffect">
                                  <p:stCondLst>
                                    <p:cond delay="0"/>
                                  </p:stCondLst>
                                  <p:childTnLst>
                                    <p:animMotion origin="layout" path="M -1.66667E-6 -2.09877E-6 L -1.01128 -0.00833 " pathEditMode="relative" rAng="0" ptsTypes="AA">
                                      <p:cBhvr>
                                        <p:cTn id="34" dur="2000" fill="hold"/>
                                        <p:tgtEl>
                                          <p:spTgt spid="121"/>
                                        </p:tgtEl>
                                        <p:attrNameLst>
                                          <p:attrName>ppt_x</p:attrName>
                                          <p:attrName>ppt_y</p:attrName>
                                        </p:attrNameLst>
                                      </p:cBhvr>
                                      <p:rCtr x="-50573" y="-4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sz="2400" dirty="0"/>
              <a:t>Internal </a:t>
            </a:r>
            <a:r>
              <a:rPr lang="en-GB" sz="2400" dirty="0" smtClean="0"/>
              <a:t>Connection Scheme and Integration</a:t>
            </a:r>
            <a:endParaRPr lang="en-GB" sz="2400"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grpSp>
        <p:nvGrpSpPr>
          <p:cNvPr id="206" name="Group 205"/>
          <p:cNvGrpSpPr/>
          <p:nvPr/>
        </p:nvGrpSpPr>
        <p:grpSpPr>
          <a:xfrm>
            <a:off x="396341" y="1366702"/>
            <a:ext cx="2024939" cy="883957"/>
            <a:chOff x="1530781" y="3656515"/>
            <a:chExt cx="2485570" cy="1085039"/>
          </a:xfrm>
        </p:grpSpPr>
        <p:sp>
          <p:nvSpPr>
            <p:cNvPr id="207" name="Rounded Rectangle 206"/>
            <p:cNvSpPr/>
            <p:nvPr/>
          </p:nvSpPr>
          <p:spPr>
            <a:xfrm>
              <a:off x="1834852" y="3656515"/>
              <a:ext cx="1919634"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208" name="Group 207"/>
            <p:cNvGrpSpPr>
              <a:grpSpLocks noChangeAspect="1"/>
            </p:cNvGrpSpPr>
            <p:nvPr/>
          </p:nvGrpSpPr>
          <p:grpSpPr>
            <a:xfrm flipH="1">
              <a:off x="1930374" y="3755699"/>
              <a:ext cx="902317" cy="825961"/>
              <a:chOff x="1142642" y="842707"/>
              <a:chExt cx="1179839" cy="1080000"/>
            </a:xfrm>
          </p:grpSpPr>
          <p:pic>
            <p:nvPicPr>
              <p:cNvPr id="222" name="Picture 221"/>
              <p:cNvPicPr>
                <a:picLocks noChangeAspect="1"/>
              </p:cNvPicPr>
              <p:nvPr/>
            </p:nvPicPr>
            <p:blipFill>
              <a:blip r:embed="rId2"/>
              <a:stretch>
                <a:fillRect/>
              </a:stretch>
            </p:blipFill>
            <p:spPr>
              <a:xfrm>
                <a:off x="1508461" y="842707"/>
                <a:ext cx="814020" cy="1080000"/>
              </a:xfrm>
              <a:prstGeom prst="rect">
                <a:avLst/>
              </a:prstGeom>
            </p:spPr>
          </p:pic>
          <p:sp>
            <p:nvSpPr>
              <p:cNvPr id="223" name="TextBox 222"/>
              <p:cNvSpPr txBox="1"/>
              <p:nvPr/>
            </p:nvSpPr>
            <p:spPr>
              <a:xfrm>
                <a:off x="1146274"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sp>
            <p:nvSpPr>
              <p:cNvPr id="224" name="TextBox 223"/>
              <p:cNvSpPr txBox="1"/>
              <p:nvPr/>
            </p:nvSpPr>
            <p:spPr>
              <a:xfrm>
                <a:off x="1146274" y="113648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225" name="TextBox 224"/>
              <p:cNvSpPr txBox="1"/>
              <p:nvPr/>
            </p:nvSpPr>
            <p:spPr>
              <a:xfrm>
                <a:off x="1146274" y="139190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226" name="TextBox 225"/>
              <p:cNvSpPr txBox="1"/>
              <p:nvPr/>
            </p:nvSpPr>
            <p:spPr>
              <a:xfrm>
                <a:off x="1142642" y="1638129"/>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grpSp>
        <p:grpSp>
          <p:nvGrpSpPr>
            <p:cNvPr id="209" name="Group 208"/>
            <p:cNvGrpSpPr/>
            <p:nvPr/>
          </p:nvGrpSpPr>
          <p:grpSpPr>
            <a:xfrm>
              <a:off x="2760040" y="3757633"/>
              <a:ext cx="875323" cy="837160"/>
              <a:chOff x="5788267" y="2075790"/>
              <a:chExt cx="1178023" cy="1126660"/>
            </a:xfrm>
          </p:grpSpPr>
          <p:grpSp>
            <p:nvGrpSpPr>
              <p:cNvPr id="216" name="Group 215"/>
              <p:cNvGrpSpPr>
                <a:grpSpLocks noChangeAspect="1"/>
              </p:cNvGrpSpPr>
              <p:nvPr/>
            </p:nvGrpSpPr>
            <p:grpSpPr>
              <a:xfrm>
                <a:off x="5788267" y="2108852"/>
                <a:ext cx="412079" cy="1033425"/>
                <a:chOff x="1199218" y="881065"/>
                <a:chExt cx="400367" cy="1004058"/>
              </a:xfrm>
            </p:grpSpPr>
            <p:sp>
              <p:nvSpPr>
                <p:cNvPr id="218" name="TextBox 217"/>
                <p:cNvSpPr txBox="1"/>
                <p:nvPr/>
              </p:nvSpPr>
              <p:spPr>
                <a:xfrm>
                  <a:off x="1202850"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sp>
              <p:nvSpPr>
                <p:cNvPr id="219" name="TextBox 218"/>
                <p:cNvSpPr txBox="1"/>
                <p:nvPr/>
              </p:nvSpPr>
              <p:spPr>
                <a:xfrm>
                  <a:off x="1202852" y="113648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220" name="TextBox 219"/>
                <p:cNvSpPr txBox="1"/>
                <p:nvPr/>
              </p:nvSpPr>
              <p:spPr>
                <a:xfrm>
                  <a:off x="1202852" y="139190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221" name="TextBox 220"/>
                <p:cNvSpPr txBox="1"/>
                <p:nvPr/>
              </p:nvSpPr>
              <p:spPr>
                <a:xfrm>
                  <a:off x="1199218" y="1638131"/>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grpSp>
          <p:pic>
            <p:nvPicPr>
              <p:cNvPr id="217" name="Picture 216"/>
              <p:cNvPicPr>
                <a:picLocks noChangeAspect="1"/>
              </p:cNvPicPr>
              <p:nvPr/>
            </p:nvPicPr>
            <p:blipFill>
              <a:blip r:embed="rId3">
                <a:clrChange>
                  <a:clrFrom>
                    <a:srgbClr val="FFFFFF"/>
                  </a:clrFrom>
                  <a:clrTo>
                    <a:srgbClr val="FFFFFF">
                      <a:alpha val="0"/>
                    </a:srgbClr>
                  </a:clrTo>
                </a:clrChange>
              </a:blip>
              <a:stretch>
                <a:fillRect/>
              </a:stretch>
            </p:blipFill>
            <p:spPr>
              <a:xfrm>
                <a:off x="6090958" y="2075790"/>
                <a:ext cx="875332" cy="1126660"/>
              </a:xfrm>
              <a:prstGeom prst="rect">
                <a:avLst/>
              </a:prstGeom>
            </p:spPr>
          </p:pic>
        </p:grpSp>
        <p:cxnSp>
          <p:nvCxnSpPr>
            <p:cNvPr id="210" name="Straight Connector 209"/>
            <p:cNvCxnSpPr/>
            <p:nvPr/>
          </p:nvCxnSpPr>
          <p:spPr>
            <a:xfrm flipH="1">
              <a:off x="1530781" y="3886420"/>
              <a:ext cx="404357" cy="0"/>
            </a:xfrm>
            <a:prstGeom prst="line">
              <a:avLst/>
            </a:prstGeom>
            <a:noFill/>
            <a:ln w="19050" cap="flat" cmpd="sng" algn="ctr">
              <a:solidFill>
                <a:srgbClr val="0055A0"/>
              </a:solidFill>
              <a:prstDash val="solid"/>
            </a:ln>
            <a:effectLst/>
          </p:spPr>
        </p:cxnSp>
        <p:cxnSp>
          <p:nvCxnSpPr>
            <p:cNvPr id="211" name="Straight Connector 210"/>
            <p:cNvCxnSpPr/>
            <p:nvPr/>
          </p:nvCxnSpPr>
          <p:spPr>
            <a:xfrm flipH="1">
              <a:off x="3611994" y="4526977"/>
              <a:ext cx="404357" cy="0"/>
            </a:xfrm>
            <a:prstGeom prst="line">
              <a:avLst/>
            </a:prstGeom>
            <a:noFill/>
            <a:ln w="19050" cap="flat" cmpd="sng" algn="ctr">
              <a:solidFill>
                <a:srgbClr val="0055A0"/>
              </a:solidFill>
              <a:prstDash val="solid"/>
            </a:ln>
            <a:effectLst/>
          </p:spPr>
        </p:cxnSp>
        <p:cxnSp>
          <p:nvCxnSpPr>
            <p:cNvPr id="212" name="Straight Connector 211"/>
            <p:cNvCxnSpPr/>
            <p:nvPr/>
          </p:nvCxnSpPr>
          <p:spPr>
            <a:xfrm>
              <a:off x="1954186" y="4536501"/>
              <a:ext cx="0" cy="127573"/>
            </a:xfrm>
            <a:prstGeom prst="line">
              <a:avLst/>
            </a:prstGeom>
            <a:noFill/>
            <a:ln w="19050" cap="flat" cmpd="sng" algn="ctr">
              <a:solidFill>
                <a:srgbClr val="0055A0"/>
              </a:solidFill>
              <a:prstDash val="solid"/>
            </a:ln>
            <a:effectLst/>
          </p:spPr>
        </p:cxnSp>
        <p:cxnSp>
          <p:nvCxnSpPr>
            <p:cNvPr id="213" name="Straight Connector 212"/>
            <p:cNvCxnSpPr/>
            <p:nvPr/>
          </p:nvCxnSpPr>
          <p:spPr>
            <a:xfrm>
              <a:off x="1954186" y="4664074"/>
              <a:ext cx="1712943" cy="0"/>
            </a:xfrm>
            <a:prstGeom prst="line">
              <a:avLst/>
            </a:prstGeom>
            <a:noFill/>
            <a:ln w="19050" cap="flat" cmpd="sng" algn="ctr">
              <a:solidFill>
                <a:srgbClr val="0055A0"/>
              </a:solidFill>
              <a:prstDash val="solid"/>
            </a:ln>
            <a:effectLst/>
          </p:spPr>
        </p:cxnSp>
        <p:cxnSp>
          <p:nvCxnSpPr>
            <p:cNvPr id="214" name="Straight Connector 213"/>
            <p:cNvCxnSpPr/>
            <p:nvPr/>
          </p:nvCxnSpPr>
          <p:spPr>
            <a:xfrm>
              <a:off x="3611994" y="3886420"/>
              <a:ext cx="55135" cy="0"/>
            </a:xfrm>
            <a:prstGeom prst="line">
              <a:avLst/>
            </a:prstGeom>
            <a:noFill/>
            <a:ln w="19050" cap="flat" cmpd="sng" algn="ctr">
              <a:solidFill>
                <a:srgbClr val="0055A0"/>
              </a:solidFill>
              <a:prstDash val="solid"/>
            </a:ln>
            <a:effectLst/>
          </p:spPr>
        </p:cxnSp>
        <p:cxnSp>
          <p:nvCxnSpPr>
            <p:cNvPr id="215" name="Straight Connector 214"/>
            <p:cNvCxnSpPr/>
            <p:nvPr/>
          </p:nvCxnSpPr>
          <p:spPr>
            <a:xfrm>
              <a:off x="3667129" y="3886420"/>
              <a:ext cx="0" cy="777654"/>
            </a:xfrm>
            <a:prstGeom prst="line">
              <a:avLst/>
            </a:prstGeom>
            <a:noFill/>
            <a:ln w="19050" cap="flat" cmpd="sng" algn="ctr">
              <a:solidFill>
                <a:srgbClr val="0055A0"/>
              </a:solidFill>
              <a:prstDash val="solid"/>
            </a:ln>
            <a:effectLst/>
          </p:spPr>
        </p:cxnSp>
      </p:grpSp>
      <p:sp>
        <p:nvSpPr>
          <p:cNvPr id="227" name="Rectangle 226"/>
          <p:cNvSpPr/>
          <p:nvPr/>
        </p:nvSpPr>
        <p:spPr>
          <a:xfrm>
            <a:off x="1179384" y="1033367"/>
            <a:ext cx="492443" cy="36933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Q1</a:t>
            </a:r>
          </a:p>
        </p:txBody>
      </p:sp>
      <p:grpSp>
        <p:nvGrpSpPr>
          <p:cNvPr id="228" name="Group 227"/>
          <p:cNvGrpSpPr/>
          <p:nvPr/>
        </p:nvGrpSpPr>
        <p:grpSpPr>
          <a:xfrm>
            <a:off x="2274770" y="1366702"/>
            <a:ext cx="2145442" cy="883957"/>
            <a:chOff x="4066611" y="3717475"/>
            <a:chExt cx="2633486" cy="1085039"/>
          </a:xfrm>
        </p:grpSpPr>
        <p:sp>
          <p:nvSpPr>
            <p:cNvPr id="229" name="Rounded Rectangle 228"/>
            <p:cNvSpPr/>
            <p:nvPr/>
          </p:nvSpPr>
          <p:spPr>
            <a:xfrm>
              <a:off x="4242882" y="3717475"/>
              <a:ext cx="927969"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sp>
          <p:nvSpPr>
            <p:cNvPr id="230" name="Rounded Rectangle 229"/>
            <p:cNvSpPr/>
            <p:nvPr/>
          </p:nvSpPr>
          <p:spPr>
            <a:xfrm>
              <a:off x="5541278" y="3717475"/>
              <a:ext cx="927969"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231" name="Group 230"/>
            <p:cNvGrpSpPr>
              <a:grpSpLocks noChangeAspect="1"/>
            </p:cNvGrpSpPr>
            <p:nvPr/>
          </p:nvGrpSpPr>
          <p:grpSpPr>
            <a:xfrm flipH="1">
              <a:off x="5636800" y="3816659"/>
              <a:ext cx="902317" cy="825961"/>
              <a:chOff x="1142642" y="842707"/>
              <a:chExt cx="1179839" cy="1080000"/>
            </a:xfrm>
          </p:grpSpPr>
          <p:pic>
            <p:nvPicPr>
              <p:cNvPr id="251" name="Picture 250"/>
              <p:cNvPicPr>
                <a:picLocks noChangeAspect="1"/>
              </p:cNvPicPr>
              <p:nvPr/>
            </p:nvPicPr>
            <p:blipFill>
              <a:blip r:embed="rId2"/>
              <a:stretch>
                <a:fillRect/>
              </a:stretch>
            </p:blipFill>
            <p:spPr>
              <a:xfrm>
                <a:off x="1508461" y="842707"/>
                <a:ext cx="814020" cy="1080000"/>
              </a:xfrm>
              <a:prstGeom prst="rect">
                <a:avLst/>
              </a:prstGeom>
            </p:spPr>
          </p:pic>
          <p:sp>
            <p:nvSpPr>
              <p:cNvPr id="252" name="TextBox 251"/>
              <p:cNvSpPr txBox="1"/>
              <p:nvPr/>
            </p:nvSpPr>
            <p:spPr>
              <a:xfrm>
                <a:off x="1146274"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sp>
            <p:nvSpPr>
              <p:cNvPr id="253" name="TextBox 252"/>
              <p:cNvSpPr txBox="1"/>
              <p:nvPr/>
            </p:nvSpPr>
            <p:spPr>
              <a:xfrm>
                <a:off x="1146274" y="113648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254" name="TextBox 253"/>
              <p:cNvSpPr txBox="1"/>
              <p:nvPr/>
            </p:nvSpPr>
            <p:spPr>
              <a:xfrm>
                <a:off x="1146274" y="139190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255" name="TextBox 254"/>
              <p:cNvSpPr txBox="1"/>
              <p:nvPr/>
            </p:nvSpPr>
            <p:spPr>
              <a:xfrm>
                <a:off x="1142642" y="1638129"/>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grpSp>
        <p:grpSp>
          <p:nvGrpSpPr>
            <p:cNvPr id="232" name="Group 231"/>
            <p:cNvGrpSpPr/>
            <p:nvPr/>
          </p:nvGrpSpPr>
          <p:grpSpPr>
            <a:xfrm>
              <a:off x="4261383" y="3818593"/>
              <a:ext cx="875327" cy="837160"/>
              <a:chOff x="3035348" y="2075790"/>
              <a:chExt cx="1178027" cy="1126660"/>
            </a:xfrm>
          </p:grpSpPr>
          <p:grpSp>
            <p:nvGrpSpPr>
              <p:cNvPr id="245" name="Group 244"/>
              <p:cNvGrpSpPr>
                <a:grpSpLocks noChangeAspect="1"/>
              </p:cNvGrpSpPr>
              <p:nvPr/>
            </p:nvGrpSpPr>
            <p:grpSpPr>
              <a:xfrm>
                <a:off x="3035348" y="2108852"/>
                <a:ext cx="412079" cy="1033424"/>
                <a:chOff x="-1475458" y="881065"/>
                <a:chExt cx="400367" cy="1004057"/>
              </a:xfrm>
            </p:grpSpPr>
            <p:sp>
              <p:nvSpPr>
                <p:cNvPr id="247" name="TextBox 246"/>
                <p:cNvSpPr txBox="1"/>
                <p:nvPr/>
              </p:nvSpPr>
              <p:spPr>
                <a:xfrm>
                  <a:off x="-1471827"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sp>
              <p:nvSpPr>
                <p:cNvPr id="248" name="TextBox 247"/>
                <p:cNvSpPr txBox="1"/>
                <p:nvPr/>
              </p:nvSpPr>
              <p:spPr>
                <a:xfrm>
                  <a:off x="-1471824" y="113648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249" name="TextBox 248"/>
                <p:cNvSpPr txBox="1"/>
                <p:nvPr/>
              </p:nvSpPr>
              <p:spPr>
                <a:xfrm>
                  <a:off x="-1471824" y="139190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250" name="TextBox 249"/>
                <p:cNvSpPr txBox="1"/>
                <p:nvPr/>
              </p:nvSpPr>
              <p:spPr>
                <a:xfrm>
                  <a:off x="-1475458" y="1638130"/>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grpSp>
          <p:pic>
            <p:nvPicPr>
              <p:cNvPr id="246" name="Picture 245"/>
              <p:cNvPicPr>
                <a:picLocks noChangeAspect="1"/>
              </p:cNvPicPr>
              <p:nvPr/>
            </p:nvPicPr>
            <p:blipFill>
              <a:blip r:embed="rId3">
                <a:clrChange>
                  <a:clrFrom>
                    <a:srgbClr val="FFFFFF"/>
                  </a:clrFrom>
                  <a:clrTo>
                    <a:srgbClr val="FFFFFF">
                      <a:alpha val="0"/>
                    </a:srgbClr>
                  </a:clrTo>
                </a:clrChange>
              </a:blip>
              <a:stretch>
                <a:fillRect/>
              </a:stretch>
            </p:blipFill>
            <p:spPr>
              <a:xfrm>
                <a:off x="3338043" y="2075790"/>
                <a:ext cx="875332" cy="1126660"/>
              </a:xfrm>
              <a:prstGeom prst="rect">
                <a:avLst/>
              </a:prstGeom>
            </p:spPr>
          </p:pic>
        </p:grpSp>
        <p:cxnSp>
          <p:nvCxnSpPr>
            <p:cNvPr id="233" name="Straight Connector 232"/>
            <p:cNvCxnSpPr/>
            <p:nvPr/>
          </p:nvCxnSpPr>
          <p:spPr>
            <a:xfrm flipH="1">
              <a:off x="4336256" y="4725034"/>
              <a:ext cx="767119" cy="0"/>
            </a:xfrm>
            <a:prstGeom prst="line">
              <a:avLst/>
            </a:prstGeom>
            <a:noFill/>
            <a:ln w="19050" cap="flat" cmpd="sng" algn="ctr">
              <a:solidFill>
                <a:srgbClr val="0055A0"/>
              </a:solidFill>
              <a:prstDash val="solid"/>
            </a:ln>
            <a:effectLst/>
          </p:spPr>
        </p:cxnSp>
        <p:cxnSp>
          <p:nvCxnSpPr>
            <p:cNvPr id="234" name="Straight Connector 233"/>
            <p:cNvCxnSpPr/>
            <p:nvPr/>
          </p:nvCxnSpPr>
          <p:spPr>
            <a:xfrm flipH="1">
              <a:off x="5367635" y="4582442"/>
              <a:ext cx="276311" cy="0"/>
            </a:xfrm>
            <a:prstGeom prst="line">
              <a:avLst/>
            </a:prstGeom>
            <a:noFill/>
            <a:ln w="19050" cap="flat" cmpd="sng" algn="ctr">
              <a:solidFill>
                <a:srgbClr val="0055A0"/>
              </a:solidFill>
              <a:prstDash val="solid"/>
            </a:ln>
            <a:effectLst/>
          </p:spPr>
        </p:cxnSp>
        <p:cxnSp>
          <p:nvCxnSpPr>
            <p:cNvPr id="235" name="Straight Connector 234"/>
            <p:cNvCxnSpPr/>
            <p:nvPr/>
          </p:nvCxnSpPr>
          <p:spPr>
            <a:xfrm>
              <a:off x="5367635" y="3947380"/>
              <a:ext cx="0" cy="640557"/>
            </a:xfrm>
            <a:prstGeom prst="line">
              <a:avLst/>
            </a:prstGeom>
            <a:noFill/>
            <a:ln w="19050" cap="flat" cmpd="sng" algn="ctr">
              <a:solidFill>
                <a:srgbClr val="0055A0"/>
              </a:solidFill>
              <a:prstDash val="solid"/>
            </a:ln>
            <a:effectLst/>
          </p:spPr>
        </p:cxnSp>
        <p:cxnSp>
          <p:nvCxnSpPr>
            <p:cNvPr id="236" name="Straight Connector 235"/>
            <p:cNvCxnSpPr/>
            <p:nvPr/>
          </p:nvCxnSpPr>
          <p:spPr>
            <a:xfrm flipH="1">
              <a:off x="5114841" y="3952142"/>
              <a:ext cx="252794" cy="0"/>
            </a:xfrm>
            <a:prstGeom prst="line">
              <a:avLst/>
            </a:prstGeom>
            <a:noFill/>
            <a:ln w="19050" cap="flat" cmpd="sng" algn="ctr">
              <a:solidFill>
                <a:srgbClr val="0055A0"/>
              </a:solidFill>
              <a:prstDash val="solid"/>
            </a:ln>
            <a:effectLst/>
          </p:spPr>
        </p:cxnSp>
        <p:cxnSp>
          <p:nvCxnSpPr>
            <p:cNvPr id="237" name="Straight Connector 236"/>
            <p:cNvCxnSpPr/>
            <p:nvPr/>
          </p:nvCxnSpPr>
          <p:spPr>
            <a:xfrm flipV="1">
              <a:off x="5102936" y="4606813"/>
              <a:ext cx="0" cy="118221"/>
            </a:xfrm>
            <a:prstGeom prst="line">
              <a:avLst/>
            </a:prstGeom>
            <a:noFill/>
            <a:ln w="19050" cap="flat" cmpd="sng" algn="ctr">
              <a:solidFill>
                <a:srgbClr val="0055A0"/>
              </a:solidFill>
              <a:prstDash val="solid"/>
            </a:ln>
            <a:effectLst/>
          </p:spPr>
        </p:cxnSp>
        <p:cxnSp>
          <p:nvCxnSpPr>
            <p:cNvPr id="238" name="Straight Connector 237"/>
            <p:cNvCxnSpPr/>
            <p:nvPr/>
          </p:nvCxnSpPr>
          <p:spPr>
            <a:xfrm flipV="1">
              <a:off x="4340936" y="4583454"/>
              <a:ext cx="0" cy="144000"/>
            </a:xfrm>
            <a:prstGeom prst="line">
              <a:avLst/>
            </a:prstGeom>
            <a:noFill/>
            <a:ln w="19050" cap="flat" cmpd="sng" algn="ctr">
              <a:solidFill>
                <a:srgbClr val="0055A0"/>
              </a:solidFill>
              <a:prstDash val="solid"/>
            </a:ln>
            <a:effectLst/>
          </p:spPr>
        </p:cxnSp>
        <p:cxnSp>
          <p:nvCxnSpPr>
            <p:cNvPr id="239" name="Straight Connector 238"/>
            <p:cNvCxnSpPr/>
            <p:nvPr/>
          </p:nvCxnSpPr>
          <p:spPr>
            <a:xfrm flipH="1">
              <a:off x="4066611" y="4588122"/>
              <a:ext cx="276311" cy="0"/>
            </a:xfrm>
            <a:prstGeom prst="line">
              <a:avLst/>
            </a:prstGeom>
            <a:noFill/>
            <a:ln w="19050" cap="flat" cmpd="sng" algn="ctr">
              <a:solidFill>
                <a:srgbClr val="0055A0"/>
              </a:solidFill>
              <a:prstDash val="solid"/>
            </a:ln>
            <a:effectLst/>
          </p:spPr>
        </p:cxnSp>
        <p:grpSp>
          <p:nvGrpSpPr>
            <p:cNvPr id="240" name="Group 239"/>
            <p:cNvGrpSpPr/>
            <p:nvPr/>
          </p:nvGrpSpPr>
          <p:grpSpPr>
            <a:xfrm rot="10800000">
              <a:off x="5663333" y="3812889"/>
              <a:ext cx="1036764" cy="144000"/>
              <a:chOff x="4219011" y="4735854"/>
              <a:chExt cx="1036764" cy="144000"/>
            </a:xfrm>
          </p:grpSpPr>
          <p:cxnSp>
            <p:nvCxnSpPr>
              <p:cNvPr id="241" name="Straight Connector 240"/>
              <p:cNvCxnSpPr/>
              <p:nvPr/>
            </p:nvCxnSpPr>
            <p:spPr>
              <a:xfrm flipV="1">
                <a:off x="4488656" y="4877434"/>
                <a:ext cx="767119" cy="0"/>
              </a:xfrm>
              <a:prstGeom prst="line">
                <a:avLst/>
              </a:prstGeom>
              <a:noFill/>
              <a:ln w="19050" cap="flat" cmpd="sng" algn="ctr">
                <a:solidFill>
                  <a:srgbClr val="0055A0"/>
                </a:solidFill>
                <a:prstDash val="solid"/>
              </a:ln>
              <a:effectLst/>
            </p:spPr>
          </p:cxnSp>
          <p:cxnSp>
            <p:nvCxnSpPr>
              <p:cNvPr id="242" name="Straight Connector 241"/>
              <p:cNvCxnSpPr/>
              <p:nvPr/>
            </p:nvCxnSpPr>
            <p:spPr>
              <a:xfrm flipH="1">
                <a:off x="5255336" y="4759213"/>
                <a:ext cx="0" cy="118221"/>
              </a:xfrm>
              <a:prstGeom prst="line">
                <a:avLst/>
              </a:prstGeom>
              <a:noFill/>
              <a:ln w="19050" cap="flat" cmpd="sng" algn="ctr">
                <a:solidFill>
                  <a:srgbClr val="0055A0"/>
                </a:solidFill>
                <a:prstDash val="solid"/>
              </a:ln>
              <a:effectLst/>
            </p:spPr>
          </p:cxnSp>
          <p:cxnSp>
            <p:nvCxnSpPr>
              <p:cNvPr id="243" name="Straight Connector 242"/>
              <p:cNvCxnSpPr/>
              <p:nvPr/>
            </p:nvCxnSpPr>
            <p:spPr>
              <a:xfrm flipH="1">
                <a:off x="4493336" y="4735854"/>
                <a:ext cx="0" cy="144000"/>
              </a:xfrm>
              <a:prstGeom prst="line">
                <a:avLst/>
              </a:prstGeom>
              <a:noFill/>
              <a:ln w="19050" cap="flat" cmpd="sng" algn="ctr">
                <a:solidFill>
                  <a:srgbClr val="0055A0"/>
                </a:solidFill>
                <a:prstDash val="solid"/>
              </a:ln>
              <a:effectLst/>
            </p:spPr>
          </p:cxnSp>
          <p:cxnSp>
            <p:nvCxnSpPr>
              <p:cNvPr id="244" name="Straight Connector 243"/>
              <p:cNvCxnSpPr/>
              <p:nvPr/>
            </p:nvCxnSpPr>
            <p:spPr>
              <a:xfrm flipV="1">
                <a:off x="4219011" y="4740522"/>
                <a:ext cx="276311" cy="0"/>
              </a:xfrm>
              <a:prstGeom prst="line">
                <a:avLst/>
              </a:prstGeom>
              <a:noFill/>
              <a:ln w="19050" cap="flat" cmpd="sng" algn="ctr">
                <a:solidFill>
                  <a:srgbClr val="0055A0"/>
                </a:solidFill>
                <a:prstDash val="solid"/>
              </a:ln>
              <a:effectLst/>
            </p:spPr>
          </p:cxnSp>
        </p:grpSp>
      </p:grpSp>
      <p:sp>
        <p:nvSpPr>
          <p:cNvPr id="256" name="Rectangle 255"/>
          <p:cNvSpPr/>
          <p:nvPr/>
        </p:nvSpPr>
        <p:spPr>
          <a:xfrm>
            <a:off x="2506721" y="1031783"/>
            <a:ext cx="659155" cy="36933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Q2A</a:t>
            </a:r>
          </a:p>
        </p:txBody>
      </p:sp>
      <p:grpSp>
        <p:nvGrpSpPr>
          <p:cNvPr id="257" name="Group 256"/>
          <p:cNvGrpSpPr/>
          <p:nvPr/>
        </p:nvGrpSpPr>
        <p:grpSpPr>
          <a:xfrm>
            <a:off x="4253461" y="1368976"/>
            <a:ext cx="2024939" cy="883957"/>
            <a:chOff x="1530781" y="3656515"/>
            <a:chExt cx="2485570" cy="1085039"/>
          </a:xfrm>
        </p:grpSpPr>
        <p:sp>
          <p:nvSpPr>
            <p:cNvPr id="258" name="Rounded Rectangle 257"/>
            <p:cNvSpPr/>
            <p:nvPr/>
          </p:nvSpPr>
          <p:spPr>
            <a:xfrm>
              <a:off x="1834852" y="3656515"/>
              <a:ext cx="1919634"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259" name="Group 258"/>
            <p:cNvGrpSpPr>
              <a:grpSpLocks noChangeAspect="1"/>
            </p:cNvGrpSpPr>
            <p:nvPr/>
          </p:nvGrpSpPr>
          <p:grpSpPr>
            <a:xfrm flipH="1">
              <a:off x="1930374" y="3755699"/>
              <a:ext cx="902317" cy="825961"/>
              <a:chOff x="1142642" y="842707"/>
              <a:chExt cx="1179839" cy="1080000"/>
            </a:xfrm>
          </p:grpSpPr>
          <p:pic>
            <p:nvPicPr>
              <p:cNvPr id="273" name="Picture 272"/>
              <p:cNvPicPr>
                <a:picLocks noChangeAspect="1"/>
              </p:cNvPicPr>
              <p:nvPr/>
            </p:nvPicPr>
            <p:blipFill>
              <a:blip r:embed="rId2"/>
              <a:stretch>
                <a:fillRect/>
              </a:stretch>
            </p:blipFill>
            <p:spPr>
              <a:xfrm>
                <a:off x="1508461" y="842707"/>
                <a:ext cx="814020" cy="1080000"/>
              </a:xfrm>
              <a:prstGeom prst="rect">
                <a:avLst/>
              </a:prstGeom>
            </p:spPr>
          </p:pic>
          <p:sp>
            <p:nvSpPr>
              <p:cNvPr id="274" name="TextBox 273"/>
              <p:cNvSpPr txBox="1"/>
              <p:nvPr/>
            </p:nvSpPr>
            <p:spPr>
              <a:xfrm>
                <a:off x="1146274"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sp>
            <p:nvSpPr>
              <p:cNvPr id="275" name="TextBox 274"/>
              <p:cNvSpPr txBox="1"/>
              <p:nvPr/>
            </p:nvSpPr>
            <p:spPr>
              <a:xfrm>
                <a:off x="1146274" y="113648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276" name="TextBox 275"/>
              <p:cNvSpPr txBox="1"/>
              <p:nvPr/>
            </p:nvSpPr>
            <p:spPr>
              <a:xfrm>
                <a:off x="1146274" y="139190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277" name="TextBox 276"/>
              <p:cNvSpPr txBox="1"/>
              <p:nvPr/>
            </p:nvSpPr>
            <p:spPr>
              <a:xfrm>
                <a:off x="1142642" y="1638129"/>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grpSp>
        <p:grpSp>
          <p:nvGrpSpPr>
            <p:cNvPr id="260" name="Group 259"/>
            <p:cNvGrpSpPr/>
            <p:nvPr/>
          </p:nvGrpSpPr>
          <p:grpSpPr>
            <a:xfrm>
              <a:off x="2760040" y="3757633"/>
              <a:ext cx="875323" cy="837160"/>
              <a:chOff x="5788267" y="2075790"/>
              <a:chExt cx="1178023" cy="1126660"/>
            </a:xfrm>
          </p:grpSpPr>
          <p:grpSp>
            <p:nvGrpSpPr>
              <p:cNvPr id="267" name="Group 266"/>
              <p:cNvGrpSpPr>
                <a:grpSpLocks noChangeAspect="1"/>
              </p:cNvGrpSpPr>
              <p:nvPr/>
            </p:nvGrpSpPr>
            <p:grpSpPr>
              <a:xfrm>
                <a:off x="5788267" y="2108852"/>
                <a:ext cx="412079" cy="1033425"/>
                <a:chOff x="1199218" y="881065"/>
                <a:chExt cx="400367" cy="1004058"/>
              </a:xfrm>
            </p:grpSpPr>
            <p:sp>
              <p:nvSpPr>
                <p:cNvPr id="269" name="TextBox 268"/>
                <p:cNvSpPr txBox="1"/>
                <p:nvPr/>
              </p:nvSpPr>
              <p:spPr>
                <a:xfrm>
                  <a:off x="1202850"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sp>
              <p:nvSpPr>
                <p:cNvPr id="270" name="TextBox 269"/>
                <p:cNvSpPr txBox="1"/>
                <p:nvPr/>
              </p:nvSpPr>
              <p:spPr>
                <a:xfrm>
                  <a:off x="1202852" y="113648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271" name="TextBox 270"/>
                <p:cNvSpPr txBox="1"/>
                <p:nvPr/>
              </p:nvSpPr>
              <p:spPr>
                <a:xfrm>
                  <a:off x="1202852" y="139190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272" name="TextBox 271"/>
                <p:cNvSpPr txBox="1"/>
                <p:nvPr/>
              </p:nvSpPr>
              <p:spPr>
                <a:xfrm>
                  <a:off x="1199218" y="1638131"/>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grpSp>
          <p:pic>
            <p:nvPicPr>
              <p:cNvPr id="268" name="Picture 267"/>
              <p:cNvPicPr>
                <a:picLocks noChangeAspect="1"/>
              </p:cNvPicPr>
              <p:nvPr/>
            </p:nvPicPr>
            <p:blipFill>
              <a:blip r:embed="rId3">
                <a:clrChange>
                  <a:clrFrom>
                    <a:srgbClr val="FFFFFF"/>
                  </a:clrFrom>
                  <a:clrTo>
                    <a:srgbClr val="FFFFFF">
                      <a:alpha val="0"/>
                    </a:srgbClr>
                  </a:clrTo>
                </a:clrChange>
              </a:blip>
              <a:stretch>
                <a:fillRect/>
              </a:stretch>
            </p:blipFill>
            <p:spPr>
              <a:xfrm>
                <a:off x="6090958" y="2075790"/>
                <a:ext cx="875332" cy="1126660"/>
              </a:xfrm>
              <a:prstGeom prst="rect">
                <a:avLst/>
              </a:prstGeom>
            </p:spPr>
          </p:pic>
        </p:grpSp>
        <p:cxnSp>
          <p:nvCxnSpPr>
            <p:cNvPr id="261" name="Straight Connector 260"/>
            <p:cNvCxnSpPr/>
            <p:nvPr/>
          </p:nvCxnSpPr>
          <p:spPr>
            <a:xfrm flipH="1">
              <a:off x="1530781" y="3886420"/>
              <a:ext cx="404357" cy="0"/>
            </a:xfrm>
            <a:prstGeom prst="line">
              <a:avLst/>
            </a:prstGeom>
            <a:noFill/>
            <a:ln w="19050" cap="flat" cmpd="sng" algn="ctr">
              <a:solidFill>
                <a:srgbClr val="0055A0"/>
              </a:solidFill>
              <a:prstDash val="solid"/>
            </a:ln>
            <a:effectLst/>
          </p:spPr>
        </p:cxnSp>
        <p:cxnSp>
          <p:nvCxnSpPr>
            <p:cNvPr id="262" name="Straight Connector 261"/>
            <p:cNvCxnSpPr/>
            <p:nvPr/>
          </p:nvCxnSpPr>
          <p:spPr>
            <a:xfrm flipH="1">
              <a:off x="3611994" y="4526977"/>
              <a:ext cx="404357" cy="0"/>
            </a:xfrm>
            <a:prstGeom prst="line">
              <a:avLst/>
            </a:prstGeom>
            <a:noFill/>
            <a:ln w="19050" cap="flat" cmpd="sng" algn="ctr">
              <a:solidFill>
                <a:srgbClr val="0055A0"/>
              </a:solidFill>
              <a:prstDash val="solid"/>
            </a:ln>
            <a:effectLst/>
          </p:spPr>
        </p:cxnSp>
        <p:cxnSp>
          <p:nvCxnSpPr>
            <p:cNvPr id="263" name="Straight Connector 262"/>
            <p:cNvCxnSpPr/>
            <p:nvPr/>
          </p:nvCxnSpPr>
          <p:spPr>
            <a:xfrm>
              <a:off x="1954186" y="4536501"/>
              <a:ext cx="0" cy="127573"/>
            </a:xfrm>
            <a:prstGeom prst="line">
              <a:avLst/>
            </a:prstGeom>
            <a:noFill/>
            <a:ln w="19050" cap="flat" cmpd="sng" algn="ctr">
              <a:solidFill>
                <a:srgbClr val="0055A0"/>
              </a:solidFill>
              <a:prstDash val="solid"/>
            </a:ln>
            <a:effectLst/>
          </p:spPr>
        </p:cxnSp>
        <p:cxnSp>
          <p:nvCxnSpPr>
            <p:cNvPr id="264" name="Straight Connector 263"/>
            <p:cNvCxnSpPr/>
            <p:nvPr/>
          </p:nvCxnSpPr>
          <p:spPr>
            <a:xfrm>
              <a:off x="1954186" y="4664074"/>
              <a:ext cx="1712943" cy="0"/>
            </a:xfrm>
            <a:prstGeom prst="line">
              <a:avLst/>
            </a:prstGeom>
            <a:noFill/>
            <a:ln w="19050" cap="flat" cmpd="sng" algn="ctr">
              <a:solidFill>
                <a:srgbClr val="0055A0"/>
              </a:solidFill>
              <a:prstDash val="solid"/>
            </a:ln>
            <a:effectLst/>
          </p:spPr>
        </p:cxnSp>
        <p:cxnSp>
          <p:nvCxnSpPr>
            <p:cNvPr id="265" name="Straight Connector 264"/>
            <p:cNvCxnSpPr/>
            <p:nvPr/>
          </p:nvCxnSpPr>
          <p:spPr>
            <a:xfrm>
              <a:off x="3611994" y="3886420"/>
              <a:ext cx="55135" cy="0"/>
            </a:xfrm>
            <a:prstGeom prst="line">
              <a:avLst/>
            </a:prstGeom>
            <a:noFill/>
            <a:ln w="19050" cap="flat" cmpd="sng" algn="ctr">
              <a:solidFill>
                <a:srgbClr val="0055A0"/>
              </a:solidFill>
              <a:prstDash val="solid"/>
            </a:ln>
            <a:effectLst/>
          </p:spPr>
        </p:cxnSp>
        <p:cxnSp>
          <p:nvCxnSpPr>
            <p:cNvPr id="266" name="Straight Connector 265"/>
            <p:cNvCxnSpPr/>
            <p:nvPr/>
          </p:nvCxnSpPr>
          <p:spPr>
            <a:xfrm>
              <a:off x="3667129" y="3886420"/>
              <a:ext cx="0" cy="777654"/>
            </a:xfrm>
            <a:prstGeom prst="line">
              <a:avLst/>
            </a:prstGeom>
            <a:noFill/>
            <a:ln w="19050" cap="flat" cmpd="sng" algn="ctr">
              <a:solidFill>
                <a:srgbClr val="0055A0"/>
              </a:solidFill>
              <a:prstDash val="solid"/>
            </a:ln>
            <a:effectLst/>
          </p:spPr>
        </p:cxnSp>
      </p:grpSp>
      <p:sp>
        <p:nvSpPr>
          <p:cNvPr id="278" name="Rectangle 277"/>
          <p:cNvSpPr/>
          <p:nvPr/>
        </p:nvSpPr>
        <p:spPr>
          <a:xfrm>
            <a:off x="3532388" y="1038127"/>
            <a:ext cx="659155" cy="36933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Q2B</a:t>
            </a:r>
          </a:p>
        </p:txBody>
      </p:sp>
      <p:sp>
        <p:nvSpPr>
          <p:cNvPr id="279" name="Rectangle 278"/>
          <p:cNvSpPr/>
          <p:nvPr/>
        </p:nvSpPr>
        <p:spPr>
          <a:xfrm>
            <a:off x="4968360" y="1031783"/>
            <a:ext cx="492443" cy="36933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Q3</a:t>
            </a:r>
          </a:p>
        </p:txBody>
      </p:sp>
      <p:cxnSp>
        <p:nvCxnSpPr>
          <p:cNvPr id="280" name="Straight Connector 279"/>
          <p:cNvCxnSpPr/>
          <p:nvPr/>
        </p:nvCxnSpPr>
        <p:spPr>
          <a:xfrm>
            <a:off x="396341" y="1554000"/>
            <a:ext cx="0" cy="665619"/>
          </a:xfrm>
          <a:prstGeom prst="line">
            <a:avLst/>
          </a:prstGeom>
          <a:noFill/>
          <a:ln w="19050" cap="flat" cmpd="sng" algn="ctr">
            <a:solidFill>
              <a:srgbClr val="C00B03"/>
            </a:solidFill>
            <a:prstDash val="solid"/>
          </a:ln>
          <a:effectLst/>
        </p:spPr>
      </p:cxnSp>
      <p:cxnSp>
        <p:nvCxnSpPr>
          <p:cNvPr id="281" name="Straight Connector 280"/>
          <p:cNvCxnSpPr/>
          <p:nvPr/>
        </p:nvCxnSpPr>
        <p:spPr>
          <a:xfrm>
            <a:off x="396341" y="2219620"/>
            <a:ext cx="5882059" cy="0"/>
          </a:xfrm>
          <a:prstGeom prst="line">
            <a:avLst/>
          </a:prstGeom>
          <a:noFill/>
          <a:ln w="19050" cap="flat" cmpd="sng" algn="ctr">
            <a:solidFill>
              <a:srgbClr val="C00B03"/>
            </a:solidFill>
            <a:prstDash val="solid"/>
          </a:ln>
          <a:effectLst/>
        </p:spPr>
      </p:cxnSp>
      <p:grpSp>
        <p:nvGrpSpPr>
          <p:cNvPr id="282" name="Group 281"/>
          <p:cNvGrpSpPr/>
          <p:nvPr/>
        </p:nvGrpSpPr>
        <p:grpSpPr>
          <a:xfrm>
            <a:off x="2274770" y="905257"/>
            <a:ext cx="4003630" cy="1172938"/>
            <a:chOff x="2274770" y="673241"/>
            <a:chExt cx="4003630" cy="1172938"/>
          </a:xfrm>
        </p:grpSpPr>
        <p:cxnSp>
          <p:nvCxnSpPr>
            <p:cNvPr id="283" name="Straight Connector 282"/>
            <p:cNvCxnSpPr/>
            <p:nvPr/>
          </p:nvCxnSpPr>
          <p:spPr>
            <a:xfrm flipV="1">
              <a:off x="2274770" y="673241"/>
              <a:ext cx="0" cy="1172938"/>
            </a:xfrm>
            <a:prstGeom prst="line">
              <a:avLst/>
            </a:prstGeom>
            <a:noFill/>
            <a:ln w="19050" cap="flat" cmpd="sng" algn="ctr">
              <a:solidFill>
                <a:srgbClr val="FFC000"/>
              </a:solidFill>
              <a:prstDash val="solid"/>
            </a:ln>
            <a:effectLst/>
          </p:spPr>
        </p:cxnSp>
        <p:cxnSp>
          <p:nvCxnSpPr>
            <p:cNvPr id="284" name="Straight Connector 283"/>
            <p:cNvCxnSpPr/>
            <p:nvPr/>
          </p:nvCxnSpPr>
          <p:spPr>
            <a:xfrm flipH="1">
              <a:off x="2274770" y="673241"/>
              <a:ext cx="4003630" cy="6344"/>
            </a:xfrm>
            <a:prstGeom prst="line">
              <a:avLst/>
            </a:prstGeom>
            <a:noFill/>
            <a:ln w="19050" cap="flat" cmpd="sng" algn="ctr">
              <a:solidFill>
                <a:srgbClr val="FFC000"/>
              </a:solidFill>
              <a:prstDash val="solid"/>
            </a:ln>
            <a:effectLst/>
          </p:spPr>
        </p:cxnSp>
        <p:cxnSp>
          <p:nvCxnSpPr>
            <p:cNvPr id="285" name="Straight Connector 284"/>
            <p:cNvCxnSpPr/>
            <p:nvPr/>
          </p:nvCxnSpPr>
          <p:spPr>
            <a:xfrm flipV="1">
              <a:off x="3332980" y="762141"/>
              <a:ext cx="0" cy="574416"/>
            </a:xfrm>
            <a:prstGeom prst="line">
              <a:avLst/>
            </a:prstGeom>
            <a:noFill/>
            <a:ln w="19050" cap="flat" cmpd="sng" algn="ctr">
              <a:solidFill>
                <a:srgbClr val="FFC000"/>
              </a:solidFill>
              <a:prstDash val="solid"/>
            </a:ln>
            <a:effectLst/>
          </p:spPr>
        </p:cxnSp>
        <p:cxnSp>
          <p:nvCxnSpPr>
            <p:cNvPr id="286" name="Straight Connector 285"/>
            <p:cNvCxnSpPr/>
            <p:nvPr/>
          </p:nvCxnSpPr>
          <p:spPr>
            <a:xfrm flipH="1">
              <a:off x="3334686" y="762141"/>
              <a:ext cx="2943714" cy="0"/>
            </a:xfrm>
            <a:prstGeom prst="line">
              <a:avLst/>
            </a:prstGeom>
            <a:noFill/>
            <a:ln w="19050" cap="flat" cmpd="sng" algn="ctr">
              <a:solidFill>
                <a:srgbClr val="FFC000"/>
              </a:solidFill>
              <a:prstDash val="solid"/>
            </a:ln>
            <a:effectLst/>
          </p:spPr>
        </p:cxnSp>
        <p:cxnSp>
          <p:nvCxnSpPr>
            <p:cNvPr id="287" name="Straight Connector 286"/>
            <p:cNvCxnSpPr/>
            <p:nvPr/>
          </p:nvCxnSpPr>
          <p:spPr>
            <a:xfrm flipV="1">
              <a:off x="4420212" y="844691"/>
              <a:ext cx="0" cy="491866"/>
            </a:xfrm>
            <a:prstGeom prst="line">
              <a:avLst/>
            </a:prstGeom>
            <a:noFill/>
            <a:ln w="19050" cap="flat" cmpd="sng" algn="ctr">
              <a:solidFill>
                <a:srgbClr val="FFC000"/>
              </a:solidFill>
              <a:prstDash val="solid"/>
            </a:ln>
            <a:effectLst/>
          </p:spPr>
        </p:cxnSp>
        <p:cxnSp>
          <p:nvCxnSpPr>
            <p:cNvPr id="288" name="Straight Connector 287"/>
            <p:cNvCxnSpPr/>
            <p:nvPr/>
          </p:nvCxnSpPr>
          <p:spPr>
            <a:xfrm flipH="1">
              <a:off x="4420212" y="844691"/>
              <a:ext cx="1858188" cy="0"/>
            </a:xfrm>
            <a:prstGeom prst="line">
              <a:avLst/>
            </a:prstGeom>
            <a:noFill/>
            <a:ln w="19050" cap="flat" cmpd="sng" algn="ctr">
              <a:solidFill>
                <a:srgbClr val="FFC000"/>
              </a:solidFill>
              <a:prstDash val="solid"/>
            </a:ln>
            <a:effectLst/>
          </p:spPr>
        </p:cxnSp>
      </p:grpSp>
      <p:grpSp>
        <p:nvGrpSpPr>
          <p:cNvPr id="289" name="Group 288"/>
          <p:cNvGrpSpPr/>
          <p:nvPr/>
        </p:nvGrpSpPr>
        <p:grpSpPr>
          <a:xfrm>
            <a:off x="6459461" y="926809"/>
            <a:ext cx="2762610" cy="1435701"/>
            <a:chOff x="6438517" y="926809"/>
            <a:chExt cx="2762610" cy="1435701"/>
          </a:xfrm>
        </p:grpSpPr>
        <p:grpSp>
          <p:nvGrpSpPr>
            <p:cNvPr id="290" name="Group 289"/>
            <p:cNvGrpSpPr/>
            <p:nvPr/>
          </p:nvGrpSpPr>
          <p:grpSpPr>
            <a:xfrm>
              <a:off x="6438517" y="991257"/>
              <a:ext cx="1179083" cy="1175943"/>
              <a:chOff x="7214400" y="991257"/>
              <a:chExt cx="1179083" cy="1175943"/>
            </a:xfrm>
          </p:grpSpPr>
          <p:pic>
            <p:nvPicPr>
              <p:cNvPr id="302" name="Picture 301"/>
              <p:cNvPicPr>
                <a:picLocks noChangeAspect="1"/>
              </p:cNvPicPr>
              <p:nvPr/>
            </p:nvPicPr>
            <p:blipFill rotWithShape="1">
              <a:blip r:embed="rId4"/>
              <a:srcRect l="41878" t="24110" r="41549" b="48720"/>
              <a:stretch/>
            </p:blipFill>
            <p:spPr>
              <a:xfrm>
                <a:off x="7214400" y="991257"/>
                <a:ext cx="1179083" cy="1175943"/>
              </a:xfrm>
              <a:prstGeom prst="rect">
                <a:avLst/>
              </a:prstGeom>
            </p:spPr>
          </p:pic>
          <p:sp>
            <p:nvSpPr>
              <p:cNvPr id="303" name="Oval 302"/>
              <p:cNvSpPr/>
              <p:nvPr/>
            </p:nvSpPr>
            <p:spPr>
              <a:xfrm>
                <a:off x="7535115" y="1274794"/>
                <a:ext cx="365732" cy="365732"/>
              </a:xfrm>
              <a:prstGeom prst="ellipse">
                <a:avLst/>
              </a:prstGeom>
              <a:solidFill>
                <a:sysClr val="window" lastClr="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304" name="Group 303"/>
              <p:cNvGrpSpPr/>
              <p:nvPr/>
            </p:nvGrpSpPr>
            <p:grpSpPr>
              <a:xfrm>
                <a:off x="7637018" y="1439722"/>
                <a:ext cx="161926" cy="97632"/>
                <a:chOff x="7591424" y="2450306"/>
                <a:chExt cx="161926" cy="97632"/>
              </a:xfrm>
            </p:grpSpPr>
            <p:cxnSp>
              <p:nvCxnSpPr>
                <p:cNvPr id="305" name="Straight Connector 304"/>
                <p:cNvCxnSpPr/>
                <p:nvPr/>
              </p:nvCxnSpPr>
              <p:spPr>
                <a:xfrm>
                  <a:off x="7591425" y="2450306"/>
                  <a:ext cx="161925" cy="2382"/>
                </a:xfrm>
                <a:prstGeom prst="line">
                  <a:avLst/>
                </a:prstGeom>
                <a:noFill/>
                <a:ln w="19050" cap="flat" cmpd="sng" algn="ctr">
                  <a:solidFill>
                    <a:srgbClr val="0055A0"/>
                  </a:solidFill>
                  <a:prstDash val="solid"/>
                </a:ln>
                <a:effectLst/>
              </p:spPr>
            </p:cxnSp>
            <p:cxnSp>
              <p:nvCxnSpPr>
                <p:cNvPr id="306" name="Straight Connector 305"/>
                <p:cNvCxnSpPr/>
                <p:nvPr/>
              </p:nvCxnSpPr>
              <p:spPr>
                <a:xfrm>
                  <a:off x="7591425" y="2474119"/>
                  <a:ext cx="161925" cy="2382"/>
                </a:xfrm>
                <a:prstGeom prst="line">
                  <a:avLst/>
                </a:prstGeom>
                <a:noFill/>
                <a:ln w="19050" cap="flat" cmpd="sng" algn="ctr">
                  <a:solidFill>
                    <a:srgbClr val="0055A0"/>
                  </a:solidFill>
                  <a:prstDash val="solid"/>
                </a:ln>
                <a:effectLst/>
              </p:spPr>
            </p:cxnSp>
            <p:cxnSp>
              <p:nvCxnSpPr>
                <p:cNvPr id="307" name="Straight Connector 306"/>
                <p:cNvCxnSpPr/>
                <p:nvPr/>
              </p:nvCxnSpPr>
              <p:spPr>
                <a:xfrm>
                  <a:off x="7591424" y="2521743"/>
                  <a:ext cx="161925" cy="2382"/>
                </a:xfrm>
                <a:prstGeom prst="line">
                  <a:avLst/>
                </a:prstGeom>
                <a:noFill/>
                <a:ln w="19050" cap="flat" cmpd="sng" algn="ctr">
                  <a:solidFill>
                    <a:srgbClr val="C00B03"/>
                  </a:solidFill>
                  <a:prstDash val="solid"/>
                </a:ln>
                <a:effectLst/>
              </p:spPr>
            </p:cxnSp>
            <p:cxnSp>
              <p:nvCxnSpPr>
                <p:cNvPr id="308" name="Straight Connector 307"/>
                <p:cNvCxnSpPr/>
                <p:nvPr/>
              </p:nvCxnSpPr>
              <p:spPr>
                <a:xfrm>
                  <a:off x="7591424" y="2545556"/>
                  <a:ext cx="161925" cy="2382"/>
                </a:xfrm>
                <a:prstGeom prst="line">
                  <a:avLst/>
                </a:prstGeom>
                <a:noFill/>
                <a:ln w="19050" cap="flat" cmpd="sng" algn="ctr">
                  <a:solidFill>
                    <a:srgbClr val="C00B03"/>
                  </a:solidFill>
                  <a:prstDash val="solid"/>
                </a:ln>
                <a:effectLst/>
              </p:spPr>
            </p:cxnSp>
          </p:grpSp>
        </p:grpSp>
        <p:grpSp>
          <p:nvGrpSpPr>
            <p:cNvPr id="291" name="Group 290"/>
            <p:cNvGrpSpPr/>
            <p:nvPr/>
          </p:nvGrpSpPr>
          <p:grpSpPr>
            <a:xfrm>
              <a:off x="7941780" y="982761"/>
              <a:ext cx="978661" cy="1175943"/>
              <a:chOff x="7214400" y="991257"/>
              <a:chExt cx="978661" cy="1175943"/>
            </a:xfrm>
          </p:grpSpPr>
          <p:pic>
            <p:nvPicPr>
              <p:cNvPr id="295" name="Picture 294"/>
              <p:cNvPicPr>
                <a:picLocks noChangeAspect="1"/>
              </p:cNvPicPr>
              <p:nvPr/>
            </p:nvPicPr>
            <p:blipFill rotWithShape="1">
              <a:blip r:embed="rId4"/>
              <a:srcRect l="41878" t="24110" r="44367" b="48720"/>
              <a:stretch/>
            </p:blipFill>
            <p:spPr>
              <a:xfrm>
                <a:off x="7214400" y="991257"/>
                <a:ext cx="978661" cy="1175943"/>
              </a:xfrm>
              <a:prstGeom prst="rect">
                <a:avLst/>
              </a:prstGeom>
            </p:spPr>
          </p:pic>
          <p:sp>
            <p:nvSpPr>
              <p:cNvPr id="296" name="Oval 295"/>
              <p:cNvSpPr/>
              <p:nvPr/>
            </p:nvSpPr>
            <p:spPr>
              <a:xfrm>
                <a:off x="7535115" y="1274794"/>
                <a:ext cx="365732" cy="365732"/>
              </a:xfrm>
              <a:prstGeom prst="ellipse">
                <a:avLst/>
              </a:prstGeom>
              <a:solidFill>
                <a:sysClr val="window" lastClr="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297" name="Group 296"/>
              <p:cNvGrpSpPr/>
              <p:nvPr/>
            </p:nvGrpSpPr>
            <p:grpSpPr>
              <a:xfrm>
                <a:off x="7544148" y="1461158"/>
                <a:ext cx="323786" cy="28577"/>
                <a:chOff x="7498554" y="2471742"/>
                <a:chExt cx="323786" cy="28577"/>
              </a:xfrm>
            </p:grpSpPr>
            <p:cxnSp>
              <p:nvCxnSpPr>
                <p:cNvPr id="298" name="Straight Connector 297"/>
                <p:cNvCxnSpPr/>
                <p:nvPr/>
              </p:nvCxnSpPr>
              <p:spPr>
                <a:xfrm>
                  <a:off x="7498554" y="2471742"/>
                  <a:ext cx="144000" cy="2382"/>
                </a:xfrm>
                <a:prstGeom prst="line">
                  <a:avLst/>
                </a:prstGeom>
                <a:noFill/>
                <a:ln w="19050" cap="flat" cmpd="sng" algn="ctr">
                  <a:solidFill>
                    <a:srgbClr val="0055A0"/>
                  </a:solidFill>
                  <a:prstDash val="solid"/>
                </a:ln>
                <a:effectLst/>
              </p:spPr>
            </p:cxnSp>
            <p:cxnSp>
              <p:nvCxnSpPr>
                <p:cNvPr id="299" name="Straight Connector 298"/>
                <p:cNvCxnSpPr/>
                <p:nvPr/>
              </p:nvCxnSpPr>
              <p:spPr>
                <a:xfrm>
                  <a:off x="7498554" y="2495555"/>
                  <a:ext cx="144000" cy="2382"/>
                </a:xfrm>
                <a:prstGeom prst="line">
                  <a:avLst/>
                </a:prstGeom>
                <a:noFill/>
                <a:ln w="19050" cap="flat" cmpd="sng" algn="ctr">
                  <a:solidFill>
                    <a:srgbClr val="0055A0"/>
                  </a:solidFill>
                  <a:prstDash val="solid"/>
                </a:ln>
                <a:effectLst/>
              </p:spPr>
            </p:cxnSp>
            <p:cxnSp>
              <p:nvCxnSpPr>
                <p:cNvPr id="300" name="Straight Connector 299"/>
                <p:cNvCxnSpPr/>
                <p:nvPr/>
              </p:nvCxnSpPr>
              <p:spPr>
                <a:xfrm>
                  <a:off x="7678340" y="2474124"/>
                  <a:ext cx="144000" cy="2382"/>
                </a:xfrm>
                <a:prstGeom prst="line">
                  <a:avLst/>
                </a:prstGeom>
                <a:noFill/>
                <a:ln w="19050" cap="flat" cmpd="sng" algn="ctr">
                  <a:solidFill>
                    <a:srgbClr val="C00B03"/>
                  </a:solidFill>
                  <a:prstDash val="solid"/>
                </a:ln>
                <a:effectLst/>
              </p:spPr>
            </p:cxnSp>
            <p:cxnSp>
              <p:nvCxnSpPr>
                <p:cNvPr id="301" name="Straight Connector 300"/>
                <p:cNvCxnSpPr/>
                <p:nvPr/>
              </p:nvCxnSpPr>
              <p:spPr>
                <a:xfrm>
                  <a:off x="7678340" y="2497937"/>
                  <a:ext cx="144000" cy="2382"/>
                </a:xfrm>
                <a:prstGeom prst="line">
                  <a:avLst/>
                </a:prstGeom>
                <a:noFill/>
                <a:ln w="19050" cap="flat" cmpd="sng" algn="ctr">
                  <a:solidFill>
                    <a:srgbClr val="C00B03"/>
                  </a:solidFill>
                  <a:prstDash val="solid"/>
                </a:ln>
                <a:effectLst/>
              </p:spPr>
            </p:cxnSp>
          </p:grpSp>
        </p:grpSp>
        <p:sp>
          <p:nvSpPr>
            <p:cNvPr id="292" name="TextBox 291"/>
            <p:cNvSpPr txBox="1"/>
            <p:nvPr/>
          </p:nvSpPr>
          <p:spPr>
            <a:xfrm>
              <a:off x="7089735" y="1429655"/>
              <a:ext cx="729687" cy="9233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5400" b="1" i="0" u="none" strike="noStrike" kern="0" cap="none" spc="0" normalizeH="0" baseline="0" noProof="0" dirty="0" smtClean="0">
                  <a:ln>
                    <a:noFill/>
                  </a:ln>
                  <a:solidFill>
                    <a:srgbClr val="00B050"/>
                  </a:solidFill>
                  <a:effectLst/>
                  <a:uLnTx/>
                  <a:uFillTx/>
                  <a:sym typeface="Wingdings" panose="05000000000000000000" pitchFamily="2" charset="2"/>
                </a:rPr>
                <a:t></a:t>
              </a:r>
              <a:endParaRPr kumimoji="0" lang="en-GB" sz="5400" b="1" i="0" u="none" strike="noStrike" kern="0" cap="none" spc="0" normalizeH="0" baseline="0" noProof="0" dirty="0" smtClean="0">
                <a:ln>
                  <a:noFill/>
                </a:ln>
                <a:solidFill>
                  <a:srgbClr val="00B050"/>
                </a:solidFill>
                <a:effectLst/>
                <a:uLnTx/>
                <a:uFillTx/>
              </a:endParaRPr>
            </a:p>
          </p:txBody>
        </p:sp>
        <p:sp>
          <p:nvSpPr>
            <p:cNvPr id="293" name="TextBox 292"/>
            <p:cNvSpPr txBox="1"/>
            <p:nvPr/>
          </p:nvSpPr>
          <p:spPr>
            <a:xfrm>
              <a:off x="8575635" y="1439180"/>
              <a:ext cx="625492" cy="9233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5400" b="1" i="0" u="none" strike="noStrike" kern="0" cap="none" spc="0" normalizeH="0" baseline="0" noProof="0" dirty="0" smtClean="0">
                  <a:ln>
                    <a:noFill/>
                  </a:ln>
                  <a:solidFill>
                    <a:srgbClr val="C00000"/>
                  </a:solidFill>
                  <a:effectLst/>
                  <a:uLnTx/>
                  <a:uFillTx/>
                  <a:sym typeface="Wingdings" panose="05000000000000000000" pitchFamily="2" charset="2"/>
                </a:rPr>
                <a:t></a:t>
              </a:r>
              <a:endParaRPr kumimoji="0" lang="en-GB" sz="5400" b="1" i="0" u="none" strike="noStrike" kern="0" cap="none" spc="0" normalizeH="0" baseline="0" noProof="0" dirty="0" smtClean="0">
                <a:ln>
                  <a:noFill/>
                </a:ln>
                <a:solidFill>
                  <a:srgbClr val="C00000"/>
                </a:solidFill>
                <a:effectLst/>
                <a:uLnTx/>
                <a:uFillTx/>
              </a:endParaRPr>
            </a:p>
          </p:txBody>
        </p:sp>
        <p:cxnSp>
          <p:nvCxnSpPr>
            <p:cNvPr id="294" name="Straight Connector 293"/>
            <p:cNvCxnSpPr/>
            <p:nvPr/>
          </p:nvCxnSpPr>
          <p:spPr>
            <a:xfrm flipV="1">
              <a:off x="6999328" y="926809"/>
              <a:ext cx="0" cy="510915"/>
            </a:xfrm>
            <a:prstGeom prst="line">
              <a:avLst/>
            </a:prstGeom>
            <a:noFill/>
            <a:ln w="19050" cap="flat" cmpd="sng" algn="ctr">
              <a:solidFill>
                <a:srgbClr val="FFC000"/>
              </a:solidFill>
              <a:prstDash val="solid"/>
            </a:ln>
            <a:effectLst/>
          </p:spPr>
        </p:cxnSp>
      </p:grpSp>
      <p:cxnSp>
        <p:nvCxnSpPr>
          <p:cNvPr id="309" name="Straight Connector 308"/>
          <p:cNvCxnSpPr/>
          <p:nvPr/>
        </p:nvCxnSpPr>
        <p:spPr>
          <a:xfrm>
            <a:off x="85725" y="2693421"/>
            <a:ext cx="8963025" cy="0"/>
          </a:xfrm>
          <a:prstGeom prst="line">
            <a:avLst/>
          </a:prstGeom>
          <a:noFill/>
          <a:ln w="19050" cap="flat" cmpd="sng" algn="ctr">
            <a:solidFill>
              <a:srgbClr val="0055A0"/>
            </a:solidFill>
            <a:prstDash val="solid"/>
          </a:ln>
          <a:effectLst>
            <a:glow rad="63500">
              <a:srgbClr val="0055A0">
                <a:tint val="30000"/>
                <a:shade val="95000"/>
                <a:satMod val="300000"/>
                <a:alpha val="50000"/>
              </a:srgbClr>
            </a:glow>
          </a:effectLst>
        </p:spPr>
      </p:cxnSp>
      <p:grpSp>
        <p:nvGrpSpPr>
          <p:cNvPr id="310" name="Group 309"/>
          <p:cNvGrpSpPr/>
          <p:nvPr/>
        </p:nvGrpSpPr>
        <p:grpSpPr>
          <a:xfrm>
            <a:off x="368986" y="3434863"/>
            <a:ext cx="5882059" cy="1225119"/>
            <a:chOff x="368986" y="2530767"/>
            <a:chExt cx="5882059" cy="1225119"/>
          </a:xfrm>
        </p:grpSpPr>
        <p:grpSp>
          <p:nvGrpSpPr>
            <p:cNvPr id="311" name="Group 310"/>
            <p:cNvGrpSpPr/>
            <p:nvPr/>
          </p:nvGrpSpPr>
          <p:grpSpPr>
            <a:xfrm>
              <a:off x="368986" y="2865686"/>
              <a:ext cx="2024939" cy="883957"/>
              <a:chOff x="1530781" y="3656515"/>
              <a:chExt cx="2485570" cy="1085039"/>
            </a:xfrm>
          </p:grpSpPr>
          <p:sp>
            <p:nvSpPr>
              <p:cNvPr id="368" name="Rounded Rectangle 367"/>
              <p:cNvSpPr/>
              <p:nvPr/>
            </p:nvSpPr>
            <p:spPr>
              <a:xfrm>
                <a:off x="1834852" y="3656515"/>
                <a:ext cx="1919634"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369" name="Group 368"/>
              <p:cNvGrpSpPr>
                <a:grpSpLocks noChangeAspect="1"/>
              </p:cNvGrpSpPr>
              <p:nvPr/>
            </p:nvGrpSpPr>
            <p:grpSpPr>
              <a:xfrm flipH="1">
                <a:off x="1930374" y="3755699"/>
                <a:ext cx="902317" cy="825961"/>
                <a:chOff x="1142642" y="842707"/>
                <a:chExt cx="1179839" cy="1080000"/>
              </a:xfrm>
            </p:grpSpPr>
            <p:pic>
              <p:nvPicPr>
                <p:cNvPr id="383" name="Picture 382"/>
                <p:cNvPicPr>
                  <a:picLocks noChangeAspect="1"/>
                </p:cNvPicPr>
                <p:nvPr/>
              </p:nvPicPr>
              <p:blipFill>
                <a:blip r:embed="rId2"/>
                <a:stretch>
                  <a:fillRect/>
                </a:stretch>
              </p:blipFill>
              <p:spPr>
                <a:xfrm>
                  <a:off x="1508461" y="842707"/>
                  <a:ext cx="814020" cy="1080000"/>
                </a:xfrm>
                <a:prstGeom prst="rect">
                  <a:avLst/>
                </a:prstGeom>
              </p:spPr>
            </p:pic>
            <p:sp>
              <p:nvSpPr>
                <p:cNvPr id="384" name="TextBox 383"/>
                <p:cNvSpPr txBox="1"/>
                <p:nvPr/>
              </p:nvSpPr>
              <p:spPr>
                <a:xfrm>
                  <a:off x="1146274"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sp>
              <p:nvSpPr>
                <p:cNvPr id="385" name="TextBox 384"/>
                <p:cNvSpPr txBox="1"/>
                <p:nvPr/>
              </p:nvSpPr>
              <p:spPr>
                <a:xfrm>
                  <a:off x="1146274" y="113648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386" name="TextBox 385"/>
                <p:cNvSpPr txBox="1"/>
                <p:nvPr/>
              </p:nvSpPr>
              <p:spPr>
                <a:xfrm>
                  <a:off x="1146274" y="139190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387" name="TextBox 386"/>
                <p:cNvSpPr txBox="1"/>
                <p:nvPr/>
              </p:nvSpPr>
              <p:spPr>
                <a:xfrm>
                  <a:off x="1142642" y="1638129"/>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grpSp>
          <p:grpSp>
            <p:nvGrpSpPr>
              <p:cNvPr id="370" name="Group 369"/>
              <p:cNvGrpSpPr/>
              <p:nvPr/>
            </p:nvGrpSpPr>
            <p:grpSpPr>
              <a:xfrm>
                <a:off x="2760040" y="3757633"/>
                <a:ext cx="875323" cy="837160"/>
                <a:chOff x="5788267" y="2075790"/>
                <a:chExt cx="1178023" cy="1126660"/>
              </a:xfrm>
            </p:grpSpPr>
            <p:grpSp>
              <p:nvGrpSpPr>
                <p:cNvPr id="377" name="Group 376"/>
                <p:cNvGrpSpPr>
                  <a:grpSpLocks noChangeAspect="1"/>
                </p:cNvGrpSpPr>
                <p:nvPr/>
              </p:nvGrpSpPr>
              <p:grpSpPr>
                <a:xfrm>
                  <a:off x="5788267" y="2108852"/>
                  <a:ext cx="412079" cy="1033425"/>
                  <a:chOff x="1199218" y="881065"/>
                  <a:chExt cx="400367" cy="1004058"/>
                </a:xfrm>
              </p:grpSpPr>
              <p:sp>
                <p:nvSpPr>
                  <p:cNvPr id="379" name="TextBox 378"/>
                  <p:cNvSpPr txBox="1"/>
                  <p:nvPr/>
                </p:nvSpPr>
                <p:spPr>
                  <a:xfrm>
                    <a:off x="1202850"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sp>
                <p:nvSpPr>
                  <p:cNvPr id="380" name="TextBox 379"/>
                  <p:cNvSpPr txBox="1"/>
                  <p:nvPr/>
                </p:nvSpPr>
                <p:spPr>
                  <a:xfrm>
                    <a:off x="1202852" y="113648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381" name="TextBox 380"/>
                  <p:cNvSpPr txBox="1"/>
                  <p:nvPr/>
                </p:nvSpPr>
                <p:spPr>
                  <a:xfrm>
                    <a:off x="1202852" y="139190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382" name="TextBox 381"/>
                  <p:cNvSpPr txBox="1"/>
                  <p:nvPr/>
                </p:nvSpPr>
                <p:spPr>
                  <a:xfrm>
                    <a:off x="1199218" y="1638131"/>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grpSp>
            <p:pic>
              <p:nvPicPr>
                <p:cNvPr id="378" name="Picture 377"/>
                <p:cNvPicPr>
                  <a:picLocks noChangeAspect="1"/>
                </p:cNvPicPr>
                <p:nvPr/>
              </p:nvPicPr>
              <p:blipFill>
                <a:blip r:embed="rId3">
                  <a:clrChange>
                    <a:clrFrom>
                      <a:srgbClr val="FFFFFF"/>
                    </a:clrFrom>
                    <a:clrTo>
                      <a:srgbClr val="FFFFFF">
                        <a:alpha val="0"/>
                      </a:srgbClr>
                    </a:clrTo>
                  </a:clrChange>
                </a:blip>
                <a:stretch>
                  <a:fillRect/>
                </a:stretch>
              </p:blipFill>
              <p:spPr>
                <a:xfrm>
                  <a:off x="6090958" y="2075790"/>
                  <a:ext cx="875332" cy="1126660"/>
                </a:xfrm>
                <a:prstGeom prst="rect">
                  <a:avLst/>
                </a:prstGeom>
              </p:spPr>
            </p:pic>
          </p:grpSp>
          <p:cxnSp>
            <p:nvCxnSpPr>
              <p:cNvPr id="371" name="Straight Connector 370"/>
              <p:cNvCxnSpPr/>
              <p:nvPr/>
            </p:nvCxnSpPr>
            <p:spPr>
              <a:xfrm flipH="1">
                <a:off x="1530781" y="3886420"/>
                <a:ext cx="404357" cy="0"/>
              </a:xfrm>
              <a:prstGeom prst="line">
                <a:avLst/>
              </a:prstGeom>
              <a:noFill/>
              <a:ln w="19050" cap="flat" cmpd="sng" algn="ctr">
                <a:solidFill>
                  <a:srgbClr val="0055A0"/>
                </a:solidFill>
                <a:prstDash val="solid"/>
              </a:ln>
              <a:effectLst/>
            </p:spPr>
          </p:cxnSp>
          <p:cxnSp>
            <p:nvCxnSpPr>
              <p:cNvPr id="372" name="Straight Connector 371"/>
              <p:cNvCxnSpPr/>
              <p:nvPr/>
            </p:nvCxnSpPr>
            <p:spPr>
              <a:xfrm flipH="1">
                <a:off x="3611994" y="4526977"/>
                <a:ext cx="404357" cy="0"/>
              </a:xfrm>
              <a:prstGeom prst="line">
                <a:avLst/>
              </a:prstGeom>
              <a:noFill/>
              <a:ln w="19050" cap="flat" cmpd="sng" algn="ctr">
                <a:solidFill>
                  <a:srgbClr val="0055A0"/>
                </a:solidFill>
                <a:prstDash val="solid"/>
              </a:ln>
              <a:effectLst/>
            </p:spPr>
          </p:cxnSp>
          <p:cxnSp>
            <p:nvCxnSpPr>
              <p:cNvPr id="373" name="Straight Connector 372"/>
              <p:cNvCxnSpPr/>
              <p:nvPr/>
            </p:nvCxnSpPr>
            <p:spPr>
              <a:xfrm>
                <a:off x="1954186" y="4536501"/>
                <a:ext cx="0" cy="127573"/>
              </a:xfrm>
              <a:prstGeom prst="line">
                <a:avLst/>
              </a:prstGeom>
              <a:noFill/>
              <a:ln w="19050" cap="flat" cmpd="sng" algn="ctr">
                <a:solidFill>
                  <a:srgbClr val="0055A0"/>
                </a:solidFill>
                <a:prstDash val="solid"/>
              </a:ln>
              <a:effectLst/>
            </p:spPr>
          </p:cxnSp>
          <p:cxnSp>
            <p:nvCxnSpPr>
              <p:cNvPr id="374" name="Straight Connector 373"/>
              <p:cNvCxnSpPr/>
              <p:nvPr/>
            </p:nvCxnSpPr>
            <p:spPr>
              <a:xfrm>
                <a:off x="1954186" y="4664074"/>
                <a:ext cx="1712943" cy="0"/>
              </a:xfrm>
              <a:prstGeom prst="line">
                <a:avLst/>
              </a:prstGeom>
              <a:noFill/>
              <a:ln w="19050" cap="flat" cmpd="sng" algn="ctr">
                <a:solidFill>
                  <a:srgbClr val="0055A0"/>
                </a:solidFill>
                <a:prstDash val="solid"/>
              </a:ln>
              <a:effectLst/>
            </p:spPr>
          </p:cxnSp>
          <p:cxnSp>
            <p:nvCxnSpPr>
              <p:cNvPr id="375" name="Straight Connector 374"/>
              <p:cNvCxnSpPr/>
              <p:nvPr/>
            </p:nvCxnSpPr>
            <p:spPr>
              <a:xfrm>
                <a:off x="3611994" y="3886420"/>
                <a:ext cx="55135" cy="0"/>
              </a:xfrm>
              <a:prstGeom prst="line">
                <a:avLst/>
              </a:prstGeom>
              <a:noFill/>
              <a:ln w="19050" cap="flat" cmpd="sng" algn="ctr">
                <a:solidFill>
                  <a:srgbClr val="0055A0"/>
                </a:solidFill>
                <a:prstDash val="solid"/>
              </a:ln>
              <a:effectLst/>
            </p:spPr>
          </p:cxnSp>
          <p:cxnSp>
            <p:nvCxnSpPr>
              <p:cNvPr id="376" name="Straight Connector 375"/>
              <p:cNvCxnSpPr/>
              <p:nvPr/>
            </p:nvCxnSpPr>
            <p:spPr>
              <a:xfrm>
                <a:off x="3667129" y="3886420"/>
                <a:ext cx="0" cy="777654"/>
              </a:xfrm>
              <a:prstGeom prst="line">
                <a:avLst/>
              </a:prstGeom>
              <a:noFill/>
              <a:ln w="19050" cap="flat" cmpd="sng" algn="ctr">
                <a:solidFill>
                  <a:srgbClr val="0055A0"/>
                </a:solidFill>
                <a:prstDash val="solid"/>
              </a:ln>
              <a:effectLst/>
            </p:spPr>
          </p:cxnSp>
        </p:grpSp>
        <p:sp>
          <p:nvSpPr>
            <p:cNvPr id="312" name="Rectangle 311"/>
            <p:cNvSpPr/>
            <p:nvPr/>
          </p:nvSpPr>
          <p:spPr>
            <a:xfrm>
              <a:off x="1152029" y="2532351"/>
              <a:ext cx="492443" cy="36933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Q1</a:t>
              </a:r>
            </a:p>
          </p:txBody>
        </p:sp>
        <p:grpSp>
          <p:nvGrpSpPr>
            <p:cNvPr id="313" name="Group 312"/>
            <p:cNvGrpSpPr/>
            <p:nvPr/>
          </p:nvGrpSpPr>
          <p:grpSpPr>
            <a:xfrm>
              <a:off x="2225976" y="2865692"/>
              <a:ext cx="2173618" cy="883959"/>
              <a:chOff x="4040304" y="3717475"/>
              <a:chExt cx="2668070" cy="1085039"/>
            </a:xfrm>
          </p:grpSpPr>
          <p:sp>
            <p:nvSpPr>
              <p:cNvPr id="344" name="Rounded Rectangle 343"/>
              <p:cNvSpPr/>
              <p:nvPr/>
            </p:nvSpPr>
            <p:spPr>
              <a:xfrm>
                <a:off x="4242882" y="3717475"/>
                <a:ext cx="927969"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sp>
            <p:nvSpPr>
              <p:cNvPr id="345" name="Rounded Rectangle 344"/>
              <p:cNvSpPr/>
              <p:nvPr/>
            </p:nvSpPr>
            <p:spPr>
              <a:xfrm>
                <a:off x="5541278" y="3717475"/>
                <a:ext cx="927969"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346" name="Group 345"/>
              <p:cNvGrpSpPr>
                <a:grpSpLocks noChangeAspect="1"/>
              </p:cNvGrpSpPr>
              <p:nvPr/>
            </p:nvGrpSpPr>
            <p:grpSpPr>
              <a:xfrm flipH="1">
                <a:off x="5636800" y="3816659"/>
                <a:ext cx="902317" cy="825961"/>
                <a:chOff x="1142642" y="842707"/>
                <a:chExt cx="1179839" cy="1080000"/>
              </a:xfrm>
            </p:grpSpPr>
            <p:pic>
              <p:nvPicPr>
                <p:cNvPr id="363" name="Picture 362"/>
                <p:cNvPicPr>
                  <a:picLocks noChangeAspect="1"/>
                </p:cNvPicPr>
                <p:nvPr/>
              </p:nvPicPr>
              <p:blipFill>
                <a:blip r:embed="rId2"/>
                <a:stretch>
                  <a:fillRect/>
                </a:stretch>
              </p:blipFill>
              <p:spPr>
                <a:xfrm>
                  <a:off x="1508461" y="842707"/>
                  <a:ext cx="814020" cy="1080000"/>
                </a:xfrm>
                <a:prstGeom prst="rect">
                  <a:avLst/>
                </a:prstGeom>
              </p:spPr>
            </p:pic>
            <p:sp>
              <p:nvSpPr>
                <p:cNvPr id="364" name="TextBox 363"/>
                <p:cNvSpPr txBox="1"/>
                <p:nvPr/>
              </p:nvSpPr>
              <p:spPr>
                <a:xfrm>
                  <a:off x="1146274"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sp>
              <p:nvSpPr>
                <p:cNvPr id="365" name="TextBox 364"/>
                <p:cNvSpPr txBox="1"/>
                <p:nvPr/>
              </p:nvSpPr>
              <p:spPr>
                <a:xfrm>
                  <a:off x="1146274" y="113648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366" name="TextBox 365"/>
                <p:cNvSpPr txBox="1"/>
                <p:nvPr/>
              </p:nvSpPr>
              <p:spPr>
                <a:xfrm>
                  <a:off x="1146274" y="139190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367" name="TextBox 366"/>
                <p:cNvSpPr txBox="1"/>
                <p:nvPr/>
              </p:nvSpPr>
              <p:spPr>
                <a:xfrm>
                  <a:off x="1142642" y="1638129"/>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grpSp>
          <p:grpSp>
            <p:nvGrpSpPr>
              <p:cNvPr id="347" name="Group 346"/>
              <p:cNvGrpSpPr/>
              <p:nvPr/>
            </p:nvGrpSpPr>
            <p:grpSpPr>
              <a:xfrm>
                <a:off x="4261383" y="3818593"/>
                <a:ext cx="875327" cy="837160"/>
                <a:chOff x="3035348" y="2075790"/>
                <a:chExt cx="1178027" cy="1126660"/>
              </a:xfrm>
            </p:grpSpPr>
            <p:grpSp>
              <p:nvGrpSpPr>
                <p:cNvPr id="357" name="Group 356"/>
                <p:cNvGrpSpPr>
                  <a:grpSpLocks noChangeAspect="1"/>
                </p:cNvGrpSpPr>
                <p:nvPr/>
              </p:nvGrpSpPr>
              <p:grpSpPr>
                <a:xfrm>
                  <a:off x="3035348" y="2108852"/>
                  <a:ext cx="412079" cy="1033424"/>
                  <a:chOff x="-1475458" y="881065"/>
                  <a:chExt cx="400367" cy="1004057"/>
                </a:xfrm>
              </p:grpSpPr>
              <p:sp>
                <p:nvSpPr>
                  <p:cNvPr id="359" name="TextBox 358"/>
                  <p:cNvSpPr txBox="1"/>
                  <p:nvPr/>
                </p:nvSpPr>
                <p:spPr>
                  <a:xfrm>
                    <a:off x="-1471827"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sp>
                <p:nvSpPr>
                  <p:cNvPr id="360" name="TextBox 359"/>
                  <p:cNvSpPr txBox="1"/>
                  <p:nvPr/>
                </p:nvSpPr>
                <p:spPr>
                  <a:xfrm>
                    <a:off x="-1471824" y="113648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361" name="TextBox 360"/>
                  <p:cNvSpPr txBox="1"/>
                  <p:nvPr/>
                </p:nvSpPr>
                <p:spPr>
                  <a:xfrm>
                    <a:off x="-1471824" y="139190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362" name="TextBox 361"/>
                  <p:cNvSpPr txBox="1"/>
                  <p:nvPr/>
                </p:nvSpPr>
                <p:spPr>
                  <a:xfrm>
                    <a:off x="-1475458" y="1638130"/>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grpSp>
            <p:pic>
              <p:nvPicPr>
                <p:cNvPr id="358" name="Picture 357"/>
                <p:cNvPicPr>
                  <a:picLocks noChangeAspect="1"/>
                </p:cNvPicPr>
                <p:nvPr/>
              </p:nvPicPr>
              <p:blipFill>
                <a:blip r:embed="rId3">
                  <a:clrChange>
                    <a:clrFrom>
                      <a:srgbClr val="FFFFFF"/>
                    </a:clrFrom>
                    <a:clrTo>
                      <a:srgbClr val="FFFFFF">
                        <a:alpha val="0"/>
                      </a:srgbClr>
                    </a:clrTo>
                  </a:clrChange>
                </a:blip>
                <a:stretch>
                  <a:fillRect/>
                </a:stretch>
              </p:blipFill>
              <p:spPr>
                <a:xfrm>
                  <a:off x="3338043" y="2075790"/>
                  <a:ext cx="875332" cy="1126660"/>
                </a:xfrm>
                <a:prstGeom prst="rect">
                  <a:avLst/>
                </a:prstGeom>
              </p:spPr>
            </p:pic>
          </p:grpSp>
          <p:cxnSp>
            <p:nvCxnSpPr>
              <p:cNvPr id="348" name="Straight Connector 347"/>
              <p:cNvCxnSpPr/>
              <p:nvPr/>
            </p:nvCxnSpPr>
            <p:spPr>
              <a:xfrm flipH="1">
                <a:off x="5367635" y="3951086"/>
                <a:ext cx="276310" cy="0"/>
              </a:xfrm>
              <a:prstGeom prst="line">
                <a:avLst/>
              </a:prstGeom>
              <a:noFill/>
              <a:ln w="19050" cap="flat" cmpd="sng" algn="ctr">
                <a:solidFill>
                  <a:srgbClr val="C00000"/>
                </a:solidFill>
                <a:prstDash val="solid"/>
              </a:ln>
              <a:effectLst/>
            </p:spPr>
          </p:cxnSp>
          <p:cxnSp>
            <p:nvCxnSpPr>
              <p:cNvPr id="349" name="Straight Connector 348"/>
              <p:cNvCxnSpPr/>
              <p:nvPr/>
            </p:nvCxnSpPr>
            <p:spPr>
              <a:xfrm>
                <a:off x="5367635" y="3947378"/>
                <a:ext cx="0" cy="640556"/>
              </a:xfrm>
              <a:prstGeom prst="line">
                <a:avLst/>
              </a:prstGeom>
              <a:noFill/>
              <a:ln w="19050" cap="flat" cmpd="sng" algn="ctr">
                <a:solidFill>
                  <a:srgbClr val="C00000"/>
                </a:solidFill>
                <a:prstDash val="solid"/>
              </a:ln>
              <a:effectLst/>
            </p:spPr>
          </p:cxnSp>
          <p:cxnSp>
            <p:nvCxnSpPr>
              <p:cNvPr id="350" name="Straight Connector 349"/>
              <p:cNvCxnSpPr/>
              <p:nvPr/>
            </p:nvCxnSpPr>
            <p:spPr>
              <a:xfrm flipH="1">
                <a:off x="5114841" y="4583496"/>
                <a:ext cx="252794" cy="0"/>
              </a:xfrm>
              <a:prstGeom prst="line">
                <a:avLst/>
              </a:prstGeom>
              <a:noFill/>
              <a:ln w="19050" cap="flat" cmpd="sng" algn="ctr">
                <a:solidFill>
                  <a:srgbClr val="C00000"/>
                </a:solidFill>
                <a:prstDash val="solid"/>
              </a:ln>
              <a:effectLst/>
            </p:spPr>
          </p:cxnSp>
          <p:cxnSp>
            <p:nvCxnSpPr>
              <p:cNvPr id="351" name="Straight Connector 350"/>
              <p:cNvCxnSpPr/>
              <p:nvPr/>
            </p:nvCxnSpPr>
            <p:spPr>
              <a:xfrm flipH="1">
                <a:off x="4040304" y="4588122"/>
                <a:ext cx="276312" cy="0"/>
              </a:xfrm>
              <a:prstGeom prst="line">
                <a:avLst/>
              </a:prstGeom>
              <a:noFill/>
              <a:ln w="19050" cap="flat" cmpd="sng" algn="ctr">
                <a:solidFill>
                  <a:srgbClr val="0055A0"/>
                </a:solidFill>
                <a:prstDash val="solid"/>
              </a:ln>
              <a:effectLst/>
            </p:spPr>
          </p:cxnSp>
          <p:grpSp>
            <p:nvGrpSpPr>
              <p:cNvPr id="352" name="Group 351"/>
              <p:cNvGrpSpPr/>
              <p:nvPr/>
            </p:nvGrpSpPr>
            <p:grpSpPr>
              <a:xfrm rot="10800000">
                <a:off x="5102936" y="3953185"/>
                <a:ext cx="1605438" cy="816926"/>
                <a:chOff x="4210734" y="3922632"/>
                <a:chExt cx="1605438" cy="816926"/>
              </a:xfrm>
            </p:grpSpPr>
            <p:cxnSp>
              <p:nvCxnSpPr>
                <p:cNvPr id="353" name="Straight Connector 352"/>
                <p:cNvCxnSpPr/>
                <p:nvPr/>
              </p:nvCxnSpPr>
              <p:spPr>
                <a:xfrm rot="10800000" flipH="1">
                  <a:off x="5769190" y="4737137"/>
                  <a:ext cx="46982" cy="0"/>
                </a:xfrm>
                <a:prstGeom prst="line">
                  <a:avLst/>
                </a:prstGeom>
                <a:noFill/>
                <a:ln w="19050" cap="flat" cmpd="sng" algn="ctr">
                  <a:solidFill>
                    <a:srgbClr val="C00000"/>
                  </a:solidFill>
                  <a:prstDash val="solid"/>
                </a:ln>
                <a:effectLst/>
              </p:spPr>
            </p:cxnSp>
            <p:cxnSp>
              <p:nvCxnSpPr>
                <p:cNvPr id="354" name="Straight Connector 353"/>
                <p:cNvCxnSpPr/>
                <p:nvPr/>
              </p:nvCxnSpPr>
              <p:spPr>
                <a:xfrm rot="10800000" flipV="1">
                  <a:off x="5255336" y="3922632"/>
                  <a:ext cx="0" cy="183146"/>
                </a:xfrm>
                <a:prstGeom prst="line">
                  <a:avLst/>
                </a:prstGeom>
                <a:noFill/>
                <a:ln w="19050" cap="flat" cmpd="sng" algn="ctr">
                  <a:solidFill>
                    <a:srgbClr val="C00000"/>
                  </a:solidFill>
                  <a:prstDash val="solid"/>
                </a:ln>
                <a:effectLst/>
              </p:spPr>
            </p:cxnSp>
            <p:cxnSp>
              <p:nvCxnSpPr>
                <p:cNvPr id="355" name="Straight Connector 354"/>
                <p:cNvCxnSpPr/>
                <p:nvPr/>
              </p:nvCxnSpPr>
              <p:spPr>
                <a:xfrm rot="10800000" flipV="1">
                  <a:off x="5778096" y="3922647"/>
                  <a:ext cx="0" cy="816911"/>
                </a:xfrm>
                <a:prstGeom prst="line">
                  <a:avLst/>
                </a:prstGeom>
                <a:noFill/>
                <a:ln w="19050" cap="flat" cmpd="sng" algn="ctr">
                  <a:solidFill>
                    <a:srgbClr val="C00000"/>
                  </a:solidFill>
                  <a:prstDash val="solid"/>
                </a:ln>
                <a:effectLst/>
              </p:spPr>
            </p:cxnSp>
            <p:cxnSp>
              <p:nvCxnSpPr>
                <p:cNvPr id="356" name="Straight Connector 355"/>
                <p:cNvCxnSpPr/>
                <p:nvPr/>
              </p:nvCxnSpPr>
              <p:spPr>
                <a:xfrm rot="10800000" flipH="1">
                  <a:off x="4210734" y="4737598"/>
                  <a:ext cx="334278" cy="1"/>
                </a:xfrm>
                <a:prstGeom prst="line">
                  <a:avLst/>
                </a:prstGeom>
                <a:noFill/>
                <a:ln w="19050" cap="flat" cmpd="sng" algn="ctr">
                  <a:solidFill>
                    <a:srgbClr val="0055A0"/>
                  </a:solidFill>
                  <a:prstDash val="solid"/>
                </a:ln>
                <a:effectLst/>
              </p:spPr>
            </p:cxnSp>
          </p:grpSp>
        </p:grpSp>
        <p:sp>
          <p:nvSpPr>
            <p:cNvPr id="314" name="Rectangle 313"/>
            <p:cNvSpPr/>
            <p:nvPr/>
          </p:nvSpPr>
          <p:spPr>
            <a:xfrm>
              <a:off x="2479366" y="2530767"/>
              <a:ext cx="659155" cy="36933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Q2A</a:t>
              </a:r>
            </a:p>
          </p:txBody>
        </p:sp>
        <p:grpSp>
          <p:nvGrpSpPr>
            <p:cNvPr id="315" name="Group 314"/>
            <p:cNvGrpSpPr/>
            <p:nvPr/>
          </p:nvGrpSpPr>
          <p:grpSpPr>
            <a:xfrm>
              <a:off x="4399603" y="2871929"/>
              <a:ext cx="1851442" cy="883957"/>
              <a:chOff x="1743745" y="3656515"/>
              <a:chExt cx="2272606" cy="1085039"/>
            </a:xfrm>
          </p:grpSpPr>
          <p:sp>
            <p:nvSpPr>
              <p:cNvPr id="324" name="Rounded Rectangle 323"/>
              <p:cNvSpPr/>
              <p:nvPr/>
            </p:nvSpPr>
            <p:spPr>
              <a:xfrm>
                <a:off x="1834852" y="3656515"/>
                <a:ext cx="1919634" cy="1085039"/>
              </a:xfrm>
              <a:prstGeom prst="roundRect">
                <a:avLst/>
              </a:prstGeom>
              <a:solidFill>
                <a:sysClr val="window" lastClr="FFFFFF"/>
              </a:solidFill>
              <a:ln w="9525" cap="flat" cmpd="sng" algn="ctr">
                <a:solidFill>
                  <a:srgbClr val="DDDDDD">
                    <a:shade val="60000"/>
                    <a:satMod val="30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325" name="Group 324"/>
              <p:cNvGrpSpPr>
                <a:grpSpLocks noChangeAspect="1"/>
              </p:cNvGrpSpPr>
              <p:nvPr/>
            </p:nvGrpSpPr>
            <p:grpSpPr>
              <a:xfrm flipH="1">
                <a:off x="1930374" y="3755699"/>
                <a:ext cx="902317" cy="825961"/>
                <a:chOff x="1142642" y="842707"/>
                <a:chExt cx="1179839" cy="1080000"/>
              </a:xfrm>
            </p:grpSpPr>
            <p:pic>
              <p:nvPicPr>
                <p:cNvPr id="339" name="Picture 338"/>
                <p:cNvPicPr>
                  <a:picLocks noChangeAspect="1"/>
                </p:cNvPicPr>
                <p:nvPr/>
              </p:nvPicPr>
              <p:blipFill>
                <a:blip r:embed="rId2"/>
                <a:stretch>
                  <a:fillRect/>
                </a:stretch>
              </p:blipFill>
              <p:spPr>
                <a:xfrm>
                  <a:off x="1508461" y="842707"/>
                  <a:ext cx="814020" cy="1080000"/>
                </a:xfrm>
                <a:prstGeom prst="rect">
                  <a:avLst/>
                </a:prstGeom>
              </p:spPr>
            </p:pic>
            <p:sp>
              <p:nvSpPr>
                <p:cNvPr id="340" name="TextBox 339"/>
                <p:cNvSpPr txBox="1"/>
                <p:nvPr/>
              </p:nvSpPr>
              <p:spPr>
                <a:xfrm>
                  <a:off x="1146274"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sp>
              <p:nvSpPr>
                <p:cNvPr id="341" name="TextBox 340"/>
                <p:cNvSpPr txBox="1"/>
                <p:nvPr/>
              </p:nvSpPr>
              <p:spPr>
                <a:xfrm>
                  <a:off x="1146274" y="113648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342" name="TextBox 341"/>
                <p:cNvSpPr txBox="1"/>
                <p:nvPr/>
              </p:nvSpPr>
              <p:spPr>
                <a:xfrm>
                  <a:off x="1146274" y="139190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343" name="TextBox 342"/>
                <p:cNvSpPr txBox="1"/>
                <p:nvPr/>
              </p:nvSpPr>
              <p:spPr>
                <a:xfrm>
                  <a:off x="1142642" y="1638129"/>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grpSp>
          <p:grpSp>
            <p:nvGrpSpPr>
              <p:cNvPr id="326" name="Group 325"/>
              <p:cNvGrpSpPr/>
              <p:nvPr/>
            </p:nvGrpSpPr>
            <p:grpSpPr>
              <a:xfrm>
                <a:off x="2760040" y="3757633"/>
                <a:ext cx="875323" cy="837160"/>
                <a:chOff x="5788267" y="2075790"/>
                <a:chExt cx="1178023" cy="1126660"/>
              </a:xfrm>
            </p:grpSpPr>
            <p:grpSp>
              <p:nvGrpSpPr>
                <p:cNvPr id="333" name="Group 332"/>
                <p:cNvGrpSpPr>
                  <a:grpSpLocks noChangeAspect="1"/>
                </p:cNvGrpSpPr>
                <p:nvPr/>
              </p:nvGrpSpPr>
              <p:grpSpPr>
                <a:xfrm>
                  <a:off x="5788267" y="2108852"/>
                  <a:ext cx="412079" cy="1033425"/>
                  <a:chOff x="1199218" y="881065"/>
                  <a:chExt cx="400367" cy="1004058"/>
                </a:xfrm>
              </p:grpSpPr>
              <p:sp>
                <p:nvSpPr>
                  <p:cNvPr id="335" name="TextBox 334"/>
                  <p:cNvSpPr txBox="1"/>
                  <p:nvPr/>
                </p:nvSpPr>
                <p:spPr>
                  <a:xfrm>
                    <a:off x="1202850" y="881065"/>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P3</a:t>
                    </a:r>
                  </a:p>
                </p:txBody>
              </p:sp>
              <p:sp>
                <p:nvSpPr>
                  <p:cNvPr id="336" name="TextBox 335"/>
                  <p:cNvSpPr txBox="1"/>
                  <p:nvPr/>
                </p:nvSpPr>
                <p:spPr>
                  <a:xfrm>
                    <a:off x="1202852" y="113648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P4</a:t>
                    </a:r>
                  </a:p>
                </p:txBody>
              </p:sp>
              <p:sp>
                <p:nvSpPr>
                  <p:cNvPr id="337" name="TextBox 336"/>
                  <p:cNvSpPr txBox="1"/>
                  <p:nvPr/>
                </p:nvSpPr>
                <p:spPr>
                  <a:xfrm>
                    <a:off x="1202852" y="1391907"/>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P2</a:t>
                    </a:r>
                  </a:p>
                </p:txBody>
              </p:sp>
              <p:sp>
                <p:nvSpPr>
                  <p:cNvPr id="338" name="TextBox 337"/>
                  <p:cNvSpPr txBox="1"/>
                  <p:nvPr/>
                </p:nvSpPr>
                <p:spPr>
                  <a:xfrm>
                    <a:off x="1199218" y="1638131"/>
                    <a:ext cx="396733" cy="2469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 b="0" i="0" u="none" strike="noStrike" kern="0" cap="none" spc="0" normalizeH="0" baseline="0" noProof="0" dirty="0" smtClean="0">
                        <a:ln>
                          <a:noFill/>
                        </a:ln>
                        <a:solidFill>
                          <a:srgbClr val="5F5F5F"/>
                        </a:solidFill>
                        <a:effectLst/>
                        <a:uLnTx/>
                        <a:uFillTx/>
                      </a:rPr>
                      <a:t>P1</a:t>
                    </a:r>
                  </a:p>
                </p:txBody>
              </p:sp>
            </p:grpSp>
            <p:pic>
              <p:nvPicPr>
                <p:cNvPr id="334" name="Picture 333"/>
                <p:cNvPicPr>
                  <a:picLocks noChangeAspect="1"/>
                </p:cNvPicPr>
                <p:nvPr/>
              </p:nvPicPr>
              <p:blipFill>
                <a:blip r:embed="rId3">
                  <a:clrChange>
                    <a:clrFrom>
                      <a:srgbClr val="FFFFFF"/>
                    </a:clrFrom>
                    <a:clrTo>
                      <a:srgbClr val="FFFFFF">
                        <a:alpha val="0"/>
                      </a:srgbClr>
                    </a:clrTo>
                  </a:clrChange>
                </a:blip>
                <a:stretch>
                  <a:fillRect/>
                </a:stretch>
              </p:blipFill>
              <p:spPr>
                <a:xfrm>
                  <a:off x="6090958" y="2075790"/>
                  <a:ext cx="875332" cy="1126660"/>
                </a:xfrm>
                <a:prstGeom prst="rect">
                  <a:avLst/>
                </a:prstGeom>
              </p:spPr>
            </p:pic>
          </p:grpSp>
          <p:cxnSp>
            <p:nvCxnSpPr>
              <p:cNvPr id="327" name="Straight Connector 326"/>
              <p:cNvCxnSpPr/>
              <p:nvPr/>
            </p:nvCxnSpPr>
            <p:spPr>
              <a:xfrm flipH="1">
                <a:off x="1743745" y="3886419"/>
                <a:ext cx="191395" cy="0"/>
              </a:xfrm>
              <a:prstGeom prst="line">
                <a:avLst/>
              </a:prstGeom>
              <a:noFill/>
              <a:ln w="19050" cap="flat" cmpd="sng" algn="ctr">
                <a:solidFill>
                  <a:srgbClr val="0055A0"/>
                </a:solidFill>
                <a:prstDash val="solid"/>
              </a:ln>
              <a:effectLst/>
            </p:spPr>
          </p:cxnSp>
          <p:cxnSp>
            <p:nvCxnSpPr>
              <p:cNvPr id="328" name="Straight Connector 327"/>
              <p:cNvCxnSpPr/>
              <p:nvPr/>
            </p:nvCxnSpPr>
            <p:spPr>
              <a:xfrm flipH="1">
                <a:off x="3611994" y="4526977"/>
                <a:ext cx="404357" cy="0"/>
              </a:xfrm>
              <a:prstGeom prst="line">
                <a:avLst/>
              </a:prstGeom>
              <a:noFill/>
              <a:ln w="19050" cap="flat" cmpd="sng" algn="ctr">
                <a:solidFill>
                  <a:srgbClr val="0055A0"/>
                </a:solidFill>
                <a:prstDash val="solid"/>
              </a:ln>
              <a:effectLst/>
            </p:spPr>
          </p:cxnSp>
          <p:cxnSp>
            <p:nvCxnSpPr>
              <p:cNvPr id="329" name="Straight Connector 328"/>
              <p:cNvCxnSpPr/>
              <p:nvPr/>
            </p:nvCxnSpPr>
            <p:spPr>
              <a:xfrm>
                <a:off x="1954186" y="4536501"/>
                <a:ext cx="0" cy="127573"/>
              </a:xfrm>
              <a:prstGeom prst="line">
                <a:avLst/>
              </a:prstGeom>
              <a:noFill/>
              <a:ln w="19050" cap="flat" cmpd="sng" algn="ctr">
                <a:solidFill>
                  <a:srgbClr val="0055A0"/>
                </a:solidFill>
                <a:prstDash val="solid"/>
              </a:ln>
              <a:effectLst/>
            </p:spPr>
          </p:cxnSp>
          <p:cxnSp>
            <p:nvCxnSpPr>
              <p:cNvPr id="330" name="Straight Connector 329"/>
              <p:cNvCxnSpPr/>
              <p:nvPr/>
            </p:nvCxnSpPr>
            <p:spPr>
              <a:xfrm>
                <a:off x="1954186" y="4664074"/>
                <a:ext cx="1712943" cy="0"/>
              </a:xfrm>
              <a:prstGeom prst="line">
                <a:avLst/>
              </a:prstGeom>
              <a:noFill/>
              <a:ln w="19050" cap="flat" cmpd="sng" algn="ctr">
                <a:solidFill>
                  <a:srgbClr val="0055A0"/>
                </a:solidFill>
                <a:prstDash val="solid"/>
              </a:ln>
              <a:effectLst/>
            </p:spPr>
          </p:cxnSp>
          <p:cxnSp>
            <p:nvCxnSpPr>
              <p:cNvPr id="331" name="Straight Connector 330"/>
              <p:cNvCxnSpPr/>
              <p:nvPr/>
            </p:nvCxnSpPr>
            <p:spPr>
              <a:xfrm>
                <a:off x="3611994" y="3886420"/>
                <a:ext cx="55135" cy="0"/>
              </a:xfrm>
              <a:prstGeom prst="line">
                <a:avLst/>
              </a:prstGeom>
              <a:noFill/>
              <a:ln w="19050" cap="flat" cmpd="sng" algn="ctr">
                <a:solidFill>
                  <a:srgbClr val="0055A0"/>
                </a:solidFill>
                <a:prstDash val="solid"/>
              </a:ln>
              <a:effectLst/>
            </p:spPr>
          </p:cxnSp>
          <p:cxnSp>
            <p:nvCxnSpPr>
              <p:cNvPr id="332" name="Straight Connector 331"/>
              <p:cNvCxnSpPr/>
              <p:nvPr/>
            </p:nvCxnSpPr>
            <p:spPr>
              <a:xfrm>
                <a:off x="3667129" y="3886420"/>
                <a:ext cx="0" cy="777654"/>
              </a:xfrm>
              <a:prstGeom prst="line">
                <a:avLst/>
              </a:prstGeom>
              <a:noFill/>
              <a:ln w="19050" cap="flat" cmpd="sng" algn="ctr">
                <a:solidFill>
                  <a:srgbClr val="0055A0"/>
                </a:solidFill>
                <a:prstDash val="solid"/>
              </a:ln>
              <a:effectLst/>
            </p:spPr>
          </p:cxnSp>
        </p:grpSp>
        <p:sp>
          <p:nvSpPr>
            <p:cNvPr id="316" name="Rectangle 315"/>
            <p:cNvSpPr/>
            <p:nvPr/>
          </p:nvSpPr>
          <p:spPr>
            <a:xfrm>
              <a:off x="3505033" y="2537111"/>
              <a:ext cx="659155" cy="36933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Q2B</a:t>
              </a:r>
            </a:p>
          </p:txBody>
        </p:sp>
        <p:sp>
          <p:nvSpPr>
            <p:cNvPr id="317" name="Rectangle 316"/>
            <p:cNvSpPr/>
            <p:nvPr/>
          </p:nvSpPr>
          <p:spPr>
            <a:xfrm>
              <a:off x="4941005" y="2530767"/>
              <a:ext cx="492443" cy="36933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solidFill>
                    <a:srgbClr val="808080"/>
                  </a:solidFill>
                  <a:effectLst/>
                  <a:uLnTx/>
                  <a:uFillTx/>
                </a:rPr>
                <a:t>Q3</a:t>
              </a:r>
            </a:p>
          </p:txBody>
        </p:sp>
        <p:cxnSp>
          <p:nvCxnSpPr>
            <p:cNvPr id="318" name="Straight Connector 317"/>
            <p:cNvCxnSpPr/>
            <p:nvPr/>
          </p:nvCxnSpPr>
          <p:spPr>
            <a:xfrm flipH="1">
              <a:off x="2454061" y="2903382"/>
              <a:ext cx="1674740" cy="0"/>
            </a:xfrm>
            <a:prstGeom prst="line">
              <a:avLst/>
            </a:prstGeom>
            <a:noFill/>
            <a:ln w="19050" cap="flat" cmpd="sng" algn="ctr">
              <a:solidFill>
                <a:srgbClr val="0055A0"/>
              </a:solidFill>
              <a:prstDash val="solid"/>
            </a:ln>
            <a:effectLst/>
          </p:spPr>
        </p:cxnSp>
        <p:cxnSp>
          <p:nvCxnSpPr>
            <p:cNvPr id="319" name="Straight Connector 318"/>
            <p:cNvCxnSpPr/>
            <p:nvPr/>
          </p:nvCxnSpPr>
          <p:spPr>
            <a:xfrm rot="10800000" flipH="1">
              <a:off x="4128800" y="2898000"/>
              <a:ext cx="0" cy="162000"/>
            </a:xfrm>
            <a:prstGeom prst="line">
              <a:avLst/>
            </a:prstGeom>
            <a:noFill/>
            <a:ln w="19050" cap="flat" cmpd="sng" algn="ctr">
              <a:solidFill>
                <a:srgbClr val="0055A0"/>
              </a:solidFill>
              <a:prstDash val="solid"/>
            </a:ln>
            <a:effectLst/>
          </p:spPr>
        </p:cxnSp>
        <p:cxnSp>
          <p:nvCxnSpPr>
            <p:cNvPr id="320" name="Straight Connector 319"/>
            <p:cNvCxnSpPr/>
            <p:nvPr/>
          </p:nvCxnSpPr>
          <p:spPr>
            <a:xfrm flipV="1">
              <a:off x="2449172" y="2901510"/>
              <a:ext cx="4891" cy="684000"/>
            </a:xfrm>
            <a:prstGeom prst="line">
              <a:avLst/>
            </a:prstGeom>
            <a:noFill/>
            <a:ln w="19050" cap="flat" cmpd="sng" algn="ctr">
              <a:solidFill>
                <a:srgbClr val="0055A0"/>
              </a:solidFill>
              <a:prstDash val="solid"/>
            </a:ln>
            <a:effectLst/>
          </p:spPr>
        </p:cxnSp>
        <p:cxnSp>
          <p:nvCxnSpPr>
            <p:cNvPr id="321" name="Straight Connector 320"/>
            <p:cNvCxnSpPr/>
            <p:nvPr/>
          </p:nvCxnSpPr>
          <p:spPr>
            <a:xfrm>
              <a:off x="384330" y="3057625"/>
              <a:ext cx="0" cy="665619"/>
            </a:xfrm>
            <a:prstGeom prst="line">
              <a:avLst/>
            </a:prstGeom>
            <a:noFill/>
            <a:ln w="19050" cap="flat" cmpd="sng" algn="ctr">
              <a:solidFill>
                <a:srgbClr val="C00B03"/>
              </a:solidFill>
              <a:prstDash val="solid"/>
            </a:ln>
            <a:effectLst/>
          </p:spPr>
        </p:cxnSp>
        <p:cxnSp>
          <p:nvCxnSpPr>
            <p:cNvPr id="322" name="Straight Connector 321"/>
            <p:cNvCxnSpPr/>
            <p:nvPr/>
          </p:nvCxnSpPr>
          <p:spPr>
            <a:xfrm>
              <a:off x="384330" y="3723245"/>
              <a:ext cx="2734711" cy="0"/>
            </a:xfrm>
            <a:prstGeom prst="line">
              <a:avLst/>
            </a:prstGeom>
            <a:noFill/>
            <a:ln w="19050" cap="flat" cmpd="sng" algn="ctr">
              <a:solidFill>
                <a:srgbClr val="C00B03"/>
              </a:solidFill>
              <a:prstDash val="solid"/>
            </a:ln>
            <a:effectLst/>
          </p:spPr>
        </p:cxnSp>
        <p:cxnSp>
          <p:nvCxnSpPr>
            <p:cNvPr id="323" name="Straight Connector 322"/>
            <p:cNvCxnSpPr/>
            <p:nvPr/>
          </p:nvCxnSpPr>
          <p:spPr>
            <a:xfrm flipV="1">
              <a:off x="3548580" y="3723241"/>
              <a:ext cx="2702465" cy="4"/>
            </a:xfrm>
            <a:prstGeom prst="line">
              <a:avLst/>
            </a:prstGeom>
            <a:noFill/>
            <a:ln w="19050" cap="flat" cmpd="sng" algn="ctr">
              <a:solidFill>
                <a:srgbClr val="C00B03"/>
              </a:solidFill>
              <a:prstDash val="solid"/>
            </a:ln>
            <a:effectLst/>
          </p:spPr>
        </p:cxnSp>
      </p:grpSp>
      <p:grpSp>
        <p:nvGrpSpPr>
          <p:cNvPr id="388" name="Group 387"/>
          <p:cNvGrpSpPr/>
          <p:nvPr/>
        </p:nvGrpSpPr>
        <p:grpSpPr>
          <a:xfrm>
            <a:off x="6438517" y="3358234"/>
            <a:ext cx="1179083" cy="1175943"/>
            <a:chOff x="6438517" y="2733775"/>
            <a:chExt cx="1179083" cy="1175943"/>
          </a:xfrm>
        </p:grpSpPr>
        <p:pic>
          <p:nvPicPr>
            <p:cNvPr id="389" name="Picture 388"/>
            <p:cNvPicPr>
              <a:picLocks noChangeAspect="1"/>
            </p:cNvPicPr>
            <p:nvPr/>
          </p:nvPicPr>
          <p:blipFill rotWithShape="1">
            <a:blip r:embed="rId4"/>
            <a:srcRect l="41878" t="24110" r="41549" b="48720"/>
            <a:stretch/>
          </p:blipFill>
          <p:spPr>
            <a:xfrm>
              <a:off x="6438517" y="2733775"/>
              <a:ext cx="1179083" cy="1175943"/>
            </a:xfrm>
            <a:prstGeom prst="rect">
              <a:avLst/>
            </a:prstGeom>
          </p:spPr>
        </p:pic>
        <p:sp>
          <p:nvSpPr>
            <p:cNvPr id="390" name="Oval 389"/>
            <p:cNvSpPr/>
            <p:nvPr/>
          </p:nvSpPr>
          <p:spPr>
            <a:xfrm>
              <a:off x="6759232" y="3017312"/>
              <a:ext cx="365732" cy="365732"/>
            </a:xfrm>
            <a:prstGeom prst="ellipse">
              <a:avLst/>
            </a:prstGeom>
            <a:solidFill>
              <a:sysClr val="window" lastClr="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a:ea typeface="+mn-ea"/>
                <a:cs typeface="+mn-cs"/>
              </a:endParaRPr>
            </a:p>
          </p:txBody>
        </p:sp>
        <p:cxnSp>
          <p:nvCxnSpPr>
            <p:cNvPr id="391" name="Straight Connector 390"/>
            <p:cNvCxnSpPr/>
            <p:nvPr/>
          </p:nvCxnSpPr>
          <p:spPr>
            <a:xfrm>
              <a:off x="6861136" y="3182240"/>
              <a:ext cx="161925" cy="2382"/>
            </a:xfrm>
            <a:prstGeom prst="line">
              <a:avLst/>
            </a:prstGeom>
            <a:noFill/>
            <a:ln w="19050" cap="flat" cmpd="sng" algn="ctr">
              <a:solidFill>
                <a:srgbClr val="0055A0"/>
              </a:solidFill>
              <a:prstDash val="solid"/>
            </a:ln>
            <a:effectLst/>
          </p:spPr>
        </p:cxnSp>
        <p:cxnSp>
          <p:nvCxnSpPr>
            <p:cNvPr id="392" name="Straight Connector 391"/>
            <p:cNvCxnSpPr/>
            <p:nvPr/>
          </p:nvCxnSpPr>
          <p:spPr>
            <a:xfrm>
              <a:off x="6861136" y="3206053"/>
              <a:ext cx="161925" cy="2382"/>
            </a:xfrm>
            <a:prstGeom prst="line">
              <a:avLst/>
            </a:prstGeom>
            <a:noFill/>
            <a:ln w="19050" cap="flat" cmpd="sng" algn="ctr">
              <a:solidFill>
                <a:srgbClr val="0055A0"/>
              </a:solidFill>
              <a:prstDash val="solid"/>
            </a:ln>
            <a:effectLst/>
          </p:spPr>
        </p:cxnSp>
        <p:cxnSp>
          <p:nvCxnSpPr>
            <p:cNvPr id="393" name="Straight Connector 392"/>
            <p:cNvCxnSpPr/>
            <p:nvPr/>
          </p:nvCxnSpPr>
          <p:spPr>
            <a:xfrm>
              <a:off x="6861135" y="3253677"/>
              <a:ext cx="161925" cy="2382"/>
            </a:xfrm>
            <a:prstGeom prst="line">
              <a:avLst/>
            </a:prstGeom>
            <a:noFill/>
            <a:ln w="19050" cap="flat" cmpd="sng" algn="ctr">
              <a:solidFill>
                <a:srgbClr val="C00B03"/>
              </a:solidFill>
              <a:prstDash val="solid"/>
            </a:ln>
            <a:effectLst/>
          </p:spPr>
        </p:cxnSp>
        <p:cxnSp>
          <p:nvCxnSpPr>
            <p:cNvPr id="394" name="Straight Connector 393"/>
            <p:cNvCxnSpPr/>
            <p:nvPr/>
          </p:nvCxnSpPr>
          <p:spPr>
            <a:xfrm>
              <a:off x="6861135" y="3277490"/>
              <a:ext cx="161925" cy="2382"/>
            </a:xfrm>
            <a:prstGeom prst="line">
              <a:avLst/>
            </a:prstGeom>
            <a:noFill/>
            <a:ln w="19050" cap="flat" cmpd="sng" algn="ctr">
              <a:solidFill>
                <a:srgbClr val="C00B03"/>
              </a:solidFill>
              <a:prstDash val="solid"/>
            </a:ln>
            <a:effectLst/>
          </p:spPr>
        </p:cxnSp>
      </p:grpSp>
      <p:grpSp>
        <p:nvGrpSpPr>
          <p:cNvPr id="395" name="Group 394"/>
          <p:cNvGrpSpPr/>
          <p:nvPr/>
        </p:nvGrpSpPr>
        <p:grpSpPr>
          <a:xfrm>
            <a:off x="2249748" y="3146480"/>
            <a:ext cx="4003630" cy="1480857"/>
            <a:chOff x="2274770" y="673241"/>
            <a:chExt cx="4003630" cy="1480857"/>
          </a:xfrm>
        </p:grpSpPr>
        <p:cxnSp>
          <p:nvCxnSpPr>
            <p:cNvPr id="396" name="Straight Connector 395"/>
            <p:cNvCxnSpPr/>
            <p:nvPr/>
          </p:nvCxnSpPr>
          <p:spPr>
            <a:xfrm flipV="1">
              <a:off x="2274770" y="673242"/>
              <a:ext cx="0" cy="1480856"/>
            </a:xfrm>
            <a:prstGeom prst="line">
              <a:avLst/>
            </a:prstGeom>
            <a:noFill/>
            <a:ln w="19050" cap="flat" cmpd="sng" algn="ctr">
              <a:solidFill>
                <a:srgbClr val="FFC000"/>
              </a:solidFill>
              <a:prstDash val="solid"/>
            </a:ln>
            <a:effectLst/>
          </p:spPr>
        </p:cxnSp>
        <p:cxnSp>
          <p:nvCxnSpPr>
            <p:cNvPr id="397" name="Straight Connector 396"/>
            <p:cNvCxnSpPr/>
            <p:nvPr/>
          </p:nvCxnSpPr>
          <p:spPr>
            <a:xfrm flipH="1">
              <a:off x="2274770" y="673241"/>
              <a:ext cx="4003630" cy="6344"/>
            </a:xfrm>
            <a:prstGeom prst="line">
              <a:avLst/>
            </a:prstGeom>
            <a:noFill/>
            <a:ln w="19050" cap="flat" cmpd="sng" algn="ctr">
              <a:solidFill>
                <a:srgbClr val="FFC000"/>
              </a:solidFill>
              <a:prstDash val="solid"/>
            </a:ln>
            <a:effectLst/>
          </p:spPr>
        </p:cxnSp>
        <p:cxnSp>
          <p:nvCxnSpPr>
            <p:cNvPr id="398" name="Straight Connector 397"/>
            <p:cNvCxnSpPr/>
            <p:nvPr/>
          </p:nvCxnSpPr>
          <p:spPr>
            <a:xfrm flipV="1">
              <a:off x="3332980" y="762141"/>
              <a:ext cx="0" cy="721700"/>
            </a:xfrm>
            <a:prstGeom prst="line">
              <a:avLst/>
            </a:prstGeom>
            <a:noFill/>
            <a:ln w="19050" cap="flat" cmpd="sng" algn="ctr">
              <a:solidFill>
                <a:srgbClr val="FFC000"/>
              </a:solidFill>
              <a:prstDash val="solid"/>
            </a:ln>
            <a:effectLst/>
          </p:spPr>
        </p:cxnSp>
        <p:cxnSp>
          <p:nvCxnSpPr>
            <p:cNvPr id="399" name="Straight Connector 398"/>
            <p:cNvCxnSpPr/>
            <p:nvPr/>
          </p:nvCxnSpPr>
          <p:spPr>
            <a:xfrm flipH="1">
              <a:off x="3334686" y="762141"/>
              <a:ext cx="2943714" cy="0"/>
            </a:xfrm>
            <a:prstGeom prst="line">
              <a:avLst/>
            </a:prstGeom>
            <a:noFill/>
            <a:ln w="19050" cap="flat" cmpd="sng" algn="ctr">
              <a:solidFill>
                <a:srgbClr val="FFC000"/>
              </a:solidFill>
              <a:prstDash val="solid"/>
            </a:ln>
            <a:effectLst/>
          </p:spPr>
        </p:cxnSp>
        <p:cxnSp>
          <p:nvCxnSpPr>
            <p:cNvPr id="400" name="Straight Connector 399"/>
            <p:cNvCxnSpPr/>
            <p:nvPr/>
          </p:nvCxnSpPr>
          <p:spPr>
            <a:xfrm flipV="1">
              <a:off x="4420212" y="844691"/>
              <a:ext cx="0" cy="639155"/>
            </a:xfrm>
            <a:prstGeom prst="line">
              <a:avLst/>
            </a:prstGeom>
            <a:noFill/>
            <a:ln w="19050" cap="flat" cmpd="sng" algn="ctr">
              <a:solidFill>
                <a:srgbClr val="FFC000"/>
              </a:solidFill>
              <a:prstDash val="solid"/>
            </a:ln>
            <a:effectLst/>
          </p:spPr>
        </p:cxnSp>
        <p:cxnSp>
          <p:nvCxnSpPr>
            <p:cNvPr id="401" name="Straight Connector 400"/>
            <p:cNvCxnSpPr/>
            <p:nvPr/>
          </p:nvCxnSpPr>
          <p:spPr>
            <a:xfrm flipH="1">
              <a:off x="4420212" y="844691"/>
              <a:ext cx="1858188" cy="0"/>
            </a:xfrm>
            <a:prstGeom prst="line">
              <a:avLst/>
            </a:prstGeom>
            <a:noFill/>
            <a:ln w="19050" cap="flat" cmpd="sng" algn="ctr">
              <a:solidFill>
                <a:srgbClr val="FFC000"/>
              </a:solidFill>
              <a:prstDash val="solid"/>
            </a:ln>
            <a:effectLst/>
          </p:spPr>
        </p:cxnSp>
      </p:grpSp>
      <p:sp>
        <p:nvSpPr>
          <p:cNvPr id="402" name="TextBox 401"/>
          <p:cNvSpPr txBox="1"/>
          <p:nvPr/>
        </p:nvSpPr>
        <p:spPr>
          <a:xfrm rot="19800000">
            <a:off x="80881" y="880116"/>
            <a:ext cx="112082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1" u="none" strike="noStrike" kern="0" cap="none" spc="0" normalizeH="0" baseline="0" noProof="0" dirty="0" smtClean="0">
                <a:ln>
                  <a:noFill/>
                </a:ln>
                <a:solidFill>
                  <a:srgbClr val="0055A0"/>
                </a:solidFill>
                <a:effectLst>
                  <a:outerShdw blurRad="50800" dist="38100" algn="l" rotWithShape="0">
                    <a:prstClr val="black">
                      <a:alpha val="40000"/>
                    </a:prstClr>
                  </a:outerShdw>
                </a:effectLst>
                <a:uLnTx/>
                <a:uFillTx/>
              </a:rPr>
              <a:t>Option 1</a:t>
            </a:r>
          </a:p>
        </p:txBody>
      </p:sp>
      <p:sp>
        <p:nvSpPr>
          <p:cNvPr id="404" name="TextBox 403"/>
          <p:cNvSpPr txBox="1"/>
          <p:nvPr/>
        </p:nvSpPr>
        <p:spPr>
          <a:xfrm rot="19800000">
            <a:off x="83257" y="2997944"/>
            <a:ext cx="112082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1" u="none" strike="noStrike" kern="0" cap="none" spc="0" normalizeH="0" baseline="0" noProof="0" dirty="0" smtClean="0">
                <a:ln>
                  <a:noFill/>
                </a:ln>
                <a:solidFill>
                  <a:srgbClr val="0055A0"/>
                </a:solidFill>
                <a:effectLst>
                  <a:outerShdw blurRad="50800" dist="38100" algn="l" rotWithShape="0">
                    <a:prstClr val="black">
                      <a:alpha val="40000"/>
                    </a:prstClr>
                  </a:outerShdw>
                </a:effectLst>
                <a:uLnTx/>
                <a:uFillTx/>
              </a:rPr>
              <a:t>Option 2</a:t>
            </a:r>
          </a:p>
        </p:txBody>
      </p:sp>
      <p:sp>
        <p:nvSpPr>
          <p:cNvPr id="405" name="Rectangle 404"/>
          <p:cNvSpPr/>
          <p:nvPr/>
        </p:nvSpPr>
        <p:spPr>
          <a:xfrm>
            <a:off x="85725" y="2254101"/>
            <a:ext cx="9058275" cy="461665"/>
          </a:xfrm>
          <a:prstGeom prst="rect">
            <a:avLst/>
          </a:prstGeom>
        </p:spPr>
        <p:txBody>
          <a:bodyPr wrap="square">
            <a:spAutoFit/>
          </a:bodyPr>
          <a:lstStyle/>
          <a:p>
            <a:pPr marL="36576" indent="0" algn="ctr">
              <a:buNone/>
            </a:pPr>
            <a:r>
              <a:rPr lang="en-GB" sz="1200" i="1" dirty="0">
                <a:solidFill>
                  <a:srgbClr val="C00000"/>
                </a:solidFill>
                <a:sym typeface="Wingdings" panose="05000000000000000000" pitchFamily="2" charset="2"/>
              </a:rPr>
              <a:t> </a:t>
            </a:r>
            <a:r>
              <a:rPr lang="en-GB" sz="1200" i="1" dirty="0">
                <a:solidFill>
                  <a:srgbClr val="C00000"/>
                </a:solidFill>
              </a:rPr>
              <a:t>EDMS 1682592: New working baseline after Conceptual Design Review of the HL-LHC Magnet Circuits</a:t>
            </a:r>
            <a:br>
              <a:rPr lang="en-GB" sz="1200" i="1" dirty="0">
                <a:solidFill>
                  <a:srgbClr val="C00000"/>
                </a:solidFill>
              </a:rPr>
            </a:br>
            <a:r>
              <a:rPr lang="en-GB" sz="1200" i="1" dirty="0">
                <a:solidFill>
                  <a:srgbClr val="C00000"/>
                </a:solidFill>
              </a:rPr>
              <a:t>Not yet approved</a:t>
            </a:r>
            <a:endParaRPr lang="en-GB" sz="1200" i="1" dirty="0">
              <a:solidFill>
                <a:srgbClr val="C00000"/>
              </a:solidFill>
            </a:endParaRPr>
          </a:p>
        </p:txBody>
      </p:sp>
      <p:grpSp>
        <p:nvGrpSpPr>
          <p:cNvPr id="412" name="Group 411"/>
          <p:cNvGrpSpPr/>
          <p:nvPr/>
        </p:nvGrpSpPr>
        <p:grpSpPr>
          <a:xfrm>
            <a:off x="7321351" y="3033858"/>
            <a:ext cx="1815925" cy="1832269"/>
            <a:chOff x="7321351" y="3033858"/>
            <a:chExt cx="1815925" cy="1832269"/>
          </a:xfrm>
        </p:grpSpPr>
        <p:pic>
          <p:nvPicPr>
            <p:cNvPr id="407" name="Picture 406"/>
            <p:cNvPicPr>
              <a:picLocks noChangeAspect="1"/>
            </p:cNvPicPr>
            <p:nvPr/>
          </p:nvPicPr>
          <p:blipFill>
            <a:blip r:embed="rId5">
              <a:clrChange>
                <a:clrFrom>
                  <a:srgbClr val="FFFFFF"/>
                </a:clrFrom>
                <a:clrTo>
                  <a:srgbClr val="FFFFFF">
                    <a:alpha val="0"/>
                  </a:srgbClr>
                </a:clrTo>
              </a:clrChange>
            </a:blip>
            <a:stretch>
              <a:fillRect/>
            </a:stretch>
          </p:blipFill>
          <p:spPr>
            <a:xfrm>
              <a:off x="7321351" y="3033858"/>
              <a:ext cx="1815925" cy="1832269"/>
            </a:xfrm>
            <a:prstGeom prst="rect">
              <a:avLst/>
            </a:prstGeom>
          </p:spPr>
        </p:pic>
        <p:sp>
          <p:nvSpPr>
            <p:cNvPr id="408" name="Oval 407"/>
            <p:cNvSpPr/>
            <p:nvPr/>
          </p:nvSpPr>
          <p:spPr>
            <a:xfrm>
              <a:off x="8136000" y="4227942"/>
              <a:ext cx="72008" cy="72000"/>
            </a:xfrm>
            <a:prstGeom prst="ellipse">
              <a:avLst/>
            </a:prstGeom>
            <a:ln w="635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09" name="TextBox 408"/>
            <p:cNvSpPr txBox="1"/>
            <p:nvPr/>
          </p:nvSpPr>
          <p:spPr>
            <a:xfrm>
              <a:off x="7920000" y="4083918"/>
              <a:ext cx="304892" cy="307777"/>
            </a:xfrm>
            <a:prstGeom prst="rect">
              <a:avLst/>
            </a:prstGeom>
            <a:noFill/>
          </p:spPr>
          <p:txBody>
            <a:bodyPr wrap="none" rtlCol="0">
              <a:spAutoFit/>
            </a:bodyPr>
            <a:lstStyle/>
            <a:p>
              <a:r>
                <a:rPr lang="en-GB" sz="1400" dirty="0" smtClean="0">
                  <a:solidFill>
                    <a:schemeClr val="accent3"/>
                  </a:solidFill>
                </a:rPr>
                <a:t>B</a:t>
              </a:r>
              <a:endParaRPr lang="en-GB" sz="1400" dirty="0">
                <a:solidFill>
                  <a:schemeClr val="accent3"/>
                </a:solidFill>
              </a:endParaRPr>
            </a:p>
          </p:txBody>
        </p:sp>
        <p:sp>
          <p:nvSpPr>
            <p:cNvPr id="410" name="TextBox 409"/>
            <p:cNvSpPr txBox="1"/>
            <p:nvPr/>
          </p:nvSpPr>
          <p:spPr>
            <a:xfrm>
              <a:off x="8172400" y="3795886"/>
              <a:ext cx="304892" cy="307777"/>
            </a:xfrm>
            <a:prstGeom prst="rect">
              <a:avLst/>
            </a:prstGeom>
            <a:noFill/>
          </p:spPr>
          <p:txBody>
            <a:bodyPr wrap="none" rtlCol="0">
              <a:spAutoFit/>
            </a:bodyPr>
            <a:lstStyle/>
            <a:p>
              <a:r>
                <a:rPr lang="en-GB" sz="1400" dirty="0" smtClean="0">
                  <a:solidFill>
                    <a:schemeClr val="accent3"/>
                  </a:solidFill>
                </a:rPr>
                <a:t>A</a:t>
              </a:r>
              <a:endParaRPr lang="en-GB" sz="1400" dirty="0">
                <a:solidFill>
                  <a:schemeClr val="accent3"/>
                </a:solidFill>
              </a:endParaRPr>
            </a:p>
          </p:txBody>
        </p:sp>
        <p:sp>
          <p:nvSpPr>
            <p:cNvPr id="411" name="Rectangle 410"/>
            <p:cNvSpPr/>
            <p:nvPr/>
          </p:nvSpPr>
          <p:spPr>
            <a:xfrm>
              <a:off x="8364472" y="3904331"/>
              <a:ext cx="72000" cy="71378"/>
            </a:xfrm>
            <a:prstGeom prst="rect">
              <a:avLst/>
            </a:prstGeom>
            <a:solidFill>
              <a:schemeClr val="tx1"/>
            </a:solidFill>
            <a:ln w="6350"/>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grpSp>
      <p:cxnSp>
        <p:nvCxnSpPr>
          <p:cNvPr id="6" name="Straight Connector 5"/>
          <p:cNvCxnSpPr/>
          <p:nvPr/>
        </p:nvCxnSpPr>
        <p:spPr>
          <a:xfrm>
            <a:off x="6966000" y="771550"/>
            <a:ext cx="0" cy="1482551"/>
          </a:xfrm>
          <a:prstGeom prst="line">
            <a:avLst/>
          </a:prstGeom>
          <a:ln>
            <a:prstDash val="dashDot"/>
          </a:ln>
        </p:spPr>
        <p:style>
          <a:lnRef idx="2">
            <a:schemeClr val="accent1"/>
          </a:lnRef>
          <a:fillRef idx="0">
            <a:schemeClr val="accent1"/>
          </a:fillRef>
          <a:effectRef idx="1">
            <a:schemeClr val="accent1"/>
          </a:effectRef>
          <a:fontRef idx="minor">
            <a:schemeClr val="tx1"/>
          </a:fontRef>
        </p:style>
      </p:cxnSp>
      <p:cxnSp>
        <p:nvCxnSpPr>
          <p:cNvPr id="403" name="Straight Connector 402"/>
          <p:cNvCxnSpPr/>
          <p:nvPr/>
        </p:nvCxnSpPr>
        <p:spPr>
          <a:xfrm>
            <a:off x="8472258" y="827297"/>
            <a:ext cx="0" cy="1482551"/>
          </a:xfrm>
          <a:prstGeom prst="line">
            <a:avLst/>
          </a:prstGeom>
          <a:ln>
            <a:prstDash val="dashDot"/>
          </a:ln>
        </p:spPr>
        <p:style>
          <a:lnRef idx="2">
            <a:schemeClr val="accent1"/>
          </a:lnRef>
          <a:fillRef idx="0">
            <a:schemeClr val="accent1"/>
          </a:fillRef>
          <a:effectRef idx="1">
            <a:schemeClr val="accent1"/>
          </a:effectRef>
          <a:fontRef idx="minor">
            <a:schemeClr val="tx1"/>
          </a:fontRef>
        </p:style>
      </p:cxnSp>
      <p:cxnSp>
        <p:nvCxnSpPr>
          <p:cNvPr id="406" name="Straight Connector 405"/>
          <p:cNvCxnSpPr/>
          <p:nvPr/>
        </p:nvCxnSpPr>
        <p:spPr>
          <a:xfrm>
            <a:off x="6948000" y="3215804"/>
            <a:ext cx="0" cy="1482551"/>
          </a:xfrm>
          <a:prstGeom prst="line">
            <a:avLst/>
          </a:prstGeom>
          <a:ln>
            <a:prstDash val="dashDot"/>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647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0"/>
                                        </p:tgtEl>
                                        <p:attrNameLst>
                                          <p:attrName>style.visibility</p:attrName>
                                        </p:attrNameLst>
                                      </p:cBhvr>
                                      <p:to>
                                        <p:strVal val="visible"/>
                                      </p:to>
                                    </p:set>
                                    <p:animEffect transition="in" filter="wipe(left)">
                                      <p:cBhvr>
                                        <p:cTn id="7" dur="500"/>
                                        <p:tgtEl>
                                          <p:spTgt spid="280"/>
                                        </p:tgtEl>
                                      </p:cBhvr>
                                    </p:animEffect>
                                  </p:childTnLst>
                                </p:cTn>
                              </p:par>
                              <p:par>
                                <p:cTn id="8" presetID="22" presetClass="entr" presetSubtype="8" fill="hold" nodeType="withEffect">
                                  <p:stCondLst>
                                    <p:cond delay="0"/>
                                  </p:stCondLst>
                                  <p:childTnLst>
                                    <p:set>
                                      <p:cBhvr>
                                        <p:cTn id="9" dur="1" fill="hold">
                                          <p:stCondLst>
                                            <p:cond delay="0"/>
                                          </p:stCondLst>
                                        </p:cTn>
                                        <p:tgtEl>
                                          <p:spTgt spid="281"/>
                                        </p:tgtEl>
                                        <p:attrNameLst>
                                          <p:attrName>style.visibility</p:attrName>
                                        </p:attrNameLst>
                                      </p:cBhvr>
                                      <p:to>
                                        <p:strVal val="visible"/>
                                      </p:to>
                                    </p:set>
                                    <p:animEffect transition="in" filter="wipe(left)">
                                      <p:cBhvr>
                                        <p:cTn id="10" dur="500"/>
                                        <p:tgtEl>
                                          <p:spTgt spid="28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82"/>
                                        </p:tgtEl>
                                        <p:attrNameLst>
                                          <p:attrName>style.visibility</p:attrName>
                                        </p:attrNameLst>
                                      </p:cBhvr>
                                      <p:to>
                                        <p:strVal val="visible"/>
                                      </p:to>
                                    </p:set>
                                    <p:animEffect transition="in" filter="wipe(down)">
                                      <p:cBhvr>
                                        <p:cTn id="15" dur="500"/>
                                        <p:tgtEl>
                                          <p:spTgt spid="28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05"/>
                                        </p:tgtEl>
                                        <p:attrNameLst>
                                          <p:attrName>style.visibility</p:attrName>
                                        </p:attrNameLst>
                                      </p:cBhvr>
                                      <p:to>
                                        <p:strVal val="visible"/>
                                      </p:to>
                                    </p:set>
                                    <p:animEffect transition="in" filter="wipe(left)">
                                      <p:cBhvr>
                                        <p:cTn id="20" dur="500"/>
                                        <p:tgtEl>
                                          <p:spTgt spid="40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89"/>
                                        </p:tgtEl>
                                        <p:attrNameLst>
                                          <p:attrName>style.visibility</p:attrName>
                                        </p:attrNameLst>
                                      </p:cBhvr>
                                      <p:to>
                                        <p:strVal val="visible"/>
                                      </p:to>
                                    </p:set>
                                    <p:animEffect transition="in" filter="fade">
                                      <p:cBhvr>
                                        <p:cTn id="25" dur="500"/>
                                        <p:tgtEl>
                                          <p:spTgt spid="289"/>
                                        </p:tgtEl>
                                      </p:cBhvr>
                                    </p:animEffect>
                                  </p:childTnLst>
                                </p:cTn>
                              </p:par>
                              <p:par>
                                <p:cTn id="26" presetID="22" presetClass="entr" presetSubtype="1"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500"/>
                                        <p:tgtEl>
                                          <p:spTgt spid="6"/>
                                        </p:tgtEl>
                                      </p:cBhvr>
                                    </p:animEffect>
                                  </p:childTnLst>
                                </p:cTn>
                              </p:par>
                              <p:par>
                                <p:cTn id="29" presetID="22" presetClass="entr" presetSubtype="1" fill="hold" nodeType="withEffect">
                                  <p:stCondLst>
                                    <p:cond delay="0"/>
                                  </p:stCondLst>
                                  <p:childTnLst>
                                    <p:set>
                                      <p:cBhvr>
                                        <p:cTn id="30" dur="1" fill="hold">
                                          <p:stCondLst>
                                            <p:cond delay="0"/>
                                          </p:stCondLst>
                                        </p:cTn>
                                        <p:tgtEl>
                                          <p:spTgt spid="403"/>
                                        </p:tgtEl>
                                        <p:attrNameLst>
                                          <p:attrName>style.visibility</p:attrName>
                                        </p:attrNameLst>
                                      </p:cBhvr>
                                      <p:to>
                                        <p:strVal val="visible"/>
                                      </p:to>
                                    </p:set>
                                    <p:animEffect transition="in" filter="wipe(up)">
                                      <p:cBhvr>
                                        <p:cTn id="31" dur="500"/>
                                        <p:tgtEl>
                                          <p:spTgt spid="40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310"/>
                                        </p:tgtEl>
                                        <p:attrNameLst>
                                          <p:attrName>style.visibility</p:attrName>
                                        </p:attrNameLst>
                                      </p:cBhvr>
                                      <p:to>
                                        <p:strVal val="visible"/>
                                      </p:to>
                                    </p:set>
                                    <p:animEffect transition="in" filter="wipe(right)">
                                      <p:cBhvr>
                                        <p:cTn id="36" dur="500"/>
                                        <p:tgtEl>
                                          <p:spTgt spid="310"/>
                                        </p:tgtEl>
                                      </p:cBhvr>
                                    </p:animEffect>
                                  </p:childTnLst>
                                </p:cTn>
                              </p:par>
                            </p:childTnLst>
                          </p:cTn>
                        </p:par>
                        <p:par>
                          <p:cTn id="37" fill="hold">
                            <p:stCondLst>
                              <p:cond delay="500"/>
                            </p:stCondLst>
                            <p:childTnLst>
                              <p:par>
                                <p:cTn id="38" presetID="22" presetClass="entr" presetSubtype="4" fill="hold" nodeType="afterEffect">
                                  <p:stCondLst>
                                    <p:cond delay="0"/>
                                  </p:stCondLst>
                                  <p:childTnLst>
                                    <p:set>
                                      <p:cBhvr>
                                        <p:cTn id="39" dur="1" fill="hold">
                                          <p:stCondLst>
                                            <p:cond delay="0"/>
                                          </p:stCondLst>
                                        </p:cTn>
                                        <p:tgtEl>
                                          <p:spTgt spid="395"/>
                                        </p:tgtEl>
                                        <p:attrNameLst>
                                          <p:attrName>style.visibility</p:attrName>
                                        </p:attrNameLst>
                                      </p:cBhvr>
                                      <p:to>
                                        <p:strVal val="visible"/>
                                      </p:to>
                                    </p:set>
                                    <p:animEffect transition="in" filter="wipe(down)">
                                      <p:cBhvr>
                                        <p:cTn id="40" dur="500"/>
                                        <p:tgtEl>
                                          <p:spTgt spid="395"/>
                                        </p:tgtEl>
                                      </p:cBhvr>
                                    </p:animEffect>
                                  </p:childTnLst>
                                </p:cTn>
                              </p:par>
                            </p:childTnLst>
                          </p:cTn>
                        </p:par>
                        <p:par>
                          <p:cTn id="41" fill="hold">
                            <p:stCondLst>
                              <p:cond delay="1000"/>
                            </p:stCondLst>
                            <p:childTnLst>
                              <p:par>
                                <p:cTn id="42" presetID="10" presetClass="entr" presetSubtype="0" fill="hold" nodeType="afterEffect">
                                  <p:stCondLst>
                                    <p:cond delay="0"/>
                                  </p:stCondLst>
                                  <p:childTnLst>
                                    <p:set>
                                      <p:cBhvr>
                                        <p:cTn id="43" dur="1" fill="hold">
                                          <p:stCondLst>
                                            <p:cond delay="0"/>
                                          </p:stCondLst>
                                        </p:cTn>
                                        <p:tgtEl>
                                          <p:spTgt spid="388"/>
                                        </p:tgtEl>
                                        <p:attrNameLst>
                                          <p:attrName>style.visibility</p:attrName>
                                        </p:attrNameLst>
                                      </p:cBhvr>
                                      <p:to>
                                        <p:strVal val="visible"/>
                                      </p:to>
                                    </p:set>
                                    <p:animEffect transition="in" filter="fade">
                                      <p:cBhvr>
                                        <p:cTn id="44" dur="500"/>
                                        <p:tgtEl>
                                          <p:spTgt spid="388"/>
                                        </p:tgtEl>
                                      </p:cBhvr>
                                    </p:animEffect>
                                  </p:childTnLst>
                                </p:cTn>
                              </p:par>
                            </p:childTnLst>
                          </p:cTn>
                        </p:par>
                      </p:childTnLst>
                    </p:cTn>
                  </p:par>
                  <p:par>
                    <p:cTn id="45" fill="hold">
                      <p:stCondLst>
                        <p:cond delay="indefinite"/>
                      </p:stCondLst>
                      <p:childTnLst>
                        <p:par>
                          <p:cTn id="46" fill="hold">
                            <p:stCondLst>
                              <p:cond delay="0"/>
                            </p:stCondLst>
                            <p:childTnLst>
                              <p:par>
                                <p:cTn id="47" presetID="6" presetClass="entr" presetSubtype="32" fill="hold" nodeType="clickEffect">
                                  <p:stCondLst>
                                    <p:cond delay="0"/>
                                  </p:stCondLst>
                                  <p:childTnLst>
                                    <p:set>
                                      <p:cBhvr>
                                        <p:cTn id="48" dur="1" fill="hold">
                                          <p:stCondLst>
                                            <p:cond delay="0"/>
                                          </p:stCondLst>
                                        </p:cTn>
                                        <p:tgtEl>
                                          <p:spTgt spid="412"/>
                                        </p:tgtEl>
                                        <p:attrNameLst>
                                          <p:attrName>style.visibility</p:attrName>
                                        </p:attrNameLst>
                                      </p:cBhvr>
                                      <p:to>
                                        <p:strVal val="visible"/>
                                      </p:to>
                                    </p:set>
                                    <p:animEffect transition="in" filter="circle(out)">
                                      <p:cBhvr>
                                        <p:cTn id="49" dur="2000"/>
                                        <p:tgtEl>
                                          <p:spTgt spid="412"/>
                                        </p:tgtEl>
                                      </p:cBhvr>
                                    </p:animEffect>
                                  </p:childTnLst>
                                </p:cTn>
                              </p:par>
                              <p:par>
                                <p:cTn id="50" presetID="22" presetClass="entr" presetSubtype="1" fill="hold" nodeType="withEffect">
                                  <p:stCondLst>
                                    <p:cond delay="0"/>
                                  </p:stCondLst>
                                  <p:childTnLst>
                                    <p:set>
                                      <p:cBhvr>
                                        <p:cTn id="51" dur="1" fill="hold">
                                          <p:stCondLst>
                                            <p:cond delay="0"/>
                                          </p:stCondLst>
                                        </p:cTn>
                                        <p:tgtEl>
                                          <p:spTgt spid="406"/>
                                        </p:tgtEl>
                                        <p:attrNameLst>
                                          <p:attrName>style.visibility</p:attrName>
                                        </p:attrNameLst>
                                      </p:cBhvr>
                                      <p:to>
                                        <p:strVal val="visible"/>
                                      </p:to>
                                    </p:set>
                                    <p:animEffect transition="in" filter="wipe(up)">
                                      <p:cBhvr>
                                        <p:cTn id="52" dur="500"/>
                                        <p:tgtEl>
                                          <p:spTgt spid="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image002"/>
          <p:cNvPicPr>
            <a:picLocks noChangeAspect="1" noChangeArrowheads="1"/>
          </p:cNvPicPr>
          <p:nvPr/>
        </p:nvPicPr>
        <p:blipFill rotWithShape="1">
          <a:blip r:embed="rId2">
            <a:extLst>
              <a:ext uri="{28A0092B-C50C-407E-A947-70E740481C1C}">
                <a14:useLocalDpi xmlns:a14="http://schemas.microsoft.com/office/drawing/2010/main" val="0"/>
              </a:ext>
            </a:extLst>
          </a:blip>
          <a:srcRect l="2071" r="1941" b="297"/>
          <a:stretch/>
        </p:blipFill>
        <p:spPr bwMode="auto">
          <a:xfrm>
            <a:off x="25559" y="1139409"/>
            <a:ext cx="3336047" cy="330221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pic>
        <p:nvPicPr>
          <p:cNvPr id="6" name="Picture 5"/>
          <p:cNvPicPr>
            <a:picLocks noChangeAspect="1"/>
          </p:cNvPicPr>
          <p:nvPr/>
        </p:nvPicPr>
        <p:blipFill>
          <a:blip r:embed="rId3"/>
          <a:stretch>
            <a:fillRect/>
          </a:stretch>
        </p:blipFill>
        <p:spPr>
          <a:xfrm>
            <a:off x="3330024" y="1910443"/>
            <a:ext cx="1930278" cy="1926622"/>
          </a:xfrm>
          <a:prstGeom prst="rect">
            <a:avLst/>
          </a:prstGeom>
        </p:spPr>
      </p:pic>
      <p:sp>
        <p:nvSpPr>
          <p:cNvPr id="7" name="Title 1"/>
          <p:cNvSpPr txBox="1">
            <a:spLocks/>
          </p:cNvSpPr>
          <p:nvPr/>
        </p:nvSpPr>
        <p:spPr>
          <a:xfrm>
            <a:off x="459946" y="176971"/>
            <a:ext cx="8226854" cy="495477"/>
          </a:xfrm>
          <a:prstGeom prst="rect">
            <a:avLst/>
          </a:prstGeom>
        </p:spPr>
        <p:txBody>
          <a:bodyPr vert="horz" lIns="0" tIns="0" rIns="0" bIns="0" rtlCol="0" anchor="ctr" anchorCtr="1">
            <a:normAutofit fontScale="97500"/>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2000" b="0" dirty="0"/>
          </a:p>
        </p:txBody>
      </p:sp>
      <p:sp>
        <p:nvSpPr>
          <p:cNvPr id="9" name="TextBox 8"/>
          <p:cNvSpPr txBox="1"/>
          <p:nvPr/>
        </p:nvSpPr>
        <p:spPr>
          <a:xfrm>
            <a:off x="539552" y="4371950"/>
            <a:ext cx="1059906" cy="184666"/>
          </a:xfrm>
          <a:prstGeom prst="rect">
            <a:avLst/>
          </a:prstGeom>
          <a:noFill/>
        </p:spPr>
        <p:txBody>
          <a:bodyPr wrap="none" rtlCol="0">
            <a:spAutoFit/>
          </a:bodyPr>
          <a:lstStyle/>
          <a:p>
            <a:r>
              <a:rPr lang="en-GB" sz="600" dirty="0">
                <a:solidFill>
                  <a:schemeClr val="accent5"/>
                </a:solidFill>
              </a:rPr>
              <a:t>Courtesy of Cedric </a:t>
            </a:r>
            <a:r>
              <a:rPr lang="en-GB" sz="600" dirty="0" smtClean="0">
                <a:solidFill>
                  <a:schemeClr val="accent5"/>
                </a:solidFill>
              </a:rPr>
              <a:t>Eymin</a:t>
            </a:r>
            <a:endParaRPr lang="en-GB" sz="600" dirty="0">
              <a:solidFill>
                <a:schemeClr val="accent5"/>
              </a:solidFill>
            </a:endParaRPr>
          </a:p>
        </p:txBody>
      </p:sp>
      <p:grpSp>
        <p:nvGrpSpPr>
          <p:cNvPr id="10" name="Group 9"/>
          <p:cNvGrpSpPr/>
          <p:nvPr/>
        </p:nvGrpSpPr>
        <p:grpSpPr>
          <a:xfrm>
            <a:off x="2943969" y="4058454"/>
            <a:ext cx="1439921" cy="230832"/>
            <a:chOff x="5499570" y="4747869"/>
            <a:chExt cx="1799900" cy="288540"/>
          </a:xfrm>
        </p:grpSpPr>
        <p:pic>
          <p:nvPicPr>
            <p:cNvPr id="11" name="Picture 10"/>
            <p:cNvPicPr>
              <a:picLocks noChangeAspect="1"/>
            </p:cNvPicPr>
            <p:nvPr/>
          </p:nvPicPr>
          <p:blipFill>
            <a:blip r:embed="rId4"/>
            <a:stretch>
              <a:fillRect/>
            </a:stretch>
          </p:blipFill>
          <p:spPr>
            <a:xfrm>
              <a:off x="5499570" y="4792219"/>
              <a:ext cx="1067442" cy="180000"/>
            </a:xfrm>
            <a:prstGeom prst="rect">
              <a:avLst/>
            </a:prstGeom>
          </p:spPr>
        </p:pic>
        <p:sp>
          <p:nvSpPr>
            <p:cNvPr id="12" name="TextBox 11"/>
            <p:cNvSpPr txBox="1"/>
            <p:nvPr/>
          </p:nvSpPr>
          <p:spPr>
            <a:xfrm>
              <a:off x="6723993" y="4747869"/>
              <a:ext cx="575477" cy="288540"/>
            </a:xfrm>
            <a:prstGeom prst="rect">
              <a:avLst/>
            </a:prstGeom>
            <a:solidFill>
              <a:schemeClr val="bg1"/>
            </a:solidFill>
          </p:spPr>
          <p:txBody>
            <a:bodyPr wrap="none" rtlCol="0">
              <a:spAutoFit/>
            </a:bodyPr>
            <a:lstStyle/>
            <a:p>
              <a:pPr algn="r"/>
              <a:r>
                <a:rPr lang="en-GB" sz="900" b="1" dirty="0" smtClean="0">
                  <a:solidFill>
                    <a:schemeClr val="tx2"/>
                  </a:solidFill>
                </a:rPr>
                <a:t>18kA</a:t>
              </a:r>
              <a:endParaRPr lang="en-GB" sz="900" b="1" dirty="0">
                <a:solidFill>
                  <a:schemeClr val="tx2"/>
                </a:solidFill>
              </a:endParaRPr>
            </a:p>
          </p:txBody>
        </p:sp>
      </p:grpSp>
      <p:grpSp>
        <p:nvGrpSpPr>
          <p:cNvPr id="16" name="Group 15"/>
          <p:cNvGrpSpPr/>
          <p:nvPr/>
        </p:nvGrpSpPr>
        <p:grpSpPr>
          <a:xfrm>
            <a:off x="1596628" y="707348"/>
            <a:ext cx="2555076" cy="1260833"/>
            <a:chOff x="2091367" y="935346"/>
            <a:chExt cx="3193852" cy="1576042"/>
          </a:xfrm>
        </p:grpSpPr>
        <p:grpSp>
          <p:nvGrpSpPr>
            <p:cNvPr id="17" name="Group 16"/>
            <p:cNvGrpSpPr/>
            <p:nvPr/>
          </p:nvGrpSpPr>
          <p:grpSpPr>
            <a:xfrm>
              <a:off x="3596443" y="935346"/>
              <a:ext cx="1568589" cy="515598"/>
              <a:chOff x="5244172" y="5456622"/>
              <a:chExt cx="1568589" cy="515598"/>
            </a:xfrm>
          </p:grpSpPr>
          <p:pic>
            <p:nvPicPr>
              <p:cNvPr id="31" name="Picture 30"/>
              <p:cNvPicPr>
                <a:picLocks noChangeAspect="1"/>
              </p:cNvPicPr>
              <p:nvPr/>
            </p:nvPicPr>
            <p:blipFill>
              <a:blip r:embed="rId5"/>
              <a:stretch>
                <a:fillRect/>
              </a:stretch>
            </p:blipFill>
            <p:spPr>
              <a:xfrm>
                <a:off x="5245930" y="5472566"/>
                <a:ext cx="1069200" cy="188681"/>
              </a:xfrm>
              <a:prstGeom prst="rect">
                <a:avLst/>
              </a:prstGeom>
            </p:spPr>
          </p:pic>
          <p:pic>
            <p:nvPicPr>
              <p:cNvPr id="32" name="Picture 31"/>
              <p:cNvPicPr>
                <a:picLocks noChangeAspect="1"/>
              </p:cNvPicPr>
              <p:nvPr/>
            </p:nvPicPr>
            <p:blipFill>
              <a:blip r:embed="rId6"/>
              <a:stretch>
                <a:fillRect/>
              </a:stretch>
            </p:blipFill>
            <p:spPr>
              <a:xfrm>
                <a:off x="5244172" y="5714972"/>
                <a:ext cx="1069200" cy="188681"/>
              </a:xfrm>
              <a:prstGeom prst="rect">
                <a:avLst/>
              </a:prstGeom>
            </p:spPr>
          </p:pic>
          <p:sp>
            <p:nvSpPr>
              <p:cNvPr id="33" name="TextBox 32"/>
              <p:cNvSpPr txBox="1"/>
              <p:nvPr/>
            </p:nvSpPr>
            <p:spPr>
              <a:xfrm>
                <a:off x="6317431" y="5456622"/>
                <a:ext cx="495330" cy="288540"/>
              </a:xfrm>
              <a:prstGeom prst="rect">
                <a:avLst/>
              </a:prstGeom>
              <a:solidFill>
                <a:schemeClr val="bg1"/>
              </a:solidFill>
            </p:spPr>
            <p:txBody>
              <a:bodyPr wrap="none" rtlCol="0">
                <a:spAutoFit/>
              </a:bodyPr>
              <a:lstStyle/>
              <a:p>
                <a:pPr algn="r"/>
                <a:r>
                  <a:rPr lang="en-GB" sz="900" b="1" dirty="0">
                    <a:solidFill>
                      <a:schemeClr val="accent4"/>
                    </a:solidFill>
                  </a:rPr>
                  <a:t>2</a:t>
                </a:r>
                <a:r>
                  <a:rPr lang="en-GB" sz="900" b="1" dirty="0" smtClean="0">
                    <a:solidFill>
                      <a:schemeClr val="accent4"/>
                    </a:solidFill>
                  </a:rPr>
                  <a:t>kA</a:t>
                </a:r>
                <a:endParaRPr lang="en-GB" sz="900" b="1" dirty="0">
                  <a:solidFill>
                    <a:schemeClr val="accent4"/>
                  </a:solidFill>
                </a:endParaRPr>
              </a:p>
            </p:txBody>
          </p:sp>
          <p:sp>
            <p:nvSpPr>
              <p:cNvPr id="34" name="TextBox 33"/>
              <p:cNvSpPr txBox="1"/>
              <p:nvPr/>
            </p:nvSpPr>
            <p:spPr>
              <a:xfrm>
                <a:off x="6237285" y="5683680"/>
                <a:ext cx="575476" cy="288540"/>
              </a:xfrm>
              <a:prstGeom prst="rect">
                <a:avLst/>
              </a:prstGeom>
              <a:solidFill>
                <a:schemeClr val="bg1"/>
              </a:solidFill>
            </p:spPr>
            <p:txBody>
              <a:bodyPr wrap="none" rtlCol="0">
                <a:spAutoFit/>
              </a:bodyPr>
              <a:lstStyle/>
              <a:p>
                <a:pPr algn="r"/>
                <a:r>
                  <a:rPr lang="en-GB" sz="900" b="1" dirty="0" smtClean="0">
                    <a:solidFill>
                      <a:srgbClr val="FFC000"/>
                    </a:solidFill>
                  </a:rPr>
                  <a:t>200A</a:t>
                </a:r>
                <a:endParaRPr lang="en-GB" sz="900" b="1" dirty="0">
                  <a:solidFill>
                    <a:srgbClr val="FFC000"/>
                  </a:solidFill>
                </a:endParaRPr>
              </a:p>
            </p:txBody>
          </p:sp>
        </p:grpSp>
        <p:grpSp>
          <p:nvGrpSpPr>
            <p:cNvPr id="18" name="Group 17"/>
            <p:cNvGrpSpPr/>
            <p:nvPr/>
          </p:nvGrpSpPr>
          <p:grpSpPr>
            <a:xfrm>
              <a:off x="3596467" y="1439037"/>
              <a:ext cx="1578633" cy="288541"/>
              <a:chOff x="5244196" y="5803708"/>
              <a:chExt cx="1578633" cy="288541"/>
            </a:xfrm>
          </p:grpSpPr>
          <p:pic>
            <p:nvPicPr>
              <p:cNvPr id="29" name="Picture 28"/>
              <p:cNvPicPr>
                <a:picLocks noChangeAspect="1"/>
              </p:cNvPicPr>
              <p:nvPr/>
            </p:nvPicPr>
            <p:blipFill>
              <a:blip r:embed="rId7"/>
              <a:stretch>
                <a:fillRect/>
              </a:stretch>
            </p:blipFill>
            <p:spPr>
              <a:xfrm>
                <a:off x="5244196" y="5810930"/>
                <a:ext cx="1069200" cy="192875"/>
              </a:xfrm>
              <a:prstGeom prst="rect">
                <a:avLst/>
              </a:prstGeom>
            </p:spPr>
          </p:pic>
          <p:sp>
            <p:nvSpPr>
              <p:cNvPr id="30" name="TextBox 29"/>
              <p:cNvSpPr txBox="1"/>
              <p:nvPr/>
            </p:nvSpPr>
            <p:spPr>
              <a:xfrm>
                <a:off x="6327499" y="5803708"/>
                <a:ext cx="495330" cy="288541"/>
              </a:xfrm>
              <a:prstGeom prst="rect">
                <a:avLst/>
              </a:prstGeom>
              <a:solidFill>
                <a:schemeClr val="bg1"/>
              </a:solidFill>
            </p:spPr>
            <p:txBody>
              <a:bodyPr wrap="none" rtlCol="0">
                <a:spAutoFit/>
              </a:bodyPr>
              <a:lstStyle/>
              <a:p>
                <a:pPr algn="r"/>
                <a:r>
                  <a:rPr lang="en-GB" sz="900" b="1" dirty="0" smtClean="0">
                    <a:solidFill>
                      <a:srgbClr val="ED7D31"/>
                    </a:solidFill>
                  </a:rPr>
                  <a:t>2kA</a:t>
                </a:r>
                <a:endParaRPr lang="en-GB" sz="900" b="1" dirty="0">
                  <a:solidFill>
                    <a:srgbClr val="ED7D31"/>
                  </a:solidFill>
                </a:endParaRPr>
              </a:p>
            </p:txBody>
          </p:sp>
        </p:grpSp>
        <p:grpSp>
          <p:nvGrpSpPr>
            <p:cNvPr id="19" name="Group 18"/>
            <p:cNvGrpSpPr/>
            <p:nvPr/>
          </p:nvGrpSpPr>
          <p:grpSpPr>
            <a:xfrm>
              <a:off x="3596467" y="1727069"/>
              <a:ext cx="1587645" cy="288541"/>
              <a:chOff x="5244196" y="6032321"/>
              <a:chExt cx="1587645" cy="288541"/>
            </a:xfrm>
          </p:grpSpPr>
          <p:pic>
            <p:nvPicPr>
              <p:cNvPr id="27" name="Picture 26"/>
              <p:cNvPicPr>
                <a:picLocks noChangeAspect="1"/>
              </p:cNvPicPr>
              <p:nvPr/>
            </p:nvPicPr>
            <p:blipFill>
              <a:blip r:embed="rId8"/>
              <a:stretch>
                <a:fillRect/>
              </a:stretch>
            </p:blipFill>
            <p:spPr>
              <a:xfrm>
                <a:off x="5244196" y="6070595"/>
                <a:ext cx="1069200" cy="180296"/>
              </a:xfrm>
              <a:prstGeom prst="rect">
                <a:avLst/>
              </a:prstGeom>
            </p:spPr>
          </p:pic>
          <p:sp>
            <p:nvSpPr>
              <p:cNvPr id="28" name="TextBox 27"/>
              <p:cNvSpPr txBox="1"/>
              <p:nvPr/>
            </p:nvSpPr>
            <p:spPr>
              <a:xfrm>
                <a:off x="6256362" y="6032321"/>
                <a:ext cx="575479" cy="288541"/>
              </a:xfrm>
              <a:prstGeom prst="rect">
                <a:avLst/>
              </a:prstGeom>
              <a:solidFill>
                <a:schemeClr val="bg1"/>
              </a:solidFill>
            </p:spPr>
            <p:txBody>
              <a:bodyPr wrap="none" rtlCol="0">
                <a:spAutoFit/>
              </a:bodyPr>
              <a:lstStyle/>
              <a:p>
                <a:pPr algn="r"/>
                <a:r>
                  <a:rPr lang="en-GB" sz="900" b="1" dirty="0" smtClean="0">
                    <a:solidFill>
                      <a:srgbClr val="C00000"/>
                    </a:solidFill>
                  </a:rPr>
                  <a:t>200A</a:t>
                </a:r>
                <a:endParaRPr lang="en-GB" sz="900" b="1" dirty="0">
                  <a:solidFill>
                    <a:srgbClr val="C00000"/>
                  </a:solidFill>
                </a:endParaRPr>
              </a:p>
            </p:txBody>
          </p:sp>
        </p:grpSp>
        <p:grpSp>
          <p:nvGrpSpPr>
            <p:cNvPr id="20" name="Group 19"/>
            <p:cNvGrpSpPr/>
            <p:nvPr/>
          </p:nvGrpSpPr>
          <p:grpSpPr>
            <a:xfrm>
              <a:off x="3596467" y="2004068"/>
              <a:ext cx="1688752" cy="327013"/>
              <a:chOff x="5244196" y="6248345"/>
              <a:chExt cx="1688752" cy="327013"/>
            </a:xfrm>
          </p:grpSpPr>
          <p:pic>
            <p:nvPicPr>
              <p:cNvPr id="25" name="Picture 24"/>
              <p:cNvPicPr>
                <a:picLocks noChangeAspect="1"/>
              </p:cNvPicPr>
              <p:nvPr/>
            </p:nvPicPr>
            <p:blipFill>
              <a:blip r:embed="rId9"/>
              <a:stretch>
                <a:fillRect/>
              </a:stretch>
            </p:blipFill>
            <p:spPr>
              <a:xfrm>
                <a:off x="5244196" y="6317680"/>
                <a:ext cx="1069200" cy="188682"/>
              </a:xfrm>
              <a:prstGeom prst="rect">
                <a:avLst/>
              </a:prstGeom>
            </p:spPr>
          </p:pic>
          <p:sp>
            <p:nvSpPr>
              <p:cNvPr id="26" name="TextBox 25"/>
              <p:cNvSpPr txBox="1"/>
              <p:nvPr/>
            </p:nvSpPr>
            <p:spPr>
              <a:xfrm>
                <a:off x="6277319" y="6248345"/>
                <a:ext cx="655629" cy="327013"/>
              </a:xfrm>
              <a:prstGeom prst="rect">
                <a:avLst/>
              </a:prstGeom>
              <a:noFill/>
            </p:spPr>
            <p:txBody>
              <a:bodyPr wrap="none" rtlCol="0">
                <a:spAutoFit/>
              </a:bodyPr>
              <a:lstStyle/>
              <a:p>
                <a:r>
                  <a:rPr lang="en-GB" sz="900" b="1" dirty="0" smtClean="0">
                    <a:solidFill>
                      <a:srgbClr val="2AA82A"/>
                    </a:solidFill>
                  </a:rPr>
                  <a:t>2.8kA,</a:t>
                </a:r>
              </a:p>
              <a:p>
                <a:r>
                  <a:rPr lang="en-GB" sz="200" b="1" dirty="0" smtClean="0">
                    <a:solidFill>
                      <a:srgbClr val="2AA82A"/>
                    </a:solidFill>
                  </a:rPr>
                  <a:t>12Hz fast decay</a:t>
                </a:r>
                <a:endParaRPr lang="en-GB" sz="200" b="1" dirty="0">
                  <a:solidFill>
                    <a:srgbClr val="2AA82A"/>
                  </a:solidFill>
                </a:endParaRPr>
              </a:p>
            </p:txBody>
          </p:sp>
        </p:grpSp>
        <p:grpSp>
          <p:nvGrpSpPr>
            <p:cNvPr id="21" name="Group 20"/>
            <p:cNvGrpSpPr/>
            <p:nvPr/>
          </p:nvGrpSpPr>
          <p:grpSpPr>
            <a:xfrm rot="18593008" flipH="1">
              <a:off x="2118094" y="1382370"/>
              <a:ext cx="1484989" cy="773048"/>
              <a:chOff x="1524000" y="1523999"/>
              <a:chExt cx="6096000" cy="3810000"/>
            </a:xfrm>
            <a:effectLst>
              <a:outerShdw blurRad="50800" dist="38100" dir="2700000" algn="tl" rotWithShape="0">
                <a:prstClr val="black">
                  <a:alpha val="40000"/>
                </a:prstClr>
              </a:outerShdw>
            </a:effectLst>
          </p:grpSpPr>
          <p:sp>
            <p:nvSpPr>
              <p:cNvPr id="23" name="Shape 22"/>
              <p:cNvSpPr/>
              <p:nvPr/>
            </p:nvSpPr>
            <p:spPr>
              <a:xfrm>
                <a:off x="1524000" y="1523999"/>
                <a:ext cx="6096000" cy="3810000"/>
              </a:xfrm>
              <a:prstGeom prst="swooshArrow">
                <a:avLst>
                  <a:gd name="adj1" fmla="val 25000"/>
                  <a:gd name="adj2" fmla="val 25000"/>
                </a:avLst>
              </a:prstGeom>
            </p:spPr>
            <p:style>
              <a:lnRef idx="0">
                <a:schemeClr val="accent4"/>
              </a:lnRef>
              <a:fillRef idx="3">
                <a:schemeClr val="accent4"/>
              </a:fillRef>
              <a:effectRef idx="3">
                <a:schemeClr val="accent4"/>
              </a:effectRef>
              <a:fontRef idx="minor">
                <a:schemeClr val="lt1"/>
              </a:fontRef>
            </p:style>
          </p:sp>
          <p:sp>
            <p:nvSpPr>
              <p:cNvPr id="24" name="Freeform 23"/>
              <p:cNvSpPr/>
              <p:nvPr/>
            </p:nvSpPr>
            <p:spPr>
              <a:xfrm>
                <a:off x="3962400" y="2522219"/>
                <a:ext cx="2438400" cy="2811780"/>
              </a:xfrm>
              <a:custGeom>
                <a:avLst/>
                <a:gdLst>
                  <a:gd name="connsiteX0" fmla="*/ 406408 w 2438400"/>
                  <a:gd name="connsiteY0" fmla="*/ 0 h 2811780"/>
                  <a:gd name="connsiteX1" fmla="*/ 2438400 w 2438400"/>
                  <a:gd name="connsiteY1" fmla="*/ 0 h 2811780"/>
                  <a:gd name="connsiteX2" fmla="*/ 2438400 w 2438400"/>
                  <a:gd name="connsiteY2" fmla="*/ 0 h 2811780"/>
                  <a:gd name="connsiteX3" fmla="*/ 2438400 w 2438400"/>
                  <a:gd name="connsiteY3" fmla="*/ 2405372 h 2811780"/>
                  <a:gd name="connsiteX4" fmla="*/ 2031992 w 2438400"/>
                  <a:gd name="connsiteY4" fmla="*/ 2811780 h 2811780"/>
                  <a:gd name="connsiteX5" fmla="*/ 0 w 2438400"/>
                  <a:gd name="connsiteY5" fmla="*/ 2811780 h 2811780"/>
                  <a:gd name="connsiteX6" fmla="*/ 0 w 2438400"/>
                  <a:gd name="connsiteY6" fmla="*/ 2811780 h 2811780"/>
                  <a:gd name="connsiteX7" fmla="*/ 0 w 2438400"/>
                  <a:gd name="connsiteY7" fmla="*/ 406408 h 2811780"/>
                  <a:gd name="connsiteX8" fmla="*/ 406408 w 2438400"/>
                  <a:gd name="connsiteY8" fmla="*/ 0 h 2811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2811780">
                    <a:moveTo>
                      <a:pt x="406408" y="0"/>
                    </a:moveTo>
                    <a:lnTo>
                      <a:pt x="2438400" y="0"/>
                    </a:lnTo>
                    <a:lnTo>
                      <a:pt x="2438400" y="0"/>
                    </a:lnTo>
                    <a:lnTo>
                      <a:pt x="2438400" y="2405372"/>
                    </a:lnTo>
                    <a:cubicBezTo>
                      <a:pt x="2438400" y="2629825"/>
                      <a:pt x="2256445" y="2811780"/>
                      <a:pt x="2031992" y="2811780"/>
                    </a:cubicBezTo>
                    <a:lnTo>
                      <a:pt x="0" y="2811780"/>
                    </a:lnTo>
                    <a:lnTo>
                      <a:pt x="0" y="2811780"/>
                    </a:lnTo>
                    <a:lnTo>
                      <a:pt x="0" y="406408"/>
                    </a:lnTo>
                    <a:cubicBezTo>
                      <a:pt x="0" y="181955"/>
                      <a:pt x="181955" y="0"/>
                      <a:pt x="406408" y="0"/>
                    </a:cubicBez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9033" tIns="119033" rIns="358064" bIns="119033" numCol="1" spcCol="1270" anchor="t" anchorCtr="0">
                <a:noAutofit/>
              </a:bodyPr>
              <a:lstStyle/>
              <a:p>
                <a:pPr lvl="0" algn="r" defTabSz="2844800">
                  <a:lnSpc>
                    <a:spcPct val="90000"/>
                  </a:lnSpc>
                  <a:spcBef>
                    <a:spcPct val="0"/>
                  </a:spcBef>
                  <a:spcAft>
                    <a:spcPct val="35000"/>
                  </a:spcAft>
                </a:pPr>
                <a:endParaRPr lang="en-GB" sz="4400" kern="1200"/>
              </a:p>
            </p:txBody>
          </p:sp>
        </p:grpSp>
        <p:sp>
          <p:nvSpPr>
            <p:cNvPr id="22" name="TextBox 21"/>
            <p:cNvSpPr txBox="1"/>
            <p:nvPr/>
          </p:nvSpPr>
          <p:spPr>
            <a:xfrm rot="20543243">
              <a:off x="2091367" y="961782"/>
              <a:ext cx="1710932" cy="461665"/>
            </a:xfrm>
            <a:prstGeom prst="rect">
              <a:avLst/>
            </a:prstGeom>
            <a:noFill/>
          </p:spPr>
          <p:txBody>
            <a:bodyPr wrap="square" rtlCol="0">
              <a:spAutoFit/>
            </a:bodyPr>
            <a:lstStyle/>
            <a:p>
              <a:pPr algn="ctr"/>
              <a:r>
                <a:rPr lang="en-GB" sz="1000" i="1" dirty="0" smtClean="0">
                  <a:solidFill>
                    <a:schemeClr val="accent5"/>
                  </a:solidFill>
                  <a:effectLst>
                    <a:outerShdw blurRad="50800" dist="38100" dir="2700000" algn="tl" rotWithShape="0">
                      <a:prstClr val="black">
                        <a:alpha val="40000"/>
                      </a:prstClr>
                    </a:outerShdw>
                  </a:effectLst>
                </a:rPr>
                <a:t>External </a:t>
              </a:r>
              <a:r>
                <a:rPr lang="en-GB" sz="1000" i="1" dirty="0" err="1" smtClean="0">
                  <a:solidFill>
                    <a:schemeClr val="accent5"/>
                  </a:solidFill>
                  <a:effectLst>
                    <a:outerShdw blurRad="50800" dist="38100" dir="2700000" algn="tl" rotWithShape="0">
                      <a:prstClr val="black">
                        <a:alpha val="40000"/>
                      </a:prstClr>
                    </a:outerShdw>
                  </a:effectLst>
                </a:rPr>
                <a:t>busbars</a:t>
              </a:r>
              <a:endParaRPr lang="en-GB" sz="1000" i="1" dirty="0" smtClean="0">
                <a:solidFill>
                  <a:schemeClr val="accent5"/>
                </a:solidFill>
                <a:effectLst>
                  <a:outerShdw blurRad="50800" dist="38100" dir="2700000" algn="tl" rotWithShape="0">
                    <a:prstClr val="black">
                      <a:alpha val="40000"/>
                    </a:prstClr>
                  </a:outerShdw>
                </a:effectLst>
              </a:endParaRPr>
            </a:p>
            <a:p>
              <a:pPr algn="ctr"/>
              <a:r>
                <a:rPr lang="en-GB" sz="800" i="1" dirty="0" smtClean="0">
                  <a:solidFill>
                    <a:schemeClr val="accent5"/>
                  </a:solidFill>
                  <a:effectLst>
                    <a:outerShdw blurRad="50800" dist="38100" dir="2700000" algn="tl" rotWithShape="0">
                      <a:prstClr val="black">
                        <a:alpha val="40000"/>
                      </a:prstClr>
                    </a:outerShdw>
                  </a:effectLst>
                </a:rPr>
                <a:t>(round cable type)</a:t>
              </a:r>
              <a:endParaRPr lang="en-GB" sz="800" i="1" dirty="0">
                <a:solidFill>
                  <a:schemeClr val="accent5"/>
                </a:solidFill>
                <a:effectLst>
                  <a:outerShdw blurRad="50800" dist="38100" dir="2700000" algn="tl" rotWithShape="0">
                    <a:prstClr val="black">
                      <a:alpha val="40000"/>
                    </a:prstClr>
                  </a:outerShdw>
                </a:effectLst>
              </a:endParaRPr>
            </a:p>
          </p:txBody>
        </p:sp>
      </p:grpSp>
      <p:sp>
        <p:nvSpPr>
          <p:cNvPr id="41" name="TextBox 40"/>
          <p:cNvSpPr txBox="1"/>
          <p:nvPr/>
        </p:nvSpPr>
        <p:spPr>
          <a:xfrm rot="20543243">
            <a:off x="2431592" y="3613415"/>
            <a:ext cx="1501724" cy="369332"/>
          </a:xfrm>
          <a:prstGeom prst="rect">
            <a:avLst/>
          </a:prstGeom>
          <a:solidFill>
            <a:schemeClr val="bg1"/>
          </a:solidFill>
          <a:effectLst>
            <a:softEdge rad="63500"/>
          </a:effectLst>
        </p:spPr>
        <p:txBody>
          <a:bodyPr wrap="square" rtlCol="0">
            <a:spAutoFit/>
          </a:bodyPr>
          <a:lstStyle/>
          <a:p>
            <a:pPr algn="ctr"/>
            <a:r>
              <a:rPr lang="en-GB" sz="1000" i="1" dirty="0" smtClean="0">
                <a:solidFill>
                  <a:schemeClr val="accent5"/>
                </a:solidFill>
                <a:effectLst>
                  <a:outerShdw blurRad="50800" dist="38100" dir="2700000" algn="tl" rotWithShape="0">
                    <a:prstClr val="black">
                      <a:alpha val="40000"/>
                    </a:prstClr>
                  </a:outerShdw>
                </a:effectLst>
              </a:rPr>
              <a:t>Internal </a:t>
            </a:r>
            <a:r>
              <a:rPr lang="en-GB" sz="1000" i="1" dirty="0" err="1" smtClean="0">
                <a:solidFill>
                  <a:schemeClr val="accent5"/>
                </a:solidFill>
                <a:effectLst>
                  <a:outerShdw blurRad="50800" dist="38100" dir="2700000" algn="tl" rotWithShape="0">
                    <a:prstClr val="black">
                      <a:alpha val="40000"/>
                    </a:prstClr>
                  </a:outerShdw>
                </a:effectLst>
              </a:rPr>
              <a:t>busbars</a:t>
            </a:r>
            <a:endParaRPr lang="en-GB" sz="1000" i="1" dirty="0" smtClean="0">
              <a:solidFill>
                <a:schemeClr val="accent5"/>
              </a:solidFill>
              <a:effectLst>
                <a:outerShdw blurRad="50800" dist="38100" dir="2700000" algn="tl" rotWithShape="0">
                  <a:prstClr val="black">
                    <a:alpha val="40000"/>
                  </a:prstClr>
                </a:outerShdw>
              </a:effectLst>
            </a:endParaRPr>
          </a:p>
          <a:p>
            <a:pPr algn="ctr"/>
            <a:r>
              <a:rPr lang="en-GB" sz="800" i="1" dirty="0" smtClean="0">
                <a:solidFill>
                  <a:schemeClr val="accent5"/>
                </a:solidFill>
                <a:effectLst>
                  <a:outerShdw blurRad="50800" dist="38100" dir="2700000" algn="tl" rotWithShape="0">
                    <a:prstClr val="black">
                      <a:alpha val="40000"/>
                    </a:prstClr>
                  </a:outerShdw>
                </a:effectLst>
              </a:rPr>
              <a:t>(stabilized Rutherford cable)</a:t>
            </a:r>
            <a:endParaRPr lang="en-GB" sz="800" i="1" dirty="0">
              <a:solidFill>
                <a:schemeClr val="accent5"/>
              </a:solidFill>
              <a:effectLst>
                <a:outerShdw blurRad="50800" dist="38100" dir="2700000" algn="tl" rotWithShape="0">
                  <a:prstClr val="black">
                    <a:alpha val="40000"/>
                  </a:prstClr>
                </a:outerShdw>
              </a:effectLst>
            </a:endParaRPr>
          </a:p>
        </p:txBody>
      </p:sp>
      <p:grpSp>
        <p:nvGrpSpPr>
          <p:cNvPr id="42" name="Group 41"/>
          <p:cNvGrpSpPr/>
          <p:nvPr/>
        </p:nvGrpSpPr>
        <p:grpSpPr>
          <a:xfrm>
            <a:off x="4091338" y="611505"/>
            <a:ext cx="4529292" cy="1212430"/>
            <a:chOff x="8311" y="864412"/>
            <a:chExt cx="7970520" cy="2133600"/>
          </a:xfrm>
        </p:grpSpPr>
        <p:pic>
          <p:nvPicPr>
            <p:cNvPr id="43" name="Picture 42"/>
            <p:cNvPicPr>
              <a:picLocks noChangeAspect="1"/>
            </p:cNvPicPr>
            <p:nvPr/>
          </p:nvPicPr>
          <p:blipFill>
            <a:blip r:embed="rId10"/>
            <a:stretch>
              <a:fillRect/>
            </a:stretch>
          </p:blipFill>
          <p:spPr>
            <a:xfrm>
              <a:off x="8311" y="864412"/>
              <a:ext cx="7970520" cy="2133600"/>
            </a:xfrm>
            <a:prstGeom prst="rect">
              <a:avLst/>
            </a:prstGeom>
            <a:noFill/>
            <a:ln>
              <a:noFill/>
            </a:ln>
          </p:spPr>
        </p:pic>
        <p:grpSp>
          <p:nvGrpSpPr>
            <p:cNvPr id="44" name="Group 43"/>
            <p:cNvGrpSpPr/>
            <p:nvPr/>
          </p:nvGrpSpPr>
          <p:grpSpPr>
            <a:xfrm>
              <a:off x="179975" y="1077696"/>
              <a:ext cx="6773752" cy="1769255"/>
              <a:chOff x="179975" y="1077696"/>
              <a:chExt cx="6773752" cy="1769255"/>
            </a:xfrm>
          </p:grpSpPr>
          <p:grpSp>
            <p:nvGrpSpPr>
              <p:cNvPr id="54" name="Group 53"/>
              <p:cNvGrpSpPr/>
              <p:nvPr/>
            </p:nvGrpSpPr>
            <p:grpSpPr>
              <a:xfrm>
                <a:off x="6862289" y="1256373"/>
                <a:ext cx="45720" cy="131443"/>
                <a:chOff x="6862289" y="1256373"/>
                <a:chExt cx="45720" cy="131443"/>
              </a:xfrm>
            </p:grpSpPr>
            <p:sp>
              <p:nvSpPr>
                <p:cNvPr id="186" name="Oval 185"/>
                <p:cNvSpPr/>
                <p:nvPr/>
              </p:nvSpPr>
              <p:spPr>
                <a:xfrm>
                  <a:off x="6862290" y="1256373"/>
                  <a:ext cx="45719" cy="45719"/>
                </a:xfrm>
                <a:prstGeom prst="ellipse">
                  <a:avLst/>
                </a:prstGeom>
                <a:solidFill>
                  <a:schemeClr val="accent3"/>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7" name="Oval 186"/>
                <p:cNvSpPr/>
                <p:nvPr/>
              </p:nvSpPr>
              <p:spPr>
                <a:xfrm>
                  <a:off x="6862289" y="1299235"/>
                  <a:ext cx="45719" cy="45719"/>
                </a:xfrm>
                <a:prstGeom prst="ellipse">
                  <a:avLst/>
                </a:prstGeom>
                <a:solidFill>
                  <a:srgbClr val="FFC000"/>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8" name="Oval 187"/>
                <p:cNvSpPr/>
                <p:nvPr/>
              </p:nvSpPr>
              <p:spPr>
                <a:xfrm>
                  <a:off x="6862289" y="1342097"/>
                  <a:ext cx="45719" cy="45719"/>
                </a:xfrm>
                <a:prstGeom prst="ellipse">
                  <a:avLst/>
                </a:prstGeom>
                <a:solidFill>
                  <a:schemeClr val="accent3"/>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5" name="Group 54"/>
              <p:cNvGrpSpPr/>
              <p:nvPr/>
            </p:nvGrpSpPr>
            <p:grpSpPr>
              <a:xfrm>
                <a:off x="179975" y="2391657"/>
                <a:ext cx="6773752" cy="455294"/>
                <a:chOff x="179975" y="2391657"/>
                <a:chExt cx="6773752" cy="455294"/>
              </a:xfrm>
            </p:grpSpPr>
            <p:grpSp>
              <p:nvGrpSpPr>
                <p:cNvPr id="175" name="Group 174"/>
                <p:cNvGrpSpPr/>
                <p:nvPr/>
              </p:nvGrpSpPr>
              <p:grpSpPr>
                <a:xfrm>
                  <a:off x="1087075" y="2391657"/>
                  <a:ext cx="5866652" cy="455294"/>
                  <a:chOff x="1087075" y="2391657"/>
                  <a:chExt cx="5866652" cy="455294"/>
                </a:xfrm>
              </p:grpSpPr>
              <p:sp>
                <p:nvSpPr>
                  <p:cNvPr id="177" name="Oval 176"/>
                  <p:cNvSpPr/>
                  <p:nvPr/>
                </p:nvSpPr>
                <p:spPr>
                  <a:xfrm>
                    <a:off x="6908008" y="2391657"/>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78" name="Oval 177"/>
                  <p:cNvSpPr/>
                  <p:nvPr/>
                </p:nvSpPr>
                <p:spPr>
                  <a:xfrm>
                    <a:off x="6908007" y="2420233"/>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79" name="Oval 178"/>
                  <p:cNvSpPr/>
                  <p:nvPr/>
                </p:nvSpPr>
                <p:spPr>
                  <a:xfrm>
                    <a:off x="6908008" y="2758370"/>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0" name="Oval 179"/>
                  <p:cNvSpPr/>
                  <p:nvPr/>
                </p:nvSpPr>
                <p:spPr>
                  <a:xfrm>
                    <a:off x="6908007" y="2801232"/>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1" name="Oval 180"/>
                  <p:cNvSpPr/>
                  <p:nvPr/>
                </p:nvSpPr>
                <p:spPr>
                  <a:xfrm>
                    <a:off x="4641058" y="2758370"/>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2" name="Oval 181"/>
                  <p:cNvSpPr/>
                  <p:nvPr/>
                </p:nvSpPr>
                <p:spPr>
                  <a:xfrm>
                    <a:off x="3529387" y="2415470"/>
                    <a:ext cx="45719" cy="45719"/>
                  </a:xfrm>
                  <a:prstGeom prst="ellipse">
                    <a:avLst/>
                  </a:prstGeom>
                  <a:solidFill>
                    <a:srgbClr val="4472C4">
                      <a:hueOff val="0"/>
                      <a:satOff val="0"/>
                      <a:lumOff val="0"/>
                      <a:alphaOff val="0"/>
                    </a:srgbClr>
                  </a:solidFill>
                  <a:ln w="12700" cap="flat" cmpd="sng" algn="ctr">
                    <a:solidFill>
                      <a:schemeClr val="accent3"/>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3" name="Oval 182"/>
                  <p:cNvSpPr/>
                  <p:nvPr/>
                </p:nvSpPr>
                <p:spPr>
                  <a:xfrm>
                    <a:off x="2292674" y="2415470"/>
                    <a:ext cx="45719" cy="45719"/>
                  </a:xfrm>
                  <a:prstGeom prst="ellipse">
                    <a:avLst/>
                  </a:prstGeom>
                  <a:solidFill>
                    <a:srgbClr val="4472C4">
                      <a:hueOff val="0"/>
                      <a:satOff val="0"/>
                      <a:lumOff val="0"/>
                      <a:alphaOff val="0"/>
                    </a:srgbClr>
                  </a:solidFill>
                  <a:ln w="12700" cap="flat" cmpd="sng" algn="ctr">
                    <a:solidFill>
                      <a:srgbClr val="FFC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4" name="Oval 183"/>
                  <p:cNvSpPr/>
                  <p:nvPr/>
                </p:nvSpPr>
                <p:spPr>
                  <a:xfrm>
                    <a:off x="1097819" y="2401817"/>
                    <a:ext cx="45719" cy="45719"/>
                  </a:xfrm>
                  <a:prstGeom prst="ellipse">
                    <a:avLst/>
                  </a:prstGeom>
                  <a:solidFill>
                    <a:srgbClr val="4472C4">
                      <a:hueOff val="0"/>
                      <a:satOff val="0"/>
                      <a:lumOff val="0"/>
                      <a:alphaOff val="0"/>
                    </a:srgbClr>
                  </a:solidFill>
                  <a:ln w="12700" cap="flat" cmpd="sng" algn="ctr">
                    <a:solidFill>
                      <a:schemeClr val="accent3"/>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5" name="Oval 184"/>
                  <p:cNvSpPr/>
                  <p:nvPr/>
                </p:nvSpPr>
                <p:spPr>
                  <a:xfrm>
                    <a:off x="1087075" y="2781229"/>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sp>
              <p:nvSpPr>
                <p:cNvPr id="176" name="Oval 175"/>
                <p:cNvSpPr/>
                <p:nvPr/>
              </p:nvSpPr>
              <p:spPr>
                <a:xfrm>
                  <a:off x="179975" y="2397937"/>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6" name="Group 55"/>
              <p:cNvGrpSpPr/>
              <p:nvPr/>
            </p:nvGrpSpPr>
            <p:grpSpPr>
              <a:xfrm>
                <a:off x="6869527" y="1077696"/>
                <a:ext cx="29534" cy="182793"/>
                <a:chOff x="6869527" y="1077696"/>
                <a:chExt cx="29534" cy="182793"/>
              </a:xfrm>
            </p:grpSpPr>
            <p:sp>
              <p:nvSpPr>
                <p:cNvPr id="167" name="Oval 166"/>
                <p:cNvSpPr/>
                <p:nvPr/>
              </p:nvSpPr>
              <p:spPr>
                <a:xfrm>
                  <a:off x="6869529"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8" name="Oval 167"/>
                <p:cNvSpPr/>
                <p:nvPr/>
              </p:nvSpPr>
              <p:spPr>
                <a:xfrm>
                  <a:off x="6869527"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9" name="Oval 168"/>
                <p:cNvSpPr/>
                <p:nvPr/>
              </p:nvSpPr>
              <p:spPr>
                <a:xfrm>
                  <a:off x="6870259"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70" name="Oval 169"/>
                <p:cNvSpPr/>
                <p:nvPr/>
              </p:nvSpPr>
              <p:spPr>
                <a:xfrm>
                  <a:off x="6870257"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71" name="Oval 170"/>
                <p:cNvSpPr/>
                <p:nvPr/>
              </p:nvSpPr>
              <p:spPr>
                <a:xfrm>
                  <a:off x="6870259" y="116966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72" name="Oval 171"/>
                <p:cNvSpPr/>
                <p:nvPr/>
              </p:nvSpPr>
              <p:spPr>
                <a:xfrm>
                  <a:off x="6870257" y="119347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73" name="Oval 172"/>
                <p:cNvSpPr/>
                <p:nvPr/>
              </p:nvSpPr>
              <p:spPr>
                <a:xfrm>
                  <a:off x="6870261" y="120787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74" name="Oval 173"/>
                <p:cNvSpPr/>
                <p:nvPr/>
              </p:nvSpPr>
              <p:spPr>
                <a:xfrm>
                  <a:off x="6870259" y="123168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7" name="Group 56"/>
              <p:cNvGrpSpPr/>
              <p:nvPr/>
            </p:nvGrpSpPr>
            <p:grpSpPr>
              <a:xfrm>
                <a:off x="2268000" y="1077696"/>
                <a:ext cx="301949" cy="182793"/>
                <a:chOff x="2268000" y="1077696"/>
                <a:chExt cx="301949" cy="182793"/>
              </a:xfrm>
            </p:grpSpPr>
            <p:sp>
              <p:nvSpPr>
                <p:cNvPr id="159" name="Oval 158"/>
                <p:cNvSpPr/>
                <p:nvPr/>
              </p:nvSpPr>
              <p:spPr>
                <a:xfrm>
                  <a:off x="2268000"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0" name="Oval 159"/>
                <p:cNvSpPr/>
                <p:nvPr/>
              </p:nvSpPr>
              <p:spPr>
                <a:xfrm>
                  <a:off x="2268000"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1" name="Oval 160"/>
                <p:cNvSpPr/>
                <p:nvPr/>
              </p:nvSpPr>
              <p:spPr>
                <a:xfrm>
                  <a:off x="2268000"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2" name="Oval 161"/>
                <p:cNvSpPr/>
                <p:nvPr/>
              </p:nvSpPr>
              <p:spPr>
                <a:xfrm>
                  <a:off x="2268000"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3" name="Oval 162"/>
                <p:cNvSpPr/>
                <p:nvPr/>
              </p:nvSpPr>
              <p:spPr>
                <a:xfrm>
                  <a:off x="2541147" y="116966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4" name="Oval 163"/>
                <p:cNvSpPr/>
                <p:nvPr/>
              </p:nvSpPr>
              <p:spPr>
                <a:xfrm>
                  <a:off x="2541145" y="119347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5" name="Oval 164"/>
                <p:cNvSpPr/>
                <p:nvPr/>
              </p:nvSpPr>
              <p:spPr>
                <a:xfrm>
                  <a:off x="2541149" y="120787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66" name="Oval 165"/>
                <p:cNvSpPr/>
                <p:nvPr/>
              </p:nvSpPr>
              <p:spPr>
                <a:xfrm>
                  <a:off x="2541147" y="123168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8" name="Group 57"/>
              <p:cNvGrpSpPr/>
              <p:nvPr/>
            </p:nvGrpSpPr>
            <p:grpSpPr>
              <a:xfrm>
                <a:off x="6872373" y="1406125"/>
                <a:ext cx="28802" cy="52610"/>
                <a:chOff x="6872373" y="1406125"/>
                <a:chExt cx="28802" cy="52610"/>
              </a:xfrm>
            </p:grpSpPr>
            <p:sp>
              <p:nvSpPr>
                <p:cNvPr id="157" name="Oval 156"/>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58" name="Oval 157"/>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9" name="Group 58"/>
              <p:cNvGrpSpPr/>
              <p:nvPr/>
            </p:nvGrpSpPr>
            <p:grpSpPr>
              <a:xfrm>
                <a:off x="6872636" y="1456223"/>
                <a:ext cx="28802" cy="52610"/>
                <a:chOff x="6872373" y="1406125"/>
                <a:chExt cx="28802" cy="52610"/>
              </a:xfrm>
            </p:grpSpPr>
            <p:sp>
              <p:nvSpPr>
                <p:cNvPr id="155" name="Oval 154"/>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56" name="Oval 155"/>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0" name="Group 59"/>
              <p:cNvGrpSpPr/>
              <p:nvPr/>
            </p:nvGrpSpPr>
            <p:grpSpPr>
              <a:xfrm>
                <a:off x="6872636" y="1497196"/>
                <a:ext cx="28802" cy="52610"/>
                <a:chOff x="6872373" y="1406125"/>
                <a:chExt cx="28802" cy="52610"/>
              </a:xfrm>
            </p:grpSpPr>
            <p:sp>
              <p:nvSpPr>
                <p:cNvPr id="153" name="Oval 152"/>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54" name="Oval 153"/>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1" name="Group 60"/>
              <p:cNvGrpSpPr/>
              <p:nvPr/>
            </p:nvGrpSpPr>
            <p:grpSpPr>
              <a:xfrm>
                <a:off x="6872899" y="1547294"/>
                <a:ext cx="28802" cy="52610"/>
                <a:chOff x="6872373" y="1406125"/>
                <a:chExt cx="28802" cy="52610"/>
              </a:xfrm>
            </p:grpSpPr>
            <p:sp>
              <p:nvSpPr>
                <p:cNvPr id="151" name="Oval 150"/>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52" name="Oval 151"/>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2" name="Group 61"/>
              <p:cNvGrpSpPr/>
              <p:nvPr/>
            </p:nvGrpSpPr>
            <p:grpSpPr>
              <a:xfrm>
                <a:off x="6872373" y="1588984"/>
                <a:ext cx="28802" cy="52610"/>
                <a:chOff x="6872373" y="1406125"/>
                <a:chExt cx="28802" cy="52610"/>
              </a:xfrm>
            </p:grpSpPr>
            <p:sp>
              <p:nvSpPr>
                <p:cNvPr id="149" name="Oval 148"/>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50" name="Oval 149"/>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3" name="Group 62"/>
              <p:cNvGrpSpPr/>
              <p:nvPr/>
            </p:nvGrpSpPr>
            <p:grpSpPr>
              <a:xfrm>
                <a:off x="6872636" y="1639082"/>
                <a:ext cx="28802" cy="52610"/>
                <a:chOff x="6872373" y="1406125"/>
                <a:chExt cx="28802" cy="52610"/>
              </a:xfrm>
            </p:grpSpPr>
            <p:sp>
              <p:nvSpPr>
                <p:cNvPr id="147" name="Oval 146"/>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8" name="Oval 147"/>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4" name="Group 63"/>
              <p:cNvGrpSpPr/>
              <p:nvPr/>
            </p:nvGrpSpPr>
            <p:grpSpPr>
              <a:xfrm>
                <a:off x="3602123" y="1568049"/>
                <a:ext cx="28802" cy="52610"/>
                <a:chOff x="6872373" y="1406125"/>
                <a:chExt cx="28802" cy="52610"/>
              </a:xfrm>
            </p:grpSpPr>
            <p:sp>
              <p:nvSpPr>
                <p:cNvPr id="145" name="Oval 144"/>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6" name="Oval 145"/>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5" name="Group 64"/>
              <p:cNvGrpSpPr/>
              <p:nvPr/>
            </p:nvGrpSpPr>
            <p:grpSpPr>
              <a:xfrm>
                <a:off x="4650136" y="1619735"/>
                <a:ext cx="28802" cy="52610"/>
                <a:chOff x="6872373" y="1406125"/>
                <a:chExt cx="28802" cy="52610"/>
              </a:xfrm>
            </p:grpSpPr>
            <p:sp>
              <p:nvSpPr>
                <p:cNvPr id="143" name="Oval 142"/>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4" name="Oval 143"/>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6" name="Group 65"/>
              <p:cNvGrpSpPr/>
              <p:nvPr/>
            </p:nvGrpSpPr>
            <p:grpSpPr>
              <a:xfrm>
                <a:off x="229413" y="1394218"/>
                <a:ext cx="28802" cy="52610"/>
                <a:chOff x="6872373" y="1406125"/>
                <a:chExt cx="28802" cy="52610"/>
              </a:xfrm>
            </p:grpSpPr>
            <p:sp>
              <p:nvSpPr>
                <p:cNvPr id="141" name="Oval 140"/>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2" name="Oval 141"/>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7" name="Group 66"/>
              <p:cNvGrpSpPr/>
              <p:nvPr/>
            </p:nvGrpSpPr>
            <p:grpSpPr>
              <a:xfrm>
                <a:off x="1137730" y="1439554"/>
                <a:ext cx="28802" cy="52610"/>
                <a:chOff x="6872373" y="1406125"/>
                <a:chExt cx="28802" cy="52610"/>
              </a:xfrm>
            </p:grpSpPr>
            <p:sp>
              <p:nvSpPr>
                <p:cNvPr id="139" name="Oval 138"/>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0" name="Oval 139"/>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8" name="Group 67"/>
              <p:cNvGrpSpPr/>
              <p:nvPr/>
            </p:nvGrpSpPr>
            <p:grpSpPr>
              <a:xfrm>
                <a:off x="2263812" y="1485275"/>
                <a:ext cx="28802" cy="52610"/>
                <a:chOff x="6872373" y="1406125"/>
                <a:chExt cx="28802" cy="52610"/>
              </a:xfrm>
            </p:grpSpPr>
            <p:sp>
              <p:nvSpPr>
                <p:cNvPr id="137" name="Oval 136"/>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8" name="Oval 137"/>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69" name="Group 68"/>
              <p:cNvGrpSpPr/>
              <p:nvPr/>
            </p:nvGrpSpPr>
            <p:grpSpPr>
              <a:xfrm>
                <a:off x="2525477" y="1528244"/>
                <a:ext cx="28802" cy="52610"/>
                <a:chOff x="6872373" y="1406125"/>
                <a:chExt cx="28802" cy="52610"/>
              </a:xfrm>
            </p:grpSpPr>
            <p:sp>
              <p:nvSpPr>
                <p:cNvPr id="135" name="Oval 134"/>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6" name="Oval 135"/>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sp>
            <p:nvSpPr>
              <p:cNvPr id="70" name="Oval 69"/>
              <p:cNvSpPr/>
              <p:nvPr/>
            </p:nvSpPr>
            <p:spPr>
              <a:xfrm>
                <a:off x="6915978" y="2463571"/>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nvGrpSpPr>
              <p:cNvPr id="71" name="Group 70"/>
              <p:cNvGrpSpPr/>
              <p:nvPr/>
            </p:nvGrpSpPr>
            <p:grpSpPr>
              <a:xfrm>
                <a:off x="6871643" y="1769592"/>
                <a:ext cx="29530" cy="96688"/>
                <a:chOff x="2260797" y="1077696"/>
                <a:chExt cx="29530" cy="96688"/>
              </a:xfrm>
            </p:grpSpPr>
            <p:sp>
              <p:nvSpPr>
                <p:cNvPr id="131" name="Oval 130"/>
                <p:cNvSpPr/>
                <p:nvPr/>
              </p:nvSpPr>
              <p:spPr>
                <a:xfrm>
                  <a:off x="2260799"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2" name="Oval 131"/>
                <p:cNvSpPr/>
                <p:nvPr/>
              </p:nvSpPr>
              <p:spPr>
                <a:xfrm>
                  <a:off x="2260797"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3" name="Oval 132"/>
                <p:cNvSpPr/>
                <p:nvPr/>
              </p:nvSpPr>
              <p:spPr>
                <a:xfrm>
                  <a:off x="2261368"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4" name="Oval 133"/>
                <p:cNvSpPr/>
                <p:nvPr/>
              </p:nvSpPr>
              <p:spPr>
                <a:xfrm>
                  <a:off x="2261527"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72" name="Group 71"/>
              <p:cNvGrpSpPr/>
              <p:nvPr/>
            </p:nvGrpSpPr>
            <p:grpSpPr>
              <a:xfrm>
                <a:off x="6874770" y="1891758"/>
                <a:ext cx="28802" cy="47848"/>
                <a:chOff x="6872373" y="1408506"/>
                <a:chExt cx="28802" cy="47848"/>
              </a:xfrm>
              <a:solidFill>
                <a:srgbClr val="C00B03"/>
              </a:solidFill>
            </p:grpSpPr>
            <p:sp>
              <p:nvSpPr>
                <p:cNvPr id="129" name="Oval 12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0" name="Oval 12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73" name="Group 72"/>
              <p:cNvGrpSpPr/>
              <p:nvPr/>
            </p:nvGrpSpPr>
            <p:grpSpPr>
              <a:xfrm>
                <a:off x="6874770" y="1930371"/>
                <a:ext cx="28802" cy="47848"/>
                <a:chOff x="6872373" y="1408506"/>
                <a:chExt cx="28802" cy="47848"/>
              </a:xfrm>
              <a:solidFill>
                <a:srgbClr val="C00B03"/>
              </a:solidFill>
            </p:grpSpPr>
            <p:sp>
              <p:nvSpPr>
                <p:cNvPr id="127" name="Oval 12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8" name="Oval 12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74" name="Group 73"/>
              <p:cNvGrpSpPr/>
              <p:nvPr/>
            </p:nvGrpSpPr>
            <p:grpSpPr>
              <a:xfrm>
                <a:off x="6874770" y="1969738"/>
                <a:ext cx="28802" cy="47848"/>
                <a:chOff x="6872373" y="1408506"/>
                <a:chExt cx="28802" cy="47848"/>
              </a:xfrm>
              <a:solidFill>
                <a:srgbClr val="C00B03"/>
              </a:solidFill>
            </p:grpSpPr>
            <p:sp>
              <p:nvSpPr>
                <p:cNvPr id="125" name="Oval 12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6" name="Oval 12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75" name="Group 74"/>
              <p:cNvGrpSpPr/>
              <p:nvPr/>
            </p:nvGrpSpPr>
            <p:grpSpPr>
              <a:xfrm>
                <a:off x="6874773" y="2006058"/>
                <a:ext cx="28802" cy="47848"/>
                <a:chOff x="6872373" y="1408506"/>
                <a:chExt cx="28802" cy="47848"/>
              </a:xfrm>
              <a:solidFill>
                <a:srgbClr val="C00B03"/>
              </a:solidFill>
            </p:grpSpPr>
            <p:sp>
              <p:nvSpPr>
                <p:cNvPr id="123" name="Oval 12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4" name="Oval 12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76" name="Group 75"/>
              <p:cNvGrpSpPr/>
              <p:nvPr/>
            </p:nvGrpSpPr>
            <p:grpSpPr>
              <a:xfrm>
                <a:off x="6874768" y="2039396"/>
                <a:ext cx="28802" cy="47848"/>
                <a:chOff x="6872373" y="1408506"/>
                <a:chExt cx="28802" cy="47848"/>
              </a:xfrm>
              <a:solidFill>
                <a:srgbClr val="C00B03"/>
              </a:solidFill>
            </p:grpSpPr>
            <p:sp>
              <p:nvSpPr>
                <p:cNvPr id="121" name="Oval 12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2" name="Oval 12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77" name="Group 76"/>
              <p:cNvGrpSpPr/>
              <p:nvPr/>
            </p:nvGrpSpPr>
            <p:grpSpPr>
              <a:xfrm>
                <a:off x="6874771" y="2082259"/>
                <a:ext cx="28802" cy="47848"/>
                <a:chOff x="6872373" y="1408506"/>
                <a:chExt cx="28802" cy="47848"/>
              </a:xfrm>
              <a:solidFill>
                <a:srgbClr val="C00B03"/>
              </a:solidFill>
            </p:grpSpPr>
            <p:sp>
              <p:nvSpPr>
                <p:cNvPr id="119" name="Oval 11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0" name="Oval 11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78" name="Group 77"/>
              <p:cNvGrpSpPr/>
              <p:nvPr/>
            </p:nvGrpSpPr>
            <p:grpSpPr>
              <a:xfrm>
                <a:off x="6874768" y="2120359"/>
                <a:ext cx="28802" cy="47848"/>
                <a:chOff x="6872373" y="1408506"/>
                <a:chExt cx="28802" cy="47848"/>
              </a:xfrm>
              <a:solidFill>
                <a:srgbClr val="C00B03"/>
              </a:solidFill>
            </p:grpSpPr>
            <p:sp>
              <p:nvSpPr>
                <p:cNvPr id="117" name="Oval 11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8" name="Oval 11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79" name="Group 78"/>
              <p:cNvGrpSpPr/>
              <p:nvPr/>
            </p:nvGrpSpPr>
            <p:grpSpPr>
              <a:xfrm>
                <a:off x="6874771" y="2158456"/>
                <a:ext cx="28802" cy="47848"/>
                <a:chOff x="6872373" y="1408506"/>
                <a:chExt cx="28802" cy="47848"/>
              </a:xfrm>
              <a:solidFill>
                <a:srgbClr val="C00B03"/>
              </a:solidFill>
            </p:grpSpPr>
            <p:sp>
              <p:nvSpPr>
                <p:cNvPr id="115" name="Oval 11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6" name="Oval 11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0" name="Group 79"/>
              <p:cNvGrpSpPr/>
              <p:nvPr/>
            </p:nvGrpSpPr>
            <p:grpSpPr>
              <a:xfrm>
                <a:off x="6874768" y="2196558"/>
                <a:ext cx="28802" cy="47848"/>
                <a:chOff x="6872373" y="1408506"/>
                <a:chExt cx="28802" cy="47848"/>
              </a:xfrm>
              <a:solidFill>
                <a:srgbClr val="C00B03"/>
              </a:solidFill>
            </p:grpSpPr>
            <p:sp>
              <p:nvSpPr>
                <p:cNvPr id="113" name="Oval 11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4" name="Oval 11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1" name="Group 80"/>
              <p:cNvGrpSpPr/>
              <p:nvPr/>
            </p:nvGrpSpPr>
            <p:grpSpPr>
              <a:xfrm>
                <a:off x="6043129" y="1888785"/>
                <a:ext cx="28802" cy="47848"/>
                <a:chOff x="6872373" y="1408506"/>
                <a:chExt cx="28802" cy="47848"/>
              </a:xfrm>
              <a:solidFill>
                <a:srgbClr val="C00B03"/>
              </a:solidFill>
            </p:grpSpPr>
            <p:sp>
              <p:nvSpPr>
                <p:cNvPr id="111" name="Oval 11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2" name="Oval 11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2" name="Group 81"/>
              <p:cNvGrpSpPr/>
              <p:nvPr/>
            </p:nvGrpSpPr>
            <p:grpSpPr>
              <a:xfrm>
                <a:off x="6043129" y="1927398"/>
                <a:ext cx="28802" cy="47848"/>
                <a:chOff x="6872373" y="1408506"/>
                <a:chExt cx="28802" cy="47848"/>
              </a:xfrm>
              <a:solidFill>
                <a:srgbClr val="C00B03"/>
              </a:solidFill>
            </p:grpSpPr>
            <p:sp>
              <p:nvSpPr>
                <p:cNvPr id="109" name="Oval 10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0" name="Oval 10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3" name="Group 82"/>
              <p:cNvGrpSpPr/>
              <p:nvPr/>
            </p:nvGrpSpPr>
            <p:grpSpPr>
              <a:xfrm>
                <a:off x="6043129" y="1966765"/>
                <a:ext cx="28802" cy="47848"/>
                <a:chOff x="6872373" y="1408506"/>
                <a:chExt cx="28802" cy="47848"/>
              </a:xfrm>
              <a:solidFill>
                <a:srgbClr val="C00B03"/>
              </a:solidFill>
            </p:grpSpPr>
            <p:sp>
              <p:nvSpPr>
                <p:cNvPr id="107" name="Oval 10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8" name="Oval 10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4" name="Group 83"/>
              <p:cNvGrpSpPr/>
              <p:nvPr/>
            </p:nvGrpSpPr>
            <p:grpSpPr>
              <a:xfrm>
                <a:off x="6043132" y="2003085"/>
                <a:ext cx="28802" cy="47848"/>
                <a:chOff x="6872373" y="1408506"/>
                <a:chExt cx="28802" cy="47848"/>
              </a:xfrm>
              <a:solidFill>
                <a:srgbClr val="C00B03"/>
              </a:solidFill>
            </p:grpSpPr>
            <p:sp>
              <p:nvSpPr>
                <p:cNvPr id="105" name="Oval 10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6" name="Oval 10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5" name="Group 84"/>
              <p:cNvGrpSpPr/>
              <p:nvPr/>
            </p:nvGrpSpPr>
            <p:grpSpPr>
              <a:xfrm>
                <a:off x="6043127" y="2036423"/>
                <a:ext cx="28802" cy="47848"/>
                <a:chOff x="6872373" y="1408506"/>
                <a:chExt cx="28802" cy="47848"/>
              </a:xfrm>
              <a:solidFill>
                <a:srgbClr val="C00B03"/>
              </a:solidFill>
            </p:grpSpPr>
            <p:sp>
              <p:nvSpPr>
                <p:cNvPr id="103" name="Oval 10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4" name="Oval 10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6" name="Group 85"/>
              <p:cNvGrpSpPr/>
              <p:nvPr/>
            </p:nvGrpSpPr>
            <p:grpSpPr>
              <a:xfrm>
                <a:off x="6043130" y="2079286"/>
                <a:ext cx="28802" cy="47848"/>
                <a:chOff x="6872373" y="1408506"/>
                <a:chExt cx="28802" cy="47848"/>
              </a:xfrm>
              <a:solidFill>
                <a:srgbClr val="C00B03"/>
              </a:solidFill>
            </p:grpSpPr>
            <p:sp>
              <p:nvSpPr>
                <p:cNvPr id="101" name="Oval 10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2" name="Oval 10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7" name="Group 86"/>
              <p:cNvGrpSpPr/>
              <p:nvPr/>
            </p:nvGrpSpPr>
            <p:grpSpPr>
              <a:xfrm>
                <a:off x="6043127" y="2117386"/>
                <a:ext cx="28802" cy="47848"/>
                <a:chOff x="6872373" y="1408506"/>
                <a:chExt cx="28802" cy="47848"/>
              </a:xfrm>
              <a:solidFill>
                <a:srgbClr val="C00B03"/>
              </a:solidFill>
            </p:grpSpPr>
            <p:sp>
              <p:nvSpPr>
                <p:cNvPr id="99" name="Oval 9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0" name="Oval 9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8" name="Group 87"/>
              <p:cNvGrpSpPr/>
              <p:nvPr/>
            </p:nvGrpSpPr>
            <p:grpSpPr>
              <a:xfrm>
                <a:off x="6043130" y="2155483"/>
                <a:ext cx="28802" cy="47848"/>
                <a:chOff x="6872373" y="1408506"/>
                <a:chExt cx="28802" cy="47848"/>
              </a:xfrm>
              <a:solidFill>
                <a:srgbClr val="C00B03"/>
              </a:solidFill>
            </p:grpSpPr>
            <p:sp>
              <p:nvSpPr>
                <p:cNvPr id="97" name="Oval 9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8" name="Oval 9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89" name="Group 88"/>
              <p:cNvGrpSpPr/>
              <p:nvPr/>
            </p:nvGrpSpPr>
            <p:grpSpPr>
              <a:xfrm>
                <a:off x="6043127" y="2193585"/>
                <a:ext cx="28802" cy="47848"/>
                <a:chOff x="6872373" y="1408506"/>
                <a:chExt cx="28802" cy="47848"/>
              </a:xfrm>
              <a:solidFill>
                <a:srgbClr val="C00B03"/>
              </a:solidFill>
            </p:grpSpPr>
            <p:sp>
              <p:nvSpPr>
                <p:cNvPr id="95" name="Oval 9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6" name="Oval 9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90" name="Group 89"/>
              <p:cNvGrpSpPr/>
              <p:nvPr/>
            </p:nvGrpSpPr>
            <p:grpSpPr>
              <a:xfrm>
                <a:off x="4906180" y="1769590"/>
                <a:ext cx="29530" cy="96688"/>
                <a:chOff x="2250380" y="1077696"/>
                <a:chExt cx="29530" cy="96688"/>
              </a:xfrm>
            </p:grpSpPr>
            <p:sp>
              <p:nvSpPr>
                <p:cNvPr id="91" name="Oval 90"/>
                <p:cNvSpPr/>
                <p:nvPr/>
              </p:nvSpPr>
              <p:spPr>
                <a:xfrm>
                  <a:off x="2250382"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2" name="Oval 91"/>
                <p:cNvSpPr/>
                <p:nvPr/>
              </p:nvSpPr>
              <p:spPr>
                <a:xfrm>
                  <a:off x="2250380"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3" name="Oval 92"/>
                <p:cNvSpPr/>
                <p:nvPr/>
              </p:nvSpPr>
              <p:spPr>
                <a:xfrm>
                  <a:off x="2250951"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4" name="Oval 93"/>
                <p:cNvSpPr/>
                <p:nvPr/>
              </p:nvSpPr>
              <p:spPr>
                <a:xfrm>
                  <a:off x="2251110"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grpSp>
          <p:nvGrpSpPr>
            <p:cNvPr id="45" name="Group 44"/>
            <p:cNvGrpSpPr/>
            <p:nvPr/>
          </p:nvGrpSpPr>
          <p:grpSpPr>
            <a:xfrm>
              <a:off x="1138326" y="1393168"/>
              <a:ext cx="28802" cy="52610"/>
              <a:chOff x="6872373" y="1406125"/>
              <a:chExt cx="28802" cy="52610"/>
            </a:xfrm>
          </p:grpSpPr>
          <p:sp>
            <p:nvSpPr>
              <p:cNvPr id="52" name="Oval 51"/>
              <p:cNvSpPr/>
              <p:nvPr/>
            </p:nvSpPr>
            <p:spPr>
              <a:xfrm>
                <a:off x="6872375" y="1406125"/>
                <a:ext cx="28800" cy="28800"/>
              </a:xfrm>
              <a:prstGeom prst="ellipse">
                <a:avLst/>
              </a:prstGeom>
              <a:solidFill>
                <a:srgbClr val="70AD47"/>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53" name="Oval 52"/>
              <p:cNvSpPr/>
              <p:nvPr/>
            </p:nvSpPr>
            <p:spPr>
              <a:xfrm>
                <a:off x="6872373" y="1429935"/>
                <a:ext cx="28800" cy="28800"/>
              </a:xfrm>
              <a:prstGeom prst="ellipse">
                <a:avLst/>
              </a:prstGeom>
              <a:solidFill>
                <a:srgbClr val="70AD47"/>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6" name="Group 45"/>
            <p:cNvGrpSpPr/>
            <p:nvPr/>
          </p:nvGrpSpPr>
          <p:grpSpPr>
            <a:xfrm>
              <a:off x="2281435" y="2749962"/>
              <a:ext cx="3798175" cy="90169"/>
              <a:chOff x="1384581" y="4649511"/>
              <a:chExt cx="3798175" cy="90169"/>
            </a:xfrm>
          </p:grpSpPr>
          <p:sp>
            <p:nvSpPr>
              <p:cNvPr id="47" name="Oval 46"/>
              <p:cNvSpPr/>
              <p:nvPr/>
            </p:nvSpPr>
            <p:spPr>
              <a:xfrm>
                <a:off x="3740037" y="469396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48" name="Oval 47"/>
              <p:cNvSpPr/>
              <p:nvPr/>
            </p:nvSpPr>
            <p:spPr>
              <a:xfrm>
                <a:off x="2628366" y="4683420"/>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49" name="Oval 48"/>
              <p:cNvSpPr/>
              <p:nvPr/>
            </p:nvSpPr>
            <p:spPr>
              <a:xfrm>
                <a:off x="1384581" y="4680816"/>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50" name="Oval 49"/>
              <p:cNvSpPr/>
              <p:nvPr/>
            </p:nvSpPr>
            <p:spPr>
              <a:xfrm>
                <a:off x="5137037" y="469396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51" name="Oval 50"/>
              <p:cNvSpPr/>
              <p:nvPr/>
            </p:nvSpPr>
            <p:spPr>
              <a:xfrm>
                <a:off x="5137037" y="464951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sp>
        <p:nvSpPr>
          <p:cNvPr id="189" name="Arc 188"/>
          <p:cNvSpPr/>
          <p:nvPr/>
        </p:nvSpPr>
        <p:spPr>
          <a:xfrm>
            <a:off x="3539394" y="1206124"/>
            <a:ext cx="1286972" cy="2404676"/>
          </a:xfrm>
          <a:prstGeom prst="arc">
            <a:avLst/>
          </a:prstGeom>
          <a:ln>
            <a:tailEnd type="triangle"/>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GB"/>
          </a:p>
        </p:txBody>
      </p:sp>
      <p:graphicFrame>
        <p:nvGraphicFramePr>
          <p:cNvPr id="190" name="Table 189"/>
          <p:cNvGraphicFramePr>
            <a:graphicFrameLocks noGrp="1"/>
          </p:cNvGraphicFramePr>
          <p:nvPr>
            <p:extLst>
              <p:ext uri="{D42A27DB-BD31-4B8C-83A1-F6EECF244321}">
                <p14:modId xmlns:p14="http://schemas.microsoft.com/office/powerpoint/2010/main" val="3394964628"/>
              </p:ext>
            </p:extLst>
          </p:nvPr>
        </p:nvGraphicFramePr>
        <p:xfrm>
          <a:off x="8367927" y="780591"/>
          <a:ext cx="694818" cy="863135"/>
        </p:xfrm>
        <a:graphic>
          <a:graphicData uri="http://schemas.openxmlformats.org/drawingml/2006/table">
            <a:tbl>
              <a:tblPr>
                <a:tableStyleId>{69CF1AB2-1976-4502-BF36-3FF5EA218861}</a:tableStyleId>
              </a:tblPr>
              <a:tblGrid>
                <a:gridCol w="451489"/>
                <a:gridCol w="243329"/>
              </a:tblGrid>
              <a:tr h="123305">
                <a:tc>
                  <a:txBody>
                    <a:bodyPr/>
                    <a:lstStyle/>
                    <a:p>
                      <a:pPr algn="r">
                        <a:tabLst>
                          <a:tab pos="627063" algn="l"/>
                        </a:tabLst>
                      </a:pPr>
                      <a:r>
                        <a:rPr lang="en-GB" sz="700" b="0" dirty="0" smtClean="0">
                          <a:solidFill>
                            <a:schemeClr val="bg2"/>
                          </a:solidFill>
                        </a:rPr>
                        <a:t>17kA</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tabLst>
                          <a:tab pos="627063" algn="l"/>
                        </a:tabLst>
                      </a:pPr>
                      <a:r>
                        <a:rPr lang="en-GB" sz="700" b="0" dirty="0" smtClean="0">
                          <a:solidFill>
                            <a:schemeClr val="bg2"/>
                          </a:solidFill>
                        </a:rPr>
                        <a:t>13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23305">
                <a:tc>
                  <a:txBody>
                    <a:bodyPr/>
                    <a:lstStyle/>
                    <a:p>
                      <a:pPr algn="r">
                        <a:tabLst>
                          <a:tab pos="627063" algn="l"/>
                        </a:tabLst>
                      </a:pPr>
                      <a:r>
                        <a:rPr lang="en-GB" sz="700" dirty="0" smtClean="0">
                          <a:solidFill>
                            <a:schemeClr val="bg2"/>
                          </a:solidFill>
                        </a:rPr>
                        <a:t>12kA</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tabLst>
                          <a:tab pos="627063" algn="l"/>
                        </a:tabLst>
                      </a:pPr>
                      <a:r>
                        <a:rPr lang="en-GB" sz="700" dirty="0" smtClean="0">
                          <a:solidFill>
                            <a:schemeClr val="bg2"/>
                          </a:solidFill>
                        </a:rPr>
                        <a:t>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23305">
                <a:tc>
                  <a:txBody>
                    <a:bodyPr/>
                    <a:lstStyle/>
                    <a:p>
                      <a:pPr algn="r">
                        <a:tabLst>
                          <a:tab pos="627063" algn="l"/>
                        </a:tabLst>
                      </a:pPr>
                      <a:r>
                        <a:rPr lang="en-GB" sz="700" dirty="0" smtClean="0">
                          <a:solidFill>
                            <a:schemeClr val="accent4"/>
                          </a:solidFill>
                        </a:rPr>
                        <a:t>2kA</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tabLst>
                          <a:tab pos="627063" algn="l"/>
                        </a:tabLst>
                      </a:pPr>
                      <a:r>
                        <a:rPr lang="en-GB" sz="700" dirty="0" smtClean="0">
                          <a:solidFill>
                            <a:schemeClr val="accent4"/>
                          </a:solidFill>
                        </a:rPr>
                        <a:t>4</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23305">
                <a:tc>
                  <a:txBody>
                    <a:bodyPr/>
                    <a:lstStyle/>
                    <a:p>
                      <a:pPr algn="r">
                        <a:tabLst>
                          <a:tab pos="627063" algn="l"/>
                        </a:tabLst>
                      </a:pPr>
                      <a:r>
                        <a:rPr lang="en-GB" sz="700" dirty="0" smtClean="0">
                          <a:solidFill>
                            <a:srgbClr val="ED7D31"/>
                          </a:solidFill>
                        </a:rPr>
                        <a:t>2kA</a:t>
                      </a:r>
                      <a:endParaRPr lang="en-GB" sz="7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tabLst>
                          <a:tab pos="627063" algn="l"/>
                        </a:tabLst>
                      </a:pPr>
                      <a:r>
                        <a:rPr lang="en-GB" sz="700" dirty="0" smtClean="0">
                          <a:solidFill>
                            <a:srgbClr val="ED7D31"/>
                          </a:solidFill>
                        </a:rPr>
                        <a:t>24</a:t>
                      </a:r>
                      <a:endParaRPr lang="en-GB" sz="7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23305">
                <a:tc>
                  <a:txBody>
                    <a:bodyPr/>
                    <a:lstStyle/>
                    <a:p>
                      <a:pPr algn="r">
                        <a:tabLst>
                          <a:tab pos="627063" algn="l"/>
                        </a:tabLst>
                      </a:pPr>
                      <a:r>
                        <a:rPr lang="en-GB" sz="700" dirty="0" smtClean="0">
                          <a:solidFill>
                            <a:srgbClr val="FFC000"/>
                          </a:solidFill>
                        </a:rPr>
                        <a:t>200A</a:t>
                      </a:r>
                      <a:endParaRPr lang="en-GB" sz="7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tabLst>
                          <a:tab pos="627063" algn="l"/>
                        </a:tabLst>
                      </a:pPr>
                      <a:r>
                        <a:rPr lang="en-GB" sz="700" dirty="0" smtClean="0">
                          <a:solidFill>
                            <a:srgbClr val="FFC000"/>
                          </a:solidFill>
                        </a:rPr>
                        <a:t>2</a:t>
                      </a:r>
                      <a:endParaRPr lang="en-GB" sz="7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23305">
                <a:tc>
                  <a:txBody>
                    <a:bodyPr/>
                    <a:lstStyle/>
                    <a:p>
                      <a:pPr algn="r">
                        <a:tabLst>
                          <a:tab pos="539750" algn="l"/>
                        </a:tabLst>
                      </a:pPr>
                      <a:r>
                        <a:rPr lang="en-GB" sz="700" dirty="0" smtClean="0">
                          <a:solidFill>
                            <a:srgbClr val="C00B03"/>
                          </a:solidFill>
                        </a:rPr>
                        <a:t>200A</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tabLst>
                          <a:tab pos="539750" algn="l"/>
                        </a:tabLst>
                      </a:pPr>
                      <a:r>
                        <a:rPr lang="en-GB" sz="700" dirty="0" smtClean="0">
                          <a:solidFill>
                            <a:srgbClr val="C00B03"/>
                          </a:solidFill>
                        </a:rPr>
                        <a:t>36</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23305">
                <a:tc>
                  <a:txBody>
                    <a:bodyPr/>
                    <a:lstStyle/>
                    <a:p>
                      <a:pPr algn="r">
                        <a:tabLst>
                          <a:tab pos="539750" algn="l"/>
                        </a:tabLst>
                      </a:pPr>
                      <a:r>
                        <a:rPr lang="en-GB" sz="700" dirty="0" smtClean="0">
                          <a:solidFill>
                            <a:srgbClr val="70AD47"/>
                          </a:solidFill>
                        </a:rPr>
                        <a:t>CLIQ</a:t>
                      </a:r>
                      <a:endParaRPr lang="en-GB" sz="7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tabLst>
                          <a:tab pos="539750" algn="l"/>
                        </a:tabLst>
                      </a:pPr>
                      <a:r>
                        <a:rPr lang="en-GB" sz="700" dirty="0" smtClean="0">
                          <a:solidFill>
                            <a:srgbClr val="70AD47"/>
                          </a:solidFill>
                        </a:rPr>
                        <a:t>27</a:t>
                      </a:r>
                      <a:endParaRPr lang="en-GB" sz="7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191" name="TextBox 190"/>
          <p:cNvSpPr txBox="1"/>
          <p:nvPr/>
        </p:nvSpPr>
        <p:spPr>
          <a:xfrm>
            <a:off x="8334677" y="1619701"/>
            <a:ext cx="862737" cy="246221"/>
          </a:xfrm>
          <a:prstGeom prst="rect">
            <a:avLst/>
          </a:prstGeom>
          <a:noFill/>
        </p:spPr>
        <p:txBody>
          <a:bodyPr wrap="none" rtlCol="0">
            <a:spAutoFit/>
          </a:bodyPr>
          <a:lstStyle/>
          <a:p>
            <a:r>
              <a:rPr lang="en-GB" sz="1000" b="1" dirty="0" smtClean="0">
                <a:solidFill>
                  <a:schemeClr val="accent5"/>
                </a:solidFill>
              </a:rPr>
              <a:t>106 splices</a:t>
            </a:r>
            <a:endParaRPr lang="en-GB" sz="1000" b="1" dirty="0">
              <a:solidFill>
                <a:schemeClr val="accent5"/>
              </a:solidFill>
            </a:endParaRPr>
          </a:p>
        </p:txBody>
      </p:sp>
      <p:pic>
        <p:nvPicPr>
          <p:cNvPr id="192" name="Picture 191"/>
          <p:cNvPicPr>
            <a:picLocks noChangeAspect="1"/>
          </p:cNvPicPr>
          <p:nvPr/>
        </p:nvPicPr>
        <p:blipFill rotWithShape="1">
          <a:blip r:embed="rId11"/>
          <a:srcRect l="31494" t="24110" r="33463" b="18932"/>
          <a:stretch/>
        </p:blipFill>
        <p:spPr>
          <a:xfrm>
            <a:off x="7970472" y="3507607"/>
            <a:ext cx="1092273" cy="1080000"/>
          </a:xfrm>
          <a:prstGeom prst="rect">
            <a:avLst/>
          </a:prstGeom>
        </p:spPr>
      </p:pic>
      <p:pic>
        <p:nvPicPr>
          <p:cNvPr id="193" name="Picture 192"/>
          <p:cNvPicPr>
            <a:picLocks noChangeAspect="1"/>
          </p:cNvPicPr>
          <p:nvPr/>
        </p:nvPicPr>
        <p:blipFill rotWithShape="1">
          <a:blip r:embed="rId12"/>
          <a:srcRect l="30712" t="19417" r="32670" b="19095"/>
          <a:stretch/>
        </p:blipFill>
        <p:spPr>
          <a:xfrm>
            <a:off x="6249525" y="3512069"/>
            <a:ext cx="1057263" cy="1080000"/>
          </a:xfrm>
          <a:prstGeom prst="rect">
            <a:avLst/>
          </a:prstGeom>
        </p:spPr>
      </p:pic>
      <p:pic>
        <p:nvPicPr>
          <p:cNvPr id="194" name="Picture 193"/>
          <p:cNvPicPr>
            <a:picLocks noChangeAspect="1"/>
          </p:cNvPicPr>
          <p:nvPr/>
        </p:nvPicPr>
        <p:blipFill rotWithShape="1">
          <a:blip r:embed="rId13"/>
          <a:srcRect l="41338" t="17637" r="39762" b="18931"/>
          <a:stretch/>
        </p:blipFill>
        <p:spPr>
          <a:xfrm>
            <a:off x="7306845" y="3512069"/>
            <a:ext cx="528979" cy="1080000"/>
          </a:xfrm>
          <a:prstGeom prst="rect">
            <a:avLst/>
          </a:prstGeom>
        </p:spPr>
      </p:pic>
      <p:pic>
        <p:nvPicPr>
          <p:cNvPr id="195" name="Picture 194"/>
          <p:cNvPicPr>
            <a:picLocks noChangeAspect="1"/>
          </p:cNvPicPr>
          <p:nvPr/>
        </p:nvPicPr>
        <p:blipFill rotWithShape="1">
          <a:blip r:embed="rId14"/>
          <a:srcRect l="29525" t="18285" r="31494" b="18285"/>
          <a:stretch/>
        </p:blipFill>
        <p:spPr>
          <a:xfrm>
            <a:off x="5018836" y="3512574"/>
            <a:ext cx="1091020" cy="1080000"/>
          </a:xfrm>
          <a:prstGeom prst="rect">
            <a:avLst/>
          </a:prstGeom>
        </p:spPr>
      </p:pic>
      <p:sp>
        <p:nvSpPr>
          <p:cNvPr id="196" name="TextBox 195"/>
          <p:cNvSpPr txBox="1"/>
          <p:nvPr/>
        </p:nvSpPr>
        <p:spPr>
          <a:xfrm rot="3229223">
            <a:off x="4157042" y="1474711"/>
            <a:ext cx="712054" cy="169277"/>
          </a:xfrm>
          <a:prstGeom prst="rect">
            <a:avLst/>
          </a:prstGeom>
          <a:noFill/>
        </p:spPr>
        <p:txBody>
          <a:bodyPr wrap="none" rtlCol="0">
            <a:spAutoFit/>
          </a:bodyPr>
          <a:lstStyle/>
          <a:p>
            <a:r>
              <a:rPr lang="en-GB" sz="500" dirty="0" smtClean="0">
                <a:solidFill>
                  <a:schemeClr val="accent4"/>
                </a:solidFill>
              </a:rPr>
              <a:t>In Q2 cold masses</a:t>
            </a:r>
            <a:endParaRPr lang="en-GB" sz="500" dirty="0">
              <a:solidFill>
                <a:schemeClr val="accent4"/>
              </a:solidFill>
            </a:endParaRPr>
          </a:p>
        </p:txBody>
      </p:sp>
      <p:sp>
        <p:nvSpPr>
          <p:cNvPr id="197" name="Rectangle 196"/>
          <p:cNvSpPr>
            <a:spLocks noChangeAspect="1"/>
          </p:cNvSpPr>
          <p:nvPr/>
        </p:nvSpPr>
        <p:spPr>
          <a:xfrm>
            <a:off x="7968579" y="3509684"/>
            <a:ext cx="1092273" cy="1080000"/>
          </a:xfrm>
          <a:prstGeom prst="rect">
            <a:avLst/>
          </a:prstGeom>
          <a:noFill/>
          <a:ln>
            <a:solidFill>
              <a:srgbClr val="00B050"/>
            </a:solidFill>
          </a:ln>
          <a:effectLst>
            <a:glow rad="228600">
              <a:srgbClr val="00B050">
                <a:alpha val="40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8" name="TextBox 197"/>
          <p:cNvSpPr txBox="1"/>
          <p:nvPr/>
        </p:nvSpPr>
        <p:spPr>
          <a:xfrm>
            <a:off x="5326178" y="2173746"/>
            <a:ext cx="3736567" cy="1107996"/>
          </a:xfrm>
          <a:prstGeom prst="rect">
            <a:avLst/>
          </a:prstGeom>
          <a:noFill/>
        </p:spPr>
        <p:txBody>
          <a:bodyPr wrap="square" rtlCol="0">
            <a:spAutoFit/>
          </a:bodyPr>
          <a:lstStyle/>
          <a:p>
            <a:pPr algn="just"/>
            <a:r>
              <a:rPr lang="en-GB" sz="1100" dirty="0" smtClean="0">
                <a:solidFill>
                  <a:schemeClr val="accent5"/>
                </a:solidFill>
              </a:rPr>
              <a:t>For cold mass design, production, installation work  and spare policy, ideally the end covers are:</a:t>
            </a:r>
          </a:p>
          <a:p>
            <a:pPr marL="88900" indent="-88900" algn="just">
              <a:buFont typeface="Arial" panose="020B0604020202020204" pitchFamily="34" charset="0"/>
              <a:buChar char="•"/>
            </a:pPr>
            <a:r>
              <a:rPr lang="en-GB" sz="1100" dirty="0" smtClean="0">
                <a:solidFill>
                  <a:schemeClr val="accent5"/>
                </a:solidFill>
              </a:rPr>
              <a:t>using the </a:t>
            </a:r>
            <a:r>
              <a:rPr lang="en-GB" sz="1100" i="1" dirty="0" smtClean="0">
                <a:solidFill>
                  <a:schemeClr val="accent5"/>
                </a:solidFill>
              </a:rPr>
              <a:t>vertical plane of symmetry </a:t>
            </a:r>
            <a:r>
              <a:rPr lang="en-GB" sz="1100" dirty="0" smtClean="0">
                <a:solidFill>
                  <a:schemeClr val="accent5"/>
                </a:solidFill>
              </a:rPr>
              <a:t>as far as possible,</a:t>
            </a:r>
          </a:p>
          <a:p>
            <a:pPr marL="88900" indent="-88900" algn="just">
              <a:buFont typeface="Arial" panose="020B0604020202020204" pitchFamily="34" charset="0"/>
              <a:buChar char="•"/>
            </a:pPr>
            <a:r>
              <a:rPr lang="en-GB" sz="1100" i="1" dirty="0">
                <a:solidFill>
                  <a:schemeClr val="accent5"/>
                </a:solidFill>
              </a:rPr>
              <a:t>i</a:t>
            </a:r>
            <a:r>
              <a:rPr lang="en-GB" sz="1100" i="1" dirty="0" smtClean="0">
                <a:solidFill>
                  <a:schemeClr val="accent5"/>
                </a:solidFill>
              </a:rPr>
              <a:t>dentical</a:t>
            </a:r>
            <a:r>
              <a:rPr lang="en-GB" sz="1100" dirty="0" smtClean="0">
                <a:solidFill>
                  <a:schemeClr val="accent5"/>
                </a:solidFill>
              </a:rPr>
              <a:t> on both sides of the </a:t>
            </a:r>
            <a:r>
              <a:rPr lang="en-GB" sz="1100" dirty="0">
                <a:solidFill>
                  <a:schemeClr val="accent5"/>
                </a:solidFill>
              </a:rPr>
              <a:t>cold </a:t>
            </a:r>
            <a:r>
              <a:rPr lang="en-GB" sz="1100" dirty="0" smtClean="0">
                <a:solidFill>
                  <a:schemeClr val="accent5"/>
                </a:solidFill>
              </a:rPr>
              <a:t>masses,</a:t>
            </a:r>
          </a:p>
          <a:p>
            <a:pPr marL="88900" indent="-88900" algn="just">
              <a:buFont typeface="Arial" panose="020B0604020202020204" pitchFamily="34" charset="0"/>
              <a:buChar char="•"/>
            </a:pPr>
            <a:r>
              <a:rPr lang="en-GB" sz="1100" dirty="0" smtClean="0">
                <a:solidFill>
                  <a:schemeClr val="accent5"/>
                </a:solidFill>
              </a:rPr>
              <a:t>routing </a:t>
            </a:r>
            <a:r>
              <a:rPr lang="en-GB" sz="1100" dirty="0" err="1" smtClean="0">
                <a:solidFill>
                  <a:schemeClr val="accent5"/>
                </a:solidFill>
              </a:rPr>
              <a:t>busbars</a:t>
            </a:r>
            <a:r>
              <a:rPr lang="en-GB" sz="1100" dirty="0" smtClean="0">
                <a:solidFill>
                  <a:schemeClr val="accent5"/>
                </a:solidFill>
              </a:rPr>
              <a:t> through </a:t>
            </a:r>
            <a:r>
              <a:rPr lang="en-GB" sz="1100" dirty="0" smtClean="0">
                <a:solidFill>
                  <a:schemeClr val="accent5"/>
                </a:solidFill>
              </a:rPr>
              <a:t>aperture(s) </a:t>
            </a:r>
            <a:r>
              <a:rPr lang="en-GB" sz="1100" dirty="0" smtClean="0">
                <a:solidFill>
                  <a:schemeClr val="accent5"/>
                </a:solidFill>
              </a:rPr>
              <a:t>in the </a:t>
            </a:r>
            <a:r>
              <a:rPr lang="en-GB" sz="1100" i="1" dirty="0" smtClean="0">
                <a:solidFill>
                  <a:schemeClr val="accent5"/>
                </a:solidFill>
              </a:rPr>
              <a:t>vertical </a:t>
            </a:r>
            <a:r>
              <a:rPr lang="en-GB" sz="1100" i="1" dirty="0" smtClean="0">
                <a:solidFill>
                  <a:schemeClr val="accent5"/>
                </a:solidFill>
              </a:rPr>
              <a:t>plane</a:t>
            </a:r>
            <a:r>
              <a:rPr lang="en-GB" sz="1100" dirty="0" smtClean="0">
                <a:solidFill>
                  <a:schemeClr val="accent5"/>
                </a:solidFill>
              </a:rPr>
              <a:t>.</a:t>
            </a:r>
            <a:endParaRPr lang="en-GB" sz="1100" dirty="0">
              <a:solidFill>
                <a:schemeClr val="accent5"/>
              </a:solidFill>
            </a:endParaRPr>
          </a:p>
        </p:txBody>
      </p:sp>
      <p:sp>
        <p:nvSpPr>
          <p:cNvPr id="2" name="Title 1"/>
          <p:cNvSpPr>
            <a:spLocks noGrp="1"/>
          </p:cNvSpPr>
          <p:nvPr>
            <p:ph type="title"/>
          </p:nvPr>
        </p:nvSpPr>
        <p:spPr/>
        <p:txBody>
          <a:bodyPr/>
          <a:lstStyle/>
          <a:p>
            <a:r>
              <a:rPr lang="en-GB" sz="2400" dirty="0"/>
              <a:t>Inner Triplet </a:t>
            </a:r>
            <a:r>
              <a:rPr lang="en-GB" sz="2400" dirty="0" err="1"/>
              <a:t>Busbars</a:t>
            </a:r>
            <a:r>
              <a:rPr lang="en-GB" sz="2400" dirty="0"/>
              <a:t> Integration</a:t>
            </a:r>
            <a:br>
              <a:rPr lang="en-GB" sz="2400" dirty="0"/>
            </a:br>
            <a:r>
              <a:rPr lang="en-GB" sz="1400" b="0" dirty="0"/>
              <a:t>(Proposal presented during the Conceptual Design Review of the HL-LHC Magnet </a:t>
            </a:r>
            <a:r>
              <a:rPr lang="en-GB" sz="1400" b="0" dirty="0" smtClean="0"/>
              <a:t>Circuits)</a:t>
            </a:r>
            <a:endParaRPr lang="en-GB" sz="2400" dirty="0"/>
          </a:p>
        </p:txBody>
      </p:sp>
      <p:grpSp>
        <p:nvGrpSpPr>
          <p:cNvPr id="13" name="Group 12"/>
          <p:cNvGrpSpPr/>
          <p:nvPr/>
        </p:nvGrpSpPr>
        <p:grpSpPr>
          <a:xfrm rot="2273485" flipH="1" flipV="1">
            <a:off x="1668892" y="3737817"/>
            <a:ext cx="1187991" cy="618438"/>
            <a:chOff x="1524000" y="1523999"/>
            <a:chExt cx="6096000" cy="3810000"/>
          </a:xfrm>
          <a:effectLst>
            <a:outerShdw blurRad="50800" dist="38100" dir="2700000" algn="tl" rotWithShape="0">
              <a:prstClr val="black">
                <a:alpha val="40000"/>
              </a:prstClr>
            </a:outerShdw>
          </a:effectLst>
        </p:grpSpPr>
        <p:sp>
          <p:nvSpPr>
            <p:cNvPr id="14" name="Shape 13"/>
            <p:cNvSpPr/>
            <p:nvPr/>
          </p:nvSpPr>
          <p:spPr>
            <a:xfrm>
              <a:off x="1524000" y="1523999"/>
              <a:ext cx="6096000" cy="3810000"/>
            </a:xfrm>
            <a:prstGeom prst="swooshArrow">
              <a:avLst>
                <a:gd name="adj1" fmla="val 25000"/>
                <a:gd name="adj2" fmla="val 25000"/>
              </a:avLst>
            </a:prstGeom>
          </p:spPr>
          <p:style>
            <a:lnRef idx="0">
              <a:schemeClr val="accent4"/>
            </a:lnRef>
            <a:fillRef idx="3">
              <a:schemeClr val="accent4"/>
            </a:fillRef>
            <a:effectRef idx="3">
              <a:schemeClr val="accent4"/>
            </a:effectRef>
            <a:fontRef idx="minor">
              <a:schemeClr val="lt1"/>
            </a:fontRef>
          </p:style>
        </p:sp>
        <p:sp>
          <p:nvSpPr>
            <p:cNvPr id="15" name="Freeform 14"/>
            <p:cNvSpPr/>
            <p:nvPr/>
          </p:nvSpPr>
          <p:spPr>
            <a:xfrm>
              <a:off x="3962400" y="2522219"/>
              <a:ext cx="2438400" cy="2811780"/>
            </a:xfrm>
            <a:custGeom>
              <a:avLst/>
              <a:gdLst>
                <a:gd name="connsiteX0" fmla="*/ 406408 w 2438400"/>
                <a:gd name="connsiteY0" fmla="*/ 0 h 2811780"/>
                <a:gd name="connsiteX1" fmla="*/ 2438400 w 2438400"/>
                <a:gd name="connsiteY1" fmla="*/ 0 h 2811780"/>
                <a:gd name="connsiteX2" fmla="*/ 2438400 w 2438400"/>
                <a:gd name="connsiteY2" fmla="*/ 0 h 2811780"/>
                <a:gd name="connsiteX3" fmla="*/ 2438400 w 2438400"/>
                <a:gd name="connsiteY3" fmla="*/ 2405372 h 2811780"/>
                <a:gd name="connsiteX4" fmla="*/ 2031992 w 2438400"/>
                <a:gd name="connsiteY4" fmla="*/ 2811780 h 2811780"/>
                <a:gd name="connsiteX5" fmla="*/ 0 w 2438400"/>
                <a:gd name="connsiteY5" fmla="*/ 2811780 h 2811780"/>
                <a:gd name="connsiteX6" fmla="*/ 0 w 2438400"/>
                <a:gd name="connsiteY6" fmla="*/ 2811780 h 2811780"/>
                <a:gd name="connsiteX7" fmla="*/ 0 w 2438400"/>
                <a:gd name="connsiteY7" fmla="*/ 406408 h 2811780"/>
                <a:gd name="connsiteX8" fmla="*/ 406408 w 2438400"/>
                <a:gd name="connsiteY8" fmla="*/ 0 h 2811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2811780">
                  <a:moveTo>
                    <a:pt x="406408" y="0"/>
                  </a:moveTo>
                  <a:lnTo>
                    <a:pt x="2438400" y="0"/>
                  </a:lnTo>
                  <a:lnTo>
                    <a:pt x="2438400" y="0"/>
                  </a:lnTo>
                  <a:lnTo>
                    <a:pt x="2438400" y="2405372"/>
                  </a:lnTo>
                  <a:cubicBezTo>
                    <a:pt x="2438400" y="2629825"/>
                    <a:pt x="2256445" y="2811780"/>
                    <a:pt x="2031992" y="2811780"/>
                  </a:cubicBezTo>
                  <a:lnTo>
                    <a:pt x="0" y="2811780"/>
                  </a:lnTo>
                  <a:lnTo>
                    <a:pt x="0" y="2811780"/>
                  </a:lnTo>
                  <a:lnTo>
                    <a:pt x="0" y="406408"/>
                  </a:lnTo>
                  <a:cubicBezTo>
                    <a:pt x="0" y="181955"/>
                    <a:pt x="181955" y="0"/>
                    <a:pt x="406408" y="0"/>
                  </a:cubicBez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9033" tIns="119033" rIns="358064" bIns="119033" numCol="1" spcCol="1270" anchor="t" anchorCtr="0">
              <a:noAutofit/>
            </a:bodyPr>
            <a:lstStyle/>
            <a:p>
              <a:pPr lvl="0" algn="r" defTabSz="2844800">
                <a:lnSpc>
                  <a:spcPct val="90000"/>
                </a:lnSpc>
                <a:spcBef>
                  <a:spcPct val="0"/>
                </a:spcBef>
                <a:spcAft>
                  <a:spcPct val="35000"/>
                </a:spcAft>
              </a:pPr>
              <a:endParaRPr lang="en-GB" sz="4400" kern="1200"/>
            </a:p>
          </p:txBody>
        </p:sp>
      </p:grpSp>
      <p:grpSp>
        <p:nvGrpSpPr>
          <p:cNvPr id="35" name="Group 34"/>
          <p:cNvGrpSpPr/>
          <p:nvPr/>
        </p:nvGrpSpPr>
        <p:grpSpPr>
          <a:xfrm rot="7858529" flipH="1" flipV="1">
            <a:off x="2901688" y="2706184"/>
            <a:ext cx="1258697" cy="518758"/>
            <a:chOff x="1524000" y="1523999"/>
            <a:chExt cx="6096000" cy="3810000"/>
          </a:xfrm>
          <a:effectLst>
            <a:outerShdw blurRad="50800" dist="38100" dir="2700000" algn="tl" rotWithShape="0">
              <a:prstClr val="black">
                <a:alpha val="40000"/>
              </a:prstClr>
            </a:outerShdw>
          </a:effectLst>
        </p:grpSpPr>
        <p:sp>
          <p:nvSpPr>
            <p:cNvPr id="36" name="Shape 35"/>
            <p:cNvSpPr/>
            <p:nvPr/>
          </p:nvSpPr>
          <p:spPr>
            <a:xfrm>
              <a:off x="1524000" y="1523999"/>
              <a:ext cx="6096000" cy="3810000"/>
            </a:xfrm>
            <a:prstGeom prst="swooshArrow">
              <a:avLst>
                <a:gd name="adj1" fmla="val 25000"/>
                <a:gd name="adj2" fmla="val 25000"/>
              </a:avLst>
            </a:prstGeom>
          </p:spPr>
          <p:style>
            <a:lnRef idx="0">
              <a:schemeClr val="accent4"/>
            </a:lnRef>
            <a:fillRef idx="3">
              <a:schemeClr val="accent4"/>
            </a:fillRef>
            <a:effectRef idx="3">
              <a:schemeClr val="accent4"/>
            </a:effectRef>
            <a:fontRef idx="minor">
              <a:schemeClr val="lt1"/>
            </a:fontRef>
          </p:style>
        </p:sp>
        <p:sp>
          <p:nvSpPr>
            <p:cNvPr id="37" name="Freeform 36"/>
            <p:cNvSpPr/>
            <p:nvPr/>
          </p:nvSpPr>
          <p:spPr>
            <a:xfrm>
              <a:off x="3962400" y="2522219"/>
              <a:ext cx="2438400" cy="2811780"/>
            </a:xfrm>
            <a:custGeom>
              <a:avLst/>
              <a:gdLst>
                <a:gd name="connsiteX0" fmla="*/ 406408 w 2438400"/>
                <a:gd name="connsiteY0" fmla="*/ 0 h 2811780"/>
                <a:gd name="connsiteX1" fmla="*/ 2438400 w 2438400"/>
                <a:gd name="connsiteY1" fmla="*/ 0 h 2811780"/>
                <a:gd name="connsiteX2" fmla="*/ 2438400 w 2438400"/>
                <a:gd name="connsiteY2" fmla="*/ 0 h 2811780"/>
                <a:gd name="connsiteX3" fmla="*/ 2438400 w 2438400"/>
                <a:gd name="connsiteY3" fmla="*/ 2405372 h 2811780"/>
                <a:gd name="connsiteX4" fmla="*/ 2031992 w 2438400"/>
                <a:gd name="connsiteY4" fmla="*/ 2811780 h 2811780"/>
                <a:gd name="connsiteX5" fmla="*/ 0 w 2438400"/>
                <a:gd name="connsiteY5" fmla="*/ 2811780 h 2811780"/>
                <a:gd name="connsiteX6" fmla="*/ 0 w 2438400"/>
                <a:gd name="connsiteY6" fmla="*/ 2811780 h 2811780"/>
                <a:gd name="connsiteX7" fmla="*/ 0 w 2438400"/>
                <a:gd name="connsiteY7" fmla="*/ 406408 h 2811780"/>
                <a:gd name="connsiteX8" fmla="*/ 406408 w 2438400"/>
                <a:gd name="connsiteY8" fmla="*/ 0 h 2811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2811780">
                  <a:moveTo>
                    <a:pt x="406408" y="0"/>
                  </a:moveTo>
                  <a:lnTo>
                    <a:pt x="2438400" y="0"/>
                  </a:lnTo>
                  <a:lnTo>
                    <a:pt x="2438400" y="0"/>
                  </a:lnTo>
                  <a:lnTo>
                    <a:pt x="2438400" y="2405372"/>
                  </a:lnTo>
                  <a:cubicBezTo>
                    <a:pt x="2438400" y="2629825"/>
                    <a:pt x="2256445" y="2811780"/>
                    <a:pt x="2031992" y="2811780"/>
                  </a:cubicBezTo>
                  <a:lnTo>
                    <a:pt x="0" y="2811780"/>
                  </a:lnTo>
                  <a:lnTo>
                    <a:pt x="0" y="2811780"/>
                  </a:lnTo>
                  <a:lnTo>
                    <a:pt x="0" y="406408"/>
                  </a:lnTo>
                  <a:cubicBezTo>
                    <a:pt x="0" y="181955"/>
                    <a:pt x="181955" y="0"/>
                    <a:pt x="406408" y="0"/>
                  </a:cubicBez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9033" tIns="119033" rIns="358064" bIns="119033" numCol="1" spcCol="1270" anchor="t" anchorCtr="0">
              <a:noAutofit/>
            </a:bodyPr>
            <a:lstStyle/>
            <a:p>
              <a:pPr lvl="0" algn="r" defTabSz="2844800">
                <a:lnSpc>
                  <a:spcPct val="90000"/>
                </a:lnSpc>
                <a:spcBef>
                  <a:spcPct val="0"/>
                </a:spcBef>
                <a:spcAft>
                  <a:spcPct val="35000"/>
                </a:spcAft>
              </a:pPr>
              <a:endParaRPr lang="en-GB" sz="4400" kern="1200"/>
            </a:p>
          </p:txBody>
        </p:sp>
      </p:grpSp>
      <p:grpSp>
        <p:nvGrpSpPr>
          <p:cNvPr id="38" name="Group 37"/>
          <p:cNvGrpSpPr/>
          <p:nvPr/>
        </p:nvGrpSpPr>
        <p:grpSpPr>
          <a:xfrm rot="9056268" flipH="1" flipV="1">
            <a:off x="3089602" y="2720120"/>
            <a:ext cx="1887277" cy="518758"/>
            <a:chOff x="1524000" y="1523999"/>
            <a:chExt cx="6096000" cy="3810000"/>
          </a:xfrm>
          <a:effectLst>
            <a:outerShdw blurRad="50800" dist="38100" dir="2700000" algn="tl" rotWithShape="0">
              <a:prstClr val="black">
                <a:alpha val="40000"/>
              </a:prstClr>
            </a:outerShdw>
          </a:effectLst>
        </p:grpSpPr>
        <p:sp>
          <p:nvSpPr>
            <p:cNvPr id="39" name="Shape 38"/>
            <p:cNvSpPr/>
            <p:nvPr/>
          </p:nvSpPr>
          <p:spPr>
            <a:xfrm>
              <a:off x="1524000" y="1523999"/>
              <a:ext cx="6096000" cy="3810000"/>
            </a:xfrm>
            <a:prstGeom prst="swooshArrow">
              <a:avLst>
                <a:gd name="adj1" fmla="val 25000"/>
                <a:gd name="adj2" fmla="val 25000"/>
              </a:avLst>
            </a:prstGeom>
          </p:spPr>
          <p:style>
            <a:lnRef idx="0">
              <a:schemeClr val="accent4"/>
            </a:lnRef>
            <a:fillRef idx="3">
              <a:schemeClr val="accent4"/>
            </a:fillRef>
            <a:effectRef idx="3">
              <a:schemeClr val="accent4"/>
            </a:effectRef>
            <a:fontRef idx="minor">
              <a:schemeClr val="lt1"/>
            </a:fontRef>
          </p:style>
        </p:sp>
        <p:sp>
          <p:nvSpPr>
            <p:cNvPr id="40" name="Freeform 39"/>
            <p:cNvSpPr/>
            <p:nvPr/>
          </p:nvSpPr>
          <p:spPr>
            <a:xfrm>
              <a:off x="3962400" y="2522219"/>
              <a:ext cx="2438400" cy="2811780"/>
            </a:xfrm>
            <a:custGeom>
              <a:avLst/>
              <a:gdLst>
                <a:gd name="connsiteX0" fmla="*/ 406408 w 2438400"/>
                <a:gd name="connsiteY0" fmla="*/ 0 h 2811780"/>
                <a:gd name="connsiteX1" fmla="*/ 2438400 w 2438400"/>
                <a:gd name="connsiteY1" fmla="*/ 0 h 2811780"/>
                <a:gd name="connsiteX2" fmla="*/ 2438400 w 2438400"/>
                <a:gd name="connsiteY2" fmla="*/ 0 h 2811780"/>
                <a:gd name="connsiteX3" fmla="*/ 2438400 w 2438400"/>
                <a:gd name="connsiteY3" fmla="*/ 2405372 h 2811780"/>
                <a:gd name="connsiteX4" fmla="*/ 2031992 w 2438400"/>
                <a:gd name="connsiteY4" fmla="*/ 2811780 h 2811780"/>
                <a:gd name="connsiteX5" fmla="*/ 0 w 2438400"/>
                <a:gd name="connsiteY5" fmla="*/ 2811780 h 2811780"/>
                <a:gd name="connsiteX6" fmla="*/ 0 w 2438400"/>
                <a:gd name="connsiteY6" fmla="*/ 2811780 h 2811780"/>
                <a:gd name="connsiteX7" fmla="*/ 0 w 2438400"/>
                <a:gd name="connsiteY7" fmla="*/ 406408 h 2811780"/>
                <a:gd name="connsiteX8" fmla="*/ 406408 w 2438400"/>
                <a:gd name="connsiteY8" fmla="*/ 0 h 2811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2811780">
                  <a:moveTo>
                    <a:pt x="406408" y="0"/>
                  </a:moveTo>
                  <a:lnTo>
                    <a:pt x="2438400" y="0"/>
                  </a:lnTo>
                  <a:lnTo>
                    <a:pt x="2438400" y="0"/>
                  </a:lnTo>
                  <a:lnTo>
                    <a:pt x="2438400" y="2405372"/>
                  </a:lnTo>
                  <a:cubicBezTo>
                    <a:pt x="2438400" y="2629825"/>
                    <a:pt x="2256445" y="2811780"/>
                    <a:pt x="2031992" y="2811780"/>
                  </a:cubicBezTo>
                  <a:lnTo>
                    <a:pt x="0" y="2811780"/>
                  </a:lnTo>
                  <a:lnTo>
                    <a:pt x="0" y="2811780"/>
                  </a:lnTo>
                  <a:lnTo>
                    <a:pt x="0" y="406408"/>
                  </a:lnTo>
                  <a:cubicBezTo>
                    <a:pt x="0" y="181955"/>
                    <a:pt x="181955" y="0"/>
                    <a:pt x="406408" y="0"/>
                  </a:cubicBez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9033" tIns="119033" rIns="358064" bIns="119033" numCol="1" spcCol="1270" anchor="t" anchorCtr="0">
              <a:noAutofit/>
            </a:bodyPr>
            <a:lstStyle/>
            <a:p>
              <a:pPr lvl="0" algn="r" defTabSz="2844800">
                <a:lnSpc>
                  <a:spcPct val="90000"/>
                </a:lnSpc>
                <a:spcBef>
                  <a:spcPct val="0"/>
                </a:spcBef>
                <a:spcAft>
                  <a:spcPct val="35000"/>
                </a:spcAft>
              </a:pPr>
              <a:endParaRPr lang="en-GB" sz="4400" kern="1200"/>
            </a:p>
          </p:txBody>
        </p:sp>
      </p:grpSp>
      <p:sp>
        <p:nvSpPr>
          <p:cNvPr id="4096" name="Down Arrow 4095"/>
          <p:cNvSpPr/>
          <p:nvPr/>
        </p:nvSpPr>
        <p:spPr>
          <a:xfrm>
            <a:off x="1604208" y="1896688"/>
            <a:ext cx="212366" cy="459038"/>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9001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00"/>
                                        <p:tgtEl>
                                          <p:spTgt spid="41"/>
                                        </p:tgtEl>
                                      </p:cBhvr>
                                    </p:animEffect>
                                  </p:childTnLst>
                                </p:cTn>
                              </p:par>
                              <p:par>
                                <p:cTn id="8" presetID="22" presetClass="entr" presetSubtype="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right)">
                                      <p:cBhvr>
                                        <p:cTn id="14" dur="500"/>
                                        <p:tgtEl>
                                          <p:spTgt spid="13"/>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down)">
                                      <p:cBhvr>
                                        <p:cTn id="22" dur="500"/>
                                        <p:tgtEl>
                                          <p:spTgt spid="35"/>
                                        </p:tgtEl>
                                      </p:cBhvr>
                                    </p:animEffect>
                                  </p:childTnLst>
                                </p:cTn>
                              </p:par>
                              <p:par>
                                <p:cTn id="23" presetID="22" presetClass="entr" presetSubtype="4"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down)">
                                      <p:cBhvr>
                                        <p:cTn id="25" dur="500"/>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89"/>
                                        </p:tgtEl>
                                        <p:attrNameLst>
                                          <p:attrName>style.visibility</p:attrName>
                                        </p:attrNameLst>
                                      </p:cBhvr>
                                      <p:to>
                                        <p:strVal val="visible"/>
                                      </p:to>
                                    </p:set>
                                    <p:animEffect transition="in" filter="wipe(left)">
                                      <p:cBhvr>
                                        <p:cTn id="35" dur="500"/>
                                        <p:tgtEl>
                                          <p:spTgt spid="189"/>
                                        </p:tgtEl>
                                      </p:cBhvr>
                                    </p:animEffect>
                                  </p:childTnLst>
                                </p:cTn>
                              </p:par>
                            </p:childTnLst>
                          </p:cTn>
                        </p:par>
                        <p:par>
                          <p:cTn id="36" fill="hold">
                            <p:stCondLst>
                              <p:cond delay="500"/>
                            </p:stCondLst>
                            <p:childTnLst>
                              <p:par>
                                <p:cTn id="37" presetID="22" presetClass="entr" presetSubtype="1" fill="hold" grpId="0" nodeType="afterEffect">
                                  <p:stCondLst>
                                    <p:cond delay="0"/>
                                  </p:stCondLst>
                                  <p:childTnLst>
                                    <p:set>
                                      <p:cBhvr>
                                        <p:cTn id="38" dur="1" fill="hold">
                                          <p:stCondLst>
                                            <p:cond delay="0"/>
                                          </p:stCondLst>
                                        </p:cTn>
                                        <p:tgtEl>
                                          <p:spTgt spid="4096"/>
                                        </p:tgtEl>
                                        <p:attrNameLst>
                                          <p:attrName>style.visibility</p:attrName>
                                        </p:attrNameLst>
                                      </p:cBhvr>
                                      <p:to>
                                        <p:strVal val="visible"/>
                                      </p:to>
                                    </p:set>
                                    <p:animEffect transition="in" filter="wipe(up)">
                                      <p:cBhvr>
                                        <p:cTn id="39" dur="500"/>
                                        <p:tgtEl>
                                          <p:spTgt spid="409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96"/>
                                        </p:tgtEl>
                                        <p:attrNameLst>
                                          <p:attrName>style.visibility</p:attrName>
                                        </p:attrNameLst>
                                      </p:cBhvr>
                                      <p:to>
                                        <p:strVal val="visible"/>
                                      </p:to>
                                    </p:set>
                                    <p:animEffect transition="in" filter="wipe(left)">
                                      <p:cBhvr>
                                        <p:cTn id="42" dur="500"/>
                                        <p:tgtEl>
                                          <p:spTgt spid="19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par>
                          <p:cTn id="48" fill="hold">
                            <p:stCondLst>
                              <p:cond delay="500"/>
                            </p:stCondLst>
                            <p:childTnLst>
                              <p:par>
                                <p:cTn id="49" presetID="22" presetClass="entr" presetSubtype="1" fill="hold" nodeType="afterEffect">
                                  <p:stCondLst>
                                    <p:cond delay="0"/>
                                  </p:stCondLst>
                                  <p:childTnLst>
                                    <p:set>
                                      <p:cBhvr>
                                        <p:cTn id="50" dur="1" fill="hold">
                                          <p:stCondLst>
                                            <p:cond delay="0"/>
                                          </p:stCondLst>
                                        </p:cTn>
                                        <p:tgtEl>
                                          <p:spTgt spid="190"/>
                                        </p:tgtEl>
                                        <p:attrNameLst>
                                          <p:attrName>style.visibility</p:attrName>
                                        </p:attrNameLst>
                                      </p:cBhvr>
                                      <p:to>
                                        <p:strVal val="visible"/>
                                      </p:to>
                                    </p:set>
                                    <p:animEffect transition="in" filter="wipe(up)">
                                      <p:cBhvr>
                                        <p:cTn id="51" dur="500"/>
                                        <p:tgtEl>
                                          <p:spTgt spid="190"/>
                                        </p:tgtEl>
                                      </p:cBhvr>
                                    </p:animEffect>
                                  </p:childTnLst>
                                </p:cTn>
                              </p:par>
                            </p:childTnLst>
                          </p:cTn>
                        </p:par>
                        <p:par>
                          <p:cTn id="52" fill="hold">
                            <p:stCondLst>
                              <p:cond delay="1000"/>
                            </p:stCondLst>
                            <p:childTnLst>
                              <p:par>
                                <p:cTn id="53" presetID="22" presetClass="entr" presetSubtype="1" fill="hold" grpId="0" nodeType="afterEffect">
                                  <p:stCondLst>
                                    <p:cond delay="0"/>
                                  </p:stCondLst>
                                  <p:childTnLst>
                                    <p:set>
                                      <p:cBhvr>
                                        <p:cTn id="54" dur="1" fill="hold">
                                          <p:stCondLst>
                                            <p:cond delay="0"/>
                                          </p:stCondLst>
                                        </p:cTn>
                                        <p:tgtEl>
                                          <p:spTgt spid="191"/>
                                        </p:tgtEl>
                                        <p:attrNameLst>
                                          <p:attrName>style.visibility</p:attrName>
                                        </p:attrNameLst>
                                      </p:cBhvr>
                                      <p:to>
                                        <p:strVal val="visible"/>
                                      </p:to>
                                    </p:set>
                                    <p:animEffect transition="in" filter="wipe(up)">
                                      <p:cBhvr>
                                        <p:cTn id="55" dur="500"/>
                                        <p:tgtEl>
                                          <p:spTgt spid="191"/>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198"/>
                                        </p:tgtEl>
                                        <p:attrNameLst>
                                          <p:attrName>style.visibility</p:attrName>
                                        </p:attrNameLst>
                                      </p:cBhvr>
                                      <p:to>
                                        <p:strVal val="visible"/>
                                      </p:to>
                                    </p:set>
                                    <p:animEffect transition="in" filter="wipe(up)">
                                      <p:cBhvr>
                                        <p:cTn id="60" dur="500"/>
                                        <p:tgtEl>
                                          <p:spTgt spid="198"/>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195"/>
                                        </p:tgtEl>
                                        <p:attrNameLst>
                                          <p:attrName>style.visibility</p:attrName>
                                        </p:attrNameLst>
                                      </p:cBhvr>
                                      <p:to>
                                        <p:strVal val="visible"/>
                                      </p:to>
                                    </p:set>
                                    <p:animEffect transition="in" filter="wipe(left)">
                                      <p:cBhvr>
                                        <p:cTn id="65" dur="500"/>
                                        <p:tgtEl>
                                          <p:spTgt spid="195"/>
                                        </p:tgtEl>
                                      </p:cBhvr>
                                    </p:animEffect>
                                  </p:childTnLst>
                                </p:cTn>
                              </p:par>
                            </p:childTnLst>
                          </p:cTn>
                        </p:par>
                        <p:par>
                          <p:cTn id="66" fill="hold">
                            <p:stCondLst>
                              <p:cond delay="500"/>
                            </p:stCondLst>
                            <p:childTnLst>
                              <p:par>
                                <p:cTn id="67" presetID="22" presetClass="entr" presetSubtype="8" fill="hold" nodeType="afterEffect">
                                  <p:stCondLst>
                                    <p:cond delay="0"/>
                                  </p:stCondLst>
                                  <p:childTnLst>
                                    <p:set>
                                      <p:cBhvr>
                                        <p:cTn id="68" dur="1" fill="hold">
                                          <p:stCondLst>
                                            <p:cond delay="0"/>
                                          </p:stCondLst>
                                        </p:cTn>
                                        <p:tgtEl>
                                          <p:spTgt spid="193"/>
                                        </p:tgtEl>
                                        <p:attrNameLst>
                                          <p:attrName>style.visibility</p:attrName>
                                        </p:attrNameLst>
                                      </p:cBhvr>
                                      <p:to>
                                        <p:strVal val="visible"/>
                                      </p:to>
                                    </p:set>
                                    <p:animEffect transition="in" filter="wipe(left)">
                                      <p:cBhvr>
                                        <p:cTn id="69" dur="500"/>
                                        <p:tgtEl>
                                          <p:spTgt spid="193"/>
                                        </p:tgtEl>
                                      </p:cBhvr>
                                    </p:animEffect>
                                  </p:childTnLst>
                                </p:cTn>
                              </p:par>
                            </p:childTnLst>
                          </p:cTn>
                        </p:par>
                        <p:par>
                          <p:cTn id="70" fill="hold">
                            <p:stCondLst>
                              <p:cond delay="1000"/>
                            </p:stCondLst>
                            <p:childTnLst>
                              <p:par>
                                <p:cTn id="71" presetID="22" presetClass="entr" presetSubtype="8" fill="hold" nodeType="afterEffect">
                                  <p:stCondLst>
                                    <p:cond delay="0"/>
                                  </p:stCondLst>
                                  <p:childTnLst>
                                    <p:set>
                                      <p:cBhvr>
                                        <p:cTn id="72" dur="1" fill="hold">
                                          <p:stCondLst>
                                            <p:cond delay="0"/>
                                          </p:stCondLst>
                                        </p:cTn>
                                        <p:tgtEl>
                                          <p:spTgt spid="194"/>
                                        </p:tgtEl>
                                        <p:attrNameLst>
                                          <p:attrName>style.visibility</p:attrName>
                                        </p:attrNameLst>
                                      </p:cBhvr>
                                      <p:to>
                                        <p:strVal val="visible"/>
                                      </p:to>
                                    </p:set>
                                    <p:animEffect transition="in" filter="wipe(left)">
                                      <p:cBhvr>
                                        <p:cTn id="73" dur="500"/>
                                        <p:tgtEl>
                                          <p:spTgt spid="194"/>
                                        </p:tgtEl>
                                      </p:cBhvr>
                                    </p:animEffect>
                                  </p:childTnLst>
                                </p:cTn>
                              </p:par>
                            </p:childTnLst>
                          </p:cTn>
                        </p:par>
                        <p:par>
                          <p:cTn id="74" fill="hold">
                            <p:stCondLst>
                              <p:cond delay="1500"/>
                            </p:stCondLst>
                            <p:childTnLst>
                              <p:par>
                                <p:cTn id="75" presetID="22" presetClass="entr" presetSubtype="8" fill="hold" nodeType="afterEffect">
                                  <p:stCondLst>
                                    <p:cond delay="0"/>
                                  </p:stCondLst>
                                  <p:childTnLst>
                                    <p:set>
                                      <p:cBhvr>
                                        <p:cTn id="76" dur="1" fill="hold">
                                          <p:stCondLst>
                                            <p:cond delay="0"/>
                                          </p:stCondLst>
                                        </p:cTn>
                                        <p:tgtEl>
                                          <p:spTgt spid="192"/>
                                        </p:tgtEl>
                                        <p:attrNameLst>
                                          <p:attrName>style.visibility</p:attrName>
                                        </p:attrNameLst>
                                      </p:cBhvr>
                                      <p:to>
                                        <p:strVal val="visible"/>
                                      </p:to>
                                    </p:set>
                                    <p:animEffect transition="in" filter="wipe(left)">
                                      <p:cBhvr>
                                        <p:cTn id="77" dur="500"/>
                                        <p:tgtEl>
                                          <p:spTgt spid="192"/>
                                        </p:tgtEl>
                                      </p:cBhvr>
                                    </p:animEffect>
                                  </p:childTnLst>
                                </p:cTn>
                              </p:par>
                            </p:childTnLst>
                          </p:cTn>
                        </p:par>
                      </p:childTnLst>
                    </p:cTn>
                  </p:par>
                  <p:par>
                    <p:cTn id="78" fill="hold">
                      <p:stCondLst>
                        <p:cond delay="indefinite"/>
                      </p:stCondLst>
                      <p:childTnLst>
                        <p:par>
                          <p:cTn id="79" fill="hold">
                            <p:stCondLst>
                              <p:cond delay="0"/>
                            </p:stCondLst>
                            <p:childTnLst>
                              <p:par>
                                <p:cTn id="80" presetID="21" presetClass="entr" presetSubtype="1" fill="hold" grpId="0" nodeType="clickEffect">
                                  <p:stCondLst>
                                    <p:cond delay="0"/>
                                  </p:stCondLst>
                                  <p:childTnLst>
                                    <p:set>
                                      <p:cBhvr>
                                        <p:cTn id="81" dur="1" fill="hold">
                                          <p:stCondLst>
                                            <p:cond delay="0"/>
                                          </p:stCondLst>
                                        </p:cTn>
                                        <p:tgtEl>
                                          <p:spTgt spid="197"/>
                                        </p:tgtEl>
                                        <p:attrNameLst>
                                          <p:attrName>style.visibility</p:attrName>
                                        </p:attrNameLst>
                                      </p:cBhvr>
                                      <p:to>
                                        <p:strVal val="visible"/>
                                      </p:to>
                                    </p:set>
                                    <p:animEffect transition="in" filter="wheel(1)">
                                      <p:cBhvr>
                                        <p:cTn id="82" dur="10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89" grpId="0" animBg="1"/>
      <p:bldP spid="191" grpId="0"/>
      <p:bldP spid="196" grpId="0"/>
      <p:bldP spid="197" grpId="0" animBg="1"/>
      <p:bldP spid="198" grpId="0"/>
      <p:bldP spid="409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7" name="Picture 5126"/>
          <p:cNvPicPr>
            <a:picLocks noChangeAspect="1"/>
          </p:cNvPicPr>
          <p:nvPr/>
        </p:nvPicPr>
        <p:blipFill rotWithShape="1">
          <a:blip r:embed="rId2">
            <a:extLst>
              <a:ext uri="{28A0092B-C50C-407E-A947-70E740481C1C}">
                <a14:useLocalDpi xmlns:a14="http://schemas.microsoft.com/office/drawing/2010/main" val="0"/>
              </a:ext>
            </a:extLst>
          </a:blip>
          <a:srcRect l="10800" t="10801" r="8001" b="16399"/>
          <a:stretch/>
        </p:blipFill>
        <p:spPr>
          <a:xfrm>
            <a:off x="7498558" y="51470"/>
            <a:ext cx="1521345" cy="1022973"/>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GB" dirty="0" smtClean="0"/>
              <a:t>Instrumentation Integration</a:t>
            </a:r>
            <a:endParaRPr lang="en-GB" dirty="0"/>
          </a:p>
        </p:txBody>
      </p:sp>
      <p:sp>
        <p:nvSpPr>
          <p:cNvPr id="4" name="Footer Placeholder 3"/>
          <p:cNvSpPr>
            <a:spLocks noGrp="1"/>
          </p:cNvSpPr>
          <p:nvPr>
            <p:ph type="ftr" sz="quarter" idx="11"/>
          </p:nvPr>
        </p:nvSpPr>
        <p:spPr/>
        <p:txBody>
          <a:bodyPr/>
          <a:lstStyle/>
          <a:p>
            <a:r>
              <a:rPr lang="en-GB" noProof="0" dirty="0" smtClean="0"/>
              <a:t>H. Prin                      International Review of the Inner Triplet Quadruples (MQXF) for HL-LHC</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grpSp>
        <p:nvGrpSpPr>
          <p:cNvPr id="169" name="Group 168"/>
          <p:cNvGrpSpPr>
            <a:grpSpLocks noChangeAspect="1"/>
          </p:cNvGrpSpPr>
          <p:nvPr/>
        </p:nvGrpSpPr>
        <p:grpSpPr>
          <a:xfrm>
            <a:off x="1043608" y="756021"/>
            <a:ext cx="6310811" cy="1732862"/>
            <a:chOff x="539552" y="1184052"/>
            <a:chExt cx="4529292" cy="1243682"/>
          </a:xfrm>
        </p:grpSpPr>
        <p:grpSp>
          <p:nvGrpSpPr>
            <p:cNvPr id="6" name="Group 5"/>
            <p:cNvGrpSpPr/>
            <p:nvPr/>
          </p:nvGrpSpPr>
          <p:grpSpPr>
            <a:xfrm>
              <a:off x="539552" y="1215304"/>
              <a:ext cx="4529292" cy="1212430"/>
              <a:chOff x="8311" y="864412"/>
              <a:chExt cx="7970520" cy="2133600"/>
            </a:xfrm>
          </p:grpSpPr>
          <p:pic>
            <p:nvPicPr>
              <p:cNvPr id="7" name="Picture 6"/>
              <p:cNvPicPr>
                <a:picLocks noChangeAspect="1"/>
              </p:cNvPicPr>
              <p:nvPr/>
            </p:nvPicPr>
            <p:blipFill>
              <a:blip r:embed="rId3"/>
              <a:stretch>
                <a:fillRect/>
              </a:stretch>
            </p:blipFill>
            <p:spPr>
              <a:xfrm>
                <a:off x="8311" y="864412"/>
                <a:ext cx="7970520" cy="2133600"/>
              </a:xfrm>
              <a:prstGeom prst="rect">
                <a:avLst/>
              </a:prstGeom>
            </p:spPr>
          </p:pic>
          <p:grpSp>
            <p:nvGrpSpPr>
              <p:cNvPr id="8" name="Group 7"/>
              <p:cNvGrpSpPr/>
              <p:nvPr/>
            </p:nvGrpSpPr>
            <p:grpSpPr>
              <a:xfrm>
                <a:off x="179975" y="1077696"/>
                <a:ext cx="6773752" cy="1769255"/>
                <a:chOff x="179975" y="1077696"/>
                <a:chExt cx="6773752" cy="1769255"/>
              </a:xfrm>
            </p:grpSpPr>
            <p:grpSp>
              <p:nvGrpSpPr>
                <p:cNvPr id="18" name="Group 17"/>
                <p:cNvGrpSpPr/>
                <p:nvPr/>
              </p:nvGrpSpPr>
              <p:grpSpPr>
                <a:xfrm>
                  <a:off x="6862289" y="1256373"/>
                  <a:ext cx="45720" cy="131443"/>
                  <a:chOff x="6862289" y="1256373"/>
                  <a:chExt cx="45720" cy="131443"/>
                </a:xfrm>
              </p:grpSpPr>
              <p:sp>
                <p:nvSpPr>
                  <p:cNvPr id="150" name="Oval 149"/>
                  <p:cNvSpPr/>
                  <p:nvPr/>
                </p:nvSpPr>
                <p:spPr>
                  <a:xfrm>
                    <a:off x="6862290" y="1256373"/>
                    <a:ext cx="45719" cy="45719"/>
                  </a:xfrm>
                  <a:prstGeom prst="ellipse">
                    <a:avLst/>
                  </a:prstGeom>
                  <a:solidFill>
                    <a:schemeClr val="accent3"/>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51" name="Oval 150"/>
                  <p:cNvSpPr/>
                  <p:nvPr/>
                </p:nvSpPr>
                <p:spPr>
                  <a:xfrm>
                    <a:off x="6862289" y="1299235"/>
                    <a:ext cx="45719" cy="45719"/>
                  </a:xfrm>
                  <a:prstGeom prst="ellipse">
                    <a:avLst/>
                  </a:prstGeom>
                  <a:solidFill>
                    <a:srgbClr val="FFC000"/>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52" name="Oval 151"/>
                  <p:cNvSpPr/>
                  <p:nvPr/>
                </p:nvSpPr>
                <p:spPr>
                  <a:xfrm>
                    <a:off x="6862289" y="1342097"/>
                    <a:ext cx="45719" cy="45719"/>
                  </a:xfrm>
                  <a:prstGeom prst="ellipse">
                    <a:avLst/>
                  </a:prstGeom>
                  <a:solidFill>
                    <a:schemeClr val="accent3"/>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 name="Group 18"/>
                <p:cNvGrpSpPr/>
                <p:nvPr/>
              </p:nvGrpSpPr>
              <p:grpSpPr>
                <a:xfrm>
                  <a:off x="179975" y="2391657"/>
                  <a:ext cx="6773752" cy="455294"/>
                  <a:chOff x="179975" y="2391657"/>
                  <a:chExt cx="6773752" cy="455294"/>
                </a:xfrm>
              </p:grpSpPr>
              <p:grpSp>
                <p:nvGrpSpPr>
                  <p:cNvPr id="139" name="Group 138"/>
                  <p:cNvGrpSpPr/>
                  <p:nvPr/>
                </p:nvGrpSpPr>
                <p:grpSpPr>
                  <a:xfrm>
                    <a:off x="1087075" y="2391657"/>
                    <a:ext cx="5866652" cy="455294"/>
                    <a:chOff x="1087075" y="2391657"/>
                    <a:chExt cx="5866652" cy="455294"/>
                  </a:xfrm>
                </p:grpSpPr>
                <p:sp>
                  <p:nvSpPr>
                    <p:cNvPr id="141" name="Oval 140"/>
                    <p:cNvSpPr/>
                    <p:nvPr/>
                  </p:nvSpPr>
                  <p:spPr>
                    <a:xfrm>
                      <a:off x="6908008" y="2391657"/>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2" name="Oval 141"/>
                    <p:cNvSpPr/>
                    <p:nvPr/>
                  </p:nvSpPr>
                  <p:spPr>
                    <a:xfrm>
                      <a:off x="6908007" y="2420233"/>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3" name="Oval 142"/>
                    <p:cNvSpPr/>
                    <p:nvPr/>
                  </p:nvSpPr>
                  <p:spPr>
                    <a:xfrm>
                      <a:off x="6908008" y="2758370"/>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4" name="Oval 143"/>
                    <p:cNvSpPr/>
                    <p:nvPr/>
                  </p:nvSpPr>
                  <p:spPr>
                    <a:xfrm>
                      <a:off x="6908007" y="2801232"/>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5" name="Oval 144"/>
                    <p:cNvSpPr/>
                    <p:nvPr/>
                  </p:nvSpPr>
                  <p:spPr>
                    <a:xfrm>
                      <a:off x="4641058" y="2758370"/>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6" name="Oval 145"/>
                    <p:cNvSpPr/>
                    <p:nvPr/>
                  </p:nvSpPr>
                  <p:spPr>
                    <a:xfrm>
                      <a:off x="3529387" y="2415470"/>
                      <a:ext cx="45719" cy="45719"/>
                    </a:xfrm>
                    <a:prstGeom prst="ellipse">
                      <a:avLst/>
                    </a:prstGeom>
                    <a:solidFill>
                      <a:srgbClr val="4472C4">
                        <a:hueOff val="0"/>
                        <a:satOff val="0"/>
                        <a:lumOff val="0"/>
                        <a:alphaOff val="0"/>
                      </a:srgbClr>
                    </a:solidFill>
                    <a:ln w="12700" cap="flat" cmpd="sng" algn="ctr">
                      <a:solidFill>
                        <a:schemeClr val="accent3"/>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7" name="Oval 146"/>
                    <p:cNvSpPr/>
                    <p:nvPr/>
                  </p:nvSpPr>
                  <p:spPr>
                    <a:xfrm>
                      <a:off x="2292674" y="2415470"/>
                      <a:ext cx="45719" cy="45719"/>
                    </a:xfrm>
                    <a:prstGeom prst="ellipse">
                      <a:avLst/>
                    </a:prstGeom>
                    <a:solidFill>
                      <a:srgbClr val="4472C4">
                        <a:hueOff val="0"/>
                        <a:satOff val="0"/>
                        <a:lumOff val="0"/>
                        <a:alphaOff val="0"/>
                      </a:srgbClr>
                    </a:solidFill>
                    <a:ln w="12700" cap="flat" cmpd="sng" algn="ctr">
                      <a:solidFill>
                        <a:srgbClr val="FFC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8" name="Oval 147"/>
                    <p:cNvSpPr/>
                    <p:nvPr/>
                  </p:nvSpPr>
                  <p:spPr>
                    <a:xfrm>
                      <a:off x="1097819" y="2401817"/>
                      <a:ext cx="45719" cy="45719"/>
                    </a:xfrm>
                    <a:prstGeom prst="ellipse">
                      <a:avLst/>
                    </a:prstGeom>
                    <a:solidFill>
                      <a:srgbClr val="4472C4">
                        <a:hueOff val="0"/>
                        <a:satOff val="0"/>
                        <a:lumOff val="0"/>
                        <a:alphaOff val="0"/>
                      </a:srgbClr>
                    </a:solidFill>
                    <a:ln w="12700" cap="flat" cmpd="sng" algn="ctr">
                      <a:solidFill>
                        <a:schemeClr val="accent3"/>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9" name="Oval 148"/>
                    <p:cNvSpPr/>
                    <p:nvPr/>
                  </p:nvSpPr>
                  <p:spPr>
                    <a:xfrm>
                      <a:off x="1087075" y="2781229"/>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sp>
                <p:nvSpPr>
                  <p:cNvPr id="140" name="Oval 139"/>
                  <p:cNvSpPr/>
                  <p:nvPr/>
                </p:nvSpPr>
                <p:spPr>
                  <a:xfrm>
                    <a:off x="179975" y="2397937"/>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 name="Group 19"/>
                <p:cNvGrpSpPr/>
                <p:nvPr/>
              </p:nvGrpSpPr>
              <p:grpSpPr>
                <a:xfrm>
                  <a:off x="6869527" y="1077696"/>
                  <a:ext cx="29534" cy="182793"/>
                  <a:chOff x="6869527" y="1077696"/>
                  <a:chExt cx="29534" cy="182793"/>
                </a:xfrm>
              </p:grpSpPr>
              <p:sp>
                <p:nvSpPr>
                  <p:cNvPr id="131" name="Oval 130"/>
                  <p:cNvSpPr/>
                  <p:nvPr/>
                </p:nvSpPr>
                <p:spPr>
                  <a:xfrm>
                    <a:off x="6869529"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2" name="Oval 131"/>
                  <p:cNvSpPr/>
                  <p:nvPr/>
                </p:nvSpPr>
                <p:spPr>
                  <a:xfrm>
                    <a:off x="6869527"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3" name="Oval 132"/>
                  <p:cNvSpPr/>
                  <p:nvPr/>
                </p:nvSpPr>
                <p:spPr>
                  <a:xfrm>
                    <a:off x="6870259"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4" name="Oval 133"/>
                  <p:cNvSpPr/>
                  <p:nvPr/>
                </p:nvSpPr>
                <p:spPr>
                  <a:xfrm>
                    <a:off x="6870257"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5" name="Oval 134"/>
                  <p:cNvSpPr/>
                  <p:nvPr/>
                </p:nvSpPr>
                <p:spPr>
                  <a:xfrm>
                    <a:off x="6870259" y="116966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6" name="Oval 135"/>
                  <p:cNvSpPr/>
                  <p:nvPr/>
                </p:nvSpPr>
                <p:spPr>
                  <a:xfrm>
                    <a:off x="6870257" y="119347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7" name="Oval 136"/>
                  <p:cNvSpPr/>
                  <p:nvPr/>
                </p:nvSpPr>
                <p:spPr>
                  <a:xfrm>
                    <a:off x="6870261" y="120787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8" name="Oval 137"/>
                  <p:cNvSpPr/>
                  <p:nvPr/>
                </p:nvSpPr>
                <p:spPr>
                  <a:xfrm>
                    <a:off x="6870259" y="123168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 name="Group 20"/>
                <p:cNvGrpSpPr/>
                <p:nvPr/>
              </p:nvGrpSpPr>
              <p:grpSpPr>
                <a:xfrm>
                  <a:off x="2268000" y="1077696"/>
                  <a:ext cx="301949" cy="182793"/>
                  <a:chOff x="2268000" y="1077696"/>
                  <a:chExt cx="301949" cy="182793"/>
                </a:xfrm>
              </p:grpSpPr>
              <p:sp>
                <p:nvSpPr>
                  <p:cNvPr id="123" name="Oval 122"/>
                  <p:cNvSpPr/>
                  <p:nvPr/>
                </p:nvSpPr>
                <p:spPr>
                  <a:xfrm>
                    <a:off x="2268000"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4" name="Oval 123"/>
                  <p:cNvSpPr/>
                  <p:nvPr/>
                </p:nvSpPr>
                <p:spPr>
                  <a:xfrm>
                    <a:off x="2268000"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5" name="Oval 124"/>
                  <p:cNvSpPr/>
                  <p:nvPr/>
                </p:nvSpPr>
                <p:spPr>
                  <a:xfrm>
                    <a:off x="2268000"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6" name="Oval 125"/>
                  <p:cNvSpPr/>
                  <p:nvPr/>
                </p:nvSpPr>
                <p:spPr>
                  <a:xfrm>
                    <a:off x="2268000"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7" name="Oval 126"/>
                  <p:cNvSpPr/>
                  <p:nvPr/>
                </p:nvSpPr>
                <p:spPr>
                  <a:xfrm>
                    <a:off x="2541147" y="116966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8" name="Oval 127"/>
                  <p:cNvSpPr/>
                  <p:nvPr/>
                </p:nvSpPr>
                <p:spPr>
                  <a:xfrm>
                    <a:off x="2541145" y="119347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9" name="Oval 128"/>
                  <p:cNvSpPr/>
                  <p:nvPr/>
                </p:nvSpPr>
                <p:spPr>
                  <a:xfrm>
                    <a:off x="2541149" y="120787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0" name="Oval 129"/>
                  <p:cNvSpPr/>
                  <p:nvPr/>
                </p:nvSpPr>
                <p:spPr>
                  <a:xfrm>
                    <a:off x="2541147" y="123168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2" name="Group 21"/>
                <p:cNvGrpSpPr/>
                <p:nvPr/>
              </p:nvGrpSpPr>
              <p:grpSpPr>
                <a:xfrm>
                  <a:off x="6872373" y="1406125"/>
                  <a:ext cx="28802" cy="52610"/>
                  <a:chOff x="6872373" y="1406125"/>
                  <a:chExt cx="28802" cy="52610"/>
                </a:xfrm>
              </p:grpSpPr>
              <p:sp>
                <p:nvSpPr>
                  <p:cNvPr id="121" name="Oval 120"/>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2" name="Oval 121"/>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3" name="Group 22"/>
                <p:cNvGrpSpPr/>
                <p:nvPr/>
              </p:nvGrpSpPr>
              <p:grpSpPr>
                <a:xfrm>
                  <a:off x="6872636" y="1456223"/>
                  <a:ext cx="28802" cy="52610"/>
                  <a:chOff x="6872373" y="1406125"/>
                  <a:chExt cx="28802" cy="52610"/>
                </a:xfrm>
              </p:grpSpPr>
              <p:sp>
                <p:nvSpPr>
                  <p:cNvPr id="119" name="Oval 118"/>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0" name="Oval 119"/>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4" name="Group 23"/>
                <p:cNvGrpSpPr/>
                <p:nvPr/>
              </p:nvGrpSpPr>
              <p:grpSpPr>
                <a:xfrm>
                  <a:off x="6872636" y="1497196"/>
                  <a:ext cx="28802" cy="52610"/>
                  <a:chOff x="6872373" y="1406125"/>
                  <a:chExt cx="28802" cy="52610"/>
                </a:xfrm>
              </p:grpSpPr>
              <p:sp>
                <p:nvSpPr>
                  <p:cNvPr id="117" name="Oval 116"/>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8" name="Oval 117"/>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5" name="Group 24"/>
                <p:cNvGrpSpPr/>
                <p:nvPr/>
              </p:nvGrpSpPr>
              <p:grpSpPr>
                <a:xfrm>
                  <a:off x="6872899" y="1547294"/>
                  <a:ext cx="28802" cy="52610"/>
                  <a:chOff x="6872373" y="1406125"/>
                  <a:chExt cx="28802" cy="52610"/>
                </a:xfrm>
              </p:grpSpPr>
              <p:sp>
                <p:nvSpPr>
                  <p:cNvPr id="115" name="Oval 114"/>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6" name="Oval 115"/>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6" name="Group 25"/>
                <p:cNvGrpSpPr/>
                <p:nvPr/>
              </p:nvGrpSpPr>
              <p:grpSpPr>
                <a:xfrm>
                  <a:off x="6872373" y="1588984"/>
                  <a:ext cx="28802" cy="52610"/>
                  <a:chOff x="6872373" y="1406125"/>
                  <a:chExt cx="28802" cy="52610"/>
                </a:xfrm>
              </p:grpSpPr>
              <p:sp>
                <p:nvSpPr>
                  <p:cNvPr id="113" name="Oval 112"/>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4" name="Oval 113"/>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7" name="Group 26"/>
                <p:cNvGrpSpPr/>
                <p:nvPr/>
              </p:nvGrpSpPr>
              <p:grpSpPr>
                <a:xfrm>
                  <a:off x="6872636" y="1639082"/>
                  <a:ext cx="28802" cy="52610"/>
                  <a:chOff x="6872373" y="1406125"/>
                  <a:chExt cx="28802" cy="52610"/>
                </a:xfrm>
              </p:grpSpPr>
              <p:sp>
                <p:nvSpPr>
                  <p:cNvPr id="111" name="Oval 110"/>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2" name="Oval 111"/>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8" name="Group 27"/>
                <p:cNvGrpSpPr/>
                <p:nvPr/>
              </p:nvGrpSpPr>
              <p:grpSpPr>
                <a:xfrm>
                  <a:off x="3602123" y="1568049"/>
                  <a:ext cx="28802" cy="52610"/>
                  <a:chOff x="6872373" y="1406125"/>
                  <a:chExt cx="28802" cy="52610"/>
                </a:xfrm>
              </p:grpSpPr>
              <p:sp>
                <p:nvSpPr>
                  <p:cNvPr id="109" name="Oval 108"/>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10" name="Oval 109"/>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9" name="Group 28"/>
                <p:cNvGrpSpPr/>
                <p:nvPr/>
              </p:nvGrpSpPr>
              <p:grpSpPr>
                <a:xfrm>
                  <a:off x="4650136" y="1619735"/>
                  <a:ext cx="28802" cy="52610"/>
                  <a:chOff x="6872373" y="1406125"/>
                  <a:chExt cx="28802" cy="52610"/>
                </a:xfrm>
              </p:grpSpPr>
              <p:sp>
                <p:nvSpPr>
                  <p:cNvPr id="107" name="Oval 106"/>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8" name="Oval 107"/>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30" name="Group 29"/>
                <p:cNvGrpSpPr/>
                <p:nvPr/>
              </p:nvGrpSpPr>
              <p:grpSpPr>
                <a:xfrm>
                  <a:off x="229413" y="1394218"/>
                  <a:ext cx="28802" cy="52610"/>
                  <a:chOff x="6872373" y="1406125"/>
                  <a:chExt cx="28802" cy="52610"/>
                </a:xfrm>
              </p:grpSpPr>
              <p:sp>
                <p:nvSpPr>
                  <p:cNvPr id="105" name="Oval 104"/>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6" name="Oval 105"/>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31" name="Group 30"/>
                <p:cNvGrpSpPr/>
                <p:nvPr/>
              </p:nvGrpSpPr>
              <p:grpSpPr>
                <a:xfrm>
                  <a:off x="1137730" y="1439554"/>
                  <a:ext cx="28802" cy="52610"/>
                  <a:chOff x="6872373" y="1406125"/>
                  <a:chExt cx="28802" cy="52610"/>
                </a:xfrm>
              </p:grpSpPr>
              <p:sp>
                <p:nvSpPr>
                  <p:cNvPr id="103" name="Oval 102"/>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4" name="Oval 103"/>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32" name="Group 31"/>
                <p:cNvGrpSpPr/>
                <p:nvPr/>
              </p:nvGrpSpPr>
              <p:grpSpPr>
                <a:xfrm>
                  <a:off x="2263812" y="1485275"/>
                  <a:ext cx="28802" cy="52610"/>
                  <a:chOff x="6872373" y="1406125"/>
                  <a:chExt cx="28802" cy="52610"/>
                </a:xfrm>
              </p:grpSpPr>
              <p:sp>
                <p:nvSpPr>
                  <p:cNvPr id="101" name="Oval 100"/>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2" name="Oval 101"/>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33" name="Group 32"/>
                <p:cNvGrpSpPr/>
                <p:nvPr/>
              </p:nvGrpSpPr>
              <p:grpSpPr>
                <a:xfrm>
                  <a:off x="2525477" y="1528244"/>
                  <a:ext cx="28802" cy="52610"/>
                  <a:chOff x="6872373" y="1406125"/>
                  <a:chExt cx="28802" cy="52610"/>
                </a:xfrm>
              </p:grpSpPr>
              <p:sp>
                <p:nvSpPr>
                  <p:cNvPr id="99" name="Oval 98"/>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00" name="Oval 99"/>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sp>
              <p:nvSpPr>
                <p:cNvPr id="34" name="Oval 33"/>
                <p:cNvSpPr/>
                <p:nvPr/>
              </p:nvSpPr>
              <p:spPr>
                <a:xfrm>
                  <a:off x="6915978" y="2463571"/>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nvGrpSpPr>
                <p:cNvPr id="35" name="Group 34"/>
                <p:cNvGrpSpPr/>
                <p:nvPr/>
              </p:nvGrpSpPr>
              <p:grpSpPr>
                <a:xfrm>
                  <a:off x="6871643" y="1769592"/>
                  <a:ext cx="29530" cy="96688"/>
                  <a:chOff x="2260797" y="1077696"/>
                  <a:chExt cx="29530" cy="96688"/>
                </a:xfrm>
              </p:grpSpPr>
              <p:sp>
                <p:nvSpPr>
                  <p:cNvPr id="95" name="Oval 94"/>
                  <p:cNvSpPr/>
                  <p:nvPr/>
                </p:nvSpPr>
                <p:spPr>
                  <a:xfrm>
                    <a:off x="2260799"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6" name="Oval 95"/>
                  <p:cNvSpPr/>
                  <p:nvPr/>
                </p:nvSpPr>
                <p:spPr>
                  <a:xfrm>
                    <a:off x="2260797"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7" name="Oval 96"/>
                  <p:cNvSpPr/>
                  <p:nvPr/>
                </p:nvSpPr>
                <p:spPr>
                  <a:xfrm>
                    <a:off x="2261368"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8" name="Oval 97"/>
                  <p:cNvSpPr/>
                  <p:nvPr/>
                </p:nvSpPr>
                <p:spPr>
                  <a:xfrm>
                    <a:off x="2261527"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36" name="Group 35"/>
                <p:cNvGrpSpPr/>
                <p:nvPr/>
              </p:nvGrpSpPr>
              <p:grpSpPr>
                <a:xfrm>
                  <a:off x="6874770" y="1891758"/>
                  <a:ext cx="28802" cy="47848"/>
                  <a:chOff x="6872373" y="1408506"/>
                  <a:chExt cx="28802" cy="47848"/>
                </a:xfrm>
                <a:solidFill>
                  <a:srgbClr val="C00B03"/>
                </a:solidFill>
              </p:grpSpPr>
              <p:sp>
                <p:nvSpPr>
                  <p:cNvPr id="93" name="Oval 9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4" name="Oval 9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37" name="Group 36"/>
                <p:cNvGrpSpPr/>
                <p:nvPr/>
              </p:nvGrpSpPr>
              <p:grpSpPr>
                <a:xfrm>
                  <a:off x="6874770" y="1930371"/>
                  <a:ext cx="28802" cy="47848"/>
                  <a:chOff x="6872373" y="1408506"/>
                  <a:chExt cx="28802" cy="47848"/>
                </a:xfrm>
                <a:solidFill>
                  <a:srgbClr val="C00B03"/>
                </a:solidFill>
              </p:grpSpPr>
              <p:sp>
                <p:nvSpPr>
                  <p:cNvPr id="91" name="Oval 9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2" name="Oval 9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38" name="Group 37"/>
                <p:cNvGrpSpPr/>
                <p:nvPr/>
              </p:nvGrpSpPr>
              <p:grpSpPr>
                <a:xfrm>
                  <a:off x="6874770" y="1969738"/>
                  <a:ext cx="28802" cy="47848"/>
                  <a:chOff x="6872373" y="1408506"/>
                  <a:chExt cx="28802" cy="47848"/>
                </a:xfrm>
                <a:solidFill>
                  <a:srgbClr val="C00B03"/>
                </a:solidFill>
              </p:grpSpPr>
              <p:sp>
                <p:nvSpPr>
                  <p:cNvPr id="89" name="Oval 8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90" name="Oval 8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39" name="Group 38"/>
                <p:cNvGrpSpPr/>
                <p:nvPr/>
              </p:nvGrpSpPr>
              <p:grpSpPr>
                <a:xfrm>
                  <a:off x="6874773" y="2006058"/>
                  <a:ext cx="28802" cy="47848"/>
                  <a:chOff x="6872373" y="1408506"/>
                  <a:chExt cx="28802" cy="47848"/>
                </a:xfrm>
                <a:solidFill>
                  <a:srgbClr val="C00B03"/>
                </a:solidFill>
              </p:grpSpPr>
              <p:sp>
                <p:nvSpPr>
                  <p:cNvPr id="87" name="Oval 8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88" name="Oval 8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0" name="Group 39"/>
                <p:cNvGrpSpPr/>
                <p:nvPr/>
              </p:nvGrpSpPr>
              <p:grpSpPr>
                <a:xfrm>
                  <a:off x="6874768" y="2039396"/>
                  <a:ext cx="28802" cy="47848"/>
                  <a:chOff x="6872373" y="1408506"/>
                  <a:chExt cx="28802" cy="47848"/>
                </a:xfrm>
                <a:solidFill>
                  <a:srgbClr val="C00B03"/>
                </a:solidFill>
              </p:grpSpPr>
              <p:sp>
                <p:nvSpPr>
                  <p:cNvPr id="85" name="Oval 8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86" name="Oval 8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1" name="Group 40"/>
                <p:cNvGrpSpPr/>
                <p:nvPr/>
              </p:nvGrpSpPr>
              <p:grpSpPr>
                <a:xfrm>
                  <a:off x="6874771" y="2082259"/>
                  <a:ext cx="28802" cy="47848"/>
                  <a:chOff x="6872373" y="1408506"/>
                  <a:chExt cx="28802" cy="47848"/>
                </a:xfrm>
                <a:solidFill>
                  <a:srgbClr val="C00B03"/>
                </a:solidFill>
              </p:grpSpPr>
              <p:sp>
                <p:nvSpPr>
                  <p:cNvPr id="83" name="Oval 8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84" name="Oval 8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2" name="Group 41"/>
                <p:cNvGrpSpPr/>
                <p:nvPr/>
              </p:nvGrpSpPr>
              <p:grpSpPr>
                <a:xfrm>
                  <a:off x="6874768" y="2120359"/>
                  <a:ext cx="28802" cy="47848"/>
                  <a:chOff x="6872373" y="1408506"/>
                  <a:chExt cx="28802" cy="47848"/>
                </a:xfrm>
                <a:solidFill>
                  <a:srgbClr val="C00B03"/>
                </a:solidFill>
              </p:grpSpPr>
              <p:sp>
                <p:nvSpPr>
                  <p:cNvPr id="81" name="Oval 8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82" name="Oval 8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3" name="Group 42"/>
                <p:cNvGrpSpPr/>
                <p:nvPr/>
              </p:nvGrpSpPr>
              <p:grpSpPr>
                <a:xfrm>
                  <a:off x="6874771" y="2158456"/>
                  <a:ext cx="28802" cy="47848"/>
                  <a:chOff x="6872373" y="1408506"/>
                  <a:chExt cx="28802" cy="47848"/>
                </a:xfrm>
                <a:solidFill>
                  <a:srgbClr val="C00B03"/>
                </a:solidFill>
              </p:grpSpPr>
              <p:sp>
                <p:nvSpPr>
                  <p:cNvPr id="79" name="Oval 7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80" name="Oval 7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4" name="Group 43"/>
                <p:cNvGrpSpPr/>
                <p:nvPr/>
              </p:nvGrpSpPr>
              <p:grpSpPr>
                <a:xfrm>
                  <a:off x="6874768" y="2196558"/>
                  <a:ext cx="28802" cy="47848"/>
                  <a:chOff x="6872373" y="1408506"/>
                  <a:chExt cx="28802" cy="47848"/>
                </a:xfrm>
                <a:solidFill>
                  <a:srgbClr val="C00B03"/>
                </a:solidFill>
              </p:grpSpPr>
              <p:sp>
                <p:nvSpPr>
                  <p:cNvPr id="77" name="Oval 7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78" name="Oval 7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5" name="Group 44"/>
                <p:cNvGrpSpPr/>
                <p:nvPr/>
              </p:nvGrpSpPr>
              <p:grpSpPr>
                <a:xfrm>
                  <a:off x="6043129" y="1888785"/>
                  <a:ext cx="28802" cy="47848"/>
                  <a:chOff x="6872373" y="1408506"/>
                  <a:chExt cx="28802" cy="47848"/>
                </a:xfrm>
                <a:solidFill>
                  <a:srgbClr val="C00B03"/>
                </a:solidFill>
              </p:grpSpPr>
              <p:sp>
                <p:nvSpPr>
                  <p:cNvPr id="75" name="Oval 7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76" name="Oval 7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6" name="Group 45"/>
                <p:cNvGrpSpPr/>
                <p:nvPr/>
              </p:nvGrpSpPr>
              <p:grpSpPr>
                <a:xfrm>
                  <a:off x="6043129" y="1927398"/>
                  <a:ext cx="28802" cy="47848"/>
                  <a:chOff x="6872373" y="1408506"/>
                  <a:chExt cx="28802" cy="47848"/>
                </a:xfrm>
                <a:solidFill>
                  <a:srgbClr val="C00B03"/>
                </a:solidFill>
              </p:grpSpPr>
              <p:sp>
                <p:nvSpPr>
                  <p:cNvPr id="73" name="Oval 7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74" name="Oval 7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7" name="Group 46"/>
                <p:cNvGrpSpPr/>
                <p:nvPr/>
              </p:nvGrpSpPr>
              <p:grpSpPr>
                <a:xfrm>
                  <a:off x="6043129" y="1966765"/>
                  <a:ext cx="28802" cy="47848"/>
                  <a:chOff x="6872373" y="1408506"/>
                  <a:chExt cx="28802" cy="47848"/>
                </a:xfrm>
                <a:solidFill>
                  <a:srgbClr val="C00B03"/>
                </a:solidFill>
              </p:grpSpPr>
              <p:sp>
                <p:nvSpPr>
                  <p:cNvPr id="71" name="Oval 7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72" name="Oval 7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8" name="Group 47"/>
                <p:cNvGrpSpPr/>
                <p:nvPr/>
              </p:nvGrpSpPr>
              <p:grpSpPr>
                <a:xfrm>
                  <a:off x="6043132" y="2003085"/>
                  <a:ext cx="28802" cy="47848"/>
                  <a:chOff x="6872373" y="1408506"/>
                  <a:chExt cx="28802" cy="47848"/>
                </a:xfrm>
                <a:solidFill>
                  <a:srgbClr val="C00B03"/>
                </a:solidFill>
              </p:grpSpPr>
              <p:sp>
                <p:nvSpPr>
                  <p:cNvPr id="69" name="Oval 6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70" name="Oval 6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49" name="Group 48"/>
                <p:cNvGrpSpPr/>
                <p:nvPr/>
              </p:nvGrpSpPr>
              <p:grpSpPr>
                <a:xfrm>
                  <a:off x="6043127" y="2036423"/>
                  <a:ext cx="28802" cy="47848"/>
                  <a:chOff x="6872373" y="1408506"/>
                  <a:chExt cx="28802" cy="47848"/>
                </a:xfrm>
                <a:solidFill>
                  <a:srgbClr val="C00B03"/>
                </a:solidFill>
              </p:grpSpPr>
              <p:sp>
                <p:nvSpPr>
                  <p:cNvPr id="67" name="Oval 6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68" name="Oval 6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0" name="Group 49"/>
                <p:cNvGrpSpPr/>
                <p:nvPr/>
              </p:nvGrpSpPr>
              <p:grpSpPr>
                <a:xfrm>
                  <a:off x="6043130" y="2079286"/>
                  <a:ext cx="28802" cy="47848"/>
                  <a:chOff x="6872373" y="1408506"/>
                  <a:chExt cx="28802" cy="47848"/>
                </a:xfrm>
                <a:solidFill>
                  <a:srgbClr val="C00B03"/>
                </a:solidFill>
              </p:grpSpPr>
              <p:sp>
                <p:nvSpPr>
                  <p:cNvPr id="65" name="Oval 6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66" name="Oval 6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1" name="Group 50"/>
                <p:cNvGrpSpPr/>
                <p:nvPr/>
              </p:nvGrpSpPr>
              <p:grpSpPr>
                <a:xfrm>
                  <a:off x="6043127" y="2117386"/>
                  <a:ext cx="28802" cy="47848"/>
                  <a:chOff x="6872373" y="1408506"/>
                  <a:chExt cx="28802" cy="47848"/>
                </a:xfrm>
                <a:solidFill>
                  <a:srgbClr val="C00B03"/>
                </a:solidFill>
              </p:grpSpPr>
              <p:sp>
                <p:nvSpPr>
                  <p:cNvPr id="63" name="Oval 6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64" name="Oval 6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2" name="Group 51"/>
                <p:cNvGrpSpPr/>
                <p:nvPr/>
              </p:nvGrpSpPr>
              <p:grpSpPr>
                <a:xfrm>
                  <a:off x="6043130" y="2155483"/>
                  <a:ext cx="28802" cy="47848"/>
                  <a:chOff x="6872373" y="1408506"/>
                  <a:chExt cx="28802" cy="47848"/>
                </a:xfrm>
                <a:solidFill>
                  <a:srgbClr val="C00B03"/>
                </a:solidFill>
              </p:grpSpPr>
              <p:sp>
                <p:nvSpPr>
                  <p:cNvPr id="61" name="Oval 6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62" name="Oval 6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3" name="Group 52"/>
                <p:cNvGrpSpPr/>
                <p:nvPr/>
              </p:nvGrpSpPr>
              <p:grpSpPr>
                <a:xfrm>
                  <a:off x="6043127" y="2193585"/>
                  <a:ext cx="28802" cy="47848"/>
                  <a:chOff x="6872373" y="1408506"/>
                  <a:chExt cx="28802" cy="47848"/>
                </a:xfrm>
                <a:solidFill>
                  <a:srgbClr val="C00B03"/>
                </a:solidFill>
              </p:grpSpPr>
              <p:sp>
                <p:nvSpPr>
                  <p:cNvPr id="59" name="Oval 5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60" name="Oval 5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54" name="Group 53"/>
                <p:cNvGrpSpPr/>
                <p:nvPr/>
              </p:nvGrpSpPr>
              <p:grpSpPr>
                <a:xfrm>
                  <a:off x="4906180" y="1769590"/>
                  <a:ext cx="29530" cy="96688"/>
                  <a:chOff x="2250380" y="1077696"/>
                  <a:chExt cx="29530" cy="96688"/>
                </a:xfrm>
              </p:grpSpPr>
              <p:sp>
                <p:nvSpPr>
                  <p:cNvPr id="55" name="Oval 54"/>
                  <p:cNvSpPr/>
                  <p:nvPr/>
                </p:nvSpPr>
                <p:spPr>
                  <a:xfrm>
                    <a:off x="2250382"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56" name="Oval 55"/>
                  <p:cNvSpPr/>
                  <p:nvPr/>
                </p:nvSpPr>
                <p:spPr>
                  <a:xfrm>
                    <a:off x="2250380"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57" name="Oval 56"/>
                  <p:cNvSpPr/>
                  <p:nvPr/>
                </p:nvSpPr>
                <p:spPr>
                  <a:xfrm>
                    <a:off x="2250951"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58" name="Oval 57"/>
                  <p:cNvSpPr/>
                  <p:nvPr/>
                </p:nvSpPr>
                <p:spPr>
                  <a:xfrm>
                    <a:off x="2251110"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grpSp>
            <p:nvGrpSpPr>
              <p:cNvPr id="9" name="Group 8"/>
              <p:cNvGrpSpPr/>
              <p:nvPr/>
            </p:nvGrpSpPr>
            <p:grpSpPr>
              <a:xfrm>
                <a:off x="1138326" y="1393168"/>
                <a:ext cx="28802" cy="52610"/>
                <a:chOff x="6872373" y="1406125"/>
                <a:chExt cx="28802" cy="52610"/>
              </a:xfrm>
            </p:grpSpPr>
            <p:sp>
              <p:nvSpPr>
                <p:cNvPr id="16" name="Oval 15"/>
                <p:cNvSpPr/>
                <p:nvPr/>
              </p:nvSpPr>
              <p:spPr>
                <a:xfrm>
                  <a:off x="6872375" y="1406125"/>
                  <a:ext cx="28800" cy="28800"/>
                </a:xfrm>
                <a:prstGeom prst="ellipse">
                  <a:avLst/>
                </a:prstGeom>
                <a:solidFill>
                  <a:srgbClr val="70AD47"/>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7" name="Oval 16"/>
                <p:cNvSpPr/>
                <p:nvPr/>
              </p:nvSpPr>
              <p:spPr>
                <a:xfrm>
                  <a:off x="6872373" y="1429935"/>
                  <a:ext cx="28800" cy="28800"/>
                </a:xfrm>
                <a:prstGeom prst="ellipse">
                  <a:avLst/>
                </a:prstGeom>
                <a:solidFill>
                  <a:srgbClr val="70AD47"/>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0" name="Group 9"/>
              <p:cNvGrpSpPr/>
              <p:nvPr/>
            </p:nvGrpSpPr>
            <p:grpSpPr>
              <a:xfrm>
                <a:off x="2281435" y="2749962"/>
                <a:ext cx="3798175" cy="90169"/>
                <a:chOff x="1384581" y="4649511"/>
                <a:chExt cx="3798175" cy="90169"/>
              </a:xfrm>
            </p:grpSpPr>
            <p:sp>
              <p:nvSpPr>
                <p:cNvPr id="11" name="Oval 10"/>
                <p:cNvSpPr/>
                <p:nvPr/>
              </p:nvSpPr>
              <p:spPr>
                <a:xfrm>
                  <a:off x="3740037" y="469396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2" name="Oval 11"/>
                <p:cNvSpPr/>
                <p:nvPr/>
              </p:nvSpPr>
              <p:spPr>
                <a:xfrm>
                  <a:off x="2628366" y="4683420"/>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3" name="Oval 12"/>
                <p:cNvSpPr/>
                <p:nvPr/>
              </p:nvSpPr>
              <p:spPr>
                <a:xfrm>
                  <a:off x="1384581" y="4680816"/>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4" name="Oval 13"/>
                <p:cNvSpPr/>
                <p:nvPr/>
              </p:nvSpPr>
              <p:spPr>
                <a:xfrm>
                  <a:off x="5137037" y="469396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5" name="Oval 14"/>
                <p:cNvSpPr/>
                <p:nvPr/>
              </p:nvSpPr>
              <p:spPr>
                <a:xfrm>
                  <a:off x="5137037" y="464951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sp>
          <p:nvSpPr>
            <p:cNvPr id="157" name="Freeform 156"/>
            <p:cNvSpPr/>
            <p:nvPr/>
          </p:nvSpPr>
          <p:spPr>
            <a:xfrm>
              <a:off x="899592" y="1184052"/>
              <a:ext cx="207171" cy="762000"/>
            </a:xfrm>
            <a:custGeom>
              <a:avLst/>
              <a:gdLst>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40864 w 227544"/>
                <a:gd name="connsiteY2" fmla="*/ 590550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841"/>
                <a:gd name="connsiteY0" fmla="*/ 762000 h 762000"/>
                <a:gd name="connsiteX1" fmla="*/ 176594 w 227841"/>
                <a:gd name="connsiteY1" fmla="*/ 602456 h 762000"/>
                <a:gd name="connsiteX2" fmla="*/ 40864 w 227841"/>
                <a:gd name="connsiteY2" fmla="*/ 590550 h 762000"/>
                <a:gd name="connsiteX3" fmla="*/ 5144 w 227841"/>
                <a:gd name="connsiteY3" fmla="*/ 569119 h 762000"/>
                <a:gd name="connsiteX4" fmla="*/ 40863 w 227841"/>
                <a:gd name="connsiteY4" fmla="*/ 547687 h 762000"/>
                <a:gd name="connsiteX5" fmla="*/ 195644 w 227841"/>
                <a:gd name="connsiteY5" fmla="*/ 550069 h 762000"/>
                <a:gd name="connsiteX6" fmla="*/ 212313 w 227841"/>
                <a:gd name="connsiteY6" fmla="*/ 514350 h 762000"/>
                <a:gd name="connsiteX7" fmla="*/ 14669 w 227841"/>
                <a:gd name="connsiteY7" fmla="*/ 519112 h 762000"/>
                <a:gd name="connsiteX8" fmla="*/ 36101 w 227841"/>
                <a:gd name="connsiteY8" fmla="*/ 485775 h 762000"/>
                <a:gd name="connsiteX9" fmla="*/ 207551 w 227841"/>
                <a:gd name="connsiteY9" fmla="*/ 483394 h 762000"/>
                <a:gd name="connsiteX10" fmla="*/ 124207 w 227841"/>
                <a:gd name="connsiteY10" fmla="*/ 450056 h 762000"/>
                <a:gd name="connsiteX11" fmla="*/ 124207 w 227841"/>
                <a:gd name="connsiteY11" fmla="*/ 0 h 762000"/>
                <a:gd name="connsiteX0" fmla="*/ 195263 w 221471"/>
                <a:gd name="connsiteY0" fmla="*/ 762000 h 762000"/>
                <a:gd name="connsiteX1" fmla="*/ 171450 w 221471"/>
                <a:gd name="connsiteY1" fmla="*/ 602456 h 762000"/>
                <a:gd name="connsiteX2" fmla="*/ 35720 w 221471"/>
                <a:gd name="connsiteY2" fmla="*/ 590550 h 762000"/>
                <a:gd name="connsiteX3" fmla="*/ 0 w 221471"/>
                <a:gd name="connsiteY3" fmla="*/ 569119 h 762000"/>
                <a:gd name="connsiteX4" fmla="*/ 35719 w 221471"/>
                <a:gd name="connsiteY4" fmla="*/ 547687 h 762000"/>
                <a:gd name="connsiteX5" fmla="*/ 190500 w 221471"/>
                <a:gd name="connsiteY5" fmla="*/ 550069 h 762000"/>
                <a:gd name="connsiteX6" fmla="*/ 207169 w 221471"/>
                <a:gd name="connsiteY6" fmla="*/ 514350 h 762000"/>
                <a:gd name="connsiteX7" fmla="*/ 26193 w 221471"/>
                <a:gd name="connsiteY7" fmla="*/ 521493 h 762000"/>
                <a:gd name="connsiteX8" fmla="*/ 30957 w 221471"/>
                <a:gd name="connsiteY8" fmla="*/ 485775 h 762000"/>
                <a:gd name="connsiteX9" fmla="*/ 202407 w 221471"/>
                <a:gd name="connsiteY9" fmla="*/ 483394 h 762000"/>
                <a:gd name="connsiteX10" fmla="*/ 119063 w 221471"/>
                <a:gd name="connsiteY10" fmla="*/ 450056 h 762000"/>
                <a:gd name="connsiteX11" fmla="*/ 119063 w 22147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83394 h 762000"/>
                <a:gd name="connsiteX10" fmla="*/ 119063 w 206662"/>
                <a:gd name="connsiteY10" fmla="*/ 450056 h 762000"/>
                <a:gd name="connsiteX11" fmla="*/ 119063 w 206662"/>
                <a:gd name="connsiteY11" fmla="*/ 0 h 762000"/>
                <a:gd name="connsiteX0" fmla="*/ 195263 w 222923"/>
                <a:gd name="connsiteY0" fmla="*/ 762000 h 762000"/>
                <a:gd name="connsiteX1" fmla="*/ 171450 w 222923"/>
                <a:gd name="connsiteY1" fmla="*/ 602456 h 762000"/>
                <a:gd name="connsiteX2" fmla="*/ 35720 w 222923"/>
                <a:gd name="connsiteY2" fmla="*/ 590550 h 762000"/>
                <a:gd name="connsiteX3" fmla="*/ 0 w 222923"/>
                <a:gd name="connsiteY3" fmla="*/ 569119 h 762000"/>
                <a:gd name="connsiteX4" fmla="*/ 35719 w 222923"/>
                <a:gd name="connsiteY4" fmla="*/ 547687 h 762000"/>
                <a:gd name="connsiteX5" fmla="*/ 190500 w 222923"/>
                <a:gd name="connsiteY5" fmla="*/ 550069 h 762000"/>
                <a:gd name="connsiteX6" fmla="*/ 183357 w 222923"/>
                <a:gd name="connsiteY6" fmla="*/ 526256 h 762000"/>
                <a:gd name="connsiteX7" fmla="*/ 26193 w 222923"/>
                <a:gd name="connsiteY7" fmla="*/ 521493 h 762000"/>
                <a:gd name="connsiteX8" fmla="*/ 30957 w 222923"/>
                <a:gd name="connsiteY8" fmla="*/ 485775 h 762000"/>
                <a:gd name="connsiteX9" fmla="*/ 221457 w 222923"/>
                <a:gd name="connsiteY9" fmla="*/ 435769 h 762000"/>
                <a:gd name="connsiteX10" fmla="*/ 119063 w 222923"/>
                <a:gd name="connsiteY10" fmla="*/ 450056 h 762000"/>
                <a:gd name="connsiteX11" fmla="*/ 119063 w 222923"/>
                <a:gd name="connsiteY11" fmla="*/ 0 h 762000"/>
                <a:gd name="connsiteX0" fmla="*/ 195263 w 232952"/>
                <a:gd name="connsiteY0" fmla="*/ 762000 h 762000"/>
                <a:gd name="connsiteX1" fmla="*/ 171450 w 232952"/>
                <a:gd name="connsiteY1" fmla="*/ 602456 h 762000"/>
                <a:gd name="connsiteX2" fmla="*/ 35720 w 232952"/>
                <a:gd name="connsiteY2" fmla="*/ 590550 h 762000"/>
                <a:gd name="connsiteX3" fmla="*/ 0 w 232952"/>
                <a:gd name="connsiteY3" fmla="*/ 569119 h 762000"/>
                <a:gd name="connsiteX4" fmla="*/ 35719 w 232952"/>
                <a:gd name="connsiteY4" fmla="*/ 547687 h 762000"/>
                <a:gd name="connsiteX5" fmla="*/ 190500 w 232952"/>
                <a:gd name="connsiteY5" fmla="*/ 550069 h 762000"/>
                <a:gd name="connsiteX6" fmla="*/ 183357 w 232952"/>
                <a:gd name="connsiteY6" fmla="*/ 526256 h 762000"/>
                <a:gd name="connsiteX7" fmla="*/ 26193 w 232952"/>
                <a:gd name="connsiteY7" fmla="*/ 521493 h 762000"/>
                <a:gd name="connsiteX8" fmla="*/ 30957 w 232952"/>
                <a:gd name="connsiteY8" fmla="*/ 485775 h 762000"/>
                <a:gd name="connsiteX9" fmla="*/ 221457 w 232952"/>
                <a:gd name="connsiteY9" fmla="*/ 435769 h 762000"/>
                <a:gd name="connsiteX10" fmla="*/ 119063 w 232952"/>
                <a:gd name="connsiteY10" fmla="*/ 450056 h 762000"/>
                <a:gd name="connsiteX11" fmla="*/ 119063 w 232952"/>
                <a:gd name="connsiteY11" fmla="*/ 0 h 762000"/>
                <a:gd name="connsiteX0" fmla="*/ 195263 w 214631"/>
                <a:gd name="connsiteY0" fmla="*/ 762000 h 762000"/>
                <a:gd name="connsiteX1" fmla="*/ 171450 w 214631"/>
                <a:gd name="connsiteY1" fmla="*/ 602456 h 762000"/>
                <a:gd name="connsiteX2" fmla="*/ 35720 w 214631"/>
                <a:gd name="connsiteY2" fmla="*/ 590550 h 762000"/>
                <a:gd name="connsiteX3" fmla="*/ 0 w 214631"/>
                <a:gd name="connsiteY3" fmla="*/ 569119 h 762000"/>
                <a:gd name="connsiteX4" fmla="*/ 35719 w 214631"/>
                <a:gd name="connsiteY4" fmla="*/ 547687 h 762000"/>
                <a:gd name="connsiteX5" fmla="*/ 190500 w 214631"/>
                <a:gd name="connsiteY5" fmla="*/ 550069 h 762000"/>
                <a:gd name="connsiteX6" fmla="*/ 183357 w 214631"/>
                <a:gd name="connsiteY6" fmla="*/ 526256 h 762000"/>
                <a:gd name="connsiteX7" fmla="*/ 26193 w 214631"/>
                <a:gd name="connsiteY7" fmla="*/ 521493 h 762000"/>
                <a:gd name="connsiteX8" fmla="*/ 30957 w 214631"/>
                <a:gd name="connsiteY8" fmla="*/ 485775 h 762000"/>
                <a:gd name="connsiteX9" fmla="*/ 202407 w 214631"/>
                <a:gd name="connsiteY9" fmla="*/ 452437 h 762000"/>
                <a:gd name="connsiteX10" fmla="*/ 119063 w 214631"/>
                <a:gd name="connsiteY10" fmla="*/ 450056 h 762000"/>
                <a:gd name="connsiteX11" fmla="*/ 119063 w 21463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7231"/>
                <a:gd name="connsiteY0" fmla="*/ 762000 h 762000"/>
                <a:gd name="connsiteX1" fmla="*/ 171450 w 207231"/>
                <a:gd name="connsiteY1" fmla="*/ 602456 h 762000"/>
                <a:gd name="connsiteX2" fmla="*/ 35720 w 207231"/>
                <a:gd name="connsiteY2" fmla="*/ 590550 h 762000"/>
                <a:gd name="connsiteX3" fmla="*/ 0 w 207231"/>
                <a:gd name="connsiteY3" fmla="*/ 569119 h 762000"/>
                <a:gd name="connsiteX4" fmla="*/ 35719 w 207231"/>
                <a:gd name="connsiteY4" fmla="*/ 547687 h 762000"/>
                <a:gd name="connsiteX5" fmla="*/ 190500 w 207231"/>
                <a:gd name="connsiteY5" fmla="*/ 550069 h 762000"/>
                <a:gd name="connsiteX6" fmla="*/ 183357 w 207231"/>
                <a:gd name="connsiteY6" fmla="*/ 526256 h 762000"/>
                <a:gd name="connsiteX7" fmla="*/ 26193 w 207231"/>
                <a:gd name="connsiteY7" fmla="*/ 521493 h 762000"/>
                <a:gd name="connsiteX8" fmla="*/ 30957 w 207231"/>
                <a:gd name="connsiteY8" fmla="*/ 485775 h 762000"/>
                <a:gd name="connsiteX9" fmla="*/ 207169 w 207231"/>
                <a:gd name="connsiteY9" fmla="*/ 466724 h 762000"/>
                <a:gd name="connsiteX10" fmla="*/ 104775 w 207231"/>
                <a:gd name="connsiteY10" fmla="*/ 407193 h 762000"/>
                <a:gd name="connsiteX11" fmla="*/ 119063 w 207231"/>
                <a:gd name="connsiteY11" fmla="*/ 0 h 762000"/>
                <a:gd name="connsiteX0" fmla="*/ 195263 w 208813"/>
                <a:gd name="connsiteY0" fmla="*/ 762000 h 762000"/>
                <a:gd name="connsiteX1" fmla="*/ 171450 w 208813"/>
                <a:gd name="connsiteY1" fmla="*/ 602456 h 762000"/>
                <a:gd name="connsiteX2" fmla="*/ 35720 w 208813"/>
                <a:gd name="connsiteY2" fmla="*/ 590550 h 762000"/>
                <a:gd name="connsiteX3" fmla="*/ 0 w 208813"/>
                <a:gd name="connsiteY3" fmla="*/ 569119 h 762000"/>
                <a:gd name="connsiteX4" fmla="*/ 35719 w 208813"/>
                <a:gd name="connsiteY4" fmla="*/ 547687 h 762000"/>
                <a:gd name="connsiteX5" fmla="*/ 190500 w 208813"/>
                <a:gd name="connsiteY5" fmla="*/ 550069 h 762000"/>
                <a:gd name="connsiteX6" fmla="*/ 183357 w 208813"/>
                <a:gd name="connsiteY6" fmla="*/ 526256 h 762000"/>
                <a:gd name="connsiteX7" fmla="*/ 26193 w 208813"/>
                <a:gd name="connsiteY7" fmla="*/ 521493 h 762000"/>
                <a:gd name="connsiteX8" fmla="*/ 30957 w 208813"/>
                <a:gd name="connsiteY8" fmla="*/ 485775 h 762000"/>
                <a:gd name="connsiteX9" fmla="*/ 207169 w 208813"/>
                <a:gd name="connsiteY9" fmla="*/ 466724 h 762000"/>
                <a:gd name="connsiteX10" fmla="*/ 119063 w 208813"/>
                <a:gd name="connsiteY10" fmla="*/ 402431 h 762000"/>
                <a:gd name="connsiteX11" fmla="*/ 119063 w 208813"/>
                <a:gd name="connsiteY11" fmla="*/ 0 h 762000"/>
                <a:gd name="connsiteX0" fmla="*/ 195263 w 209247"/>
                <a:gd name="connsiteY0" fmla="*/ 762000 h 762000"/>
                <a:gd name="connsiteX1" fmla="*/ 171450 w 209247"/>
                <a:gd name="connsiteY1" fmla="*/ 602456 h 762000"/>
                <a:gd name="connsiteX2" fmla="*/ 35720 w 209247"/>
                <a:gd name="connsiteY2" fmla="*/ 590550 h 762000"/>
                <a:gd name="connsiteX3" fmla="*/ 0 w 209247"/>
                <a:gd name="connsiteY3" fmla="*/ 569119 h 762000"/>
                <a:gd name="connsiteX4" fmla="*/ 35719 w 209247"/>
                <a:gd name="connsiteY4" fmla="*/ 547687 h 762000"/>
                <a:gd name="connsiteX5" fmla="*/ 190500 w 209247"/>
                <a:gd name="connsiteY5" fmla="*/ 550069 h 762000"/>
                <a:gd name="connsiteX6" fmla="*/ 183357 w 209247"/>
                <a:gd name="connsiteY6" fmla="*/ 526256 h 762000"/>
                <a:gd name="connsiteX7" fmla="*/ 26193 w 209247"/>
                <a:gd name="connsiteY7" fmla="*/ 521493 h 762000"/>
                <a:gd name="connsiteX8" fmla="*/ 30957 w 209247"/>
                <a:gd name="connsiteY8" fmla="*/ 485775 h 762000"/>
                <a:gd name="connsiteX9" fmla="*/ 207169 w 209247"/>
                <a:gd name="connsiteY9" fmla="*/ 466724 h 762000"/>
                <a:gd name="connsiteX10" fmla="*/ 119063 w 209247"/>
                <a:gd name="connsiteY10" fmla="*/ 402431 h 762000"/>
                <a:gd name="connsiteX11" fmla="*/ 119063 w 209247"/>
                <a:gd name="connsiteY11" fmla="*/ 0 h 762000"/>
                <a:gd name="connsiteX0" fmla="*/ 195263 w 207171"/>
                <a:gd name="connsiteY0" fmla="*/ 762000 h 762000"/>
                <a:gd name="connsiteX1" fmla="*/ 171450 w 207171"/>
                <a:gd name="connsiteY1" fmla="*/ 602456 h 762000"/>
                <a:gd name="connsiteX2" fmla="*/ 35720 w 207171"/>
                <a:gd name="connsiteY2" fmla="*/ 590550 h 762000"/>
                <a:gd name="connsiteX3" fmla="*/ 0 w 207171"/>
                <a:gd name="connsiteY3" fmla="*/ 569119 h 762000"/>
                <a:gd name="connsiteX4" fmla="*/ 35719 w 207171"/>
                <a:gd name="connsiteY4" fmla="*/ 547687 h 762000"/>
                <a:gd name="connsiteX5" fmla="*/ 190500 w 207171"/>
                <a:gd name="connsiteY5" fmla="*/ 550069 h 762000"/>
                <a:gd name="connsiteX6" fmla="*/ 183357 w 207171"/>
                <a:gd name="connsiteY6" fmla="*/ 526256 h 762000"/>
                <a:gd name="connsiteX7" fmla="*/ 26193 w 207171"/>
                <a:gd name="connsiteY7" fmla="*/ 521493 h 762000"/>
                <a:gd name="connsiteX8" fmla="*/ 30957 w 207171"/>
                <a:gd name="connsiteY8" fmla="*/ 485775 h 762000"/>
                <a:gd name="connsiteX9" fmla="*/ 207169 w 207171"/>
                <a:gd name="connsiteY9" fmla="*/ 466724 h 762000"/>
                <a:gd name="connsiteX10" fmla="*/ 119063 w 207171"/>
                <a:gd name="connsiteY10" fmla="*/ 402431 h 762000"/>
                <a:gd name="connsiteX11" fmla="*/ 119063 w 207171"/>
                <a:gd name="connsiteY11"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171" h="762000">
                  <a:moveTo>
                    <a:pt x="195263" y="762000"/>
                  </a:moveTo>
                  <a:cubicBezTo>
                    <a:pt x="197841" y="594320"/>
                    <a:pt x="198040" y="631031"/>
                    <a:pt x="171450" y="602456"/>
                  </a:cubicBezTo>
                  <a:cubicBezTo>
                    <a:pt x="144860" y="573881"/>
                    <a:pt x="64295" y="596106"/>
                    <a:pt x="35720" y="590550"/>
                  </a:cubicBezTo>
                  <a:cubicBezTo>
                    <a:pt x="7145" y="584994"/>
                    <a:pt x="0" y="576263"/>
                    <a:pt x="0" y="569119"/>
                  </a:cubicBezTo>
                  <a:cubicBezTo>
                    <a:pt x="0" y="561975"/>
                    <a:pt x="3969" y="550862"/>
                    <a:pt x="35719" y="547687"/>
                  </a:cubicBezTo>
                  <a:cubicBezTo>
                    <a:pt x="67469" y="544512"/>
                    <a:pt x="165894" y="553641"/>
                    <a:pt x="190500" y="550069"/>
                  </a:cubicBezTo>
                  <a:cubicBezTo>
                    <a:pt x="215106" y="546497"/>
                    <a:pt x="210741" y="531019"/>
                    <a:pt x="183357" y="526256"/>
                  </a:cubicBezTo>
                  <a:cubicBezTo>
                    <a:pt x="155973" y="521493"/>
                    <a:pt x="51593" y="528240"/>
                    <a:pt x="26193" y="521493"/>
                  </a:cubicBezTo>
                  <a:cubicBezTo>
                    <a:pt x="793" y="514746"/>
                    <a:pt x="794" y="494903"/>
                    <a:pt x="30957" y="485775"/>
                  </a:cubicBezTo>
                  <a:cubicBezTo>
                    <a:pt x="61120" y="476647"/>
                    <a:pt x="206773" y="509190"/>
                    <a:pt x="207169" y="466724"/>
                  </a:cubicBezTo>
                  <a:cubicBezTo>
                    <a:pt x="207565" y="424258"/>
                    <a:pt x="155178" y="473075"/>
                    <a:pt x="119063" y="402431"/>
                  </a:cubicBezTo>
                  <a:cubicBezTo>
                    <a:pt x="82948" y="331787"/>
                    <a:pt x="112117" y="184745"/>
                    <a:pt x="119063" y="0"/>
                  </a:cubicBezTo>
                </a:path>
              </a:pathLst>
            </a:cu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p>
          </p:txBody>
        </p:sp>
        <p:sp>
          <p:nvSpPr>
            <p:cNvPr id="158" name="Freeform 157"/>
            <p:cNvSpPr/>
            <p:nvPr/>
          </p:nvSpPr>
          <p:spPr>
            <a:xfrm>
              <a:off x="1510613" y="1193650"/>
              <a:ext cx="207171" cy="762000"/>
            </a:xfrm>
            <a:custGeom>
              <a:avLst/>
              <a:gdLst>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40864 w 227544"/>
                <a:gd name="connsiteY2" fmla="*/ 590550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841"/>
                <a:gd name="connsiteY0" fmla="*/ 762000 h 762000"/>
                <a:gd name="connsiteX1" fmla="*/ 176594 w 227841"/>
                <a:gd name="connsiteY1" fmla="*/ 602456 h 762000"/>
                <a:gd name="connsiteX2" fmla="*/ 40864 w 227841"/>
                <a:gd name="connsiteY2" fmla="*/ 590550 h 762000"/>
                <a:gd name="connsiteX3" fmla="*/ 5144 w 227841"/>
                <a:gd name="connsiteY3" fmla="*/ 569119 h 762000"/>
                <a:gd name="connsiteX4" fmla="*/ 40863 w 227841"/>
                <a:gd name="connsiteY4" fmla="*/ 547687 h 762000"/>
                <a:gd name="connsiteX5" fmla="*/ 195644 w 227841"/>
                <a:gd name="connsiteY5" fmla="*/ 550069 h 762000"/>
                <a:gd name="connsiteX6" fmla="*/ 212313 w 227841"/>
                <a:gd name="connsiteY6" fmla="*/ 514350 h 762000"/>
                <a:gd name="connsiteX7" fmla="*/ 14669 w 227841"/>
                <a:gd name="connsiteY7" fmla="*/ 519112 h 762000"/>
                <a:gd name="connsiteX8" fmla="*/ 36101 w 227841"/>
                <a:gd name="connsiteY8" fmla="*/ 485775 h 762000"/>
                <a:gd name="connsiteX9" fmla="*/ 207551 w 227841"/>
                <a:gd name="connsiteY9" fmla="*/ 483394 h 762000"/>
                <a:gd name="connsiteX10" fmla="*/ 124207 w 227841"/>
                <a:gd name="connsiteY10" fmla="*/ 450056 h 762000"/>
                <a:gd name="connsiteX11" fmla="*/ 124207 w 227841"/>
                <a:gd name="connsiteY11" fmla="*/ 0 h 762000"/>
                <a:gd name="connsiteX0" fmla="*/ 195263 w 221471"/>
                <a:gd name="connsiteY0" fmla="*/ 762000 h 762000"/>
                <a:gd name="connsiteX1" fmla="*/ 171450 w 221471"/>
                <a:gd name="connsiteY1" fmla="*/ 602456 h 762000"/>
                <a:gd name="connsiteX2" fmla="*/ 35720 w 221471"/>
                <a:gd name="connsiteY2" fmla="*/ 590550 h 762000"/>
                <a:gd name="connsiteX3" fmla="*/ 0 w 221471"/>
                <a:gd name="connsiteY3" fmla="*/ 569119 h 762000"/>
                <a:gd name="connsiteX4" fmla="*/ 35719 w 221471"/>
                <a:gd name="connsiteY4" fmla="*/ 547687 h 762000"/>
                <a:gd name="connsiteX5" fmla="*/ 190500 w 221471"/>
                <a:gd name="connsiteY5" fmla="*/ 550069 h 762000"/>
                <a:gd name="connsiteX6" fmla="*/ 207169 w 221471"/>
                <a:gd name="connsiteY6" fmla="*/ 514350 h 762000"/>
                <a:gd name="connsiteX7" fmla="*/ 26193 w 221471"/>
                <a:gd name="connsiteY7" fmla="*/ 521493 h 762000"/>
                <a:gd name="connsiteX8" fmla="*/ 30957 w 221471"/>
                <a:gd name="connsiteY8" fmla="*/ 485775 h 762000"/>
                <a:gd name="connsiteX9" fmla="*/ 202407 w 221471"/>
                <a:gd name="connsiteY9" fmla="*/ 483394 h 762000"/>
                <a:gd name="connsiteX10" fmla="*/ 119063 w 221471"/>
                <a:gd name="connsiteY10" fmla="*/ 450056 h 762000"/>
                <a:gd name="connsiteX11" fmla="*/ 119063 w 22147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83394 h 762000"/>
                <a:gd name="connsiteX10" fmla="*/ 119063 w 206662"/>
                <a:gd name="connsiteY10" fmla="*/ 450056 h 762000"/>
                <a:gd name="connsiteX11" fmla="*/ 119063 w 206662"/>
                <a:gd name="connsiteY11" fmla="*/ 0 h 762000"/>
                <a:gd name="connsiteX0" fmla="*/ 195263 w 222923"/>
                <a:gd name="connsiteY0" fmla="*/ 762000 h 762000"/>
                <a:gd name="connsiteX1" fmla="*/ 171450 w 222923"/>
                <a:gd name="connsiteY1" fmla="*/ 602456 h 762000"/>
                <a:gd name="connsiteX2" fmla="*/ 35720 w 222923"/>
                <a:gd name="connsiteY2" fmla="*/ 590550 h 762000"/>
                <a:gd name="connsiteX3" fmla="*/ 0 w 222923"/>
                <a:gd name="connsiteY3" fmla="*/ 569119 h 762000"/>
                <a:gd name="connsiteX4" fmla="*/ 35719 w 222923"/>
                <a:gd name="connsiteY4" fmla="*/ 547687 h 762000"/>
                <a:gd name="connsiteX5" fmla="*/ 190500 w 222923"/>
                <a:gd name="connsiteY5" fmla="*/ 550069 h 762000"/>
                <a:gd name="connsiteX6" fmla="*/ 183357 w 222923"/>
                <a:gd name="connsiteY6" fmla="*/ 526256 h 762000"/>
                <a:gd name="connsiteX7" fmla="*/ 26193 w 222923"/>
                <a:gd name="connsiteY7" fmla="*/ 521493 h 762000"/>
                <a:gd name="connsiteX8" fmla="*/ 30957 w 222923"/>
                <a:gd name="connsiteY8" fmla="*/ 485775 h 762000"/>
                <a:gd name="connsiteX9" fmla="*/ 221457 w 222923"/>
                <a:gd name="connsiteY9" fmla="*/ 435769 h 762000"/>
                <a:gd name="connsiteX10" fmla="*/ 119063 w 222923"/>
                <a:gd name="connsiteY10" fmla="*/ 450056 h 762000"/>
                <a:gd name="connsiteX11" fmla="*/ 119063 w 222923"/>
                <a:gd name="connsiteY11" fmla="*/ 0 h 762000"/>
                <a:gd name="connsiteX0" fmla="*/ 195263 w 232952"/>
                <a:gd name="connsiteY0" fmla="*/ 762000 h 762000"/>
                <a:gd name="connsiteX1" fmla="*/ 171450 w 232952"/>
                <a:gd name="connsiteY1" fmla="*/ 602456 h 762000"/>
                <a:gd name="connsiteX2" fmla="*/ 35720 w 232952"/>
                <a:gd name="connsiteY2" fmla="*/ 590550 h 762000"/>
                <a:gd name="connsiteX3" fmla="*/ 0 w 232952"/>
                <a:gd name="connsiteY3" fmla="*/ 569119 h 762000"/>
                <a:gd name="connsiteX4" fmla="*/ 35719 w 232952"/>
                <a:gd name="connsiteY4" fmla="*/ 547687 h 762000"/>
                <a:gd name="connsiteX5" fmla="*/ 190500 w 232952"/>
                <a:gd name="connsiteY5" fmla="*/ 550069 h 762000"/>
                <a:gd name="connsiteX6" fmla="*/ 183357 w 232952"/>
                <a:gd name="connsiteY6" fmla="*/ 526256 h 762000"/>
                <a:gd name="connsiteX7" fmla="*/ 26193 w 232952"/>
                <a:gd name="connsiteY7" fmla="*/ 521493 h 762000"/>
                <a:gd name="connsiteX8" fmla="*/ 30957 w 232952"/>
                <a:gd name="connsiteY8" fmla="*/ 485775 h 762000"/>
                <a:gd name="connsiteX9" fmla="*/ 221457 w 232952"/>
                <a:gd name="connsiteY9" fmla="*/ 435769 h 762000"/>
                <a:gd name="connsiteX10" fmla="*/ 119063 w 232952"/>
                <a:gd name="connsiteY10" fmla="*/ 450056 h 762000"/>
                <a:gd name="connsiteX11" fmla="*/ 119063 w 232952"/>
                <a:gd name="connsiteY11" fmla="*/ 0 h 762000"/>
                <a:gd name="connsiteX0" fmla="*/ 195263 w 214631"/>
                <a:gd name="connsiteY0" fmla="*/ 762000 h 762000"/>
                <a:gd name="connsiteX1" fmla="*/ 171450 w 214631"/>
                <a:gd name="connsiteY1" fmla="*/ 602456 h 762000"/>
                <a:gd name="connsiteX2" fmla="*/ 35720 w 214631"/>
                <a:gd name="connsiteY2" fmla="*/ 590550 h 762000"/>
                <a:gd name="connsiteX3" fmla="*/ 0 w 214631"/>
                <a:gd name="connsiteY3" fmla="*/ 569119 h 762000"/>
                <a:gd name="connsiteX4" fmla="*/ 35719 w 214631"/>
                <a:gd name="connsiteY4" fmla="*/ 547687 h 762000"/>
                <a:gd name="connsiteX5" fmla="*/ 190500 w 214631"/>
                <a:gd name="connsiteY5" fmla="*/ 550069 h 762000"/>
                <a:gd name="connsiteX6" fmla="*/ 183357 w 214631"/>
                <a:gd name="connsiteY6" fmla="*/ 526256 h 762000"/>
                <a:gd name="connsiteX7" fmla="*/ 26193 w 214631"/>
                <a:gd name="connsiteY7" fmla="*/ 521493 h 762000"/>
                <a:gd name="connsiteX8" fmla="*/ 30957 w 214631"/>
                <a:gd name="connsiteY8" fmla="*/ 485775 h 762000"/>
                <a:gd name="connsiteX9" fmla="*/ 202407 w 214631"/>
                <a:gd name="connsiteY9" fmla="*/ 452437 h 762000"/>
                <a:gd name="connsiteX10" fmla="*/ 119063 w 214631"/>
                <a:gd name="connsiteY10" fmla="*/ 450056 h 762000"/>
                <a:gd name="connsiteX11" fmla="*/ 119063 w 21463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7231"/>
                <a:gd name="connsiteY0" fmla="*/ 762000 h 762000"/>
                <a:gd name="connsiteX1" fmla="*/ 171450 w 207231"/>
                <a:gd name="connsiteY1" fmla="*/ 602456 h 762000"/>
                <a:gd name="connsiteX2" fmla="*/ 35720 w 207231"/>
                <a:gd name="connsiteY2" fmla="*/ 590550 h 762000"/>
                <a:gd name="connsiteX3" fmla="*/ 0 w 207231"/>
                <a:gd name="connsiteY3" fmla="*/ 569119 h 762000"/>
                <a:gd name="connsiteX4" fmla="*/ 35719 w 207231"/>
                <a:gd name="connsiteY4" fmla="*/ 547687 h 762000"/>
                <a:gd name="connsiteX5" fmla="*/ 190500 w 207231"/>
                <a:gd name="connsiteY5" fmla="*/ 550069 h 762000"/>
                <a:gd name="connsiteX6" fmla="*/ 183357 w 207231"/>
                <a:gd name="connsiteY6" fmla="*/ 526256 h 762000"/>
                <a:gd name="connsiteX7" fmla="*/ 26193 w 207231"/>
                <a:gd name="connsiteY7" fmla="*/ 521493 h 762000"/>
                <a:gd name="connsiteX8" fmla="*/ 30957 w 207231"/>
                <a:gd name="connsiteY8" fmla="*/ 485775 h 762000"/>
                <a:gd name="connsiteX9" fmla="*/ 207169 w 207231"/>
                <a:gd name="connsiteY9" fmla="*/ 466724 h 762000"/>
                <a:gd name="connsiteX10" fmla="*/ 104775 w 207231"/>
                <a:gd name="connsiteY10" fmla="*/ 407193 h 762000"/>
                <a:gd name="connsiteX11" fmla="*/ 119063 w 207231"/>
                <a:gd name="connsiteY11" fmla="*/ 0 h 762000"/>
                <a:gd name="connsiteX0" fmla="*/ 195263 w 208813"/>
                <a:gd name="connsiteY0" fmla="*/ 762000 h 762000"/>
                <a:gd name="connsiteX1" fmla="*/ 171450 w 208813"/>
                <a:gd name="connsiteY1" fmla="*/ 602456 h 762000"/>
                <a:gd name="connsiteX2" fmla="*/ 35720 w 208813"/>
                <a:gd name="connsiteY2" fmla="*/ 590550 h 762000"/>
                <a:gd name="connsiteX3" fmla="*/ 0 w 208813"/>
                <a:gd name="connsiteY3" fmla="*/ 569119 h 762000"/>
                <a:gd name="connsiteX4" fmla="*/ 35719 w 208813"/>
                <a:gd name="connsiteY4" fmla="*/ 547687 h 762000"/>
                <a:gd name="connsiteX5" fmla="*/ 190500 w 208813"/>
                <a:gd name="connsiteY5" fmla="*/ 550069 h 762000"/>
                <a:gd name="connsiteX6" fmla="*/ 183357 w 208813"/>
                <a:gd name="connsiteY6" fmla="*/ 526256 h 762000"/>
                <a:gd name="connsiteX7" fmla="*/ 26193 w 208813"/>
                <a:gd name="connsiteY7" fmla="*/ 521493 h 762000"/>
                <a:gd name="connsiteX8" fmla="*/ 30957 w 208813"/>
                <a:gd name="connsiteY8" fmla="*/ 485775 h 762000"/>
                <a:gd name="connsiteX9" fmla="*/ 207169 w 208813"/>
                <a:gd name="connsiteY9" fmla="*/ 466724 h 762000"/>
                <a:gd name="connsiteX10" fmla="*/ 119063 w 208813"/>
                <a:gd name="connsiteY10" fmla="*/ 402431 h 762000"/>
                <a:gd name="connsiteX11" fmla="*/ 119063 w 208813"/>
                <a:gd name="connsiteY11" fmla="*/ 0 h 762000"/>
                <a:gd name="connsiteX0" fmla="*/ 195263 w 209247"/>
                <a:gd name="connsiteY0" fmla="*/ 762000 h 762000"/>
                <a:gd name="connsiteX1" fmla="*/ 171450 w 209247"/>
                <a:gd name="connsiteY1" fmla="*/ 602456 h 762000"/>
                <a:gd name="connsiteX2" fmla="*/ 35720 w 209247"/>
                <a:gd name="connsiteY2" fmla="*/ 590550 h 762000"/>
                <a:gd name="connsiteX3" fmla="*/ 0 w 209247"/>
                <a:gd name="connsiteY3" fmla="*/ 569119 h 762000"/>
                <a:gd name="connsiteX4" fmla="*/ 35719 w 209247"/>
                <a:gd name="connsiteY4" fmla="*/ 547687 h 762000"/>
                <a:gd name="connsiteX5" fmla="*/ 190500 w 209247"/>
                <a:gd name="connsiteY5" fmla="*/ 550069 h 762000"/>
                <a:gd name="connsiteX6" fmla="*/ 183357 w 209247"/>
                <a:gd name="connsiteY6" fmla="*/ 526256 h 762000"/>
                <a:gd name="connsiteX7" fmla="*/ 26193 w 209247"/>
                <a:gd name="connsiteY7" fmla="*/ 521493 h 762000"/>
                <a:gd name="connsiteX8" fmla="*/ 30957 w 209247"/>
                <a:gd name="connsiteY8" fmla="*/ 485775 h 762000"/>
                <a:gd name="connsiteX9" fmla="*/ 207169 w 209247"/>
                <a:gd name="connsiteY9" fmla="*/ 466724 h 762000"/>
                <a:gd name="connsiteX10" fmla="*/ 119063 w 209247"/>
                <a:gd name="connsiteY10" fmla="*/ 402431 h 762000"/>
                <a:gd name="connsiteX11" fmla="*/ 119063 w 209247"/>
                <a:gd name="connsiteY11" fmla="*/ 0 h 762000"/>
                <a:gd name="connsiteX0" fmla="*/ 195263 w 207171"/>
                <a:gd name="connsiteY0" fmla="*/ 762000 h 762000"/>
                <a:gd name="connsiteX1" fmla="*/ 171450 w 207171"/>
                <a:gd name="connsiteY1" fmla="*/ 602456 h 762000"/>
                <a:gd name="connsiteX2" fmla="*/ 35720 w 207171"/>
                <a:gd name="connsiteY2" fmla="*/ 590550 h 762000"/>
                <a:gd name="connsiteX3" fmla="*/ 0 w 207171"/>
                <a:gd name="connsiteY3" fmla="*/ 569119 h 762000"/>
                <a:gd name="connsiteX4" fmla="*/ 35719 w 207171"/>
                <a:gd name="connsiteY4" fmla="*/ 547687 h 762000"/>
                <a:gd name="connsiteX5" fmla="*/ 190500 w 207171"/>
                <a:gd name="connsiteY5" fmla="*/ 550069 h 762000"/>
                <a:gd name="connsiteX6" fmla="*/ 183357 w 207171"/>
                <a:gd name="connsiteY6" fmla="*/ 526256 h 762000"/>
                <a:gd name="connsiteX7" fmla="*/ 26193 w 207171"/>
                <a:gd name="connsiteY7" fmla="*/ 521493 h 762000"/>
                <a:gd name="connsiteX8" fmla="*/ 30957 w 207171"/>
                <a:gd name="connsiteY8" fmla="*/ 485775 h 762000"/>
                <a:gd name="connsiteX9" fmla="*/ 207169 w 207171"/>
                <a:gd name="connsiteY9" fmla="*/ 466724 h 762000"/>
                <a:gd name="connsiteX10" fmla="*/ 119063 w 207171"/>
                <a:gd name="connsiteY10" fmla="*/ 402431 h 762000"/>
                <a:gd name="connsiteX11" fmla="*/ 119063 w 207171"/>
                <a:gd name="connsiteY11"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171" h="762000">
                  <a:moveTo>
                    <a:pt x="195263" y="762000"/>
                  </a:moveTo>
                  <a:cubicBezTo>
                    <a:pt x="197841" y="594320"/>
                    <a:pt x="198040" y="631031"/>
                    <a:pt x="171450" y="602456"/>
                  </a:cubicBezTo>
                  <a:cubicBezTo>
                    <a:pt x="144860" y="573881"/>
                    <a:pt x="64295" y="596106"/>
                    <a:pt x="35720" y="590550"/>
                  </a:cubicBezTo>
                  <a:cubicBezTo>
                    <a:pt x="7145" y="584994"/>
                    <a:pt x="0" y="576263"/>
                    <a:pt x="0" y="569119"/>
                  </a:cubicBezTo>
                  <a:cubicBezTo>
                    <a:pt x="0" y="561975"/>
                    <a:pt x="3969" y="550862"/>
                    <a:pt x="35719" y="547687"/>
                  </a:cubicBezTo>
                  <a:cubicBezTo>
                    <a:pt x="67469" y="544512"/>
                    <a:pt x="165894" y="553641"/>
                    <a:pt x="190500" y="550069"/>
                  </a:cubicBezTo>
                  <a:cubicBezTo>
                    <a:pt x="215106" y="546497"/>
                    <a:pt x="210741" y="531019"/>
                    <a:pt x="183357" y="526256"/>
                  </a:cubicBezTo>
                  <a:cubicBezTo>
                    <a:pt x="155973" y="521493"/>
                    <a:pt x="51593" y="528240"/>
                    <a:pt x="26193" y="521493"/>
                  </a:cubicBezTo>
                  <a:cubicBezTo>
                    <a:pt x="793" y="514746"/>
                    <a:pt x="794" y="494903"/>
                    <a:pt x="30957" y="485775"/>
                  </a:cubicBezTo>
                  <a:cubicBezTo>
                    <a:pt x="61120" y="476647"/>
                    <a:pt x="206773" y="509190"/>
                    <a:pt x="207169" y="466724"/>
                  </a:cubicBezTo>
                  <a:cubicBezTo>
                    <a:pt x="207565" y="424258"/>
                    <a:pt x="155178" y="473075"/>
                    <a:pt x="119063" y="402431"/>
                  </a:cubicBezTo>
                  <a:cubicBezTo>
                    <a:pt x="82948" y="331787"/>
                    <a:pt x="112117" y="184745"/>
                    <a:pt x="119063" y="0"/>
                  </a:cubicBezTo>
                </a:path>
              </a:pathLst>
            </a:cu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9" name="Freeform 158"/>
            <p:cNvSpPr/>
            <p:nvPr/>
          </p:nvSpPr>
          <p:spPr>
            <a:xfrm>
              <a:off x="2803821" y="1191035"/>
              <a:ext cx="207171" cy="762000"/>
            </a:xfrm>
            <a:custGeom>
              <a:avLst/>
              <a:gdLst>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40864 w 227544"/>
                <a:gd name="connsiteY2" fmla="*/ 590550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841"/>
                <a:gd name="connsiteY0" fmla="*/ 762000 h 762000"/>
                <a:gd name="connsiteX1" fmla="*/ 176594 w 227841"/>
                <a:gd name="connsiteY1" fmla="*/ 602456 h 762000"/>
                <a:gd name="connsiteX2" fmla="*/ 40864 w 227841"/>
                <a:gd name="connsiteY2" fmla="*/ 590550 h 762000"/>
                <a:gd name="connsiteX3" fmla="*/ 5144 w 227841"/>
                <a:gd name="connsiteY3" fmla="*/ 569119 h 762000"/>
                <a:gd name="connsiteX4" fmla="*/ 40863 w 227841"/>
                <a:gd name="connsiteY4" fmla="*/ 547687 h 762000"/>
                <a:gd name="connsiteX5" fmla="*/ 195644 w 227841"/>
                <a:gd name="connsiteY5" fmla="*/ 550069 h 762000"/>
                <a:gd name="connsiteX6" fmla="*/ 212313 w 227841"/>
                <a:gd name="connsiteY6" fmla="*/ 514350 h 762000"/>
                <a:gd name="connsiteX7" fmla="*/ 14669 w 227841"/>
                <a:gd name="connsiteY7" fmla="*/ 519112 h 762000"/>
                <a:gd name="connsiteX8" fmla="*/ 36101 w 227841"/>
                <a:gd name="connsiteY8" fmla="*/ 485775 h 762000"/>
                <a:gd name="connsiteX9" fmla="*/ 207551 w 227841"/>
                <a:gd name="connsiteY9" fmla="*/ 483394 h 762000"/>
                <a:gd name="connsiteX10" fmla="*/ 124207 w 227841"/>
                <a:gd name="connsiteY10" fmla="*/ 450056 h 762000"/>
                <a:gd name="connsiteX11" fmla="*/ 124207 w 227841"/>
                <a:gd name="connsiteY11" fmla="*/ 0 h 762000"/>
                <a:gd name="connsiteX0" fmla="*/ 195263 w 221471"/>
                <a:gd name="connsiteY0" fmla="*/ 762000 h 762000"/>
                <a:gd name="connsiteX1" fmla="*/ 171450 w 221471"/>
                <a:gd name="connsiteY1" fmla="*/ 602456 h 762000"/>
                <a:gd name="connsiteX2" fmla="*/ 35720 w 221471"/>
                <a:gd name="connsiteY2" fmla="*/ 590550 h 762000"/>
                <a:gd name="connsiteX3" fmla="*/ 0 w 221471"/>
                <a:gd name="connsiteY3" fmla="*/ 569119 h 762000"/>
                <a:gd name="connsiteX4" fmla="*/ 35719 w 221471"/>
                <a:gd name="connsiteY4" fmla="*/ 547687 h 762000"/>
                <a:gd name="connsiteX5" fmla="*/ 190500 w 221471"/>
                <a:gd name="connsiteY5" fmla="*/ 550069 h 762000"/>
                <a:gd name="connsiteX6" fmla="*/ 207169 w 221471"/>
                <a:gd name="connsiteY6" fmla="*/ 514350 h 762000"/>
                <a:gd name="connsiteX7" fmla="*/ 26193 w 221471"/>
                <a:gd name="connsiteY7" fmla="*/ 521493 h 762000"/>
                <a:gd name="connsiteX8" fmla="*/ 30957 w 221471"/>
                <a:gd name="connsiteY8" fmla="*/ 485775 h 762000"/>
                <a:gd name="connsiteX9" fmla="*/ 202407 w 221471"/>
                <a:gd name="connsiteY9" fmla="*/ 483394 h 762000"/>
                <a:gd name="connsiteX10" fmla="*/ 119063 w 221471"/>
                <a:gd name="connsiteY10" fmla="*/ 450056 h 762000"/>
                <a:gd name="connsiteX11" fmla="*/ 119063 w 22147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83394 h 762000"/>
                <a:gd name="connsiteX10" fmla="*/ 119063 w 206662"/>
                <a:gd name="connsiteY10" fmla="*/ 450056 h 762000"/>
                <a:gd name="connsiteX11" fmla="*/ 119063 w 206662"/>
                <a:gd name="connsiteY11" fmla="*/ 0 h 762000"/>
                <a:gd name="connsiteX0" fmla="*/ 195263 w 222923"/>
                <a:gd name="connsiteY0" fmla="*/ 762000 h 762000"/>
                <a:gd name="connsiteX1" fmla="*/ 171450 w 222923"/>
                <a:gd name="connsiteY1" fmla="*/ 602456 h 762000"/>
                <a:gd name="connsiteX2" fmla="*/ 35720 w 222923"/>
                <a:gd name="connsiteY2" fmla="*/ 590550 h 762000"/>
                <a:gd name="connsiteX3" fmla="*/ 0 w 222923"/>
                <a:gd name="connsiteY3" fmla="*/ 569119 h 762000"/>
                <a:gd name="connsiteX4" fmla="*/ 35719 w 222923"/>
                <a:gd name="connsiteY4" fmla="*/ 547687 h 762000"/>
                <a:gd name="connsiteX5" fmla="*/ 190500 w 222923"/>
                <a:gd name="connsiteY5" fmla="*/ 550069 h 762000"/>
                <a:gd name="connsiteX6" fmla="*/ 183357 w 222923"/>
                <a:gd name="connsiteY6" fmla="*/ 526256 h 762000"/>
                <a:gd name="connsiteX7" fmla="*/ 26193 w 222923"/>
                <a:gd name="connsiteY7" fmla="*/ 521493 h 762000"/>
                <a:gd name="connsiteX8" fmla="*/ 30957 w 222923"/>
                <a:gd name="connsiteY8" fmla="*/ 485775 h 762000"/>
                <a:gd name="connsiteX9" fmla="*/ 221457 w 222923"/>
                <a:gd name="connsiteY9" fmla="*/ 435769 h 762000"/>
                <a:gd name="connsiteX10" fmla="*/ 119063 w 222923"/>
                <a:gd name="connsiteY10" fmla="*/ 450056 h 762000"/>
                <a:gd name="connsiteX11" fmla="*/ 119063 w 222923"/>
                <a:gd name="connsiteY11" fmla="*/ 0 h 762000"/>
                <a:gd name="connsiteX0" fmla="*/ 195263 w 232952"/>
                <a:gd name="connsiteY0" fmla="*/ 762000 h 762000"/>
                <a:gd name="connsiteX1" fmla="*/ 171450 w 232952"/>
                <a:gd name="connsiteY1" fmla="*/ 602456 h 762000"/>
                <a:gd name="connsiteX2" fmla="*/ 35720 w 232952"/>
                <a:gd name="connsiteY2" fmla="*/ 590550 h 762000"/>
                <a:gd name="connsiteX3" fmla="*/ 0 w 232952"/>
                <a:gd name="connsiteY3" fmla="*/ 569119 h 762000"/>
                <a:gd name="connsiteX4" fmla="*/ 35719 w 232952"/>
                <a:gd name="connsiteY4" fmla="*/ 547687 h 762000"/>
                <a:gd name="connsiteX5" fmla="*/ 190500 w 232952"/>
                <a:gd name="connsiteY5" fmla="*/ 550069 h 762000"/>
                <a:gd name="connsiteX6" fmla="*/ 183357 w 232952"/>
                <a:gd name="connsiteY6" fmla="*/ 526256 h 762000"/>
                <a:gd name="connsiteX7" fmla="*/ 26193 w 232952"/>
                <a:gd name="connsiteY7" fmla="*/ 521493 h 762000"/>
                <a:gd name="connsiteX8" fmla="*/ 30957 w 232952"/>
                <a:gd name="connsiteY8" fmla="*/ 485775 h 762000"/>
                <a:gd name="connsiteX9" fmla="*/ 221457 w 232952"/>
                <a:gd name="connsiteY9" fmla="*/ 435769 h 762000"/>
                <a:gd name="connsiteX10" fmla="*/ 119063 w 232952"/>
                <a:gd name="connsiteY10" fmla="*/ 450056 h 762000"/>
                <a:gd name="connsiteX11" fmla="*/ 119063 w 232952"/>
                <a:gd name="connsiteY11" fmla="*/ 0 h 762000"/>
                <a:gd name="connsiteX0" fmla="*/ 195263 w 214631"/>
                <a:gd name="connsiteY0" fmla="*/ 762000 h 762000"/>
                <a:gd name="connsiteX1" fmla="*/ 171450 w 214631"/>
                <a:gd name="connsiteY1" fmla="*/ 602456 h 762000"/>
                <a:gd name="connsiteX2" fmla="*/ 35720 w 214631"/>
                <a:gd name="connsiteY2" fmla="*/ 590550 h 762000"/>
                <a:gd name="connsiteX3" fmla="*/ 0 w 214631"/>
                <a:gd name="connsiteY3" fmla="*/ 569119 h 762000"/>
                <a:gd name="connsiteX4" fmla="*/ 35719 w 214631"/>
                <a:gd name="connsiteY4" fmla="*/ 547687 h 762000"/>
                <a:gd name="connsiteX5" fmla="*/ 190500 w 214631"/>
                <a:gd name="connsiteY5" fmla="*/ 550069 h 762000"/>
                <a:gd name="connsiteX6" fmla="*/ 183357 w 214631"/>
                <a:gd name="connsiteY6" fmla="*/ 526256 h 762000"/>
                <a:gd name="connsiteX7" fmla="*/ 26193 w 214631"/>
                <a:gd name="connsiteY7" fmla="*/ 521493 h 762000"/>
                <a:gd name="connsiteX8" fmla="*/ 30957 w 214631"/>
                <a:gd name="connsiteY8" fmla="*/ 485775 h 762000"/>
                <a:gd name="connsiteX9" fmla="*/ 202407 w 214631"/>
                <a:gd name="connsiteY9" fmla="*/ 452437 h 762000"/>
                <a:gd name="connsiteX10" fmla="*/ 119063 w 214631"/>
                <a:gd name="connsiteY10" fmla="*/ 450056 h 762000"/>
                <a:gd name="connsiteX11" fmla="*/ 119063 w 21463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7231"/>
                <a:gd name="connsiteY0" fmla="*/ 762000 h 762000"/>
                <a:gd name="connsiteX1" fmla="*/ 171450 w 207231"/>
                <a:gd name="connsiteY1" fmla="*/ 602456 h 762000"/>
                <a:gd name="connsiteX2" fmla="*/ 35720 w 207231"/>
                <a:gd name="connsiteY2" fmla="*/ 590550 h 762000"/>
                <a:gd name="connsiteX3" fmla="*/ 0 w 207231"/>
                <a:gd name="connsiteY3" fmla="*/ 569119 h 762000"/>
                <a:gd name="connsiteX4" fmla="*/ 35719 w 207231"/>
                <a:gd name="connsiteY4" fmla="*/ 547687 h 762000"/>
                <a:gd name="connsiteX5" fmla="*/ 190500 w 207231"/>
                <a:gd name="connsiteY5" fmla="*/ 550069 h 762000"/>
                <a:gd name="connsiteX6" fmla="*/ 183357 w 207231"/>
                <a:gd name="connsiteY6" fmla="*/ 526256 h 762000"/>
                <a:gd name="connsiteX7" fmla="*/ 26193 w 207231"/>
                <a:gd name="connsiteY7" fmla="*/ 521493 h 762000"/>
                <a:gd name="connsiteX8" fmla="*/ 30957 w 207231"/>
                <a:gd name="connsiteY8" fmla="*/ 485775 h 762000"/>
                <a:gd name="connsiteX9" fmla="*/ 207169 w 207231"/>
                <a:gd name="connsiteY9" fmla="*/ 466724 h 762000"/>
                <a:gd name="connsiteX10" fmla="*/ 104775 w 207231"/>
                <a:gd name="connsiteY10" fmla="*/ 407193 h 762000"/>
                <a:gd name="connsiteX11" fmla="*/ 119063 w 207231"/>
                <a:gd name="connsiteY11" fmla="*/ 0 h 762000"/>
                <a:gd name="connsiteX0" fmla="*/ 195263 w 208813"/>
                <a:gd name="connsiteY0" fmla="*/ 762000 h 762000"/>
                <a:gd name="connsiteX1" fmla="*/ 171450 w 208813"/>
                <a:gd name="connsiteY1" fmla="*/ 602456 h 762000"/>
                <a:gd name="connsiteX2" fmla="*/ 35720 w 208813"/>
                <a:gd name="connsiteY2" fmla="*/ 590550 h 762000"/>
                <a:gd name="connsiteX3" fmla="*/ 0 w 208813"/>
                <a:gd name="connsiteY3" fmla="*/ 569119 h 762000"/>
                <a:gd name="connsiteX4" fmla="*/ 35719 w 208813"/>
                <a:gd name="connsiteY4" fmla="*/ 547687 h 762000"/>
                <a:gd name="connsiteX5" fmla="*/ 190500 w 208813"/>
                <a:gd name="connsiteY5" fmla="*/ 550069 h 762000"/>
                <a:gd name="connsiteX6" fmla="*/ 183357 w 208813"/>
                <a:gd name="connsiteY6" fmla="*/ 526256 h 762000"/>
                <a:gd name="connsiteX7" fmla="*/ 26193 w 208813"/>
                <a:gd name="connsiteY7" fmla="*/ 521493 h 762000"/>
                <a:gd name="connsiteX8" fmla="*/ 30957 w 208813"/>
                <a:gd name="connsiteY8" fmla="*/ 485775 h 762000"/>
                <a:gd name="connsiteX9" fmla="*/ 207169 w 208813"/>
                <a:gd name="connsiteY9" fmla="*/ 466724 h 762000"/>
                <a:gd name="connsiteX10" fmla="*/ 119063 w 208813"/>
                <a:gd name="connsiteY10" fmla="*/ 402431 h 762000"/>
                <a:gd name="connsiteX11" fmla="*/ 119063 w 208813"/>
                <a:gd name="connsiteY11" fmla="*/ 0 h 762000"/>
                <a:gd name="connsiteX0" fmla="*/ 195263 w 209247"/>
                <a:gd name="connsiteY0" fmla="*/ 762000 h 762000"/>
                <a:gd name="connsiteX1" fmla="*/ 171450 w 209247"/>
                <a:gd name="connsiteY1" fmla="*/ 602456 h 762000"/>
                <a:gd name="connsiteX2" fmla="*/ 35720 w 209247"/>
                <a:gd name="connsiteY2" fmla="*/ 590550 h 762000"/>
                <a:gd name="connsiteX3" fmla="*/ 0 w 209247"/>
                <a:gd name="connsiteY3" fmla="*/ 569119 h 762000"/>
                <a:gd name="connsiteX4" fmla="*/ 35719 w 209247"/>
                <a:gd name="connsiteY4" fmla="*/ 547687 h 762000"/>
                <a:gd name="connsiteX5" fmla="*/ 190500 w 209247"/>
                <a:gd name="connsiteY5" fmla="*/ 550069 h 762000"/>
                <a:gd name="connsiteX6" fmla="*/ 183357 w 209247"/>
                <a:gd name="connsiteY6" fmla="*/ 526256 h 762000"/>
                <a:gd name="connsiteX7" fmla="*/ 26193 w 209247"/>
                <a:gd name="connsiteY7" fmla="*/ 521493 h 762000"/>
                <a:gd name="connsiteX8" fmla="*/ 30957 w 209247"/>
                <a:gd name="connsiteY8" fmla="*/ 485775 h 762000"/>
                <a:gd name="connsiteX9" fmla="*/ 207169 w 209247"/>
                <a:gd name="connsiteY9" fmla="*/ 466724 h 762000"/>
                <a:gd name="connsiteX10" fmla="*/ 119063 w 209247"/>
                <a:gd name="connsiteY10" fmla="*/ 402431 h 762000"/>
                <a:gd name="connsiteX11" fmla="*/ 119063 w 209247"/>
                <a:gd name="connsiteY11" fmla="*/ 0 h 762000"/>
                <a:gd name="connsiteX0" fmla="*/ 195263 w 207171"/>
                <a:gd name="connsiteY0" fmla="*/ 762000 h 762000"/>
                <a:gd name="connsiteX1" fmla="*/ 171450 w 207171"/>
                <a:gd name="connsiteY1" fmla="*/ 602456 h 762000"/>
                <a:gd name="connsiteX2" fmla="*/ 35720 w 207171"/>
                <a:gd name="connsiteY2" fmla="*/ 590550 h 762000"/>
                <a:gd name="connsiteX3" fmla="*/ 0 w 207171"/>
                <a:gd name="connsiteY3" fmla="*/ 569119 h 762000"/>
                <a:gd name="connsiteX4" fmla="*/ 35719 w 207171"/>
                <a:gd name="connsiteY4" fmla="*/ 547687 h 762000"/>
                <a:gd name="connsiteX5" fmla="*/ 190500 w 207171"/>
                <a:gd name="connsiteY5" fmla="*/ 550069 h 762000"/>
                <a:gd name="connsiteX6" fmla="*/ 183357 w 207171"/>
                <a:gd name="connsiteY6" fmla="*/ 526256 h 762000"/>
                <a:gd name="connsiteX7" fmla="*/ 26193 w 207171"/>
                <a:gd name="connsiteY7" fmla="*/ 521493 h 762000"/>
                <a:gd name="connsiteX8" fmla="*/ 30957 w 207171"/>
                <a:gd name="connsiteY8" fmla="*/ 485775 h 762000"/>
                <a:gd name="connsiteX9" fmla="*/ 207169 w 207171"/>
                <a:gd name="connsiteY9" fmla="*/ 466724 h 762000"/>
                <a:gd name="connsiteX10" fmla="*/ 119063 w 207171"/>
                <a:gd name="connsiteY10" fmla="*/ 402431 h 762000"/>
                <a:gd name="connsiteX11" fmla="*/ 119063 w 207171"/>
                <a:gd name="connsiteY11"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171" h="762000">
                  <a:moveTo>
                    <a:pt x="195263" y="762000"/>
                  </a:moveTo>
                  <a:cubicBezTo>
                    <a:pt x="197841" y="594320"/>
                    <a:pt x="198040" y="631031"/>
                    <a:pt x="171450" y="602456"/>
                  </a:cubicBezTo>
                  <a:cubicBezTo>
                    <a:pt x="144860" y="573881"/>
                    <a:pt x="64295" y="596106"/>
                    <a:pt x="35720" y="590550"/>
                  </a:cubicBezTo>
                  <a:cubicBezTo>
                    <a:pt x="7145" y="584994"/>
                    <a:pt x="0" y="576263"/>
                    <a:pt x="0" y="569119"/>
                  </a:cubicBezTo>
                  <a:cubicBezTo>
                    <a:pt x="0" y="561975"/>
                    <a:pt x="3969" y="550862"/>
                    <a:pt x="35719" y="547687"/>
                  </a:cubicBezTo>
                  <a:cubicBezTo>
                    <a:pt x="67469" y="544512"/>
                    <a:pt x="165894" y="553641"/>
                    <a:pt x="190500" y="550069"/>
                  </a:cubicBezTo>
                  <a:cubicBezTo>
                    <a:pt x="215106" y="546497"/>
                    <a:pt x="210741" y="531019"/>
                    <a:pt x="183357" y="526256"/>
                  </a:cubicBezTo>
                  <a:cubicBezTo>
                    <a:pt x="155973" y="521493"/>
                    <a:pt x="51593" y="528240"/>
                    <a:pt x="26193" y="521493"/>
                  </a:cubicBezTo>
                  <a:cubicBezTo>
                    <a:pt x="793" y="514746"/>
                    <a:pt x="794" y="494903"/>
                    <a:pt x="30957" y="485775"/>
                  </a:cubicBezTo>
                  <a:cubicBezTo>
                    <a:pt x="61120" y="476647"/>
                    <a:pt x="206773" y="509190"/>
                    <a:pt x="207169" y="466724"/>
                  </a:cubicBezTo>
                  <a:cubicBezTo>
                    <a:pt x="207565" y="424258"/>
                    <a:pt x="155178" y="473075"/>
                    <a:pt x="119063" y="402431"/>
                  </a:cubicBezTo>
                  <a:cubicBezTo>
                    <a:pt x="82948" y="331787"/>
                    <a:pt x="112117" y="184745"/>
                    <a:pt x="119063" y="0"/>
                  </a:cubicBezTo>
                </a:path>
              </a:pathLst>
            </a:cu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0" name="Freeform 159"/>
            <p:cNvSpPr/>
            <p:nvPr/>
          </p:nvSpPr>
          <p:spPr>
            <a:xfrm flipH="1">
              <a:off x="2005834" y="1197765"/>
              <a:ext cx="207171" cy="762000"/>
            </a:xfrm>
            <a:custGeom>
              <a:avLst/>
              <a:gdLst>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40864 w 227544"/>
                <a:gd name="connsiteY2" fmla="*/ 590550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841"/>
                <a:gd name="connsiteY0" fmla="*/ 762000 h 762000"/>
                <a:gd name="connsiteX1" fmla="*/ 176594 w 227841"/>
                <a:gd name="connsiteY1" fmla="*/ 602456 h 762000"/>
                <a:gd name="connsiteX2" fmla="*/ 40864 w 227841"/>
                <a:gd name="connsiteY2" fmla="*/ 590550 h 762000"/>
                <a:gd name="connsiteX3" fmla="*/ 5144 w 227841"/>
                <a:gd name="connsiteY3" fmla="*/ 569119 h 762000"/>
                <a:gd name="connsiteX4" fmla="*/ 40863 w 227841"/>
                <a:gd name="connsiteY4" fmla="*/ 547687 h 762000"/>
                <a:gd name="connsiteX5" fmla="*/ 195644 w 227841"/>
                <a:gd name="connsiteY5" fmla="*/ 550069 h 762000"/>
                <a:gd name="connsiteX6" fmla="*/ 212313 w 227841"/>
                <a:gd name="connsiteY6" fmla="*/ 514350 h 762000"/>
                <a:gd name="connsiteX7" fmla="*/ 14669 w 227841"/>
                <a:gd name="connsiteY7" fmla="*/ 519112 h 762000"/>
                <a:gd name="connsiteX8" fmla="*/ 36101 w 227841"/>
                <a:gd name="connsiteY8" fmla="*/ 485775 h 762000"/>
                <a:gd name="connsiteX9" fmla="*/ 207551 w 227841"/>
                <a:gd name="connsiteY9" fmla="*/ 483394 h 762000"/>
                <a:gd name="connsiteX10" fmla="*/ 124207 w 227841"/>
                <a:gd name="connsiteY10" fmla="*/ 450056 h 762000"/>
                <a:gd name="connsiteX11" fmla="*/ 124207 w 227841"/>
                <a:gd name="connsiteY11" fmla="*/ 0 h 762000"/>
                <a:gd name="connsiteX0" fmla="*/ 195263 w 221471"/>
                <a:gd name="connsiteY0" fmla="*/ 762000 h 762000"/>
                <a:gd name="connsiteX1" fmla="*/ 171450 w 221471"/>
                <a:gd name="connsiteY1" fmla="*/ 602456 h 762000"/>
                <a:gd name="connsiteX2" fmla="*/ 35720 w 221471"/>
                <a:gd name="connsiteY2" fmla="*/ 590550 h 762000"/>
                <a:gd name="connsiteX3" fmla="*/ 0 w 221471"/>
                <a:gd name="connsiteY3" fmla="*/ 569119 h 762000"/>
                <a:gd name="connsiteX4" fmla="*/ 35719 w 221471"/>
                <a:gd name="connsiteY4" fmla="*/ 547687 h 762000"/>
                <a:gd name="connsiteX5" fmla="*/ 190500 w 221471"/>
                <a:gd name="connsiteY5" fmla="*/ 550069 h 762000"/>
                <a:gd name="connsiteX6" fmla="*/ 207169 w 221471"/>
                <a:gd name="connsiteY6" fmla="*/ 514350 h 762000"/>
                <a:gd name="connsiteX7" fmla="*/ 26193 w 221471"/>
                <a:gd name="connsiteY7" fmla="*/ 521493 h 762000"/>
                <a:gd name="connsiteX8" fmla="*/ 30957 w 221471"/>
                <a:gd name="connsiteY8" fmla="*/ 485775 h 762000"/>
                <a:gd name="connsiteX9" fmla="*/ 202407 w 221471"/>
                <a:gd name="connsiteY9" fmla="*/ 483394 h 762000"/>
                <a:gd name="connsiteX10" fmla="*/ 119063 w 221471"/>
                <a:gd name="connsiteY10" fmla="*/ 450056 h 762000"/>
                <a:gd name="connsiteX11" fmla="*/ 119063 w 22147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83394 h 762000"/>
                <a:gd name="connsiteX10" fmla="*/ 119063 w 206662"/>
                <a:gd name="connsiteY10" fmla="*/ 450056 h 762000"/>
                <a:gd name="connsiteX11" fmla="*/ 119063 w 206662"/>
                <a:gd name="connsiteY11" fmla="*/ 0 h 762000"/>
                <a:gd name="connsiteX0" fmla="*/ 195263 w 222923"/>
                <a:gd name="connsiteY0" fmla="*/ 762000 h 762000"/>
                <a:gd name="connsiteX1" fmla="*/ 171450 w 222923"/>
                <a:gd name="connsiteY1" fmla="*/ 602456 h 762000"/>
                <a:gd name="connsiteX2" fmla="*/ 35720 w 222923"/>
                <a:gd name="connsiteY2" fmla="*/ 590550 h 762000"/>
                <a:gd name="connsiteX3" fmla="*/ 0 w 222923"/>
                <a:gd name="connsiteY3" fmla="*/ 569119 h 762000"/>
                <a:gd name="connsiteX4" fmla="*/ 35719 w 222923"/>
                <a:gd name="connsiteY4" fmla="*/ 547687 h 762000"/>
                <a:gd name="connsiteX5" fmla="*/ 190500 w 222923"/>
                <a:gd name="connsiteY5" fmla="*/ 550069 h 762000"/>
                <a:gd name="connsiteX6" fmla="*/ 183357 w 222923"/>
                <a:gd name="connsiteY6" fmla="*/ 526256 h 762000"/>
                <a:gd name="connsiteX7" fmla="*/ 26193 w 222923"/>
                <a:gd name="connsiteY7" fmla="*/ 521493 h 762000"/>
                <a:gd name="connsiteX8" fmla="*/ 30957 w 222923"/>
                <a:gd name="connsiteY8" fmla="*/ 485775 h 762000"/>
                <a:gd name="connsiteX9" fmla="*/ 221457 w 222923"/>
                <a:gd name="connsiteY9" fmla="*/ 435769 h 762000"/>
                <a:gd name="connsiteX10" fmla="*/ 119063 w 222923"/>
                <a:gd name="connsiteY10" fmla="*/ 450056 h 762000"/>
                <a:gd name="connsiteX11" fmla="*/ 119063 w 222923"/>
                <a:gd name="connsiteY11" fmla="*/ 0 h 762000"/>
                <a:gd name="connsiteX0" fmla="*/ 195263 w 232952"/>
                <a:gd name="connsiteY0" fmla="*/ 762000 h 762000"/>
                <a:gd name="connsiteX1" fmla="*/ 171450 w 232952"/>
                <a:gd name="connsiteY1" fmla="*/ 602456 h 762000"/>
                <a:gd name="connsiteX2" fmla="*/ 35720 w 232952"/>
                <a:gd name="connsiteY2" fmla="*/ 590550 h 762000"/>
                <a:gd name="connsiteX3" fmla="*/ 0 w 232952"/>
                <a:gd name="connsiteY3" fmla="*/ 569119 h 762000"/>
                <a:gd name="connsiteX4" fmla="*/ 35719 w 232952"/>
                <a:gd name="connsiteY4" fmla="*/ 547687 h 762000"/>
                <a:gd name="connsiteX5" fmla="*/ 190500 w 232952"/>
                <a:gd name="connsiteY5" fmla="*/ 550069 h 762000"/>
                <a:gd name="connsiteX6" fmla="*/ 183357 w 232952"/>
                <a:gd name="connsiteY6" fmla="*/ 526256 h 762000"/>
                <a:gd name="connsiteX7" fmla="*/ 26193 w 232952"/>
                <a:gd name="connsiteY7" fmla="*/ 521493 h 762000"/>
                <a:gd name="connsiteX8" fmla="*/ 30957 w 232952"/>
                <a:gd name="connsiteY8" fmla="*/ 485775 h 762000"/>
                <a:gd name="connsiteX9" fmla="*/ 221457 w 232952"/>
                <a:gd name="connsiteY9" fmla="*/ 435769 h 762000"/>
                <a:gd name="connsiteX10" fmla="*/ 119063 w 232952"/>
                <a:gd name="connsiteY10" fmla="*/ 450056 h 762000"/>
                <a:gd name="connsiteX11" fmla="*/ 119063 w 232952"/>
                <a:gd name="connsiteY11" fmla="*/ 0 h 762000"/>
                <a:gd name="connsiteX0" fmla="*/ 195263 w 214631"/>
                <a:gd name="connsiteY0" fmla="*/ 762000 h 762000"/>
                <a:gd name="connsiteX1" fmla="*/ 171450 w 214631"/>
                <a:gd name="connsiteY1" fmla="*/ 602456 h 762000"/>
                <a:gd name="connsiteX2" fmla="*/ 35720 w 214631"/>
                <a:gd name="connsiteY2" fmla="*/ 590550 h 762000"/>
                <a:gd name="connsiteX3" fmla="*/ 0 w 214631"/>
                <a:gd name="connsiteY3" fmla="*/ 569119 h 762000"/>
                <a:gd name="connsiteX4" fmla="*/ 35719 w 214631"/>
                <a:gd name="connsiteY4" fmla="*/ 547687 h 762000"/>
                <a:gd name="connsiteX5" fmla="*/ 190500 w 214631"/>
                <a:gd name="connsiteY5" fmla="*/ 550069 h 762000"/>
                <a:gd name="connsiteX6" fmla="*/ 183357 w 214631"/>
                <a:gd name="connsiteY6" fmla="*/ 526256 h 762000"/>
                <a:gd name="connsiteX7" fmla="*/ 26193 w 214631"/>
                <a:gd name="connsiteY7" fmla="*/ 521493 h 762000"/>
                <a:gd name="connsiteX8" fmla="*/ 30957 w 214631"/>
                <a:gd name="connsiteY8" fmla="*/ 485775 h 762000"/>
                <a:gd name="connsiteX9" fmla="*/ 202407 w 214631"/>
                <a:gd name="connsiteY9" fmla="*/ 452437 h 762000"/>
                <a:gd name="connsiteX10" fmla="*/ 119063 w 214631"/>
                <a:gd name="connsiteY10" fmla="*/ 450056 h 762000"/>
                <a:gd name="connsiteX11" fmla="*/ 119063 w 21463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7231"/>
                <a:gd name="connsiteY0" fmla="*/ 762000 h 762000"/>
                <a:gd name="connsiteX1" fmla="*/ 171450 w 207231"/>
                <a:gd name="connsiteY1" fmla="*/ 602456 h 762000"/>
                <a:gd name="connsiteX2" fmla="*/ 35720 w 207231"/>
                <a:gd name="connsiteY2" fmla="*/ 590550 h 762000"/>
                <a:gd name="connsiteX3" fmla="*/ 0 w 207231"/>
                <a:gd name="connsiteY3" fmla="*/ 569119 h 762000"/>
                <a:gd name="connsiteX4" fmla="*/ 35719 w 207231"/>
                <a:gd name="connsiteY4" fmla="*/ 547687 h 762000"/>
                <a:gd name="connsiteX5" fmla="*/ 190500 w 207231"/>
                <a:gd name="connsiteY5" fmla="*/ 550069 h 762000"/>
                <a:gd name="connsiteX6" fmla="*/ 183357 w 207231"/>
                <a:gd name="connsiteY6" fmla="*/ 526256 h 762000"/>
                <a:gd name="connsiteX7" fmla="*/ 26193 w 207231"/>
                <a:gd name="connsiteY7" fmla="*/ 521493 h 762000"/>
                <a:gd name="connsiteX8" fmla="*/ 30957 w 207231"/>
                <a:gd name="connsiteY8" fmla="*/ 485775 h 762000"/>
                <a:gd name="connsiteX9" fmla="*/ 207169 w 207231"/>
                <a:gd name="connsiteY9" fmla="*/ 466724 h 762000"/>
                <a:gd name="connsiteX10" fmla="*/ 104775 w 207231"/>
                <a:gd name="connsiteY10" fmla="*/ 407193 h 762000"/>
                <a:gd name="connsiteX11" fmla="*/ 119063 w 207231"/>
                <a:gd name="connsiteY11" fmla="*/ 0 h 762000"/>
                <a:gd name="connsiteX0" fmla="*/ 195263 w 208813"/>
                <a:gd name="connsiteY0" fmla="*/ 762000 h 762000"/>
                <a:gd name="connsiteX1" fmla="*/ 171450 w 208813"/>
                <a:gd name="connsiteY1" fmla="*/ 602456 h 762000"/>
                <a:gd name="connsiteX2" fmla="*/ 35720 w 208813"/>
                <a:gd name="connsiteY2" fmla="*/ 590550 h 762000"/>
                <a:gd name="connsiteX3" fmla="*/ 0 w 208813"/>
                <a:gd name="connsiteY3" fmla="*/ 569119 h 762000"/>
                <a:gd name="connsiteX4" fmla="*/ 35719 w 208813"/>
                <a:gd name="connsiteY4" fmla="*/ 547687 h 762000"/>
                <a:gd name="connsiteX5" fmla="*/ 190500 w 208813"/>
                <a:gd name="connsiteY5" fmla="*/ 550069 h 762000"/>
                <a:gd name="connsiteX6" fmla="*/ 183357 w 208813"/>
                <a:gd name="connsiteY6" fmla="*/ 526256 h 762000"/>
                <a:gd name="connsiteX7" fmla="*/ 26193 w 208813"/>
                <a:gd name="connsiteY7" fmla="*/ 521493 h 762000"/>
                <a:gd name="connsiteX8" fmla="*/ 30957 w 208813"/>
                <a:gd name="connsiteY8" fmla="*/ 485775 h 762000"/>
                <a:gd name="connsiteX9" fmla="*/ 207169 w 208813"/>
                <a:gd name="connsiteY9" fmla="*/ 466724 h 762000"/>
                <a:gd name="connsiteX10" fmla="*/ 119063 w 208813"/>
                <a:gd name="connsiteY10" fmla="*/ 402431 h 762000"/>
                <a:gd name="connsiteX11" fmla="*/ 119063 w 208813"/>
                <a:gd name="connsiteY11" fmla="*/ 0 h 762000"/>
                <a:gd name="connsiteX0" fmla="*/ 195263 w 209247"/>
                <a:gd name="connsiteY0" fmla="*/ 762000 h 762000"/>
                <a:gd name="connsiteX1" fmla="*/ 171450 w 209247"/>
                <a:gd name="connsiteY1" fmla="*/ 602456 h 762000"/>
                <a:gd name="connsiteX2" fmla="*/ 35720 w 209247"/>
                <a:gd name="connsiteY2" fmla="*/ 590550 h 762000"/>
                <a:gd name="connsiteX3" fmla="*/ 0 w 209247"/>
                <a:gd name="connsiteY3" fmla="*/ 569119 h 762000"/>
                <a:gd name="connsiteX4" fmla="*/ 35719 w 209247"/>
                <a:gd name="connsiteY4" fmla="*/ 547687 h 762000"/>
                <a:gd name="connsiteX5" fmla="*/ 190500 w 209247"/>
                <a:gd name="connsiteY5" fmla="*/ 550069 h 762000"/>
                <a:gd name="connsiteX6" fmla="*/ 183357 w 209247"/>
                <a:gd name="connsiteY6" fmla="*/ 526256 h 762000"/>
                <a:gd name="connsiteX7" fmla="*/ 26193 w 209247"/>
                <a:gd name="connsiteY7" fmla="*/ 521493 h 762000"/>
                <a:gd name="connsiteX8" fmla="*/ 30957 w 209247"/>
                <a:gd name="connsiteY8" fmla="*/ 485775 h 762000"/>
                <a:gd name="connsiteX9" fmla="*/ 207169 w 209247"/>
                <a:gd name="connsiteY9" fmla="*/ 466724 h 762000"/>
                <a:gd name="connsiteX10" fmla="*/ 119063 w 209247"/>
                <a:gd name="connsiteY10" fmla="*/ 402431 h 762000"/>
                <a:gd name="connsiteX11" fmla="*/ 119063 w 209247"/>
                <a:gd name="connsiteY11" fmla="*/ 0 h 762000"/>
                <a:gd name="connsiteX0" fmla="*/ 195263 w 207171"/>
                <a:gd name="connsiteY0" fmla="*/ 762000 h 762000"/>
                <a:gd name="connsiteX1" fmla="*/ 171450 w 207171"/>
                <a:gd name="connsiteY1" fmla="*/ 602456 h 762000"/>
                <a:gd name="connsiteX2" fmla="*/ 35720 w 207171"/>
                <a:gd name="connsiteY2" fmla="*/ 590550 h 762000"/>
                <a:gd name="connsiteX3" fmla="*/ 0 w 207171"/>
                <a:gd name="connsiteY3" fmla="*/ 569119 h 762000"/>
                <a:gd name="connsiteX4" fmla="*/ 35719 w 207171"/>
                <a:gd name="connsiteY4" fmla="*/ 547687 h 762000"/>
                <a:gd name="connsiteX5" fmla="*/ 190500 w 207171"/>
                <a:gd name="connsiteY5" fmla="*/ 550069 h 762000"/>
                <a:gd name="connsiteX6" fmla="*/ 183357 w 207171"/>
                <a:gd name="connsiteY6" fmla="*/ 526256 h 762000"/>
                <a:gd name="connsiteX7" fmla="*/ 26193 w 207171"/>
                <a:gd name="connsiteY7" fmla="*/ 521493 h 762000"/>
                <a:gd name="connsiteX8" fmla="*/ 30957 w 207171"/>
                <a:gd name="connsiteY8" fmla="*/ 485775 h 762000"/>
                <a:gd name="connsiteX9" fmla="*/ 207169 w 207171"/>
                <a:gd name="connsiteY9" fmla="*/ 466724 h 762000"/>
                <a:gd name="connsiteX10" fmla="*/ 119063 w 207171"/>
                <a:gd name="connsiteY10" fmla="*/ 402431 h 762000"/>
                <a:gd name="connsiteX11" fmla="*/ 119063 w 207171"/>
                <a:gd name="connsiteY11"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171" h="762000">
                  <a:moveTo>
                    <a:pt x="195263" y="762000"/>
                  </a:moveTo>
                  <a:cubicBezTo>
                    <a:pt x="197841" y="594320"/>
                    <a:pt x="198040" y="631031"/>
                    <a:pt x="171450" y="602456"/>
                  </a:cubicBezTo>
                  <a:cubicBezTo>
                    <a:pt x="144860" y="573881"/>
                    <a:pt x="64295" y="596106"/>
                    <a:pt x="35720" y="590550"/>
                  </a:cubicBezTo>
                  <a:cubicBezTo>
                    <a:pt x="7145" y="584994"/>
                    <a:pt x="0" y="576263"/>
                    <a:pt x="0" y="569119"/>
                  </a:cubicBezTo>
                  <a:cubicBezTo>
                    <a:pt x="0" y="561975"/>
                    <a:pt x="3969" y="550862"/>
                    <a:pt x="35719" y="547687"/>
                  </a:cubicBezTo>
                  <a:cubicBezTo>
                    <a:pt x="67469" y="544512"/>
                    <a:pt x="165894" y="553641"/>
                    <a:pt x="190500" y="550069"/>
                  </a:cubicBezTo>
                  <a:cubicBezTo>
                    <a:pt x="215106" y="546497"/>
                    <a:pt x="210741" y="531019"/>
                    <a:pt x="183357" y="526256"/>
                  </a:cubicBezTo>
                  <a:cubicBezTo>
                    <a:pt x="155973" y="521493"/>
                    <a:pt x="51593" y="528240"/>
                    <a:pt x="26193" y="521493"/>
                  </a:cubicBezTo>
                  <a:cubicBezTo>
                    <a:pt x="793" y="514746"/>
                    <a:pt x="794" y="494903"/>
                    <a:pt x="30957" y="485775"/>
                  </a:cubicBezTo>
                  <a:cubicBezTo>
                    <a:pt x="61120" y="476647"/>
                    <a:pt x="206773" y="509190"/>
                    <a:pt x="207169" y="466724"/>
                  </a:cubicBezTo>
                  <a:cubicBezTo>
                    <a:pt x="207565" y="424258"/>
                    <a:pt x="155178" y="473075"/>
                    <a:pt x="119063" y="402431"/>
                  </a:cubicBezTo>
                  <a:cubicBezTo>
                    <a:pt x="82948" y="331787"/>
                    <a:pt x="112117" y="184745"/>
                    <a:pt x="119063" y="0"/>
                  </a:cubicBezTo>
                </a:path>
              </a:pathLst>
            </a:cu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1" name="Freeform 160"/>
            <p:cNvSpPr/>
            <p:nvPr/>
          </p:nvSpPr>
          <p:spPr>
            <a:xfrm flipH="1">
              <a:off x="3357911" y="1202211"/>
              <a:ext cx="207171" cy="762000"/>
            </a:xfrm>
            <a:custGeom>
              <a:avLst/>
              <a:gdLst>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40864 w 227544"/>
                <a:gd name="connsiteY2" fmla="*/ 590550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841"/>
                <a:gd name="connsiteY0" fmla="*/ 762000 h 762000"/>
                <a:gd name="connsiteX1" fmla="*/ 176594 w 227841"/>
                <a:gd name="connsiteY1" fmla="*/ 602456 h 762000"/>
                <a:gd name="connsiteX2" fmla="*/ 40864 w 227841"/>
                <a:gd name="connsiteY2" fmla="*/ 590550 h 762000"/>
                <a:gd name="connsiteX3" fmla="*/ 5144 w 227841"/>
                <a:gd name="connsiteY3" fmla="*/ 569119 h 762000"/>
                <a:gd name="connsiteX4" fmla="*/ 40863 w 227841"/>
                <a:gd name="connsiteY4" fmla="*/ 547687 h 762000"/>
                <a:gd name="connsiteX5" fmla="*/ 195644 w 227841"/>
                <a:gd name="connsiteY5" fmla="*/ 550069 h 762000"/>
                <a:gd name="connsiteX6" fmla="*/ 212313 w 227841"/>
                <a:gd name="connsiteY6" fmla="*/ 514350 h 762000"/>
                <a:gd name="connsiteX7" fmla="*/ 14669 w 227841"/>
                <a:gd name="connsiteY7" fmla="*/ 519112 h 762000"/>
                <a:gd name="connsiteX8" fmla="*/ 36101 w 227841"/>
                <a:gd name="connsiteY8" fmla="*/ 485775 h 762000"/>
                <a:gd name="connsiteX9" fmla="*/ 207551 w 227841"/>
                <a:gd name="connsiteY9" fmla="*/ 483394 h 762000"/>
                <a:gd name="connsiteX10" fmla="*/ 124207 w 227841"/>
                <a:gd name="connsiteY10" fmla="*/ 450056 h 762000"/>
                <a:gd name="connsiteX11" fmla="*/ 124207 w 227841"/>
                <a:gd name="connsiteY11" fmla="*/ 0 h 762000"/>
                <a:gd name="connsiteX0" fmla="*/ 195263 w 221471"/>
                <a:gd name="connsiteY0" fmla="*/ 762000 h 762000"/>
                <a:gd name="connsiteX1" fmla="*/ 171450 w 221471"/>
                <a:gd name="connsiteY1" fmla="*/ 602456 h 762000"/>
                <a:gd name="connsiteX2" fmla="*/ 35720 w 221471"/>
                <a:gd name="connsiteY2" fmla="*/ 590550 h 762000"/>
                <a:gd name="connsiteX3" fmla="*/ 0 w 221471"/>
                <a:gd name="connsiteY3" fmla="*/ 569119 h 762000"/>
                <a:gd name="connsiteX4" fmla="*/ 35719 w 221471"/>
                <a:gd name="connsiteY4" fmla="*/ 547687 h 762000"/>
                <a:gd name="connsiteX5" fmla="*/ 190500 w 221471"/>
                <a:gd name="connsiteY5" fmla="*/ 550069 h 762000"/>
                <a:gd name="connsiteX6" fmla="*/ 207169 w 221471"/>
                <a:gd name="connsiteY6" fmla="*/ 514350 h 762000"/>
                <a:gd name="connsiteX7" fmla="*/ 26193 w 221471"/>
                <a:gd name="connsiteY7" fmla="*/ 521493 h 762000"/>
                <a:gd name="connsiteX8" fmla="*/ 30957 w 221471"/>
                <a:gd name="connsiteY8" fmla="*/ 485775 h 762000"/>
                <a:gd name="connsiteX9" fmla="*/ 202407 w 221471"/>
                <a:gd name="connsiteY9" fmla="*/ 483394 h 762000"/>
                <a:gd name="connsiteX10" fmla="*/ 119063 w 221471"/>
                <a:gd name="connsiteY10" fmla="*/ 450056 h 762000"/>
                <a:gd name="connsiteX11" fmla="*/ 119063 w 22147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83394 h 762000"/>
                <a:gd name="connsiteX10" fmla="*/ 119063 w 206662"/>
                <a:gd name="connsiteY10" fmla="*/ 450056 h 762000"/>
                <a:gd name="connsiteX11" fmla="*/ 119063 w 206662"/>
                <a:gd name="connsiteY11" fmla="*/ 0 h 762000"/>
                <a:gd name="connsiteX0" fmla="*/ 195263 w 222923"/>
                <a:gd name="connsiteY0" fmla="*/ 762000 h 762000"/>
                <a:gd name="connsiteX1" fmla="*/ 171450 w 222923"/>
                <a:gd name="connsiteY1" fmla="*/ 602456 h 762000"/>
                <a:gd name="connsiteX2" fmla="*/ 35720 w 222923"/>
                <a:gd name="connsiteY2" fmla="*/ 590550 h 762000"/>
                <a:gd name="connsiteX3" fmla="*/ 0 w 222923"/>
                <a:gd name="connsiteY3" fmla="*/ 569119 h 762000"/>
                <a:gd name="connsiteX4" fmla="*/ 35719 w 222923"/>
                <a:gd name="connsiteY4" fmla="*/ 547687 h 762000"/>
                <a:gd name="connsiteX5" fmla="*/ 190500 w 222923"/>
                <a:gd name="connsiteY5" fmla="*/ 550069 h 762000"/>
                <a:gd name="connsiteX6" fmla="*/ 183357 w 222923"/>
                <a:gd name="connsiteY6" fmla="*/ 526256 h 762000"/>
                <a:gd name="connsiteX7" fmla="*/ 26193 w 222923"/>
                <a:gd name="connsiteY7" fmla="*/ 521493 h 762000"/>
                <a:gd name="connsiteX8" fmla="*/ 30957 w 222923"/>
                <a:gd name="connsiteY8" fmla="*/ 485775 h 762000"/>
                <a:gd name="connsiteX9" fmla="*/ 221457 w 222923"/>
                <a:gd name="connsiteY9" fmla="*/ 435769 h 762000"/>
                <a:gd name="connsiteX10" fmla="*/ 119063 w 222923"/>
                <a:gd name="connsiteY10" fmla="*/ 450056 h 762000"/>
                <a:gd name="connsiteX11" fmla="*/ 119063 w 222923"/>
                <a:gd name="connsiteY11" fmla="*/ 0 h 762000"/>
                <a:gd name="connsiteX0" fmla="*/ 195263 w 232952"/>
                <a:gd name="connsiteY0" fmla="*/ 762000 h 762000"/>
                <a:gd name="connsiteX1" fmla="*/ 171450 w 232952"/>
                <a:gd name="connsiteY1" fmla="*/ 602456 h 762000"/>
                <a:gd name="connsiteX2" fmla="*/ 35720 w 232952"/>
                <a:gd name="connsiteY2" fmla="*/ 590550 h 762000"/>
                <a:gd name="connsiteX3" fmla="*/ 0 w 232952"/>
                <a:gd name="connsiteY3" fmla="*/ 569119 h 762000"/>
                <a:gd name="connsiteX4" fmla="*/ 35719 w 232952"/>
                <a:gd name="connsiteY4" fmla="*/ 547687 h 762000"/>
                <a:gd name="connsiteX5" fmla="*/ 190500 w 232952"/>
                <a:gd name="connsiteY5" fmla="*/ 550069 h 762000"/>
                <a:gd name="connsiteX6" fmla="*/ 183357 w 232952"/>
                <a:gd name="connsiteY6" fmla="*/ 526256 h 762000"/>
                <a:gd name="connsiteX7" fmla="*/ 26193 w 232952"/>
                <a:gd name="connsiteY7" fmla="*/ 521493 h 762000"/>
                <a:gd name="connsiteX8" fmla="*/ 30957 w 232952"/>
                <a:gd name="connsiteY8" fmla="*/ 485775 h 762000"/>
                <a:gd name="connsiteX9" fmla="*/ 221457 w 232952"/>
                <a:gd name="connsiteY9" fmla="*/ 435769 h 762000"/>
                <a:gd name="connsiteX10" fmla="*/ 119063 w 232952"/>
                <a:gd name="connsiteY10" fmla="*/ 450056 h 762000"/>
                <a:gd name="connsiteX11" fmla="*/ 119063 w 232952"/>
                <a:gd name="connsiteY11" fmla="*/ 0 h 762000"/>
                <a:gd name="connsiteX0" fmla="*/ 195263 w 214631"/>
                <a:gd name="connsiteY0" fmla="*/ 762000 h 762000"/>
                <a:gd name="connsiteX1" fmla="*/ 171450 w 214631"/>
                <a:gd name="connsiteY1" fmla="*/ 602456 h 762000"/>
                <a:gd name="connsiteX2" fmla="*/ 35720 w 214631"/>
                <a:gd name="connsiteY2" fmla="*/ 590550 h 762000"/>
                <a:gd name="connsiteX3" fmla="*/ 0 w 214631"/>
                <a:gd name="connsiteY3" fmla="*/ 569119 h 762000"/>
                <a:gd name="connsiteX4" fmla="*/ 35719 w 214631"/>
                <a:gd name="connsiteY4" fmla="*/ 547687 h 762000"/>
                <a:gd name="connsiteX5" fmla="*/ 190500 w 214631"/>
                <a:gd name="connsiteY5" fmla="*/ 550069 h 762000"/>
                <a:gd name="connsiteX6" fmla="*/ 183357 w 214631"/>
                <a:gd name="connsiteY6" fmla="*/ 526256 h 762000"/>
                <a:gd name="connsiteX7" fmla="*/ 26193 w 214631"/>
                <a:gd name="connsiteY7" fmla="*/ 521493 h 762000"/>
                <a:gd name="connsiteX8" fmla="*/ 30957 w 214631"/>
                <a:gd name="connsiteY8" fmla="*/ 485775 h 762000"/>
                <a:gd name="connsiteX9" fmla="*/ 202407 w 214631"/>
                <a:gd name="connsiteY9" fmla="*/ 452437 h 762000"/>
                <a:gd name="connsiteX10" fmla="*/ 119063 w 214631"/>
                <a:gd name="connsiteY10" fmla="*/ 450056 h 762000"/>
                <a:gd name="connsiteX11" fmla="*/ 119063 w 21463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7231"/>
                <a:gd name="connsiteY0" fmla="*/ 762000 h 762000"/>
                <a:gd name="connsiteX1" fmla="*/ 171450 w 207231"/>
                <a:gd name="connsiteY1" fmla="*/ 602456 h 762000"/>
                <a:gd name="connsiteX2" fmla="*/ 35720 w 207231"/>
                <a:gd name="connsiteY2" fmla="*/ 590550 h 762000"/>
                <a:gd name="connsiteX3" fmla="*/ 0 w 207231"/>
                <a:gd name="connsiteY3" fmla="*/ 569119 h 762000"/>
                <a:gd name="connsiteX4" fmla="*/ 35719 w 207231"/>
                <a:gd name="connsiteY4" fmla="*/ 547687 h 762000"/>
                <a:gd name="connsiteX5" fmla="*/ 190500 w 207231"/>
                <a:gd name="connsiteY5" fmla="*/ 550069 h 762000"/>
                <a:gd name="connsiteX6" fmla="*/ 183357 w 207231"/>
                <a:gd name="connsiteY6" fmla="*/ 526256 h 762000"/>
                <a:gd name="connsiteX7" fmla="*/ 26193 w 207231"/>
                <a:gd name="connsiteY7" fmla="*/ 521493 h 762000"/>
                <a:gd name="connsiteX8" fmla="*/ 30957 w 207231"/>
                <a:gd name="connsiteY8" fmla="*/ 485775 h 762000"/>
                <a:gd name="connsiteX9" fmla="*/ 207169 w 207231"/>
                <a:gd name="connsiteY9" fmla="*/ 466724 h 762000"/>
                <a:gd name="connsiteX10" fmla="*/ 104775 w 207231"/>
                <a:gd name="connsiteY10" fmla="*/ 407193 h 762000"/>
                <a:gd name="connsiteX11" fmla="*/ 119063 w 207231"/>
                <a:gd name="connsiteY11" fmla="*/ 0 h 762000"/>
                <a:gd name="connsiteX0" fmla="*/ 195263 w 208813"/>
                <a:gd name="connsiteY0" fmla="*/ 762000 h 762000"/>
                <a:gd name="connsiteX1" fmla="*/ 171450 w 208813"/>
                <a:gd name="connsiteY1" fmla="*/ 602456 h 762000"/>
                <a:gd name="connsiteX2" fmla="*/ 35720 w 208813"/>
                <a:gd name="connsiteY2" fmla="*/ 590550 h 762000"/>
                <a:gd name="connsiteX3" fmla="*/ 0 w 208813"/>
                <a:gd name="connsiteY3" fmla="*/ 569119 h 762000"/>
                <a:gd name="connsiteX4" fmla="*/ 35719 w 208813"/>
                <a:gd name="connsiteY4" fmla="*/ 547687 h 762000"/>
                <a:gd name="connsiteX5" fmla="*/ 190500 w 208813"/>
                <a:gd name="connsiteY5" fmla="*/ 550069 h 762000"/>
                <a:gd name="connsiteX6" fmla="*/ 183357 w 208813"/>
                <a:gd name="connsiteY6" fmla="*/ 526256 h 762000"/>
                <a:gd name="connsiteX7" fmla="*/ 26193 w 208813"/>
                <a:gd name="connsiteY7" fmla="*/ 521493 h 762000"/>
                <a:gd name="connsiteX8" fmla="*/ 30957 w 208813"/>
                <a:gd name="connsiteY8" fmla="*/ 485775 h 762000"/>
                <a:gd name="connsiteX9" fmla="*/ 207169 w 208813"/>
                <a:gd name="connsiteY9" fmla="*/ 466724 h 762000"/>
                <a:gd name="connsiteX10" fmla="*/ 119063 w 208813"/>
                <a:gd name="connsiteY10" fmla="*/ 402431 h 762000"/>
                <a:gd name="connsiteX11" fmla="*/ 119063 w 208813"/>
                <a:gd name="connsiteY11" fmla="*/ 0 h 762000"/>
                <a:gd name="connsiteX0" fmla="*/ 195263 w 209247"/>
                <a:gd name="connsiteY0" fmla="*/ 762000 h 762000"/>
                <a:gd name="connsiteX1" fmla="*/ 171450 w 209247"/>
                <a:gd name="connsiteY1" fmla="*/ 602456 h 762000"/>
                <a:gd name="connsiteX2" fmla="*/ 35720 w 209247"/>
                <a:gd name="connsiteY2" fmla="*/ 590550 h 762000"/>
                <a:gd name="connsiteX3" fmla="*/ 0 w 209247"/>
                <a:gd name="connsiteY3" fmla="*/ 569119 h 762000"/>
                <a:gd name="connsiteX4" fmla="*/ 35719 w 209247"/>
                <a:gd name="connsiteY4" fmla="*/ 547687 h 762000"/>
                <a:gd name="connsiteX5" fmla="*/ 190500 w 209247"/>
                <a:gd name="connsiteY5" fmla="*/ 550069 h 762000"/>
                <a:gd name="connsiteX6" fmla="*/ 183357 w 209247"/>
                <a:gd name="connsiteY6" fmla="*/ 526256 h 762000"/>
                <a:gd name="connsiteX7" fmla="*/ 26193 w 209247"/>
                <a:gd name="connsiteY7" fmla="*/ 521493 h 762000"/>
                <a:gd name="connsiteX8" fmla="*/ 30957 w 209247"/>
                <a:gd name="connsiteY8" fmla="*/ 485775 h 762000"/>
                <a:gd name="connsiteX9" fmla="*/ 207169 w 209247"/>
                <a:gd name="connsiteY9" fmla="*/ 466724 h 762000"/>
                <a:gd name="connsiteX10" fmla="*/ 119063 w 209247"/>
                <a:gd name="connsiteY10" fmla="*/ 402431 h 762000"/>
                <a:gd name="connsiteX11" fmla="*/ 119063 w 209247"/>
                <a:gd name="connsiteY11" fmla="*/ 0 h 762000"/>
                <a:gd name="connsiteX0" fmla="*/ 195263 w 207171"/>
                <a:gd name="connsiteY0" fmla="*/ 762000 h 762000"/>
                <a:gd name="connsiteX1" fmla="*/ 171450 w 207171"/>
                <a:gd name="connsiteY1" fmla="*/ 602456 h 762000"/>
                <a:gd name="connsiteX2" fmla="*/ 35720 w 207171"/>
                <a:gd name="connsiteY2" fmla="*/ 590550 h 762000"/>
                <a:gd name="connsiteX3" fmla="*/ 0 w 207171"/>
                <a:gd name="connsiteY3" fmla="*/ 569119 h 762000"/>
                <a:gd name="connsiteX4" fmla="*/ 35719 w 207171"/>
                <a:gd name="connsiteY4" fmla="*/ 547687 h 762000"/>
                <a:gd name="connsiteX5" fmla="*/ 190500 w 207171"/>
                <a:gd name="connsiteY5" fmla="*/ 550069 h 762000"/>
                <a:gd name="connsiteX6" fmla="*/ 183357 w 207171"/>
                <a:gd name="connsiteY6" fmla="*/ 526256 h 762000"/>
                <a:gd name="connsiteX7" fmla="*/ 26193 w 207171"/>
                <a:gd name="connsiteY7" fmla="*/ 521493 h 762000"/>
                <a:gd name="connsiteX8" fmla="*/ 30957 w 207171"/>
                <a:gd name="connsiteY8" fmla="*/ 485775 h 762000"/>
                <a:gd name="connsiteX9" fmla="*/ 207169 w 207171"/>
                <a:gd name="connsiteY9" fmla="*/ 466724 h 762000"/>
                <a:gd name="connsiteX10" fmla="*/ 119063 w 207171"/>
                <a:gd name="connsiteY10" fmla="*/ 402431 h 762000"/>
                <a:gd name="connsiteX11" fmla="*/ 119063 w 207171"/>
                <a:gd name="connsiteY11"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171" h="762000">
                  <a:moveTo>
                    <a:pt x="195263" y="762000"/>
                  </a:moveTo>
                  <a:cubicBezTo>
                    <a:pt x="197841" y="594320"/>
                    <a:pt x="198040" y="631031"/>
                    <a:pt x="171450" y="602456"/>
                  </a:cubicBezTo>
                  <a:cubicBezTo>
                    <a:pt x="144860" y="573881"/>
                    <a:pt x="64295" y="596106"/>
                    <a:pt x="35720" y="590550"/>
                  </a:cubicBezTo>
                  <a:cubicBezTo>
                    <a:pt x="7145" y="584994"/>
                    <a:pt x="0" y="576263"/>
                    <a:pt x="0" y="569119"/>
                  </a:cubicBezTo>
                  <a:cubicBezTo>
                    <a:pt x="0" y="561975"/>
                    <a:pt x="3969" y="550862"/>
                    <a:pt x="35719" y="547687"/>
                  </a:cubicBezTo>
                  <a:cubicBezTo>
                    <a:pt x="67469" y="544512"/>
                    <a:pt x="165894" y="553641"/>
                    <a:pt x="190500" y="550069"/>
                  </a:cubicBezTo>
                  <a:cubicBezTo>
                    <a:pt x="215106" y="546497"/>
                    <a:pt x="210741" y="531019"/>
                    <a:pt x="183357" y="526256"/>
                  </a:cubicBezTo>
                  <a:cubicBezTo>
                    <a:pt x="155973" y="521493"/>
                    <a:pt x="51593" y="528240"/>
                    <a:pt x="26193" y="521493"/>
                  </a:cubicBezTo>
                  <a:cubicBezTo>
                    <a:pt x="793" y="514746"/>
                    <a:pt x="794" y="494903"/>
                    <a:pt x="30957" y="485775"/>
                  </a:cubicBezTo>
                  <a:cubicBezTo>
                    <a:pt x="61120" y="476647"/>
                    <a:pt x="206773" y="509190"/>
                    <a:pt x="207169" y="466724"/>
                  </a:cubicBezTo>
                  <a:cubicBezTo>
                    <a:pt x="207565" y="424258"/>
                    <a:pt x="155178" y="473075"/>
                    <a:pt x="119063" y="402431"/>
                  </a:cubicBezTo>
                  <a:cubicBezTo>
                    <a:pt x="82948" y="331787"/>
                    <a:pt x="112117" y="184745"/>
                    <a:pt x="119063" y="0"/>
                  </a:cubicBezTo>
                </a:path>
              </a:pathLst>
            </a:cu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2" name="Freeform 161"/>
            <p:cNvSpPr/>
            <p:nvPr/>
          </p:nvSpPr>
          <p:spPr>
            <a:xfrm>
              <a:off x="4213377" y="1203835"/>
              <a:ext cx="207171" cy="762000"/>
            </a:xfrm>
            <a:custGeom>
              <a:avLst/>
              <a:gdLst>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205169 w 227544"/>
                <a:gd name="connsiteY1" fmla="*/ 607219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55151 w 227544"/>
                <a:gd name="connsiteY2" fmla="*/ 588169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544"/>
                <a:gd name="connsiteY0" fmla="*/ 762000 h 762000"/>
                <a:gd name="connsiteX1" fmla="*/ 176594 w 227544"/>
                <a:gd name="connsiteY1" fmla="*/ 602456 h 762000"/>
                <a:gd name="connsiteX2" fmla="*/ 40864 w 227544"/>
                <a:gd name="connsiteY2" fmla="*/ 590550 h 762000"/>
                <a:gd name="connsiteX3" fmla="*/ 5144 w 227544"/>
                <a:gd name="connsiteY3" fmla="*/ 569119 h 762000"/>
                <a:gd name="connsiteX4" fmla="*/ 48007 w 227544"/>
                <a:gd name="connsiteY4" fmla="*/ 547687 h 762000"/>
                <a:gd name="connsiteX5" fmla="*/ 195644 w 227544"/>
                <a:gd name="connsiteY5" fmla="*/ 550069 h 762000"/>
                <a:gd name="connsiteX6" fmla="*/ 212313 w 227544"/>
                <a:gd name="connsiteY6" fmla="*/ 514350 h 762000"/>
                <a:gd name="connsiteX7" fmla="*/ 14669 w 227544"/>
                <a:gd name="connsiteY7" fmla="*/ 519112 h 762000"/>
                <a:gd name="connsiteX8" fmla="*/ 36101 w 227544"/>
                <a:gd name="connsiteY8" fmla="*/ 485775 h 762000"/>
                <a:gd name="connsiteX9" fmla="*/ 207551 w 227544"/>
                <a:gd name="connsiteY9" fmla="*/ 483394 h 762000"/>
                <a:gd name="connsiteX10" fmla="*/ 124207 w 227544"/>
                <a:gd name="connsiteY10" fmla="*/ 450056 h 762000"/>
                <a:gd name="connsiteX11" fmla="*/ 124207 w 227544"/>
                <a:gd name="connsiteY11" fmla="*/ 0 h 762000"/>
                <a:gd name="connsiteX0" fmla="*/ 200407 w 227841"/>
                <a:gd name="connsiteY0" fmla="*/ 762000 h 762000"/>
                <a:gd name="connsiteX1" fmla="*/ 176594 w 227841"/>
                <a:gd name="connsiteY1" fmla="*/ 602456 h 762000"/>
                <a:gd name="connsiteX2" fmla="*/ 40864 w 227841"/>
                <a:gd name="connsiteY2" fmla="*/ 590550 h 762000"/>
                <a:gd name="connsiteX3" fmla="*/ 5144 w 227841"/>
                <a:gd name="connsiteY3" fmla="*/ 569119 h 762000"/>
                <a:gd name="connsiteX4" fmla="*/ 40863 w 227841"/>
                <a:gd name="connsiteY4" fmla="*/ 547687 h 762000"/>
                <a:gd name="connsiteX5" fmla="*/ 195644 w 227841"/>
                <a:gd name="connsiteY5" fmla="*/ 550069 h 762000"/>
                <a:gd name="connsiteX6" fmla="*/ 212313 w 227841"/>
                <a:gd name="connsiteY6" fmla="*/ 514350 h 762000"/>
                <a:gd name="connsiteX7" fmla="*/ 14669 w 227841"/>
                <a:gd name="connsiteY7" fmla="*/ 519112 h 762000"/>
                <a:gd name="connsiteX8" fmla="*/ 36101 w 227841"/>
                <a:gd name="connsiteY8" fmla="*/ 485775 h 762000"/>
                <a:gd name="connsiteX9" fmla="*/ 207551 w 227841"/>
                <a:gd name="connsiteY9" fmla="*/ 483394 h 762000"/>
                <a:gd name="connsiteX10" fmla="*/ 124207 w 227841"/>
                <a:gd name="connsiteY10" fmla="*/ 450056 h 762000"/>
                <a:gd name="connsiteX11" fmla="*/ 124207 w 227841"/>
                <a:gd name="connsiteY11" fmla="*/ 0 h 762000"/>
                <a:gd name="connsiteX0" fmla="*/ 195263 w 221471"/>
                <a:gd name="connsiteY0" fmla="*/ 762000 h 762000"/>
                <a:gd name="connsiteX1" fmla="*/ 171450 w 221471"/>
                <a:gd name="connsiteY1" fmla="*/ 602456 h 762000"/>
                <a:gd name="connsiteX2" fmla="*/ 35720 w 221471"/>
                <a:gd name="connsiteY2" fmla="*/ 590550 h 762000"/>
                <a:gd name="connsiteX3" fmla="*/ 0 w 221471"/>
                <a:gd name="connsiteY3" fmla="*/ 569119 h 762000"/>
                <a:gd name="connsiteX4" fmla="*/ 35719 w 221471"/>
                <a:gd name="connsiteY4" fmla="*/ 547687 h 762000"/>
                <a:gd name="connsiteX5" fmla="*/ 190500 w 221471"/>
                <a:gd name="connsiteY5" fmla="*/ 550069 h 762000"/>
                <a:gd name="connsiteX6" fmla="*/ 207169 w 221471"/>
                <a:gd name="connsiteY6" fmla="*/ 514350 h 762000"/>
                <a:gd name="connsiteX7" fmla="*/ 26193 w 221471"/>
                <a:gd name="connsiteY7" fmla="*/ 521493 h 762000"/>
                <a:gd name="connsiteX8" fmla="*/ 30957 w 221471"/>
                <a:gd name="connsiteY8" fmla="*/ 485775 h 762000"/>
                <a:gd name="connsiteX9" fmla="*/ 202407 w 221471"/>
                <a:gd name="connsiteY9" fmla="*/ 483394 h 762000"/>
                <a:gd name="connsiteX10" fmla="*/ 119063 w 221471"/>
                <a:gd name="connsiteY10" fmla="*/ 450056 h 762000"/>
                <a:gd name="connsiteX11" fmla="*/ 119063 w 22147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83394 h 762000"/>
                <a:gd name="connsiteX10" fmla="*/ 119063 w 206662"/>
                <a:gd name="connsiteY10" fmla="*/ 450056 h 762000"/>
                <a:gd name="connsiteX11" fmla="*/ 119063 w 206662"/>
                <a:gd name="connsiteY11" fmla="*/ 0 h 762000"/>
                <a:gd name="connsiteX0" fmla="*/ 195263 w 222923"/>
                <a:gd name="connsiteY0" fmla="*/ 762000 h 762000"/>
                <a:gd name="connsiteX1" fmla="*/ 171450 w 222923"/>
                <a:gd name="connsiteY1" fmla="*/ 602456 h 762000"/>
                <a:gd name="connsiteX2" fmla="*/ 35720 w 222923"/>
                <a:gd name="connsiteY2" fmla="*/ 590550 h 762000"/>
                <a:gd name="connsiteX3" fmla="*/ 0 w 222923"/>
                <a:gd name="connsiteY3" fmla="*/ 569119 h 762000"/>
                <a:gd name="connsiteX4" fmla="*/ 35719 w 222923"/>
                <a:gd name="connsiteY4" fmla="*/ 547687 h 762000"/>
                <a:gd name="connsiteX5" fmla="*/ 190500 w 222923"/>
                <a:gd name="connsiteY5" fmla="*/ 550069 h 762000"/>
                <a:gd name="connsiteX6" fmla="*/ 183357 w 222923"/>
                <a:gd name="connsiteY6" fmla="*/ 526256 h 762000"/>
                <a:gd name="connsiteX7" fmla="*/ 26193 w 222923"/>
                <a:gd name="connsiteY7" fmla="*/ 521493 h 762000"/>
                <a:gd name="connsiteX8" fmla="*/ 30957 w 222923"/>
                <a:gd name="connsiteY8" fmla="*/ 485775 h 762000"/>
                <a:gd name="connsiteX9" fmla="*/ 221457 w 222923"/>
                <a:gd name="connsiteY9" fmla="*/ 435769 h 762000"/>
                <a:gd name="connsiteX10" fmla="*/ 119063 w 222923"/>
                <a:gd name="connsiteY10" fmla="*/ 450056 h 762000"/>
                <a:gd name="connsiteX11" fmla="*/ 119063 w 222923"/>
                <a:gd name="connsiteY11" fmla="*/ 0 h 762000"/>
                <a:gd name="connsiteX0" fmla="*/ 195263 w 232952"/>
                <a:gd name="connsiteY0" fmla="*/ 762000 h 762000"/>
                <a:gd name="connsiteX1" fmla="*/ 171450 w 232952"/>
                <a:gd name="connsiteY1" fmla="*/ 602456 h 762000"/>
                <a:gd name="connsiteX2" fmla="*/ 35720 w 232952"/>
                <a:gd name="connsiteY2" fmla="*/ 590550 h 762000"/>
                <a:gd name="connsiteX3" fmla="*/ 0 w 232952"/>
                <a:gd name="connsiteY3" fmla="*/ 569119 h 762000"/>
                <a:gd name="connsiteX4" fmla="*/ 35719 w 232952"/>
                <a:gd name="connsiteY4" fmla="*/ 547687 h 762000"/>
                <a:gd name="connsiteX5" fmla="*/ 190500 w 232952"/>
                <a:gd name="connsiteY5" fmla="*/ 550069 h 762000"/>
                <a:gd name="connsiteX6" fmla="*/ 183357 w 232952"/>
                <a:gd name="connsiteY6" fmla="*/ 526256 h 762000"/>
                <a:gd name="connsiteX7" fmla="*/ 26193 w 232952"/>
                <a:gd name="connsiteY7" fmla="*/ 521493 h 762000"/>
                <a:gd name="connsiteX8" fmla="*/ 30957 w 232952"/>
                <a:gd name="connsiteY8" fmla="*/ 485775 h 762000"/>
                <a:gd name="connsiteX9" fmla="*/ 221457 w 232952"/>
                <a:gd name="connsiteY9" fmla="*/ 435769 h 762000"/>
                <a:gd name="connsiteX10" fmla="*/ 119063 w 232952"/>
                <a:gd name="connsiteY10" fmla="*/ 450056 h 762000"/>
                <a:gd name="connsiteX11" fmla="*/ 119063 w 232952"/>
                <a:gd name="connsiteY11" fmla="*/ 0 h 762000"/>
                <a:gd name="connsiteX0" fmla="*/ 195263 w 214631"/>
                <a:gd name="connsiteY0" fmla="*/ 762000 h 762000"/>
                <a:gd name="connsiteX1" fmla="*/ 171450 w 214631"/>
                <a:gd name="connsiteY1" fmla="*/ 602456 h 762000"/>
                <a:gd name="connsiteX2" fmla="*/ 35720 w 214631"/>
                <a:gd name="connsiteY2" fmla="*/ 590550 h 762000"/>
                <a:gd name="connsiteX3" fmla="*/ 0 w 214631"/>
                <a:gd name="connsiteY3" fmla="*/ 569119 h 762000"/>
                <a:gd name="connsiteX4" fmla="*/ 35719 w 214631"/>
                <a:gd name="connsiteY4" fmla="*/ 547687 h 762000"/>
                <a:gd name="connsiteX5" fmla="*/ 190500 w 214631"/>
                <a:gd name="connsiteY5" fmla="*/ 550069 h 762000"/>
                <a:gd name="connsiteX6" fmla="*/ 183357 w 214631"/>
                <a:gd name="connsiteY6" fmla="*/ 526256 h 762000"/>
                <a:gd name="connsiteX7" fmla="*/ 26193 w 214631"/>
                <a:gd name="connsiteY7" fmla="*/ 521493 h 762000"/>
                <a:gd name="connsiteX8" fmla="*/ 30957 w 214631"/>
                <a:gd name="connsiteY8" fmla="*/ 485775 h 762000"/>
                <a:gd name="connsiteX9" fmla="*/ 202407 w 214631"/>
                <a:gd name="connsiteY9" fmla="*/ 452437 h 762000"/>
                <a:gd name="connsiteX10" fmla="*/ 119063 w 214631"/>
                <a:gd name="connsiteY10" fmla="*/ 450056 h 762000"/>
                <a:gd name="connsiteX11" fmla="*/ 119063 w 214631"/>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19063 w 206662"/>
                <a:gd name="connsiteY10" fmla="*/ 450056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6662"/>
                <a:gd name="connsiteY0" fmla="*/ 762000 h 762000"/>
                <a:gd name="connsiteX1" fmla="*/ 171450 w 206662"/>
                <a:gd name="connsiteY1" fmla="*/ 602456 h 762000"/>
                <a:gd name="connsiteX2" fmla="*/ 35720 w 206662"/>
                <a:gd name="connsiteY2" fmla="*/ 590550 h 762000"/>
                <a:gd name="connsiteX3" fmla="*/ 0 w 206662"/>
                <a:gd name="connsiteY3" fmla="*/ 569119 h 762000"/>
                <a:gd name="connsiteX4" fmla="*/ 35719 w 206662"/>
                <a:gd name="connsiteY4" fmla="*/ 547687 h 762000"/>
                <a:gd name="connsiteX5" fmla="*/ 190500 w 206662"/>
                <a:gd name="connsiteY5" fmla="*/ 550069 h 762000"/>
                <a:gd name="connsiteX6" fmla="*/ 183357 w 206662"/>
                <a:gd name="connsiteY6" fmla="*/ 526256 h 762000"/>
                <a:gd name="connsiteX7" fmla="*/ 26193 w 206662"/>
                <a:gd name="connsiteY7" fmla="*/ 521493 h 762000"/>
                <a:gd name="connsiteX8" fmla="*/ 30957 w 206662"/>
                <a:gd name="connsiteY8" fmla="*/ 485775 h 762000"/>
                <a:gd name="connsiteX9" fmla="*/ 202407 w 206662"/>
                <a:gd name="connsiteY9" fmla="*/ 452437 h 762000"/>
                <a:gd name="connsiteX10" fmla="*/ 104775 w 206662"/>
                <a:gd name="connsiteY10" fmla="*/ 407193 h 762000"/>
                <a:gd name="connsiteX11" fmla="*/ 119063 w 206662"/>
                <a:gd name="connsiteY11" fmla="*/ 0 h 762000"/>
                <a:gd name="connsiteX0" fmla="*/ 195263 w 207231"/>
                <a:gd name="connsiteY0" fmla="*/ 762000 h 762000"/>
                <a:gd name="connsiteX1" fmla="*/ 171450 w 207231"/>
                <a:gd name="connsiteY1" fmla="*/ 602456 h 762000"/>
                <a:gd name="connsiteX2" fmla="*/ 35720 w 207231"/>
                <a:gd name="connsiteY2" fmla="*/ 590550 h 762000"/>
                <a:gd name="connsiteX3" fmla="*/ 0 w 207231"/>
                <a:gd name="connsiteY3" fmla="*/ 569119 h 762000"/>
                <a:gd name="connsiteX4" fmla="*/ 35719 w 207231"/>
                <a:gd name="connsiteY4" fmla="*/ 547687 h 762000"/>
                <a:gd name="connsiteX5" fmla="*/ 190500 w 207231"/>
                <a:gd name="connsiteY5" fmla="*/ 550069 h 762000"/>
                <a:gd name="connsiteX6" fmla="*/ 183357 w 207231"/>
                <a:gd name="connsiteY6" fmla="*/ 526256 h 762000"/>
                <a:gd name="connsiteX7" fmla="*/ 26193 w 207231"/>
                <a:gd name="connsiteY7" fmla="*/ 521493 h 762000"/>
                <a:gd name="connsiteX8" fmla="*/ 30957 w 207231"/>
                <a:gd name="connsiteY8" fmla="*/ 485775 h 762000"/>
                <a:gd name="connsiteX9" fmla="*/ 207169 w 207231"/>
                <a:gd name="connsiteY9" fmla="*/ 466724 h 762000"/>
                <a:gd name="connsiteX10" fmla="*/ 104775 w 207231"/>
                <a:gd name="connsiteY10" fmla="*/ 407193 h 762000"/>
                <a:gd name="connsiteX11" fmla="*/ 119063 w 207231"/>
                <a:gd name="connsiteY11" fmla="*/ 0 h 762000"/>
                <a:gd name="connsiteX0" fmla="*/ 195263 w 208813"/>
                <a:gd name="connsiteY0" fmla="*/ 762000 h 762000"/>
                <a:gd name="connsiteX1" fmla="*/ 171450 w 208813"/>
                <a:gd name="connsiteY1" fmla="*/ 602456 h 762000"/>
                <a:gd name="connsiteX2" fmla="*/ 35720 w 208813"/>
                <a:gd name="connsiteY2" fmla="*/ 590550 h 762000"/>
                <a:gd name="connsiteX3" fmla="*/ 0 w 208813"/>
                <a:gd name="connsiteY3" fmla="*/ 569119 h 762000"/>
                <a:gd name="connsiteX4" fmla="*/ 35719 w 208813"/>
                <a:gd name="connsiteY4" fmla="*/ 547687 h 762000"/>
                <a:gd name="connsiteX5" fmla="*/ 190500 w 208813"/>
                <a:gd name="connsiteY5" fmla="*/ 550069 h 762000"/>
                <a:gd name="connsiteX6" fmla="*/ 183357 w 208813"/>
                <a:gd name="connsiteY6" fmla="*/ 526256 h 762000"/>
                <a:gd name="connsiteX7" fmla="*/ 26193 w 208813"/>
                <a:gd name="connsiteY7" fmla="*/ 521493 h 762000"/>
                <a:gd name="connsiteX8" fmla="*/ 30957 w 208813"/>
                <a:gd name="connsiteY8" fmla="*/ 485775 h 762000"/>
                <a:gd name="connsiteX9" fmla="*/ 207169 w 208813"/>
                <a:gd name="connsiteY9" fmla="*/ 466724 h 762000"/>
                <a:gd name="connsiteX10" fmla="*/ 119063 w 208813"/>
                <a:gd name="connsiteY10" fmla="*/ 402431 h 762000"/>
                <a:gd name="connsiteX11" fmla="*/ 119063 w 208813"/>
                <a:gd name="connsiteY11" fmla="*/ 0 h 762000"/>
                <a:gd name="connsiteX0" fmla="*/ 195263 w 209247"/>
                <a:gd name="connsiteY0" fmla="*/ 762000 h 762000"/>
                <a:gd name="connsiteX1" fmla="*/ 171450 w 209247"/>
                <a:gd name="connsiteY1" fmla="*/ 602456 h 762000"/>
                <a:gd name="connsiteX2" fmla="*/ 35720 w 209247"/>
                <a:gd name="connsiteY2" fmla="*/ 590550 h 762000"/>
                <a:gd name="connsiteX3" fmla="*/ 0 w 209247"/>
                <a:gd name="connsiteY3" fmla="*/ 569119 h 762000"/>
                <a:gd name="connsiteX4" fmla="*/ 35719 w 209247"/>
                <a:gd name="connsiteY4" fmla="*/ 547687 h 762000"/>
                <a:gd name="connsiteX5" fmla="*/ 190500 w 209247"/>
                <a:gd name="connsiteY5" fmla="*/ 550069 h 762000"/>
                <a:gd name="connsiteX6" fmla="*/ 183357 w 209247"/>
                <a:gd name="connsiteY6" fmla="*/ 526256 h 762000"/>
                <a:gd name="connsiteX7" fmla="*/ 26193 w 209247"/>
                <a:gd name="connsiteY7" fmla="*/ 521493 h 762000"/>
                <a:gd name="connsiteX8" fmla="*/ 30957 w 209247"/>
                <a:gd name="connsiteY8" fmla="*/ 485775 h 762000"/>
                <a:gd name="connsiteX9" fmla="*/ 207169 w 209247"/>
                <a:gd name="connsiteY9" fmla="*/ 466724 h 762000"/>
                <a:gd name="connsiteX10" fmla="*/ 119063 w 209247"/>
                <a:gd name="connsiteY10" fmla="*/ 402431 h 762000"/>
                <a:gd name="connsiteX11" fmla="*/ 119063 w 209247"/>
                <a:gd name="connsiteY11" fmla="*/ 0 h 762000"/>
                <a:gd name="connsiteX0" fmla="*/ 195263 w 207171"/>
                <a:gd name="connsiteY0" fmla="*/ 762000 h 762000"/>
                <a:gd name="connsiteX1" fmla="*/ 171450 w 207171"/>
                <a:gd name="connsiteY1" fmla="*/ 602456 h 762000"/>
                <a:gd name="connsiteX2" fmla="*/ 35720 w 207171"/>
                <a:gd name="connsiteY2" fmla="*/ 590550 h 762000"/>
                <a:gd name="connsiteX3" fmla="*/ 0 w 207171"/>
                <a:gd name="connsiteY3" fmla="*/ 569119 h 762000"/>
                <a:gd name="connsiteX4" fmla="*/ 35719 w 207171"/>
                <a:gd name="connsiteY4" fmla="*/ 547687 h 762000"/>
                <a:gd name="connsiteX5" fmla="*/ 190500 w 207171"/>
                <a:gd name="connsiteY5" fmla="*/ 550069 h 762000"/>
                <a:gd name="connsiteX6" fmla="*/ 183357 w 207171"/>
                <a:gd name="connsiteY6" fmla="*/ 526256 h 762000"/>
                <a:gd name="connsiteX7" fmla="*/ 26193 w 207171"/>
                <a:gd name="connsiteY7" fmla="*/ 521493 h 762000"/>
                <a:gd name="connsiteX8" fmla="*/ 30957 w 207171"/>
                <a:gd name="connsiteY8" fmla="*/ 485775 h 762000"/>
                <a:gd name="connsiteX9" fmla="*/ 207169 w 207171"/>
                <a:gd name="connsiteY9" fmla="*/ 466724 h 762000"/>
                <a:gd name="connsiteX10" fmla="*/ 119063 w 207171"/>
                <a:gd name="connsiteY10" fmla="*/ 402431 h 762000"/>
                <a:gd name="connsiteX11" fmla="*/ 119063 w 207171"/>
                <a:gd name="connsiteY11"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171" h="762000">
                  <a:moveTo>
                    <a:pt x="195263" y="762000"/>
                  </a:moveTo>
                  <a:cubicBezTo>
                    <a:pt x="197841" y="594320"/>
                    <a:pt x="198040" y="631031"/>
                    <a:pt x="171450" y="602456"/>
                  </a:cubicBezTo>
                  <a:cubicBezTo>
                    <a:pt x="144860" y="573881"/>
                    <a:pt x="64295" y="596106"/>
                    <a:pt x="35720" y="590550"/>
                  </a:cubicBezTo>
                  <a:cubicBezTo>
                    <a:pt x="7145" y="584994"/>
                    <a:pt x="0" y="576263"/>
                    <a:pt x="0" y="569119"/>
                  </a:cubicBezTo>
                  <a:cubicBezTo>
                    <a:pt x="0" y="561975"/>
                    <a:pt x="3969" y="550862"/>
                    <a:pt x="35719" y="547687"/>
                  </a:cubicBezTo>
                  <a:cubicBezTo>
                    <a:pt x="67469" y="544512"/>
                    <a:pt x="165894" y="553641"/>
                    <a:pt x="190500" y="550069"/>
                  </a:cubicBezTo>
                  <a:cubicBezTo>
                    <a:pt x="215106" y="546497"/>
                    <a:pt x="210741" y="531019"/>
                    <a:pt x="183357" y="526256"/>
                  </a:cubicBezTo>
                  <a:cubicBezTo>
                    <a:pt x="155973" y="521493"/>
                    <a:pt x="51593" y="528240"/>
                    <a:pt x="26193" y="521493"/>
                  </a:cubicBezTo>
                  <a:cubicBezTo>
                    <a:pt x="793" y="514746"/>
                    <a:pt x="794" y="494903"/>
                    <a:pt x="30957" y="485775"/>
                  </a:cubicBezTo>
                  <a:cubicBezTo>
                    <a:pt x="61120" y="476647"/>
                    <a:pt x="206773" y="509190"/>
                    <a:pt x="207169" y="466724"/>
                  </a:cubicBezTo>
                  <a:cubicBezTo>
                    <a:pt x="207565" y="424258"/>
                    <a:pt x="155178" y="473075"/>
                    <a:pt x="119063" y="402431"/>
                  </a:cubicBezTo>
                  <a:cubicBezTo>
                    <a:pt x="82948" y="331787"/>
                    <a:pt x="112117" y="184745"/>
                    <a:pt x="119063" y="0"/>
                  </a:cubicBezTo>
                </a:path>
              </a:pathLst>
            </a:cu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163" name="Straight Connector 162"/>
          <p:cNvCxnSpPr/>
          <p:nvPr/>
        </p:nvCxnSpPr>
        <p:spPr>
          <a:xfrm>
            <a:off x="85725" y="2693421"/>
            <a:ext cx="8963025" cy="0"/>
          </a:xfrm>
          <a:prstGeom prst="line">
            <a:avLst/>
          </a:prstGeom>
          <a:noFill/>
          <a:ln w="19050" cap="flat" cmpd="sng" algn="ctr">
            <a:solidFill>
              <a:srgbClr val="0055A0"/>
            </a:solidFill>
            <a:prstDash val="solid"/>
          </a:ln>
          <a:effectLst>
            <a:glow rad="63500">
              <a:srgbClr val="0055A0">
                <a:tint val="30000"/>
                <a:shade val="95000"/>
                <a:satMod val="300000"/>
                <a:alpha val="50000"/>
              </a:srgbClr>
            </a:glow>
          </a:effectLst>
        </p:spPr>
      </p:cxnSp>
      <p:sp>
        <p:nvSpPr>
          <p:cNvPr id="164" name="TextBox 163"/>
          <p:cNvSpPr txBox="1"/>
          <p:nvPr/>
        </p:nvSpPr>
        <p:spPr>
          <a:xfrm rot="19800000">
            <a:off x="80881" y="955007"/>
            <a:ext cx="112082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1" u="none" strike="noStrike" kern="0" cap="none" spc="0" normalizeH="0" baseline="0" noProof="0" dirty="0" smtClean="0">
                <a:ln>
                  <a:noFill/>
                </a:ln>
                <a:solidFill>
                  <a:srgbClr val="0055A0"/>
                </a:solidFill>
                <a:effectLst>
                  <a:outerShdw blurRad="50800" dist="38100" algn="l" rotWithShape="0">
                    <a:prstClr val="black">
                      <a:alpha val="40000"/>
                    </a:prstClr>
                  </a:outerShdw>
                </a:effectLst>
                <a:uLnTx/>
                <a:uFillTx/>
              </a:rPr>
              <a:t>Option 1</a:t>
            </a:r>
          </a:p>
        </p:txBody>
      </p:sp>
      <p:sp>
        <p:nvSpPr>
          <p:cNvPr id="165" name="TextBox 164"/>
          <p:cNvSpPr txBox="1"/>
          <p:nvPr/>
        </p:nvSpPr>
        <p:spPr>
          <a:xfrm rot="19800000">
            <a:off x="83257" y="2997944"/>
            <a:ext cx="112082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1" u="none" strike="noStrike" kern="0" cap="none" spc="0" normalizeH="0" baseline="0" noProof="0" dirty="0" smtClean="0">
                <a:ln>
                  <a:noFill/>
                </a:ln>
                <a:solidFill>
                  <a:srgbClr val="0055A0"/>
                </a:solidFill>
                <a:effectLst>
                  <a:outerShdw blurRad="50800" dist="38100" algn="l" rotWithShape="0">
                    <a:prstClr val="black">
                      <a:alpha val="40000"/>
                    </a:prstClr>
                  </a:outerShdw>
                </a:effectLst>
                <a:uLnTx/>
                <a:uFillTx/>
              </a:rPr>
              <a:t>Option 2</a:t>
            </a:r>
          </a:p>
        </p:txBody>
      </p:sp>
      <p:pic>
        <p:nvPicPr>
          <p:cNvPr id="166" name="Picture 165"/>
          <p:cNvPicPr>
            <a:picLocks noChangeAspect="1"/>
          </p:cNvPicPr>
          <p:nvPr/>
        </p:nvPicPr>
        <p:blipFill>
          <a:blip r:embed="rId4"/>
          <a:stretch>
            <a:fillRect/>
          </a:stretch>
        </p:blipFill>
        <p:spPr>
          <a:xfrm>
            <a:off x="7764984" y="1340190"/>
            <a:ext cx="934837" cy="1197099"/>
          </a:xfrm>
          <a:prstGeom prst="rect">
            <a:avLst/>
          </a:prstGeom>
          <a:ln>
            <a:noFill/>
          </a:ln>
          <a:effectLst>
            <a:outerShdw blurRad="190500" algn="tl" rotWithShape="0">
              <a:srgbClr val="000000">
                <a:alpha val="70000"/>
              </a:srgbClr>
            </a:outerShdw>
          </a:effectLst>
        </p:spPr>
      </p:pic>
      <p:sp>
        <p:nvSpPr>
          <p:cNvPr id="167" name="TextBox 166"/>
          <p:cNvSpPr txBox="1"/>
          <p:nvPr/>
        </p:nvSpPr>
        <p:spPr>
          <a:xfrm>
            <a:off x="7680728" y="2427734"/>
            <a:ext cx="1160895" cy="184666"/>
          </a:xfrm>
          <a:prstGeom prst="rect">
            <a:avLst/>
          </a:prstGeom>
          <a:noFill/>
        </p:spPr>
        <p:txBody>
          <a:bodyPr wrap="none" rtlCol="0">
            <a:spAutoFit/>
          </a:bodyPr>
          <a:lstStyle/>
          <a:p>
            <a:r>
              <a:rPr lang="en-GB" sz="600" dirty="0" smtClean="0">
                <a:solidFill>
                  <a:schemeClr val="tx1">
                    <a:lumMod val="65000"/>
                    <a:lumOff val="35000"/>
                  </a:schemeClr>
                </a:solidFill>
              </a:rPr>
              <a:t>Standard LHC Cover </a:t>
            </a:r>
            <a:r>
              <a:rPr lang="en-GB" sz="600" dirty="0" smtClean="0">
                <a:solidFill>
                  <a:schemeClr val="tx1">
                    <a:lumMod val="65000"/>
                    <a:lumOff val="35000"/>
                  </a:schemeClr>
                </a:solidFill>
              </a:rPr>
              <a:t>Flange</a:t>
            </a:r>
            <a:endParaRPr lang="en-GB" sz="600" dirty="0">
              <a:solidFill>
                <a:schemeClr val="tx1">
                  <a:lumMod val="65000"/>
                  <a:lumOff val="35000"/>
                </a:schemeClr>
              </a:solidFill>
            </a:endParaRPr>
          </a:p>
        </p:txBody>
      </p:sp>
      <p:grpSp>
        <p:nvGrpSpPr>
          <p:cNvPr id="3" name="Group 2"/>
          <p:cNvGrpSpPr/>
          <p:nvPr/>
        </p:nvGrpSpPr>
        <p:grpSpPr>
          <a:xfrm>
            <a:off x="1043609" y="2765683"/>
            <a:ext cx="6310810" cy="1689317"/>
            <a:chOff x="539552" y="3182955"/>
            <a:chExt cx="4752000" cy="1272045"/>
          </a:xfrm>
        </p:grpSpPr>
        <p:grpSp>
          <p:nvGrpSpPr>
            <p:cNvPr id="172" name="Group 171"/>
            <p:cNvGrpSpPr/>
            <p:nvPr/>
          </p:nvGrpSpPr>
          <p:grpSpPr>
            <a:xfrm>
              <a:off x="539552" y="3182955"/>
              <a:ext cx="4752000" cy="1272045"/>
              <a:chOff x="8311" y="864412"/>
              <a:chExt cx="7970520" cy="2133600"/>
            </a:xfrm>
          </p:grpSpPr>
          <p:pic>
            <p:nvPicPr>
              <p:cNvPr id="179" name="Picture 178"/>
              <p:cNvPicPr>
                <a:picLocks noChangeAspect="1"/>
              </p:cNvPicPr>
              <p:nvPr/>
            </p:nvPicPr>
            <p:blipFill>
              <a:blip r:embed="rId3">
                <a:clrChange>
                  <a:clrFrom>
                    <a:srgbClr val="FFFFFF"/>
                  </a:clrFrom>
                  <a:clrTo>
                    <a:srgbClr val="FFFFFF">
                      <a:alpha val="0"/>
                    </a:srgbClr>
                  </a:clrTo>
                </a:clrChange>
              </a:blip>
              <a:stretch>
                <a:fillRect/>
              </a:stretch>
            </p:blipFill>
            <p:spPr>
              <a:xfrm>
                <a:off x="8311" y="864412"/>
                <a:ext cx="7970520" cy="2133600"/>
              </a:xfrm>
              <a:prstGeom prst="rect">
                <a:avLst/>
              </a:prstGeom>
              <a:noFill/>
              <a:ln>
                <a:noFill/>
              </a:ln>
            </p:spPr>
          </p:pic>
          <p:grpSp>
            <p:nvGrpSpPr>
              <p:cNvPr id="180" name="Group 179"/>
              <p:cNvGrpSpPr/>
              <p:nvPr/>
            </p:nvGrpSpPr>
            <p:grpSpPr>
              <a:xfrm>
                <a:off x="179975" y="1077696"/>
                <a:ext cx="6773752" cy="1769255"/>
                <a:chOff x="179975" y="1077696"/>
                <a:chExt cx="6773752" cy="1769255"/>
              </a:xfrm>
            </p:grpSpPr>
            <p:grpSp>
              <p:nvGrpSpPr>
                <p:cNvPr id="190" name="Group 189"/>
                <p:cNvGrpSpPr/>
                <p:nvPr/>
              </p:nvGrpSpPr>
              <p:grpSpPr>
                <a:xfrm>
                  <a:off x="6862289" y="1256373"/>
                  <a:ext cx="45720" cy="131443"/>
                  <a:chOff x="6862289" y="1256373"/>
                  <a:chExt cx="45720" cy="131443"/>
                </a:xfrm>
              </p:grpSpPr>
              <p:sp>
                <p:nvSpPr>
                  <p:cNvPr id="322" name="Oval 321"/>
                  <p:cNvSpPr/>
                  <p:nvPr/>
                </p:nvSpPr>
                <p:spPr>
                  <a:xfrm>
                    <a:off x="6862290" y="1256373"/>
                    <a:ext cx="45719" cy="45719"/>
                  </a:xfrm>
                  <a:prstGeom prst="ellipse">
                    <a:avLst/>
                  </a:prstGeom>
                  <a:solidFill>
                    <a:schemeClr val="accent3"/>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23" name="Oval 322"/>
                  <p:cNvSpPr/>
                  <p:nvPr/>
                </p:nvSpPr>
                <p:spPr>
                  <a:xfrm>
                    <a:off x="6862289" y="1299235"/>
                    <a:ext cx="45719" cy="45719"/>
                  </a:xfrm>
                  <a:prstGeom prst="ellipse">
                    <a:avLst/>
                  </a:prstGeom>
                  <a:solidFill>
                    <a:srgbClr val="FFC000"/>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24" name="Oval 323"/>
                  <p:cNvSpPr/>
                  <p:nvPr/>
                </p:nvSpPr>
                <p:spPr>
                  <a:xfrm>
                    <a:off x="6862289" y="1342097"/>
                    <a:ext cx="45719" cy="45719"/>
                  </a:xfrm>
                  <a:prstGeom prst="ellipse">
                    <a:avLst/>
                  </a:prstGeom>
                  <a:solidFill>
                    <a:schemeClr val="accent3"/>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1" name="Group 190"/>
                <p:cNvGrpSpPr/>
                <p:nvPr/>
              </p:nvGrpSpPr>
              <p:grpSpPr>
                <a:xfrm>
                  <a:off x="179975" y="2391657"/>
                  <a:ext cx="6773752" cy="455294"/>
                  <a:chOff x="179975" y="2391657"/>
                  <a:chExt cx="6773752" cy="455294"/>
                </a:xfrm>
              </p:grpSpPr>
              <p:grpSp>
                <p:nvGrpSpPr>
                  <p:cNvPr id="311" name="Group 310"/>
                  <p:cNvGrpSpPr/>
                  <p:nvPr/>
                </p:nvGrpSpPr>
                <p:grpSpPr>
                  <a:xfrm>
                    <a:off x="1087075" y="2391657"/>
                    <a:ext cx="5866652" cy="455294"/>
                    <a:chOff x="1087075" y="2391657"/>
                    <a:chExt cx="5866652" cy="455294"/>
                  </a:xfrm>
                </p:grpSpPr>
                <p:sp>
                  <p:nvSpPr>
                    <p:cNvPr id="313" name="Oval 312"/>
                    <p:cNvSpPr/>
                    <p:nvPr/>
                  </p:nvSpPr>
                  <p:spPr>
                    <a:xfrm>
                      <a:off x="6908008" y="2391657"/>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14" name="Oval 313"/>
                    <p:cNvSpPr/>
                    <p:nvPr/>
                  </p:nvSpPr>
                  <p:spPr>
                    <a:xfrm>
                      <a:off x="6908007" y="2420233"/>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15" name="Oval 314"/>
                    <p:cNvSpPr/>
                    <p:nvPr/>
                  </p:nvSpPr>
                  <p:spPr>
                    <a:xfrm>
                      <a:off x="6908008" y="2758370"/>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16" name="Oval 315"/>
                    <p:cNvSpPr/>
                    <p:nvPr/>
                  </p:nvSpPr>
                  <p:spPr>
                    <a:xfrm>
                      <a:off x="6908007" y="2801232"/>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17" name="Oval 316"/>
                    <p:cNvSpPr/>
                    <p:nvPr/>
                  </p:nvSpPr>
                  <p:spPr>
                    <a:xfrm>
                      <a:off x="4641058" y="2758370"/>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18" name="Oval 317"/>
                    <p:cNvSpPr/>
                    <p:nvPr/>
                  </p:nvSpPr>
                  <p:spPr>
                    <a:xfrm>
                      <a:off x="3529387" y="2415470"/>
                      <a:ext cx="45719" cy="45719"/>
                    </a:xfrm>
                    <a:prstGeom prst="ellipse">
                      <a:avLst/>
                    </a:prstGeom>
                    <a:solidFill>
                      <a:srgbClr val="4472C4">
                        <a:hueOff val="0"/>
                        <a:satOff val="0"/>
                        <a:lumOff val="0"/>
                        <a:alphaOff val="0"/>
                      </a:srgbClr>
                    </a:solidFill>
                    <a:ln w="12700" cap="flat" cmpd="sng" algn="ctr">
                      <a:solidFill>
                        <a:schemeClr val="accent3"/>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19" name="Oval 318"/>
                    <p:cNvSpPr/>
                    <p:nvPr/>
                  </p:nvSpPr>
                  <p:spPr>
                    <a:xfrm>
                      <a:off x="2292674" y="2415470"/>
                      <a:ext cx="45719" cy="45719"/>
                    </a:xfrm>
                    <a:prstGeom prst="ellipse">
                      <a:avLst/>
                    </a:prstGeom>
                    <a:solidFill>
                      <a:srgbClr val="4472C4">
                        <a:hueOff val="0"/>
                        <a:satOff val="0"/>
                        <a:lumOff val="0"/>
                        <a:alphaOff val="0"/>
                      </a:srgbClr>
                    </a:solidFill>
                    <a:ln w="12700" cap="flat" cmpd="sng" algn="ctr">
                      <a:solidFill>
                        <a:srgbClr val="FFC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20" name="Oval 319"/>
                    <p:cNvSpPr/>
                    <p:nvPr/>
                  </p:nvSpPr>
                  <p:spPr>
                    <a:xfrm>
                      <a:off x="1097819" y="2401817"/>
                      <a:ext cx="45719" cy="45719"/>
                    </a:xfrm>
                    <a:prstGeom prst="ellipse">
                      <a:avLst/>
                    </a:prstGeom>
                    <a:solidFill>
                      <a:srgbClr val="4472C4">
                        <a:hueOff val="0"/>
                        <a:satOff val="0"/>
                        <a:lumOff val="0"/>
                        <a:alphaOff val="0"/>
                      </a:srgbClr>
                    </a:solidFill>
                    <a:ln w="12700" cap="flat" cmpd="sng" algn="ctr">
                      <a:solidFill>
                        <a:schemeClr val="accent3"/>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21" name="Oval 320"/>
                    <p:cNvSpPr/>
                    <p:nvPr/>
                  </p:nvSpPr>
                  <p:spPr>
                    <a:xfrm>
                      <a:off x="1087075" y="2781229"/>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sp>
                <p:nvSpPr>
                  <p:cNvPr id="312" name="Oval 311"/>
                  <p:cNvSpPr/>
                  <p:nvPr/>
                </p:nvSpPr>
                <p:spPr>
                  <a:xfrm>
                    <a:off x="179975" y="2397937"/>
                    <a:ext cx="45719" cy="45719"/>
                  </a:xfrm>
                  <a:prstGeom prst="ellipse">
                    <a:avLst/>
                  </a:prstGeom>
                  <a:solidFill>
                    <a:srgbClr val="4472C4">
                      <a:hueOff val="0"/>
                      <a:satOff val="0"/>
                      <a:lumOff val="0"/>
                      <a:alphaOff val="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2" name="Group 191"/>
                <p:cNvGrpSpPr/>
                <p:nvPr/>
              </p:nvGrpSpPr>
              <p:grpSpPr>
                <a:xfrm>
                  <a:off x="6869527" y="1077696"/>
                  <a:ext cx="29534" cy="182793"/>
                  <a:chOff x="6869527" y="1077696"/>
                  <a:chExt cx="29534" cy="182793"/>
                </a:xfrm>
              </p:grpSpPr>
              <p:sp>
                <p:nvSpPr>
                  <p:cNvPr id="303" name="Oval 302"/>
                  <p:cNvSpPr/>
                  <p:nvPr/>
                </p:nvSpPr>
                <p:spPr>
                  <a:xfrm>
                    <a:off x="6869529"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4" name="Oval 303"/>
                  <p:cNvSpPr/>
                  <p:nvPr/>
                </p:nvSpPr>
                <p:spPr>
                  <a:xfrm>
                    <a:off x="6869527"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5" name="Oval 304"/>
                  <p:cNvSpPr/>
                  <p:nvPr/>
                </p:nvSpPr>
                <p:spPr>
                  <a:xfrm>
                    <a:off x="6870259"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6" name="Oval 305"/>
                  <p:cNvSpPr/>
                  <p:nvPr/>
                </p:nvSpPr>
                <p:spPr>
                  <a:xfrm>
                    <a:off x="6870257"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7" name="Oval 306"/>
                  <p:cNvSpPr/>
                  <p:nvPr/>
                </p:nvSpPr>
                <p:spPr>
                  <a:xfrm>
                    <a:off x="6870259" y="116966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8" name="Oval 307"/>
                  <p:cNvSpPr/>
                  <p:nvPr/>
                </p:nvSpPr>
                <p:spPr>
                  <a:xfrm>
                    <a:off x="6870257" y="119347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9" name="Oval 308"/>
                  <p:cNvSpPr/>
                  <p:nvPr/>
                </p:nvSpPr>
                <p:spPr>
                  <a:xfrm>
                    <a:off x="6870261" y="120787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10" name="Oval 309"/>
                  <p:cNvSpPr/>
                  <p:nvPr/>
                </p:nvSpPr>
                <p:spPr>
                  <a:xfrm>
                    <a:off x="6870259" y="123168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3" name="Group 192"/>
                <p:cNvGrpSpPr/>
                <p:nvPr/>
              </p:nvGrpSpPr>
              <p:grpSpPr>
                <a:xfrm>
                  <a:off x="2268000" y="1077696"/>
                  <a:ext cx="301949" cy="182793"/>
                  <a:chOff x="2268000" y="1077696"/>
                  <a:chExt cx="301949" cy="182793"/>
                </a:xfrm>
              </p:grpSpPr>
              <p:sp>
                <p:nvSpPr>
                  <p:cNvPr id="295" name="Oval 294"/>
                  <p:cNvSpPr/>
                  <p:nvPr/>
                </p:nvSpPr>
                <p:spPr>
                  <a:xfrm>
                    <a:off x="2268000"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96" name="Oval 295"/>
                  <p:cNvSpPr/>
                  <p:nvPr/>
                </p:nvSpPr>
                <p:spPr>
                  <a:xfrm>
                    <a:off x="2268000"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97" name="Oval 296"/>
                  <p:cNvSpPr/>
                  <p:nvPr/>
                </p:nvSpPr>
                <p:spPr>
                  <a:xfrm>
                    <a:off x="2268000"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98" name="Oval 297"/>
                  <p:cNvSpPr/>
                  <p:nvPr/>
                </p:nvSpPr>
                <p:spPr>
                  <a:xfrm>
                    <a:off x="2268000"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99" name="Oval 298"/>
                  <p:cNvSpPr/>
                  <p:nvPr/>
                </p:nvSpPr>
                <p:spPr>
                  <a:xfrm>
                    <a:off x="2541147" y="116966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0" name="Oval 299"/>
                  <p:cNvSpPr/>
                  <p:nvPr/>
                </p:nvSpPr>
                <p:spPr>
                  <a:xfrm>
                    <a:off x="2541145" y="1193473"/>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1" name="Oval 300"/>
                  <p:cNvSpPr/>
                  <p:nvPr/>
                </p:nvSpPr>
                <p:spPr>
                  <a:xfrm>
                    <a:off x="2541149" y="120787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302" name="Oval 301"/>
                  <p:cNvSpPr/>
                  <p:nvPr/>
                </p:nvSpPr>
                <p:spPr>
                  <a:xfrm>
                    <a:off x="2541147" y="1231689"/>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4" name="Group 193"/>
                <p:cNvGrpSpPr/>
                <p:nvPr/>
              </p:nvGrpSpPr>
              <p:grpSpPr>
                <a:xfrm>
                  <a:off x="6872373" y="1406125"/>
                  <a:ext cx="28802" cy="52610"/>
                  <a:chOff x="6872373" y="1406125"/>
                  <a:chExt cx="28802" cy="52610"/>
                </a:xfrm>
              </p:grpSpPr>
              <p:sp>
                <p:nvSpPr>
                  <p:cNvPr id="293" name="Oval 292"/>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94" name="Oval 293"/>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5" name="Group 194"/>
                <p:cNvGrpSpPr/>
                <p:nvPr/>
              </p:nvGrpSpPr>
              <p:grpSpPr>
                <a:xfrm>
                  <a:off x="6872636" y="1456223"/>
                  <a:ext cx="28802" cy="52610"/>
                  <a:chOff x="6872373" y="1406125"/>
                  <a:chExt cx="28802" cy="52610"/>
                </a:xfrm>
              </p:grpSpPr>
              <p:sp>
                <p:nvSpPr>
                  <p:cNvPr id="291" name="Oval 290"/>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92" name="Oval 291"/>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6" name="Group 195"/>
                <p:cNvGrpSpPr/>
                <p:nvPr/>
              </p:nvGrpSpPr>
              <p:grpSpPr>
                <a:xfrm>
                  <a:off x="6872636" y="1497196"/>
                  <a:ext cx="28802" cy="52610"/>
                  <a:chOff x="6872373" y="1406125"/>
                  <a:chExt cx="28802" cy="52610"/>
                </a:xfrm>
              </p:grpSpPr>
              <p:sp>
                <p:nvSpPr>
                  <p:cNvPr id="289" name="Oval 288"/>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90" name="Oval 289"/>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7" name="Group 196"/>
                <p:cNvGrpSpPr/>
                <p:nvPr/>
              </p:nvGrpSpPr>
              <p:grpSpPr>
                <a:xfrm>
                  <a:off x="6872899" y="1547294"/>
                  <a:ext cx="28802" cy="52610"/>
                  <a:chOff x="6872373" y="1406125"/>
                  <a:chExt cx="28802" cy="52610"/>
                </a:xfrm>
              </p:grpSpPr>
              <p:sp>
                <p:nvSpPr>
                  <p:cNvPr id="287" name="Oval 286"/>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88" name="Oval 287"/>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8" name="Group 197"/>
                <p:cNvGrpSpPr/>
                <p:nvPr/>
              </p:nvGrpSpPr>
              <p:grpSpPr>
                <a:xfrm>
                  <a:off x="6872373" y="1588984"/>
                  <a:ext cx="28802" cy="52610"/>
                  <a:chOff x="6872373" y="1406125"/>
                  <a:chExt cx="28802" cy="52610"/>
                </a:xfrm>
              </p:grpSpPr>
              <p:sp>
                <p:nvSpPr>
                  <p:cNvPr id="285" name="Oval 284"/>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86" name="Oval 285"/>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99" name="Group 198"/>
                <p:cNvGrpSpPr/>
                <p:nvPr/>
              </p:nvGrpSpPr>
              <p:grpSpPr>
                <a:xfrm>
                  <a:off x="6872636" y="1639082"/>
                  <a:ext cx="28802" cy="52610"/>
                  <a:chOff x="6872373" y="1406125"/>
                  <a:chExt cx="28802" cy="52610"/>
                </a:xfrm>
              </p:grpSpPr>
              <p:sp>
                <p:nvSpPr>
                  <p:cNvPr id="283" name="Oval 282"/>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84" name="Oval 283"/>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0" name="Group 199"/>
                <p:cNvGrpSpPr/>
                <p:nvPr/>
              </p:nvGrpSpPr>
              <p:grpSpPr>
                <a:xfrm>
                  <a:off x="3602123" y="1568049"/>
                  <a:ext cx="28802" cy="52610"/>
                  <a:chOff x="6872373" y="1406125"/>
                  <a:chExt cx="28802" cy="52610"/>
                </a:xfrm>
              </p:grpSpPr>
              <p:sp>
                <p:nvSpPr>
                  <p:cNvPr id="281" name="Oval 280"/>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82" name="Oval 281"/>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1" name="Group 200"/>
                <p:cNvGrpSpPr/>
                <p:nvPr/>
              </p:nvGrpSpPr>
              <p:grpSpPr>
                <a:xfrm>
                  <a:off x="4650136" y="1619735"/>
                  <a:ext cx="28802" cy="52610"/>
                  <a:chOff x="6872373" y="1406125"/>
                  <a:chExt cx="28802" cy="52610"/>
                </a:xfrm>
              </p:grpSpPr>
              <p:sp>
                <p:nvSpPr>
                  <p:cNvPr id="279" name="Oval 278"/>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80" name="Oval 279"/>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2" name="Group 201"/>
                <p:cNvGrpSpPr/>
                <p:nvPr/>
              </p:nvGrpSpPr>
              <p:grpSpPr>
                <a:xfrm>
                  <a:off x="229413" y="1394218"/>
                  <a:ext cx="28802" cy="52610"/>
                  <a:chOff x="6872373" y="1406125"/>
                  <a:chExt cx="28802" cy="52610"/>
                </a:xfrm>
              </p:grpSpPr>
              <p:sp>
                <p:nvSpPr>
                  <p:cNvPr id="277" name="Oval 276"/>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78" name="Oval 277"/>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3" name="Group 202"/>
                <p:cNvGrpSpPr/>
                <p:nvPr/>
              </p:nvGrpSpPr>
              <p:grpSpPr>
                <a:xfrm>
                  <a:off x="1137730" y="1439554"/>
                  <a:ext cx="28802" cy="52610"/>
                  <a:chOff x="6872373" y="1406125"/>
                  <a:chExt cx="28802" cy="52610"/>
                </a:xfrm>
              </p:grpSpPr>
              <p:sp>
                <p:nvSpPr>
                  <p:cNvPr id="275" name="Oval 274"/>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76" name="Oval 275"/>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4" name="Group 203"/>
                <p:cNvGrpSpPr/>
                <p:nvPr/>
              </p:nvGrpSpPr>
              <p:grpSpPr>
                <a:xfrm>
                  <a:off x="2263812" y="1485275"/>
                  <a:ext cx="28802" cy="52610"/>
                  <a:chOff x="6872373" y="1406125"/>
                  <a:chExt cx="28802" cy="52610"/>
                </a:xfrm>
              </p:grpSpPr>
              <p:sp>
                <p:nvSpPr>
                  <p:cNvPr id="273" name="Oval 272"/>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74" name="Oval 273"/>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5" name="Group 204"/>
                <p:cNvGrpSpPr/>
                <p:nvPr/>
              </p:nvGrpSpPr>
              <p:grpSpPr>
                <a:xfrm>
                  <a:off x="2525477" y="1528244"/>
                  <a:ext cx="28802" cy="52610"/>
                  <a:chOff x="6872373" y="1406125"/>
                  <a:chExt cx="28802" cy="52610"/>
                </a:xfrm>
              </p:grpSpPr>
              <p:sp>
                <p:nvSpPr>
                  <p:cNvPr id="271" name="Oval 270"/>
                  <p:cNvSpPr/>
                  <p:nvPr/>
                </p:nvSpPr>
                <p:spPr>
                  <a:xfrm>
                    <a:off x="6872375" y="140612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72" name="Oval 271"/>
                  <p:cNvSpPr/>
                  <p:nvPr/>
                </p:nvSpPr>
                <p:spPr>
                  <a:xfrm>
                    <a:off x="6872373" y="1429935"/>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sp>
              <p:nvSpPr>
                <p:cNvPr id="206" name="Oval 205"/>
                <p:cNvSpPr/>
                <p:nvPr/>
              </p:nvSpPr>
              <p:spPr>
                <a:xfrm>
                  <a:off x="6915978" y="2463571"/>
                  <a:ext cx="28800" cy="28800"/>
                </a:xfrm>
                <a:prstGeom prst="ellipse">
                  <a:avLst/>
                </a:prstGeom>
                <a:solidFill>
                  <a:srgbClr val="70AD47"/>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nvGrpSpPr>
                <p:cNvPr id="207" name="Group 206"/>
                <p:cNvGrpSpPr/>
                <p:nvPr/>
              </p:nvGrpSpPr>
              <p:grpSpPr>
                <a:xfrm>
                  <a:off x="6871643" y="1769592"/>
                  <a:ext cx="29530" cy="96688"/>
                  <a:chOff x="2260797" y="1077696"/>
                  <a:chExt cx="29530" cy="96688"/>
                </a:xfrm>
              </p:grpSpPr>
              <p:sp>
                <p:nvSpPr>
                  <p:cNvPr id="267" name="Oval 266"/>
                  <p:cNvSpPr/>
                  <p:nvPr/>
                </p:nvSpPr>
                <p:spPr>
                  <a:xfrm>
                    <a:off x="2260799"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68" name="Oval 267"/>
                  <p:cNvSpPr/>
                  <p:nvPr/>
                </p:nvSpPr>
                <p:spPr>
                  <a:xfrm>
                    <a:off x="2260797"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69" name="Oval 268"/>
                  <p:cNvSpPr/>
                  <p:nvPr/>
                </p:nvSpPr>
                <p:spPr>
                  <a:xfrm>
                    <a:off x="2261368"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70" name="Oval 269"/>
                  <p:cNvSpPr/>
                  <p:nvPr/>
                </p:nvSpPr>
                <p:spPr>
                  <a:xfrm>
                    <a:off x="2261527"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8" name="Group 207"/>
                <p:cNvGrpSpPr/>
                <p:nvPr/>
              </p:nvGrpSpPr>
              <p:grpSpPr>
                <a:xfrm>
                  <a:off x="6874770" y="1891758"/>
                  <a:ext cx="28802" cy="47848"/>
                  <a:chOff x="6872373" y="1408506"/>
                  <a:chExt cx="28802" cy="47848"/>
                </a:xfrm>
                <a:solidFill>
                  <a:srgbClr val="C00B03"/>
                </a:solidFill>
              </p:grpSpPr>
              <p:sp>
                <p:nvSpPr>
                  <p:cNvPr id="265" name="Oval 26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66" name="Oval 26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09" name="Group 208"/>
                <p:cNvGrpSpPr/>
                <p:nvPr/>
              </p:nvGrpSpPr>
              <p:grpSpPr>
                <a:xfrm>
                  <a:off x="6874770" y="1930371"/>
                  <a:ext cx="28802" cy="47848"/>
                  <a:chOff x="6872373" y="1408506"/>
                  <a:chExt cx="28802" cy="47848"/>
                </a:xfrm>
                <a:solidFill>
                  <a:srgbClr val="C00B03"/>
                </a:solidFill>
              </p:grpSpPr>
              <p:sp>
                <p:nvSpPr>
                  <p:cNvPr id="263" name="Oval 26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64" name="Oval 26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0" name="Group 209"/>
                <p:cNvGrpSpPr/>
                <p:nvPr/>
              </p:nvGrpSpPr>
              <p:grpSpPr>
                <a:xfrm>
                  <a:off x="6874770" y="1969738"/>
                  <a:ext cx="28802" cy="47848"/>
                  <a:chOff x="6872373" y="1408506"/>
                  <a:chExt cx="28802" cy="47848"/>
                </a:xfrm>
                <a:solidFill>
                  <a:srgbClr val="C00B03"/>
                </a:solidFill>
              </p:grpSpPr>
              <p:sp>
                <p:nvSpPr>
                  <p:cNvPr id="261" name="Oval 26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62" name="Oval 26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1" name="Group 210"/>
                <p:cNvGrpSpPr/>
                <p:nvPr/>
              </p:nvGrpSpPr>
              <p:grpSpPr>
                <a:xfrm>
                  <a:off x="6874773" y="2006058"/>
                  <a:ext cx="28802" cy="47848"/>
                  <a:chOff x="6872373" y="1408506"/>
                  <a:chExt cx="28802" cy="47848"/>
                </a:xfrm>
                <a:solidFill>
                  <a:srgbClr val="C00B03"/>
                </a:solidFill>
              </p:grpSpPr>
              <p:sp>
                <p:nvSpPr>
                  <p:cNvPr id="259" name="Oval 25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60" name="Oval 25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2" name="Group 211"/>
                <p:cNvGrpSpPr/>
                <p:nvPr/>
              </p:nvGrpSpPr>
              <p:grpSpPr>
                <a:xfrm>
                  <a:off x="6874768" y="2039396"/>
                  <a:ext cx="28802" cy="47848"/>
                  <a:chOff x="6872373" y="1408506"/>
                  <a:chExt cx="28802" cy="47848"/>
                </a:xfrm>
                <a:solidFill>
                  <a:srgbClr val="C00B03"/>
                </a:solidFill>
              </p:grpSpPr>
              <p:sp>
                <p:nvSpPr>
                  <p:cNvPr id="257" name="Oval 25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58" name="Oval 25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3" name="Group 212"/>
                <p:cNvGrpSpPr/>
                <p:nvPr/>
              </p:nvGrpSpPr>
              <p:grpSpPr>
                <a:xfrm>
                  <a:off x="6874771" y="2082259"/>
                  <a:ext cx="28802" cy="47848"/>
                  <a:chOff x="6872373" y="1408506"/>
                  <a:chExt cx="28802" cy="47848"/>
                </a:xfrm>
                <a:solidFill>
                  <a:srgbClr val="C00B03"/>
                </a:solidFill>
              </p:grpSpPr>
              <p:sp>
                <p:nvSpPr>
                  <p:cNvPr id="255" name="Oval 25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56" name="Oval 25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4" name="Group 213"/>
                <p:cNvGrpSpPr/>
                <p:nvPr/>
              </p:nvGrpSpPr>
              <p:grpSpPr>
                <a:xfrm>
                  <a:off x="6874768" y="2120359"/>
                  <a:ext cx="28802" cy="47848"/>
                  <a:chOff x="6872373" y="1408506"/>
                  <a:chExt cx="28802" cy="47848"/>
                </a:xfrm>
                <a:solidFill>
                  <a:srgbClr val="C00B03"/>
                </a:solidFill>
              </p:grpSpPr>
              <p:sp>
                <p:nvSpPr>
                  <p:cNvPr id="253" name="Oval 25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54" name="Oval 25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5" name="Group 214"/>
                <p:cNvGrpSpPr/>
                <p:nvPr/>
              </p:nvGrpSpPr>
              <p:grpSpPr>
                <a:xfrm>
                  <a:off x="6874771" y="2158456"/>
                  <a:ext cx="28802" cy="47848"/>
                  <a:chOff x="6872373" y="1408506"/>
                  <a:chExt cx="28802" cy="47848"/>
                </a:xfrm>
                <a:solidFill>
                  <a:srgbClr val="C00B03"/>
                </a:solidFill>
              </p:grpSpPr>
              <p:sp>
                <p:nvSpPr>
                  <p:cNvPr id="251" name="Oval 25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52" name="Oval 25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6" name="Group 215"/>
                <p:cNvGrpSpPr/>
                <p:nvPr/>
              </p:nvGrpSpPr>
              <p:grpSpPr>
                <a:xfrm>
                  <a:off x="6874768" y="2196558"/>
                  <a:ext cx="28802" cy="47848"/>
                  <a:chOff x="6872373" y="1408506"/>
                  <a:chExt cx="28802" cy="47848"/>
                </a:xfrm>
                <a:solidFill>
                  <a:srgbClr val="C00B03"/>
                </a:solidFill>
              </p:grpSpPr>
              <p:sp>
                <p:nvSpPr>
                  <p:cNvPr id="249" name="Oval 24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50" name="Oval 24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7" name="Group 216"/>
                <p:cNvGrpSpPr/>
                <p:nvPr/>
              </p:nvGrpSpPr>
              <p:grpSpPr>
                <a:xfrm>
                  <a:off x="6043129" y="1888785"/>
                  <a:ext cx="28802" cy="47848"/>
                  <a:chOff x="6872373" y="1408506"/>
                  <a:chExt cx="28802" cy="47848"/>
                </a:xfrm>
                <a:solidFill>
                  <a:srgbClr val="C00B03"/>
                </a:solidFill>
              </p:grpSpPr>
              <p:sp>
                <p:nvSpPr>
                  <p:cNvPr id="247" name="Oval 24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48" name="Oval 24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8" name="Group 217"/>
                <p:cNvGrpSpPr/>
                <p:nvPr/>
              </p:nvGrpSpPr>
              <p:grpSpPr>
                <a:xfrm>
                  <a:off x="6043129" y="1927398"/>
                  <a:ext cx="28802" cy="47848"/>
                  <a:chOff x="6872373" y="1408506"/>
                  <a:chExt cx="28802" cy="47848"/>
                </a:xfrm>
                <a:solidFill>
                  <a:srgbClr val="C00B03"/>
                </a:solidFill>
              </p:grpSpPr>
              <p:sp>
                <p:nvSpPr>
                  <p:cNvPr id="245" name="Oval 24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46" name="Oval 24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19" name="Group 218"/>
                <p:cNvGrpSpPr/>
                <p:nvPr/>
              </p:nvGrpSpPr>
              <p:grpSpPr>
                <a:xfrm>
                  <a:off x="6043129" y="1966765"/>
                  <a:ext cx="28802" cy="47848"/>
                  <a:chOff x="6872373" y="1408506"/>
                  <a:chExt cx="28802" cy="47848"/>
                </a:xfrm>
                <a:solidFill>
                  <a:srgbClr val="C00B03"/>
                </a:solidFill>
              </p:grpSpPr>
              <p:sp>
                <p:nvSpPr>
                  <p:cNvPr id="243" name="Oval 24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44" name="Oval 24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20" name="Group 219"/>
                <p:cNvGrpSpPr/>
                <p:nvPr/>
              </p:nvGrpSpPr>
              <p:grpSpPr>
                <a:xfrm>
                  <a:off x="6043132" y="2003085"/>
                  <a:ext cx="28802" cy="47848"/>
                  <a:chOff x="6872373" y="1408506"/>
                  <a:chExt cx="28802" cy="47848"/>
                </a:xfrm>
                <a:solidFill>
                  <a:srgbClr val="C00B03"/>
                </a:solidFill>
              </p:grpSpPr>
              <p:sp>
                <p:nvSpPr>
                  <p:cNvPr id="241" name="Oval 24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42" name="Oval 24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21" name="Group 220"/>
                <p:cNvGrpSpPr/>
                <p:nvPr/>
              </p:nvGrpSpPr>
              <p:grpSpPr>
                <a:xfrm>
                  <a:off x="6043127" y="2036423"/>
                  <a:ext cx="28802" cy="47848"/>
                  <a:chOff x="6872373" y="1408506"/>
                  <a:chExt cx="28802" cy="47848"/>
                </a:xfrm>
                <a:solidFill>
                  <a:srgbClr val="C00B03"/>
                </a:solidFill>
              </p:grpSpPr>
              <p:sp>
                <p:nvSpPr>
                  <p:cNvPr id="239" name="Oval 238"/>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40" name="Oval 239"/>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22" name="Group 221"/>
                <p:cNvGrpSpPr/>
                <p:nvPr/>
              </p:nvGrpSpPr>
              <p:grpSpPr>
                <a:xfrm>
                  <a:off x="6043130" y="2079286"/>
                  <a:ext cx="28802" cy="47848"/>
                  <a:chOff x="6872373" y="1408506"/>
                  <a:chExt cx="28802" cy="47848"/>
                </a:xfrm>
                <a:solidFill>
                  <a:srgbClr val="C00B03"/>
                </a:solidFill>
              </p:grpSpPr>
              <p:sp>
                <p:nvSpPr>
                  <p:cNvPr id="237" name="Oval 236"/>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38" name="Oval 237"/>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23" name="Group 222"/>
                <p:cNvGrpSpPr/>
                <p:nvPr/>
              </p:nvGrpSpPr>
              <p:grpSpPr>
                <a:xfrm>
                  <a:off x="6043127" y="2117386"/>
                  <a:ext cx="28802" cy="47848"/>
                  <a:chOff x="6872373" y="1408506"/>
                  <a:chExt cx="28802" cy="47848"/>
                </a:xfrm>
                <a:solidFill>
                  <a:srgbClr val="C00B03"/>
                </a:solidFill>
              </p:grpSpPr>
              <p:sp>
                <p:nvSpPr>
                  <p:cNvPr id="235" name="Oval 234"/>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36" name="Oval 235"/>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24" name="Group 223"/>
                <p:cNvGrpSpPr/>
                <p:nvPr/>
              </p:nvGrpSpPr>
              <p:grpSpPr>
                <a:xfrm>
                  <a:off x="6043130" y="2155483"/>
                  <a:ext cx="28802" cy="47848"/>
                  <a:chOff x="6872373" y="1408506"/>
                  <a:chExt cx="28802" cy="47848"/>
                </a:xfrm>
                <a:solidFill>
                  <a:srgbClr val="C00B03"/>
                </a:solidFill>
              </p:grpSpPr>
              <p:sp>
                <p:nvSpPr>
                  <p:cNvPr id="233" name="Oval 232"/>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34" name="Oval 233"/>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25" name="Group 224"/>
                <p:cNvGrpSpPr/>
                <p:nvPr/>
              </p:nvGrpSpPr>
              <p:grpSpPr>
                <a:xfrm>
                  <a:off x="6043127" y="2193585"/>
                  <a:ext cx="28802" cy="47848"/>
                  <a:chOff x="6872373" y="1408506"/>
                  <a:chExt cx="28802" cy="47848"/>
                </a:xfrm>
                <a:solidFill>
                  <a:srgbClr val="C00B03"/>
                </a:solidFill>
              </p:grpSpPr>
              <p:sp>
                <p:nvSpPr>
                  <p:cNvPr id="231" name="Oval 230"/>
                  <p:cNvSpPr/>
                  <p:nvPr/>
                </p:nvSpPr>
                <p:spPr>
                  <a:xfrm>
                    <a:off x="6872375" y="1408506"/>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32" name="Oval 231"/>
                  <p:cNvSpPr/>
                  <p:nvPr/>
                </p:nvSpPr>
                <p:spPr>
                  <a:xfrm>
                    <a:off x="6872373" y="1427554"/>
                    <a:ext cx="28800" cy="28800"/>
                  </a:xfrm>
                  <a:prstGeom prst="ellipse">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226" name="Group 225"/>
                <p:cNvGrpSpPr/>
                <p:nvPr/>
              </p:nvGrpSpPr>
              <p:grpSpPr>
                <a:xfrm>
                  <a:off x="4906180" y="1769590"/>
                  <a:ext cx="29530" cy="96688"/>
                  <a:chOff x="2250380" y="1077696"/>
                  <a:chExt cx="29530" cy="96688"/>
                </a:xfrm>
              </p:grpSpPr>
              <p:sp>
                <p:nvSpPr>
                  <p:cNvPr id="227" name="Oval 226"/>
                  <p:cNvSpPr/>
                  <p:nvPr/>
                </p:nvSpPr>
                <p:spPr>
                  <a:xfrm>
                    <a:off x="2250382" y="107769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28" name="Oval 227"/>
                  <p:cNvSpPr/>
                  <p:nvPr/>
                </p:nvSpPr>
                <p:spPr>
                  <a:xfrm>
                    <a:off x="2250380" y="1101506"/>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29" name="Oval 228"/>
                  <p:cNvSpPr/>
                  <p:nvPr/>
                </p:nvSpPr>
                <p:spPr>
                  <a:xfrm>
                    <a:off x="2250951" y="112177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230" name="Oval 229"/>
                  <p:cNvSpPr/>
                  <p:nvPr/>
                </p:nvSpPr>
                <p:spPr>
                  <a:xfrm>
                    <a:off x="2251110" y="1145584"/>
                    <a:ext cx="28800" cy="28800"/>
                  </a:xfrm>
                  <a:prstGeom prst="ellipse">
                    <a:avLst/>
                  </a:prstGeom>
                  <a:solidFill>
                    <a:srgbClr val="ED7D31"/>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grpSp>
            <p:nvGrpSpPr>
              <p:cNvPr id="181" name="Group 180"/>
              <p:cNvGrpSpPr/>
              <p:nvPr/>
            </p:nvGrpSpPr>
            <p:grpSpPr>
              <a:xfrm>
                <a:off x="1138326" y="1393168"/>
                <a:ext cx="28802" cy="52610"/>
                <a:chOff x="6872373" y="1406125"/>
                <a:chExt cx="28802" cy="52610"/>
              </a:xfrm>
            </p:grpSpPr>
            <p:sp>
              <p:nvSpPr>
                <p:cNvPr id="188" name="Oval 187"/>
                <p:cNvSpPr/>
                <p:nvPr/>
              </p:nvSpPr>
              <p:spPr>
                <a:xfrm>
                  <a:off x="6872375" y="1406125"/>
                  <a:ext cx="28800" cy="28800"/>
                </a:xfrm>
                <a:prstGeom prst="ellipse">
                  <a:avLst/>
                </a:prstGeom>
                <a:solidFill>
                  <a:srgbClr val="70AD47"/>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9" name="Oval 188"/>
                <p:cNvSpPr/>
                <p:nvPr/>
              </p:nvSpPr>
              <p:spPr>
                <a:xfrm>
                  <a:off x="6872373" y="1429935"/>
                  <a:ext cx="28800" cy="28800"/>
                </a:xfrm>
                <a:prstGeom prst="ellipse">
                  <a:avLst/>
                </a:prstGeom>
                <a:solidFill>
                  <a:srgbClr val="70AD47"/>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nvGrpSpPr>
              <p:cNvPr id="182" name="Group 181"/>
              <p:cNvGrpSpPr/>
              <p:nvPr/>
            </p:nvGrpSpPr>
            <p:grpSpPr>
              <a:xfrm>
                <a:off x="2281435" y="2749962"/>
                <a:ext cx="3798175" cy="90169"/>
                <a:chOff x="1384581" y="4649511"/>
                <a:chExt cx="3798175" cy="90169"/>
              </a:xfrm>
            </p:grpSpPr>
            <p:sp>
              <p:nvSpPr>
                <p:cNvPr id="183" name="Oval 182"/>
                <p:cNvSpPr/>
                <p:nvPr/>
              </p:nvSpPr>
              <p:spPr>
                <a:xfrm>
                  <a:off x="3740037" y="469396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4" name="Oval 183"/>
                <p:cNvSpPr/>
                <p:nvPr/>
              </p:nvSpPr>
              <p:spPr>
                <a:xfrm>
                  <a:off x="2628366" y="4683420"/>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5" name="Oval 184"/>
                <p:cNvSpPr/>
                <p:nvPr/>
              </p:nvSpPr>
              <p:spPr>
                <a:xfrm>
                  <a:off x="1384581" y="4680816"/>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6" name="Oval 185"/>
                <p:cNvSpPr/>
                <p:nvPr/>
              </p:nvSpPr>
              <p:spPr>
                <a:xfrm>
                  <a:off x="5137037" y="469396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sp>
              <p:nvSpPr>
                <p:cNvPr id="187" name="Oval 186"/>
                <p:cNvSpPr/>
                <p:nvPr/>
              </p:nvSpPr>
              <p:spPr>
                <a:xfrm>
                  <a:off x="5137037" y="4649511"/>
                  <a:ext cx="45719" cy="45719"/>
                </a:xfrm>
                <a:prstGeom prst="ellipse">
                  <a:avLst/>
                </a:prstGeom>
                <a:solidFill>
                  <a:srgbClr val="4472C4">
                    <a:hueOff val="0"/>
                    <a:satOff val="0"/>
                    <a:lumOff val="0"/>
                    <a:alphaOff val="0"/>
                  </a:srgbClr>
                </a:solidFill>
                <a:ln w="6350" cap="flat" cmpd="sng" algn="ctr">
                  <a:solidFill>
                    <a:srgbClr val="FF0000"/>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1359" tIns="8646" rIns="41359" bIns="8646" numCol="1" spcCol="1270" anchor="ctr" anchorCtr="0">
                  <a:noAutofit/>
                </a:bodyPr>
                <a:lstStyle/>
                <a:p>
                  <a:pPr defTabSz="400050">
                    <a:lnSpc>
                      <a:spcPct val="90000"/>
                    </a:lnSpc>
                    <a:spcBef>
                      <a:spcPct val="0"/>
                    </a:spcBef>
                    <a:spcAft>
                      <a:spcPct val="35000"/>
                    </a:spcAft>
                  </a:pPr>
                  <a:endParaRPr lang="en-GB" sz="900" i="1">
                    <a:solidFill>
                      <a:sysClr val="window" lastClr="FFFFFF"/>
                    </a:solidFill>
                    <a:latin typeface="Calibri" panose="020F0502020204030204"/>
                  </a:endParaRPr>
                </a:p>
              </p:txBody>
            </p:sp>
          </p:grpSp>
        </p:grpSp>
        <p:cxnSp>
          <p:nvCxnSpPr>
            <p:cNvPr id="327" name="Straight Connector 326"/>
            <p:cNvCxnSpPr/>
            <p:nvPr/>
          </p:nvCxnSpPr>
          <p:spPr>
            <a:xfrm>
              <a:off x="1115616" y="3579862"/>
              <a:ext cx="4156899" cy="34072"/>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329" name="Straight Connector 328"/>
            <p:cNvCxnSpPr/>
            <p:nvPr/>
          </p:nvCxnSpPr>
          <p:spPr>
            <a:xfrm>
              <a:off x="1115616" y="3590787"/>
              <a:ext cx="0" cy="379071"/>
            </a:xfrm>
            <a:prstGeom prst="line">
              <a:avLst/>
            </a:prstGeom>
          </p:spPr>
          <p:style>
            <a:lnRef idx="2">
              <a:schemeClr val="accent1"/>
            </a:lnRef>
            <a:fillRef idx="0">
              <a:schemeClr val="accent1"/>
            </a:fillRef>
            <a:effectRef idx="1">
              <a:schemeClr val="accent1"/>
            </a:effectRef>
            <a:fontRef idx="minor">
              <a:schemeClr val="tx1"/>
            </a:fontRef>
          </p:style>
        </p:cxnSp>
        <p:cxnSp>
          <p:nvCxnSpPr>
            <p:cNvPr id="330" name="Straight Connector 329"/>
            <p:cNvCxnSpPr/>
            <p:nvPr/>
          </p:nvCxnSpPr>
          <p:spPr>
            <a:xfrm>
              <a:off x="1771079" y="3640658"/>
              <a:ext cx="3508931" cy="28761"/>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331" name="Straight Connector 330"/>
            <p:cNvCxnSpPr/>
            <p:nvPr/>
          </p:nvCxnSpPr>
          <p:spPr>
            <a:xfrm>
              <a:off x="1763688" y="3644810"/>
              <a:ext cx="0" cy="336404"/>
            </a:xfrm>
            <a:prstGeom prst="line">
              <a:avLst/>
            </a:prstGeom>
          </p:spPr>
          <p:style>
            <a:lnRef idx="2">
              <a:schemeClr val="accent1"/>
            </a:lnRef>
            <a:fillRef idx="0">
              <a:schemeClr val="accent1"/>
            </a:fillRef>
            <a:effectRef idx="1">
              <a:schemeClr val="accent1"/>
            </a:effectRef>
            <a:fontRef idx="minor">
              <a:schemeClr val="tx1"/>
            </a:fontRef>
          </p:style>
        </p:cxnSp>
        <p:cxnSp>
          <p:nvCxnSpPr>
            <p:cNvPr id="332" name="Straight Connector 331"/>
            <p:cNvCxnSpPr/>
            <p:nvPr/>
          </p:nvCxnSpPr>
          <p:spPr>
            <a:xfrm>
              <a:off x="2051720" y="3691114"/>
              <a:ext cx="3220795" cy="12126"/>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333" name="Straight Connector 332"/>
            <p:cNvCxnSpPr/>
            <p:nvPr/>
          </p:nvCxnSpPr>
          <p:spPr>
            <a:xfrm>
              <a:off x="2051720" y="3702039"/>
              <a:ext cx="15070" cy="259233"/>
            </a:xfrm>
            <a:prstGeom prst="line">
              <a:avLst/>
            </a:prstGeom>
          </p:spPr>
          <p:style>
            <a:lnRef idx="2">
              <a:schemeClr val="accent1"/>
            </a:lnRef>
            <a:fillRef idx="0">
              <a:schemeClr val="accent1"/>
            </a:fillRef>
            <a:effectRef idx="1">
              <a:schemeClr val="accent1"/>
            </a:effectRef>
            <a:fontRef idx="minor">
              <a:schemeClr val="tx1"/>
            </a:fontRef>
          </p:style>
        </p:cxnSp>
        <p:cxnSp>
          <p:nvCxnSpPr>
            <p:cNvPr id="334" name="Straight Connector 333"/>
            <p:cNvCxnSpPr>
              <a:endCxn id="179" idx="3"/>
            </p:cNvCxnSpPr>
            <p:nvPr/>
          </p:nvCxnSpPr>
          <p:spPr>
            <a:xfrm>
              <a:off x="3131840" y="3732262"/>
              <a:ext cx="2159712" cy="0"/>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335" name="Straight Connector 334"/>
            <p:cNvCxnSpPr/>
            <p:nvPr/>
          </p:nvCxnSpPr>
          <p:spPr>
            <a:xfrm>
              <a:off x="3131840" y="3743187"/>
              <a:ext cx="0" cy="20540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6" name="Straight Connector 335"/>
            <p:cNvCxnSpPr>
              <a:endCxn id="179" idx="3"/>
            </p:cNvCxnSpPr>
            <p:nvPr/>
          </p:nvCxnSpPr>
          <p:spPr>
            <a:xfrm>
              <a:off x="3491880" y="3793058"/>
              <a:ext cx="1799672" cy="0"/>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337" name="Straight Connector 336"/>
            <p:cNvCxnSpPr/>
            <p:nvPr/>
          </p:nvCxnSpPr>
          <p:spPr>
            <a:xfrm>
              <a:off x="3491880" y="3803983"/>
              <a:ext cx="0" cy="20540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8" name="Straight Connector 337"/>
            <p:cNvCxnSpPr/>
            <p:nvPr/>
          </p:nvCxnSpPr>
          <p:spPr>
            <a:xfrm>
              <a:off x="4572000" y="3843514"/>
              <a:ext cx="708010" cy="5803"/>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339" name="Straight Connector 338"/>
            <p:cNvCxnSpPr/>
            <p:nvPr/>
          </p:nvCxnSpPr>
          <p:spPr>
            <a:xfrm>
              <a:off x="4572000" y="3854439"/>
              <a:ext cx="0" cy="205408"/>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5122" name="Picture 2" descr="https://encrypted-tbn2.gstatic.com/images?q=tbn:ANd9GcTEZPBGr333BkM6gHtzcD2cAlRdojIXRFSMYiVQaJQGmPzB0oSlmg"/>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763129" y="3667124"/>
            <a:ext cx="992202" cy="56081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362" name="TextBox 361"/>
          <p:cNvSpPr txBox="1"/>
          <p:nvPr/>
        </p:nvSpPr>
        <p:spPr>
          <a:xfrm>
            <a:off x="7498558" y="1070251"/>
            <a:ext cx="1521345" cy="184666"/>
          </a:xfrm>
          <a:prstGeom prst="rect">
            <a:avLst/>
          </a:prstGeom>
          <a:noFill/>
        </p:spPr>
        <p:txBody>
          <a:bodyPr wrap="square" rtlCol="0">
            <a:spAutoFit/>
          </a:bodyPr>
          <a:lstStyle/>
          <a:p>
            <a:pPr algn="ctr"/>
            <a:r>
              <a:rPr lang="en-GB" sz="600" dirty="0" smtClean="0">
                <a:solidFill>
                  <a:schemeClr val="tx1">
                    <a:lumMod val="65000"/>
                    <a:lumOff val="35000"/>
                  </a:schemeClr>
                </a:solidFill>
              </a:rPr>
              <a:t>MB IFS Capillary</a:t>
            </a:r>
            <a:endParaRPr lang="en-GB" sz="600" dirty="0">
              <a:solidFill>
                <a:schemeClr val="tx1">
                  <a:lumMod val="65000"/>
                  <a:lumOff val="35000"/>
                </a:schemeClr>
              </a:solidFill>
            </a:endParaRPr>
          </a:p>
        </p:txBody>
      </p:sp>
    </p:spTree>
    <p:extLst>
      <p:ext uri="{BB962C8B-B14F-4D97-AF65-F5344CB8AC3E}">
        <p14:creationId xmlns:p14="http://schemas.microsoft.com/office/powerpoint/2010/main" val="38858912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Instrumentation Options Pro and Cons</a:t>
            </a:r>
            <a:endParaRPr lang="en-GB"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graphicFrame>
        <p:nvGraphicFramePr>
          <p:cNvPr id="6" name="Table 5"/>
          <p:cNvGraphicFramePr>
            <a:graphicFrameLocks noGrp="1"/>
          </p:cNvGraphicFramePr>
          <p:nvPr>
            <p:extLst>
              <p:ext uri="{D42A27DB-BD31-4B8C-83A1-F6EECF244321}">
                <p14:modId xmlns:p14="http://schemas.microsoft.com/office/powerpoint/2010/main" val="253121433"/>
              </p:ext>
            </p:extLst>
          </p:nvPr>
        </p:nvGraphicFramePr>
        <p:xfrm>
          <a:off x="395535" y="688206"/>
          <a:ext cx="8496945" cy="3706520"/>
        </p:xfrm>
        <a:graphic>
          <a:graphicData uri="http://schemas.openxmlformats.org/drawingml/2006/table">
            <a:tbl>
              <a:tblPr firstRow="1" bandRow="1">
                <a:tableStyleId>{5C22544A-7EE6-4342-B048-85BDC9FD1C3A}</a:tableStyleId>
              </a:tblPr>
              <a:tblGrid>
                <a:gridCol w="2290151"/>
                <a:gridCol w="3103397"/>
                <a:gridCol w="3103397"/>
              </a:tblGrid>
              <a:tr h="587400">
                <a:tc>
                  <a:txBody>
                    <a:bodyPr/>
                    <a:lstStyle/>
                    <a:p>
                      <a:endParaRPr lang="en-GB" dirty="0"/>
                    </a:p>
                  </a:txBody>
                  <a:tcPr/>
                </a:tc>
                <a:tc>
                  <a:txBody>
                    <a:bodyPr/>
                    <a:lstStyle/>
                    <a:p>
                      <a:pPr algn="ctr"/>
                      <a:r>
                        <a:rPr lang="en-GB" dirty="0" smtClean="0"/>
                        <a:t>IFS</a:t>
                      </a:r>
                      <a:endParaRPr lang="en-GB" dirty="0"/>
                    </a:p>
                  </a:txBody>
                  <a:tcPr anchor="ctr"/>
                </a:tc>
                <a:tc>
                  <a:txBody>
                    <a:bodyPr/>
                    <a:lstStyle/>
                    <a:p>
                      <a:pPr algn="ctr"/>
                      <a:r>
                        <a:rPr lang="en-GB" dirty="0" smtClean="0"/>
                        <a:t>Connectors</a:t>
                      </a:r>
                      <a:endParaRPr lang="en-GB" dirty="0"/>
                    </a:p>
                  </a:txBody>
                  <a:tcPr anchor="ctr"/>
                </a:tc>
              </a:tr>
              <a:tr h="370840">
                <a:tc>
                  <a:txBody>
                    <a:bodyPr/>
                    <a:lstStyle/>
                    <a:p>
                      <a:pPr marL="361950" indent="-361950"/>
                      <a:r>
                        <a:rPr lang="en-GB" sz="1400" b="1" dirty="0" smtClean="0">
                          <a:solidFill>
                            <a:schemeClr val="tx1">
                              <a:lumMod val="75000"/>
                              <a:lumOff val="25000"/>
                            </a:schemeClr>
                          </a:solidFill>
                        </a:rPr>
                        <a:t>ELQA</a:t>
                      </a:r>
                      <a:r>
                        <a:rPr lang="en-GB" sz="1400" b="1" baseline="0" dirty="0" smtClean="0">
                          <a:solidFill>
                            <a:schemeClr val="tx1">
                              <a:lumMod val="75000"/>
                              <a:lumOff val="25000"/>
                            </a:schemeClr>
                          </a:solidFill>
                        </a:rPr>
                        <a:t> Accessibility</a:t>
                      </a:r>
                    </a:p>
                    <a:p>
                      <a:pPr marL="361950" indent="0"/>
                      <a:r>
                        <a:rPr lang="en-GB" sz="1400" baseline="0" dirty="0" smtClean="0">
                          <a:solidFill>
                            <a:schemeClr val="tx1">
                              <a:lumMod val="75000"/>
                              <a:lumOff val="25000"/>
                            </a:schemeClr>
                          </a:solidFill>
                        </a:rPr>
                        <a:t>(and ALARA principle)</a:t>
                      </a:r>
                      <a:endParaRPr lang="en-GB" sz="1400" dirty="0">
                        <a:solidFill>
                          <a:schemeClr val="tx1">
                            <a:lumMod val="75000"/>
                            <a:lumOff val="25000"/>
                          </a:schemeClr>
                        </a:solidFill>
                      </a:endParaRPr>
                    </a:p>
                  </a:txBody>
                  <a:tcPr anchor="ctr"/>
                </a:tc>
                <a:tc>
                  <a:txBody>
                    <a:bodyPr/>
                    <a:lstStyle/>
                    <a:p>
                      <a:pPr marL="266700" marR="0" indent="-266700" algn="l" defTabSz="457200" rtl="0" eaLnBrk="1" fontAlgn="auto" latinLnBrk="0" hangingPunct="1">
                        <a:lnSpc>
                          <a:spcPct val="100000"/>
                        </a:lnSpc>
                        <a:spcBef>
                          <a:spcPts val="0"/>
                        </a:spcBef>
                        <a:spcAft>
                          <a:spcPts val="0"/>
                        </a:spcAft>
                        <a:buClr>
                          <a:schemeClr val="accent3"/>
                        </a:buClr>
                        <a:buSzPct val="150000"/>
                        <a:buFont typeface="Wingdings" panose="05000000000000000000" pitchFamily="2" charset="2"/>
                        <a:buChar char=""/>
                        <a:tabLst/>
                        <a:defRPr/>
                      </a:pPr>
                      <a:r>
                        <a:rPr lang="en-GB" sz="1100" kern="1200" dirty="0" smtClean="0">
                          <a:solidFill>
                            <a:schemeClr val="tx1">
                              <a:lumMod val="75000"/>
                              <a:lumOff val="25000"/>
                            </a:schemeClr>
                          </a:solidFill>
                          <a:latin typeface="+mn-lt"/>
                          <a:ea typeface="+mn-ea"/>
                          <a:cs typeface="+mn-cs"/>
                          <a:sym typeface="Wingdings" panose="05000000000000000000" pitchFamily="2" charset="2"/>
                        </a:rPr>
                        <a:t>Q1 IFS box close to the experimental shielding</a:t>
                      </a:r>
                      <a:endParaRPr lang="en-GB" sz="1100" kern="1200" dirty="0" smtClean="0">
                        <a:solidFill>
                          <a:schemeClr val="tx1">
                            <a:lumMod val="75000"/>
                            <a:lumOff val="25000"/>
                          </a:schemeClr>
                        </a:solidFill>
                        <a:latin typeface="+mn-lt"/>
                        <a:ea typeface="+mn-ea"/>
                        <a:cs typeface="+mn-cs"/>
                      </a:endParaRPr>
                    </a:p>
                  </a:txBody>
                  <a:tcPr anchor="ctr"/>
                </a:tc>
                <a:tc>
                  <a:txBody>
                    <a:bodyPr/>
                    <a:lstStyle/>
                    <a:p>
                      <a:pPr marL="266700" marR="0" indent="-266700" algn="l" defTabSz="457200" rtl="0" eaLnBrk="1" fontAlgn="auto" latinLnBrk="0" hangingPunct="1">
                        <a:lnSpc>
                          <a:spcPct val="100000"/>
                        </a:lnSpc>
                        <a:spcBef>
                          <a:spcPts val="0"/>
                        </a:spcBef>
                        <a:spcAft>
                          <a:spcPts val="0"/>
                        </a:spcAft>
                        <a:buClr>
                          <a:srgbClr val="00B050"/>
                        </a:buClr>
                        <a:buSzPct val="150000"/>
                        <a:buFont typeface="Wingdings" panose="05000000000000000000" pitchFamily="2" charset="2"/>
                        <a:buChar char="J"/>
                        <a:tabLst/>
                        <a:defRPr/>
                      </a:pPr>
                      <a:r>
                        <a:rPr lang="en-GB" sz="1100" kern="1200" dirty="0" smtClean="0">
                          <a:solidFill>
                            <a:schemeClr val="tx1">
                              <a:lumMod val="75000"/>
                              <a:lumOff val="25000"/>
                            </a:schemeClr>
                          </a:solidFill>
                          <a:latin typeface="+mn-lt"/>
                          <a:ea typeface="+mn-ea"/>
                          <a:cs typeface="+mn-cs"/>
                          <a:sym typeface="Wingdings" panose="05000000000000000000" pitchFamily="2" charset="2"/>
                        </a:rPr>
                        <a:t>Centralised location in the end of the triplet</a:t>
                      </a:r>
                    </a:p>
                    <a:p>
                      <a:pPr marL="266700" marR="0" indent="-266700" algn="l" defTabSz="457200" rtl="0" eaLnBrk="1" fontAlgn="auto" latinLnBrk="0" hangingPunct="1">
                        <a:lnSpc>
                          <a:spcPct val="100000"/>
                        </a:lnSpc>
                        <a:spcBef>
                          <a:spcPts val="0"/>
                        </a:spcBef>
                        <a:spcAft>
                          <a:spcPts val="0"/>
                        </a:spcAft>
                        <a:buClr>
                          <a:schemeClr val="accent3"/>
                        </a:buClr>
                        <a:buSzPct val="150000"/>
                        <a:buFont typeface="Wingdings" panose="05000000000000000000" pitchFamily="2" charset="2"/>
                        <a:buChar char=""/>
                        <a:tabLst/>
                        <a:defRPr/>
                      </a:pPr>
                      <a:r>
                        <a:rPr lang="en-GB" sz="1100" kern="1200" dirty="0" smtClean="0">
                          <a:solidFill>
                            <a:schemeClr val="tx1">
                              <a:lumMod val="75000"/>
                              <a:lumOff val="25000"/>
                            </a:schemeClr>
                          </a:solidFill>
                          <a:latin typeface="+mn-lt"/>
                          <a:ea typeface="+mn-ea"/>
                          <a:cs typeface="+mn-cs"/>
                          <a:sym typeface="Wingdings" panose="05000000000000000000" pitchFamily="2" charset="2"/>
                        </a:rPr>
                        <a:t>Additional line to open in case of magnet exchange</a:t>
                      </a:r>
                      <a:endParaRPr lang="en-GB" sz="1100" kern="1200" dirty="0">
                        <a:solidFill>
                          <a:schemeClr val="tx1">
                            <a:lumMod val="75000"/>
                            <a:lumOff val="25000"/>
                          </a:schemeClr>
                        </a:solidFill>
                        <a:latin typeface="+mn-lt"/>
                        <a:ea typeface="+mn-ea"/>
                        <a:cs typeface="+mn-cs"/>
                      </a:endParaRPr>
                    </a:p>
                  </a:txBody>
                  <a:tcPr anchor="ctr"/>
                </a:tc>
              </a:tr>
              <a:tr h="370840">
                <a:tc>
                  <a:txBody>
                    <a:bodyPr/>
                    <a:lstStyle/>
                    <a:p>
                      <a:r>
                        <a:rPr lang="en-GB" sz="1400" b="1" dirty="0" smtClean="0">
                          <a:solidFill>
                            <a:schemeClr val="tx1">
                              <a:lumMod val="75000"/>
                              <a:lumOff val="25000"/>
                            </a:schemeClr>
                          </a:solidFill>
                        </a:rPr>
                        <a:t>Integration</a:t>
                      </a:r>
                      <a:endParaRPr lang="en-GB" sz="1400" b="1" dirty="0">
                        <a:solidFill>
                          <a:schemeClr val="tx1">
                            <a:lumMod val="75000"/>
                            <a:lumOff val="25000"/>
                          </a:schemeClr>
                        </a:solidFill>
                      </a:endParaRPr>
                    </a:p>
                  </a:txBody>
                  <a:tcPr anchor="ctr"/>
                </a:tc>
                <a:tc>
                  <a:txBody>
                    <a:bodyPr/>
                    <a:lstStyle/>
                    <a:p>
                      <a:pPr marL="266700" marR="0" indent="-266700" algn="l" defTabSz="457200" rtl="0" eaLnBrk="1" fontAlgn="auto" latinLnBrk="0" hangingPunct="1">
                        <a:lnSpc>
                          <a:spcPct val="100000"/>
                        </a:lnSpc>
                        <a:spcBef>
                          <a:spcPts val="0"/>
                        </a:spcBef>
                        <a:spcAft>
                          <a:spcPts val="0"/>
                        </a:spcAft>
                        <a:buClr>
                          <a:schemeClr val="accent3"/>
                        </a:buClr>
                        <a:buSzPct val="150000"/>
                        <a:buFont typeface="Wingdings" panose="05000000000000000000" pitchFamily="2" charset="2"/>
                        <a:buChar char=""/>
                        <a:tabLst/>
                        <a:defRPr/>
                      </a:pPr>
                      <a:r>
                        <a:rPr lang="en-GB" sz="1100" kern="1200" dirty="0" smtClean="0">
                          <a:solidFill>
                            <a:schemeClr val="tx1">
                              <a:lumMod val="75000"/>
                              <a:lumOff val="25000"/>
                            </a:schemeClr>
                          </a:solidFill>
                          <a:latin typeface="+mn-lt"/>
                          <a:ea typeface="+mn-ea"/>
                          <a:cs typeface="+mn-cs"/>
                          <a:sym typeface="Wingdings" panose="05000000000000000000" pitchFamily="2" charset="2"/>
                        </a:rPr>
                        <a:t>Obstacle to slide the W bellow</a:t>
                      </a:r>
                    </a:p>
                  </a:txBody>
                  <a:tcPr anchor="ctr"/>
                </a:tc>
                <a:tc>
                  <a:txBody>
                    <a:bodyPr/>
                    <a:lstStyle/>
                    <a:p>
                      <a:pPr marL="266700" marR="0" indent="-266700" algn="l" defTabSz="457200" rtl="0" eaLnBrk="1" fontAlgn="auto" latinLnBrk="0" hangingPunct="1">
                        <a:lnSpc>
                          <a:spcPct val="100000"/>
                        </a:lnSpc>
                        <a:spcBef>
                          <a:spcPts val="0"/>
                        </a:spcBef>
                        <a:spcAft>
                          <a:spcPts val="0"/>
                        </a:spcAft>
                        <a:buClr>
                          <a:schemeClr val="accent3"/>
                        </a:buClr>
                        <a:buSzPct val="150000"/>
                        <a:buFont typeface="Wingdings" panose="05000000000000000000" pitchFamily="2" charset="2"/>
                        <a:buChar char=""/>
                        <a:tabLst/>
                        <a:defRPr/>
                      </a:pPr>
                      <a:r>
                        <a:rPr lang="en-GB" sz="1100" kern="1200" dirty="0" smtClean="0">
                          <a:solidFill>
                            <a:schemeClr val="tx1">
                              <a:lumMod val="75000"/>
                              <a:lumOff val="25000"/>
                            </a:schemeClr>
                          </a:solidFill>
                          <a:latin typeface="+mn-lt"/>
                          <a:ea typeface="+mn-ea"/>
                          <a:cs typeface="+mn-cs"/>
                          <a:sym typeface="Wingdings" panose="05000000000000000000" pitchFamily="2" charset="2"/>
                        </a:rPr>
                        <a:t>Additional housing line or through the cold masses</a:t>
                      </a:r>
                    </a:p>
                    <a:p>
                      <a:pPr marL="266700" marR="0" indent="-266700" algn="l" defTabSz="457200" rtl="0" eaLnBrk="1" fontAlgn="auto" latinLnBrk="0" hangingPunct="1">
                        <a:lnSpc>
                          <a:spcPct val="100000"/>
                        </a:lnSpc>
                        <a:spcBef>
                          <a:spcPts val="0"/>
                        </a:spcBef>
                        <a:spcAft>
                          <a:spcPts val="0"/>
                        </a:spcAft>
                        <a:buClr>
                          <a:schemeClr val="accent6"/>
                        </a:buClr>
                        <a:buSzPct val="150000"/>
                        <a:buFont typeface="Arial" panose="020B0604020202020204" pitchFamily="34" charset="0"/>
                        <a:buChar char="?"/>
                        <a:tabLst/>
                        <a:defRPr/>
                      </a:pPr>
                      <a:r>
                        <a:rPr lang="en-GB" sz="1100" dirty="0" smtClean="0">
                          <a:solidFill>
                            <a:schemeClr val="tx1">
                              <a:lumMod val="75000"/>
                              <a:lumOff val="25000"/>
                            </a:schemeClr>
                          </a:solidFill>
                        </a:rPr>
                        <a:t>Connectors in each interconnection or only the extremities </a:t>
                      </a:r>
                    </a:p>
                  </a:txBody>
                  <a:tcPr anchor="ctr"/>
                </a:tc>
              </a:tr>
              <a:tr h="370840">
                <a:tc>
                  <a:txBody>
                    <a:bodyPr/>
                    <a:lstStyle/>
                    <a:p>
                      <a:r>
                        <a:rPr lang="en-GB" sz="1400" b="1" dirty="0" smtClean="0">
                          <a:solidFill>
                            <a:schemeClr val="tx1">
                              <a:lumMod val="75000"/>
                              <a:lumOff val="25000"/>
                            </a:schemeClr>
                          </a:solidFill>
                        </a:rPr>
                        <a:t>Heat Loads</a:t>
                      </a:r>
                      <a:endParaRPr lang="en-GB" sz="1400" b="1" dirty="0">
                        <a:solidFill>
                          <a:schemeClr val="tx1">
                            <a:lumMod val="75000"/>
                            <a:lumOff val="25000"/>
                          </a:schemeClr>
                        </a:solidFill>
                      </a:endParaRPr>
                    </a:p>
                  </a:txBody>
                  <a:tcPr anchor="ctr"/>
                </a:tc>
                <a:tc>
                  <a:txBody>
                    <a:bodyPr/>
                    <a:lstStyle/>
                    <a:p>
                      <a:r>
                        <a:rPr lang="en-GB" sz="1100" dirty="0" smtClean="0">
                          <a:solidFill>
                            <a:schemeClr val="tx1">
                              <a:lumMod val="75000"/>
                              <a:lumOff val="25000"/>
                            </a:schemeClr>
                          </a:solidFill>
                        </a:rPr>
                        <a:t>Distributed</a:t>
                      </a:r>
                      <a:r>
                        <a:rPr lang="en-GB" sz="1100" baseline="0" dirty="0" smtClean="0">
                          <a:solidFill>
                            <a:schemeClr val="tx1">
                              <a:lumMod val="75000"/>
                              <a:lumOff val="25000"/>
                            </a:schemeClr>
                          </a:solidFill>
                        </a:rPr>
                        <a:t> along the triplet string</a:t>
                      </a:r>
                      <a:endParaRPr lang="en-GB" sz="1100" dirty="0">
                        <a:solidFill>
                          <a:schemeClr val="tx1">
                            <a:lumMod val="75000"/>
                            <a:lumOff val="25000"/>
                          </a:schemeClr>
                        </a:solidFill>
                      </a:endParaRPr>
                    </a:p>
                  </a:txBody>
                  <a:tcPr anchor="ctr"/>
                </a:tc>
                <a:tc>
                  <a:txBody>
                    <a:bodyPr/>
                    <a:lstStyle/>
                    <a:p>
                      <a:r>
                        <a:rPr lang="en-GB" sz="1100" dirty="0" smtClean="0">
                          <a:solidFill>
                            <a:schemeClr val="tx1">
                              <a:lumMod val="75000"/>
                              <a:lumOff val="25000"/>
                            </a:schemeClr>
                          </a:solidFill>
                          <a:sym typeface="Wingdings" panose="05000000000000000000" pitchFamily="2" charset="2"/>
                        </a:rPr>
                        <a:t>Centralised on the DFX</a:t>
                      </a:r>
                      <a:endParaRPr lang="en-GB" sz="1100" dirty="0">
                        <a:solidFill>
                          <a:schemeClr val="tx1">
                            <a:lumMod val="75000"/>
                            <a:lumOff val="25000"/>
                          </a:schemeClr>
                        </a:solidFill>
                      </a:endParaRPr>
                    </a:p>
                  </a:txBody>
                  <a:tcPr anchor="ctr"/>
                </a:tc>
              </a:tr>
              <a:tr h="370840">
                <a:tc>
                  <a:txBody>
                    <a:bodyPr/>
                    <a:lstStyle/>
                    <a:p>
                      <a:endParaRPr lang="en-GB" sz="1400" dirty="0">
                        <a:solidFill>
                          <a:schemeClr val="tx1">
                            <a:lumMod val="75000"/>
                            <a:lumOff val="25000"/>
                          </a:schemeClr>
                        </a:solidFill>
                      </a:endParaRPr>
                    </a:p>
                  </a:txBody>
                  <a:tcPr anchor="ctr"/>
                </a:tc>
                <a:tc>
                  <a:txBody>
                    <a:bodyPr/>
                    <a:lstStyle/>
                    <a:p>
                      <a:pPr marL="266700" marR="0" indent="-266700" algn="l" defTabSz="457200" rtl="0" eaLnBrk="1" fontAlgn="auto" latinLnBrk="0" hangingPunct="1">
                        <a:lnSpc>
                          <a:spcPct val="100000"/>
                        </a:lnSpc>
                        <a:spcBef>
                          <a:spcPts val="0"/>
                        </a:spcBef>
                        <a:spcAft>
                          <a:spcPts val="0"/>
                        </a:spcAft>
                        <a:buClr>
                          <a:srgbClr val="00B050"/>
                        </a:buClr>
                        <a:buSzPct val="150000"/>
                        <a:buFont typeface="Wingdings" panose="05000000000000000000" pitchFamily="2" charset="2"/>
                        <a:buChar char="J"/>
                        <a:tabLst/>
                        <a:defRPr/>
                      </a:pPr>
                      <a:r>
                        <a:rPr lang="en-GB" sz="1100" kern="1200" dirty="0" smtClean="0">
                          <a:solidFill>
                            <a:schemeClr val="tx1">
                              <a:lumMod val="75000"/>
                              <a:lumOff val="25000"/>
                            </a:schemeClr>
                          </a:solidFill>
                          <a:latin typeface="+mn-lt"/>
                          <a:ea typeface="+mn-ea"/>
                          <a:cs typeface="+mn-cs"/>
                          <a:sym typeface="Wingdings" panose="05000000000000000000" pitchFamily="2" charset="2"/>
                        </a:rPr>
                        <a:t>Well known configuration</a:t>
                      </a:r>
                    </a:p>
                  </a:txBody>
                  <a:tcPr anchor="ctr"/>
                </a:tc>
                <a:tc>
                  <a:txBody>
                    <a:bodyPr/>
                    <a:lstStyle/>
                    <a:p>
                      <a:pPr marL="266700" marR="0" indent="-266700" algn="l" defTabSz="457200" rtl="0" eaLnBrk="1" fontAlgn="auto" latinLnBrk="0" hangingPunct="1">
                        <a:lnSpc>
                          <a:spcPct val="100000"/>
                        </a:lnSpc>
                        <a:spcBef>
                          <a:spcPts val="0"/>
                        </a:spcBef>
                        <a:spcAft>
                          <a:spcPts val="0"/>
                        </a:spcAft>
                        <a:buClr>
                          <a:srgbClr val="00B050"/>
                        </a:buClr>
                        <a:buSzPct val="150000"/>
                        <a:buFont typeface="Wingdings" panose="05000000000000000000" pitchFamily="2" charset="2"/>
                        <a:buChar char="J"/>
                        <a:tabLst/>
                        <a:defRPr/>
                      </a:pPr>
                      <a:r>
                        <a:rPr lang="en-GB" sz="1100" kern="1200" dirty="0" smtClean="0">
                          <a:solidFill>
                            <a:schemeClr val="tx1">
                              <a:lumMod val="75000"/>
                              <a:lumOff val="25000"/>
                            </a:schemeClr>
                          </a:solidFill>
                          <a:latin typeface="+mn-lt"/>
                          <a:ea typeface="+mn-ea"/>
                          <a:cs typeface="+mn-cs"/>
                          <a:sym typeface="Wingdings" panose="05000000000000000000" pitchFamily="2" charset="2"/>
                        </a:rPr>
                        <a:t>Easy and fast plug-in connectors</a:t>
                      </a:r>
                    </a:p>
                    <a:p>
                      <a:pPr marL="266700" marR="0" indent="-266700" algn="l" defTabSz="457200" rtl="0" eaLnBrk="1" fontAlgn="auto" latinLnBrk="0" hangingPunct="1">
                        <a:lnSpc>
                          <a:spcPct val="100000"/>
                        </a:lnSpc>
                        <a:spcBef>
                          <a:spcPts val="0"/>
                        </a:spcBef>
                        <a:spcAft>
                          <a:spcPts val="0"/>
                        </a:spcAft>
                        <a:buClr>
                          <a:srgbClr val="00B050"/>
                        </a:buClr>
                        <a:buSzPct val="150000"/>
                        <a:buFont typeface="Wingdings" panose="05000000000000000000" pitchFamily="2" charset="2"/>
                        <a:buChar char="J"/>
                        <a:tabLst/>
                        <a:defRPr/>
                      </a:pPr>
                      <a:r>
                        <a:rPr lang="en-GB" sz="1100" kern="1200" dirty="0" smtClean="0">
                          <a:solidFill>
                            <a:schemeClr val="tx1">
                              <a:lumMod val="75000"/>
                              <a:lumOff val="25000"/>
                            </a:schemeClr>
                          </a:solidFill>
                          <a:latin typeface="+mn-lt"/>
                          <a:ea typeface="+mn-ea"/>
                          <a:cs typeface="+mn-cs"/>
                          <a:sym typeface="Wingdings" panose="05000000000000000000" pitchFamily="2" charset="2"/>
                        </a:rPr>
                        <a:t>Off the shelves standard components</a:t>
                      </a:r>
                    </a:p>
                  </a:txBody>
                  <a:tcPr anchor="ctr"/>
                </a:tc>
              </a:tr>
              <a:tr h="370840">
                <a:tc>
                  <a:txBody>
                    <a:bodyPr/>
                    <a:lstStyle/>
                    <a:p>
                      <a:r>
                        <a:rPr lang="en-GB" sz="1400" b="1" dirty="0" smtClean="0">
                          <a:solidFill>
                            <a:schemeClr val="tx1">
                              <a:lumMod val="75000"/>
                              <a:lumOff val="25000"/>
                            </a:schemeClr>
                          </a:solidFill>
                        </a:rPr>
                        <a:t>Cold test station</a:t>
                      </a:r>
                      <a:endParaRPr lang="en-GB" sz="1400" b="1" dirty="0">
                        <a:solidFill>
                          <a:schemeClr val="tx1">
                            <a:lumMod val="75000"/>
                            <a:lumOff val="25000"/>
                          </a:schemeClr>
                        </a:solidFill>
                      </a:endParaRPr>
                    </a:p>
                  </a:txBody>
                  <a:tcPr anchor="ctr"/>
                </a:tc>
                <a:tc>
                  <a:txBody>
                    <a:bodyPr/>
                    <a:lstStyle/>
                    <a:p>
                      <a:pPr marL="266700" indent="-266700" algn="l" defTabSz="457200" rtl="0" eaLnBrk="1" latinLnBrk="0" hangingPunct="1">
                        <a:buClr>
                          <a:srgbClr val="00B050"/>
                        </a:buClr>
                        <a:buSzPct val="150000"/>
                        <a:buFont typeface="Wingdings" panose="05000000000000000000" pitchFamily="2" charset="2"/>
                        <a:buChar char="J"/>
                      </a:pPr>
                      <a:r>
                        <a:rPr lang="en-GB" sz="1100" kern="1200" dirty="0" smtClean="0">
                          <a:solidFill>
                            <a:schemeClr val="tx1">
                              <a:lumMod val="75000"/>
                              <a:lumOff val="25000"/>
                            </a:schemeClr>
                          </a:solidFill>
                          <a:latin typeface="+mn-lt"/>
                          <a:ea typeface="+mn-ea"/>
                          <a:cs typeface="+mn-cs"/>
                        </a:rPr>
                        <a:t>Final configuration present during cold test</a:t>
                      </a:r>
                      <a:endParaRPr lang="en-GB" sz="1100" kern="1200" dirty="0">
                        <a:solidFill>
                          <a:schemeClr val="tx1">
                            <a:lumMod val="75000"/>
                            <a:lumOff val="25000"/>
                          </a:schemeClr>
                        </a:solidFill>
                        <a:latin typeface="+mn-lt"/>
                        <a:ea typeface="+mn-ea"/>
                        <a:cs typeface="+mn-cs"/>
                      </a:endParaRPr>
                    </a:p>
                  </a:txBody>
                  <a:tcPr anchor="ctr"/>
                </a:tc>
                <a:tc>
                  <a:txBody>
                    <a:bodyPr/>
                    <a:lstStyle/>
                    <a:p>
                      <a:pPr marL="266700" indent="-266700" algn="l" defTabSz="457200" rtl="0" eaLnBrk="1" latinLnBrk="0" hangingPunct="1">
                        <a:buClr>
                          <a:schemeClr val="accent6"/>
                        </a:buClr>
                        <a:buSzPct val="150000"/>
                        <a:buFont typeface="Wingdings" panose="05000000000000000000" pitchFamily="2" charset="2"/>
                        <a:buChar char=""/>
                      </a:pPr>
                      <a:r>
                        <a:rPr lang="en-GB" sz="1100" kern="1200" dirty="0" smtClean="0">
                          <a:solidFill>
                            <a:schemeClr val="tx1">
                              <a:lumMod val="75000"/>
                              <a:lumOff val="25000"/>
                            </a:schemeClr>
                          </a:solidFill>
                          <a:latin typeface="+mn-lt"/>
                          <a:ea typeface="+mn-ea"/>
                          <a:cs typeface="+mn-cs"/>
                        </a:rPr>
                        <a:t>CFB to be adapted </a:t>
                      </a:r>
                    </a:p>
                    <a:p>
                      <a:pPr marL="266700" indent="-266700" algn="l" defTabSz="457200" rtl="0" eaLnBrk="1" latinLnBrk="0" hangingPunct="1">
                        <a:buClr>
                          <a:srgbClr val="00B050"/>
                        </a:buClr>
                        <a:buSzPct val="150000"/>
                        <a:buFont typeface="Wingdings" panose="05000000000000000000" pitchFamily="2" charset="2"/>
                        <a:buChar char="J"/>
                      </a:pPr>
                      <a:r>
                        <a:rPr lang="en-GB" sz="1100" kern="1200" dirty="0" smtClean="0">
                          <a:solidFill>
                            <a:schemeClr val="tx1">
                              <a:lumMod val="75000"/>
                              <a:lumOff val="25000"/>
                            </a:schemeClr>
                          </a:solidFill>
                          <a:latin typeface="+mn-lt"/>
                          <a:ea typeface="+mn-ea"/>
                          <a:cs typeface="+mn-cs"/>
                        </a:rPr>
                        <a:t>Repeatable configuration for all cold mass types</a:t>
                      </a:r>
                      <a:endParaRPr lang="en-GB" sz="1100" kern="1200" dirty="0">
                        <a:solidFill>
                          <a:schemeClr val="tx1">
                            <a:lumMod val="75000"/>
                            <a:lumOff val="25000"/>
                          </a:schemeClr>
                        </a:solidFill>
                        <a:latin typeface="+mn-lt"/>
                        <a:ea typeface="+mn-ea"/>
                        <a:cs typeface="+mn-cs"/>
                      </a:endParaRPr>
                    </a:p>
                  </a:txBody>
                  <a:tcPr anchor="ctr"/>
                </a:tc>
              </a:tr>
              <a:tr h="370840">
                <a:tc>
                  <a:txBody>
                    <a:bodyPr/>
                    <a:lstStyle/>
                    <a:p>
                      <a:r>
                        <a:rPr lang="en-GB" sz="1400" b="1" dirty="0" smtClean="0">
                          <a:solidFill>
                            <a:schemeClr val="tx1">
                              <a:lumMod val="75000"/>
                              <a:lumOff val="25000"/>
                            </a:schemeClr>
                          </a:solidFill>
                        </a:rPr>
                        <a:t>Reliability</a:t>
                      </a:r>
                      <a:endParaRPr lang="en-GB" sz="1400" b="1" dirty="0">
                        <a:solidFill>
                          <a:schemeClr val="tx1">
                            <a:lumMod val="75000"/>
                            <a:lumOff val="25000"/>
                          </a:schemeClr>
                        </a:solidFill>
                      </a:endParaRPr>
                    </a:p>
                  </a:txBody>
                  <a:tcPr anchor="ctr"/>
                </a:tc>
                <a:tc>
                  <a:txBody>
                    <a:bodyPr/>
                    <a:lstStyle/>
                    <a:p>
                      <a:pPr marL="0" indent="0" algn="ctr" defTabSz="457200" rtl="0" eaLnBrk="1" latinLnBrk="0" hangingPunct="1">
                        <a:buClr>
                          <a:srgbClr val="00B050"/>
                        </a:buClr>
                        <a:buSzPct val="150000"/>
                        <a:buFont typeface="Wingdings" panose="05000000000000000000" pitchFamily="2" charset="2"/>
                        <a:buNone/>
                      </a:pPr>
                      <a:r>
                        <a:rPr lang="en-GB" sz="1100" kern="1200" dirty="0" smtClean="0">
                          <a:solidFill>
                            <a:schemeClr val="tx1">
                              <a:lumMod val="75000"/>
                              <a:lumOff val="25000"/>
                            </a:schemeClr>
                          </a:solidFill>
                          <a:latin typeface="+mn-lt"/>
                          <a:ea typeface="+mn-ea"/>
                          <a:cs typeface="+mn-cs"/>
                        </a:rPr>
                        <a:t>-</a:t>
                      </a:r>
                      <a:endParaRPr lang="en-GB" sz="1100" kern="1200" dirty="0">
                        <a:solidFill>
                          <a:schemeClr val="tx1">
                            <a:lumMod val="75000"/>
                            <a:lumOff val="25000"/>
                          </a:schemeClr>
                        </a:solidFill>
                        <a:latin typeface="+mn-lt"/>
                        <a:ea typeface="+mn-ea"/>
                        <a:cs typeface="+mn-cs"/>
                      </a:endParaRPr>
                    </a:p>
                  </a:txBody>
                  <a:tcPr anchor="ctr"/>
                </a:tc>
                <a:tc>
                  <a:txBody>
                    <a:bodyPr/>
                    <a:lstStyle/>
                    <a:p>
                      <a:pPr marL="266700" marR="0" indent="-266700" algn="l" defTabSz="457200" rtl="0" eaLnBrk="1" fontAlgn="auto" latinLnBrk="0" hangingPunct="1">
                        <a:lnSpc>
                          <a:spcPct val="100000"/>
                        </a:lnSpc>
                        <a:spcBef>
                          <a:spcPts val="0"/>
                        </a:spcBef>
                        <a:spcAft>
                          <a:spcPts val="0"/>
                        </a:spcAft>
                        <a:buClr>
                          <a:schemeClr val="accent6"/>
                        </a:buClr>
                        <a:buSzPct val="150000"/>
                        <a:buFont typeface="Arial" panose="020B0604020202020204" pitchFamily="34" charset="0"/>
                        <a:buChar char="?"/>
                        <a:tabLst/>
                        <a:defRPr/>
                      </a:pPr>
                      <a:r>
                        <a:rPr lang="en-GB" sz="1100" kern="1200" dirty="0" smtClean="0">
                          <a:solidFill>
                            <a:schemeClr val="tx1">
                              <a:lumMod val="75000"/>
                              <a:lumOff val="25000"/>
                            </a:schemeClr>
                          </a:solidFill>
                          <a:latin typeface="+mn-lt"/>
                          <a:ea typeface="+mn-ea"/>
                          <a:cs typeface="+mn-cs"/>
                        </a:rPr>
                        <a:t>To be demonstrated as</a:t>
                      </a:r>
                      <a:r>
                        <a:rPr lang="en-GB" sz="1100" kern="1200" baseline="0" dirty="0" smtClean="0">
                          <a:solidFill>
                            <a:schemeClr val="tx1">
                              <a:lumMod val="75000"/>
                              <a:lumOff val="25000"/>
                            </a:schemeClr>
                          </a:solidFill>
                          <a:latin typeface="+mn-lt"/>
                          <a:ea typeface="+mn-ea"/>
                          <a:cs typeface="+mn-cs"/>
                        </a:rPr>
                        <a:t> radiation hard</a:t>
                      </a:r>
                      <a:endParaRPr lang="en-GB" sz="1100" kern="1200" dirty="0" smtClean="0">
                        <a:solidFill>
                          <a:schemeClr val="tx1">
                            <a:lumMod val="75000"/>
                            <a:lumOff val="25000"/>
                          </a:schemeClr>
                        </a:solidFill>
                        <a:latin typeface="+mn-lt"/>
                        <a:ea typeface="+mn-ea"/>
                        <a:cs typeface="+mn-cs"/>
                      </a:endParaRPr>
                    </a:p>
                  </a:txBody>
                  <a:tcPr anchor="ctr"/>
                </a:tc>
              </a:tr>
            </a:tbl>
          </a:graphicData>
        </a:graphic>
      </p:graphicFrame>
      <p:sp>
        <p:nvSpPr>
          <p:cNvPr id="9" name="TextBox 8"/>
          <p:cNvSpPr txBox="1"/>
          <p:nvPr/>
        </p:nvSpPr>
        <p:spPr>
          <a:xfrm>
            <a:off x="2363703" y="4513623"/>
            <a:ext cx="4416594" cy="369332"/>
          </a:xfrm>
          <a:prstGeom prst="rect">
            <a:avLst/>
          </a:prstGeom>
          <a:noFill/>
        </p:spPr>
        <p:txBody>
          <a:bodyPr wrap="none" rtlCol="0">
            <a:spAutoFit/>
          </a:bodyPr>
          <a:lstStyle/>
          <a:p>
            <a:r>
              <a:rPr lang="en-GB" i="1" dirty="0" smtClean="0">
                <a:solidFill>
                  <a:schemeClr val="accent3"/>
                </a:solidFill>
              </a:rPr>
              <a:t>Input </a:t>
            </a:r>
            <a:r>
              <a:rPr lang="en-GB" i="1" dirty="0" smtClean="0">
                <a:solidFill>
                  <a:schemeClr val="accent3"/>
                </a:solidFill>
              </a:rPr>
              <a:t>on relevant experience is welcome</a:t>
            </a:r>
            <a:endParaRPr lang="en-GB" i="1" dirty="0">
              <a:solidFill>
                <a:schemeClr val="accent3"/>
              </a:solidFill>
            </a:endParaRPr>
          </a:p>
        </p:txBody>
      </p:sp>
      <p:grpSp>
        <p:nvGrpSpPr>
          <p:cNvPr id="10" name="Group 9"/>
          <p:cNvGrpSpPr/>
          <p:nvPr/>
        </p:nvGrpSpPr>
        <p:grpSpPr>
          <a:xfrm>
            <a:off x="9308838" y="51470"/>
            <a:ext cx="8872674" cy="2885604"/>
            <a:chOff x="8120398" y="328248"/>
            <a:chExt cx="8872674" cy="2885604"/>
          </a:xfrm>
        </p:grpSpPr>
        <p:pic>
          <p:nvPicPr>
            <p:cNvPr id="11" name="Picture 10"/>
            <p:cNvPicPr>
              <a:picLocks noChangeAspect="1"/>
            </p:cNvPicPr>
            <p:nvPr/>
          </p:nvPicPr>
          <p:blipFill>
            <a:blip r:embed="rId3"/>
            <a:stretch>
              <a:fillRect/>
            </a:stretch>
          </p:blipFill>
          <p:spPr>
            <a:xfrm>
              <a:off x="12661919" y="328248"/>
              <a:ext cx="2156308" cy="2880000"/>
            </a:xfrm>
            <a:prstGeom prst="rect">
              <a:avLst/>
            </a:prstGeom>
            <a:ln>
              <a:noFill/>
            </a:ln>
            <a:effectLst>
              <a:outerShdw blurRad="190500" algn="tl" rotWithShape="0">
                <a:srgbClr val="000000">
                  <a:alpha val="70000"/>
                </a:srgbClr>
              </a:outerShdw>
            </a:effectLst>
          </p:spPr>
        </p:pic>
        <p:pic>
          <p:nvPicPr>
            <p:cNvPr id="12" name="Picture 11"/>
            <p:cNvPicPr>
              <a:picLocks noChangeAspect="1"/>
            </p:cNvPicPr>
            <p:nvPr/>
          </p:nvPicPr>
          <p:blipFill>
            <a:blip r:embed="rId4"/>
            <a:stretch>
              <a:fillRect/>
            </a:stretch>
          </p:blipFill>
          <p:spPr>
            <a:xfrm>
              <a:off x="8120399" y="333492"/>
              <a:ext cx="4541520" cy="2880360"/>
            </a:xfrm>
            <a:prstGeom prst="rect">
              <a:avLst/>
            </a:prstGeom>
            <a:ln>
              <a:noFill/>
            </a:ln>
            <a:effectLst>
              <a:outerShdw blurRad="190500" algn="tl" rotWithShape="0">
                <a:srgbClr val="000000">
                  <a:alpha val="70000"/>
                </a:srgbClr>
              </a:outerShdw>
            </a:effectLst>
          </p:spPr>
        </p:pic>
        <p:pic>
          <p:nvPicPr>
            <p:cNvPr id="13" name="Picture 12"/>
            <p:cNvPicPr>
              <a:picLocks noChangeAspect="1"/>
            </p:cNvPicPr>
            <p:nvPr/>
          </p:nvPicPr>
          <p:blipFill>
            <a:blip r:embed="rId5"/>
            <a:stretch>
              <a:fillRect/>
            </a:stretch>
          </p:blipFill>
          <p:spPr>
            <a:xfrm>
              <a:off x="14818227" y="333172"/>
              <a:ext cx="2174845" cy="2880000"/>
            </a:xfrm>
            <a:prstGeom prst="rect">
              <a:avLst/>
            </a:prstGeom>
            <a:ln>
              <a:noFill/>
            </a:ln>
            <a:effectLst>
              <a:outerShdw blurRad="190500" algn="tl" rotWithShape="0">
                <a:srgbClr val="000000">
                  <a:alpha val="70000"/>
                </a:srgbClr>
              </a:outerShdw>
            </a:effectLst>
          </p:spPr>
        </p:pic>
        <p:sp>
          <p:nvSpPr>
            <p:cNvPr id="14" name="TextBox 13"/>
            <p:cNvSpPr txBox="1"/>
            <p:nvPr/>
          </p:nvSpPr>
          <p:spPr>
            <a:xfrm>
              <a:off x="8120398" y="330210"/>
              <a:ext cx="8872673" cy="369332"/>
            </a:xfrm>
            <a:prstGeom prst="rect">
              <a:avLst/>
            </a:prstGeom>
            <a:solidFill>
              <a:schemeClr val="bg1"/>
            </a:solidFill>
            <a:effectLst>
              <a:softEdge rad="63500"/>
            </a:effectLst>
          </p:spPr>
          <p:txBody>
            <a:bodyPr wrap="square" rtlCol="0">
              <a:spAutoFit/>
            </a:bodyPr>
            <a:lstStyle/>
            <a:p>
              <a:pPr algn="ctr"/>
              <a:r>
                <a:rPr lang="en-GB" dirty="0" smtClean="0">
                  <a:solidFill>
                    <a:schemeClr val="tx2"/>
                  </a:solidFill>
                </a:rPr>
                <a:t>Instrumentation connectors presently used in the vertical test station in SM18</a:t>
              </a:r>
              <a:endParaRPr lang="en-GB" dirty="0">
                <a:solidFill>
                  <a:schemeClr val="tx2"/>
                </a:solidFill>
              </a:endParaRPr>
            </a:p>
          </p:txBody>
        </p:sp>
        <p:sp>
          <p:nvSpPr>
            <p:cNvPr id="15" name="TextBox 14"/>
            <p:cNvSpPr txBox="1"/>
            <p:nvPr/>
          </p:nvSpPr>
          <p:spPr>
            <a:xfrm>
              <a:off x="14797136" y="2942823"/>
              <a:ext cx="2160000" cy="246221"/>
            </a:xfrm>
            <a:prstGeom prst="rect">
              <a:avLst/>
            </a:prstGeom>
            <a:solidFill>
              <a:schemeClr val="bg1"/>
            </a:solidFill>
            <a:effectLst>
              <a:softEdge rad="63500"/>
            </a:effectLst>
          </p:spPr>
          <p:txBody>
            <a:bodyPr wrap="square" rtlCol="0">
              <a:spAutoFit/>
            </a:bodyPr>
            <a:lstStyle/>
            <a:p>
              <a:pPr algn="ctr"/>
              <a:r>
                <a:rPr lang="en-GB" sz="1000" dirty="0" smtClean="0">
                  <a:solidFill>
                    <a:schemeClr val="tx2"/>
                  </a:solidFill>
                </a:rPr>
                <a:t>Courtesy of P. Viret</a:t>
              </a:r>
              <a:endParaRPr lang="en-GB" sz="1000" dirty="0">
                <a:solidFill>
                  <a:schemeClr val="tx2"/>
                </a:solidFill>
              </a:endParaRPr>
            </a:p>
          </p:txBody>
        </p:sp>
        <p:sp>
          <p:nvSpPr>
            <p:cNvPr id="16" name="TextBox 15"/>
            <p:cNvSpPr txBox="1"/>
            <p:nvPr/>
          </p:nvSpPr>
          <p:spPr>
            <a:xfrm rot="17554399">
              <a:off x="8274743" y="1892283"/>
              <a:ext cx="646331" cy="369332"/>
            </a:xfrm>
            <a:prstGeom prst="rect">
              <a:avLst/>
            </a:prstGeom>
            <a:noFill/>
          </p:spPr>
          <p:txBody>
            <a:bodyPr wrap="none" rtlCol="0">
              <a:spAutoFit/>
            </a:bodyPr>
            <a:lstStyle/>
            <a:p>
              <a:r>
                <a:rPr lang="en-GB" dirty="0" smtClean="0">
                  <a:solidFill>
                    <a:schemeClr val="accent3"/>
                  </a:solidFill>
                </a:rPr>
                <a:t>New</a:t>
              </a:r>
              <a:endParaRPr lang="en-GB" dirty="0">
                <a:solidFill>
                  <a:schemeClr val="accent3"/>
                </a:solidFill>
              </a:endParaRPr>
            </a:p>
          </p:txBody>
        </p:sp>
        <p:sp>
          <p:nvSpPr>
            <p:cNvPr id="17" name="TextBox 16"/>
            <p:cNvSpPr txBox="1"/>
            <p:nvPr/>
          </p:nvSpPr>
          <p:spPr>
            <a:xfrm rot="4527227">
              <a:off x="11917468" y="2095806"/>
              <a:ext cx="543739" cy="369332"/>
            </a:xfrm>
            <a:prstGeom prst="rect">
              <a:avLst/>
            </a:prstGeom>
            <a:noFill/>
          </p:spPr>
          <p:txBody>
            <a:bodyPr wrap="none" rtlCol="0">
              <a:spAutoFit/>
            </a:bodyPr>
            <a:lstStyle/>
            <a:p>
              <a:r>
                <a:rPr lang="en-GB" dirty="0" smtClean="0">
                  <a:solidFill>
                    <a:schemeClr val="accent3"/>
                  </a:solidFill>
                </a:rPr>
                <a:t>Old</a:t>
              </a:r>
              <a:endParaRPr lang="en-GB" dirty="0">
                <a:solidFill>
                  <a:schemeClr val="accent3"/>
                </a:solidFill>
              </a:endParaRPr>
            </a:p>
          </p:txBody>
        </p:sp>
      </p:grpSp>
      <p:pic>
        <p:nvPicPr>
          <p:cNvPr id="18" name="Picture 17"/>
          <p:cNvPicPr>
            <a:picLocks noChangeAspect="1"/>
          </p:cNvPicPr>
          <p:nvPr/>
        </p:nvPicPr>
        <p:blipFill rotWithShape="1">
          <a:blip r:embed="rId6">
            <a:clrChange>
              <a:clrFrom>
                <a:srgbClr val="FFFFFF"/>
              </a:clrFrom>
              <a:clrTo>
                <a:srgbClr val="FFFFFF">
                  <a:alpha val="0"/>
                </a:srgbClr>
              </a:clrTo>
            </a:clrChange>
          </a:blip>
          <a:srcRect l="24406" t="14106" r="18894" b="17035"/>
          <a:stretch/>
        </p:blipFill>
        <p:spPr>
          <a:xfrm>
            <a:off x="4644006" y="699542"/>
            <a:ext cx="827234" cy="540000"/>
          </a:xfrm>
          <a:prstGeom prst="rect">
            <a:avLst/>
          </a:prstGeom>
        </p:spPr>
      </p:pic>
      <p:pic>
        <p:nvPicPr>
          <p:cNvPr id="19" name="Picture 2" descr="https://encrypted-tbn2.gstatic.com/images?q=tbn:ANd9GcTEZPBGr333BkM6gHtzcD2cAlRdojIXRFSMYiVQaJQGmPzB0oSlmg"/>
          <p:cNvPicPr>
            <a:picLocks noChangeAspect="1" noChangeArrowheads="1"/>
          </p:cNvPicPr>
          <p:nvPr/>
        </p:nvPicPr>
        <p:blipFill>
          <a:blip r:embed="rId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103224" y="843558"/>
            <a:ext cx="573232" cy="324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18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2.09877E-6 L -0.99879 0.025 " pathEditMode="relative" rAng="0" ptsTypes="AA">
                                      <p:cBhvr>
                                        <p:cTn id="6" dur="1000" fill="hold"/>
                                        <p:tgtEl>
                                          <p:spTgt spid="10"/>
                                        </p:tgtEl>
                                        <p:attrNameLst>
                                          <p:attrName>ppt_x</p:attrName>
                                          <p:attrName>ppt_y</p:attrName>
                                        </p:attrNameLst>
                                      </p:cBhvr>
                                      <p:rCtr x="-49948" y="1235"/>
                                    </p:animMotion>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 Remarks</a:t>
            </a:r>
            <a:endParaRPr lang="en-GB" dirty="0"/>
          </a:p>
        </p:txBody>
      </p:sp>
      <p:sp>
        <p:nvSpPr>
          <p:cNvPr id="3" name="Content Placeholder 2"/>
          <p:cNvSpPr>
            <a:spLocks noGrp="1"/>
          </p:cNvSpPr>
          <p:nvPr>
            <p:ph idx="1"/>
          </p:nvPr>
        </p:nvSpPr>
        <p:spPr>
          <a:xfrm>
            <a:off x="467544" y="914400"/>
            <a:ext cx="8219256" cy="3852863"/>
          </a:xfrm>
        </p:spPr>
        <p:txBody>
          <a:bodyPr>
            <a:normAutofit lnSpcReduction="10000"/>
          </a:bodyPr>
          <a:lstStyle/>
          <a:p>
            <a:pPr algn="just"/>
            <a:r>
              <a:rPr lang="en-GB" sz="1600" b="1" dirty="0" smtClean="0"/>
              <a:t>Required inputs </a:t>
            </a:r>
            <a:r>
              <a:rPr lang="en-GB" sz="1600" dirty="0" smtClean="0"/>
              <a:t>to go further ahead:</a:t>
            </a:r>
          </a:p>
          <a:p>
            <a:pPr marL="623888" lvl="1" indent="-166688" algn="just"/>
            <a:r>
              <a:rPr lang="en-GB" sz="1400" b="1" dirty="0" smtClean="0"/>
              <a:t>Cryogenics parameters</a:t>
            </a:r>
            <a:r>
              <a:rPr lang="en-GB" sz="1400" dirty="0" smtClean="0"/>
              <a:t> </a:t>
            </a:r>
            <a:endParaRPr lang="en-GB" sz="1400" dirty="0" smtClean="0"/>
          </a:p>
          <a:p>
            <a:pPr marL="623888" lvl="1" indent="-166688" algn="just"/>
            <a:r>
              <a:rPr lang="en-GB" sz="1400" b="1" dirty="0" smtClean="0"/>
              <a:t>Electrical </a:t>
            </a:r>
            <a:r>
              <a:rPr lang="en-GB" sz="1400" b="1" dirty="0" smtClean="0"/>
              <a:t>scheme </a:t>
            </a:r>
            <a:r>
              <a:rPr lang="en-GB" sz="1400" dirty="0" smtClean="0"/>
              <a:t>to be approved (ECR</a:t>
            </a:r>
            <a:r>
              <a:rPr lang="en-GB" sz="1400" dirty="0" smtClean="0">
                <a:sym typeface="Wingdings" panose="05000000000000000000" pitchFamily="2" charset="2"/>
              </a:rPr>
              <a:t></a:t>
            </a:r>
            <a:r>
              <a:rPr lang="en-GB" sz="1400" dirty="0" smtClean="0"/>
              <a:t>ECO) and internal connection scheme to be agreed</a:t>
            </a:r>
          </a:p>
          <a:p>
            <a:pPr marL="623888" lvl="1" indent="-166688" algn="just"/>
            <a:r>
              <a:rPr lang="en-GB" sz="1400" b="1" dirty="0" smtClean="0"/>
              <a:t>Instrumentation inventory </a:t>
            </a:r>
            <a:r>
              <a:rPr lang="en-GB" sz="1400" dirty="0" smtClean="0"/>
              <a:t>(on going)</a:t>
            </a:r>
            <a:r>
              <a:rPr lang="en-GB" sz="1400" b="1" dirty="0" smtClean="0"/>
              <a:t> </a:t>
            </a:r>
            <a:r>
              <a:rPr lang="en-GB" sz="1400" dirty="0" smtClean="0"/>
              <a:t>and</a:t>
            </a:r>
            <a:r>
              <a:rPr lang="en-GB" sz="1400" b="1" dirty="0" smtClean="0"/>
              <a:t> routing </a:t>
            </a:r>
            <a:r>
              <a:rPr lang="en-GB" sz="1400" b="1" dirty="0" smtClean="0"/>
              <a:t>scheme</a:t>
            </a:r>
          </a:p>
          <a:p>
            <a:pPr marL="623888" lvl="1" indent="-166688" algn="just"/>
            <a:r>
              <a:rPr lang="en-GB" sz="1400" dirty="0" smtClean="0"/>
              <a:t>Different circuits </a:t>
            </a:r>
            <a:r>
              <a:rPr lang="en-GB" sz="1400" b="1" dirty="0" smtClean="0"/>
              <a:t>tests</a:t>
            </a:r>
            <a:r>
              <a:rPr lang="en-GB" sz="1400" dirty="0" smtClean="0"/>
              <a:t> and  </a:t>
            </a:r>
            <a:r>
              <a:rPr lang="en-GB" sz="1400" b="1" dirty="0" smtClean="0"/>
              <a:t>voltage levels</a:t>
            </a:r>
            <a:endParaRPr lang="en-GB" sz="1400" b="1" dirty="0" smtClean="0"/>
          </a:p>
          <a:p>
            <a:pPr marL="623888" lvl="1" indent="-166688" algn="just"/>
            <a:r>
              <a:rPr lang="en-GB" sz="1400" b="1" dirty="0" smtClean="0"/>
              <a:t>CLIQ conductor cross section</a:t>
            </a:r>
            <a:r>
              <a:rPr lang="en-GB" sz="1400" dirty="0" smtClean="0"/>
              <a:t> and possible routing through a dedicated line</a:t>
            </a:r>
          </a:p>
          <a:p>
            <a:pPr algn="just">
              <a:spcBef>
                <a:spcPts val="1000"/>
              </a:spcBef>
            </a:pPr>
            <a:r>
              <a:rPr lang="en-GB" sz="1600" b="1" dirty="0"/>
              <a:t>No BLM </a:t>
            </a:r>
            <a:r>
              <a:rPr lang="en-GB" sz="1600" dirty="0"/>
              <a:t>foreseen in the cold masses (nor in the cryostat</a:t>
            </a:r>
            <a:r>
              <a:rPr lang="en-GB" sz="1600" dirty="0" smtClean="0"/>
              <a:t>)</a:t>
            </a:r>
            <a:endParaRPr lang="en-GB" sz="1600" b="1" dirty="0" smtClean="0"/>
          </a:p>
          <a:p>
            <a:pPr algn="just">
              <a:spcBef>
                <a:spcPts val="1000"/>
              </a:spcBef>
            </a:pPr>
            <a:r>
              <a:rPr lang="en-GB" sz="1600" b="1" dirty="0" smtClean="0"/>
              <a:t>Assembly tolerances </a:t>
            </a:r>
            <a:r>
              <a:rPr lang="en-GB" sz="1600" dirty="0" smtClean="0"/>
              <a:t>are fixed from the magnetic point of view, further analysis is needed to determine mechanical alignment tolerances.</a:t>
            </a:r>
          </a:p>
          <a:p>
            <a:pPr algn="just">
              <a:spcBef>
                <a:spcPts val="1000"/>
              </a:spcBef>
            </a:pPr>
            <a:r>
              <a:rPr lang="en-GB" sz="1600" dirty="0"/>
              <a:t>Both Q1/3 and Q2 cold masses types would benefit from </a:t>
            </a:r>
            <a:r>
              <a:rPr lang="en-GB" sz="1600" b="1" dirty="0"/>
              <a:t>coordinated procurement</a:t>
            </a:r>
            <a:r>
              <a:rPr lang="en-GB" sz="1600" dirty="0"/>
              <a:t> </a:t>
            </a:r>
            <a:r>
              <a:rPr lang="en-GB" sz="1600" b="1" dirty="0"/>
              <a:t>procedures</a:t>
            </a:r>
            <a:r>
              <a:rPr lang="en-GB" sz="1600" dirty="0"/>
              <a:t> (at least raw material) in order generate companies interest, cost reduction, components reproducibility and compatibility, and maintenance (shells, end covers…) event at the expense of extra administrative workload. [Already foreseen for cold bore and heat exchanger tubes.]</a:t>
            </a:r>
            <a:endParaRPr lang="en-GB" sz="1600"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Tree>
    <p:extLst>
      <p:ext uri="{BB962C8B-B14F-4D97-AF65-F5344CB8AC3E}">
        <p14:creationId xmlns:p14="http://schemas.microsoft.com/office/powerpoint/2010/main" val="42749824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Schedule</a:t>
            </a:r>
            <a:endParaRPr lang="en-GB"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pic>
        <p:nvPicPr>
          <p:cNvPr id="29" name="Picture 28"/>
          <p:cNvPicPr>
            <a:picLocks noChangeAspect="1"/>
          </p:cNvPicPr>
          <p:nvPr/>
        </p:nvPicPr>
        <p:blipFill rotWithShape="1">
          <a:blip r:embed="rId2"/>
          <a:srcRect l="422" t="371" b="-1481"/>
          <a:stretch/>
        </p:blipFill>
        <p:spPr>
          <a:xfrm>
            <a:off x="107503" y="522000"/>
            <a:ext cx="8966953" cy="4176000"/>
          </a:xfrm>
          <a:prstGeom prst="rect">
            <a:avLst/>
          </a:prstGeom>
        </p:spPr>
      </p:pic>
    </p:spTree>
    <p:extLst>
      <p:ext uri="{BB962C8B-B14F-4D97-AF65-F5344CB8AC3E}">
        <p14:creationId xmlns:p14="http://schemas.microsoft.com/office/powerpoint/2010/main" val="30097482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467544" y="914401"/>
            <a:ext cx="8219256" cy="3680222"/>
          </a:xfrm>
        </p:spPr>
        <p:txBody>
          <a:bodyPr>
            <a:normAutofit fontScale="92500" lnSpcReduction="10000"/>
          </a:bodyPr>
          <a:lstStyle/>
          <a:p>
            <a:pPr algn="just">
              <a:spcBef>
                <a:spcPts val="1000"/>
              </a:spcBef>
            </a:pPr>
            <a:r>
              <a:rPr lang="en-GB" sz="1600" dirty="0"/>
              <a:t>Cold masses </a:t>
            </a:r>
            <a:r>
              <a:rPr lang="en-GB" sz="1600" b="1" dirty="0"/>
              <a:t>design has </a:t>
            </a:r>
            <a:r>
              <a:rPr lang="en-GB" sz="1600" b="1" dirty="0" smtClean="0"/>
              <a:t>started</a:t>
            </a:r>
            <a:r>
              <a:rPr lang="en-GB" sz="1600" dirty="0" smtClean="0"/>
              <a:t>, </a:t>
            </a:r>
            <a:r>
              <a:rPr lang="en-GB" sz="1600" b="1" dirty="0" smtClean="0"/>
              <a:t>stakeholders </a:t>
            </a:r>
            <a:r>
              <a:rPr lang="en-GB" sz="1600" dirty="0" smtClean="0"/>
              <a:t>are well defined but many parameters still to be defined or confirmed. </a:t>
            </a:r>
            <a:r>
              <a:rPr lang="en-GB" sz="1600" b="1" dirty="0" smtClean="0"/>
              <a:t>Interfaces are not fixed yet</a:t>
            </a:r>
            <a:r>
              <a:rPr lang="en-GB" sz="1600" dirty="0" smtClean="0"/>
              <a:t>.</a:t>
            </a:r>
          </a:p>
          <a:p>
            <a:pPr algn="just">
              <a:spcBef>
                <a:spcPts val="1000"/>
              </a:spcBef>
            </a:pPr>
            <a:r>
              <a:rPr lang="en-GB" sz="1600" dirty="0"/>
              <a:t>The design principle is to </a:t>
            </a:r>
            <a:r>
              <a:rPr lang="en-GB" sz="1600" b="1" dirty="0"/>
              <a:t>standardise </a:t>
            </a:r>
            <a:r>
              <a:rPr lang="en-GB" sz="1600" dirty="0"/>
              <a:t>one cold mass for Q2A or Q2B (Rotation</a:t>
            </a:r>
            <a:r>
              <a:rPr lang="en-GB" sz="1600" dirty="0" smtClean="0"/>
              <a:t>).</a:t>
            </a:r>
            <a:endParaRPr lang="en-GB" sz="1600" dirty="0"/>
          </a:p>
          <a:p>
            <a:pPr algn="just">
              <a:spcBef>
                <a:spcPts val="1000"/>
              </a:spcBef>
            </a:pPr>
            <a:r>
              <a:rPr lang="en-GB" sz="1600" b="1" dirty="0" smtClean="0"/>
              <a:t>Components </a:t>
            </a:r>
            <a:r>
              <a:rPr lang="en-GB" sz="1600" b="1" dirty="0"/>
              <a:t>design</a:t>
            </a:r>
            <a:r>
              <a:rPr lang="en-GB" sz="1600" dirty="0"/>
              <a:t>, </a:t>
            </a:r>
            <a:r>
              <a:rPr lang="en-GB" sz="1600" b="1" dirty="0"/>
              <a:t>assembly procedures </a:t>
            </a:r>
            <a:r>
              <a:rPr lang="en-GB" sz="1600" dirty="0"/>
              <a:t>and </a:t>
            </a:r>
            <a:r>
              <a:rPr lang="en-GB" sz="1600" b="1" dirty="0"/>
              <a:t>welding processes </a:t>
            </a:r>
            <a:r>
              <a:rPr lang="en-GB" sz="1600" dirty="0"/>
              <a:t>are based on </a:t>
            </a:r>
            <a:r>
              <a:rPr lang="en-GB" sz="1600" b="1" dirty="0"/>
              <a:t>existing experience</a:t>
            </a:r>
            <a:r>
              <a:rPr lang="en-GB" sz="1600" dirty="0"/>
              <a:t> and </a:t>
            </a:r>
            <a:r>
              <a:rPr lang="en-GB" sz="1600" b="1" dirty="0"/>
              <a:t>proven technologies </a:t>
            </a:r>
            <a:r>
              <a:rPr lang="en-GB" sz="1600" dirty="0"/>
              <a:t>used in the present LHC.</a:t>
            </a:r>
            <a:br>
              <a:rPr lang="en-GB" sz="1600" dirty="0"/>
            </a:br>
            <a:r>
              <a:rPr lang="en-GB" sz="1600" dirty="0" smtClean="0"/>
              <a:t>The </a:t>
            </a:r>
            <a:r>
              <a:rPr lang="en-GB" sz="1600" b="1" dirty="0" err="1" smtClean="0"/>
              <a:t>Busbars</a:t>
            </a:r>
            <a:r>
              <a:rPr lang="en-GB" sz="1600" b="1" dirty="0" smtClean="0"/>
              <a:t> routing </a:t>
            </a:r>
            <a:r>
              <a:rPr lang="en-GB" sz="1600" dirty="0" smtClean="0"/>
              <a:t>and the </a:t>
            </a:r>
            <a:r>
              <a:rPr lang="en-GB" sz="1600" b="1" dirty="0" smtClean="0"/>
              <a:t>cryogenics </a:t>
            </a:r>
            <a:r>
              <a:rPr lang="en-GB" sz="1600" b="1" dirty="0"/>
              <a:t>requirements</a:t>
            </a:r>
            <a:r>
              <a:rPr lang="en-GB" sz="1600" b="1" dirty="0" smtClean="0"/>
              <a:t> </a:t>
            </a:r>
            <a:r>
              <a:rPr lang="en-GB" sz="1600" dirty="0" smtClean="0"/>
              <a:t>are two major </a:t>
            </a:r>
            <a:r>
              <a:rPr lang="en-GB" sz="1600" dirty="0"/>
              <a:t>drivers for </a:t>
            </a:r>
            <a:r>
              <a:rPr lang="en-GB" sz="1600" dirty="0" smtClean="0"/>
              <a:t>this </a:t>
            </a:r>
            <a:r>
              <a:rPr lang="en-GB" sz="1600" dirty="0"/>
              <a:t>study (cable housing and routing, polarity </a:t>
            </a:r>
            <a:r>
              <a:rPr lang="en-GB" sz="1600" dirty="0" smtClean="0"/>
              <a:t>requirements, </a:t>
            </a:r>
            <a:r>
              <a:rPr lang="en-GB" sz="1600" dirty="0"/>
              <a:t>paths trough the end covers, interconnect, ergonomics for splicing, developments</a:t>
            </a:r>
            <a:r>
              <a:rPr lang="en-GB" sz="1600" dirty="0"/>
              <a:t>…). </a:t>
            </a:r>
            <a:r>
              <a:rPr lang="en-GB" sz="1600" b="1" dirty="0"/>
              <a:t>Definition needed </a:t>
            </a:r>
            <a:r>
              <a:rPr lang="en-GB" sz="1600" b="1" dirty="0"/>
              <a:t>by the end of Aug. </a:t>
            </a:r>
            <a:r>
              <a:rPr lang="en-GB" sz="1600" b="1" dirty="0" smtClean="0"/>
              <a:t>2016.</a:t>
            </a:r>
            <a:endParaRPr lang="en-GB" sz="1600" b="1" dirty="0"/>
          </a:p>
          <a:p>
            <a:pPr lvl="1" algn="just">
              <a:spcBef>
                <a:spcPts val="1000"/>
              </a:spcBef>
            </a:pPr>
            <a:r>
              <a:rPr lang="en-GB" sz="1400" b="1" dirty="0" err="1" smtClean="0"/>
              <a:t>Busbars</a:t>
            </a:r>
            <a:r>
              <a:rPr lang="en-GB" sz="1400" b="1" dirty="0" smtClean="0"/>
              <a:t> routing </a:t>
            </a:r>
            <a:r>
              <a:rPr lang="en-GB" sz="1400" dirty="0" smtClean="0"/>
              <a:t>was presented during the </a:t>
            </a:r>
            <a:r>
              <a:rPr lang="en-GB" sz="1400" dirty="0"/>
              <a:t>Conceptual Design Review of the HL-LHC Magnet </a:t>
            </a:r>
            <a:r>
              <a:rPr lang="en-GB" sz="1400" dirty="0" smtClean="0"/>
              <a:t>Circuits in March and “</a:t>
            </a:r>
            <a:r>
              <a:rPr lang="en-GB" sz="1400" b="1" i="1" dirty="0"/>
              <a:t>appears to be on the right track</a:t>
            </a:r>
            <a:r>
              <a:rPr lang="en-GB" sz="1400" dirty="0" smtClean="0"/>
              <a:t>” according to Appendix 3 of the report from </a:t>
            </a:r>
            <a:r>
              <a:rPr lang="en-GB" sz="1400" dirty="0"/>
              <a:t>the Review </a:t>
            </a:r>
            <a:r>
              <a:rPr lang="en-GB" sz="1400" dirty="0" smtClean="0"/>
              <a:t>Panel. </a:t>
            </a:r>
            <a:r>
              <a:rPr lang="en-GB" sz="1400" b="1" dirty="0" smtClean="0"/>
              <a:t>Considered as a strong input</a:t>
            </a:r>
            <a:r>
              <a:rPr lang="en-GB" sz="1400" dirty="0" smtClean="0"/>
              <a:t>.</a:t>
            </a:r>
          </a:p>
          <a:p>
            <a:pPr lvl="1" algn="just">
              <a:spcBef>
                <a:spcPts val="1000"/>
              </a:spcBef>
            </a:pPr>
            <a:r>
              <a:rPr lang="en-GB" sz="1400" dirty="0" smtClean="0"/>
              <a:t>Inputs and relevant experience on the </a:t>
            </a:r>
            <a:r>
              <a:rPr lang="en-GB" sz="1400" b="1" dirty="0" smtClean="0"/>
              <a:t>cryogenics instrumentations routing </a:t>
            </a:r>
            <a:r>
              <a:rPr lang="en-GB" sz="1400" dirty="0" smtClean="0"/>
              <a:t>are welcome.</a:t>
            </a:r>
            <a:endParaRPr lang="en-GB" sz="1400" dirty="0" smtClean="0"/>
          </a:p>
          <a:p>
            <a:pPr algn="just">
              <a:spcBef>
                <a:spcPts val="1000"/>
              </a:spcBef>
            </a:pPr>
            <a:r>
              <a:rPr lang="en-GB" sz="1600" b="1" dirty="0" smtClean="0"/>
              <a:t>Global integration </a:t>
            </a:r>
            <a:r>
              <a:rPr lang="en-GB" sz="1600" dirty="0" smtClean="0"/>
              <a:t>in the </a:t>
            </a:r>
            <a:r>
              <a:rPr lang="en-GB" sz="1600" b="1" dirty="0" smtClean="0"/>
              <a:t>interconnection</a:t>
            </a:r>
            <a:r>
              <a:rPr lang="en-GB" sz="1600" dirty="0" smtClean="0"/>
              <a:t> is studied in close collaboration with the cryostat design team (</a:t>
            </a:r>
            <a:r>
              <a:rPr lang="en-GB" sz="1600" dirty="0"/>
              <a:t>D. Duarte Ramos, C. Eymin</a:t>
            </a:r>
            <a:r>
              <a:rPr lang="en-GB" sz="1600" dirty="0" smtClean="0"/>
              <a:t>) who assesses the soundness and efficiency of cold masses standardisation proposals.</a:t>
            </a:r>
          </a:p>
          <a:p>
            <a:pPr algn="just"/>
            <a:endParaRPr lang="en-GB" sz="1600"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spTree>
    <p:extLst>
      <p:ext uri="{BB962C8B-B14F-4D97-AF65-F5344CB8AC3E}">
        <p14:creationId xmlns:p14="http://schemas.microsoft.com/office/powerpoint/2010/main" val="39449859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smtClean="0"/>
              <a:t>Spare Slides</a:t>
            </a:r>
            <a:endParaRPr lang="en-GB"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p:spTree>
    <p:extLst>
      <p:ext uri="{BB962C8B-B14F-4D97-AF65-F5344CB8AC3E}">
        <p14:creationId xmlns:p14="http://schemas.microsoft.com/office/powerpoint/2010/main" val="39412241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100" dirty="0"/>
              <a:t>Step2: Magnet straightening and measurement</a:t>
            </a:r>
            <a:endParaRPr lang="en-GB" sz="2100" dirty="0"/>
          </a:p>
        </p:txBody>
      </p:sp>
      <p:sp>
        <p:nvSpPr>
          <p:cNvPr id="27" name="Rectangle 26"/>
          <p:cNvSpPr/>
          <p:nvPr/>
        </p:nvSpPr>
        <p:spPr>
          <a:xfrm rot="16200000">
            <a:off x="-631034" y="2605988"/>
            <a:ext cx="3908763" cy="276999"/>
          </a:xfrm>
          <a:prstGeom prst="rect">
            <a:avLst/>
          </a:prstGeom>
          <a:noFill/>
        </p:spPr>
        <p:txBody>
          <a:bodyPr wrap="none" lIns="68580" tIns="34290" rIns="68580" bIns="34290">
            <a:spAutoFit/>
            <a:scene3d>
              <a:camera prst="orthographicFront"/>
              <a:lightRig rig="soft" dir="t">
                <a:rot lat="0" lon="0" rev="15600000"/>
              </a:lightRig>
            </a:scene3d>
            <a:sp3d extrusionH="57150" prstMaterial="softEdge">
              <a:bevelT w="25400" h="38100"/>
            </a:sp3d>
          </a:bodyPr>
          <a:lstStyle/>
          <a:p>
            <a:pPr algn="ctr"/>
            <a:r>
              <a:rPr lang="en-US" sz="1350" b="1" i="1" dirty="0">
                <a:ln/>
                <a:solidFill>
                  <a:schemeClr val="tx2">
                    <a:lumMod val="60000"/>
                    <a:lumOff val="40000"/>
                  </a:schemeClr>
                </a:solidFill>
              </a:rPr>
              <a:t>IR magnets yoke alignment and measurement</a:t>
            </a:r>
            <a:endParaRPr lang="en-US" sz="1350" b="1" i="1" dirty="0">
              <a:ln/>
              <a:solidFill>
                <a:schemeClr val="tx2">
                  <a:lumMod val="60000"/>
                  <a:lumOff val="40000"/>
                </a:schemeClr>
              </a:solidFill>
            </a:endParaRPr>
          </a:p>
        </p:txBody>
      </p:sp>
      <p:sp>
        <p:nvSpPr>
          <p:cNvPr id="32" name="TextBox 31"/>
          <p:cNvSpPr txBox="1"/>
          <p:nvPr/>
        </p:nvSpPr>
        <p:spPr>
          <a:xfrm>
            <a:off x="2361004" y="885310"/>
            <a:ext cx="5416868" cy="369332"/>
          </a:xfrm>
          <a:prstGeom prst="rect">
            <a:avLst/>
          </a:prstGeom>
          <a:solidFill>
            <a:schemeClr val="bg1"/>
          </a:solidFill>
        </p:spPr>
        <p:txBody>
          <a:bodyPr wrap="none" rtlCol="0">
            <a:spAutoFit/>
          </a:bodyPr>
          <a:lstStyle/>
          <a:p>
            <a:r>
              <a:rPr lang="en-GB" dirty="0"/>
              <a:t>Analysis after alignment over the global production:</a:t>
            </a:r>
            <a:endParaRPr lang="en-GB" dirty="0"/>
          </a:p>
        </p:txBody>
      </p:sp>
      <p:pic>
        <p:nvPicPr>
          <p:cNvPr id="21" name="Picture 20"/>
          <p:cNvPicPr>
            <a:picLocks noChangeAspect="1"/>
          </p:cNvPicPr>
          <p:nvPr/>
        </p:nvPicPr>
        <p:blipFill>
          <a:blip r:embed="rId2"/>
          <a:stretch>
            <a:fillRect/>
          </a:stretch>
        </p:blipFill>
        <p:spPr>
          <a:xfrm>
            <a:off x="1665872" y="1275762"/>
            <a:ext cx="3254161" cy="1404000"/>
          </a:xfrm>
          <a:prstGeom prst="rect">
            <a:avLst/>
          </a:prstGeom>
        </p:spPr>
      </p:pic>
      <p:pic>
        <p:nvPicPr>
          <p:cNvPr id="22" name="Picture 21"/>
          <p:cNvPicPr>
            <a:picLocks noChangeAspect="1"/>
          </p:cNvPicPr>
          <p:nvPr/>
        </p:nvPicPr>
        <p:blipFill>
          <a:blip r:embed="rId3"/>
          <a:stretch>
            <a:fillRect/>
          </a:stretch>
        </p:blipFill>
        <p:spPr>
          <a:xfrm>
            <a:off x="1580194" y="2922656"/>
            <a:ext cx="3390698" cy="1404000"/>
          </a:xfrm>
          <a:prstGeom prst="rect">
            <a:avLst/>
          </a:prstGeom>
        </p:spPr>
      </p:pic>
      <p:grpSp>
        <p:nvGrpSpPr>
          <p:cNvPr id="8" name="Group 7"/>
          <p:cNvGrpSpPr/>
          <p:nvPr/>
        </p:nvGrpSpPr>
        <p:grpSpPr>
          <a:xfrm>
            <a:off x="4572001" y="1923679"/>
            <a:ext cx="3329279" cy="1653728"/>
            <a:chOff x="1876345" y="1969433"/>
            <a:chExt cx="6084805" cy="3220072"/>
          </a:xfrm>
        </p:grpSpPr>
        <p:sp>
          <p:nvSpPr>
            <p:cNvPr id="28" name="AutoShape 7"/>
            <p:cNvSpPr>
              <a:spLocks noChangeArrowheads="1"/>
            </p:cNvSpPr>
            <p:nvPr/>
          </p:nvSpPr>
          <p:spPr bwMode="auto">
            <a:xfrm rot="20046487">
              <a:off x="1972856" y="2152201"/>
              <a:ext cx="5873750" cy="2947987"/>
            </a:xfrm>
            <a:prstGeom prst="roundRect">
              <a:avLst>
                <a:gd name="adj" fmla="val 16667"/>
              </a:avLst>
            </a:prstGeom>
            <a:noFill/>
            <a:ln w="1524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3000" b="1" dirty="0">
                  <a:solidFill>
                    <a:srgbClr val="990033"/>
                  </a:solidFill>
                </a:rPr>
                <a:t>Targeted values</a:t>
              </a:r>
            </a:p>
            <a:p>
              <a:pPr algn="ctr"/>
              <a:r>
                <a:rPr lang="en-GB"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D</a:t>
              </a:r>
              <a:r>
                <a:rPr lang="en-GB"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Xmax</a:t>
              </a:r>
              <a:r>
                <a:rPr lang="en-GB"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±0.2 mm</a:t>
              </a:r>
              <a:endParaRPr lang="en-GB" dirty="0">
                <a:solidFill>
                  <a:srgbClr val="990033"/>
                </a:solidFill>
                <a:latin typeface="Symbol" panose="05050102010706020507" pitchFamily="18" charset="2"/>
                <a:ea typeface="Times New Roman" panose="02020603050405020304" pitchFamily="18" charset="0"/>
                <a:cs typeface="Times New Roman" panose="02020603050405020304" pitchFamily="18" charset="0"/>
              </a:endParaRPr>
            </a:p>
            <a:p>
              <a:pPr algn="ctr"/>
              <a:r>
                <a:rPr lang="en-GB"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D</a:t>
              </a:r>
              <a:r>
                <a:rPr lang="en-GB"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Zmax</a:t>
              </a:r>
              <a:r>
                <a:rPr lang="en-GB"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 ±0.2 </a:t>
              </a:r>
              <a:r>
                <a:rPr lang="en-GB"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mm</a:t>
              </a:r>
              <a:endParaRPr lang="en-GB" sz="3000" b="1" dirty="0">
                <a:solidFill>
                  <a:srgbClr val="990033"/>
                </a:solidFill>
              </a:endParaRPr>
            </a:p>
            <a:p>
              <a:pPr algn="ctr"/>
              <a:r>
                <a:rPr lang="en-GB" sz="2700"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a</a:t>
              </a:r>
              <a:r>
                <a:rPr lang="en-GB"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max</a:t>
              </a:r>
              <a:r>
                <a:rPr lang="en-GB"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±2 </a:t>
              </a:r>
              <a:r>
                <a:rPr lang="en-GB"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mrad</a:t>
              </a:r>
              <a:endParaRPr lang="en-GB" dirty="0">
                <a:solidFill>
                  <a:srgbClr val="990033"/>
                </a:solidFill>
                <a:latin typeface="Verdana" panose="020B0604030504040204" pitchFamily="34" charset="0"/>
                <a:ea typeface="Times New Roman" panose="02020603050405020304" pitchFamily="18" charset="0"/>
                <a:cs typeface="Times New Roman" panose="02020603050405020304" pitchFamily="18" charset="0"/>
              </a:endParaRPr>
            </a:p>
          </p:txBody>
        </p:sp>
        <p:pic>
          <p:nvPicPr>
            <p:cNvPr id="29" name="Picture 5" descr="stamp-effects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046487">
              <a:off x="1876345" y="1969433"/>
              <a:ext cx="6084805" cy="3220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Tree>
    <p:extLst>
      <p:ext uri="{BB962C8B-B14F-4D97-AF65-F5344CB8AC3E}">
        <p14:creationId xmlns:p14="http://schemas.microsoft.com/office/powerpoint/2010/main" val="4172575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Cold Mass Definition</a:t>
            </a:r>
            <a:endParaRPr lang="en-GB" dirty="0"/>
          </a:p>
        </p:txBody>
      </p:sp>
      <p:sp>
        <p:nvSpPr>
          <p:cNvPr id="3" name="Content Placeholder 2"/>
          <p:cNvSpPr>
            <a:spLocks noGrp="1"/>
          </p:cNvSpPr>
          <p:nvPr>
            <p:ph idx="1"/>
          </p:nvPr>
        </p:nvSpPr>
        <p:spPr/>
        <p:txBody>
          <a:bodyPr>
            <a:normAutofit/>
          </a:bodyPr>
          <a:lstStyle/>
          <a:p>
            <a:pPr marL="182563" indent="-182563" algn="just"/>
            <a:r>
              <a:rPr lang="en-GB" sz="1800" b="1" dirty="0"/>
              <a:t>cold mass:</a:t>
            </a:r>
          </a:p>
          <a:p>
            <a:pPr marL="182562" indent="0" algn="just">
              <a:buNone/>
            </a:pPr>
            <a:r>
              <a:rPr lang="en-GB" sz="1400" dirty="0"/>
              <a:t>Leak tight envelope </a:t>
            </a:r>
            <a:r>
              <a:rPr lang="en-GB" sz="1400" dirty="0" smtClean="0"/>
              <a:t>surrounding </a:t>
            </a:r>
            <a:r>
              <a:rPr lang="en-GB" sz="1400" dirty="0"/>
              <a:t>one or more superconducting magnets which </a:t>
            </a:r>
            <a:r>
              <a:rPr lang="en-GB" sz="1400" dirty="0" smtClean="0"/>
              <a:t> acts </a:t>
            </a:r>
            <a:r>
              <a:rPr lang="en-GB" sz="1400" dirty="0"/>
              <a:t>as a helium pressure vessel and provide the mechanical rigidity to align the </a:t>
            </a:r>
            <a:r>
              <a:rPr lang="en-GB" sz="1400" dirty="0" smtClean="0"/>
              <a:t>magnetic </a:t>
            </a:r>
            <a:r>
              <a:rPr lang="en-GB" sz="1400" dirty="0"/>
              <a:t>element(s). It can be composed of two welded </a:t>
            </a:r>
            <a:r>
              <a:rPr lang="en-GB" sz="1400" dirty="0" smtClean="0"/>
              <a:t>half-shells </a:t>
            </a:r>
            <a:r>
              <a:rPr lang="en-GB" sz="1400" dirty="0"/>
              <a:t>(main dipoles, </a:t>
            </a:r>
            <a:r>
              <a:rPr lang="en-GB" sz="1400" dirty="0" smtClean="0"/>
              <a:t>insertion </a:t>
            </a:r>
            <a:r>
              <a:rPr lang="en-GB" sz="1400" dirty="0"/>
              <a:t>cold masses...) or by an "</a:t>
            </a:r>
            <a:r>
              <a:rPr lang="en-GB" sz="1400" dirty="0" smtClean="0"/>
              <a:t>inertia </a:t>
            </a:r>
            <a:r>
              <a:rPr lang="en-GB" sz="1400" dirty="0"/>
              <a:t>tube" (arc SSS) closed by two end </a:t>
            </a:r>
            <a:r>
              <a:rPr lang="en-GB" sz="1400" dirty="0" smtClean="0"/>
              <a:t>covers </a:t>
            </a:r>
            <a:r>
              <a:rPr lang="en-GB" sz="1400" dirty="0"/>
              <a:t>in the extremities.</a:t>
            </a:r>
          </a:p>
          <a:p>
            <a:pPr algn="just"/>
            <a:endParaRPr lang="en-GB" sz="1400"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7" name="Rectangle 6"/>
          <p:cNvSpPr/>
          <p:nvPr/>
        </p:nvSpPr>
        <p:spPr>
          <a:xfrm>
            <a:off x="5076056" y="2023705"/>
            <a:ext cx="3455944" cy="200055"/>
          </a:xfrm>
          <a:prstGeom prst="rect">
            <a:avLst/>
          </a:prstGeom>
        </p:spPr>
        <p:txBody>
          <a:bodyPr wrap="square">
            <a:spAutoFit/>
          </a:bodyPr>
          <a:lstStyle/>
          <a:p>
            <a:r>
              <a:rPr lang="en-GB" sz="700" dirty="0">
                <a:solidFill>
                  <a:schemeClr val="tx2"/>
                </a:solidFill>
              </a:rPr>
              <a:t>https://espace.cern.ch/HiLumi/TCC/SiteAssets/LHC_Glossary_high_resolution.pdf</a:t>
            </a:r>
          </a:p>
        </p:txBody>
      </p:sp>
      <p:sp>
        <p:nvSpPr>
          <p:cNvPr id="10" name="Rectangle 9"/>
          <p:cNvSpPr/>
          <p:nvPr/>
        </p:nvSpPr>
        <p:spPr>
          <a:xfrm>
            <a:off x="897795" y="3628800"/>
            <a:ext cx="2524900" cy="162000"/>
          </a:xfrm>
          <a:custGeom>
            <a:avLst/>
            <a:gdLst>
              <a:gd name="connsiteX0" fmla="*/ 0 w 2520280"/>
              <a:gd name="connsiteY0" fmla="*/ 0 h 162000"/>
              <a:gd name="connsiteX1" fmla="*/ 2520280 w 2520280"/>
              <a:gd name="connsiteY1" fmla="*/ 0 h 162000"/>
              <a:gd name="connsiteX2" fmla="*/ 2520280 w 2520280"/>
              <a:gd name="connsiteY2" fmla="*/ 162000 h 162000"/>
              <a:gd name="connsiteX3" fmla="*/ 0 w 2520280"/>
              <a:gd name="connsiteY3" fmla="*/ 162000 h 162000"/>
              <a:gd name="connsiteX4" fmla="*/ 0 w 2520280"/>
              <a:gd name="connsiteY4" fmla="*/ 0 h 162000"/>
              <a:gd name="connsiteX0" fmla="*/ 26194 w 2520280"/>
              <a:gd name="connsiteY0" fmla="*/ 0 h 162000"/>
              <a:gd name="connsiteX1" fmla="*/ 2520280 w 2520280"/>
              <a:gd name="connsiteY1" fmla="*/ 0 h 162000"/>
              <a:gd name="connsiteX2" fmla="*/ 2520280 w 2520280"/>
              <a:gd name="connsiteY2" fmla="*/ 162000 h 162000"/>
              <a:gd name="connsiteX3" fmla="*/ 0 w 2520280"/>
              <a:gd name="connsiteY3" fmla="*/ 162000 h 162000"/>
              <a:gd name="connsiteX4" fmla="*/ 26194 w 2520280"/>
              <a:gd name="connsiteY4" fmla="*/ 0 h 162000"/>
              <a:gd name="connsiteX0" fmla="*/ 26194 w 2520280"/>
              <a:gd name="connsiteY0" fmla="*/ 0 h 162000"/>
              <a:gd name="connsiteX1" fmla="*/ 2520280 w 2520280"/>
              <a:gd name="connsiteY1" fmla="*/ 0 h 162000"/>
              <a:gd name="connsiteX2" fmla="*/ 2520280 w 2520280"/>
              <a:gd name="connsiteY2" fmla="*/ 162000 h 162000"/>
              <a:gd name="connsiteX3" fmla="*/ 0 w 2520280"/>
              <a:gd name="connsiteY3" fmla="*/ 162000 h 162000"/>
              <a:gd name="connsiteX4" fmla="*/ 26194 w 2520280"/>
              <a:gd name="connsiteY4" fmla="*/ 0 h 162000"/>
              <a:gd name="connsiteX0" fmla="*/ 13686 w 2507772"/>
              <a:gd name="connsiteY0" fmla="*/ 0 h 162000"/>
              <a:gd name="connsiteX1" fmla="*/ 2507772 w 2507772"/>
              <a:gd name="connsiteY1" fmla="*/ 0 h 162000"/>
              <a:gd name="connsiteX2" fmla="*/ 2507772 w 2507772"/>
              <a:gd name="connsiteY2" fmla="*/ 162000 h 162000"/>
              <a:gd name="connsiteX3" fmla="*/ 1779 w 2507772"/>
              <a:gd name="connsiteY3" fmla="*/ 162000 h 162000"/>
              <a:gd name="connsiteX4" fmla="*/ 13686 w 2507772"/>
              <a:gd name="connsiteY4" fmla="*/ 0 h 162000"/>
              <a:gd name="connsiteX0" fmla="*/ 25325 w 2519411"/>
              <a:gd name="connsiteY0" fmla="*/ 0 h 162000"/>
              <a:gd name="connsiteX1" fmla="*/ 2519411 w 2519411"/>
              <a:gd name="connsiteY1" fmla="*/ 0 h 162000"/>
              <a:gd name="connsiteX2" fmla="*/ 2519411 w 2519411"/>
              <a:gd name="connsiteY2" fmla="*/ 162000 h 162000"/>
              <a:gd name="connsiteX3" fmla="*/ 13418 w 2519411"/>
              <a:gd name="connsiteY3" fmla="*/ 162000 h 162000"/>
              <a:gd name="connsiteX4" fmla="*/ 25325 w 2519411"/>
              <a:gd name="connsiteY4" fmla="*/ 0 h 162000"/>
              <a:gd name="connsiteX0" fmla="*/ 24310 w 2518396"/>
              <a:gd name="connsiteY0" fmla="*/ 0 h 162000"/>
              <a:gd name="connsiteX1" fmla="*/ 2518396 w 2518396"/>
              <a:gd name="connsiteY1" fmla="*/ 0 h 162000"/>
              <a:gd name="connsiteX2" fmla="*/ 2518396 w 2518396"/>
              <a:gd name="connsiteY2" fmla="*/ 162000 h 162000"/>
              <a:gd name="connsiteX3" fmla="*/ 12403 w 2518396"/>
              <a:gd name="connsiteY3" fmla="*/ 162000 h 162000"/>
              <a:gd name="connsiteX4" fmla="*/ 24310 w 2518396"/>
              <a:gd name="connsiteY4" fmla="*/ 0 h 162000"/>
              <a:gd name="connsiteX0" fmla="*/ 28406 w 2522492"/>
              <a:gd name="connsiteY0" fmla="*/ 0 h 162000"/>
              <a:gd name="connsiteX1" fmla="*/ 2522492 w 2522492"/>
              <a:gd name="connsiteY1" fmla="*/ 0 h 162000"/>
              <a:gd name="connsiteX2" fmla="*/ 2522492 w 2522492"/>
              <a:gd name="connsiteY2" fmla="*/ 162000 h 162000"/>
              <a:gd name="connsiteX3" fmla="*/ 16499 w 2522492"/>
              <a:gd name="connsiteY3" fmla="*/ 162000 h 162000"/>
              <a:gd name="connsiteX4" fmla="*/ 28406 w 2522492"/>
              <a:gd name="connsiteY4" fmla="*/ 0 h 162000"/>
              <a:gd name="connsiteX0" fmla="*/ 34578 w 2528664"/>
              <a:gd name="connsiteY0" fmla="*/ 0 h 162000"/>
              <a:gd name="connsiteX1" fmla="*/ 2528664 w 2528664"/>
              <a:gd name="connsiteY1" fmla="*/ 0 h 162000"/>
              <a:gd name="connsiteX2" fmla="*/ 2528664 w 2528664"/>
              <a:gd name="connsiteY2" fmla="*/ 162000 h 162000"/>
              <a:gd name="connsiteX3" fmla="*/ 22671 w 2528664"/>
              <a:gd name="connsiteY3" fmla="*/ 162000 h 162000"/>
              <a:gd name="connsiteX4" fmla="*/ 34578 w 2528664"/>
              <a:gd name="connsiteY4" fmla="*/ 0 h 162000"/>
              <a:gd name="connsiteX0" fmla="*/ 29808 w 2523894"/>
              <a:gd name="connsiteY0" fmla="*/ 0 h 162000"/>
              <a:gd name="connsiteX1" fmla="*/ 2523894 w 2523894"/>
              <a:gd name="connsiteY1" fmla="*/ 0 h 162000"/>
              <a:gd name="connsiteX2" fmla="*/ 2523894 w 2523894"/>
              <a:gd name="connsiteY2" fmla="*/ 162000 h 162000"/>
              <a:gd name="connsiteX3" fmla="*/ 17901 w 2523894"/>
              <a:gd name="connsiteY3" fmla="*/ 162000 h 162000"/>
              <a:gd name="connsiteX4" fmla="*/ 29808 w 2523894"/>
              <a:gd name="connsiteY4" fmla="*/ 0 h 162000"/>
              <a:gd name="connsiteX0" fmla="*/ 29808 w 2523894"/>
              <a:gd name="connsiteY0" fmla="*/ 0 h 162000"/>
              <a:gd name="connsiteX1" fmla="*/ 2523894 w 2523894"/>
              <a:gd name="connsiteY1" fmla="*/ 0 h 162000"/>
              <a:gd name="connsiteX2" fmla="*/ 2523894 w 2523894"/>
              <a:gd name="connsiteY2" fmla="*/ 162000 h 162000"/>
              <a:gd name="connsiteX3" fmla="*/ 17901 w 2523894"/>
              <a:gd name="connsiteY3" fmla="*/ 162000 h 162000"/>
              <a:gd name="connsiteX4" fmla="*/ 29808 w 2523894"/>
              <a:gd name="connsiteY4" fmla="*/ 0 h 162000"/>
              <a:gd name="connsiteX0" fmla="*/ 34578 w 2528664"/>
              <a:gd name="connsiteY0" fmla="*/ 0 h 162000"/>
              <a:gd name="connsiteX1" fmla="*/ 2528664 w 2528664"/>
              <a:gd name="connsiteY1" fmla="*/ 0 h 162000"/>
              <a:gd name="connsiteX2" fmla="*/ 2528664 w 2528664"/>
              <a:gd name="connsiteY2" fmla="*/ 162000 h 162000"/>
              <a:gd name="connsiteX3" fmla="*/ 22671 w 2528664"/>
              <a:gd name="connsiteY3" fmla="*/ 162000 h 162000"/>
              <a:gd name="connsiteX4" fmla="*/ 34578 w 2528664"/>
              <a:gd name="connsiteY4" fmla="*/ 0 h 162000"/>
              <a:gd name="connsiteX0" fmla="*/ 33734 w 2527820"/>
              <a:gd name="connsiteY0" fmla="*/ 0 h 162000"/>
              <a:gd name="connsiteX1" fmla="*/ 2527820 w 2527820"/>
              <a:gd name="connsiteY1" fmla="*/ 0 h 162000"/>
              <a:gd name="connsiteX2" fmla="*/ 2527820 w 2527820"/>
              <a:gd name="connsiteY2" fmla="*/ 162000 h 162000"/>
              <a:gd name="connsiteX3" fmla="*/ 21827 w 2527820"/>
              <a:gd name="connsiteY3" fmla="*/ 162000 h 162000"/>
              <a:gd name="connsiteX4" fmla="*/ 33734 w 2527820"/>
              <a:gd name="connsiteY4" fmla="*/ 0 h 162000"/>
              <a:gd name="connsiteX0" fmla="*/ 31312 w 2525398"/>
              <a:gd name="connsiteY0" fmla="*/ 0 h 162000"/>
              <a:gd name="connsiteX1" fmla="*/ 2525398 w 2525398"/>
              <a:gd name="connsiteY1" fmla="*/ 0 h 162000"/>
              <a:gd name="connsiteX2" fmla="*/ 2525398 w 2525398"/>
              <a:gd name="connsiteY2" fmla="*/ 162000 h 162000"/>
              <a:gd name="connsiteX3" fmla="*/ 19405 w 2525398"/>
              <a:gd name="connsiteY3" fmla="*/ 162000 h 162000"/>
              <a:gd name="connsiteX4" fmla="*/ 31312 w 2525398"/>
              <a:gd name="connsiteY4" fmla="*/ 0 h 162000"/>
              <a:gd name="connsiteX0" fmla="*/ 28400 w 2522486"/>
              <a:gd name="connsiteY0" fmla="*/ 0 h 162000"/>
              <a:gd name="connsiteX1" fmla="*/ 2522486 w 2522486"/>
              <a:gd name="connsiteY1" fmla="*/ 0 h 162000"/>
              <a:gd name="connsiteX2" fmla="*/ 2522486 w 2522486"/>
              <a:gd name="connsiteY2" fmla="*/ 162000 h 162000"/>
              <a:gd name="connsiteX3" fmla="*/ 16493 w 2522486"/>
              <a:gd name="connsiteY3" fmla="*/ 162000 h 162000"/>
              <a:gd name="connsiteX4" fmla="*/ 28400 w 2522486"/>
              <a:gd name="connsiteY4" fmla="*/ 0 h 162000"/>
              <a:gd name="connsiteX0" fmla="*/ 28400 w 2522486"/>
              <a:gd name="connsiteY0" fmla="*/ 0 h 162000"/>
              <a:gd name="connsiteX1" fmla="*/ 2522486 w 2522486"/>
              <a:gd name="connsiteY1" fmla="*/ 0 h 162000"/>
              <a:gd name="connsiteX2" fmla="*/ 2512961 w 2522486"/>
              <a:gd name="connsiteY2" fmla="*/ 159619 h 162000"/>
              <a:gd name="connsiteX3" fmla="*/ 16493 w 2522486"/>
              <a:gd name="connsiteY3" fmla="*/ 162000 h 162000"/>
              <a:gd name="connsiteX4" fmla="*/ 28400 w 2522486"/>
              <a:gd name="connsiteY4" fmla="*/ 0 h 162000"/>
              <a:gd name="connsiteX0" fmla="*/ 28400 w 2523097"/>
              <a:gd name="connsiteY0" fmla="*/ 0 h 162000"/>
              <a:gd name="connsiteX1" fmla="*/ 2522486 w 2523097"/>
              <a:gd name="connsiteY1" fmla="*/ 0 h 162000"/>
              <a:gd name="connsiteX2" fmla="*/ 2512961 w 2523097"/>
              <a:gd name="connsiteY2" fmla="*/ 159619 h 162000"/>
              <a:gd name="connsiteX3" fmla="*/ 16493 w 2523097"/>
              <a:gd name="connsiteY3" fmla="*/ 162000 h 162000"/>
              <a:gd name="connsiteX4" fmla="*/ 28400 w 2523097"/>
              <a:gd name="connsiteY4" fmla="*/ 0 h 162000"/>
              <a:gd name="connsiteX0" fmla="*/ 28400 w 2530008"/>
              <a:gd name="connsiteY0" fmla="*/ 0 h 162000"/>
              <a:gd name="connsiteX1" fmla="*/ 2522486 w 2530008"/>
              <a:gd name="connsiteY1" fmla="*/ 0 h 162000"/>
              <a:gd name="connsiteX2" fmla="*/ 2512961 w 2530008"/>
              <a:gd name="connsiteY2" fmla="*/ 159619 h 162000"/>
              <a:gd name="connsiteX3" fmla="*/ 16493 w 2530008"/>
              <a:gd name="connsiteY3" fmla="*/ 162000 h 162000"/>
              <a:gd name="connsiteX4" fmla="*/ 28400 w 2530008"/>
              <a:gd name="connsiteY4" fmla="*/ 0 h 162000"/>
              <a:gd name="connsiteX0" fmla="*/ 28400 w 2529394"/>
              <a:gd name="connsiteY0" fmla="*/ 0 h 162000"/>
              <a:gd name="connsiteX1" fmla="*/ 2522486 w 2529394"/>
              <a:gd name="connsiteY1" fmla="*/ 0 h 162000"/>
              <a:gd name="connsiteX2" fmla="*/ 2512961 w 2529394"/>
              <a:gd name="connsiteY2" fmla="*/ 159619 h 162000"/>
              <a:gd name="connsiteX3" fmla="*/ 16493 w 2529394"/>
              <a:gd name="connsiteY3" fmla="*/ 162000 h 162000"/>
              <a:gd name="connsiteX4" fmla="*/ 28400 w 2529394"/>
              <a:gd name="connsiteY4" fmla="*/ 0 h 162000"/>
              <a:gd name="connsiteX0" fmla="*/ 28400 w 2524900"/>
              <a:gd name="connsiteY0" fmla="*/ 0 h 162000"/>
              <a:gd name="connsiteX1" fmla="*/ 2515342 w 2524900"/>
              <a:gd name="connsiteY1" fmla="*/ 0 h 162000"/>
              <a:gd name="connsiteX2" fmla="*/ 2512961 w 2524900"/>
              <a:gd name="connsiteY2" fmla="*/ 159619 h 162000"/>
              <a:gd name="connsiteX3" fmla="*/ 16493 w 2524900"/>
              <a:gd name="connsiteY3" fmla="*/ 162000 h 162000"/>
              <a:gd name="connsiteX4" fmla="*/ 28400 w 2524900"/>
              <a:gd name="connsiteY4" fmla="*/ 0 h 16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4900" h="162000">
                <a:moveTo>
                  <a:pt x="28400" y="0"/>
                </a:moveTo>
                <a:lnTo>
                  <a:pt x="2515342" y="0"/>
                </a:lnTo>
                <a:cubicBezTo>
                  <a:pt x="2528836" y="53206"/>
                  <a:pt x="2528043" y="123081"/>
                  <a:pt x="2512961" y="159619"/>
                </a:cubicBezTo>
                <a:lnTo>
                  <a:pt x="16493" y="162000"/>
                </a:lnTo>
                <a:cubicBezTo>
                  <a:pt x="-5733" y="119906"/>
                  <a:pt x="-8907" y="54001"/>
                  <a:pt x="28400" y="0"/>
                </a:cubicBezTo>
                <a:close/>
              </a:path>
            </a:pathLst>
          </a:custGeom>
          <a:gradFill>
            <a:gsLst>
              <a:gs pos="0">
                <a:schemeClr val="accent1">
                  <a:tint val="100000"/>
                  <a:shade val="100000"/>
                  <a:satMod val="13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rotWithShape="1">
          <a:blip r:embed="rId2">
            <a:clrChange>
              <a:clrFrom>
                <a:srgbClr val="FFFFFF"/>
              </a:clrFrom>
              <a:clrTo>
                <a:srgbClr val="FFFFFF">
                  <a:alpha val="0"/>
                </a:srgbClr>
              </a:clrTo>
            </a:clrChange>
          </a:blip>
          <a:srcRect l="22438" t="10539" r="27556" b="17462"/>
          <a:stretch/>
        </p:blipFill>
        <p:spPr>
          <a:xfrm>
            <a:off x="755576" y="2294903"/>
            <a:ext cx="2808312" cy="2299720"/>
          </a:xfrm>
          <a:prstGeom prst="rect">
            <a:avLst/>
          </a:prstGeom>
        </p:spPr>
      </p:pic>
      <p:sp>
        <p:nvSpPr>
          <p:cNvPr id="11" name="Rectangle 10"/>
          <p:cNvSpPr/>
          <p:nvPr/>
        </p:nvSpPr>
        <p:spPr>
          <a:xfrm>
            <a:off x="1263600" y="3780000"/>
            <a:ext cx="108000" cy="36000"/>
          </a:xfrm>
          <a:prstGeom prst="rect">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2109600" y="3782231"/>
            <a:ext cx="108000" cy="36000"/>
          </a:xfrm>
          <a:prstGeom prst="rect">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2955600" y="3780000"/>
            <a:ext cx="108000" cy="36000"/>
          </a:xfrm>
          <a:prstGeom prst="rect">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6" name="Picture 15"/>
          <p:cNvPicPr>
            <a:picLocks noChangeAspect="1"/>
          </p:cNvPicPr>
          <p:nvPr/>
        </p:nvPicPr>
        <p:blipFill>
          <a:blip r:embed="rId3"/>
          <a:stretch>
            <a:fillRect/>
          </a:stretch>
        </p:blipFill>
        <p:spPr>
          <a:xfrm>
            <a:off x="2655058" y="2341192"/>
            <a:ext cx="6479417" cy="2575215"/>
          </a:xfrm>
          <a:prstGeom prst="rect">
            <a:avLst/>
          </a:prstGeom>
        </p:spPr>
      </p:pic>
    </p:spTree>
    <p:extLst>
      <p:ext uri="{BB962C8B-B14F-4D97-AF65-F5344CB8AC3E}">
        <p14:creationId xmlns:p14="http://schemas.microsoft.com/office/powerpoint/2010/main" val="672972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t>Magnets positioning in the half shell statistics</a:t>
            </a:r>
            <a:endParaRPr lang="en-GB" sz="2400" dirty="0"/>
          </a:p>
        </p:txBody>
      </p:sp>
      <p:sp>
        <p:nvSpPr>
          <p:cNvPr id="5" name="Rectangle 4"/>
          <p:cNvSpPr/>
          <p:nvPr/>
        </p:nvSpPr>
        <p:spPr>
          <a:xfrm rot="16200000">
            <a:off x="-419436" y="2605988"/>
            <a:ext cx="3485571" cy="276999"/>
          </a:xfrm>
          <a:prstGeom prst="rect">
            <a:avLst/>
          </a:prstGeom>
          <a:noFill/>
        </p:spPr>
        <p:txBody>
          <a:bodyPr wrap="none" lIns="68580" tIns="34290" rIns="68580" bIns="34290">
            <a:spAutoFit/>
            <a:scene3d>
              <a:camera prst="orthographicFront"/>
              <a:lightRig rig="soft" dir="t">
                <a:rot lat="0" lon="0" rev="15600000"/>
              </a:lightRig>
            </a:scene3d>
            <a:sp3d extrusionH="57150" prstMaterial="softEdge">
              <a:bevelT w="25400" h="38100"/>
            </a:sp3d>
          </a:bodyPr>
          <a:lstStyle/>
          <a:p>
            <a:pPr algn="ctr"/>
            <a:r>
              <a:rPr lang="en-US" sz="1350" b="1" i="1" dirty="0">
                <a:ln/>
                <a:solidFill>
                  <a:schemeClr val="tx2">
                    <a:lumMod val="60000"/>
                    <a:lumOff val="40000"/>
                  </a:schemeClr>
                </a:solidFill>
              </a:rPr>
              <a:t>IR magnet alignment in the </a:t>
            </a:r>
            <a:r>
              <a:rPr lang="en-US" sz="1350" b="1" i="1" dirty="0">
                <a:ln/>
                <a:solidFill>
                  <a:schemeClr val="tx2">
                    <a:lumMod val="60000"/>
                    <a:lumOff val="40000"/>
                  </a:schemeClr>
                </a:solidFill>
              </a:rPr>
              <a:t>cold masses </a:t>
            </a:r>
          </a:p>
        </p:txBody>
      </p:sp>
      <p:sp>
        <p:nvSpPr>
          <p:cNvPr id="6" name="TextBox 5"/>
          <p:cNvSpPr txBox="1"/>
          <p:nvPr/>
        </p:nvSpPr>
        <p:spPr>
          <a:xfrm>
            <a:off x="3008369" y="4677984"/>
            <a:ext cx="3647152" cy="369332"/>
          </a:xfrm>
          <a:prstGeom prst="rect">
            <a:avLst/>
          </a:prstGeom>
          <a:noFill/>
        </p:spPr>
        <p:txBody>
          <a:bodyPr wrap="none" rtlCol="0">
            <a:spAutoFit/>
          </a:bodyPr>
          <a:lstStyle/>
          <a:p>
            <a:pPr marL="133350" indent="-133350">
              <a:buFont typeface="Arial" panose="020B0604020202020204" pitchFamily="34" charset="0"/>
              <a:buChar char="•"/>
            </a:pPr>
            <a:r>
              <a:rPr lang="en-GB" sz="900" dirty="0"/>
              <a:t>roll </a:t>
            </a:r>
            <a:r>
              <a:rPr lang="en-GB" sz="900" dirty="0">
                <a:latin typeface="Symbol" panose="05050102010706020507" pitchFamily="18" charset="2"/>
              </a:rPr>
              <a:t>f </a:t>
            </a:r>
            <a:r>
              <a:rPr lang="en-GB" sz="900" dirty="0"/>
              <a:t>and pitch </a:t>
            </a:r>
            <a:r>
              <a:rPr lang="en-GB" sz="900" dirty="0">
                <a:latin typeface="Symbol" panose="05050102010706020507" pitchFamily="18" charset="2"/>
              </a:rPr>
              <a:t>q </a:t>
            </a:r>
            <a:r>
              <a:rPr lang="en-GB" sz="900" dirty="0"/>
              <a:t>angles are determined by the alignment cradles </a:t>
            </a:r>
          </a:p>
          <a:p>
            <a:pPr marL="133350" indent="-133350">
              <a:buFont typeface="Arial" panose="020B0604020202020204" pitchFamily="34" charset="0"/>
              <a:buChar char="•"/>
            </a:pPr>
            <a:r>
              <a:rPr lang="en-GB" sz="900" dirty="0"/>
              <a:t>yaw </a:t>
            </a:r>
            <a:r>
              <a:rPr lang="en-GB" sz="900" dirty="0">
                <a:latin typeface="Symbol" panose="05050102010706020507" pitchFamily="18" charset="2"/>
              </a:rPr>
              <a:t>y </a:t>
            </a:r>
            <a:r>
              <a:rPr lang="en-GB" sz="900" dirty="0"/>
              <a:t>angle </a:t>
            </a:r>
            <a:r>
              <a:rPr lang="en-GB" sz="900" dirty="0"/>
              <a:t>is minimized by the control of the shell straightness </a:t>
            </a:r>
          </a:p>
        </p:txBody>
      </p:sp>
      <p:pic>
        <p:nvPicPr>
          <p:cNvPr id="8" name="Picture 7"/>
          <p:cNvPicPr>
            <a:picLocks noChangeAspect="1" noChangeArrowheads="1"/>
          </p:cNvPicPr>
          <p:nvPr/>
        </p:nvPicPr>
        <p:blipFill>
          <a:blip r:embed="rId3" cstate="print"/>
          <a:srcRect/>
          <a:stretch>
            <a:fillRect/>
          </a:stretch>
        </p:blipFill>
        <p:spPr bwMode="auto">
          <a:xfrm>
            <a:off x="1509115" y="2762387"/>
            <a:ext cx="2414813" cy="1566174"/>
          </a:xfrm>
          <a:prstGeom prst="rect">
            <a:avLst/>
          </a:prstGeom>
          <a:noFill/>
        </p:spPr>
      </p:pic>
      <p:graphicFrame>
        <p:nvGraphicFramePr>
          <p:cNvPr id="9" name="Table 8"/>
          <p:cNvGraphicFramePr>
            <a:graphicFrameLocks noGrp="1"/>
          </p:cNvGraphicFramePr>
          <p:nvPr>
            <p:extLst/>
          </p:nvPr>
        </p:nvGraphicFramePr>
        <p:xfrm>
          <a:off x="4409982" y="843558"/>
          <a:ext cx="3452682" cy="3836940"/>
        </p:xfrm>
        <a:graphic>
          <a:graphicData uri="http://schemas.openxmlformats.org/drawingml/2006/table">
            <a:tbl>
              <a:tblPr/>
              <a:tblGrid>
                <a:gridCol w="1131377"/>
                <a:gridCol w="565690"/>
                <a:gridCol w="565690"/>
                <a:gridCol w="628544"/>
                <a:gridCol w="561381"/>
              </a:tblGrid>
              <a:tr h="178777">
                <a:tc>
                  <a:txBody>
                    <a:bodyPr/>
                    <a:lstStyle/>
                    <a:p>
                      <a:pPr algn="l" fontAlgn="b"/>
                      <a:endParaRPr lang="en-US" sz="1100" b="0" i="0" u="none" strike="noStrike" dirty="0">
                        <a:latin typeface="Arial"/>
                      </a:endParaRPr>
                    </a:p>
                  </a:txBody>
                  <a:tcPr marL="7144" marR="7144" marT="7144" marB="0" anchor="b">
                    <a:lnL>
                      <a:noFill/>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en-US" sz="1100" b="0" i="0" u="none" strike="noStrike" dirty="0" smtClean="0">
                          <a:latin typeface="Arial"/>
                        </a:rPr>
                        <a:t>mean</a:t>
                      </a:r>
                      <a:endParaRPr lang="en-US" sz="1100" b="0" i="0" u="none" strike="noStrike" dirty="0">
                        <a:latin typeface="Arial"/>
                      </a:endParaRPr>
                    </a:p>
                  </a:txBody>
                  <a:tcPr marL="7144" marR="7144" marT="7144"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b"/>
                      <a:r>
                        <a:rPr lang="en-US" sz="1100" b="0" i="0" u="none" strike="noStrike">
                          <a:latin typeface="Arial"/>
                        </a:rPr>
                        <a:t>min</a:t>
                      </a:r>
                    </a:p>
                  </a:txBody>
                  <a:tcPr marL="7144" marR="7144" marT="7144"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b"/>
                      <a:r>
                        <a:rPr lang="en-US" sz="1100" b="0" i="0" u="none" strike="noStrike">
                          <a:latin typeface="Arial"/>
                        </a:rPr>
                        <a:t>max</a:t>
                      </a:r>
                    </a:p>
                  </a:txBody>
                  <a:tcPr marL="7144" marR="7144" marT="7144"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b"/>
                      <a:r>
                        <a:rPr lang="en-US" sz="1100" b="0" i="0" u="none" strike="noStrike" dirty="0">
                          <a:latin typeface="Symbol"/>
                        </a:rPr>
                        <a:t>s</a:t>
                      </a:r>
                    </a:p>
                  </a:txBody>
                  <a:tcPr marL="7144" marR="7144" marT="7144"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lumMod val="20000"/>
                        <a:lumOff val="80000"/>
                      </a:schemeClr>
                    </a:solidFill>
                  </a:tcPr>
                </a:tc>
              </a:tr>
              <a:tr h="349913">
                <a:tc>
                  <a:txBody>
                    <a:bodyPr/>
                    <a:lstStyle/>
                    <a:p>
                      <a:pPr algn="ctr" fontAlgn="ctr"/>
                      <a:r>
                        <a:rPr lang="en-US" sz="1100" b="0" i="0" u="none" strike="noStrike" dirty="0" err="1" smtClean="0">
                          <a:latin typeface="Symbol"/>
                        </a:rPr>
                        <a:t>D</a:t>
                      </a:r>
                      <a:r>
                        <a:rPr lang="en-US" sz="1100" b="0" i="0" u="none" strike="noStrike" dirty="0" err="1" smtClean="0">
                          <a:latin typeface="Arial"/>
                        </a:rPr>
                        <a:t>xmaxi</a:t>
                      </a:r>
                      <a:r>
                        <a:rPr lang="en-US" sz="1100" b="0" i="0" u="none" strike="noStrike" dirty="0" smtClean="0">
                          <a:latin typeface="Arial"/>
                        </a:rPr>
                        <a:t> (mm)</a:t>
                      </a:r>
                      <a:endParaRPr lang="en-US" sz="1100" b="0" i="0" u="none" strike="noStrike" dirty="0">
                        <a:latin typeface="Symbo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ctr"/>
                      <a:r>
                        <a:rPr lang="en-US" sz="1100" b="0" i="0" u="none" strike="noStrike" dirty="0">
                          <a:latin typeface="Arial"/>
                        </a:rPr>
                        <a:t>0.170</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0.071</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0.435</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0.083</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913">
                <a:tc>
                  <a:txBody>
                    <a:bodyPr/>
                    <a:lstStyle/>
                    <a:p>
                      <a:pPr algn="ctr" fontAlgn="ctr"/>
                      <a:r>
                        <a:rPr lang="en-US" sz="1100" b="0" i="0" u="none" strike="noStrike" dirty="0" err="1" smtClean="0">
                          <a:latin typeface="Symbol"/>
                        </a:rPr>
                        <a:t>D</a:t>
                      </a:r>
                      <a:r>
                        <a:rPr lang="en-US" sz="1100" b="0" i="0" u="none" strike="noStrike" dirty="0" err="1" smtClean="0">
                          <a:latin typeface="Arial"/>
                        </a:rPr>
                        <a:t>zmaxi</a:t>
                      </a:r>
                      <a:r>
                        <a:rPr lang="en-US" sz="1100" b="0" i="0" u="none" strike="noStrike" dirty="0" smtClean="0">
                          <a:latin typeface="Arial"/>
                        </a:rPr>
                        <a:t> (mm)</a:t>
                      </a:r>
                      <a:endParaRPr lang="en-US" sz="1100" b="0" i="0" u="none" strike="noStrike" dirty="0">
                        <a:latin typeface="Symbo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ctr"/>
                      <a:r>
                        <a:rPr lang="en-US" sz="1100" b="0" i="0" u="none" strike="noStrike">
                          <a:latin typeface="Arial"/>
                        </a:rPr>
                        <a:t>0.153</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0.049</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0.690</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0.086</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535">
                <a:tc>
                  <a:txBody>
                    <a:bodyPr/>
                    <a:lstStyle/>
                    <a:p>
                      <a:pPr algn="ctr" fontAlgn="ctr"/>
                      <a:r>
                        <a:rPr lang="en-US" sz="1100" b="0" i="0" u="none" strike="noStrike" dirty="0" err="1" smtClean="0">
                          <a:latin typeface="Symbol"/>
                        </a:rPr>
                        <a:t>a</a:t>
                      </a:r>
                      <a:r>
                        <a:rPr lang="en-US" sz="1100" b="0" i="0" u="none" strike="noStrike" dirty="0" err="1" smtClean="0">
                          <a:latin typeface="Arial"/>
                        </a:rPr>
                        <a:t>maxi</a:t>
                      </a:r>
                      <a:r>
                        <a:rPr lang="en-US" sz="1100" b="0" i="0" u="none" strike="noStrike" dirty="0" smtClean="0">
                          <a:latin typeface="Arial"/>
                        </a:rPr>
                        <a:t> (</a:t>
                      </a:r>
                      <a:r>
                        <a:rPr lang="en-US" sz="1100" b="0" i="0" u="none" strike="noStrike" dirty="0" err="1" smtClean="0">
                          <a:latin typeface="Arial"/>
                        </a:rPr>
                        <a:t>mrad</a:t>
                      </a:r>
                      <a:r>
                        <a:rPr lang="en-US" sz="1100" b="0" i="0" u="none" strike="noStrike" dirty="0" smtClean="0">
                          <a:latin typeface="Arial"/>
                        </a:rPr>
                        <a:t>)</a:t>
                      </a:r>
                      <a:endParaRPr lang="en-US" sz="1100" b="0" i="0" u="none" strike="noStrike" dirty="0">
                        <a:latin typeface="Symbo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ctr"/>
                      <a:r>
                        <a:rPr lang="en-US" sz="1100" b="0" i="0" u="none" strike="noStrike">
                          <a:latin typeface="Arial"/>
                        </a:rPr>
                        <a:t>0.539</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0.164</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1.407</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a:latin typeface="Arial"/>
                        </a:rPr>
                        <a:t>0.261</a:t>
                      </a: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324036">
                <a:tc>
                  <a:txBody>
                    <a:bodyPr/>
                    <a:lstStyle/>
                    <a:p>
                      <a:pPr algn="l" fontAlgn="b"/>
                      <a:endParaRPr lang="en-US" sz="1100" b="0" i="0" u="none" strike="noStrike">
                        <a:latin typeface="Arial"/>
                      </a:endParaRPr>
                    </a:p>
                  </a:txBody>
                  <a:tcPr marL="7144" marR="7144" marT="7144"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n-US" sz="1100" b="0" i="0" u="none" strike="noStrike">
                        <a:latin typeface="Arial"/>
                      </a:endParaRPr>
                    </a:p>
                  </a:txBody>
                  <a:tcPr marL="7144" marR="7144" marT="7144"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n-US" sz="1100" b="0" i="0" u="none" strike="noStrike">
                        <a:latin typeface="Arial"/>
                      </a:endParaRPr>
                    </a:p>
                  </a:txBody>
                  <a:tcPr marL="7144" marR="7144" marT="7144"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n-US" sz="1100" b="0" i="0" u="none" strike="noStrike">
                        <a:latin typeface="Arial"/>
                      </a:endParaRPr>
                    </a:p>
                  </a:txBody>
                  <a:tcPr marL="7144" marR="7144" marT="7144"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n-US" sz="1100" b="0" i="0" u="none" strike="noStrike">
                        <a:latin typeface="Arial"/>
                      </a:endParaRPr>
                    </a:p>
                  </a:txBody>
                  <a:tcPr marL="7144" marR="7144" marT="7144" marB="0" anchor="b">
                    <a:lnL>
                      <a:noFill/>
                    </a:lnL>
                    <a:lnR>
                      <a:noFill/>
                    </a:lnR>
                    <a:lnT w="25400" cap="flat" cmpd="dbl" algn="ctr">
                      <a:solidFill>
                        <a:srgbClr val="000000"/>
                      </a:solidFill>
                      <a:prstDash val="solid"/>
                      <a:round/>
                      <a:headEnd type="none" w="med" len="med"/>
                      <a:tailEnd type="none" w="med" len="med"/>
                    </a:lnT>
                    <a:lnB>
                      <a:noFill/>
                    </a:lnB>
                  </a:tcPr>
                </a:tc>
              </a:tr>
              <a:tr h="327184">
                <a:tc>
                  <a:txBody>
                    <a:bodyPr/>
                    <a:lstStyle/>
                    <a:p>
                      <a:pPr algn="l" fontAlgn="b"/>
                      <a:endParaRPr lang="en-US" sz="1100" b="0" i="0" u="none" strike="noStrike" dirty="0">
                        <a:latin typeface="Arial"/>
                      </a:endParaRPr>
                    </a:p>
                  </a:txBody>
                  <a:tcPr marL="7144" marR="7144" marT="7144" marB="0" anchor="b">
                    <a:lnL>
                      <a:noFill/>
                    </a:lnL>
                    <a:lnR>
                      <a:noFill/>
                    </a:lnR>
                    <a:lnT>
                      <a:noFill/>
                    </a:lnT>
                    <a:lnB w="25400" cap="flat" cmpd="dbl" algn="ctr">
                      <a:solidFill>
                        <a:srgbClr val="000000"/>
                      </a:solidFill>
                      <a:prstDash val="solid"/>
                      <a:round/>
                      <a:headEnd type="none" w="med" len="med"/>
                      <a:tailEnd type="none" w="med" len="med"/>
                    </a:lnB>
                  </a:tcPr>
                </a:tc>
                <a:tc gridSpan="2">
                  <a:txBody>
                    <a:bodyPr/>
                    <a:lstStyle/>
                    <a:p>
                      <a:pPr algn="ctr" fontAlgn="b"/>
                      <a:r>
                        <a:rPr lang="en-US" sz="1100" b="0" i="0" u="none" strike="noStrike" dirty="0" smtClean="0">
                          <a:latin typeface="Arial"/>
                        </a:rPr>
                        <a:t>Quads</a:t>
                      </a:r>
                    </a:p>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latin typeface="Arial"/>
                        </a:rPr>
                        <a:t>Mean           </a:t>
                      </a:r>
                      <a:r>
                        <a:rPr lang="en-US" sz="1100" b="0" i="0" u="none" strike="noStrike" dirty="0" smtClean="0">
                          <a:latin typeface="Symbol"/>
                        </a:rPr>
                        <a:t>s</a:t>
                      </a:r>
                    </a:p>
                  </a:txBody>
                  <a:tcPr marL="7144" marR="7144" marT="7144" marB="0" anchor="b">
                    <a:lnL>
                      <a:noFill/>
                    </a:lnL>
                    <a:lnR>
                      <a:noFill/>
                    </a:lnR>
                    <a:lnT>
                      <a:noFill/>
                    </a:lnT>
                    <a:lnB w="25400" cap="flat" cmpd="dbl" algn="ctr">
                      <a:solidFill>
                        <a:srgbClr val="000000"/>
                      </a:solidFill>
                      <a:prstDash val="solid"/>
                      <a:round/>
                      <a:headEnd type="none" w="med" len="med"/>
                      <a:tailEnd type="none" w="med" len="med"/>
                    </a:lnB>
                    <a:solidFill>
                      <a:schemeClr val="tx1">
                        <a:lumMod val="20000"/>
                        <a:lumOff val="80000"/>
                      </a:schemeClr>
                    </a:solidFill>
                  </a:tcPr>
                </a:tc>
                <a:tc hMerge="1">
                  <a:txBody>
                    <a:bodyPr/>
                    <a:lstStyle/>
                    <a:p>
                      <a:pPr algn="l" fontAlgn="b"/>
                      <a:endParaRPr lang="en-US" sz="1400" b="0" i="0" u="none" strike="noStrike" dirty="0">
                        <a:latin typeface="Arial"/>
                      </a:endParaRP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gridSpan="2">
                  <a:txBody>
                    <a:bodyPr/>
                    <a:lstStyle/>
                    <a:p>
                      <a:pPr algn="ctr" fontAlgn="b"/>
                      <a:r>
                        <a:rPr lang="en-US" sz="1100" b="0" i="0" u="none" strike="noStrike" dirty="0" smtClean="0">
                          <a:latin typeface="Arial"/>
                        </a:rPr>
                        <a:t>Correctors</a:t>
                      </a:r>
                    </a:p>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latin typeface="+mn-lt"/>
                        </a:rPr>
                        <a:t>Mean           </a:t>
                      </a:r>
                      <a:r>
                        <a:rPr lang="en-US" sz="1100" b="0" i="0" u="none" strike="noStrike" dirty="0" smtClean="0">
                          <a:latin typeface="Symbol"/>
                        </a:rPr>
                        <a:t>s</a:t>
                      </a:r>
                    </a:p>
                  </a:txBody>
                  <a:tcPr marL="7144" marR="7144" marT="7144" marB="0" anchor="b">
                    <a:lnL>
                      <a:noFill/>
                    </a:lnL>
                    <a:lnR>
                      <a:noFill/>
                    </a:lnR>
                    <a:lnT>
                      <a:noFill/>
                    </a:lnT>
                    <a:lnB w="25400" cap="flat" cmpd="dbl" algn="ctr">
                      <a:solidFill>
                        <a:srgbClr val="000000"/>
                      </a:solidFill>
                      <a:prstDash val="solid"/>
                      <a:round/>
                      <a:headEnd type="none" w="med" len="med"/>
                      <a:tailEnd type="none" w="med" len="med"/>
                    </a:lnB>
                    <a:solidFill>
                      <a:schemeClr val="tx1">
                        <a:lumMod val="20000"/>
                        <a:lumOff val="80000"/>
                      </a:schemeClr>
                    </a:solidFill>
                  </a:tcPr>
                </a:tc>
                <a:tc hMerge="1">
                  <a:txBody>
                    <a:bodyPr/>
                    <a:lstStyle/>
                    <a:p>
                      <a:pPr algn="l" fontAlgn="b"/>
                      <a:endParaRPr lang="en-US" sz="1400" b="0" i="0" u="none" strike="noStrike" dirty="0">
                        <a:latin typeface="Arial"/>
                      </a:endParaRP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r>
              <a:tr h="349913">
                <a:tc>
                  <a:txBody>
                    <a:bodyPr/>
                    <a:lstStyle/>
                    <a:p>
                      <a:pPr algn="ctr" fontAlgn="ctr"/>
                      <a:r>
                        <a:rPr lang="en-US" sz="1100" b="0" i="0" u="none" strike="noStrike" dirty="0" smtClean="0">
                          <a:latin typeface="Symbol"/>
                        </a:rPr>
                        <a:t>D</a:t>
                      </a:r>
                      <a:r>
                        <a:rPr lang="en-US" sz="1100" b="0" i="0" u="none" strike="noStrike" dirty="0" smtClean="0">
                          <a:latin typeface="Arial"/>
                        </a:rPr>
                        <a:t>X (mm)</a:t>
                      </a:r>
                      <a:endParaRPr lang="en-US" sz="1100" b="0" i="0" u="none" strike="noStrike" dirty="0">
                        <a:latin typeface="Symbo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ctr"/>
                      <a:r>
                        <a:rPr lang="en-US" sz="1100" b="0" i="0" u="none" strike="noStrike" dirty="0" smtClean="0">
                          <a:latin typeface="Arial"/>
                        </a:rPr>
                        <a:t>0.001</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0.022</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0.003</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0.250</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913">
                <a:tc>
                  <a:txBody>
                    <a:bodyPr/>
                    <a:lstStyle/>
                    <a:p>
                      <a:pPr algn="ctr" fontAlgn="ctr"/>
                      <a:r>
                        <a:rPr lang="en-US" sz="1100" b="0" i="0" u="none" strike="noStrike" dirty="0" smtClean="0">
                          <a:latin typeface="Symbol"/>
                        </a:rPr>
                        <a:t>D</a:t>
                      </a:r>
                      <a:r>
                        <a:rPr lang="en-US" sz="1100" b="0" i="0" u="none" strike="noStrike" dirty="0" smtClean="0">
                          <a:latin typeface="Arial"/>
                        </a:rPr>
                        <a:t>Z (mm)</a:t>
                      </a:r>
                      <a:endParaRPr lang="en-US" sz="1100" b="0" i="0" u="none" strike="noStrike" dirty="0">
                        <a:latin typeface="Symbo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ctr"/>
                      <a:r>
                        <a:rPr lang="en-US" sz="1100" b="0" i="0" u="none" strike="noStrike" dirty="0" smtClean="0">
                          <a:latin typeface="Arial"/>
                        </a:rPr>
                        <a:t>0.002</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0.027</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0.303</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0.231</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78777">
                <a:tc>
                  <a:txBody>
                    <a:bodyPr/>
                    <a:lstStyle/>
                    <a:p>
                      <a:pPr algn="ctr" fontAlgn="ctr"/>
                      <a:endParaRPr lang="en-US" sz="1100" b="0" i="0" u="none" strike="noStrike" dirty="0">
                        <a:latin typeface="Arial"/>
                      </a:endParaRPr>
                    </a:p>
                  </a:txBody>
                  <a:tcPr marL="7144" marR="7144" marT="7144"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endParaRPr lang="en-US" sz="1100" b="0" i="0" u="none" strike="noStrike" dirty="0">
                        <a:latin typeface="Arial"/>
                      </a:endParaRPr>
                    </a:p>
                  </a:txBody>
                  <a:tcPr marL="7144" marR="7144" marT="7144"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endParaRPr lang="en-US" sz="1100" b="0" i="0" u="none" strike="noStrike" dirty="0">
                        <a:latin typeface="Arial"/>
                      </a:endParaRPr>
                    </a:p>
                  </a:txBody>
                  <a:tcPr marL="7144" marR="7144" marT="7144"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endParaRPr lang="en-US" sz="1100" b="0" i="0" u="none" strike="noStrike" dirty="0">
                        <a:latin typeface="Arial"/>
                      </a:endParaRPr>
                    </a:p>
                  </a:txBody>
                  <a:tcPr marL="7144" marR="7144" marT="7144"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endParaRPr lang="en-US" sz="1100" b="0" i="0" u="none" strike="noStrike" dirty="0">
                        <a:latin typeface="Arial"/>
                      </a:endParaRPr>
                    </a:p>
                  </a:txBody>
                  <a:tcPr marL="7144" marR="7144" marT="7144"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349913">
                <a:tc>
                  <a:txBody>
                    <a:bodyPr/>
                    <a:lstStyle/>
                    <a:p>
                      <a:pPr algn="ctr" fontAlgn="ctr"/>
                      <a:r>
                        <a:rPr lang="en-US" sz="1100" b="0" i="0" u="none" strike="noStrike" dirty="0" smtClean="0">
                          <a:latin typeface="Arial"/>
                        </a:rPr>
                        <a:t>Roll </a:t>
                      </a:r>
                      <a:r>
                        <a:rPr lang="en-US" sz="1100" b="0" i="0" u="none" strike="noStrike" dirty="0" smtClean="0">
                          <a:latin typeface="Symbol"/>
                        </a:rPr>
                        <a:t>f</a:t>
                      </a:r>
                      <a:r>
                        <a:rPr lang="en-US" sz="1100" b="0" i="0" u="none" strike="noStrike" baseline="0" dirty="0" smtClean="0">
                          <a:latin typeface="Symbol"/>
                        </a:rPr>
                        <a:t> (</a:t>
                      </a:r>
                      <a:r>
                        <a:rPr lang="en-US" sz="1100" b="0" i="0" u="none" strike="noStrike" dirty="0" err="1" smtClean="0">
                          <a:latin typeface="Arial"/>
                        </a:rPr>
                        <a:t>mrad</a:t>
                      </a:r>
                      <a:r>
                        <a:rPr lang="en-US" sz="1100" b="0" i="0" u="none" strike="noStrike" dirty="0" smtClean="0">
                          <a:latin typeface="Symbol"/>
                        </a:rPr>
                        <a:t>)</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ctr"/>
                      <a:r>
                        <a:rPr lang="en-US" sz="1100" b="0" i="0" u="none" strike="noStrike" dirty="0">
                          <a:latin typeface="Arial"/>
                        </a:rPr>
                        <a:t>-</a:t>
                      </a:r>
                      <a:r>
                        <a:rPr lang="en-US" sz="1100" b="0" i="0" u="none" strike="noStrike" dirty="0" smtClean="0">
                          <a:latin typeface="Arial"/>
                        </a:rPr>
                        <a:t>0.009</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0.078</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-0.143</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0.182</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913">
                <a:tc>
                  <a:txBody>
                    <a:bodyPr/>
                    <a:lstStyle/>
                    <a:p>
                      <a:pPr algn="ctr" fontAlgn="ctr"/>
                      <a:r>
                        <a:rPr lang="en-US" sz="1100" b="0" i="0" u="none" strike="noStrike" dirty="0" smtClean="0">
                          <a:latin typeface="Arial"/>
                        </a:rPr>
                        <a:t>Pitch </a:t>
                      </a:r>
                      <a:r>
                        <a:rPr lang="en-US" sz="1100" b="0" i="0" u="none" strike="noStrike" dirty="0" smtClean="0">
                          <a:latin typeface="Symbol"/>
                        </a:rPr>
                        <a:t>q (</a:t>
                      </a:r>
                      <a:r>
                        <a:rPr lang="en-US" sz="1100" b="0" i="0" u="none" strike="noStrike" dirty="0" err="1" smtClean="0">
                          <a:latin typeface="Arial"/>
                        </a:rPr>
                        <a:t>mrad</a:t>
                      </a:r>
                      <a:r>
                        <a:rPr lang="en-US" sz="1100" b="0" i="0" u="none" strike="noStrike" dirty="0" smtClean="0">
                          <a:latin typeface="Symbol"/>
                        </a:rPr>
                        <a:t>)</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ctr"/>
                      <a:r>
                        <a:rPr lang="en-US" sz="1100" b="0" i="0" u="none" strike="noStrike" dirty="0">
                          <a:latin typeface="Arial"/>
                        </a:rPr>
                        <a:t>-</a:t>
                      </a:r>
                      <a:r>
                        <a:rPr lang="en-US" sz="1100" b="0" i="0" u="none" strike="noStrike" dirty="0" smtClean="0">
                          <a:latin typeface="Arial"/>
                        </a:rPr>
                        <a:t>0.006</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0.193</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-0.059</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0.389</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913">
                <a:tc>
                  <a:txBody>
                    <a:bodyPr/>
                    <a:lstStyle/>
                    <a:p>
                      <a:pPr algn="ctr" fontAlgn="ctr"/>
                      <a:r>
                        <a:rPr lang="en-US" sz="1100" b="0" i="0" u="none" strike="noStrike" dirty="0" smtClean="0">
                          <a:latin typeface="Arial"/>
                        </a:rPr>
                        <a:t>Yaw </a:t>
                      </a:r>
                      <a:r>
                        <a:rPr lang="en-US" sz="1100" b="0" i="0" u="none" strike="noStrike" dirty="0" smtClean="0">
                          <a:latin typeface="Symbol"/>
                        </a:rPr>
                        <a:t>y (</a:t>
                      </a:r>
                      <a:r>
                        <a:rPr lang="en-US" sz="1100" b="0" i="0" u="none" strike="noStrike" dirty="0" err="1" smtClean="0">
                          <a:latin typeface="Arial"/>
                        </a:rPr>
                        <a:t>mrad</a:t>
                      </a:r>
                      <a:r>
                        <a:rPr lang="en-US" sz="1100" b="0" i="0" u="none" strike="noStrike" dirty="0" smtClean="0">
                          <a:latin typeface="Symbol"/>
                        </a:rPr>
                        <a:t>)</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lumMod val="20000"/>
                        <a:lumOff val="80000"/>
                      </a:schemeClr>
                    </a:solidFill>
                  </a:tcPr>
                </a:tc>
                <a:tc>
                  <a:txBody>
                    <a:bodyPr/>
                    <a:lstStyle/>
                    <a:p>
                      <a:pPr algn="ctr" fontAlgn="ctr"/>
                      <a:r>
                        <a:rPr lang="en-US" sz="1100" b="0" i="0" u="none" strike="noStrike" dirty="0">
                          <a:latin typeface="Arial"/>
                        </a:rPr>
                        <a:t>-</a:t>
                      </a:r>
                      <a:r>
                        <a:rPr lang="en-US" sz="1100" b="0" i="0" u="none" strike="noStrike" dirty="0" smtClean="0">
                          <a:latin typeface="Arial"/>
                        </a:rPr>
                        <a:t>0.012</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0.061</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-0.036</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100" b="0" i="0" u="none" strike="noStrike" dirty="0" smtClean="0">
                          <a:latin typeface="Arial"/>
                        </a:rPr>
                        <a:t>0.209</a:t>
                      </a:r>
                      <a:endParaRPr lang="en-US" sz="1100" b="0" i="0" u="none" strike="noStrike" dirty="0">
                        <a:latin typeface="Arial"/>
                      </a:endParaRPr>
                    </a:p>
                  </a:txBody>
                  <a:tcPr marL="7144" marR="7144" marT="714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pic>
        <p:nvPicPr>
          <p:cNvPr id="10" name="Picture 9"/>
          <p:cNvPicPr>
            <a:picLocks noChangeAspect="1" noChangeArrowheads="1"/>
          </p:cNvPicPr>
          <p:nvPr/>
        </p:nvPicPr>
        <p:blipFill>
          <a:blip r:embed="rId4" cstate="print"/>
          <a:srcRect/>
          <a:stretch>
            <a:fillRect/>
          </a:stretch>
        </p:blipFill>
        <p:spPr bwMode="auto">
          <a:xfrm>
            <a:off x="1617128" y="1088201"/>
            <a:ext cx="2003013" cy="1188132"/>
          </a:xfrm>
          <a:prstGeom prst="rect">
            <a:avLst/>
          </a:prstGeom>
          <a:noFill/>
          <a:ln w="9525">
            <a:noFill/>
            <a:miter lim="800000"/>
            <a:headEnd/>
            <a:tailEnd/>
          </a:ln>
        </p:spPr>
      </p:pic>
      <p:pic>
        <p:nvPicPr>
          <p:cNvPr id="11" name="Picture 10"/>
          <p:cNvPicPr>
            <a:picLocks noChangeAspect="1" noChangeArrowheads="1"/>
          </p:cNvPicPr>
          <p:nvPr/>
        </p:nvPicPr>
        <p:blipFill>
          <a:blip r:embed="rId5" cstate="print"/>
          <a:srcRect/>
          <a:stretch>
            <a:fillRect/>
          </a:stretch>
        </p:blipFill>
        <p:spPr bwMode="auto">
          <a:xfrm>
            <a:off x="3059833" y="3615783"/>
            <a:ext cx="1320347" cy="1070282"/>
          </a:xfrm>
          <a:prstGeom prst="rect">
            <a:avLst/>
          </a:prstGeom>
          <a:noFill/>
          <a:ln w="9525">
            <a:noFill/>
            <a:miter lim="800000"/>
            <a:headEnd/>
            <a:tailEnd/>
          </a:ln>
        </p:spPr>
      </p:pic>
      <p:sp>
        <p:nvSpPr>
          <p:cNvPr id="12" name="TextBox 11"/>
          <p:cNvSpPr txBox="1"/>
          <p:nvPr/>
        </p:nvSpPr>
        <p:spPr>
          <a:xfrm>
            <a:off x="1277634" y="735546"/>
            <a:ext cx="4281941" cy="230832"/>
          </a:xfrm>
          <a:prstGeom prst="rect">
            <a:avLst/>
          </a:prstGeom>
          <a:noFill/>
        </p:spPr>
        <p:txBody>
          <a:bodyPr wrap="none" rtlCol="0">
            <a:spAutoFit/>
          </a:bodyPr>
          <a:lstStyle/>
          <a:p>
            <a:r>
              <a:rPr lang="en-US" sz="900" b="1" i="1" dirty="0"/>
              <a:t>Magnets yoke alignment </a:t>
            </a:r>
            <a:r>
              <a:rPr lang="en-US" sz="900" dirty="0"/>
              <a:t>over the cold mass length in the cold mass referential</a:t>
            </a:r>
            <a:endParaRPr lang="en-US" sz="900" dirty="0"/>
          </a:p>
        </p:txBody>
      </p:sp>
      <p:sp>
        <p:nvSpPr>
          <p:cNvPr id="13" name="TextBox 12"/>
          <p:cNvSpPr txBox="1"/>
          <p:nvPr/>
        </p:nvSpPr>
        <p:spPr>
          <a:xfrm>
            <a:off x="1391670" y="2347451"/>
            <a:ext cx="3986989" cy="230832"/>
          </a:xfrm>
          <a:prstGeom prst="rect">
            <a:avLst/>
          </a:prstGeom>
          <a:noFill/>
        </p:spPr>
        <p:txBody>
          <a:bodyPr wrap="none" rtlCol="0">
            <a:spAutoFit/>
          </a:bodyPr>
          <a:lstStyle/>
          <a:p>
            <a:r>
              <a:rPr lang="en-US" sz="900" b="1" i="1" dirty="0"/>
              <a:t>Magnets alignment </a:t>
            </a:r>
            <a:r>
              <a:rPr lang="en-US" sz="900" dirty="0"/>
              <a:t>over the cold mass length in the cold mass referential</a:t>
            </a:r>
            <a:endParaRPr lang="en-US" sz="900" dirty="0"/>
          </a:p>
        </p:txBody>
      </p:sp>
      <p:grpSp>
        <p:nvGrpSpPr>
          <p:cNvPr id="22" name="Group 21"/>
          <p:cNvGrpSpPr/>
          <p:nvPr/>
        </p:nvGrpSpPr>
        <p:grpSpPr>
          <a:xfrm>
            <a:off x="1936551" y="1003158"/>
            <a:ext cx="2105280" cy="1160471"/>
            <a:chOff x="9423593" y="1244390"/>
            <a:chExt cx="2807040" cy="1547295"/>
          </a:xfrm>
        </p:grpSpPr>
        <p:sp>
          <p:nvSpPr>
            <p:cNvPr id="15" name="AutoShape 7"/>
            <p:cNvSpPr>
              <a:spLocks noChangeArrowheads="1"/>
            </p:cNvSpPr>
            <p:nvPr/>
          </p:nvSpPr>
          <p:spPr bwMode="auto">
            <a:xfrm rot="20046487">
              <a:off x="9521237" y="1373959"/>
              <a:ext cx="2633571" cy="1333197"/>
            </a:xfrm>
            <a:prstGeom prst="roundRect">
              <a:avLst>
                <a:gd name="adj" fmla="val 16667"/>
              </a:avLst>
            </a:prstGeom>
            <a:solidFill>
              <a:schemeClr val="bg1"/>
            </a:solidFill>
            <a:ln w="152400">
              <a:solidFill>
                <a:srgbClr val="990033"/>
              </a:solidFill>
              <a:round/>
              <a:headEnd/>
              <a:tailEnd/>
            </a:ln>
            <a:effectLs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b="1" dirty="0">
                  <a:solidFill>
                    <a:srgbClr val="990033"/>
                  </a:solidFill>
                </a:rPr>
                <a:t>Targeted values</a:t>
              </a:r>
            </a:p>
            <a:p>
              <a:pPr algn="ctr"/>
              <a:r>
                <a:rPr lang="en-GB" sz="1050"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D</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xmax</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0.1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mm</a:t>
              </a:r>
              <a:endParaRPr lang="en-GB" sz="1050" dirty="0">
                <a:solidFill>
                  <a:srgbClr val="990033"/>
                </a:solidFill>
                <a:latin typeface="Symbol" panose="05050102010706020507" pitchFamily="18" charset="2"/>
                <a:ea typeface="Times New Roman" panose="02020603050405020304" pitchFamily="18" charset="0"/>
                <a:cs typeface="Times New Roman" panose="02020603050405020304" pitchFamily="18" charset="0"/>
              </a:endParaRPr>
            </a:p>
            <a:p>
              <a:pPr algn="ctr"/>
              <a:r>
                <a:rPr lang="en-GB" sz="1050"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D</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zmax</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0.1 mm</a:t>
              </a:r>
              <a:endParaRPr lang="en-GB" b="1" dirty="0">
                <a:solidFill>
                  <a:srgbClr val="990033"/>
                </a:solidFill>
              </a:endParaRPr>
            </a:p>
            <a:p>
              <a:pPr algn="ctr"/>
              <a:r>
                <a:rPr lang="en-GB" sz="1500"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a</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max</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±1 </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mrad</a:t>
              </a:r>
              <a:endPar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endParaRPr>
            </a:p>
          </p:txBody>
        </p:sp>
        <p:pic>
          <p:nvPicPr>
            <p:cNvPr id="16" name="Picture 5" descr="stamp-effects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046487">
              <a:off x="9423593" y="1244390"/>
              <a:ext cx="2807040" cy="1547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grpSp>
        <p:nvGrpSpPr>
          <p:cNvPr id="23" name="Group 22"/>
          <p:cNvGrpSpPr/>
          <p:nvPr/>
        </p:nvGrpSpPr>
        <p:grpSpPr>
          <a:xfrm>
            <a:off x="1966116" y="2950156"/>
            <a:ext cx="2046150" cy="1556264"/>
            <a:chOff x="9142857" y="2503001"/>
            <a:chExt cx="2728200" cy="2075019"/>
          </a:xfrm>
        </p:grpSpPr>
        <p:sp>
          <p:nvSpPr>
            <p:cNvPr id="18" name="AutoShape 7"/>
            <p:cNvSpPr>
              <a:spLocks noChangeArrowheads="1"/>
            </p:cNvSpPr>
            <p:nvPr/>
          </p:nvSpPr>
          <p:spPr bwMode="auto">
            <a:xfrm rot="20046487">
              <a:off x="9181111" y="2579672"/>
              <a:ext cx="2633571" cy="1939147"/>
            </a:xfrm>
            <a:prstGeom prst="roundRect">
              <a:avLst>
                <a:gd name="adj" fmla="val 16667"/>
              </a:avLst>
            </a:prstGeom>
            <a:solidFill>
              <a:schemeClr val="bg1"/>
            </a:solidFill>
            <a:ln w="152400">
              <a:solidFill>
                <a:srgbClr val="990033"/>
              </a:solidFill>
              <a:round/>
              <a:headEnd/>
              <a:tailEnd/>
            </a:ln>
            <a:effectLs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b="1" dirty="0">
                  <a:solidFill>
                    <a:srgbClr val="990033"/>
                  </a:solidFill>
                </a:rPr>
                <a:t>Targeted values</a:t>
              </a:r>
            </a:p>
            <a:p>
              <a:pPr algn="ctr"/>
              <a:r>
                <a:rPr lang="en-GB" sz="1050"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D</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Xmax</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±0.1 mm</a:t>
              </a:r>
              <a:endParaRPr lang="en-GB" sz="1050" dirty="0">
                <a:solidFill>
                  <a:srgbClr val="990033"/>
                </a:solidFill>
                <a:latin typeface="Symbol" panose="05050102010706020507" pitchFamily="18" charset="2"/>
                <a:ea typeface="Times New Roman" panose="02020603050405020304" pitchFamily="18" charset="0"/>
                <a:cs typeface="Times New Roman" panose="02020603050405020304" pitchFamily="18" charset="0"/>
              </a:endParaRPr>
            </a:p>
            <a:p>
              <a:pPr algn="ctr"/>
              <a:r>
                <a:rPr lang="en-GB" sz="1050"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D</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Zmax</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 ±0.1 mm</a:t>
              </a:r>
              <a:endParaRPr lang="en-GB" b="1" dirty="0">
                <a:solidFill>
                  <a:srgbClr val="990033"/>
                </a:solidFill>
              </a:endParaRPr>
            </a:p>
            <a:p>
              <a:pPr algn="ctr"/>
              <a:r>
                <a:rPr lang="en-GB" sz="1050" dirty="0">
                  <a:solidFill>
                    <a:srgbClr val="990033"/>
                  </a:solidFill>
                  <a:latin typeface="+mj-lt"/>
                  <a:ea typeface="Times New Roman" panose="02020603050405020304" pitchFamily="18" charset="0"/>
                  <a:cs typeface="Times New Roman" panose="02020603050405020304" pitchFamily="18" charset="0"/>
                </a:rPr>
                <a:t>Roll</a:t>
              </a:r>
              <a:r>
                <a:rPr lang="en-GB" sz="1050" dirty="0">
                  <a:solidFill>
                    <a:srgbClr val="990033"/>
                  </a:solidFill>
                  <a:latin typeface="Symbol" panose="05050102010706020507" pitchFamily="18" charset="2"/>
                  <a:ea typeface="Times New Roman" panose="02020603050405020304" pitchFamily="18" charset="0"/>
                  <a:cs typeface="Times New Roman" panose="02020603050405020304" pitchFamily="18" charset="0"/>
                </a:rPr>
                <a:t> F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0.1 </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mrad</a:t>
              </a:r>
              <a:endParaRPr lang="en-GB" sz="1050" dirty="0">
                <a:solidFill>
                  <a:srgbClr val="990033"/>
                </a:solidFill>
                <a:latin typeface="Symbol" panose="05050102010706020507" pitchFamily="18" charset="2"/>
                <a:ea typeface="Times New Roman" panose="02020603050405020304" pitchFamily="18" charset="0"/>
                <a:cs typeface="Times New Roman" panose="02020603050405020304" pitchFamily="18" charset="0"/>
              </a:endParaRPr>
            </a:p>
            <a:p>
              <a:pPr algn="ctr"/>
              <a:r>
                <a:rPr lang="en-GB" sz="1050" dirty="0">
                  <a:solidFill>
                    <a:srgbClr val="990033"/>
                  </a:solidFill>
                  <a:ea typeface="Times New Roman" panose="02020603050405020304" pitchFamily="18" charset="0"/>
                  <a:cs typeface="Times New Roman" panose="02020603050405020304" pitchFamily="18" charset="0"/>
                </a:rPr>
                <a:t>Pitch</a:t>
              </a:r>
              <a:r>
                <a:rPr lang="en-GB" sz="1050" dirty="0">
                  <a:solidFill>
                    <a:srgbClr val="990033"/>
                  </a:solidFill>
                  <a:latin typeface="Symbol" panose="05050102010706020507" pitchFamily="18" charset="2"/>
                  <a:ea typeface="Times New Roman" panose="02020603050405020304" pitchFamily="18" charset="0"/>
                  <a:cs typeface="Times New Roman" panose="02020603050405020304" pitchFamily="18" charset="0"/>
                </a:rPr>
                <a:t> q</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±1 </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mrad</a:t>
              </a:r>
              <a:endParaRPr lang="en-GB" b="1" dirty="0">
                <a:solidFill>
                  <a:srgbClr val="990033"/>
                </a:solidFill>
              </a:endParaRPr>
            </a:p>
            <a:p>
              <a:pPr algn="ctr"/>
              <a:r>
                <a:rPr lang="en-GB" sz="1050" dirty="0">
                  <a:solidFill>
                    <a:srgbClr val="990033"/>
                  </a:solidFill>
                  <a:ea typeface="Times New Roman" panose="02020603050405020304" pitchFamily="18" charset="0"/>
                  <a:cs typeface="Times New Roman" panose="02020603050405020304" pitchFamily="18" charset="0"/>
                </a:rPr>
                <a:t>Yaw </a:t>
              </a:r>
              <a:r>
                <a:rPr lang="en-GB" sz="1050" dirty="0">
                  <a:solidFill>
                    <a:srgbClr val="990033"/>
                  </a:solidFill>
                  <a:latin typeface="Symbol" panose="05050102010706020507" pitchFamily="18" charset="2"/>
                  <a:ea typeface="Times New Roman" panose="02020603050405020304" pitchFamily="18" charset="0"/>
                  <a:cs typeface="Times New Roman" panose="02020603050405020304" pitchFamily="18" charset="0"/>
                </a:rPr>
                <a:t>y</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±0.1 </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mrad</a:t>
              </a:r>
              <a:endPar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endParaRPr>
            </a:p>
          </p:txBody>
        </p:sp>
        <p:pic>
          <p:nvPicPr>
            <p:cNvPr id="19" name="Picture 5" descr="stamp-effects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046487">
              <a:off x="9142857" y="2503001"/>
              <a:ext cx="2728200" cy="2075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Tree>
    <p:extLst>
      <p:ext uri="{BB962C8B-B14F-4D97-AF65-F5344CB8AC3E}">
        <p14:creationId xmlns:p14="http://schemas.microsoft.com/office/powerpoint/2010/main" val="353502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20538"/>
            <a:ext cx="6170141" cy="705332"/>
          </a:xfrm>
        </p:spPr>
        <p:txBody>
          <a:bodyPr/>
          <a:lstStyle/>
          <a:p>
            <a:r>
              <a:rPr lang="en-GB" dirty="0" smtClean="0"/>
              <a:t>Analysis over the production</a:t>
            </a:r>
            <a:endParaRPr lang="en-GB" dirty="0"/>
          </a:p>
        </p:txBody>
      </p:sp>
      <p:pic>
        <p:nvPicPr>
          <p:cNvPr id="4" name="Picture 3067"/>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014" y="627534"/>
            <a:ext cx="2775209" cy="2300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rot="16200000">
            <a:off x="-2050434" y="2261050"/>
            <a:ext cx="4448860" cy="276999"/>
          </a:xfrm>
          <a:prstGeom prst="rect">
            <a:avLst/>
          </a:prstGeom>
          <a:noFill/>
        </p:spPr>
        <p:txBody>
          <a:bodyPr wrap="square" lIns="68580" tIns="34290" rIns="68580" bIns="34290">
            <a:spAutoFit/>
            <a:scene3d>
              <a:camera prst="orthographicFront"/>
              <a:lightRig rig="soft" dir="t">
                <a:rot lat="0" lon="0" rev="15600000"/>
              </a:lightRig>
            </a:scene3d>
            <a:sp3d extrusionH="57150" prstMaterial="softEdge">
              <a:bevelT w="25400" h="38100"/>
            </a:sp3d>
          </a:bodyPr>
          <a:lstStyle/>
          <a:p>
            <a:pPr algn="ctr"/>
            <a:r>
              <a:rPr lang="en-US" sz="1350" b="1" i="1" dirty="0">
                <a:ln/>
                <a:solidFill>
                  <a:schemeClr val="tx2">
                    <a:lumMod val="60000"/>
                    <a:lumOff val="40000"/>
                  </a:schemeClr>
                </a:solidFill>
              </a:rPr>
              <a:t>IR quad cold masses alignment and measurements</a:t>
            </a:r>
            <a:endParaRPr lang="en-US" sz="1350" b="1" i="1" dirty="0">
              <a:ln/>
              <a:solidFill>
                <a:schemeClr val="tx2">
                  <a:lumMod val="60000"/>
                  <a:lumOff val="40000"/>
                </a:schemeClr>
              </a:solidFill>
            </a:endParaRPr>
          </a:p>
        </p:txBody>
      </p:sp>
      <p:sp>
        <p:nvSpPr>
          <p:cNvPr id="8" name="TextBox 7"/>
          <p:cNvSpPr txBox="1"/>
          <p:nvPr/>
        </p:nvSpPr>
        <p:spPr>
          <a:xfrm>
            <a:off x="506316" y="2796700"/>
            <a:ext cx="6156684" cy="1904367"/>
          </a:xfrm>
          <a:prstGeom prst="rect">
            <a:avLst/>
          </a:prstGeom>
          <a:noFill/>
        </p:spPr>
        <p:txBody>
          <a:bodyPr wrap="square" rtlCol="0">
            <a:spAutoFit/>
          </a:bodyPr>
          <a:lstStyle/>
          <a:p>
            <a:pPr marL="214313" indent="-214313">
              <a:buFont typeface="Arial" panose="020B0604020202020204" pitchFamily="34" charset="0"/>
              <a:buChar char="•"/>
            </a:pPr>
            <a:endParaRPr lang="en-GB" sz="825" dirty="0"/>
          </a:p>
          <a:p>
            <a:pPr marL="66675" indent="-66675">
              <a:buFont typeface="Arial" panose="020B0604020202020204" pitchFamily="34" charset="0"/>
              <a:buChar char="•"/>
            </a:pPr>
            <a:r>
              <a:rPr lang="en-GB" sz="825" dirty="0"/>
              <a:t>The difference between H and V planes comes mostly from the general tendency of the beam tube to sag inside the correctors: the cold mass was originally designed to </a:t>
            </a:r>
            <a:r>
              <a:rPr lang="en-GB" sz="825" dirty="0"/>
              <a:t>minimise the sag along the </a:t>
            </a:r>
            <a:r>
              <a:rPr lang="en-GB" sz="825" dirty="0"/>
              <a:t>quadrupole and the </a:t>
            </a:r>
            <a:r>
              <a:rPr lang="en-GB" sz="825" dirty="0"/>
              <a:t>radial clearance between the beam tubes and magnet coils is larger in the correctors than in the quadrupoles </a:t>
            </a:r>
            <a:endParaRPr lang="en-GB" sz="825" dirty="0"/>
          </a:p>
          <a:p>
            <a:pPr marL="66675" indent="-66675">
              <a:buFont typeface="Arial" panose="020B0604020202020204" pitchFamily="34" charset="0"/>
              <a:buChar char="•"/>
            </a:pPr>
            <a:endParaRPr lang="en-GB" sz="825" dirty="0"/>
          </a:p>
          <a:p>
            <a:pPr marL="66675" indent="-66675">
              <a:buFont typeface="Arial" panose="020B0604020202020204" pitchFamily="34" charset="0"/>
              <a:buChar char="•"/>
            </a:pPr>
            <a:r>
              <a:rPr lang="en-GB" sz="825" dirty="0"/>
              <a:t>Cold bore tubes inspection introduced during the production to eliminate local deformation</a:t>
            </a:r>
          </a:p>
          <a:p>
            <a:endParaRPr lang="en-GB" sz="825" dirty="0"/>
          </a:p>
          <a:p>
            <a:pPr marL="66675" indent="-66675">
              <a:buFont typeface="Arial" panose="020B0604020202020204" pitchFamily="34" charset="0"/>
              <a:buChar char="•"/>
            </a:pPr>
            <a:r>
              <a:rPr lang="en-GB" sz="825" dirty="0"/>
              <a:t>The </a:t>
            </a:r>
            <a:r>
              <a:rPr lang="en-GB" sz="825" dirty="0"/>
              <a:t>spread in the vertical plane has steadily reduced to 0.25 mm, and is fully compatible in the </a:t>
            </a:r>
            <a:r>
              <a:rPr lang="en-GB" sz="825" dirty="0"/>
              <a:t>latest </a:t>
            </a:r>
            <a:r>
              <a:rPr lang="en-GB" sz="825" dirty="0"/>
              <a:t>production to that in the horizontal plane. </a:t>
            </a:r>
          </a:p>
          <a:p>
            <a:endParaRPr lang="en-GB" sz="825" dirty="0"/>
          </a:p>
          <a:p>
            <a:pPr marL="66675" indent="-66675">
              <a:buFont typeface="Arial" panose="020B0604020202020204" pitchFamily="34" charset="0"/>
              <a:buChar char="•"/>
            </a:pPr>
            <a:endParaRPr lang="en-GB" sz="825" dirty="0"/>
          </a:p>
          <a:p>
            <a:pPr algn="ctr"/>
            <a:r>
              <a:rPr lang="en-GB" sz="1050" dirty="0">
                <a:sym typeface="Wingdings" panose="05000000000000000000" pitchFamily="2" charset="2"/>
              </a:rPr>
              <a:t></a:t>
            </a:r>
            <a:r>
              <a:rPr lang="en-GB" sz="1050" dirty="0"/>
              <a:t>The alignment is stable and well within the tolerance</a:t>
            </a:r>
          </a:p>
          <a:p>
            <a:pPr marL="66675" indent="-66675">
              <a:buFont typeface="Arial" panose="020B0604020202020204" pitchFamily="34" charset="0"/>
              <a:buChar char="•"/>
            </a:pPr>
            <a:endParaRPr lang="en-GB" sz="825" dirty="0"/>
          </a:p>
          <a:p>
            <a:pPr marL="214313" indent="-214313">
              <a:buFont typeface="Arial" panose="020B0604020202020204" pitchFamily="34" charset="0"/>
              <a:buChar char="•"/>
            </a:pPr>
            <a:endParaRPr lang="en-GB" sz="825" dirty="0"/>
          </a:p>
        </p:txBody>
      </p:sp>
      <p:sp>
        <p:nvSpPr>
          <p:cNvPr id="9" name="Rectangle 8"/>
          <p:cNvSpPr/>
          <p:nvPr/>
        </p:nvSpPr>
        <p:spPr>
          <a:xfrm>
            <a:off x="3368634" y="4307447"/>
            <a:ext cx="3348372" cy="461665"/>
          </a:xfrm>
          <a:prstGeom prst="rect">
            <a:avLst/>
          </a:prstGeom>
        </p:spPr>
        <p:txBody>
          <a:bodyPr wrap="square">
            <a:spAutoFit/>
          </a:bodyPr>
          <a:lstStyle/>
          <a:p>
            <a:endParaRPr lang="en-GB" sz="600" dirty="0">
              <a:solidFill>
                <a:srgbClr val="000000"/>
              </a:solidFill>
              <a:latin typeface="Times New Roman" panose="02020603050405020304" pitchFamily="18" charset="0"/>
            </a:endParaRPr>
          </a:p>
          <a:p>
            <a:r>
              <a:rPr lang="en-GB" sz="600" dirty="0">
                <a:solidFill>
                  <a:srgbClr val="000000"/>
                </a:solidFill>
                <a:latin typeface="Times New Roman" panose="02020603050405020304" pitchFamily="18" charset="0"/>
              </a:rPr>
              <a:t> </a:t>
            </a:r>
          </a:p>
          <a:p>
            <a:pPr algn="r"/>
            <a:r>
              <a:rPr lang="en-GB" sz="600" dirty="0">
                <a:latin typeface="Verdana" panose="020B0604030504040204" pitchFamily="34" charset="0"/>
                <a:ea typeface="Verdana" panose="020B0604030504040204" pitchFamily="34" charset="0"/>
                <a:cs typeface="Verdana" panose="020B0604030504040204" pitchFamily="34" charset="0"/>
              </a:rPr>
              <a:t>[Extracted and adapted from Production </a:t>
            </a:r>
            <a:r>
              <a:rPr lang="en-GB" sz="600" dirty="0">
                <a:latin typeface="Verdana" panose="020B0604030504040204" pitchFamily="34" charset="0"/>
                <a:ea typeface="Verdana" panose="020B0604030504040204" pitchFamily="34" charset="0"/>
                <a:cs typeface="Verdana" panose="020B0604030504040204" pitchFamily="34" charset="0"/>
              </a:rPr>
              <a:t>of the Superconducting Matching Quadrupoles for the LHC </a:t>
            </a:r>
            <a:r>
              <a:rPr lang="en-GB" sz="600" dirty="0">
                <a:latin typeface="Verdana" panose="020B0604030504040204" pitchFamily="34" charset="0"/>
                <a:ea typeface="Verdana" panose="020B0604030504040204" pitchFamily="34" charset="0"/>
                <a:cs typeface="Verdana" panose="020B0604030504040204" pitchFamily="34" charset="0"/>
              </a:rPr>
              <a:t>Insertions, MT19 ]</a:t>
            </a:r>
            <a:endParaRPr lang="en-GB" sz="6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170738293"/>
              </p:ext>
            </p:extLst>
          </p:nvPr>
        </p:nvGraphicFramePr>
        <p:xfrm>
          <a:off x="2913166" y="674487"/>
          <a:ext cx="3749832" cy="814388"/>
        </p:xfrm>
        <a:graphic>
          <a:graphicData uri="http://schemas.openxmlformats.org/drawingml/2006/table">
            <a:tbl>
              <a:tblPr/>
              <a:tblGrid>
                <a:gridCol w="416648"/>
                <a:gridCol w="416648"/>
                <a:gridCol w="416648"/>
                <a:gridCol w="416648"/>
                <a:gridCol w="416648"/>
                <a:gridCol w="416648"/>
                <a:gridCol w="416648"/>
                <a:gridCol w="416648"/>
                <a:gridCol w="416648"/>
              </a:tblGrid>
              <a:tr h="150019">
                <a:tc gridSpan="9">
                  <a:txBody>
                    <a:bodyPr/>
                    <a:lstStyle/>
                    <a:p>
                      <a:pPr algn="ctr" fontAlgn="ctr"/>
                      <a:r>
                        <a:rPr lang="en-GB" sz="800" b="0" i="0" u="none" strike="noStrike">
                          <a:effectLst/>
                          <a:latin typeface="Arial" panose="020B0604020202020204" pitchFamily="34" charset="0"/>
                        </a:rPr>
                        <a:t>Spread of the beam tube measurements per fabrication decade</a:t>
                      </a:r>
                    </a:p>
                  </a:txBody>
                  <a:tcPr marL="7144" marR="7144" marT="7144" marB="0" anchor="ctr">
                    <a:lnL>
                      <a:noFill/>
                    </a:lnL>
                    <a:lnR>
                      <a:noFill/>
                    </a:lnR>
                    <a:lnT>
                      <a:noFill/>
                    </a:lnT>
                    <a:lnB w="25400" cap="flat" cmpd="dbl"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50031">
                <a:tc>
                  <a:txBody>
                    <a:bodyPr/>
                    <a:lstStyle/>
                    <a:p>
                      <a:pPr algn="ctr" fontAlgn="ctr"/>
                      <a:r>
                        <a:rPr lang="en-GB" sz="700" b="0" i="0" u="none" strike="noStrike">
                          <a:effectLst/>
                          <a:latin typeface="Arial" panose="020B0604020202020204" pitchFamily="34" charset="0"/>
                        </a:rPr>
                        <a:t>Series</a:t>
                      </a:r>
                      <a:br>
                        <a:rPr lang="en-GB" sz="700" b="0" i="0" u="none" strike="noStrike">
                          <a:effectLst/>
                          <a:latin typeface="Arial" panose="020B0604020202020204" pitchFamily="34" charset="0"/>
                        </a:rPr>
                      </a:br>
                      <a:r>
                        <a:rPr lang="en-GB" sz="700" b="0" i="0" u="none" strike="noStrike">
                          <a:effectLst/>
                          <a:latin typeface="Arial" panose="020B0604020202020204" pitchFamily="34" charset="0"/>
                        </a:rPr>
                        <a:t>Number</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1-10</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11-20</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21-30</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31-40</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41-50</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51-60</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61-70</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71-80</a:t>
                      </a:r>
                    </a:p>
                  </a:txBody>
                  <a:tcPr marL="7144" marR="7144" marT="7144"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69">
                <a:tc>
                  <a:txBody>
                    <a:bodyPr/>
                    <a:lstStyle/>
                    <a:p>
                      <a:pPr algn="l" fontAlgn="ctr"/>
                      <a:r>
                        <a:rPr lang="en-GB" sz="1100" b="0" i="0" u="none" strike="noStrike">
                          <a:effectLst/>
                          <a:latin typeface="Symbol" panose="05050102010706020507" pitchFamily="18" charset="2"/>
                        </a:rPr>
                        <a:t>s</a:t>
                      </a:r>
                      <a:r>
                        <a:rPr lang="en-GB" sz="700" b="0" i="0" u="none" strike="noStrike">
                          <a:effectLst/>
                          <a:latin typeface="Arial" panose="020B0604020202020204" pitchFamily="34" charset="0"/>
                        </a:rPr>
                        <a:t>x</a:t>
                      </a:r>
                      <a:endParaRPr lang="en-GB" sz="1100" b="0" i="0" u="none" strike="noStrike">
                        <a:effectLst/>
                        <a:latin typeface="Symbol" panose="05050102010706020507" pitchFamily="18" charset="2"/>
                      </a:endParaRP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700" b="0" i="0" u="none" strike="noStrike">
                          <a:effectLst/>
                          <a:latin typeface="Arial" panose="020B0604020202020204" pitchFamily="34" charset="0"/>
                        </a:rPr>
                        <a:t>0.202</a:t>
                      </a: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700" b="0" i="0" u="none" strike="noStrike">
                          <a:effectLst/>
                          <a:latin typeface="Arial" panose="020B0604020202020204" pitchFamily="34" charset="0"/>
                        </a:rPr>
                        <a:t>0.241</a:t>
                      </a: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700" b="0" i="0" u="none" strike="noStrike">
                          <a:effectLst/>
                          <a:latin typeface="Arial" panose="020B0604020202020204" pitchFamily="34" charset="0"/>
                        </a:rPr>
                        <a:t>0.209</a:t>
                      </a: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700" b="0" i="0" u="none" strike="noStrike">
                          <a:effectLst/>
                          <a:latin typeface="Arial" panose="020B0604020202020204" pitchFamily="34" charset="0"/>
                        </a:rPr>
                        <a:t>0.226</a:t>
                      </a: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700" b="0" i="0" u="none" strike="noStrike">
                          <a:effectLst/>
                          <a:latin typeface="Arial" panose="020B0604020202020204" pitchFamily="34" charset="0"/>
                        </a:rPr>
                        <a:t>0.181</a:t>
                      </a: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700" b="0" i="0" u="none" strike="noStrike">
                          <a:effectLst/>
                          <a:latin typeface="Arial" panose="020B0604020202020204" pitchFamily="34" charset="0"/>
                        </a:rPr>
                        <a:t>0.215</a:t>
                      </a: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700" b="0" i="0" u="none" strike="noStrike">
                          <a:effectLst/>
                          <a:latin typeface="Arial" panose="020B0604020202020204" pitchFamily="34" charset="0"/>
                        </a:rPr>
                        <a:t>0.167</a:t>
                      </a: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700" b="0" i="0" u="none" strike="noStrike">
                          <a:effectLst/>
                          <a:latin typeface="Arial" panose="020B0604020202020204" pitchFamily="34" charset="0"/>
                        </a:rPr>
                        <a:t>0.193</a:t>
                      </a:r>
                    </a:p>
                  </a:txBody>
                  <a:tcPr marL="7144" marR="7144" marT="7144" marB="0" anchor="ctr">
                    <a:lnL>
                      <a:noFill/>
                    </a:lnL>
                    <a:lnR>
                      <a:noFill/>
                    </a:lnR>
                    <a:lnT w="6350" cap="flat" cmpd="sng" algn="ctr">
                      <a:solidFill>
                        <a:srgbClr val="000000"/>
                      </a:solidFill>
                      <a:prstDash val="solid"/>
                      <a:round/>
                      <a:headEnd type="none" w="med" len="med"/>
                      <a:tailEnd type="none" w="med" len="med"/>
                    </a:lnT>
                    <a:lnB>
                      <a:noFill/>
                    </a:lnB>
                  </a:tcPr>
                </a:tc>
              </a:tr>
              <a:tr h="207169">
                <a:tc>
                  <a:txBody>
                    <a:bodyPr/>
                    <a:lstStyle/>
                    <a:p>
                      <a:pPr algn="l" fontAlgn="ctr"/>
                      <a:r>
                        <a:rPr lang="en-GB" sz="1100" b="0" i="0" u="none" strike="noStrike">
                          <a:effectLst/>
                          <a:latin typeface="Symbol" panose="05050102010706020507" pitchFamily="18" charset="2"/>
                        </a:rPr>
                        <a:t>s</a:t>
                      </a:r>
                      <a:r>
                        <a:rPr lang="en-GB" sz="700" b="0" i="0" u="none" strike="noStrike">
                          <a:effectLst/>
                          <a:latin typeface="Arial" panose="020B0604020202020204" pitchFamily="34" charset="0"/>
                        </a:rPr>
                        <a:t>z</a:t>
                      </a:r>
                      <a:endParaRPr lang="en-GB" sz="1100" b="0" i="0" u="none" strike="noStrike">
                        <a:effectLst/>
                        <a:latin typeface="Symbol" panose="05050102010706020507" pitchFamily="18" charset="2"/>
                      </a:endParaRP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0.416</a:t>
                      </a: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0.333</a:t>
                      </a: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0.332</a:t>
                      </a: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0.247</a:t>
                      </a: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0.296</a:t>
                      </a: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0.232</a:t>
                      </a: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a:effectLst/>
                          <a:latin typeface="Arial" panose="020B0604020202020204" pitchFamily="34" charset="0"/>
                        </a:rPr>
                        <a:t>0.283</a:t>
                      </a: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effectLst/>
                          <a:latin typeface="Arial" panose="020B0604020202020204" pitchFamily="34" charset="0"/>
                        </a:rPr>
                        <a:t>0.247</a:t>
                      </a:r>
                    </a:p>
                  </a:txBody>
                  <a:tcPr marL="7144" marR="7144" marT="7144" marB="0" anchor="ctr">
                    <a:lnL>
                      <a:noFill/>
                    </a:lnL>
                    <a:lnR>
                      <a:noFill/>
                    </a:lnR>
                    <a:lnT>
                      <a:noFill/>
                    </a:lnT>
                    <a:lnB w="6350" cap="flat" cmpd="sng" algn="ctr">
                      <a:solidFill>
                        <a:srgbClr val="000000"/>
                      </a:solidFill>
                      <a:prstDash val="solid"/>
                      <a:round/>
                      <a:headEnd type="none" w="med" len="med"/>
                      <a:tailEnd type="none" w="med" len="med"/>
                    </a:lnB>
                  </a:tcPr>
                </a:tc>
              </a:tr>
            </a:tbl>
          </a:graphicData>
        </a:graphic>
      </p:graphicFrame>
      <p:graphicFrame>
        <p:nvGraphicFramePr>
          <p:cNvPr id="11" name="Chart 10"/>
          <p:cNvGraphicFramePr>
            <a:graphicFrameLocks/>
          </p:cNvGraphicFramePr>
          <p:nvPr>
            <p:extLst>
              <p:ext uri="{D42A27DB-BD31-4B8C-83A1-F6EECF244321}">
                <p14:modId xmlns:p14="http://schemas.microsoft.com/office/powerpoint/2010/main" val="4226858124"/>
              </p:ext>
            </p:extLst>
          </p:nvPr>
        </p:nvGraphicFramePr>
        <p:xfrm>
          <a:off x="2913166" y="1519864"/>
          <a:ext cx="3749834" cy="1179422"/>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Group 2"/>
          <p:cNvGrpSpPr/>
          <p:nvPr/>
        </p:nvGrpSpPr>
        <p:grpSpPr>
          <a:xfrm>
            <a:off x="7076785" y="1081681"/>
            <a:ext cx="2105280" cy="1160471"/>
            <a:chOff x="3636061" y="5743857"/>
            <a:chExt cx="2807040" cy="1547295"/>
          </a:xfrm>
        </p:grpSpPr>
        <p:sp>
          <p:nvSpPr>
            <p:cNvPr id="13" name="AutoShape 7"/>
            <p:cNvSpPr>
              <a:spLocks noChangeArrowheads="1"/>
            </p:cNvSpPr>
            <p:nvPr/>
          </p:nvSpPr>
          <p:spPr bwMode="auto">
            <a:xfrm rot="20046487">
              <a:off x="3722795" y="5850907"/>
              <a:ext cx="2633571" cy="1333197"/>
            </a:xfrm>
            <a:prstGeom prst="roundRect">
              <a:avLst>
                <a:gd name="adj" fmla="val 16667"/>
              </a:avLst>
            </a:prstGeom>
            <a:solidFill>
              <a:schemeClr val="bg1"/>
            </a:solidFill>
            <a:ln w="152400">
              <a:solidFill>
                <a:srgbClr val="990033"/>
              </a:solidFill>
              <a:round/>
              <a:headEnd/>
              <a:tailEnd/>
            </a:ln>
            <a:effectLs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b="1" dirty="0">
                  <a:solidFill>
                    <a:srgbClr val="990033"/>
                  </a:solidFill>
                </a:rPr>
                <a:t>Targeted values</a:t>
              </a:r>
            </a:p>
            <a:p>
              <a:pPr algn="ctr"/>
              <a:endParaRPr lang="en-GB" sz="1050" dirty="0">
                <a:solidFill>
                  <a:srgbClr val="990033"/>
                </a:solidFill>
                <a:latin typeface="Symbol" panose="05050102010706020507" pitchFamily="18" charset="2"/>
                <a:ea typeface="Times New Roman" panose="02020603050405020304" pitchFamily="18" charset="0"/>
                <a:cs typeface="Times New Roman" panose="02020603050405020304" pitchFamily="18" charset="0"/>
              </a:endParaRPr>
            </a:p>
            <a:p>
              <a:pPr algn="ctr"/>
              <a:r>
                <a:rPr lang="en-GB" sz="1050"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D</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Xmax</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0.6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mm</a:t>
              </a:r>
              <a:endParaRPr lang="en-GB" sz="1050" dirty="0">
                <a:solidFill>
                  <a:srgbClr val="990033"/>
                </a:solidFill>
                <a:latin typeface="Symbol" panose="05050102010706020507" pitchFamily="18" charset="2"/>
                <a:ea typeface="Times New Roman" panose="02020603050405020304" pitchFamily="18" charset="0"/>
                <a:cs typeface="Times New Roman" panose="02020603050405020304" pitchFamily="18" charset="0"/>
              </a:endParaRPr>
            </a:p>
            <a:p>
              <a:pPr algn="ctr"/>
              <a:r>
                <a:rPr lang="en-GB" sz="1050" dirty="0" err="1">
                  <a:solidFill>
                    <a:srgbClr val="990033"/>
                  </a:solidFill>
                  <a:latin typeface="Symbol" panose="05050102010706020507" pitchFamily="18" charset="2"/>
                  <a:ea typeface="Times New Roman" panose="02020603050405020304" pitchFamily="18" charset="0"/>
                  <a:cs typeface="Times New Roman" panose="02020603050405020304" pitchFamily="18" charset="0"/>
                </a:rPr>
                <a:t>D</a:t>
              </a:r>
              <a:r>
                <a:rPr lang="en-GB" sz="1050" dirty="0" err="1">
                  <a:solidFill>
                    <a:srgbClr val="990033"/>
                  </a:solidFill>
                  <a:latin typeface="Verdana" panose="020B0604030504040204" pitchFamily="34" charset="0"/>
                  <a:ea typeface="Times New Roman" panose="02020603050405020304" pitchFamily="18" charset="0"/>
                  <a:cs typeface="Times New Roman" panose="02020603050405020304" pitchFamily="18" charset="0"/>
                </a:rPr>
                <a:t>Zmax</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 = ±</a:t>
              </a:r>
              <a:r>
                <a:rPr lang="en-GB" sz="1050" dirty="0">
                  <a:solidFill>
                    <a:srgbClr val="990033"/>
                  </a:solidFill>
                  <a:latin typeface="Verdana" panose="020B0604030504040204" pitchFamily="34" charset="0"/>
                  <a:ea typeface="Times New Roman" panose="02020603050405020304" pitchFamily="18" charset="0"/>
                  <a:cs typeface="Times New Roman" panose="02020603050405020304" pitchFamily="18" charset="0"/>
                </a:rPr>
                <a:t>0.6mm</a:t>
              </a:r>
              <a:endParaRPr lang="en-GB" b="1" dirty="0">
                <a:solidFill>
                  <a:srgbClr val="990033"/>
                </a:solidFill>
              </a:endParaRPr>
            </a:p>
          </p:txBody>
        </p:sp>
        <p:pic>
          <p:nvPicPr>
            <p:cNvPr id="14" name="Picture 5" descr="stamp-effects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046487">
              <a:off x="3636061" y="5743857"/>
              <a:ext cx="2807040" cy="1547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16" name="AutoShape 7"/>
          <p:cNvSpPr>
            <a:spLocks noChangeArrowheads="1"/>
          </p:cNvSpPr>
          <p:nvPr/>
        </p:nvSpPr>
        <p:spPr bwMode="auto">
          <a:xfrm rot="20046487">
            <a:off x="4944774" y="3082838"/>
            <a:ext cx="4250252" cy="1454293"/>
          </a:xfrm>
          <a:prstGeom prst="roundRect">
            <a:avLst>
              <a:gd name="adj" fmla="val 16667"/>
            </a:avLst>
          </a:prstGeom>
          <a:solidFill>
            <a:schemeClr val="bg1"/>
          </a:solidFill>
          <a:ln w="152400">
            <a:solidFill>
              <a:schemeClr val="tx1">
                <a:lumMod val="75000"/>
              </a:schemeClr>
            </a:solidFill>
            <a:round/>
            <a:headEnd/>
            <a:tailEnd/>
          </a:ln>
          <a:effectLs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GB" sz="1200" b="1" dirty="0">
                <a:solidFill>
                  <a:schemeClr val="tx2">
                    <a:lumMod val="75000"/>
                  </a:schemeClr>
                </a:solidFill>
                <a:sym typeface="Wingdings" panose="05000000000000000000" pitchFamily="2" charset="2"/>
              </a:rPr>
              <a:t>Improvements for LMQXF cold masses</a:t>
            </a:r>
          </a:p>
          <a:p>
            <a:pPr algn="ctr"/>
            <a:r>
              <a:rPr lang="en-GB" sz="1050" dirty="0">
                <a:solidFill>
                  <a:schemeClr val="tx2">
                    <a:lumMod val="75000"/>
                  </a:schemeClr>
                </a:solidFill>
                <a:sym typeface="Wingdings" panose="05000000000000000000" pitchFamily="2" charset="2"/>
              </a:rPr>
              <a:t> </a:t>
            </a:r>
            <a:r>
              <a:rPr lang="en-GB" sz="1050" dirty="0">
                <a:solidFill>
                  <a:schemeClr val="tx2">
                    <a:lumMod val="75000"/>
                  </a:schemeClr>
                </a:solidFill>
              </a:rPr>
              <a:t>Integrate </a:t>
            </a:r>
            <a:r>
              <a:rPr lang="en-GB" sz="1050" dirty="0">
                <a:solidFill>
                  <a:schemeClr val="tx2">
                    <a:lumMod val="75000"/>
                  </a:schemeClr>
                </a:solidFill>
              </a:rPr>
              <a:t>the corrector magnet in the deflection optimisation</a:t>
            </a:r>
          </a:p>
          <a:p>
            <a:pPr marL="214313" indent="-214313" algn="ctr">
              <a:buFont typeface="Wingdings" panose="05000000000000000000" pitchFamily="2" charset="2"/>
              <a:buChar char="ð"/>
            </a:pPr>
            <a:r>
              <a:rPr lang="en-GB" altLang="en-US" sz="1050" dirty="0">
                <a:solidFill>
                  <a:schemeClr val="tx2">
                    <a:lumMod val="75000"/>
                  </a:schemeClr>
                </a:solidFill>
              </a:rPr>
              <a:t>Design  symmetrical cold masses with 3 supports</a:t>
            </a:r>
          </a:p>
          <a:p>
            <a:pPr marL="214313" indent="-214313" algn="ctr">
              <a:buFont typeface="Wingdings" panose="05000000000000000000" pitchFamily="2" charset="2"/>
              <a:buChar char="ð"/>
            </a:pPr>
            <a:r>
              <a:rPr lang="en-GB" altLang="en-US" sz="1050" dirty="0">
                <a:solidFill>
                  <a:schemeClr val="tx2">
                    <a:lumMod val="75000"/>
                  </a:schemeClr>
                </a:solidFill>
              </a:rPr>
              <a:t>Develop a centring system for the cold bore tube</a:t>
            </a:r>
          </a:p>
          <a:p>
            <a:pPr algn="ctr" eaLnBrk="1" hangingPunct="1"/>
            <a:r>
              <a:rPr lang="en-GB" altLang="en-US" sz="1050" dirty="0">
                <a:solidFill>
                  <a:srgbClr val="008000"/>
                </a:solidFill>
                <a:sym typeface="Wingdings" panose="05000000000000000000" pitchFamily="2" charset="2"/>
              </a:rPr>
              <a:t>Machined cold bore with higher inertia (see  C. </a:t>
            </a:r>
            <a:r>
              <a:rPr lang="en-GB" altLang="en-US" sz="1050" dirty="0" err="1">
                <a:solidFill>
                  <a:srgbClr val="008000"/>
                </a:solidFill>
                <a:sym typeface="Wingdings" panose="05000000000000000000" pitchFamily="2" charset="2"/>
              </a:rPr>
              <a:t>Garion</a:t>
            </a:r>
            <a:r>
              <a:rPr lang="en-GB" altLang="en-US" sz="1050" dirty="0">
                <a:solidFill>
                  <a:srgbClr val="008000"/>
                </a:solidFill>
                <a:sym typeface="Wingdings" panose="05000000000000000000" pitchFamily="2" charset="2"/>
              </a:rPr>
              <a:t> talk)</a:t>
            </a:r>
          </a:p>
          <a:p>
            <a:pPr algn="ctr" eaLnBrk="1" hangingPunct="1"/>
            <a:r>
              <a:rPr lang="en-GB" altLang="en-US" sz="1050" dirty="0">
                <a:solidFill>
                  <a:srgbClr val="990033"/>
                </a:solidFill>
                <a:sym typeface="Wingdings" panose="05000000000000000000" pitchFamily="2" charset="2"/>
              </a:rPr>
              <a:t>Try to standardize Q1 and Q3 cold bore thickness (spare policy)</a:t>
            </a:r>
          </a:p>
          <a:p>
            <a:pPr algn="ctr" eaLnBrk="1" hangingPunct="1"/>
            <a:r>
              <a:rPr lang="en-GB" altLang="en-US" sz="1050" dirty="0">
                <a:solidFill>
                  <a:srgbClr val="FF6600"/>
                </a:solidFill>
              </a:rPr>
              <a:t>Stiffness of the aluminium cylinder sections pro or con ?</a:t>
            </a:r>
          </a:p>
        </p:txBody>
      </p:sp>
    </p:spTree>
    <p:extLst>
      <p:ext uri="{BB962C8B-B14F-4D97-AF65-F5344CB8AC3E}">
        <p14:creationId xmlns:p14="http://schemas.microsoft.com/office/powerpoint/2010/main" val="405623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143000" y="1"/>
            <a:ext cx="6858000" cy="709374"/>
          </a:xfrm>
          <a:prstGeom prst="rect">
            <a:avLst/>
          </a:prstGeom>
        </p:spPr>
        <p:txBody>
          <a:bodyPr vert="horz" lIns="34290" rIns="34290" anchor="ctr">
            <a:normAutofit/>
          </a:bodyPr>
          <a:lstStyle>
            <a:defPPr>
              <a:defRPr lang="en-US"/>
            </a:defPPr>
            <a:lvl1pPr>
              <a:spcBef>
                <a:spcPct val="0"/>
              </a:spcBef>
              <a:buNone/>
              <a:defRPr kumimoji="0" sz="4600" i="1">
                <a:latin typeface="+mj-lt"/>
                <a:ea typeface="+mj-ea"/>
                <a:cs typeface="+mj-cs"/>
              </a:defRPr>
            </a:lvl1pPr>
          </a:lstStyle>
          <a:p>
            <a:pPr algn="ctr"/>
            <a:r>
              <a:rPr lang="en-GB" altLang="en-US" sz="3450" dirty="0"/>
              <a:t>AC mole </a:t>
            </a:r>
            <a:r>
              <a:rPr lang="en-GB" altLang="en-US" sz="3450" dirty="0"/>
              <a:t>example and principles</a:t>
            </a:r>
            <a:endParaRPr lang="en-GB" altLang="en-US" sz="3450" dirty="0"/>
          </a:p>
        </p:txBody>
      </p:sp>
      <p:sp>
        <p:nvSpPr>
          <p:cNvPr id="5" name="Content Placeholder 2"/>
          <p:cNvSpPr txBox="1">
            <a:spLocks/>
          </p:cNvSpPr>
          <p:nvPr/>
        </p:nvSpPr>
        <p:spPr>
          <a:xfrm>
            <a:off x="1277634" y="951547"/>
            <a:ext cx="6426714" cy="3643313"/>
          </a:xfrm>
          <a:prstGeom prst="rect">
            <a:avLst/>
          </a:prstGeom>
        </p:spPr>
        <p:txBody>
          <a:bodyPr vert="horz">
            <a:normAutofit/>
          </a:bodyPr>
          <a:lstStyle>
            <a:lvl1pPr marL="493776" indent="-457200" algn="l" rtl="0" eaLnBrk="1" latinLnBrk="0" hangingPunct="1">
              <a:spcBef>
                <a:spcPct val="20000"/>
              </a:spcBef>
              <a:buClr>
                <a:schemeClr val="accent4"/>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3"/>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33350" indent="-105966">
              <a:defRPr/>
            </a:pPr>
            <a:r>
              <a:rPr lang="en-GB" sz="1200" dirty="0"/>
              <a:t>Born in 2000.  Old system with most of its components (hardware &amp; software) obsolete but still working well with the old infrastructure-equipment. </a:t>
            </a:r>
          </a:p>
          <a:p>
            <a:pPr marL="133350" indent="-105966">
              <a:defRPr/>
            </a:pPr>
            <a:r>
              <a:rPr lang="en-GB" sz="1200" dirty="0"/>
              <a:t>Characteristics: </a:t>
            </a:r>
            <a:r>
              <a:rPr lang="en-GB" sz="1200" b="1" dirty="0"/>
              <a:t>100 mm length coil</a:t>
            </a:r>
            <a:r>
              <a:rPr lang="en-GB" sz="1200" dirty="0"/>
              <a:t>. </a:t>
            </a:r>
            <a:r>
              <a:rPr lang="en-GB" sz="1200" b="1" dirty="0"/>
              <a:t>Centred reflector</a:t>
            </a:r>
            <a:r>
              <a:rPr lang="en-GB" sz="1200" dirty="0"/>
              <a:t>. </a:t>
            </a:r>
          </a:p>
          <a:p>
            <a:pPr marL="133350" indent="-105966">
              <a:defRPr/>
            </a:pPr>
            <a:r>
              <a:rPr lang="en-GB" sz="1200" dirty="0">
                <a:solidFill>
                  <a:schemeClr val="accent3"/>
                </a:solidFill>
              </a:rPr>
              <a:t>Optical system (with CCD camera embarked) for cold bore geometry measurements and inspection.</a:t>
            </a:r>
          </a:p>
          <a:p>
            <a:pPr marL="133350" indent="-105966">
              <a:defRPr/>
            </a:pPr>
            <a:r>
              <a:rPr lang="en-GB" sz="1200" b="1" dirty="0"/>
              <a:t>Magnetic axis scan</a:t>
            </a:r>
            <a:r>
              <a:rPr lang="en-GB" sz="1200" dirty="0"/>
              <a:t>, so pitch and yaw angles available for alignment if needed. </a:t>
            </a:r>
            <a:r>
              <a:rPr lang="en-GB" sz="1200" b="1" dirty="0"/>
              <a:t>No big current needed </a:t>
            </a:r>
            <a:r>
              <a:rPr lang="en-GB" sz="1200" dirty="0"/>
              <a:t>(AC power, from few mA to 1A, 25 Hz). </a:t>
            </a:r>
            <a:r>
              <a:rPr lang="en-GB" sz="1200" b="1" dirty="0"/>
              <a:t>Magnetic angle measurement </a:t>
            </a:r>
            <a:r>
              <a:rPr lang="en-GB" sz="1200" dirty="0"/>
              <a:t>for any type of magnet.</a:t>
            </a:r>
          </a:p>
          <a:p>
            <a:pPr marL="133350" indent="-105966">
              <a:defRPr/>
            </a:pPr>
            <a:r>
              <a:rPr lang="en-GB" sz="1200" dirty="0"/>
              <a:t>It was </a:t>
            </a:r>
            <a:r>
              <a:rPr lang="en-GB" sz="1200" b="1" dirty="0"/>
              <a:t>able</a:t>
            </a:r>
            <a:r>
              <a:rPr lang="en-GB" sz="1200" dirty="0"/>
              <a:t> to measure the axis of LHC dipoles at cold in SM18. It measured  all Short Straight Section LHC magnet assemblies automatically.</a:t>
            </a:r>
          </a:p>
          <a:p>
            <a:pPr marL="133350" indent="-105966">
              <a:defRPr/>
            </a:pPr>
            <a:r>
              <a:rPr lang="en-GB" sz="1200" dirty="0">
                <a:solidFill>
                  <a:srgbClr val="FF0000"/>
                </a:solidFill>
              </a:rPr>
              <a:t>Difficult to adapt to different bore diameters. Not optimised for field quality. </a:t>
            </a:r>
          </a:p>
        </p:txBody>
      </p:sp>
      <p:pic>
        <p:nvPicPr>
          <p:cNvPr id="155" name="Picture 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25706" y="3219823"/>
            <a:ext cx="5419422" cy="1661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2" name="Straight Connector 161"/>
          <p:cNvCxnSpPr/>
          <p:nvPr/>
        </p:nvCxnSpPr>
        <p:spPr>
          <a:xfrm>
            <a:off x="2857022" y="3435846"/>
            <a:ext cx="2001806" cy="0"/>
          </a:xfrm>
          <a:prstGeom prst="line">
            <a:avLst/>
          </a:prstGeom>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5781516" y="589643"/>
            <a:ext cx="2073003" cy="276999"/>
          </a:xfrm>
          <a:prstGeom prst="rect">
            <a:avLst/>
          </a:prstGeom>
          <a:noFill/>
        </p:spPr>
        <p:txBody>
          <a:bodyPr wrap="none" rtlCol="0">
            <a:spAutoFit/>
          </a:bodyPr>
          <a:lstStyle/>
          <a:p>
            <a:r>
              <a:rPr lang="en-GB" sz="1200" i="1" dirty="0"/>
              <a:t>Courtesy of J. Garcia Perez</a:t>
            </a:r>
            <a:endParaRPr lang="en-GB" sz="1200" i="1" dirty="0"/>
          </a:p>
        </p:txBody>
      </p:sp>
      <p:sp>
        <p:nvSpPr>
          <p:cNvPr id="2" name="Title 1"/>
          <p:cNvSpPr>
            <a:spLocks noGrp="1"/>
          </p:cNvSpPr>
          <p:nvPr>
            <p:ph type="title"/>
          </p:nvPr>
        </p:nvSpPr>
        <p:spPr/>
        <p:txBody>
          <a:bodyPr/>
          <a:lstStyle/>
          <a:p>
            <a:endParaRPr lang="en-GB"/>
          </a:p>
        </p:txBody>
      </p:sp>
    </p:spTree>
    <p:extLst>
      <p:ext uri="{BB962C8B-B14F-4D97-AF65-F5344CB8AC3E}">
        <p14:creationId xmlns:p14="http://schemas.microsoft.com/office/powerpoint/2010/main" val="429742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LMQXF Cold Masses Design Parameters</a:t>
            </a:r>
            <a:endParaRPr lang="en-GB" dirty="0"/>
          </a:p>
        </p:txBody>
      </p:sp>
      <p:sp>
        <p:nvSpPr>
          <p:cNvPr id="4" name="Footer Placeholder 3"/>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graphicFrame>
        <p:nvGraphicFramePr>
          <p:cNvPr id="6" name="Table 5"/>
          <p:cNvGraphicFramePr>
            <a:graphicFrameLocks noGrp="1"/>
          </p:cNvGraphicFramePr>
          <p:nvPr>
            <p:extLst>
              <p:ext uri="{D42A27DB-BD31-4B8C-83A1-F6EECF244321}">
                <p14:modId xmlns:p14="http://schemas.microsoft.com/office/powerpoint/2010/main" val="1111631908"/>
              </p:ext>
            </p:extLst>
          </p:nvPr>
        </p:nvGraphicFramePr>
        <p:xfrm>
          <a:off x="539552" y="775878"/>
          <a:ext cx="8064896" cy="3985260"/>
        </p:xfrm>
        <a:graphic>
          <a:graphicData uri="http://schemas.openxmlformats.org/drawingml/2006/table">
            <a:tbl>
              <a:tblPr firstRow="1" bandRow="1">
                <a:tableStyleId>{69CF1AB2-1976-4502-BF36-3FF5EA218861}</a:tableStyleId>
              </a:tblPr>
              <a:tblGrid>
                <a:gridCol w="2046877"/>
                <a:gridCol w="1452621"/>
                <a:gridCol w="594254"/>
                <a:gridCol w="3971144"/>
              </a:tblGrid>
              <a:tr h="342900">
                <a:tc>
                  <a:txBody>
                    <a:bodyPr/>
                    <a:lstStyle/>
                    <a:p>
                      <a:r>
                        <a:rPr lang="en-GB" sz="1100" b="0" dirty="0" smtClean="0"/>
                        <a:t>Length</a:t>
                      </a:r>
                      <a:endParaRPr lang="en-GB" sz="1100" b="0" dirty="0"/>
                    </a:p>
                  </a:txBody>
                  <a:tcPr marL="68580" marR="68580" marT="34290" marB="34290" anchor="ctr"/>
                </a:tc>
                <a:tc>
                  <a:txBody>
                    <a:bodyPr/>
                    <a:lstStyle/>
                    <a:p>
                      <a:pPr algn="ctr"/>
                      <a:r>
                        <a:rPr lang="en-GB" sz="900" b="0" dirty="0" smtClean="0">
                          <a:solidFill>
                            <a:schemeClr val="bg1">
                              <a:lumMod val="50000"/>
                            </a:schemeClr>
                          </a:solidFill>
                        </a:rPr>
                        <a:t>L</a:t>
                      </a:r>
                      <a:r>
                        <a:rPr lang="en-GB" sz="500" b="0" dirty="0" smtClean="0">
                          <a:solidFill>
                            <a:schemeClr val="bg1">
                              <a:lumMod val="50000"/>
                            </a:schemeClr>
                          </a:solidFill>
                        </a:rPr>
                        <a:t>LMQXFA/B</a:t>
                      </a:r>
                      <a:r>
                        <a:rPr lang="en-GB" sz="900" b="0" dirty="0" smtClean="0">
                          <a:solidFill>
                            <a:schemeClr val="bg1">
                              <a:lumMod val="50000"/>
                            </a:schemeClr>
                          </a:solidFill>
                        </a:rPr>
                        <a:t>= 10140mm</a:t>
                      </a:r>
                      <a:endParaRPr lang="en-GB" sz="900" b="0" dirty="0">
                        <a:solidFill>
                          <a:schemeClr val="bg1">
                            <a:lumMod val="50000"/>
                          </a:schemeClr>
                        </a:solidFill>
                      </a:endParaRPr>
                    </a:p>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t>L</a:t>
                      </a:r>
                      <a:r>
                        <a:rPr lang="en-GB" sz="500" b="0" dirty="0" smtClean="0"/>
                        <a:t>LMQXFC/D</a:t>
                      </a:r>
                      <a:r>
                        <a:rPr lang="en-GB" sz="900" b="0" dirty="0" smtClean="0"/>
                        <a:t> = 9785mm</a:t>
                      </a:r>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ym typeface="Symbol" panose="05050102010706020507" pitchFamily="18" charset="2"/>
                        </a:rPr>
                        <a:t></a:t>
                      </a:r>
                      <a:r>
                        <a:rPr lang="en-GB" sz="900" b="1" dirty="0" smtClean="0">
                          <a:solidFill>
                            <a:srgbClr val="00B050"/>
                          </a:solidFill>
                          <a:sym typeface="Wingdings" panose="05000000000000000000" pitchFamily="2" charset="2"/>
                        </a:rPr>
                        <a:t></a:t>
                      </a:r>
                      <a:endParaRPr lang="en-GB" sz="900" b="1" dirty="0" smtClean="0">
                        <a:solidFill>
                          <a:srgbClr val="00B050"/>
                        </a:solidFill>
                      </a:endParaRPr>
                    </a:p>
                  </a:txBody>
                  <a:tcPr marL="68580" marR="68580" marT="34290" marB="34290" anchor="ctr"/>
                </a:tc>
                <a:tc>
                  <a:txBody>
                    <a:bodyPr/>
                    <a:lstStyle/>
                    <a:p>
                      <a:pPr marL="0" algn="l" defTabSz="457200" rtl="0" eaLnBrk="1" latinLnBrk="0" hangingPunct="1"/>
                      <a:r>
                        <a:rPr lang="en-GB" sz="900" b="0" kern="1200" dirty="0" smtClean="0">
                          <a:solidFill>
                            <a:schemeClr val="dk1"/>
                          </a:solidFill>
                          <a:latin typeface="+mn-lt"/>
                          <a:ea typeface="+mn-ea"/>
                          <a:cs typeface="+mn-cs"/>
                        </a:rPr>
                        <a:t>Defined</a:t>
                      </a:r>
                      <a:r>
                        <a:rPr lang="en-GB" sz="900" b="0" kern="1200" baseline="0" dirty="0" smtClean="0">
                          <a:solidFill>
                            <a:schemeClr val="dk1"/>
                          </a:solidFill>
                          <a:latin typeface="+mn-lt"/>
                          <a:ea typeface="+mn-ea"/>
                          <a:cs typeface="+mn-cs"/>
                        </a:rPr>
                        <a:t> by the magnets length and spacing in btw</a:t>
                      </a:r>
                    </a:p>
                    <a:p>
                      <a:pPr marL="0" algn="l" defTabSz="457200" rtl="0" eaLnBrk="1" latinLnBrk="0" hangingPunct="1"/>
                      <a:r>
                        <a:rPr lang="en-GB" sz="900" b="0" kern="1200" dirty="0" smtClean="0">
                          <a:solidFill>
                            <a:schemeClr val="dk1"/>
                          </a:solidFill>
                          <a:latin typeface="+mn-lt"/>
                          <a:ea typeface="+mn-ea"/>
                          <a:cs typeface="+mn-cs"/>
                        </a:rPr>
                        <a:t>Indirectly used in optics calculations</a:t>
                      </a:r>
                      <a:endParaRPr lang="en-GB" sz="900" b="0" kern="1200" dirty="0">
                        <a:solidFill>
                          <a:schemeClr val="dk1"/>
                        </a:solidFill>
                        <a:latin typeface="+mn-lt"/>
                        <a:ea typeface="+mn-ea"/>
                        <a:cs typeface="+mn-cs"/>
                      </a:endParaRPr>
                    </a:p>
                  </a:txBody>
                  <a:tcPr marL="68580" marR="68580" marT="34290" marB="34290" anchor="ctr"/>
                </a:tc>
              </a:tr>
              <a:tr h="480060">
                <a:tc>
                  <a:txBody>
                    <a:bodyPr/>
                    <a:lstStyle/>
                    <a:p>
                      <a:r>
                        <a:rPr lang="en-GB" sz="1100" b="0" dirty="0" smtClean="0"/>
                        <a:t>He vessel</a:t>
                      </a:r>
                      <a:endParaRPr lang="en-GB" sz="1100" b="0" dirty="0"/>
                    </a:p>
                  </a:txBody>
                  <a:tcPr marL="68580" marR="68580" marT="34290" marB="34290" anchor="ctr"/>
                </a:tc>
                <a:tc>
                  <a:txBody>
                    <a:bodyPr/>
                    <a:lstStyle/>
                    <a:p>
                      <a:pPr algn="ctr"/>
                      <a:r>
                        <a:rPr lang="en-GB" sz="900" b="0" dirty="0" err="1" smtClean="0"/>
                        <a:t>Øint</a:t>
                      </a:r>
                      <a:r>
                        <a:rPr lang="en-GB" sz="900" b="0" dirty="0" smtClean="0"/>
                        <a:t> = 614mm</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err="1" smtClean="0"/>
                        <a:t>Øint</a:t>
                      </a:r>
                      <a:r>
                        <a:rPr lang="en-GB" sz="900" b="0" dirty="0" smtClean="0"/>
                        <a:t> = 630mm</a:t>
                      </a:r>
                    </a:p>
                  </a:txBody>
                  <a:tcPr marL="68580" marR="68580" marT="34290" marB="34290" anchor="ctr"/>
                </a:tc>
                <a:tc>
                  <a:txBody>
                    <a:bodyPr/>
                    <a:lstStyle/>
                    <a:p>
                      <a:pPr algn="ctr"/>
                      <a:r>
                        <a:rPr lang="en-GB" sz="900" b="0" dirty="0" smtClean="0">
                          <a:sym typeface="Symbol" panose="05050102010706020507" pitchFamily="18" charset="2"/>
                        </a:rPr>
                        <a:t></a:t>
                      </a:r>
                      <a:r>
                        <a:rPr lang="en-GB" sz="900" b="1" dirty="0" smtClean="0">
                          <a:solidFill>
                            <a:srgbClr val="00B050"/>
                          </a:solidFill>
                          <a:sym typeface="Wingdings" panose="05000000000000000000" pitchFamily="2" charset="2"/>
                        </a:rPr>
                        <a:t></a:t>
                      </a:r>
                      <a:endParaRPr lang="en-GB" sz="900" b="1" dirty="0">
                        <a:solidFill>
                          <a:srgbClr val="00B050"/>
                        </a:solidFill>
                      </a:endParaRPr>
                    </a:p>
                  </a:txBody>
                  <a:tcPr marL="68580" marR="68580" marT="34290" marB="34290" anchor="ctr"/>
                </a:tc>
                <a:tc>
                  <a:txBody>
                    <a:bodyPr/>
                    <a:lstStyle/>
                    <a:p>
                      <a:pPr marL="0" algn="l" defTabSz="457200" rtl="0" eaLnBrk="1" latinLnBrk="0" hangingPunct="1"/>
                      <a:r>
                        <a:rPr lang="en-GB" sz="900" b="0" kern="1200" dirty="0" smtClean="0">
                          <a:solidFill>
                            <a:schemeClr val="dk1"/>
                          </a:solidFill>
                          <a:latin typeface="+mn-lt"/>
                          <a:ea typeface="+mn-ea"/>
                          <a:cs typeface="+mn-cs"/>
                        </a:rPr>
                        <a:t>Imposed by MQXF Al shell outer diameter and such that the cold mass could</a:t>
                      </a:r>
                      <a:r>
                        <a:rPr lang="en-GB" sz="900" b="0" kern="1200" baseline="0" dirty="0" smtClean="0">
                          <a:solidFill>
                            <a:schemeClr val="dk1"/>
                          </a:solidFill>
                          <a:latin typeface="+mn-lt"/>
                          <a:ea typeface="+mn-ea"/>
                          <a:cs typeface="+mn-cs"/>
                        </a:rPr>
                        <a:t> be housed inside a </a:t>
                      </a:r>
                      <a:r>
                        <a:rPr lang="en-GB" sz="900" b="0" kern="1200" baseline="0" dirty="0" err="1" smtClean="0">
                          <a:solidFill>
                            <a:schemeClr val="dk1"/>
                          </a:solidFill>
                          <a:latin typeface="+mn-lt"/>
                          <a:ea typeface="+mn-ea"/>
                          <a:cs typeface="+mn-cs"/>
                        </a:rPr>
                        <a:t>std</a:t>
                      </a:r>
                      <a:r>
                        <a:rPr lang="en-GB" sz="900" b="0" kern="1200" baseline="0" dirty="0" smtClean="0">
                          <a:solidFill>
                            <a:schemeClr val="dk1"/>
                          </a:solidFill>
                          <a:latin typeface="+mn-lt"/>
                          <a:ea typeface="+mn-ea"/>
                          <a:cs typeface="+mn-cs"/>
                        </a:rPr>
                        <a:t> LHC vacuum vessel</a:t>
                      </a:r>
                      <a:endParaRPr lang="en-GB" sz="900" b="0" kern="1200" dirty="0" smtClean="0">
                        <a:solidFill>
                          <a:schemeClr val="dk1"/>
                        </a:solidFill>
                        <a:latin typeface="+mn-lt"/>
                        <a:ea typeface="+mn-ea"/>
                        <a:cs typeface="+mn-cs"/>
                      </a:endParaRPr>
                    </a:p>
                    <a:p>
                      <a:pPr marL="0" algn="l" defTabSz="457200" rtl="0" eaLnBrk="1" latinLnBrk="0" hangingPunct="1"/>
                      <a:r>
                        <a:rPr lang="en-GB" sz="900" b="0" kern="1200" dirty="0" smtClean="0">
                          <a:solidFill>
                            <a:schemeClr val="dk1"/>
                          </a:solidFill>
                          <a:latin typeface="+mn-lt"/>
                          <a:ea typeface="+mn-ea"/>
                          <a:cs typeface="+mn-cs"/>
                        </a:rPr>
                        <a:t>Thickness to minimise the sag and withstand internal</a:t>
                      </a:r>
                      <a:r>
                        <a:rPr lang="en-GB" sz="900" b="0" kern="1200" baseline="0" dirty="0" smtClean="0">
                          <a:solidFill>
                            <a:schemeClr val="dk1"/>
                          </a:solidFill>
                          <a:latin typeface="+mn-lt"/>
                          <a:ea typeface="+mn-ea"/>
                          <a:cs typeface="+mn-cs"/>
                        </a:rPr>
                        <a:t> pressure</a:t>
                      </a:r>
                      <a:endParaRPr lang="en-GB" sz="900" b="0" kern="1200" dirty="0">
                        <a:solidFill>
                          <a:schemeClr val="dk1"/>
                        </a:solidFill>
                        <a:latin typeface="+mn-lt"/>
                        <a:ea typeface="+mn-ea"/>
                        <a:cs typeface="+mn-cs"/>
                      </a:endParaRPr>
                    </a:p>
                  </a:txBody>
                  <a:tcPr marL="68580" marR="68580" marT="34290" marB="34290" anchor="ctr"/>
                </a:tc>
              </a:tr>
              <a:tr h="342900">
                <a:tc>
                  <a:txBody>
                    <a:bodyPr/>
                    <a:lstStyle/>
                    <a:p>
                      <a:r>
                        <a:rPr lang="en-GB" sz="1100" b="0" dirty="0" smtClean="0"/>
                        <a:t>Cold bore tube</a:t>
                      </a:r>
                      <a:endParaRPr lang="en-GB" sz="1100" b="0" dirty="0"/>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err="1" smtClean="0"/>
                        <a:t>Øint</a:t>
                      </a:r>
                      <a:r>
                        <a:rPr lang="en-GB" sz="900" b="0" dirty="0" smtClean="0"/>
                        <a:t> = 136.7H8</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err="1" smtClean="0"/>
                        <a:t>Thk</a:t>
                      </a:r>
                      <a:r>
                        <a:rPr lang="en-GB" sz="900" b="0" dirty="0" smtClean="0"/>
                        <a:t> = 4 0/+0.5</a:t>
                      </a:r>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1" dirty="0" smtClean="0">
                          <a:solidFill>
                            <a:srgbClr val="00B050"/>
                          </a:solidFill>
                          <a:sym typeface="Wingdings" panose="05000000000000000000" pitchFamily="2" charset="2"/>
                        </a:rPr>
                        <a:t></a:t>
                      </a:r>
                      <a:endParaRPr lang="en-GB" sz="900" b="1" dirty="0" smtClean="0">
                        <a:solidFill>
                          <a:srgbClr val="00B050"/>
                        </a:solidFill>
                      </a:endParaRPr>
                    </a:p>
                  </a:txBody>
                  <a:tcPr marL="68580" marR="68580" marT="34290" marB="34290" anchor="ctr"/>
                </a:tc>
                <a:tc>
                  <a:txBody>
                    <a:bodyPr/>
                    <a:lstStyle/>
                    <a:p>
                      <a:pPr marL="0" algn="l" defTabSz="457200" rtl="0" eaLnBrk="1" latinLnBrk="0" hangingPunct="1"/>
                      <a:r>
                        <a:rPr lang="en-GB" sz="900" b="0" kern="1200" dirty="0" smtClean="0">
                          <a:solidFill>
                            <a:schemeClr val="dk1"/>
                          </a:solidFill>
                          <a:latin typeface="+mn-lt"/>
                          <a:ea typeface="+mn-ea"/>
                          <a:cs typeface="+mn-cs"/>
                        </a:rPr>
                        <a:t>Machined</a:t>
                      </a:r>
                      <a:r>
                        <a:rPr lang="en-GB" sz="900" b="0" kern="1200" baseline="0" dirty="0" smtClean="0">
                          <a:solidFill>
                            <a:schemeClr val="dk1"/>
                          </a:solidFill>
                          <a:latin typeface="+mn-lt"/>
                          <a:ea typeface="+mn-ea"/>
                          <a:cs typeface="+mn-cs"/>
                        </a:rPr>
                        <a:t> 316LN seamless tubes delivered by VSC group</a:t>
                      </a:r>
                      <a:endParaRPr lang="en-GB" sz="900" b="0" kern="1200" dirty="0">
                        <a:solidFill>
                          <a:schemeClr val="dk1"/>
                        </a:solidFill>
                        <a:latin typeface="+mn-lt"/>
                        <a:ea typeface="+mn-ea"/>
                        <a:cs typeface="+mn-cs"/>
                      </a:endParaRPr>
                    </a:p>
                  </a:txBody>
                  <a:tcPr marL="68580" marR="68580" marT="34290" marB="34290" anchor="ctr"/>
                </a:tc>
              </a:tr>
              <a:tr h="617220">
                <a:tc>
                  <a:txBody>
                    <a:bodyPr/>
                    <a:lstStyle/>
                    <a:p>
                      <a:r>
                        <a:rPr lang="en-GB" sz="1100" b="0" dirty="0" smtClean="0"/>
                        <a:t>Supporting system</a:t>
                      </a:r>
                      <a:endParaRPr lang="en-GB" sz="1100" b="0" dirty="0"/>
                    </a:p>
                  </a:txBody>
                  <a:tcPr marL="68580" marR="68580" marT="34290" marB="34290" anchor="ctr"/>
                </a:tc>
                <a:tc>
                  <a:txBody>
                    <a:bodyPr/>
                    <a:lstStyle/>
                    <a:p>
                      <a:pPr algn="ctr"/>
                      <a:r>
                        <a:rPr lang="en-GB" sz="900" b="0" dirty="0" smtClean="0"/>
                        <a:t>3 pads</a:t>
                      </a:r>
                    </a:p>
                    <a:p>
                      <a:pPr algn="ctr"/>
                      <a:r>
                        <a:rPr lang="en-GB" sz="900" b="0" dirty="0" smtClean="0">
                          <a:solidFill>
                            <a:schemeClr val="tx1"/>
                          </a:solidFill>
                        </a:rPr>
                        <a:t>3.5</a:t>
                      </a:r>
                      <a:r>
                        <a:rPr lang="en-GB" sz="900" b="0" dirty="0" smtClean="0"/>
                        <a:t>m</a:t>
                      </a:r>
                      <a:r>
                        <a:rPr lang="en-GB" sz="900" b="0" baseline="0" dirty="0" smtClean="0"/>
                        <a:t> spacing</a:t>
                      </a:r>
                    </a:p>
                    <a:p>
                      <a:pPr algn="ctr"/>
                      <a:r>
                        <a:rPr lang="en-GB" sz="900" b="0" dirty="0" smtClean="0"/>
                        <a:t>Ø232g6</a:t>
                      </a:r>
                    </a:p>
                    <a:p>
                      <a:pPr algn="ctr"/>
                      <a:r>
                        <a:rPr lang="en-GB" sz="900" b="0" dirty="0" smtClean="0"/>
                        <a:t>H=</a:t>
                      </a:r>
                      <a:r>
                        <a:rPr lang="en-GB" sz="900" b="0" dirty="0" smtClean="0">
                          <a:solidFill>
                            <a:schemeClr val="tx1"/>
                          </a:solidFill>
                        </a:rPr>
                        <a:t>328.5mm</a:t>
                      </a:r>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1" dirty="0" smtClean="0">
                          <a:solidFill>
                            <a:srgbClr val="00B050"/>
                          </a:solidFill>
                          <a:sym typeface="Wingdings" panose="05000000000000000000" pitchFamily="2" charset="2"/>
                        </a:rPr>
                        <a:t></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olidFill>
                            <a:schemeClr val="accent6"/>
                          </a:solidFill>
                        </a:rPr>
                        <a:t>TBC</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olidFill>
                            <a:schemeClr val="accent6"/>
                          </a:solidFill>
                        </a:rPr>
                        <a:t>TBC</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olidFill>
                            <a:schemeClr val="accent6"/>
                          </a:solidFill>
                        </a:rPr>
                        <a:t>TBC</a:t>
                      </a:r>
                      <a:endParaRPr lang="en-GB" sz="900" b="1" dirty="0" smtClean="0">
                        <a:solidFill>
                          <a:srgbClr val="00B050"/>
                        </a:solidFill>
                      </a:endParaRPr>
                    </a:p>
                  </a:txBody>
                  <a:tcPr marL="68580" marR="68580" marT="34290" marB="34290" anchor="ctr"/>
                </a:tc>
                <a:tc>
                  <a:txBody>
                    <a:bodyPr/>
                    <a:lstStyle/>
                    <a:p>
                      <a:pPr marL="0" algn="l" defTabSz="457200" rtl="0" eaLnBrk="1" latinLnBrk="0" hangingPunct="1"/>
                      <a:r>
                        <a:rPr lang="en-GB" sz="900" b="0" kern="1200" dirty="0" smtClean="0">
                          <a:solidFill>
                            <a:schemeClr val="dk1"/>
                          </a:solidFill>
                          <a:latin typeface="+mn-lt"/>
                          <a:ea typeface="+mn-ea"/>
                          <a:cs typeface="+mn-cs"/>
                        </a:rPr>
                        <a:t>Identical spacing in btw the supports for the 2 types of cold masses</a:t>
                      </a:r>
                    </a:p>
                    <a:p>
                      <a:pPr marL="0" algn="l" defTabSz="457200" rtl="0" eaLnBrk="1" latinLnBrk="0" hangingPunct="1"/>
                      <a:r>
                        <a:rPr lang="en-GB" sz="900" b="0" kern="1200" dirty="0" smtClean="0">
                          <a:solidFill>
                            <a:schemeClr val="dk1"/>
                          </a:solidFill>
                          <a:latin typeface="+mn-lt"/>
                          <a:ea typeface="+mn-ea"/>
                          <a:cs typeface="+mn-cs"/>
                        </a:rPr>
                        <a:t>Central support is the longitudinal fixed</a:t>
                      </a:r>
                      <a:r>
                        <a:rPr lang="en-GB" sz="900" b="0" kern="1200" baseline="0" dirty="0" smtClean="0">
                          <a:solidFill>
                            <a:schemeClr val="dk1"/>
                          </a:solidFill>
                          <a:latin typeface="+mn-lt"/>
                          <a:ea typeface="+mn-ea"/>
                          <a:cs typeface="+mn-cs"/>
                        </a:rPr>
                        <a:t> one </a:t>
                      </a:r>
                      <a:endParaRPr lang="en-GB" sz="900" b="0" kern="1200" dirty="0">
                        <a:solidFill>
                          <a:schemeClr val="dk1"/>
                        </a:solidFill>
                        <a:latin typeface="+mn-lt"/>
                        <a:ea typeface="+mn-ea"/>
                        <a:cs typeface="+mn-cs"/>
                      </a:endParaRPr>
                    </a:p>
                  </a:txBody>
                  <a:tcPr marL="68580" marR="68580" marT="34290" marB="34290" anchor="ctr"/>
                </a:tc>
              </a:tr>
              <a:tr h="342900">
                <a:tc>
                  <a:txBody>
                    <a:bodyPr/>
                    <a:lstStyle/>
                    <a:p>
                      <a:r>
                        <a:rPr lang="en-GB" sz="1100" b="0" dirty="0" err="1" smtClean="0"/>
                        <a:t>Fiducialisation</a:t>
                      </a:r>
                      <a:r>
                        <a:rPr lang="en-GB" sz="1100" b="0" dirty="0" smtClean="0"/>
                        <a:t> references</a:t>
                      </a:r>
                      <a:r>
                        <a:rPr lang="en-GB" sz="1100" b="0" baseline="0" dirty="0" smtClean="0"/>
                        <a:t> </a:t>
                      </a:r>
                      <a:endParaRPr lang="en-GB" sz="1100" b="0" dirty="0"/>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t>3x Ø12H7</a:t>
                      </a:r>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ym typeface="Symbol" panose="05050102010706020507" pitchFamily="18" charset="2"/>
                        </a:rPr>
                        <a:t></a:t>
                      </a:r>
                      <a:r>
                        <a:rPr lang="en-GB" sz="900" b="1" dirty="0" smtClean="0">
                          <a:solidFill>
                            <a:srgbClr val="00B050"/>
                          </a:solidFill>
                          <a:sym typeface="Wingdings" panose="05000000000000000000" pitchFamily="2" charset="2"/>
                        </a:rPr>
                        <a:t></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0" kern="1200" baseline="0" dirty="0" smtClean="0">
                          <a:solidFill>
                            <a:schemeClr val="accent6"/>
                          </a:solidFill>
                          <a:latin typeface="+mn-lt"/>
                          <a:ea typeface="+mn-ea"/>
                          <a:cs typeface="+mn-cs"/>
                        </a:rPr>
                        <a:t>R TBD</a:t>
                      </a:r>
                      <a:endParaRPr lang="en-GB" sz="900" b="0" kern="1200" dirty="0" smtClean="0">
                        <a:solidFill>
                          <a:schemeClr val="accent6"/>
                        </a:solidFill>
                        <a:latin typeface="+mn-lt"/>
                        <a:ea typeface="+mn-ea"/>
                        <a:cs typeface="+mn-cs"/>
                      </a:endParaRPr>
                    </a:p>
                  </a:txBody>
                  <a:tcPr marL="68580" marR="68580" marT="34290" marB="34290" anchor="ctr"/>
                </a:tc>
                <a:tc>
                  <a:txBody>
                    <a:bodyPr/>
                    <a:lstStyle/>
                    <a:p>
                      <a:pPr marL="0" algn="l" defTabSz="457200" rtl="0" eaLnBrk="1" latinLnBrk="0" hangingPunct="1"/>
                      <a:r>
                        <a:rPr lang="en-GB" sz="900" b="0" kern="1200" dirty="0" smtClean="0">
                          <a:solidFill>
                            <a:schemeClr val="dk1"/>
                          </a:solidFill>
                          <a:latin typeface="+mn-lt"/>
                          <a:ea typeface="+mn-ea"/>
                          <a:cs typeface="+mn-cs"/>
                        </a:rPr>
                        <a:t>3 points per end cover</a:t>
                      </a:r>
                      <a:r>
                        <a:rPr lang="en-GB" sz="900" b="0" kern="1200" baseline="0" dirty="0" smtClean="0">
                          <a:solidFill>
                            <a:schemeClr val="dk1"/>
                          </a:solidFill>
                          <a:latin typeface="+mn-lt"/>
                          <a:ea typeface="+mn-ea"/>
                          <a:cs typeface="+mn-cs"/>
                        </a:rPr>
                        <a:t> </a:t>
                      </a:r>
                      <a:r>
                        <a:rPr lang="en-GB" sz="900" b="0" kern="1200" dirty="0" smtClean="0">
                          <a:solidFill>
                            <a:schemeClr val="dk1"/>
                          </a:solidFill>
                          <a:latin typeface="+mn-lt"/>
                          <a:ea typeface="+mn-ea"/>
                          <a:cs typeface="+mn-cs"/>
                        </a:rPr>
                        <a:t>to defined “C” and “L” planes</a:t>
                      </a:r>
                    </a:p>
                    <a:p>
                      <a:pPr marL="0" algn="l" defTabSz="457200" rtl="0" eaLnBrk="1" latinLnBrk="0" hangingPunct="1"/>
                      <a:r>
                        <a:rPr lang="en-GB" sz="900" b="0" kern="1200" dirty="0" smtClean="0">
                          <a:solidFill>
                            <a:schemeClr val="dk1"/>
                          </a:solidFill>
                          <a:latin typeface="+mn-lt"/>
                          <a:ea typeface="+mn-ea"/>
                          <a:cs typeface="+mn-cs"/>
                        </a:rPr>
                        <a:t>Location on the H and V</a:t>
                      </a:r>
                      <a:r>
                        <a:rPr lang="en-GB" sz="900" b="0" kern="1200" baseline="0" dirty="0" smtClean="0">
                          <a:solidFill>
                            <a:schemeClr val="dk1"/>
                          </a:solidFill>
                          <a:latin typeface="+mn-lt"/>
                          <a:ea typeface="+mn-ea"/>
                          <a:cs typeface="+mn-cs"/>
                        </a:rPr>
                        <a:t> planes, </a:t>
                      </a:r>
                      <a:endParaRPr lang="en-GB" sz="900" b="0" kern="1200" dirty="0">
                        <a:solidFill>
                          <a:schemeClr val="accent6"/>
                        </a:solidFill>
                        <a:latin typeface="+mn-lt"/>
                        <a:ea typeface="+mn-ea"/>
                        <a:cs typeface="+mn-cs"/>
                      </a:endParaRPr>
                    </a:p>
                  </a:txBody>
                  <a:tcPr marL="68580" marR="68580" marT="34290" marB="34290" anchor="ctr"/>
                </a:tc>
              </a:tr>
              <a:tr h="342900">
                <a:tc>
                  <a:txBody>
                    <a:bodyPr/>
                    <a:lstStyle/>
                    <a:p>
                      <a:r>
                        <a:rPr lang="en-GB" sz="1100" b="0" dirty="0" smtClean="0"/>
                        <a:t>Magnets housing</a:t>
                      </a:r>
                      <a:endParaRPr lang="en-GB" sz="1100" b="0" dirty="0"/>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olidFill>
                            <a:schemeClr val="bg1">
                              <a:lumMod val="50000"/>
                            </a:schemeClr>
                          </a:solidFill>
                        </a:rPr>
                        <a:t>2x</a:t>
                      </a:r>
                      <a:r>
                        <a:rPr lang="en-GB" sz="900" b="0" baseline="0" dirty="0" smtClean="0">
                          <a:solidFill>
                            <a:schemeClr val="bg1">
                              <a:lumMod val="50000"/>
                            </a:schemeClr>
                          </a:solidFill>
                        </a:rPr>
                        <a:t> MQXFA or</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0" baseline="0" dirty="0" smtClean="0"/>
                        <a:t>MQXFB + MCBXFB</a:t>
                      </a:r>
                      <a:endParaRPr lang="en-GB" sz="900" b="0" dirty="0" smtClean="0"/>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1" dirty="0" smtClean="0">
                          <a:solidFill>
                            <a:srgbClr val="00B050"/>
                          </a:solidFill>
                          <a:sym typeface="Wingdings" panose="05000000000000000000" pitchFamily="2" charset="2"/>
                        </a:rPr>
                        <a:t></a:t>
                      </a:r>
                      <a:endParaRPr lang="en-GB" sz="900" b="1" dirty="0" smtClean="0">
                        <a:solidFill>
                          <a:srgbClr val="00B050"/>
                        </a:solidFill>
                      </a:endParaRPr>
                    </a:p>
                  </a:txBody>
                  <a:tcPr marL="68580" marR="68580" marT="34290" marB="3429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00" b="0" kern="1200" dirty="0" smtClean="0">
                          <a:solidFill>
                            <a:schemeClr val="tx1"/>
                          </a:solidFill>
                          <a:latin typeface="+mn-lt"/>
                          <a:ea typeface="+mn-ea"/>
                          <a:cs typeface="+mn-cs"/>
                        </a:rPr>
                        <a:t>Lengths provided by the </a:t>
                      </a:r>
                      <a:r>
                        <a:rPr lang="en-GB" sz="900" b="0" kern="1200" dirty="0" smtClean="0">
                          <a:solidFill>
                            <a:schemeClr val="dk1"/>
                          </a:solidFill>
                          <a:latin typeface="+mn-lt"/>
                          <a:ea typeface="+mn-ea"/>
                          <a:cs typeface="+mn-cs"/>
                        </a:rPr>
                        <a:t>magnets project engineers</a:t>
                      </a:r>
                    </a:p>
                    <a:p>
                      <a:pPr marL="0" marR="0" indent="0" algn="l" defTabSz="457200" rtl="0" eaLnBrk="1" fontAlgn="auto" latinLnBrk="0" hangingPunct="1">
                        <a:lnSpc>
                          <a:spcPct val="100000"/>
                        </a:lnSpc>
                        <a:spcBef>
                          <a:spcPts val="0"/>
                        </a:spcBef>
                        <a:spcAft>
                          <a:spcPts val="0"/>
                        </a:spcAft>
                        <a:buClrTx/>
                        <a:buSzTx/>
                        <a:buFontTx/>
                        <a:buNone/>
                        <a:tabLst/>
                        <a:defRPr/>
                      </a:pPr>
                      <a:r>
                        <a:rPr lang="en-GB" sz="900" b="0" kern="1200" dirty="0" smtClean="0">
                          <a:solidFill>
                            <a:schemeClr val="dk1"/>
                          </a:solidFill>
                          <a:latin typeface="+mn-lt"/>
                          <a:ea typeface="+mn-ea"/>
                          <a:cs typeface="+mn-cs"/>
                        </a:rPr>
                        <a:t>Distances in btw magnet minimised</a:t>
                      </a:r>
                      <a:endParaRPr lang="en-GB" sz="900" b="0" kern="1200" dirty="0">
                        <a:solidFill>
                          <a:schemeClr val="accent6"/>
                        </a:solidFill>
                        <a:latin typeface="+mn-lt"/>
                        <a:ea typeface="+mn-ea"/>
                        <a:cs typeface="+mn-cs"/>
                      </a:endParaRPr>
                    </a:p>
                  </a:txBody>
                  <a:tcPr marL="68580" marR="68580" marT="34290" marB="34290" anchor="ctr"/>
                </a:tc>
              </a:tr>
              <a:tr h="617220">
                <a:tc>
                  <a:txBody>
                    <a:bodyPr/>
                    <a:lstStyle/>
                    <a:p>
                      <a:r>
                        <a:rPr lang="en-GB" sz="1100" b="0" dirty="0" err="1" smtClean="0"/>
                        <a:t>Busbars</a:t>
                      </a:r>
                      <a:r>
                        <a:rPr lang="en-GB" sz="1100" b="0" dirty="0" smtClean="0"/>
                        <a:t> housing </a:t>
                      </a:r>
                      <a:endParaRPr lang="en-GB" sz="1100" b="0" dirty="0"/>
                    </a:p>
                  </a:txBody>
                  <a:tcPr marL="68580" marR="68580" marT="34290" marB="34290" anchor="ctr"/>
                </a:tc>
                <a:tc>
                  <a:txBody>
                    <a:bodyPr/>
                    <a:lstStyle/>
                    <a:p>
                      <a:pPr algn="ctr"/>
                      <a:r>
                        <a:rPr lang="en-GB" sz="900" b="0" dirty="0" smtClean="0"/>
                        <a:t>2x 18kA</a:t>
                      </a:r>
                    </a:p>
                    <a:p>
                      <a:pPr algn="ctr"/>
                      <a:r>
                        <a:rPr lang="en-GB" sz="900" b="0" dirty="0" smtClean="0"/>
                        <a:t>10x 2kA</a:t>
                      </a:r>
                    </a:p>
                    <a:p>
                      <a:pPr algn="ctr"/>
                      <a:r>
                        <a:rPr lang="en-GB" sz="900" b="0" dirty="0" smtClean="0"/>
                        <a:t>1x</a:t>
                      </a:r>
                      <a:r>
                        <a:rPr lang="en-GB" sz="900" b="0" baseline="0" dirty="0" smtClean="0"/>
                        <a:t> 120A</a:t>
                      </a:r>
                    </a:p>
                    <a:p>
                      <a:pPr algn="ctr"/>
                      <a:r>
                        <a:rPr lang="en-GB" sz="900" b="0" dirty="0" smtClean="0"/>
                        <a:t>12x CLIQ</a:t>
                      </a:r>
                      <a:r>
                        <a:rPr lang="en-GB" sz="900" b="0" baseline="0" dirty="0" smtClean="0"/>
                        <a:t> leads</a:t>
                      </a:r>
                      <a:endParaRPr lang="en-GB" sz="900" b="0" dirty="0"/>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olidFill>
                            <a:schemeClr val="accent6"/>
                          </a:solidFill>
                          <a:sym typeface="Symbol" panose="05050102010706020507" pitchFamily="18" charset="2"/>
                        </a:rPr>
                        <a:t></a:t>
                      </a:r>
                      <a:r>
                        <a:rPr lang="en-GB" sz="900" b="1" dirty="0" smtClean="0">
                          <a:solidFill>
                            <a:schemeClr val="accent6"/>
                          </a:solidFill>
                          <a:sym typeface="Wingdings" panose="05000000000000000000" pitchFamily="2" charset="2"/>
                        </a:rPr>
                        <a:t></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1" dirty="0" smtClean="0">
                          <a:solidFill>
                            <a:schemeClr val="accent6"/>
                          </a:solidFill>
                          <a:sym typeface="Wingdings" panose="05000000000000000000" pitchFamily="2" charset="2"/>
                        </a:rPr>
                        <a:t></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1" dirty="0" smtClean="0">
                          <a:solidFill>
                            <a:srgbClr val="00B050"/>
                          </a:solidFill>
                          <a:sym typeface="Wingdings" panose="05000000000000000000" pitchFamily="2" charset="2"/>
                        </a:rPr>
                        <a:t></a:t>
                      </a:r>
                    </a:p>
                    <a:p>
                      <a:pPr marL="0" marR="0" indent="0" algn="ctr" defTabSz="457200" rtl="0" eaLnBrk="1" fontAlgn="auto" latinLnBrk="0" hangingPunct="1">
                        <a:lnSpc>
                          <a:spcPct val="100000"/>
                        </a:lnSpc>
                        <a:spcBef>
                          <a:spcPts val="0"/>
                        </a:spcBef>
                        <a:spcAft>
                          <a:spcPts val="0"/>
                        </a:spcAft>
                        <a:buClrTx/>
                        <a:buSzTx/>
                        <a:buFontTx/>
                        <a:buNone/>
                        <a:tabLst/>
                        <a:defRPr/>
                      </a:pPr>
                      <a:r>
                        <a:rPr lang="en-GB" sz="900" b="1" dirty="0" smtClean="0">
                          <a:solidFill>
                            <a:schemeClr val="accent6"/>
                          </a:solidFill>
                          <a:sym typeface="Wingdings" panose="05000000000000000000" pitchFamily="2" charset="2"/>
                        </a:rPr>
                        <a:t></a:t>
                      </a:r>
                      <a:endParaRPr lang="en-GB" sz="900" b="1" dirty="0" smtClean="0">
                        <a:solidFill>
                          <a:srgbClr val="00B050"/>
                        </a:solidFill>
                        <a:sym typeface="Wingdings" panose="05000000000000000000" pitchFamily="2" charset="2"/>
                      </a:endParaRPr>
                    </a:p>
                  </a:txBody>
                  <a:tcPr marL="68580" marR="68580" marT="34290" marB="34290" anchor="ctr"/>
                </a:tc>
                <a:tc>
                  <a:txBody>
                    <a:bodyPr/>
                    <a:lstStyle/>
                    <a:p>
                      <a:pPr marL="0" algn="l" defTabSz="457200" rtl="0" eaLnBrk="1" latinLnBrk="0" hangingPunct="1"/>
                      <a:r>
                        <a:rPr lang="en-GB" sz="900" b="0" kern="1200" dirty="0" smtClean="0">
                          <a:solidFill>
                            <a:schemeClr val="dk1"/>
                          </a:solidFill>
                          <a:latin typeface="+mn-lt"/>
                          <a:ea typeface="+mn-ea"/>
                          <a:cs typeface="+mn-cs"/>
                        </a:rPr>
                        <a:t>In orange busses to be designed</a:t>
                      </a:r>
                      <a:endParaRPr lang="en-GB" sz="900" b="0" kern="1200" dirty="0">
                        <a:solidFill>
                          <a:schemeClr val="dk1"/>
                        </a:solidFill>
                        <a:latin typeface="+mn-lt"/>
                        <a:ea typeface="+mn-ea"/>
                        <a:cs typeface="+mn-cs"/>
                      </a:endParaRPr>
                    </a:p>
                  </a:txBody>
                  <a:tcPr marL="68580" marR="68580" marT="34290" marB="34290" anchor="ctr"/>
                </a:tc>
              </a:tr>
              <a:tr h="342900">
                <a:tc>
                  <a:txBody>
                    <a:bodyPr/>
                    <a:lstStyle/>
                    <a:p>
                      <a:r>
                        <a:rPr lang="en-GB" sz="1100" b="0" dirty="0" smtClean="0"/>
                        <a:t>Instrumentation</a:t>
                      </a:r>
                      <a:endParaRPr lang="en-GB" sz="1100" b="0" dirty="0"/>
                    </a:p>
                  </a:txBody>
                  <a:tcPr marL="68580" marR="68580" marT="34290" marB="34290" anchor="ctr"/>
                </a:tc>
                <a:tc>
                  <a:txBody>
                    <a:bodyPr/>
                    <a:lstStyle/>
                    <a:p>
                      <a:pPr algn="ctr"/>
                      <a:r>
                        <a:rPr lang="en-GB" sz="900" b="0" dirty="0" smtClean="0"/>
                        <a:t>Capillary or connectors</a:t>
                      </a:r>
                      <a:endParaRPr lang="en-GB" sz="900" b="0" dirty="0"/>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olidFill>
                            <a:schemeClr val="accent6"/>
                          </a:solidFill>
                        </a:rPr>
                        <a:t>TBD</a:t>
                      </a:r>
                    </a:p>
                  </a:txBody>
                  <a:tcPr marL="68580" marR="68580" marT="34290" marB="34290" anchor="ctr"/>
                </a:tc>
                <a:tc>
                  <a:txBody>
                    <a:bodyPr/>
                    <a:lstStyle/>
                    <a:p>
                      <a:pPr marL="0" algn="l" defTabSz="457200" rtl="0" eaLnBrk="1" latinLnBrk="0" hangingPunct="1"/>
                      <a:r>
                        <a:rPr lang="en-GB" sz="900" b="0" kern="1200" dirty="0" smtClean="0">
                          <a:solidFill>
                            <a:schemeClr val="dk1"/>
                          </a:solidFill>
                          <a:latin typeface="+mn-lt"/>
                          <a:ea typeface="+mn-ea"/>
                          <a:cs typeface="+mn-cs"/>
                        </a:rPr>
                        <a:t>To be discussed with protection and</a:t>
                      </a:r>
                      <a:r>
                        <a:rPr lang="en-GB" sz="900" b="0" kern="1200" baseline="0" dirty="0" smtClean="0">
                          <a:solidFill>
                            <a:schemeClr val="dk1"/>
                          </a:solidFill>
                          <a:latin typeface="+mn-lt"/>
                          <a:ea typeface="+mn-ea"/>
                          <a:cs typeface="+mn-cs"/>
                        </a:rPr>
                        <a:t> </a:t>
                      </a:r>
                      <a:r>
                        <a:rPr lang="en-GB" sz="900" b="0" kern="1200" dirty="0" smtClean="0">
                          <a:solidFill>
                            <a:schemeClr val="dk1"/>
                          </a:solidFill>
                          <a:latin typeface="+mn-lt"/>
                          <a:ea typeface="+mn-ea"/>
                          <a:cs typeface="+mn-cs"/>
                        </a:rPr>
                        <a:t>magnets project engineers</a:t>
                      </a:r>
                      <a:endParaRPr lang="en-GB" sz="900" b="0" kern="1200" dirty="0">
                        <a:solidFill>
                          <a:schemeClr val="dk1"/>
                        </a:solidFill>
                        <a:latin typeface="+mn-lt"/>
                        <a:ea typeface="+mn-ea"/>
                        <a:cs typeface="+mn-cs"/>
                      </a:endParaRPr>
                    </a:p>
                  </a:txBody>
                  <a:tcPr marL="68580" marR="68580" marT="34290" marB="34290" anchor="ctr"/>
                </a:tc>
              </a:tr>
              <a:tr h="278130">
                <a:tc>
                  <a:txBody>
                    <a:bodyPr/>
                    <a:lstStyle/>
                    <a:p>
                      <a:r>
                        <a:rPr lang="en-GB" sz="1100" b="0" dirty="0" smtClean="0"/>
                        <a:t>Heat</a:t>
                      </a:r>
                      <a:r>
                        <a:rPr lang="en-GB" sz="1100" b="0" baseline="0" dirty="0" smtClean="0"/>
                        <a:t> exchanger</a:t>
                      </a:r>
                      <a:endParaRPr lang="en-GB" sz="1100" b="0" dirty="0"/>
                    </a:p>
                  </a:txBody>
                  <a:tcPr marL="68580" marR="68580" marT="34290" marB="34290" anchor="ctr"/>
                </a:tc>
                <a:tc>
                  <a:txBody>
                    <a:bodyPr/>
                    <a:lstStyle/>
                    <a:p>
                      <a:pPr algn="ctr"/>
                      <a:r>
                        <a:rPr lang="en-GB" sz="900" b="0" dirty="0" smtClean="0"/>
                        <a:t>2x </a:t>
                      </a:r>
                      <a:r>
                        <a:rPr lang="en-GB" sz="900" b="0" dirty="0" err="1" smtClean="0"/>
                        <a:t>Øint</a:t>
                      </a:r>
                      <a:r>
                        <a:rPr lang="en-GB" sz="900" b="0" dirty="0" smtClean="0"/>
                        <a:t> 68mm</a:t>
                      </a:r>
                      <a:endParaRPr lang="en-GB" sz="900" b="0" dirty="0"/>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olidFill>
                            <a:schemeClr val="accent6"/>
                          </a:solidFill>
                        </a:rPr>
                        <a:t>TBC</a:t>
                      </a:r>
                    </a:p>
                  </a:txBody>
                  <a:tcPr marL="68580" marR="68580" marT="34290" marB="34290" anchor="ctr"/>
                </a:tc>
                <a:tc>
                  <a:txBody>
                    <a:bodyPr/>
                    <a:lstStyle/>
                    <a:p>
                      <a:pPr marL="0" algn="l" defTabSz="457200" rtl="0" eaLnBrk="1" latinLnBrk="0" hangingPunct="1"/>
                      <a:r>
                        <a:rPr lang="en-GB" sz="900" b="0" kern="1200" dirty="0" smtClean="0">
                          <a:solidFill>
                            <a:schemeClr val="dk1"/>
                          </a:solidFill>
                          <a:latin typeface="+mn-lt"/>
                          <a:ea typeface="+mn-ea"/>
                          <a:cs typeface="+mn-cs"/>
                        </a:rPr>
                        <a:t>2 internal smooth copper pipes</a:t>
                      </a:r>
                      <a:endParaRPr lang="en-GB" sz="900" b="0" kern="1200" dirty="0">
                        <a:solidFill>
                          <a:schemeClr val="dk1"/>
                        </a:solidFill>
                        <a:latin typeface="+mn-lt"/>
                        <a:ea typeface="+mn-ea"/>
                        <a:cs typeface="+mn-cs"/>
                      </a:endParaRPr>
                    </a:p>
                  </a:txBody>
                  <a:tcPr marL="68580" marR="68580" marT="34290" marB="34290" anchor="ctr"/>
                </a:tc>
              </a:tr>
              <a:tr h="278130">
                <a:tc>
                  <a:txBody>
                    <a:bodyPr/>
                    <a:lstStyle/>
                    <a:p>
                      <a:r>
                        <a:rPr lang="en-GB" sz="1100" b="0" dirty="0" smtClean="0"/>
                        <a:t>Cooling section</a:t>
                      </a:r>
                      <a:endParaRPr lang="en-GB" sz="1100" b="0" dirty="0"/>
                    </a:p>
                  </a:txBody>
                  <a:tcPr marL="68580" marR="68580" marT="34290" marB="34290" anchor="ctr"/>
                </a:tc>
                <a:tc>
                  <a:txBody>
                    <a:bodyPr/>
                    <a:lstStyle/>
                    <a:p>
                      <a:pPr algn="ctr"/>
                      <a:r>
                        <a:rPr lang="en-GB" sz="900" b="0" dirty="0" smtClean="0"/>
                        <a:t>≥150cm</a:t>
                      </a:r>
                      <a:r>
                        <a:rPr lang="en-GB" sz="900" b="0" baseline="30000" dirty="0" smtClean="0"/>
                        <a:t>2</a:t>
                      </a:r>
                      <a:endParaRPr lang="en-GB" sz="900" b="0" baseline="30000" dirty="0"/>
                    </a:p>
                  </a:txBody>
                  <a:tcPr marL="68580" marR="68580" marT="34290" marB="3429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900" b="0" dirty="0" smtClean="0">
                          <a:solidFill>
                            <a:schemeClr val="accent6"/>
                          </a:solidFill>
                        </a:rPr>
                        <a:t>TBC</a:t>
                      </a:r>
                    </a:p>
                  </a:txBody>
                  <a:tcPr marL="68580" marR="68580" marT="34290" marB="34290" anchor="ctr"/>
                </a:tc>
                <a:tc>
                  <a:txBody>
                    <a:bodyPr/>
                    <a:lstStyle/>
                    <a:p>
                      <a:pPr marL="0" algn="l" defTabSz="457200" rtl="0" eaLnBrk="1" latinLnBrk="0" hangingPunct="1"/>
                      <a:endParaRPr lang="en-GB" sz="1100" b="0" kern="1200" dirty="0">
                        <a:solidFill>
                          <a:schemeClr val="dk1"/>
                        </a:solidFill>
                        <a:latin typeface="+mn-lt"/>
                        <a:ea typeface="+mn-ea"/>
                        <a:cs typeface="+mn-cs"/>
                      </a:endParaRPr>
                    </a:p>
                  </a:txBody>
                  <a:tcPr marL="68580" marR="68580" marT="34290" marB="34290" anchor="ctr"/>
                </a:tc>
              </a:tr>
            </a:tbl>
          </a:graphicData>
        </a:graphic>
      </p:graphicFrame>
    </p:spTree>
    <p:extLst>
      <p:ext uri="{BB962C8B-B14F-4D97-AF65-F5344CB8AC3E}">
        <p14:creationId xmlns:p14="http://schemas.microsoft.com/office/powerpoint/2010/main" val="35722081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004"/>
          <p:cNvPicPr>
            <a:picLocks noChangeAspect="1" noChangeArrowheads="1"/>
          </p:cNvPicPr>
          <p:nvPr/>
        </p:nvPicPr>
        <p:blipFill rotWithShape="1">
          <a:blip r:embed="rId3">
            <a:extLst>
              <a:ext uri="{28A0092B-C50C-407E-A947-70E740481C1C}">
                <a14:useLocalDpi xmlns:a14="http://schemas.microsoft.com/office/drawing/2010/main" val="0"/>
              </a:ext>
            </a:extLst>
          </a:blip>
          <a:srcRect b="18904"/>
          <a:stretch/>
        </p:blipFill>
        <p:spPr bwMode="auto">
          <a:xfrm>
            <a:off x="2915816" y="2904395"/>
            <a:ext cx="2416265" cy="204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title"/>
          </p:nvPr>
        </p:nvSpPr>
        <p:spPr>
          <a:xfrm>
            <a:off x="539552" y="135000"/>
            <a:ext cx="8604448" cy="540000"/>
          </a:xfrm>
        </p:spPr>
        <p:txBody>
          <a:bodyPr/>
          <a:lstStyle/>
          <a:p>
            <a:r>
              <a:rPr lang="en-GB" dirty="0" smtClean="0"/>
              <a:t>LMQXF Design vs. </a:t>
            </a:r>
            <a:r>
              <a:rPr lang="en-GB" dirty="0"/>
              <a:t>e</a:t>
            </a:r>
            <a:r>
              <a:rPr lang="en-GB" dirty="0" smtClean="0"/>
              <a:t>xisting LHC Cold Masses </a:t>
            </a:r>
            <a:endParaRPr lang="en-GB" dirty="0"/>
          </a:p>
        </p:txBody>
      </p:sp>
      <p:sp>
        <p:nvSpPr>
          <p:cNvPr id="2" name="Espace réservé du pied de page 1"/>
          <p:cNvSpPr>
            <a:spLocks noGrp="1"/>
          </p:cNvSpPr>
          <p:nvPr>
            <p:ph type="ftr" sz="quarter" idx="11"/>
          </p:nvPr>
        </p:nvSpPr>
        <p:spPr/>
        <p:txBody>
          <a:bodyPr/>
          <a:lstStyle/>
          <a:p>
            <a:r>
              <a:rPr lang="en-GB" noProof="0" smtClean="0"/>
              <a:t>H. Prin                      International Review of the Inner Triplet Quadruples (MQXF) for HL-LHC</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5</a:t>
            </a:fld>
            <a:endParaRPr lang="fr-F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a:off x="6176329" y="1049473"/>
            <a:ext cx="1784598" cy="1846313"/>
          </a:xfrm>
          <a:prstGeom prst="rect">
            <a:avLst/>
          </a:prstGeom>
        </p:spPr>
      </p:pic>
      <p:pic>
        <p:nvPicPr>
          <p:cNvPr id="11" name="Picture 10"/>
          <p:cNvPicPr>
            <a:picLocks noChangeAspect="1"/>
          </p:cNvPicPr>
          <p:nvPr/>
        </p:nvPicPr>
        <p:blipFill rotWithShape="1">
          <a:blip r:embed="rId5">
            <a:clrChange>
              <a:clrFrom>
                <a:srgbClr val="FFFFFF"/>
              </a:clrFrom>
              <a:clrTo>
                <a:srgbClr val="FFFFFF">
                  <a:alpha val="0"/>
                </a:srgbClr>
              </a:clrTo>
            </a:clrChange>
          </a:blip>
          <a:srcRect l="26179" t="7160" r="26571" b="7791"/>
          <a:stretch/>
        </p:blipFill>
        <p:spPr>
          <a:xfrm>
            <a:off x="6147557" y="2907039"/>
            <a:ext cx="1829318" cy="2040975"/>
          </a:xfrm>
          <a:prstGeom prst="rect">
            <a:avLst/>
          </a:prstGeom>
        </p:spPr>
      </p:pic>
      <p:pic>
        <p:nvPicPr>
          <p:cNvPr id="14" name="Picture 13"/>
          <p:cNvPicPr>
            <a:picLocks noChangeAspect="1"/>
          </p:cNvPicPr>
          <p:nvPr/>
        </p:nvPicPr>
        <p:blipFill rotWithShape="1">
          <a:blip r:embed="rId6"/>
          <a:srcRect l="5299" t="11812" r="51071" b="11812"/>
          <a:stretch/>
        </p:blipFill>
        <p:spPr>
          <a:xfrm>
            <a:off x="302368" y="1114132"/>
            <a:ext cx="1603802" cy="1700813"/>
          </a:xfrm>
          <a:prstGeom prst="rect">
            <a:avLst/>
          </a:prstGeom>
        </p:spPr>
      </p:pic>
      <p:grpSp>
        <p:nvGrpSpPr>
          <p:cNvPr id="15" name="Group 14"/>
          <p:cNvGrpSpPr/>
          <p:nvPr/>
        </p:nvGrpSpPr>
        <p:grpSpPr>
          <a:xfrm>
            <a:off x="224898" y="3072058"/>
            <a:ext cx="1647170" cy="1713938"/>
            <a:chOff x="216000" y="3717032"/>
            <a:chExt cx="2440521" cy="2539447"/>
          </a:xfrm>
        </p:grpSpPr>
        <p:pic>
          <p:nvPicPr>
            <p:cNvPr id="16" name="Picture 15"/>
            <p:cNvPicPr>
              <a:picLocks noChangeAspect="1"/>
            </p:cNvPicPr>
            <p:nvPr/>
          </p:nvPicPr>
          <p:blipFill rotWithShape="1">
            <a:blip r:embed="rId6"/>
            <a:srcRect l="52896" t="11812" r="2946" b="11812"/>
            <a:stretch/>
          </p:blipFill>
          <p:spPr>
            <a:xfrm>
              <a:off x="251520" y="3736479"/>
              <a:ext cx="2405001" cy="2520000"/>
            </a:xfrm>
            <a:prstGeom prst="rect">
              <a:avLst/>
            </a:prstGeom>
          </p:spPr>
        </p:pic>
        <p:pic>
          <p:nvPicPr>
            <p:cNvPr id="17" name="Picture 16"/>
            <p:cNvPicPr>
              <a:picLocks noChangeAspect="1"/>
            </p:cNvPicPr>
            <p:nvPr/>
          </p:nvPicPr>
          <p:blipFill rotWithShape="1">
            <a:blip r:embed="rId7">
              <a:clrChange>
                <a:clrFrom>
                  <a:srgbClr val="FFFFFF"/>
                </a:clrFrom>
                <a:clrTo>
                  <a:srgbClr val="FFFFFF">
                    <a:alpha val="0"/>
                  </a:srgbClr>
                </a:clrTo>
              </a:clrChange>
            </a:blip>
            <a:srcRect l="27649" t="15696" r="28826" b="10518"/>
            <a:stretch/>
          </p:blipFill>
          <p:spPr>
            <a:xfrm flipH="1">
              <a:off x="216000" y="3717032"/>
              <a:ext cx="2401105" cy="2466000"/>
            </a:xfrm>
            <a:prstGeom prst="rect">
              <a:avLst/>
            </a:prstGeom>
          </p:spPr>
        </p:pic>
      </p:grpSp>
      <p:sp>
        <p:nvSpPr>
          <p:cNvPr id="19" name="TextBox 18"/>
          <p:cNvSpPr txBox="1"/>
          <p:nvPr/>
        </p:nvSpPr>
        <p:spPr>
          <a:xfrm>
            <a:off x="350999" y="681540"/>
            <a:ext cx="1515159" cy="461665"/>
          </a:xfrm>
          <a:prstGeom prst="rect">
            <a:avLst/>
          </a:prstGeom>
          <a:noFill/>
        </p:spPr>
        <p:txBody>
          <a:bodyPr wrap="none" rtlCol="0">
            <a:spAutoFit/>
          </a:bodyPr>
          <a:lstStyle/>
          <a:p>
            <a:pPr algn="ctr"/>
            <a:r>
              <a:rPr lang="en-GB" sz="1200" i="1" dirty="0">
                <a:solidFill>
                  <a:schemeClr val="tx2"/>
                </a:solidFill>
              </a:rPr>
              <a:t>LQXA/B/C</a:t>
            </a:r>
          </a:p>
          <a:p>
            <a:pPr algn="ctr"/>
            <a:r>
              <a:rPr lang="en-GB" sz="1200" i="1" dirty="0">
                <a:solidFill>
                  <a:schemeClr val="tx2"/>
                </a:solidFill>
              </a:rPr>
              <a:t>Present inner triplet</a:t>
            </a:r>
          </a:p>
        </p:txBody>
      </p:sp>
      <p:sp>
        <p:nvSpPr>
          <p:cNvPr id="20" name="TextBox 19"/>
          <p:cNvSpPr txBox="1"/>
          <p:nvPr/>
        </p:nvSpPr>
        <p:spPr>
          <a:xfrm>
            <a:off x="6611930" y="681540"/>
            <a:ext cx="966932" cy="461665"/>
          </a:xfrm>
          <a:prstGeom prst="rect">
            <a:avLst/>
          </a:prstGeom>
          <a:noFill/>
        </p:spPr>
        <p:txBody>
          <a:bodyPr wrap="none" rtlCol="0">
            <a:spAutoFit/>
          </a:bodyPr>
          <a:lstStyle/>
          <a:p>
            <a:pPr algn="ctr"/>
            <a:r>
              <a:rPr lang="en-GB" sz="1200" i="1" dirty="0">
                <a:solidFill>
                  <a:schemeClr val="tx2"/>
                </a:solidFill>
              </a:rPr>
              <a:t>LB</a:t>
            </a:r>
          </a:p>
          <a:p>
            <a:pPr algn="ctr"/>
            <a:r>
              <a:rPr lang="en-GB" sz="1200" i="1" dirty="0">
                <a:solidFill>
                  <a:schemeClr val="tx2"/>
                </a:solidFill>
              </a:rPr>
              <a:t>Main dipole</a:t>
            </a:r>
          </a:p>
        </p:txBody>
      </p:sp>
      <p:cxnSp>
        <p:nvCxnSpPr>
          <p:cNvPr id="28" name="Straight Connector 27"/>
          <p:cNvCxnSpPr/>
          <p:nvPr/>
        </p:nvCxnSpPr>
        <p:spPr>
          <a:xfrm flipH="1">
            <a:off x="2998800" y="681540"/>
            <a:ext cx="54006" cy="4140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5997600" y="681540"/>
            <a:ext cx="54006" cy="4140000"/>
          </a:xfrm>
          <a:prstGeom prst="line">
            <a:avLst/>
          </a:prstGeom>
        </p:spPr>
        <p:style>
          <a:lnRef idx="2">
            <a:schemeClr val="accent1"/>
          </a:lnRef>
          <a:fillRef idx="0">
            <a:schemeClr val="accent1"/>
          </a:fillRef>
          <a:effectRef idx="1">
            <a:schemeClr val="accent1"/>
          </a:effectRef>
          <a:fontRef idx="minor">
            <a:schemeClr val="tx1"/>
          </a:fontRef>
        </p:style>
      </p:cxnSp>
      <p:grpSp>
        <p:nvGrpSpPr>
          <p:cNvPr id="132" name="Group 131"/>
          <p:cNvGrpSpPr/>
          <p:nvPr/>
        </p:nvGrpSpPr>
        <p:grpSpPr>
          <a:xfrm>
            <a:off x="1363516" y="1522988"/>
            <a:ext cx="1495361" cy="358006"/>
            <a:chOff x="1481646" y="2030653"/>
            <a:chExt cx="1378771" cy="477341"/>
          </a:xfrm>
        </p:grpSpPr>
        <p:cxnSp>
          <p:nvCxnSpPr>
            <p:cNvPr id="22" name="Straight Arrow Connector 21"/>
            <p:cNvCxnSpPr/>
            <p:nvPr/>
          </p:nvCxnSpPr>
          <p:spPr>
            <a:xfrm flipH="1">
              <a:off x="1481646" y="2213854"/>
              <a:ext cx="678068" cy="2941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2159714" y="2213854"/>
              <a:ext cx="597931" cy="0"/>
            </a:xfrm>
            <a:prstGeom prst="line">
              <a:avLst/>
            </a:prstGeom>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049799" y="2030653"/>
              <a:ext cx="810618" cy="246221"/>
            </a:xfrm>
            <a:prstGeom prst="rect">
              <a:avLst/>
            </a:prstGeom>
            <a:noFill/>
          </p:spPr>
          <p:txBody>
            <a:bodyPr wrap="square" rtlCol="0">
              <a:spAutoFit/>
            </a:bodyPr>
            <a:lstStyle/>
            <a:p>
              <a:pPr algn="ctr"/>
              <a:r>
                <a:rPr lang="en-GB" sz="600" dirty="0" smtClean="0"/>
                <a:t>Ø510mm (</a:t>
              </a:r>
              <a:r>
                <a:rPr lang="en-GB" sz="600" dirty="0"/>
                <a:t>Q1-Q3)</a:t>
              </a:r>
            </a:p>
          </p:txBody>
        </p:sp>
        <p:sp>
          <p:nvSpPr>
            <p:cNvPr id="31" name="TextBox 30"/>
            <p:cNvSpPr txBox="1"/>
            <p:nvPr/>
          </p:nvSpPr>
          <p:spPr>
            <a:xfrm>
              <a:off x="2116192" y="2204864"/>
              <a:ext cx="686257" cy="246221"/>
            </a:xfrm>
            <a:prstGeom prst="rect">
              <a:avLst/>
            </a:prstGeom>
            <a:noFill/>
          </p:spPr>
          <p:txBody>
            <a:bodyPr wrap="square" rtlCol="0">
              <a:spAutoFit/>
            </a:bodyPr>
            <a:lstStyle/>
            <a:p>
              <a:pPr algn="ctr"/>
              <a:r>
                <a:rPr lang="en-GB" sz="600" dirty="0" smtClean="0"/>
                <a:t>Ø416mm (Q2</a:t>
              </a:r>
              <a:r>
                <a:rPr lang="en-GB" sz="600" dirty="0"/>
                <a:t>)</a:t>
              </a:r>
            </a:p>
          </p:txBody>
        </p:sp>
      </p:grpSp>
      <p:grpSp>
        <p:nvGrpSpPr>
          <p:cNvPr id="134" name="Group 133"/>
          <p:cNvGrpSpPr/>
          <p:nvPr/>
        </p:nvGrpSpPr>
        <p:grpSpPr>
          <a:xfrm>
            <a:off x="1070816" y="2027039"/>
            <a:ext cx="2007036" cy="184667"/>
            <a:chOff x="1091379" y="2702711"/>
            <a:chExt cx="2123219" cy="246222"/>
          </a:xfrm>
        </p:grpSpPr>
        <p:cxnSp>
          <p:nvCxnSpPr>
            <p:cNvPr id="32" name="Straight Arrow Connector 31"/>
            <p:cNvCxnSpPr/>
            <p:nvPr/>
          </p:nvCxnSpPr>
          <p:spPr>
            <a:xfrm flipH="1" flipV="1">
              <a:off x="1091379" y="2705133"/>
              <a:ext cx="770305" cy="1896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1850579" y="2894826"/>
              <a:ext cx="1192602" cy="0"/>
            </a:xfrm>
            <a:prstGeom prst="line">
              <a:avLst/>
            </a:prstGeom>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1672007" y="2702711"/>
              <a:ext cx="1542591" cy="246222"/>
            </a:xfrm>
            <a:prstGeom prst="rect">
              <a:avLst/>
            </a:prstGeom>
            <a:noFill/>
          </p:spPr>
          <p:txBody>
            <a:bodyPr wrap="square" rtlCol="0">
              <a:spAutoFit/>
            </a:bodyPr>
            <a:lstStyle/>
            <a:p>
              <a:pPr algn="ctr"/>
              <a:r>
                <a:rPr lang="en-GB" sz="600" dirty="0"/>
                <a:t>Single </a:t>
              </a:r>
              <a:r>
                <a:rPr lang="en-GB" sz="600" dirty="0" smtClean="0"/>
                <a:t>aperture Ø </a:t>
              </a:r>
              <a:r>
                <a:rPr lang="en-GB" sz="600" dirty="0"/>
                <a:t>CBT 53 and 63</a:t>
              </a:r>
            </a:p>
          </p:txBody>
        </p:sp>
      </p:grpSp>
      <p:grpSp>
        <p:nvGrpSpPr>
          <p:cNvPr id="133" name="Group 132"/>
          <p:cNvGrpSpPr/>
          <p:nvPr/>
        </p:nvGrpSpPr>
        <p:grpSpPr>
          <a:xfrm>
            <a:off x="7497709" y="1450978"/>
            <a:ext cx="962726" cy="310682"/>
            <a:chOff x="7812360" y="1934637"/>
            <a:chExt cx="1283634" cy="414243"/>
          </a:xfrm>
        </p:grpSpPr>
        <p:cxnSp>
          <p:nvCxnSpPr>
            <p:cNvPr id="42" name="Straight Arrow Connector 41"/>
            <p:cNvCxnSpPr/>
            <p:nvPr/>
          </p:nvCxnSpPr>
          <p:spPr>
            <a:xfrm flipH="1">
              <a:off x="7812360" y="2102701"/>
              <a:ext cx="582468" cy="2461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8384898" y="1934637"/>
              <a:ext cx="711096" cy="246223"/>
            </a:xfrm>
            <a:prstGeom prst="rect">
              <a:avLst/>
            </a:prstGeom>
            <a:noFill/>
          </p:spPr>
          <p:txBody>
            <a:bodyPr wrap="square" rtlCol="0">
              <a:spAutoFit/>
            </a:bodyPr>
            <a:lstStyle/>
            <a:p>
              <a:pPr algn="ctr"/>
              <a:r>
                <a:rPr lang="en-GB" sz="600" dirty="0"/>
                <a:t>Ø570mm</a:t>
              </a:r>
            </a:p>
          </p:txBody>
        </p:sp>
        <p:cxnSp>
          <p:nvCxnSpPr>
            <p:cNvPr id="45" name="Straight Connector 44"/>
            <p:cNvCxnSpPr/>
            <p:nvPr/>
          </p:nvCxnSpPr>
          <p:spPr>
            <a:xfrm>
              <a:off x="8384900" y="2110163"/>
              <a:ext cx="6115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5" name="Group 134"/>
          <p:cNvGrpSpPr/>
          <p:nvPr/>
        </p:nvGrpSpPr>
        <p:grpSpPr>
          <a:xfrm>
            <a:off x="6953608" y="1880997"/>
            <a:ext cx="2154896" cy="258705"/>
            <a:chOff x="7030667" y="2507994"/>
            <a:chExt cx="2873194" cy="344939"/>
          </a:xfrm>
        </p:grpSpPr>
        <p:cxnSp>
          <p:nvCxnSpPr>
            <p:cNvPr id="46" name="Straight Arrow Connector 45"/>
            <p:cNvCxnSpPr/>
            <p:nvPr/>
          </p:nvCxnSpPr>
          <p:spPr>
            <a:xfrm flipH="1" flipV="1">
              <a:off x="7452320" y="2507994"/>
              <a:ext cx="843306" cy="3174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8288749" y="2817589"/>
              <a:ext cx="1423090" cy="7816"/>
            </a:xfrm>
            <a:prstGeom prst="line">
              <a:avLst/>
            </a:prstGeom>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8135885" y="2606712"/>
              <a:ext cx="1767976" cy="246221"/>
            </a:xfrm>
            <a:prstGeom prst="rect">
              <a:avLst/>
            </a:prstGeom>
            <a:noFill/>
          </p:spPr>
          <p:txBody>
            <a:bodyPr wrap="square" rtlCol="0">
              <a:spAutoFit/>
            </a:bodyPr>
            <a:lstStyle/>
            <a:p>
              <a:pPr algn="ctr"/>
              <a:r>
                <a:rPr lang="en-GB" sz="600" dirty="0"/>
                <a:t>Double </a:t>
              </a:r>
              <a:r>
                <a:rPr lang="en-GB" sz="600" dirty="0" smtClean="0"/>
                <a:t>aperture Ø </a:t>
              </a:r>
              <a:r>
                <a:rPr lang="en-GB" sz="600" dirty="0"/>
                <a:t>CBT 50</a:t>
              </a:r>
            </a:p>
          </p:txBody>
        </p:sp>
        <p:cxnSp>
          <p:nvCxnSpPr>
            <p:cNvPr id="53" name="Straight Arrow Connector 52"/>
            <p:cNvCxnSpPr/>
            <p:nvPr/>
          </p:nvCxnSpPr>
          <p:spPr>
            <a:xfrm flipH="1" flipV="1">
              <a:off x="7030667" y="2527676"/>
              <a:ext cx="1258082" cy="2899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56" name="Freeform 55"/>
          <p:cNvSpPr/>
          <p:nvPr/>
        </p:nvSpPr>
        <p:spPr>
          <a:xfrm>
            <a:off x="409445" y="3561160"/>
            <a:ext cx="189310" cy="253603"/>
          </a:xfrm>
          <a:custGeom>
            <a:avLst/>
            <a:gdLst>
              <a:gd name="connsiteX0" fmla="*/ 83344 w 252413"/>
              <a:gd name="connsiteY0" fmla="*/ 0 h 338137"/>
              <a:gd name="connsiteX1" fmla="*/ 252413 w 252413"/>
              <a:gd name="connsiteY1" fmla="*/ 97631 h 338137"/>
              <a:gd name="connsiteX2" fmla="*/ 142875 w 252413"/>
              <a:gd name="connsiteY2" fmla="*/ 214312 h 338137"/>
              <a:gd name="connsiteX3" fmla="*/ 147638 w 252413"/>
              <a:gd name="connsiteY3" fmla="*/ 297656 h 338137"/>
              <a:gd name="connsiteX4" fmla="*/ 78581 w 252413"/>
              <a:gd name="connsiteY4" fmla="*/ 295275 h 338137"/>
              <a:gd name="connsiteX5" fmla="*/ 16669 w 252413"/>
              <a:gd name="connsiteY5" fmla="*/ 335756 h 338137"/>
              <a:gd name="connsiteX6" fmla="*/ 0 w 252413"/>
              <a:gd name="connsiteY6" fmla="*/ 338137 h 338137"/>
              <a:gd name="connsiteX7" fmla="*/ 83344 w 252413"/>
              <a:gd name="connsiteY7" fmla="*/ 0 h 33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2413" h="338137">
                <a:moveTo>
                  <a:pt x="83344" y="0"/>
                </a:moveTo>
                <a:lnTo>
                  <a:pt x="252413" y="97631"/>
                </a:lnTo>
                <a:lnTo>
                  <a:pt x="142875" y="214312"/>
                </a:lnTo>
                <a:lnTo>
                  <a:pt x="147638" y="297656"/>
                </a:lnTo>
                <a:lnTo>
                  <a:pt x="78581" y="295275"/>
                </a:lnTo>
                <a:lnTo>
                  <a:pt x="16669" y="335756"/>
                </a:lnTo>
                <a:lnTo>
                  <a:pt x="0" y="338137"/>
                </a:lnTo>
                <a:lnTo>
                  <a:pt x="83344" y="0"/>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7" name="Freeform 56"/>
          <p:cNvSpPr/>
          <p:nvPr/>
        </p:nvSpPr>
        <p:spPr>
          <a:xfrm flipH="1">
            <a:off x="1561461" y="3561159"/>
            <a:ext cx="189310" cy="253603"/>
          </a:xfrm>
          <a:custGeom>
            <a:avLst/>
            <a:gdLst>
              <a:gd name="connsiteX0" fmla="*/ 83344 w 252413"/>
              <a:gd name="connsiteY0" fmla="*/ 0 h 338137"/>
              <a:gd name="connsiteX1" fmla="*/ 252413 w 252413"/>
              <a:gd name="connsiteY1" fmla="*/ 97631 h 338137"/>
              <a:gd name="connsiteX2" fmla="*/ 142875 w 252413"/>
              <a:gd name="connsiteY2" fmla="*/ 214312 h 338137"/>
              <a:gd name="connsiteX3" fmla="*/ 147638 w 252413"/>
              <a:gd name="connsiteY3" fmla="*/ 297656 h 338137"/>
              <a:gd name="connsiteX4" fmla="*/ 78581 w 252413"/>
              <a:gd name="connsiteY4" fmla="*/ 295275 h 338137"/>
              <a:gd name="connsiteX5" fmla="*/ 16669 w 252413"/>
              <a:gd name="connsiteY5" fmla="*/ 335756 h 338137"/>
              <a:gd name="connsiteX6" fmla="*/ 0 w 252413"/>
              <a:gd name="connsiteY6" fmla="*/ 338137 h 338137"/>
              <a:gd name="connsiteX7" fmla="*/ 83344 w 252413"/>
              <a:gd name="connsiteY7" fmla="*/ 0 h 33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2413" h="338137">
                <a:moveTo>
                  <a:pt x="83344" y="0"/>
                </a:moveTo>
                <a:lnTo>
                  <a:pt x="252413" y="97631"/>
                </a:lnTo>
                <a:lnTo>
                  <a:pt x="142875" y="214312"/>
                </a:lnTo>
                <a:lnTo>
                  <a:pt x="147638" y="297656"/>
                </a:lnTo>
                <a:lnTo>
                  <a:pt x="78581" y="295275"/>
                </a:lnTo>
                <a:lnTo>
                  <a:pt x="16669" y="335756"/>
                </a:lnTo>
                <a:lnTo>
                  <a:pt x="0" y="338137"/>
                </a:lnTo>
                <a:lnTo>
                  <a:pt x="83344" y="0"/>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8" name="Freeform 57"/>
          <p:cNvSpPr/>
          <p:nvPr/>
        </p:nvSpPr>
        <p:spPr>
          <a:xfrm>
            <a:off x="423732" y="3984427"/>
            <a:ext cx="160735" cy="216098"/>
          </a:xfrm>
          <a:custGeom>
            <a:avLst/>
            <a:gdLst>
              <a:gd name="connsiteX0" fmla="*/ 0 w 214313"/>
              <a:gd name="connsiteY0" fmla="*/ 0 h 288131"/>
              <a:gd name="connsiteX1" fmla="*/ 47625 w 214313"/>
              <a:gd name="connsiteY1" fmla="*/ 164306 h 288131"/>
              <a:gd name="connsiteX2" fmla="*/ 107156 w 214313"/>
              <a:gd name="connsiteY2" fmla="*/ 288131 h 288131"/>
              <a:gd name="connsiteX3" fmla="*/ 214313 w 214313"/>
              <a:gd name="connsiteY3" fmla="*/ 252412 h 288131"/>
              <a:gd name="connsiteX4" fmla="*/ 107156 w 214313"/>
              <a:gd name="connsiteY4" fmla="*/ 19050 h 288131"/>
              <a:gd name="connsiteX5" fmla="*/ 0 w 214313"/>
              <a:gd name="connsiteY5" fmla="*/ 0 h 288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313" h="288131">
                <a:moveTo>
                  <a:pt x="0" y="0"/>
                </a:moveTo>
                <a:lnTo>
                  <a:pt x="47625" y="164306"/>
                </a:lnTo>
                <a:lnTo>
                  <a:pt x="107156" y="288131"/>
                </a:lnTo>
                <a:lnTo>
                  <a:pt x="214313" y="252412"/>
                </a:lnTo>
                <a:lnTo>
                  <a:pt x="107156" y="19050"/>
                </a:lnTo>
                <a:lnTo>
                  <a:pt x="0" y="0"/>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60" name="Freeform 59"/>
          <p:cNvSpPr/>
          <p:nvPr/>
        </p:nvSpPr>
        <p:spPr>
          <a:xfrm flipH="1">
            <a:off x="1561461" y="3979950"/>
            <a:ext cx="160735" cy="216098"/>
          </a:xfrm>
          <a:custGeom>
            <a:avLst/>
            <a:gdLst>
              <a:gd name="connsiteX0" fmla="*/ 0 w 214313"/>
              <a:gd name="connsiteY0" fmla="*/ 0 h 288131"/>
              <a:gd name="connsiteX1" fmla="*/ 47625 w 214313"/>
              <a:gd name="connsiteY1" fmla="*/ 164306 h 288131"/>
              <a:gd name="connsiteX2" fmla="*/ 107156 w 214313"/>
              <a:gd name="connsiteY2" fmla="*/ 288131 h 288131"/>
              <a:gd name="connsiteX3" fmla="*/ 214313 w 214313"/>
              <a:gd name="connsiteY3" fmla="*/ 252412 h 288131"/>
              <a:gd name="connsiteX4" fmla="*/ 107156 w 214313"/>
              <a:gd name="connsiteY4" fmla="*/ 19050 h 288131"/>
              <a:gd name="connsiteX5" fmla="*/ 0 w 214313"/>
              <a:gd name="connsiteY5" fmla="*/ 0 h 288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313" h="288131">
                <a:moveTo>
                  <a:pt x="0" y="0"/>
                </a:moveTo>
                <a:lnTo>
                  <a:pt x="47625" y="164306"/>
                </a:lnTo>
                <a:lnTo>
                  <a:pt x="107156" y="288131"/>
                </a:lnTo>
                <a:lnTo>
                  <a:pt x="214313" y="252412"/>
                </a:lnTo>
                <a:lnTo>
                  <a:pt x="107156" y="19050"/>
                </a:lnTo>
                <a:lnTo>
                  <a:pt x="0" y="0"/>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nvGrpSpPr>
          <p:cNvPr id="137" name="Group 136"/>
          <p:cNvGrpSpPr/>
          <p:nvPr/>
        </p:nvGrpSpPr>
        <p:grpSpPr>
          <a:xfrm>
            <a:off x="7065660" y="1090941"/>
            <a:ext cx="2042845" cy="486086"/>
            <a:chOff x="7236297" y="1454587"/>
            <a:chExt cx="2723792" cy="648114"/>
          </a:xfrm>
        </p:grpSpPr>
        <p:cxnSp>
          <p:nvCxnSpPr>
            <p:cNvPr id="66" name="Straight Arrow Connector 65"/>
            <p:cNvCxnSpPr/>
            <p:nvPr/>
          </p:nvCxnSpPr>
          <p:spPr>
            <a:xfrm flipH="1">
              <a:off x="7236297" y="1623919"/>
              <a:ext cx="860629" cy="4787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7" name="TextBox 66"/>
            <p:cNvSpPr txBox="1"/>
            <p:nvPr/>
          </p:nvSpPr>
          <p:spPr>
            <a:xfrm>
              <a:off x="7884367" y="1454587"/>
              <a:ext cx="2075722" cy="246221"/>
            </a:xfrm>
            <a:prstGeom prst="rect">
              <a:avLst/>
            </a:prstGeom>
            <a:noFill/>
          </p:spPr>
          <p:txBody>
            <a:bodyPr wrap="square" rtlCol="0">
              <a:spAutoFit/>
            </a:bodyPr>
            <a:lstStyle/>
            <a:p>
              <a:pPr algn="ctr"/>
              <a:r>
                <a:rPr lang="en-GB" sz="600" dirty="0"/>
                <a:t>Internal heat </a:t>
              </a:r>
              <a:r>
                <a:rPr lang="en-GB" sz="600" dirty="0" smtClean="0"/>
                <a:t>exchanger tube </a:t>
              </a:r>
              <a:r>
                <a:rPr lang="en-GB" sz="600" dirty="0"/>
                <a:t>Ø 54mm</a:t>
              </a:r>
            </a:p>
          </p:txBody>
        </p:sp>
        <p:cxnSp>
          <p:nvCxnSpPr>
            <p:cNvPr id="68" name="Straight Connector 67"/>
            <p:cNvCxnSpPr/>
            <p:nvPr/>
          </p:nvCxnSpPr>
          <p:spPr>
            <a:xfrm>
              <a:off x="8096926" y="1631381"/>
              <a:ext cx="1671141"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6" name="Group 135"/>
          <p:cNvGrpSpPr/>
          <p:nvPr/>
        </p:nvGrpSpPr>
        <p:grpSpPr>
          <a:xfrm>
            <a:off x="1143001" y="998606"/>
            <a:ext cx="1988839" cy="414320"/>
            <a:chOff x="1187624" y="1331475"/>
            <a:chExt cx="2651786" cy="552426"/>
          </a:xfrm>
        </p:grpSpPr>
        <p:cxnSp>
          <p:nvCxnSpPr>
            <p:cNvPr id="72" name="Straight Arrow Connector 71"/>
            <p:cNvCxnSpPr/>
            <p:nvPr/>
          </p:nvCxnSpPr>
          <p:spPr>
            <a:xfrm flipH="1">
              <a:off x="1187624" y="1661536"/>
              <a:ext cx="860629" cy="22236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2069011" y="1331475"/>
              <a:ext cx="1770399" cy="369332"/>
            </a:xfrm>
            <a:prstGeom prst="rect">
              <a:avLst/>
            </a:prstGeom>
            <a:noFill/>
          </p:spPr>
          <p:txBody>
            <a:bodyPr wrap="square" rtlCol="0">
              <a:spAutoFit/>
            </a:bodyPr>
            <a:lstStyle/>
            <a:p>
              <a:pPr algn="ctr"/>
              <a:r>
                <a:rPr lang="en-GB" sz="600" dirty="0"/>
                <a:t>External heat exchanger tube </a:t>
              </a:r>
              <a:r>
                <a:rPr lang="en-GB" sz="600" dirty="0" smtClean="0"/>
                <a:t>Ø83/95mm </a:t>
              </a:r>
              <a:r>
                <a:rPr lang="en-GB" sz="600" dirty="0"/>
                <a:t>(</a:t>
              </a:r>
              <a:r>
                <a:rPr lang="en-GB" sz="600" dirty="0" smtClean="0"/>
                <a:t>corrugated</a:t>
              </a:r>
              <a:r>
                <a:rPr lang="en-GB" sz="600" dirty="0"/>
                <a:t>)</a:t>
              </a:r>
            </a:p>
          </p:txBody>
        </p:sp>
        <p:cxnSp>
          <p:nvCxnSpPr>
            <p:cNvPr id="74" name="Straight Connector 73"/>
            <p:cNvCxnSpPr/>
            <p:nvPr/>
          </p:nvCxnSpPr>
          <p:spPr>
            <a:xfrm>
              <a:off x="2048253" y="1661536"/>
              <a:ext cx="1503124"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8" name="Group 137"/>
          <p:cNvGrpSpPr/>
          <p:nvPr/>
        </p:nvGrpSpPr>
        <p:grpSpPr>
          <a:xfrm>
            <a:off x="1363516" y="2301764"/>
            <a:ext cx="1510561" cy="399238"/>
            <a:chOff x="1580996" y="3065172"/>
            <a:chExt cx="1505623" cy="532318"/>
          </a:xfrm>
        </p:grpSpPr>
        <p:sp>
          <p:nvSpPr>
            <p:cNvPr id="79" name="TextBox 78"/>
            <p:cNvSpPr txBox="1"/>
            <p:nvPr/>
          </p:nvSpPr>
          <p:spPr>
            <a:xfrm>
              <a:off x="1790475" y="3074269"/>
              <a:ext cx="1296144" cy="523221"/>
            </a:xfrm>
            <a:prstGeom prst="rect">
              <a:avLst/>
            </a:prstGeom>
            <a:noFill/>
          </p:spPr>
          <p:txBody>
            <a:bodyPr wrap="square" rtlCol="0">
              <a:spAutoFit/>
            </a:bodyPr>
            <a:lstStyle/>
            <a:p>
              <a:pPr algn="ctr"/>
              <a:r>
                <a:rPr lang="en-GB" sz="600" dirty="0"/>
                <a:t>“Spider” radial supports</a:t>
              </a:r>
            </a:p>
            <a:p>
              <a:pPr algn="ctr"/>
              <a:endParaRPr lang="en-GB" sz="150" dirty="0"/>
            </a:p>
            <a:p>
              <a:pPr algn="ctr"/>
              <a:r>
                <a:rPr lang="en-GB" sz="600" dirty="0"/>
                <a:t>+ cartridges</a:t>
              </a:r>
            </a:p>
          </p:txBody>
        </p:sp>
        <p:cxnSp>
          <p:nvCxnSpPr>
            <p:cNvPr id="78" name="Straight Connector 77"/>
            <p:cNvCxnSpPr/>
            <p:nvPr/>
          </p:nvCxnSpPr>
          <p:spPr>
            <a:xfrm>
              <a:off x="1932184" y="3254866"/>
              <a:ext cx="97932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flipV="1">
              <a:off x="1580996" y="3065172"/>
              <a:ext cx="358781" cy="1928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a:off x="584467" y="2447011"/>
            <a:ext cx="1122647" cy="1722248"/>
            <a:chOff x="442913" y="3262681"/>
            <a:chExt cx="1731361" cy="2296331"/>
          </a:xfrm>
        </p:grpSpPr>
        <p:cxnSp>
          <p:nvCxnSpPr>
            <p:cNvPr id="83" name="Straight Arrow Connector 82"/>
            <p:cNvCxnSpPr/>
            <p:nvPr/>
          </p:nvCxnSpPr>
          <p:spPr>
            <a:xfrm flipH="1">
              <a:off x="442913" y="3262681"/>
              <a:ext cx="1722580" cy="169984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4" name="Straight Arrow Connector 83"/>
            <p:cNvCxnSpPr/>
            <p:nvPr/>
          </p:nvCxnSpPr>
          <p:spPr>
            <a:xfrm flipH="1">
              <a:off x="442913" y="3262681"/>
              <a:ext cx="1731361" cy="218254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8" name="Straight Arrow Connector 87"/>
            <p:cNvCxnSpPr/>
            <p:nvPr/>
          </p:nvCxnSpPr>
          <p:spPr>
            <a:xfrm flipH="1">
              <a:off x="1922864" y="3262681"/>
              <a:ext cx="242629" cy="168402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90" name="Straight Arrow Connector 89"/>
            <p:cNvCxnSpPr>
              <a:endCxn id="60" idx="3"/>
            </p:cNvCxnSpPr>
            <p:nvPr/>
          </p:nvCxnSpPr>
          <p:spPr>
            <a:xfrm flipH="1">
              <a:off x="1949646" y="3262681"/>
              <a:ext cx="215848" cy="229633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grpSp>
      <p:grpSp>
        <p:nvGrpSpPr>
          <p:cNvPr id="140" name="Group 139"/>
          <p:cNvGrpSpPr/>
          <p:nvPr/>
        </p:nvGrpSpPr>
        <p:grpSpPr>
          <a:xfrm>
            <a:off x="7286906" y="2409050"/>
            <a:ext cx="1237646" cy="184666"/>
            <a:chOff x="7531293" y="3212068"/>
            <a:chExt cx="1650194" cy="246221"/>
          </a:xfrm>
        </p:grpSpPr>
        <p:cxnSp>
          <p:nvCxnSpPr>
            <p:cNvPr id="92" name="Straight Arrow Connector 91"/>
            <p:cNvCxnSpPr/>
            <p:nvPr/>
          </p:nvCxnSpPr>
          <p:spPr>
            <a:xfrm flipH="1" flipV="1">
              <a:off x="7531293" y="3217571"/>
              <a:ext cx="683846" cy="1975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a:off x="8208262" y="3407266"/>
              <a:ext cx="752895" cy="0"/>
            </a:xfrm>
            <a:prstGeom prst="line">
              <a:avLst/>
            </a:prstGeom>
          </p:spPr>
          <p:style>
            <a:lnRef idx="2">
              <a:schemeClr val="accent1"/>
            </a:lnRef>
            <a:fillRef idx="0">
              <a:schemeClr val="accent1"/>
            </a:fillRef>
            <a:effectRef idx="1">
              <a:schemeClr val="accent1"/>
            </a:effectRef>
            <a:fontRef idx="minor">
              <a:schemeClr val="tx1"/>
            </a:fontRef>
          </p:style>
        </p:cxnSp>
        <p:sp>
          <p:nvSpPr>
            <p:cNvPr id="94" name="TextBox 93"/>
            <p:cNvSpPr txBox="1"/>
            <p:nvPr/>
          </p:nvSpPr>
          <p:spPr>
            <a:xfrm>
              <a:off x="7962245" y="3212068"/>
              <a:ext cx="1219242" cy="246221"/>
            </a:xfrm>
            <a:prstGeom prst="rect">
              <a:avLst/>
            </a:prstGeom>
            <a:noFill/>
          </p:spPr>
          <p:txBody>
            <a:bodyPr wrap="square" rtlCol="0">
              <a:spAutoFit/>
            </a:bodyPr>
            <a:lstStyle/>
            <a:p>
              <a:pPr algn="ctr"/>
              <a:r>
                <a:rPr lang="en-GB" sz="600" dirty="0"/>
                <a:t>Support posts</a:t>
              </a:r>
            </a:p>
          </p:txBody>
        </p:sp>
      </p:grpSp>
      <p:grpSp>
        <p:nvGrpSpPr>
          <p:cNvPr id="141" name="Group 140"/>
          <p:cNvGrpSpPr/>
          <p:nvPr/>
        </p:nvGrpSpPr>
        <p:grpSpPr>
          <a:xfrm>
            <a:off x="866566" y="3939902"/>
            <a:ext cx="1977242" cy="184666"/>
            <a:chOff x="819045" y="5253188"/>
            <a:chExt cx="2665992" cy="246221"/>
          </a:xfrm>
        </p:grpSpPr>
        <p:cxnSp>
          <p:nvCxnSpPr>
            <p:cNvPr id="95" name="Straight Arrow Connector 94"/>
            <p:cNvCxnSpPr/>
            <p:nvPr/>
          </p:nvCxnSpPr>
          <p:spPr>
            <a:xfrm flipH="1" flipV="1">
              <a:off x="819045" y="5375126"/>
              <a:ext cx="1297784" cy="613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6" name="TextBox 95"/>
            <p:cNvSpPr txBox="1"/>
            <p:nvPr/>
          </p:nvSpPr>
          <p:spPr>
            <a:xfrm>
              <a:off x="1955646" y="5253188"/>
              <a:ext cx="1529391" cy="246221"/>
            </a:xfrm>
            <a:prstGeom prst="rect">
              <a:avLst/>
            </a:prstGeom>
            <a:noFill/>
          </p:spPr>
          <p:txBody>
            <a:bodyPr wrap="square" rtlCol="0">
              <a:spAutoFit/>
            </a:bodyPr>
            <a:lstStyle/>
            <a:p>
              <a:pPr algn="ctr"/>
              <a:r>
                <a:rPr lang="en-GB" sz="600" dirty="0" smtClean="0"/>
                <a:t>Instrumentation line</a:t>
              </a:r>
              <a:endParaRPr lang="en-GB" sz="600" dirty="0"/>
            </a:p>
          </p:txBody>
        </p:sp>
        <p:cxnSp>
          <p:nvCxnSpPr>
            <p:cNvPr id="97" name="Straight Connector 96"/>
            <p:cNvCxnSpPr/>
            <p:nvPr/>
          </p:nvCxnSpPr>
          <p:spPr>
            <a:xfrm flipV="1">
              <a:off x="2116829" y="5436520"/>
              <a:ext cx="1076934" cy="111"/>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a:off x="7610115" y="4145656"/>
            <a:ext cx="1426378" cy="184666"/>
            <a:chOff x="7962245" y="5527526"/>
            <a:chExt cx="1314474" cy="246221"/>
          </a:xfrm>
        </p:grpSpPr>
        <p:cxnSp>
          <p:nvCxnSpPr>
            <p:cNvPr id="107" name="Straight Arrow Connector 106"/>
            <p:cNvCxnSpPr/>
            <p:nvPr/>
          </p:nvCxnSpPr>
          <p:spPr>
            <a:xfrm flipH="1" flipV="1">
              <a:off x="7962245" y="5546873"/>
              <a:ext cx="310760" cy="16648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8" name="TextBox 107"/>
            <p:cNvSpPr txBox="1"/>
            <p:nvPr/>
          </p:nvSpPr>
          <p:spPr>
            <a:xfrm>
              <a:off x="8085710" y="5527526"/>
              <a:ext cx="1191009" cy="246221"/>
            </a:xfrm>
            <a:prstGeom prst="rect">
              <a:avLst/>
            </a:prstGeom>
            <a:noFill/>
          </p:spPr>
          <p:txBody>
            <a:bodyPr wrap="square" rtlCol="0">
              <a:spAutoFit/>
            </a:bodyPr>
            <a:lstStyle/>
            <a:p>
              <a:pPr algn="ctr"/>
              <a:r>
                <a:rPr lang="en-GB" sz="600" dirty="0" smtClean="0"/>
                <a:t>Instrumentation capillary</a:t>
              </a:r>
              <a:endParaRPr lang="en-GB" sz="600" dirty="0"/>
            </a:p>
          </p:txBody>
        </p:sp>
        <p:cxnSp>
          <p:nvCxnSpPr>
            <p:cNvPr id="109" name="Straight Connector 108"/>
            <p:cNvCxnSpPr/>
            <p:nvPr/>
          </p:nvCxnSpPr>
          <p:spPr>
            <a:xfrm>
              <a:off x="8273005" y="5713470"/>
              <a:ext cx="77227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a:off x="1125619" y="4208051"/>
            <a:ext cx="1373936" cy="184666"/>
            <a:chOff x="1164448" y="5610726"/>
            <a:chExt cx="1831915" cy="246221"/>
          </a:xfrm>
        </p:grpSpPr>
        <p:cxnSp>
          <p:nvCxnSpPr>
            <p:cNvPr id="112" name="Straight Arrow Connector 111"/>
            <p:cNvCxnSpPr/>
            <p:nvPr/>
          </p:nvCxnSpPr>
          <p:spPr>
            <a:xfrm flipH="1" flipV="1">
              <a:off x="1164448" y="5622463"/>
              <a:ext cx="960920" cy="1740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3" name="TextBox 112"/>
            <p:cNvSpPr txBox="1"/>
            <p:nvPr/>
          </p:nvSpPr>
          <p:spPr>
            <a:xfrm>
              <a:off x="2070789" y="5610726"/>
              <a:ext cx="925574" cy="246221"/>
            </a:xfrm>
            <a:prstGeom prst="rect">
              <a:avLst/>
            </a:prstGeom>
            <a:noFill/>
          </p:spPr>
          <p:txBody>
            <a:bodyPr wrap="square" rtlCol="0">
              <a:spAutoFit/>
            </a:bodyPr>
            <a:lstStyle/>
            <a:p>
              <a:pPr algn="ctr"/>
              <a:r>
                <a:rPr lang="en-GB" sz="600" dirty="0" err="1"/>
                <a:t>Busbars</a:t>
              </a:r>
              <a:r>
                <a:rPr lang="en-GB" sz="600" dirty="0"/>
                <a:t> line</a:t>
              </a:r>
            </a:p>
          </p:txBody>
        </p:sp>
        <p:cxnSp>
          <p:nvCxnSpPr>
            <p:cNvPr id="114" name="Straight Connector 113"/>
            <p:cNvCxnSpPr/>
            <p:nvPr/>
          </p:nvCxnSpPr>
          <p:spPr>
            <a:xfrm>
              <a:off x="2125368" y="5796670"/>
              <a:ext cx="77227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a:off x="6874043" y="3273640"/>
            <a:ext cx="1626584" cy="838544"/>
            <a:chOff x="6980808" y="4364853"/>
            <a:chExt cx="2168779" cy="1118059"/>
          </a:xfrm>
        </p:grpSpPr>
        <p:cxnSp>
          <p:nvCxnSpPr>
            <p:cNvPr id="117" name="Straight Arrow Connector 116"/>
            <p:cNvCxnSpPr/>
            <p:nvPr/>
          </p:nvCxnSpPr>
          <p:spPr>
            <a:xfrm flipH="1">
              <a:off x="6980808" y="4550687"/>
              <a:ext cx="1297784" cy="2575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8" name="TextBox 117"/>
            <p:cNvSpPr txBox="1"/>
            <p:nvPr/>
          </p:nvSpPr>
          <p:spPr>
            <a:xfrm>
              <a:off x="8224014" y="4364853"/>
              <a:ext cx="925573" cy="246221"/>
            </a:xfrm>
            <a:prstGeom prst="rect">
              <a:avLst/>
            </a:prstGeom>
            <a:noFill/>
          </p:spPr>
          <p:txBody>
            <a:bodyPr wrap="square" rtlCol="0">
              <a:spAutoFit/>
            </a:bodyPr>
            <a:lstStyle/>
            <a:p>
              <a:pPr algn="ctr"/>
              <a:r>
                <a:rPr lang="en-GB" sz="600" dirty="0" err="1"/>
                <a:t>Busbars</a:t>
              </a:r>
              <a:r>
                <a:rPr lang="en-GB" sz="600" dirty="0"/>
                <a:t> lines</a:t>
              </a:r>
            </a:p>
          </p:txBody>
        </p:sp>
        <p:cxnSp>
          <p:nvCxnSpPr>
            <p:cNvPr id="119" name="Straight Connector 118"/>
            <p:cNvCxnSpPr/>
            <p:nvPr/>
          </p:nvCxnSpPr>
          <p:spPr>
            <a:xfrm>
              <a:off x="8278592" y="4550797"/>
              <a:ext cx="77227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flipH="1">
              <a:off x="6980808" y="4550797"/>
              <a:ext cx="1349146" cy="9321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4" name="Straight Arrow Connector 123"/>
            <p:cNvCxnSpPr/>
            <p:nvPr/>
          </p:nvCxnSpPr>
          <p:spPr>
            <a:xfrm flipH="1">
              <a:off x="7531293" y="4550577"/>
              <a:ext cx="798661" cy="2982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a:off x="7610122" y="3689511"/>
            <a:ext cx="1282359" cy="313618"/>
            <a:chOff x="7962245" y="4919348"/>
            <a:chExt cx="1709812" cy="418157"/>
          </a:xfrm>
        </p:grpSpPr>
        <p:cxnSp>
          <p:nvCxnSpPr>
            <p:cNvPr id="127" name="Straight Arrow Connector 126"/>
            <p:cNvCxnSpPr/>
            <p:nvPr/>
          </p:nvCxnSpPr>
          <p:spPr>
            <a:xfrm flipH="1">
              <a:off x="7962245" y="5105182"/>
              <a:ext cx="338420" cy="2323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8" name="TextBox 127"/>
            <p:cNvSpPr txBox="1"/>
            <p:nvPr/>
          </p:nvSpPr>
          <p:spPr>
            <a:xfrm>
              <a:off x="8246085" y="4919348"/>
              <a:ext cx="1425972" cy="246221"/>
            </a:xfrm>
            <a:prstGeom prst="rect">
              <a:avLst/>
            </a:prstGeom>
            <a:noFill/>
          </p:spPr>
          <p:txBody>
            <a:bodyPr wrap="square" rtlCol="0">
              <a:spAutoFit/>
            </a:bodyPr>
            <a:lstStyle/>
            <a:p>
              <a:pPr algn="ctr"/>
              <a:r>
                <a:rPr lang="en-GB" sz="600" dirty="0" smtClean="0"/>
                <a:t>Axillary </a:t>
              </a:r>
              <a:r>
                <a:rPr lang="en-GB" sz="600" dirty="0" err="1" smtClean="0"/>
                <a:t>Busbars</a:t>
              </a:r>
              <a:r>
                <a:rPr lang="en-GB" sz="600" dirty="0" smtClean="0"/>
                <a:t> </a:t>
              </a:r>
              <a:r>
                <a:rPr lang="en-GB" sz="600" dirty="0"/>
                <a:t>line</a:t>
              </a:r>
            </a:p>
          </p:txBody>
        </p:sp>
        <p:cxnSp>
          <p:nvCxnSpPr>
            <p:cNvPr id="129" name="Straight Connector 128"/>
            <p:cNvCxnSpPr/>
            <p:nvPr/>
          </p:nvCxnSpPr>
          <p:spPr>
            <a:xfrm>
              <a:off x="8300665" y="5105292"/>
              <a:ext cx="1097151" cy="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7" name="Picture 6"/>
          <p:cNvPicPr>
            <a:picLocks noChangeAspect="1"/>
          </p:cNvPicPr>
          <p:nvPr/>
        </p:nvPicPr>
        <p:blipFill rotWithShape="1">
          <a:blip r:embed="rId8"/>
          <a:srcRect l="7162" r="14974" b="16085"/>
          <a:stretch/>
        </p:blipFill>
        <p:spPr>
          <a:xfrm>
            <a:off x="3131840" y="843559"/>
            <a:ext cx="1872208" cy="2232248"/>
          </a:xfrm>
          <a:prstGeom prst="rect">
            <a:avLst/>
          </a:prstGeom>
        </p:spPr>
      </p:pic>
      <p:grpSp>
        <p:nvGrpSpPr>
          <p:cNvPr id="85" name="Group 84"/>
          <p:cNvGrpSpPr/>
          <p:nvPr/>
        </p:nvGrpSpPr>
        <p:grpSpPr>
          <a:xfrm>
            <a:off x="4499992" y="1419622"/>
            <a:ext cx="1441372" cy="358008"/>
            <a:chOff x="1481646" y="2030651"/>
            <a:chExt cx="1328992" cy="477343"/>
          </a:xfrm>
        </p:grpSpPr>
        <p:cxnSp>
          <p:nvCxnSpPr>
            <p:cNvPr id="86" name="Straight Arrow Connector 85"/>
            <p:cNvCxnSpPr/>
            <p:nvPr/>
          </p:nvCxnSpPr>
          <p:spPr>
            <a:xfrm flipH="1">
              <a:off x="1481646" y="2213854"/>
              <a:ext cx="678068" cy="2941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a:off x="2159714" y="2213855"/>
              <a:ext cx="437849" cy="0"/>
            </a:xfrm>
            <a:prstGeom prst="line">
              <a:avLst/>
            </a:prstGeom>
          </p:spPr>
          <p:style>
            <a:lnRef idx="2">
              <a:schemeClr val="accent1"/>
            </a:lnRef>
            <a:fillRef idx="0">
              <a:schemeClr val="accent1"/>
            </a:fillRef>
            <a:effectRef idx="1">
              <a:schemeClr val="accent1"/>
            </a:effectRef>
            <a:fontRef idx="minor">
              <a:schemeClr val="tx1"/>
            </a:fontRef>
          </p:style>
        </p:cxnSp>
        <p:sp>
          <p:nvSpPr>
            <p:cNvPr id="89" name="TextBox 88"/>
            <p:cNvSpPr txBox="1"/>
            <p:nvPr/>
          </p:nvSpPr>
          <p:spPr>
            <a:xfrm>
              <a:off x="2000020" y="2030651"/>
              <a:ext cx="810618" cy="246221"/>
            </a:xfrm>
            <a:prstGeom prst="rect">
              <a:avLst/>
            </a:prstGeom>
            <a:noFill/>
          </p:spPr>
          <p:txBody>
            <a:bodyPr wrap="square" rtlCol="0">
              <a:spAutoFit/>
            </a:bodyPr>
            <a:lstStyle/>
            <a:p>
              <a:pPr algn="ctr"/>
              <a:r>
                <a:rPr lang="en-GB" sz="600" dirty="0" smtClean="0"/>
                <a:t>Ø630mm</a:t>
              </a:r>
              <a:endParaRPr lang="en-GB" sz="600" dirty="0"/>
            </a:p>
          </p:txBody>
        </p:sp>
      </p:grpSp>
      <p:grpSp>
        <p:nvGrpSpPr>
          <p:cNvPr id="98" name="Group 97"/>
          <p:cNvGrpSpPr/>
          <p:nvPr/>
        </p:nvGrpSpPr>
        <p:grpSpPr>
          <a:xfrm>
            <a:off x="4077132" y="2067689"/>
            <a:ext cx="2007036" cy="184667"/>
            <a:chOff x="1091379" y="2702711"/>
            <a:chExt cx="2123219" cy="246222"/>
          </a:xfrm>
        </p:grpSpPr>
        <p:cxnSp>
          <p:nvCxnSpPr>
            <p:cNvPr id="99" name="Straight Arrow Connector 98"/>
            <p:cNvCxnSpPr/>
            <p:nvPr/>
          </p:nvCxnSpPr>
          <p:spPr>
            <a:xfrm flipH="1" flipV="1">
              <a:off x="1091379" y="2705133"/>
              <a:ext cx="770305" cy="1896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1850579" y="2894826"/>
              <a:ext cx="1192602" cy="0"/>
            </a:xfrm>
            <a:prstGeom prst="line">
              <a:avLst/>
            </a:prstGeom>
          </p:spPr>
          <p:style>
            <a:lnRef idx="2">
              <a:schemeClr val="accent1"/>
            </a:lnRef>
            <a:fillRef idx="0">
              <a:schemeClr val="accent1"/>
            </a:fillRef>
            <a:effectRef idx="1">
              <a:schemeClr val="accent1"/>
            </a:effectRef>
            <a:fontRef idx="minor">
              <a:schemeClr val="tx1"/>
            </a:fontRef>
          </p:style>
        </p:cxnSp>
        <p:sp>
          <p:nvSpPr>
            <p:cNvPr id="101" name="TextBox 100"/>
            <p:cNvSpPr txBox="1"/>
            <p:nvPr/>
          </p:nvSpPr>
          <p:spPr>
            <a:xfrm>
              <a:off x="1672007" y="2702711"/>
              <a:ext cx="1542591" cy="246222"/>
            </a:xfrm>
            <a:prstGeom prst="rect">
              <a:avLst/>
            </a:prstGeom>
            <a:noFill/>
          </p:spPr>
          <p:txBody>
            <a:bodyPr wrap="square" rtlCol="0">
              <a:spAutoFit/>
            </a:bodyPr>
            <a:lstStyle/>
            <a:p>
              <a:pPr algn="ctr"/>
              <a:r>
                <a:rPr lang="en-GB" sz="600" dirty="0"/>
                <a:t>Single </a:t>
              </a:r>
              <a:r>
                <a:rPr lang="en-GB" sz="600" dirty="0" smtClean="0"/>
                <a:t>aperture Ø </a:t>
              </a:r>
              <a:r>
                <a:rPr lang="en-GB" sz="600" dirty="0"/>
                <a:t>CBT </a:t>
              </a:r>
              <a:r>
                <a:rPr lang="en-GB" sz="600" dirty="0" smtClean="0"/>
                <a:t>137.8</a:t>
              </a:r>
              <a:endParaRPr lang="en-GB" sz="600" dirty="0"/>
            </a:p>
          </p:txBody>
        </p:sp>
      </p:grpSp>
      <p:grpSp>
        <p:nvGrpSpPr>
          <p:cNvPr id="106" name="Group 105"/>
          <p:cNvGrpSpPr/>
          <p:nvPr/>
        </p:nvGrpSpPr>
        <p:grpSpPr>
          <a:xfrm>
            <a:off x="4104801" y="2287794"/>
            <a:ext cx="1949747" cy="225246"/>
            <a:chOff x="7360428" y="1400480"/>
            <a:chExt cx="2599661" cy="300328"/>
          </a:xfrm>
        </p:grpSpPr>
        <p:cxnSp>
          <p:nvCxnSpPr>
            <p:cNvPr id="110" name="Straight Arrow Connector 109"/>
            <p:cNvCxnSpPr/>
            <p:nvPr/>
          </p:nvCxnSpPr>
          <p:spPr>
            <a:xfrm flipH="1" flipV="1">
              <a:off x="7664037" y="1400480"/>
              <a:ext cx="432889" cy="2234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1" name="TextBox 110"/>
            <p:cNvSpPr txBox="1"/>
            <p:nvPr/>
          </p:nvSpPr>
          <p:spPr>
            <a:xfrm>
              <a:off x="7884367" y="1454587"/>
              <a:ext cx="2075722" cy="246221"/>
            </a:xfrm>
            <a:prstGeom prst="rect">
              <a:avLst/>
            </a:prstGeom>
            <a:noFill/>
          </p:spPr>
          <p:txBody>
            <a:bodyPr wrap="square" rtlCol="0">
              <a:spAutoFit/>
            </a:bodyPr>
            <a:lstStyle/>
            <a:p>
              <a:pPr algn="ctr"/>
              <a:r>
                <a:rPr lang="en-GB" sz="600" dirty="0" smtClean="0"/>
                <a:t>2 Internal </a:t>
              </a:r>
              <a:r>
                <a:rPr lang="en-GB" sz="600" dirty="0"/>
                <a:t>heat </a:t>
              </a:r>
              <a:r>
                <a:rPr lang="en-GB" sz="600" dirty="0" smtClean="0"/>
                <a:t>exchanger tube </a:t>
              </a:r>
              <a:r>
                <a:rPr lang="en-GB" sz="600" dirty="0"/>
                <a:t>Ø </a:t>
              </a:r>
              <a:r>
                <a:rPr lang="en-GB" sz="600" dirty="0" smtClean="0"/>
                <a:t>68mm</a:t>
              </a:r>
              <a:endParaRPr lang="en-GB" sz="600" dirty="0"/>
            </a:p>
          </p:txBody>
        </p:sp>
        <p:cxnSp>
          <p:nvCxnSpPr>
            <p:cNvPr id="115" name="Straight Connector 114"/>
            <p:cNvCxnSpPr/>
            <p:nvPr/>
          </p:nvCxnSpPr>
          <p:spPr>
            <a:xfrm flipV="1">
              <a:off x="7360428" y="1631381"/>
              <a:ext cx="2407638" cy="0"/>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16" name="Straight Arrow Connector 115"/>
          <p:cNvCxnSpPr/>
          <p:nvPr/>
        </p:nvCxnSpPr>
        <p:spPr>
          <a:xfrm flipH="1" flipV="1">
            <a:off x="3779912" y="2283718"/>
            <a:ext cx="324667" cy="1675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120" name="Group 119"/>
          <p:cNvGrpSpPr/>
          <p:nvPr/>
        </p:nvGrpSpPr>
        <p:grpSpPr>
          <a:xfrm>
            <a:off x="4196329" y="2561450"/>
            <a:ext cx="1237646" cy="184666"/>
            <a:chOff x="7531293" y="3212068"/>
            <a:chExt cx="1650194" cy="246221"/>
          </a:xfrm>
        </p:grpSpPr>
        <p:cxnSp>
          <p:nvCxnSpPr>
            <p:cNvPr id="122" name="Straight Arrow Connector 121"/>
            <p:cNvCxnSpPr/>
            <p:nvPr/>
          </p:nvCxnSpPr>
          <p:spPr>
            <a:xfrm flipH="1" flipV="1">
              <a:off x="7531293" y="3217571"/>
              <a:ext cx="683846" cy="1975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8208262" y="3407266"/>
              <a:ext cx="752895" cy="0"/>
            </a:xfrm>
            <a:prstGeom prst="line">
              <a:avLst/>
            </a:prstGeom>
          </p:spPr>
          <p:style>
            <a:lnRef idx="2">
              <a:schemeClr val="accent1"/>
            </a:lnRef>
            <a:fillRef idx="0">
              <a:schemeClr val="accent1"/>
            </a:fillRef>
            <a:effectRef idx="1">
              <a:schemeClr val="accent1"/>
            </a:effectRef>
            <a:fontRef idx="minor">
              <a:schemeClr val="tx1"/>
            </a:fontRef>
          </p:style>
        </p:cxnSp>
        <p:sp>
          <p:nvSpPr>
            <p:cNvPr id="125" name="TextBox 124"/>
            <p:cNvSpPr txBox="1"/>
            <p:nvPr/>
          </p:nvSpPr>
          <p:spPr>
            <a:xfrm>
              <a:off x="7962245" y="3212068"/>
              <a:ext cx="1219242" cy="246221"/>
            </a:xfrm>
            <a:prstGeom prst="rect">
              <a:avLst/>
            </a:prstGeom>
            <a:noFill/>
          </p:spPr>
          <p:txBody>
            <a:bodyPr wrap="square" rtlCol="0">
              <a:spAutoFit/>
            </a:bodyPr>
            <a:lstStyle/>
            <a:p>
              <a:pPr algn="ctr"/>
              <a:r>
                <a:rPr lang="en-GB" sz="600" dirty="0"/>
                <a:t>Support posts</a:t>
              </a:r>
            </a:p>
          </p:txBody>
        </p:sp>
      </p:grpSp>
      <p:sp>
        <p:nvSpPr>
          <p:cNvPr id="126" name="TextBox 125"/>
          <p:cNvSpPr txBox="1"/>
          <p:nvPr/>
        </p:nvSpPr>
        <p:spPr>
          <a:xfrm>
            <a:off x="3221570" y="668190"/>
            <a:ext cx="1617752" cy="461665"/>
          </a:xfrm>
          <a:prstGeom prst="rect">
            <a:avLst/>
          </a:prstGeom>
          <a:noFill/>
        </p:spPr>
        <p:txBody>
          <a:bodyPr wrap="none" rtlCol="0">
            <a:spAutoFit/>
          </a:bodyPr>
          <a:lstStyle/>
          <a:p>
            <a:pPr algn="ctr"/>
            <a:r>
              <a:rPr lang="en-GB" sz="1200" i="1" dirty="0" smtClean="0">
                <a:solidFill>
                  <a:schemeClr val="tx2"/>
                </a:solidFill>
              </a:rPr>
              <a:t>LMQXF</a:t>
            </a:r>
            <a:endParaRPr lang="en-GB" sz="1200" i="1" dirty="0">
              <a:solidFill>
                <a:schemeClr val="tx2"/>
              </a:solidFill>
            </a:endParaRPr>
          </a:p>
          <a:p>
            <a:pPr algn="ctr"/>
            <a:r>
              <a:rPr lang="en-GB" sz="1200" i="1" dirty="0" smtClean="0">
                <a:solidFill>
                  <a:schemeClr val="tx2"/>
                </a:solidFill>
              </a:rPr>
              <a:t>H-</a:t>
            </a:r>
            <a:r>
              <a:rPr lang="en-GB" sz="1200" i="1" dirty="0" err="1" smtClean="0">
                <a:solidFill>
                  <a:schemeClr val="tx2"/>
                </a:solidFill>
              </a:rPr>
              <a:t>Lumi</a:t>
            </a:r>
            <a:r>
              <a:rPr lang="en-GB" sz="1200" i="1" dirty="0" smtClean="0">
                <a:solidFill>
                  <a:schemeClr val="tx2"/>
                </a:solidFill>
              </a:rPr>
              <a:t> cold masses</a:t>
            </a:r>
            <a:endParaRPr lang="en-GB" sz="1200" i="1" dirty="0">
              <a:solidFill>
                <a:schemeClr val="tx2"/>
              </a:solidFill>
            </a:endParaRPr>
          </a:p>
        </p:txBody>
      </p:sp>
      <p:grpSp>
        <p:nvGrpSpPr>
          <p:cNvPr id="130" name="Group 129"/>
          <p:cNvGrpSpPr/>
          <p:nvPr/>
        </p:nvGrpSpPr>
        <p:grpSpPr>
          <a:xfrm>
            <a:off x="4090087" y="3393413"/>
            <a:ext cx="1314295" cy="229873"/>
            <a:chOff x="1243969" y="5550450"/>
            <a:chExt cx="1752394" cy="306497"/>
          </a:xfrm>
        </p:grpSpPr>
        <p:cxnSp>
          <p:nvCxnSpPr>
            <p:cNvPr id="131" name="Straight Arrow Connector 130"/>
            <p:cNvCxnSpPr/>
            <p:nvPr/>
          </p:nvCxnSpPr>
          <p:spPr>
            <a:xfrm flipH="1" flipV="1">
              <a:off x="1243969" y="5550450"/>
              <a:ext cx="881400" cy="2461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6" name="TextBox 145"/>
            <p:cNvSpPr txBox="1"/>
            <p:nvPr/>
          </p:nvSpPr>
          <p:spPr>
            <a:xfrm>
              <a:off x="2070789" y="5610726"/>
              <a:ext cx="925574" cy="246221"/>
            </a:xfrm>
            <a:prstGeom prst="rect">
              <a:avLst/>
            </a:prstGeom>
            <a:noFill/>
          </p:spPr>
          <p:txBody>
            <a:bodyPr wrap="square" rtlCol="0">
              <a:spAutoFit/>
            </a:bodyPr>
            <a:lstStyle/>
            <a:p>
              <a:pPr algn="ctr"/>
              <a:r>
                <a:rPr lang="en-GB" sz="600" dirty="0" err="1"/>
                <a:t>Busbars</a:t>
              </a:r>
              <a:r>
                <a:rPr lang="en-GB" sz="600" dirty="0"/>
                <a:t> line</a:t>
              </a:r>
            </a:p>
          </p:txBody>
        </p:sp>
        <p:cxnSp>
          <p:nvCxnSpPr>
            <p:cNvPr id="147" name="Straight Connector 146"/>
            <p:cNvCxnSpPr/>
            <p:nvPr/>
          </p:nvCxnSpPr>
          <p:spPr>
            <a:xfrm>
              <a:off x="2125368" y="5796670"/>
              <a:ext cx="77227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4040309" y="3581999"/>
            <a:ext cx="709645" cy="688687"/>
            <a:chOff x="4101637" y="3582000"/>
            <a:chExt cx="648317" cy="629170"/>
          </a:xfrm>
        </p:grpSpPr>
        <p:cxnSp>
          <p:nvCxnSpPr>
            <p:cNvPr id="149" name="Straight Arrow Connector 148"/>
            <p:cNvCxnSpPr/>
            <p:nvPr/>
          </p:nvCxnSpPr>
          <p:spPr>
            <a:xfrm flipH="1">
              <a:off x="4101637" y="3582000"/>
              <a:ext cx="643171" cy="107511"/>
            </a:xfrm>
            <a:prstGeom prst="straightConnector1">
              <a:avLst/>
            </a:prstGeom>
            <a:ln>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52" name="Straight Arrow Connector 151"/>
            <p:cNvCxnSpPr/>
            <p:nvPr/>
          </p:nvCxnSpPr>
          <p:spPr>
            <a:xfrm flipH="1">
              <a:off x="4104579" y="3582000"/>
              <a:ext cx="645375" cy="629170"/>
            </a:xfrm>
            <a:prstGeom prst="straightConnector1">
              <a:avLst/>
            </a:prstGeom>
            <a:ln>
              <a:prstDash val="sysDash"/>
              <a:tailEnd type="triangle"/>
            </a:ln>
          </p:spPr>
          <p:style>
            <a:lnRef idx="2">
              <a:schemeClr val="accent1"/>
            </a:lnRef>
            <a:fillRef idx="0">
              <a:schemeClr val="accent1"/>
            </a:fillRef>
            <a:effectRef idx="1">
              <a:schemeClr val="accent1"/>
            </a:effectRef>
            <a:fontRef idx="minor">
              <a:schemeClr val="tx1"/>
            </a:fontRef>
          </p:style>
        </p:cxnSp>
      </p:grpSp>
      <p:grpSp>
        <p:nvGrpSpPr>
          <p:cNvPr id="153" name="Group 152"/>
          <p:cNvGrpSpPr/>
          <p:nvPr/>
        </p:nvGrpSpPr>
        <p:grpSpPr>
          <a:xfrm>
            <a:off x="4109116" y="3147814"/>
            <a:ext cx="1757619" cy="409681"/>
            <a:chOff x="7656991" y="5527526"/>
            <a:chExt cx="1619728" cy="546240"/>
          </a:xfrm>
        </p:grpSpPr>
        <p:cxnSp>
          <p:nvCxnSpPr>
            <p:cNvPr id="154" name="Straight Arrow Connector 153"/>
            <p:cNvCxnSpPr/>
            <p:nvPr/>
          </p:nvCxnSpPr>
          <p:spPr>
            <a:xfrm flipH="1">
              <a:off x="7656991" y="5713360"/>
              <a:ext cx="616014" cy="360406"/>
            </a:xfrm>
            <a:prstGeom prst="straightConnector1">
              <a:avLst/>
            </a:prstGeom>
            <a:ln>
              <a:prstDash val="sysDash"/>
              <a:tailEnd type="triangle"/>
            </a:ln>
          </p:spPr>
          <p:style>
            <a:lnRef idx="2">
              <a:schemeClr val="accent1"/>
            </a:lnRef>
            <a:fillRef idx="0">
              <a:schemeClr val="accent1"/>
            </a:fillRef>
            <a:effectRef idx="1">
              <a:schemeClr val="accent1"/>
            </a:effectRef>
            <a:fontRef idx="minor">
              <a:schemeClr val="tx1"/>
            </a:fontRef>
          </p:style>
        </p:cxnSp>
        <p:sp>
          <p:nvSpPr>
            <p:cNvPr id="155" name="TextBox 154"/>
            <p:cNvSpPr txBox="1"/>
            <p:nvPr/>
          </p:nvSpPr>
          <p:spPr>
            <a:xfrm>
              <a:off x="8085710" y="5527526"/>
              <a:ext cx="1191009" cy="246221"/>
            </a:xfrm>
            <a:prstGeom prst="rect">
              <a:avLst/>
            </a:prstGeom>
            <a:noFill/>
          </p:spPr>
          <p:txBody>
            <a:bodyPr wrap="square" rtlCol="0">
              <a:spAutoFit/>
            </a:bodyPr>
            <a:lstStyle/>
            <a:p>
              <a:pPr algn="ctr"/>
              <a:r>
                <a:rPr lang="en-GB" sz="600" dirty="0" smtClean="0"/>
                <a:t>Instrumentation line or capillary?</a:t>
              </a:r>
              <a:endParaRPr lang="en-GB" sz="600" dirty="0"/>
            </a:p>
          </p:txBody>
        </p:sp>
        <p:cxnSp>
          <p:nvCxnSpPr>
            <p:cNvPr id="156" name="Straight Connector 155"/>
            <p:cNvCxnSpPr/>
            <p:nvPr/>
          </p:nvCxnSpPr>
          <p:spPr>
            <a:xfrm>
              <a:off x="8273005" y="5713470"/>
              <a:ext cx="861133" cy="688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grpSp>
      <p:cxnSp>
        <p:nvCxnSpPr>
          <p:cNvPr id="158" name="Straight Arrow Connector 157"/>
          <p:cNvCxnSpPr/>
          <p:nvPr/>
        </p:nvCxnSpPr>
        <p:spPr>
          <a:xfrm flipH="1">
            <a:off x="4034018" y="3292432"/>
            <a:ext cx="729333" cy="957682"/>
          </a:xfrm>
          <a:prstGeom prst="straightConnector1">
            <a:avLst/>
          </a:prstGeom>
          <a:ln>
            <a:prstDash val="sys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12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fade">
                                      <p:cBhvr>
                                        <p:cTn id="7" dur="500"/>
                                        <p:tgtEl>
                                          <p:spTgt spid="133"/>
                                        </p:tgtEl>
                                      </p:cBhvr>
                                    </p:animEffect>
                                  </p:childTnLst>
                                </p:cTn>
                              </p:par>
                              <p:par>
                                <p:cTn id="8" presetID="10" presetClass="entr" presetSubtype="0" fill="hold"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fade">
                                      <p:cBhvr>
                                        <p:cTn id="10" dur="500"/>
                                        <p:tgtEl>
                                          <p:spTgt spid="132"/>
                                        </p:tgtEl>
                                      </p:cBhvr>
                                    </p:animEffect>
                                  </p:childTnLst>
                                </p:cTn>
                              </p:par>
                              <p:par>
                                <p:cTn id="11" presetID="10" presetClass="entr" presetSubtype="0" fill="hold" nodeType="with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500"/>
                                        <p:tgtEl>
                                          <p:spTgt spid="8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32"/>
                                        </p:tgtEl>
                                        <p:attrNameLst>
                                          <p:attrName>style.opacity</p:attrName>
                                        </p:attrNameLst>
                                      </p:cBhvr>
                                      <p:to>
                                        <p:strVal val="0.5"/>
                                      </p:to>
                                    </p:set>
                                    <p:animEffect filter="image" prLst="opacity: 0.5">
                                      <p:cBhvr rctx="IE">
                                        <p:cTn id="18" dur="indefinite"/>
                                        <p:tgtEl>
                                          <p:spTgt spid="132"/>
                                        </p:tgtEl>
                                      </p:cBhvr>
                                    </p:animEffect>
                                  </p:childTnLst>
                                </p:cTn>
                              </p:par>
                              <p:par>
                                <p:cTn id="19" presetID="9" presetClass="emph" presetSubtype="0" nodeType="withEffect">
                                  <p:stCondLst>
                                    <p:cond delay="0"/>
                                  </p:stCondLst>
                                  <p:childTnLst>
                                    <p:set>
                                      <p:cBhvr rctx="PPT">
                                        <p:cTn id="20" dur="indefinite"/>
                                        <p:tgtEl>
                                          <p:spTgt spid="133"/>
                                        </p:tgtEl>
                                        <p:attrNameLst>
                                          <p:attrName>style.opacity</p:attrName>
                                        </p:attrNameLst>
                                      </p:cBhvr>
                                      <p:to>
                                        <p:strVal val="0.5"/>
                                      </p:to>
                                    </p:set>
                                    <p:animEffect filter="image" prLst="opacity: 0.5">
                                      <p:cBhvr rctx="IE">
                                        <p:cTn id="21" dur="indefinite"/>
                                        <p:tgtEl>
                                          <p:spTgt spid="133"/>
                                        </p:tgtEl>
                                      </p:cBhvr>
                                    </p:animEffect>
                                  </p:childTnLst>
                                </p:cTn>
                              </p:par>
                              <p:par>
                                <p:cTn id="22" presetID="9" presetClass="emph" presetSubtype="0" nodeType="withEffect">
                                  <p:stCondLst>
                                    <p:cond delay="0"/>
                                  </p:stCondLst>
                                  <p:childTnLst>
                                    <p:set>
                                      <p:cBhvr rctx="PPT">
                                        <p:cTn id="23" dur="indefinite"/>
                                        <p:tgtEl>
                                          <p:spTgt spid="85"/>
                                        </p:tgtEl>
                                        <p:attrNameLst>
                                          <p:attrName>style.opacity</p:attrName>
                                        </p:attrNameLst>
                                      </p:cBhvr>
                                      <p:to>
                                        <p:strVal val="0.5"/>
                                      </p:to>
                                    </p:set>
                                    <p:animEffect filter="image" prLst="opacity: 0.5">
                                      <p:cBhvr rctx="IE">
                                        <p:cTn id="24" dur="indefinite"/>
                                        <p:tgtEl>
                                          <p:spTgt spid="85"/>
                                        </p:tgtEl>
                                      </p:cBhvr>
                                    </p:animEffect>
                                  </p:childTnLst>
                                </p:cTn>
                              </p:par>
                            </p:childTnLst>
                          </p:cTn>
                        </p:par>
                        <p:par>
                          <p:cTn id="25" fill="hold">
                            <p:stCondLst>
                              <p:cond delay="0"/>
                            </p:stCondLst>
                            <p:childTnLst>
                              <p:par>
                                <p:cTn id="26" presetID="10" presetClass="entr" presetSubtype="0" fill="hold" nodeType="afterEffect">
                                  <p:stCondLst>
                                    <p:cond delay="0"/>
                                  </p:stCondLst>
                                  <p:childTnLst>
                                    <p:set>
                                      <p:cBhvr>
                                        <p:cTn id="27" dur="1" fill="hold">
                                          <p:stCondLst>
                                            <p:cond delay="0"/>
                                          </p:stCondLst>
                                        </p:cTn>
                                        <p:tgtEl>
                                          <p:spTgt spid="134"/>
                                        </p:tgtEl>
                                        <p:attrNameLst>
                                          <p:attrName>style.visibility</p:attrName>
                                        </p:attrNameLst>
                                      </p:cBhvr>
                                      <p:to>
                                        <p:strVal val="visible"/>
                                      </p:to>
                                    </p:set>
                                    <p:animEffect transition="in" filter="fade">
                                      <p:cBhvr>
                                        <p:cTn id="28" dur="500"/>
                                        <p:tgtEl>
                                          <p:spTgt spid="134"/>
                                        </p:tgtEl>
                                      </p:cBhvr>
                                    </p:animEffect>
                                  </p:childTnLst>
                                </p:cTn>
                              </p:par>
                              <p:par>
                                <p:cTn id="29" presetID="10" presetClass="entr" presetSubtype="0" fill="hold" nodeType="withEffect">
                                  <p:stCondLst>
                                    <p:cond delay="0"/>
                                  </p:stCondLst>
                                  <p:childTnLst>
                                    <p:set>
                                      <p:cBhvr>
                                        <p:cTn id="30" dur="1" fill="hold">
                                          <p:stCondLst>
                                            <p:cond delay="0"/>
                                          </p:stCondLst>
                                        </p:cTn>
                                        <p:tgtEl>
                                          <p:spTgt spid="135"/>
                                        </p:tgtEl>
                                        <p:attrNameLst>
                                          <p:attrName>style.visibility</p:attrName>
                                        </p:attrNameLst>
                                      </p:cBhvr>
                                      <p:to>
                                        <p:strVal val="visible"/>
                                      </p:to>
                                    </p:set>
                                    <p:animEffect transition="in" filter="fade">
                                      <p:cBhvr>
                                        <p:cTn id="31" dur="500"/>
                                        <p:tgtEl>
                                          <p:spTgt spid="135"/>
                                        </p:tgtEl>
                                      </p:cBhvr>
                                    </p:animEffect>
                                  </p:childTnLst>
                                </p:cTn>
                              </p:par>
                              <p:par>
                                <p:cTn id="32" presetID="10" presetClass="entr" presetSubtype="0" fill="hold" nodeType="withEffect">
                                  <p:stCondLst>
                                    <p:cond delay="0"/>
                                  </p:stCondLst>
                                  <p:childTnLst>
                                    <p:set>
                                      <p:cBhvr>
                                        <p:cTn id="33" dur="1" fill="hold">
                                          <p:stCondLst>
                                            <p:cond delay="0"/>
                                          </p:stCondLst>
                                        </p:cTn>
                                        <p:tgtEl>
                                          <p:spTgt spid="98"/>
                                        </p:tgtEl>
                                        <p:attrNameLst>
                                          <p:attrName>style.visibility</p:attrName>
                                        </p:attrNameLst>
                                      </p:cBhvr>
                                      <p:to>
                                        <p:strVal val="visible"/>
                                      </p:to>
                                    </p:set>
                                    <p:animEffect transition="in" filter="fade">
                                      <p:cBhvr>
                                        <p:cTn id="34" dur="500"/>
                                        <p:tgtEl>
                                          <p:spTgt spid="98"/>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mph" presetSubtype="0" nodeType="clickEffect">
                                  <p:stCondLst>
                                    <p:cond delay="0"/>
                                  </p:stCondLst>
                                  <p:childTnLst>
                                    <p:set>
                                      <p:cBhvr rctx="PPT">
                                        <p:cTn id="38" dur="indefinite"/>
                                        <p:tgtEl>
                                          <p:spTgt spid="134"/>
                                        </p:tgtEl>
                                        <p:attrNameLst>
                                          <p:attrName>style.opacity</p:attrName>
                                        </p:attrNameLst>
                                      </p:cBhvr>
                                      <p:to>
                                        <p:strVal val="0.5"/>
                                      </p:to>
                                    </p:set>
                                    <p:animEffect filter="image" prLst="opacity: 0.5">
                                      <p:cBhvr rctx="IE">
                                        <p:cTn id="39" dur="indefinite"/>
                                        <p:tgtEl>
                                          <p:spTgt spid="134"/>
                                        </p:tgtEl>
                                      </p:cBhvr>
                                    </p:animEffect>
                                  </p:childTnLst>
                                </p:cTn>
                              </p:par>
                              <p:par>
                                <p:cTn id="40" presetID="9" presetClass="emph" presetSubtype="0" nodeType="withEffect">
                                  <p:stCondLst>
                                    <p:cond delay="0"/>
                                  </p:stCondLst>
                                  <p:childTnLst>
                                    <p:set>
                                      <p:cBhvr rctx="PPT">
                                        <p:cTn id="41" dur="indefinite"/>
                                        <p:tgtEl>
                                          <p:spTgt spid="135"/>
                                        </p:tgtEl>
                                        <p:attrNameLst>
                                          <p:attrName>style.opacity</p:attrName>
                                        </p:attrNameLst>
                                      </p:cBhvr>
                                      <p:to>
                                        <p:strVal val="0.5"/>
                                      </p:to>
                                    </p:set>
                                    <p:animEffect filter="image" prLst="opacity: 0.5">
                                      <p:cBhvr rctx="IE">
                                        <p:cTn id="42" dur="indefinite"/>
                                        <p:tgtEl>
                                          <p:spTgt spid="135"/>
                                        </p:tgtEl>
                                      </p:cBhvr>
                                    </p:animEffect>
                                  </p:childTnLst>
                                </p:cTn>
                              </p:par>
                              <p:par>
                                <p:cTn id="43" presetID="9" presetClass="emph" presetSubtype="0" nodeType="withEffect">
                                  <p:stCondLst>
                                    <p:cond delay="0"/>
                                  </p:stCondLst>
                                  <p:childTnLst>
                                    <p:set>
                                      <p:cBhvr rctx="PPT">
                                        <p:cTn id="44" dur="indefinite"/>
                                        <p:tgtEl>
                                          <p:spTgt spid="98"/>
                                        </p:tgtEl>
                                        <p:attrNameLst>
                                          <p:attrName>style.opacity</p:attrName>
                                        </p:attrNameLst>
                                      </p:cBhvr>
                                      <p:to>
                                        <p:strVal val="0.5"/>
                                      </p:to>
                                    </p:set>
                                    <p:animEffect filter="image" prLst="opacity: 0.5">
                                      <p:cBhvr rctx="IE">
                                        <p:cTn id="45" dur="indefinite"/>
                                        <p:tgtEl>
                                          <p:spTgt spid="98"/>
                                        </p:tgtEl>
                                      </p:cBhvr>
                                    </p:animEffect>
                                  </p:childTnLst>
                                </p:cTn>
                              </p:par>
                            </p:childTnLst>
                          </p:cTn>
                        </p:par>
                        <p:par>
                          <p:cTn id="46" fill="hold">
                            <p:stCondLst>
                              <p:cond delay="0"/>
                            </p:stCondLst>
                            <p:childTnLst>
                              <p:par>
                                <p:cTn id="47" presetID="10" presetClass="entr" presetSubtype="0" fill="hold" nodeType="afterEffect">
                                  <p:stCondLst>
                                    <p:cond delay="0"/>
                                  </p:stCondLst>
                                  <p:childTnLst>
                                    <p:set>
                                      <p:cBhvr>
                                        <p:cTn id="48" dur="1" fill="hold">
                                          <p:stCondLst>
                                            <p:cond delay="0"/>
                                          </p:stCondLst>
                                        </p:cTn>
                                        <p:tgtEl>
                                          <p:spTgt spid="136"/>
                                        </p:tgtEl>
                                        <p:attrNameLst>
                                          <p:attrName>style.visibility</p:attrName>
                                        </p:attrNameLst>
                                      </p:cBhvr>
                                      <p:to>
                                        <p:strVal val="visible"/>
                                      </p:to>
                                    </p:set>
                                    <p:animEffect transition="in" filter="fade">
                                      <p:cBhvr>
                                        <p:cTn id="49" dur="500"/>
                                        <p:tgtEl>
                                          <p:spTgt spid="136"/>
                                        </p:tgtEl>
                                      </p:cBhvr>
                                    </p:animEffect>
                                  </p:childTnLst>
                                </p:cTn>
                              </p:par>
                              <p:par>
                                <p:cTn id="50" presetID="10" presetClass="entr" presetSubtype="0" fill="hold" nodeType="withEffect">
                                  <p:stCondLst>
                                    <p:cond delay="0"/>
                                  </p:stCondLst>
                                  <p:childTnLst>
                                    <p:set>
                                      <p:cBhvr>
                                        <p:cTn id="51" dur="1" fill="hold">
                                          <p:stCondLst>
                                            <p:cond delay="0"/>
                                          </p:stCondLst>
                                        </p:cTn>
                                        <p:tgtEl>
                                          <p:spTgt spid="137"/>
                                        </p:tgtEl>
                                        <p:attrNameLst>
                                          <p:attrName>style.visibility</p:attrName>
                                        </p:attrNameLst>
                                      </p:cBhvr>
                                      <p:to>
                                        <p:strVal val="visible"/>
                                      </p:to>
                                    </p:set>
                                    <p:animEffect transition="in" filter="fade">
                                      <p:cBhvr>
                                        <p:cTn id="52" dur="500"/>
                                        <p:tgtEl>
                                          <p:spTgt spid="137"/>
                                        </p:tgtEl>
                                      </p:cBhvr>
                                    </p:animEffect>
                                  </p:childTnLst>
                                </p:cTn>
                              </p:par>
                              <p:par>
                                <p:cTn id="53" presetID="10" presetClass="entr" presetSubtype="0" fill="hold" nodeType="withEffect">
                                  <p:stCondLst>
                                    <p:cond delay="0"/>
                                  </p:stCondLst>
                                  <p:childTnLst>
                                    <p:set>
                                      <p:cBhvr>
                                        <p:cTn id="54" dur="1" fill="hold">
                                          <p:stCondLst>
                                            <p:cond delay="0"/>
                                          </p:stCondLst>
                                        </p:cTn>
                                        <p:tgtEl>
                                          <p:spTgt spid="106"/>
                                        </p:tgtEl>
                                        <p:attrNameLst>
                                          <p:attrName>style.visibility</p:attrName>
                                        </p:attrNameLst>
                                      </p:cBhvr>
                                      <p:to>
                                        <p:strVal val="visible"/>
                                      </p:to>
                                    </p:set>
                                    <p:animEffect transition="in" filter="fade">
                                      <p:cBhvr>
                                        <p:cTn id="55" dur="500"/>
                                        <p:tgtEl>
                                          <p:spTgt spid="106"/>
                                        </p:tgtEl>
                                      </p:cBhvr>
                                    </p:animEffect>
                                  </p:childTnLst>
                                </p:cTn>
                              </p:par>
                              <p:par>
                                <p:cTn id="56" presetID="10" presetClass="entr" presetSubtype="0" fill="hold" nodeType="withEffect">
                                  <p:stCondLst>
                                    <p:cond delay="0"/>
                                  </p:stCondLst>
                                  <p:childTnLst>
                                    <p:set>
                                      <p:cBhvr>
                                        <p:cTn id="57" dur="1" fill="hold">
                                          <p:stCondLst>
                                            <p:cond delay="0"/>
                                          </p:stCondLst>
                                        </p:cTn>
                                        <p:tgtEl>
                                          <p:spTgt spid="116"/>
                                        </p:tgtEl>
                                        <p:attrNameLst>
                                          <p:attrName>style.visibility</p:attrName>
                                        </p:attrNameLst>
                                      </p:cBhvr>
                                      <p:to>
                                        <p:strVal val="visible"/>
                                      </p:to>
                                    </p:set>
                                    <p:animEffect transition="in" filter="fade">
                                      <p:cBhvr>
                                        <p:cTn id="58" dur="500"/>
                                        <p:tgtEl>
                                          <p:spTgt spid="116"/>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mph" presetSubtype="0" nodeType="clickEffect">
                                  <p:stCondLst>
                                    <p:cond delay="0"/>
                                  </p:stCondLst>
                                  <p:childTnLst>
                                    <p:set>
                                      <p:cBhvr rctx="PPT">
                                        <p:cTn id="62" dur="indefinite"/>
                                        <p:tgtEl>
                                          <p:spTgt spid="136"/>
                                        </p:tgtEl>
                                        <p:attrNameLst>
                                          <p:attrName>style.opacity</p:attrName>
                                        </p:attrNameLst>
                                      </p:cBhvr>
                                      <p:to>
                                        <p:strVal val="0.5"/>
                                      </p:to>
                                    </p:set>
                                    <p:animEffect filter="image" prLst="opacity: 0.5">
                                      <p:cBhvr rctx="IE">
                                        <p:cTn id="63" dur="indefinite"/>
                                        <p:tgtEl>
                                          <p:spTgt spid="136"/>
                                        </p:tgtEl>
                                      </p:cBhvr>
                                    </p:animEffect>
                                  </p:childTnLst>
                                </p:cTn>
                              </p:par>
                              <p:par>
                                <p:cTn id="64" presetID="9" presetClass="emph" presetSubtype="0" nodeType="withEffect">
                                  <p:stCondLst>
                                    <p:cond delay="0"/>
                                  </p:stCondLst>
                                  <p:childTnLst>
                                    <p:set>
                                      <p:cBhvr rctx="PPT">
                                        <p:cTn id="65" dur="indefinite"/>
                                        <p:tgtEl>
                                          <p:spTgt spid="137"/>
                                        </p:tgtEl>
                                        <p:attrNameLst>
                                          <p:attrName>style.opacity</p:attrName>
                                        </p:attrNameLst>
                                      </p:cBhvr>
                                      <p:to>
                                        <p:strVal val="0.5"/>
                                      </p:to>
                                    </p:set>
                                    <p:animEffect filter="image" prLst="opacity: 0.5">
                                      <p:cBhvr rctx="IE">
                                        <p:cTn id="66" dur="indefinite"/>
                                        <p:tgtEl>
                                          <p:spTgt spid="137"/>
                                        </p:tgtEl>
                                      </p:cBhvr>
                                    </p:animEffect>
                                  </p:childTnLst>
                                </p:cTn>
                              </p:par>
                              <p:par>
                                <p:cTn id="67" presetID="9" presetClass="emph" presetSubtype="0" nodeType="withEffect">
                                  <p:stCondLst>
                                    <p:cond delay="0"/>
                                  </p:stCondLst>
                                  <p:childTnLst>
                                    <p:set>
                                      <p:cBhvr rctx="PPT">
                                        <p:cTn id="68" dur="indefinite"/>
                                        <p:tgtEl>
                                          <p:spTgt spid="106"/>
                                        </p:tgtEl>
                                        <p:attrNameLst>
                                          <p:attrName>style.opacity</p:attrName>
                                        </p:attrNameLst>
                                      </p:cBhvr>
                                      <p:to>
                                        <p:strVal val="0.5"/>
                                      </p:to>
                                    </p:set>
                                    <p:animEffect filter="image" prLst="opacity: 0.5">
                                      <p:cBhvr rctx="IE">
                                        <p:cTn id="69" dur="indefinite"/>
                                        <p:tgtEl>
                                          <p:spTgt spid="106"/>
                                        </p:tgtEl>
                                      </p:cBhvr>
                                    </p:animEffect>
                                  </p:childTnLst>
                                </p:cTn>
                              </p:par>
                              <p:par>
                                <p:cTn id="70" presetID="9" presetClass="emph" presetSubtype="0" nodeType="withEffect">
                                  <p:stCondLst>
                                    <p:cond delay="0"/>
                                  </p:stCondLst>
                                  <p:childTnLst>
                                    <p:set>
                                      <p:cBhvr rctx="PPT">
                                        <p:cTn id="71" dur="indefinite"/>
                                        <p:tgtEl>
                                          <p:spTgt spid="116"/>
                                        </p:tgtEl>
                                        <p:attrNameLst>
                                          <p:attrName>style.opacity</p:attrName>
                                        </p:attrNameLst>
                                      </p:cBhvr>
                                      <p:to>
                                        <p:strVal val="0.5"/>
                                      </p:to>
                                    </p:set>
                                    <p:animEffect filter="image" prLst="opacity: 0.5">
                                      <p:cBhvr rctx="IE">
                                        <p:cTn id="72" dur="indefinite"/>
                                        <p:tgtEl>
                                          <p:spTgt spid="116"/>
                                        </p:tgtEl>
                                      </p:cBhvr>
                                    </p:animEffect>
                                  </p:childTnLst>
                                </p:cTn>
                              </p:par>
                            </p:childTnLst>
                          </p:cTn>
                        </p:par>
                        <p:par>
                          <p:cTn id="73" fill="hold">
                            <p:stCondLst>
                              <p:cond delay="0"/>
                            </p:stCondLst>
                            <p:childTnLst>
                              <p:par>
                                <p:cTn id="74" presetID="10" presetClass="entr" presetSubtype="0" fill="hold" nodeType="afterEffect">
                                  <p:stCondLst>
                                    <p:cond delay="0"/>
                                  </p:stCondLst>
                                  <p:childTnLst>
                                    <p:set>
                                      <p:cBhvr>
                                        <p:cTn id="75" dur="1" fill="hold">
                                          <p:stCondLst>
                                            <p:cond delay="0"/>
                                          </p:stCondLst>
                                        </p:cTn>
                                        <p:tgtEl>
                                          <p:spTgt spid="138"/>
                                        </p:tgtEl>
                                        <p:attrNameLst>
                                          <p:attrName>style.visibility</p:attrName>
                                        </p:attrNameLst>
                                      </p:cBhvr>
                                      <p:to>
                                        <p:strVal val="visible"/>
                                      </p:to>
                                    </p:set>
                                    <p:animEffect transition="in" filter="fade">
                                      <p:cBhvr>
                                        <p:cTn id="76" dur="500"/>
                                        <p:tgtEl>
                                          <p:spTgt spid="138"/>
                                        </p:tgtEl>
                                      </p:cBhvr>
                                    </p:animEffect>
                                  </p:childTnLst>
                                </p:cTn>
                              </p:par>
                              <p:par>
                                <p:cTn id="77" presetID="10" presetClass="entr" presetSubtype="0" fill="hold" nodeType="withEffect">
                                  <p:stCondLst>
                                    <p:cond delay="0"/>
                                  </p:stCondLst>
                                  <p:childTnLst>
                                    <p:set>
                                      <p:cBhvr>
                                        <p:cTn id="78" dur="1" fill="hold">
                                          <p:stCondLst>
                                            <p:cond delay="0"/>
                                          </p:stCondLst>
                                        </p:cTn>
                                        <p:tgtEl>
                                          <p:spTgt spid="139"/>
                                        </p:tgtEl>
                                        <p:attrNameLst>
                                          <p:attrName>style.visibility</p:attrName>
                                        </p:attrNameLst>
                                      </p:cBhvr>
                                      <p:to>
                                        <p:strVal val="visible"/>
                                      </p:to>
                                    </p:set>
                                    <p:animEffect transition="in" filter="fade">
                                      <p:cBhvr>
                                        <p:cTn id="79" dur="500"/>
                                        <p:tgtEl>
                                          <p:spTgt spid="139"/>
                                        </p:tgtEl>
                                      </p:cBhvr>
                                    </p:animEffect>
                                  </p:childTnLst>
                                </p:cTn>
                              </p:par>
                              <p:par>
                                <p:cTn id="80" presetID="10" presetClass="entr" presetSubtype="0" fill="hold" nodeType="withEffect">
                                  <p:stCondLst>
                                    <p:cond delay="0"/>
                                  </p:stCondLst>
                                  <p:childTnLst>
                                    <p:set>
                                      <p:cBhvr>
                                        <p:cTn id="81" dur="1" fill="hold">
                                          <p:stCondLst>
                                            <p:cond delay="0"/>
                                          </p:stCondLst>
                                        </p:cTn>
                                        <p:tgtEl>
                                          <p:spTgt spid="140"/>
                                        </p:tgtEl>
                                        <p:attrNameLst>
                                          <p:attrName>style.visibility</p:attrName>
                                        </p:attrNameLst>
                                      </p:cBhvr>
                                      <p:to>
                                        <p:strVal val="visible"/>
                                      </p:to>
                                    </p:set>
                                    <p:animEffect transition="in" filter="fade">
                                      <p:cBhvr>
                                        <p:cTn id="82" dur="500"/>
                                        <p:tgtEl>
                                          <p:spTgt spid="140"/>
                                        </p:tgtEl>
                                      </p:cBhvr>
                                    </p:animEffect>
                                  </p:childTnLst>
                                </p:cTn>
                              </p:par>
                              <p:par>
                                <p:cTn id="83" presetID="10" presetClass="entr" presetSubtype="0" fill="hold" nodeType="withEffect">
                                  <p:stCondLst>
                                    <p:cond delay="0"/>
                                  </p:stCondLst>
                                  <p:childTnLst>
                                    <p:set>
                                      <p:cBhvr>
                                        <p:cTn id="84" dur="1" fill="hold">
                                          <p:stCondLst>
                                            <p:cond delay="0"/>
                                          </p:stCondLst>
                                        </p:cTn>
                                        <p:tgtEl>
                                          <p:spTgt spid="120"/>
                                        </p:tgtEl>
                                        <p:attrNameLst>
                                          <p:attrName>style.visibility</p:attrName>
                                        </p:attrNameLst>
                                      </p:cBhvr>
                                      <p:to>
                                        <p:strVal val="visible"/>
                                      </p:to>
                                    </p:set>
                                    <p:animEffect transition="in" filter="fade">
                                      <p:cBhvr>
                                        <p:cTn id="85" dur="500"/>
                                        <p:tgtEl>
                                          <p:spTgt spid="120"/>
                                        </p:tgtEl>
                                      </p:cBhvr>
                                    </p:animEffect>
                                  </p:childTnLst>
                                </p:cTn>
                              </p:par>
                            </p:childTnLst>
                          </p:cTn>
                        </p:par>
                      </p:childTnLst>
                    </p:cTn>
                  </p:par>
                  <p:par>
                    <p:cTn id="86" fill="hold">
                      <p:stCondLst>
                        <p:cond delay="indefinite"/>
                      </p:stCondLst>
                      <p:childTnLst>
                        <p:par>
                          <p:cTn id="87" fill="hold">
                            <p:stCondLst>
                              <p:cond delay="0"/>
                            </p:stCondLst>
                            <p:childTnLst>
                              <p:par>
                                <p:cTn id="88" presetID="9" presetClass="emph" presetSubtype="0" nodeType="clickEffect">
                                  <p:stCondLst>
                                    <p:cond delay="0"/>
                                  </p:stCondLst>
                                  <p:childTnLst>
                                    <p:set>
                                      <p:cBhvr rctx="PPT">
                                        <p:cTn id="89" dur="indefinite"/>
                                        <p:tgtEl>
                                          <p:spTgt spid="138"/>
                                        </p:tgtEl>
                                        <p:attrNameLst>
                                          <p:attrName>style.opacity</p:attrName>
                                        </p:attrNameLst>
                                      </p:cBhvr>
                                      <p:to>
                                        <p:strVal val="0.5"/>
                                      </p:to>
                                    </p:set>
                                    <p:animEffect filter="image" prLst="opacity: 0.5">
                                      <p:cBhvr rctx="IE">
                                        <p:cTn id="90" dur="indefinite"/>
                                        <p:tgtEl>
                                          <p:spTgt spid="138"/>
                                        </p:tgtEl>
                                      </p:cBhvr>
                                    </p:animEffect>
                                  </p:childTnLst>
                                </p:cTn>
                              </p:par>
                              <p:par>
                                <p:cTn id="91" presetID="9" presetClass="emph" presetSubtype="0" nodeType="withEffect">
                                  <p:stCondLst>
                                    <p:cond delay="0"/>
                                  </p:stCondLst>
                                  <p:childTnLst>
                                    <p:set>
                                      <p:cBhvr rctx="PPT">
                                        <p:cTn id="92" dur="indefinite"/>
                                        <p:tgtEl>
                                          <p:spTgt spid="140"/>
                                        </p:tgtEl>
                                        <p:attrNameLst>
                                          <p:attrName>style.opacity</p:attrName>
                                        </p:attrNameLst>
                                      </p:cBhvr>
                                      <p:to>
                                        <p:strVal val="0.5"/>
                                      </p:to>
                                    </p:set>
                                    <p:animEffect filter="image" prLst="opacity: 0.5">
                                      <p:cBhvr rctx="IE">
                                        <p:cTn id="93" dur="indefinite"/>
                                        <p:tgtEl>
                                          <p:spTgt spid="140"/>
                                        </p:tgtEl>
                                      </p:cBhvr>
                                    </p:animEffect>
                                  </p:childTnLst>
                                </p:cTn>
                              </p:par>
                              <p:par>
                                <p:cTn id="94" presetID="9" presetClass="emph" presetSubtype="0" nodeType="withEffect">
                                  <p:stCondLst>
                                    <p:cond delay="0"/>
                                  </p:stCondLst>
                                  <p:childTnLst>
                                    <p:set>
                                      <p:cBhvr rctx="PPT">
                                        <p:cTn id="95" dur="indefinite"/>
                                        <p:tgtEl>
                                          <p:spTgt spid="120"/>
                                        </p:tgtEl>
                                        <p:attrNameLst>
                                          <p:attrName>style.opacity</p:attrName>
                                        </p:attrNameLst>
                                      </p:cBhvr>
                                      <p:to>
                                        <p:strVal val="0.5"/>
                                      </p:to>
                                    </p:set>
                                    <p:animEffect filter="image" prLst="opacity: 0.5">
                                      <p:cBhvr rctx="IE">
                                        <p:cTn id="96" dur="indefinite"/>
                                        <p:tgtEl>
                                          <p:spTgt spid="120"/>
                                        </p:tgtEl>
                                      </p:cBhvr>
                                    </p:animEffect>
                                  </p:childTnLst>
                                </p:cTn>
                              </p:par>
                              <p:par>
                                <p:cTn id="97" presetID="10" presetClass="exit" presetSubtype="0" fill="hold" nodeType="withEffect">
                                  <p:stCondLst>
                                    <p:cond delay="0"/>
                                  </p:stCondLst>
                                  <p:childTnLst>
                                    <p:animEffect transition="out" filter="fade">
                                      <p:cBhvr>
                                        <p:cTn id="98" dur="500"/>
                                        <p:tgtEl>
                                          <p:spTgt spid="139"/>
                                        </p:tgtEl>
                                      </p:cBhvr>
                                    </p:animEffect>
                                    <p:set>
                                      <p:cBhvr>
                                        <p:cTn id="99" dur="1" fill="hold">
                                          <p:stCondLst>
                                            <p:cond delay="499"/>
                                          </p:stCondLst>
                                        </p:cTn>
                                        <p:tgtEl>
                                          <p:spTgt spid="139"/>
                                        </p:tgtEl>
                                        <p:attrNameLst>
                                          <p:attrName>style.visibility</p:attrName>
                                        </p:attrNameLst>
                                      </p:cBhvr>
                                      <p:to>
                                        <p:strVal val="hidden"/>
                                      </p:to>
                                    </p:set>
                                  </p:childTnLst>
                                </p:cTn>
                              </p:par>
                            </p:childTnLst>
                          </p:cTn>
                        </p:par>
                        <p:par>
                          <p:cTn id="100" fill="hold">
                            <p:stCondLst>
                              <p:cond delay="500"/>
                            </p:stCondLst>
                            <p:childTnLst>
                              <p:par>
                                <p:cTn id="101" presetID="10" presetClass="entr" presetSubtype="0" fill="hold" nodeType="afterEffect">
                                  <p:stCondLst>
                                    <p:cond delay="0"/>
                                  </p:stCondLst>
                                  <p:childTnLst>
                                    <p:set>
                                      <p:cBhvr>
                                        <p:cTn id="102" dur="1" fill="hold">
                                          <p:stCondLst>
                                            <p:cond delay="0"/>
                                          </p:stCondLst>
                                        </p:cTn>
                                        <p:tgtEl>
                                          <p:spTgt spid="143"/>
                                        </p:tgtEl>
                                        <p:attrNameLst>
                                          <p:attrName>style.visibility</p:attrName>
                                        </p:attrNameLst>
                                      </p:cBhvr>
                                      <p:to>
                                        <p:strVal val="visible"/>
                                      </p:to>
                                    </p:set>
                                    <p:animEffect transition="in" filter="fade">
                                      <p:cBhvr>
                                        <p:cTn id="103" dur="500"/>
                                        <p:tgtEl>
                                          <p:spTgt spid="143"/>
                                        </p:tgtEl>
                                      </p:cBhvr>
                                    </p:animEffect>
                                  </p:childTnLst>
                                </p:cTn>
                              </p:par>
                              <p:par>
                                <p:cTn id="104" presetID="10" presetClass="entr" presetSubtype="0" fill="hold" nodeType="withEffect">
                                  <p:stCondLst>
                                    <p:cond delay="0"/>
                                  </p:stCondLst>
                                  <p:childTnLst>
                                    <p:set>
                                      <p:cBhvr>
                                        <p:cTn id="105" dur="1" fill="hold">
                                          <p:stCondLst>
                                            <p:cond delay="0"/>
                                          </p:stCondLst>
                                        </p:cTn>
                                        <p:tgtEl>
                                          <p:spTgt spid="144"/>
                                        </p:tgtEl>
                                        <p:attrNameLst>
                                          <p:attrName>style.visibility</p:attrName>
                                        </p:attrNameLst>
                                      </p:cBhvr>
                                      <p:to>
                                        <p:strVal val="visible"/>
                                      </p:to>
                                    </p:set>
                                    <p:animEffect transition="in" filter="fade">
                                      <p:cBhvr>
                                        <p:cTn id="106" dur="500"/>
                                        <p:tgtEl>
                                          <p:spTgt spid="144"/>
                                        </p:tgtEl>
                                      </p:cBhvr>
                                    </p:animEffect>
                                  </p:childTnLst>
                                </p:cTn>
                              </p:par>
                              <p:par>
                                <p:cTn id="107" presetID="10" presetClass="entr" presetSubtype="0" fill="hold" nodeType="withEffect">
                                  <p:stCondLst>
                                    <p:cond delay="0"/>
                                  </p:stCondLst>
                                  <p:childTnLst>
                                    <p:set>
                                      <p:cBhvr>
                                        <p:cTn id="108" dur="1" fill="hold">
                                          <p:stCondLst>
                                            <p:cond delay="0"/>
                                          </p:stCondLst>
                                        </p:cTn>
                                        <p:tgtEl>
                                          <p:spTgt spid="130"/>
                                        </p:tgtEl>
                                        <p:attrNameLst>
                                          <p:attrName>style.visibility</p:attrName>
                                        </p:attrNameLst>
                                      </p:cBhvr>
                                      <p:to>
                                        <p:strVal val="visible"/>
                                      </p:to>
                                    </p:set>
                                    <p:animEffect transition="in" filter="fade">
                                      <p:cBhvr>
                                        <p:cTn id="109" dur="500"/>
                                        <p:tgtEl>
                                          <p:spTgt spid="130"/>
                                        </p:tgtEl>
                                      </p:cBhvr>
                                    </p:animEffect>
                                  </p:childTnLst>
                                </p:cTn>
                              </p:par>
                              <p:par>
                                <p:cTn id="110" presetID="10" presetClass="entr" presetSubtype="0" fill="hold"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fade">
                                      <p:cBhvr>
                                        <p:cTn id="112" dur="500"/>
                                        <p:tgtEl>
                                          <p:spTgt spid="39"/>
                                        </p:tgtEl>
                                      </p:cBhvr>
                                    </p:animEffect>
                                  </p:childTnLst>
                                </p:cTn>
                              </p:par>
                              <p:par>
                                <p:cTn id="113" presetID="9" presetClass="emph" presetSubtype="0" nodeType="withEffect">
                                  <p:stCondLst>
                                    <p:cond delay="0"/>
                                  </p:stCondLst>
                                  <p:childTnLst>
                                    <p:set>
                                      <p:cBhvr rctx="PPT">
                                        <p:cTn id="114" dur="indefinite"/>
                                        <p:tgtEl>
                                          <p:spTgt spid="7"/>
                                        </p:tgtEl>
                                        <p:attrNameLst>
                                          <p:attrName>style.opacity</p:attrName>
                                        </p:attrNameLst>
                                      </p:cBhvr>
                                      <p:to>
                                        <p:strVal val="0.5"/>
                                      </p:to>
                                    </p:set>
                                    <p:animEffect filter="image" prLst="opacity: 0.5">
                                      <p:cBhvr rctx="IE">
                                        <p:cTn id="115" dur="indefinite"/>
                                        <p:tgtEl>
                                          <p:spTgt spid="7"/>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145"/>
                                        </p:tgtEl>
                                        <p:attrNameLst>
                                          <p:attrName>style.visibility</p:attrName>
                                        </p:attrNameLst>
                                      </p:cBhvr>
                                      <p:to>
                                        <p:strVal val="visible"/>
                                      </p:to>
                                    </p:set>
                                    <p:animEffect transition="in" filter="fade">
                                      <p:cBhvr>
                                        <p:cTn id="120" dur="500"/>
                                        <p:tgtEl>
                                          <p:spTgt spid="145"/>
                                        </p:tgtEl>
                                      </p:cBhvr>
                                    </p:animEffect>
                                  </p:childTnLst>
                                </p:cTn>
                              </p:par>
                              <p:par>
                                <p:cTn id="121" presetID="10" presetClass="entr" presetSubtype="0" fill="hold" nodeType="withEffect">
                                  <p:stCondLst>
                                    <p:cond delay="0"/>
                                  </p:stCondLst>
                                  <p:childTnLst>
                                    <p:set>
                                      <p:cBhvr>
                                        <p:cTn id="122" dur="1" fill="hold">
                                          <p:stCondLst>
                                            <p:cond delay="0"/>
                                          </p:stCondLst>
                                        </p:cTn>
                                        <p:tgtEl>
                                          <p:spTgt spid="141"/>
                                        </p:tgtEl>
                                        <p:attrNameLst>
                                          <p:attrName>style.visibility</p:attrName>
                                        </p:attrNameLst>
                                      </p:cBhvr>
                                      <p:to>
                                        <p:strVal val="visible"/>
                                      </p:to>
                                    </p:set>
                                    <p:animEffect transition="in" filter="fade">
                                      <p:cBhvr>
                                        <p:cTn id="123" dur="500"/>
                                        <p:tgtEl>
                                          <p:spTgt spid="141"/>
                                        </p:tgtEl>
                                      </p:cBhvr>
                                    </p:animEffect>
                                  </p:childTnLst>
                                </p:cTn>
                              </p:par>
                              <p:par>
                                <p:cTn id="124" presetID="10" presetClass="entr" presetSubtype="0" fill="hold" nodeType="withEffect">
                                  <p:stCondLst>
                                    <p:cond delay="0"/>
                                  </p:stCondLst>
                                  <p:childTnLst>
                                    <p:set>
                                      <p:cBhvr>
                                        <p:cTn id="125" dur="1" fill="hold">
                                          <p:stCondLst>
                                            <p:cond delay="0"/>
                                          </p:stCondLst>
                                        </p:cTn>
                                        <p:tgtEl>
                                          <p:spTgt spid="142"/>
                                        </p:tgtEl>
                                        <p:attrNameLst>
                                          <p:attrName>style.visibility</p:attrName>
                                        </p:attrNameLst>
                                      </p:cBhvr>
                                      <p:to>
                                        <p:strVal val="visible"/>
                                      </p:to>
                                    </p:set>
                                    <p:animEffect transition="in" filter="fade">
                                      <p:cBhvr>
                                        <p:cTn id="126" dur="500"/>
                                        <p:tgtEl>
                                          <p:spTgt spid="142"/>
                                        </p:tgtEl>
                                      </p:cBhvr>
                                    </p:animEffect>
                                  </p:childTnLst>
                                </p:cTn>
                              </p:par>
                              <p:par>
                                <p:cTn id="127" presetID="10" presetClass="entr" presetSubtype="0" fill="hold" nodeType="withEffect">
                                  <p:stCondLst>
                                    <p:cond delay="0"/>
                                  </p:stCondLst>
                                  <p:childTnLst>
                                    <p:set>
                                      <p:cBhvr>
                                        <p:cTn id="128" dur="1" fill="hold">
                                          <p:stCondLst>
                                            <p:cond delay="0"/>
                                          </p:stCondLst>
                                        </p:cTn>
                                        <p:tgtEl>
                                          <p:spTgt spid="153"/>
                                        </p:tgtEl>
                                        <p:attrNameLst>
                                          <p:attrName>style.visibility</p:attrName>
                                        </p:attrNameLst>
                                      </p:cBhvr>
                                      <p:to>
                                        <p:strVal val="visible"/>
                                      </p:to>
                                    </p:set>
                                    <p:animEffect transition="in" filter="fade">
                                      <p:cBhvr>
                                        <p:cTn id="129" dur="500"/>
                                        <p:tgtEl>
                                          <p:spTgt spid="153"/>
                                        </p:tgtEl>
                                      </p:cBhvr>
                                    </p:animEffect>
                                  </p:childTnLst>
                                </p:cTn>
                              </p:par>
                              <p:par>
                                <p:cTn id="130" presetID="10" presetClass="entr" presetSubtype="0" fill="hold" nodeType="withEffect">
                                  <p:stCondLst>
                                    <p:cond delay="0"/>
                                  </p:stCondLst>
                                  <p:childTnLst>
                                    <p:set>
                                      <p:cBhvr>
                                        <p:cTn id="131" dur="1" fill="hold">
                                          <p:stCondLst>
                                            <p:cond delay="0"/>
                                          </p:stCondLst>
                                        </p:cTn>
                                        <p:tgtEl>
                                          <p:spTgt spid="158"/>
                                        </p:tgtEl>
                                        <p:attrNameLst>
                                          <p:attrName>style.visibility</p:attrName>
                                        </p:attrNameLst>
                                      </p:cBhvr>
                                      <p:to>
                                        <p:strVal val="visible"/>
                                      </p:to>
                                    </p:set>
                                    <p:animEffect transition="in" filter="fade">
                                      <p:cBhvr>
                                        <p:cTn id="132"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rotWithShape="1">
          <a:blip r:embed="rId3"/>
          <a:srcRect l="16279" t="51890" r="73527" b="35510"/>
          <a:stretch/>
        </p:blipFill>
        <p:spPr>
          <a:xfrm>
            <a:off x="5726487" y="3820811"/>
            <a:ext cx="1197041" cy="920801"/>
          </a:xfrm>
          <a:prstGeom prst="rect">
            <a:avLst/>
          </a:prstGeom>
        </p:spPr>
      </p:pic>
      <p:sp>
        <p:nvSpPr>
          <p:cNvPr id="17" name="Right Arrow 16"/>
          <p:cNvSpPr>
            <a:spLocks noChangeAspect="1"/>
          </p:cNvSpPr>
          <p:nvPr/>
        </p:nvSpPr>
        <p:spPr>
          <a:xfrm rot="1301487">
            <a:off x="3534003" y="499407"/>
            <a:ext cx="2003372" cy="1404000"/>
          </a:xfrm>
          <a:prstGeom prst="rightArrow">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Footer Placeholder 2"/>
          <p:cNvSpPr>
            <a:spLocks noGrp="1"/>
          </p:cNvSpPr>
          <p:nvPr>
            <p:ph type="ftr" sz="quarter" idx="11"/>
          </p:nvPr>
        </p:nvSpPr>
        <p:spPr/>
        <p:txBody>
          <a:bodyPr/>
          <a:lstStyle/>
          <a:p>
            <a:r>
              <a:rPr lang="en-GB" noProof="0" dirty="0" smtClean="0"/>
              <a:t>H. Prin                      International Review of the Inner Triplet Quadruples (MQXF) for HL-LHC</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6</a:t>
            </a:fld>
            <a:endParaRPr lang="fr-FR"/>
          </a:p>
        </p:txBody>
      </p:sp>
      <p:pic>
        <p:nvPicPr>
          <p:cNvPr id="10" name="Picture 9"/>
          <p:cNvPicPr>
            <a:picLocks noChangeAspect="1"/>
          </p:cNvPicPr>
          <p:nvPr/>
        </p:nvPicPr>
        <p:blipFill rotWithShape="1">
          <a:blip r:embed="rId4"/>
          <a:srcRect t="27543" r="27543"/>
          <a:stretch/>
        </p:blipFill>
        <p:spPr>
          <a:xfrm>
            <a:off x="292008" y="3335419"/>
            <a:ext cx="1892944" cy="1431843"/>
          </a:xfrm>
          <a:prstGeom prst="rect">
            <a:avLst/>
          </a:prstGeom>
        </p:spPr>
      </p:pic>
      <p:pic>
        <p:nvPicPr>
          <p:cNvPr id="11" name="Picture 10"/>
          <p:cNvPicPr>
            <a:picLocks noChangeAspect="1"/>
          </p:cNvPicPr>
          <p:nvPr/>
        </p:nvPicPr>
        <p:blipFill>
          <a:blip r:embed="rId5"/>
          <a:stretch>
            <a:fillRect/>
          </a:stretch>
        </p:blipFill>
        <p:spPr>
          <a:xfrm>
            <a:off x="285905" y="1811966"/>
            <a:ext cx="957966" cy="1440000"/>
          </a:xfrm>
          <a:prstGeom prst="rect">
            <a:avLst/>
          </a:prstGeom>
        </p:spPr>
      </p:pic>
      <p:pic>
        <p:nvPicPr>
          <p:cNvPr id="12" name="Picture 11"/>
          <p:cNvPicPr>
            <a:picLocks noChangeAspect="1"/>
          </p:cNvPicPr>
          <p:nvPr/>
        </p:nvPicPr>
        <p:blipFill rotWithShape="1">
          <a:blip r:embed="rId6"/>
          <a:srcRect r="3548"/>
          <a:stretch/>
        </p:blipFill>
        <p:spPr>
          <a:xfrm>
            <a:off x="1269364" y="1807537"/>
            <a:ext cx="923978" cy="1440000"/>
          </a:xfrm>
          <a:prstGeom prst="rect">
            <a:avLst/>
          </a:prstGeom>
        </p:spPr>
      </p:pic>
      <p:pic>
        <p:nvPicPr>
          <p:cNvPr id="13" name="Picture 12"/>
          <p:cNvPicPr>
            <a:picLocks noChangeAspect="1"/>
          </p:cNvPicPr>
          <p:nvPr/>
        </p:nvPicPr>
        <p:blipFill rotWithShape="1">
          <a:blip r:embed="rId7"/>
          <a:srcRect l="4328" r="18232"/>
          <a:stretch/>
        </p:blipFill>
        <p:spPr>
          <a:xfrm rot="16200000">
            <a:off x="326601" y="190388"/>
            <a:ext cx="690584" cy="759772"/>
          </a:xfrm>
          <a:prstGeom prst="rect">
            <a:avLst/>
          </a:prstGeom>
        </p:spPr>
      </p:pic>
      <p:pic>
        <p:nvPicPr>
          <p:cNvPr id="18" name="Picture 17"/>
          <p:cNvPicPr>
            <a:picLocks noChangeAspect="1"/>
          </p:cNvPicPr>
          <p:nvPr/>
        </p:nvPicPr>
        <p:blipFill rotWithShape="1">
          <a:blip r:embed="rId8"/>
          <a:srcRect l="21481"/>
          <a:stretch/>
        </p:blipFill>
        <p:spPr>
          <a:xfrm flipH="1">
            <a:off x="7164288" y="761570"/>
            <a:ext cx="1944216" cy="1090100"/>
          </a:xfrm>
          <a:prstGeom prst="rect">
            <a:avLst/>
          </a:prstGeom>
        </p:spPr>
      </p:pic>
      <p:pic>
        <p:nvPicPr>
          <p:cNvPr id="5" name="Picture 4"/>
          <p:cNvPicPr>
            <a:picLocks noChangeAspect="1"/>
          </p:cNvPicPr>
          <p:nvPr/>
        </p:nvPicPr>
        <p:blipFill>
          <a:blip r:embed="rId9"/>
          <a:stretch>
            <a:fillRect/>
          </a:stretch>
        </p:blipFill>
        <p:spPr>
          <a:xfrm>
            <a:off x="5501374" y="955581"/>
            <a:ext cx="1512508" cy="902438"/>
          </a:xfrm>
          <a:prstGeom prst="rect">
            <a:avLst/>
          </a:prstGeom>
        </p:spPr>
      </p:pic>
      <p:pic>
        <p:nvPicPr>
          <p:cNvPr id="9" name="Picture 8"/>
          <p:cNvPicPr>
            <a:picLocks noChangeAspect="1"/>
          </p:cNvPicPr>
          <p:nvPr/>
        </p:nvPicPr>
        <p:blipFill>
          <a:blip r:embed="rId10"/>
          <a:stretch>
            <a:fillRect/>
          </a:stretch>
        </p:blipFill>
        <p:spPr>
          <a:xfrm>
            <a:off x="7308504" y="3346467"/>
            <a:ext cx="1800000" cy="1313515"/>
          </a:xfrm>
          <a:prstGeom prst="rect">
            <a:avLst/>
          </a:prstGeom>
        </p:spPr>
      </p:pic>
      <p:sp>
        <p:nvSpPr>
          <p:cNvPr id="7" name="TextBox 6"/>
          <p:cNvSpPr txBox="1"/>
          <p:nvPr/>
        </p:nvSpPr>
        <p:spPr>
          <a:xfrm rot="16200000">
            <a:off x="6810312" y="3586505"/>
            <a:ext cx="779381" cy="215444"/>
          </a:xfrm>
          <a:prstGeom prst="rect">
            <a:avLst/>
          </a:prstGeom>
          <a:noFill/>
        </p:spPr>
        <p:txBody>
          <a:bodyPr wrap="none" rtlCol="0">
            <a:spAutoFit/>
          </a:bodyPr>
          <a:lstStyle/>
          <a:p>
            <a:r>
              <a:rPr lang="en-GB" sz="800" dirty="0" smtClean="0">
                <a:solidFill>
                  <a:schemeClr val="tx1">
                    <a:lumMod val="75000"/>
                    <a:lumOff val="25000"/>
                  </a:schemeClr>
                </a:solidFill>
              </a:rPr>
              <a:t>IFS capillary </a:t>
            </a:r>
            <a:endParaRPr lang="en-GB" sz="800" dirty="0">
              <a:solidFill>
                <a:schemeClr val="tx1">
                  <a:lumMod val="75000"/>
                  <a:lumOff val="25000"/>
                </a:schemeClr>
              </a:solidFill>
            </a:endParaRPr>
          </a:p>
        </p:txBody>
      </p:sp>
      <p:pic>
        <p:nvPicPr>
          <p:cNvPr id="3074" name="Picture 2" descr="https://encrypted-tbn3.gstatic.com/images?q=tbn:ANd9GcSRZX7DFVUotytibdvEwI_szhdi0PTQO279X7CU9EQch4UCv9lsdg"/>
          <p:cNvPicPr>
            <a:picLocks noChangeAspect="1" noChangeArrowheads="1"/>
          </p:cNvPicPr>
          <p:nvPr/>
        </p:nvPicPr>
        <p:blipFill rotWithShape="1">
          <a:blip r:embed="rId11">
            <a:extLst>
              <a:ext uri="{28A0092B-C50C-407E-A947-70E740481C1C}">
                <a14:useLocalDpi xmlns:a14="http://schemas.microsoft.com/office/drawing/2010/main" val="0"/>
              </a:ext>
            </a:extLst>
          </a:blip>
          <a:srcRect r="15571"/>
          <a:stretch/>
        </p:blipFill>
        <p:spPr bwMode="auto">
          <a:xfrm>
            <a:off x="7611943" y="1931068"/>
            <a:ext cx="1496561" cy="1037006"/>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5436096" y="2139702"/>
            <a:ext cx="1440160" cy="646331"/>
          </a:xfrm>
          <a:prstGeom prst="rect">
            <a:avLst/>
          </a:prstGeom>
          <a:noFill/>
        </p:spPr>
        <p:txBody>
          <a:bodyPr wrap="square" rtlCol="0">
            <a:spAutoFit/>
          </a:bodyPr>
          <a:lstStyle/>
          <a:p>
            <a:r>
              <a:rPr lang="en-GB" sz="1200" b="1" dirty="0" smtClean="0">
                <a:solidFill>
                  <a:schemeClr val="tx2"/>
                </a:solidFill>
              </a:rPr>
              <a:t>Support posts inspired from the LHC main dipole</a:t>
            </a:r>
            <a:endParaRPr lang="en-GB" sz="1200" b="1" dirty="0">
              <a:solidFill>
                <a:schemeClr val="tx2"/>
              </a:solidFill>
            </a:endParaRPr>
          </a:p>
        </p:txBody>
      </p:sp>
      <p:sp>
        <p:nvSpPr>
          <p:cNvPr id="28" name="Freeform 27"/>
          <p:cNvSpPr/>
          <p:nvPr/>
        </p:nvSpPr>
        <p:spPr>
          <a:xfrm>
            <a:off x="7558642" y="2024311"/>
            <a:ext cx="447675" cy="338138"/>
          </a:xfrm>
          <a:custGeom>
            <a:avLst/>
            <a:gdLst>
              <a:gd name="connsiteX0" fmla="*/ 402431 w 402431"/>
              <a:gd name="connsiteY0" fmla="*/ 52388 h 328613"/>
              <a:gd name="connsiteX1" fmla="*/ 280987 w 402431"/>
              <a:gd name="connsiteY1" fmla="*/ 161925 h 328613"/>
              <a:gd name="connsiteX2" fmla="*/ 230981 w 402431"/>
              <a:gd name="connsiteY2" fmla="*/ 169069 h 328613"/>
              <a:gd name="connsiteX3" fmla="*/ 228600 w 402431"/>
              <a:gd name="connsiteY3" fmla="*/ 254794 h 328613"/>
              <a:gd name="connsiteX4" fmla="*/ 11906 w 402431"/>
              <a:gd name="connsiteY4" fmla="*/ 328613 h 328613"/>
              <a:gd name="connsiteX5" fmla="*/ 0 w 402431"/>
              <a:gd name="connsiteY5" fmla="*/ 0 h 328613"/>
              <a:gd name="connsiteX6" fmla="*/ 104775 w 402431"/>
              <a:gd name="connsiteY6" fmla="*/ 61913 h 328613"/>
              <a:gd name="connsiteX7" fmla="*/ 140494 w 402431"/>
              <a:gd name="connsiteY7" fmla="*/ 73819 h 328613"/>
              <a:gd name="connsiteX8" fmla="*/ 235744 w 402431"/>
              <a:gd name="connsiteY8" fmla="*/ 88106 h 328613"/>
              <a:gd name="connsiteX9" fmla="*/ 402431 w 402431"/>
              <a:gd name="connsiteY9" fmla="*/ 52388 h 328613"/>
              <a:gd name="connsiteX0" fmla="*/ 447675 w 447675"/>
              <a:gd name="connsiteY0" fmla="*/ 52388 h 338138"/>
              <a:gd name="connsiteX1" fmla="*/ 326231 w 447675"/>
              <a:gd name="connsiteY1" fmla="*/ 161925 h 338138"/>
              <a:gd name="connsiteX2" fmla="*/ 276225 w 447675"/>
              <a:gd name="connsiteY2" fmla="*/ 169069 h 338138"/>
              <a:gd name="connsiteX3" fmla="*/ 273844 w 447675"/>
              <a:gd name="connsiteY3" fmla="*/ 254794 h 338138"/>
              <a:gd name="connsiteX4" fmla="*/ 0 w 447675"/>
              <a:gd name="connsiteY4" fmla="*/ 338138 h 338138"/>
              <a:gd name="connsiteX5" fmla="*/ 45244 w 447675"/>
              <a:gd name="connsiteY5" fmla="*/ 0 h 338138"/>
              <a:gd name="connsiteX6" fmla="*/ 150019 w 447675"/>
              <a:gd name="connsiteY6" fmla="*/ 61913 h 338138"/>
              <a:gd name="connsiteX7" fmla="*/ 185738 w 447675"/>
              <a:gd name="connsiteY7" fmla="*/ 73819 h 338138"/>
              <a:gd name="connsiteX8" fmla="*/ 280988 w 447675"/>
              <a:gd name="connsiteY8" fmla="*/ 88106 h 338138"/>
              <a:gd name="connsiteX9" fmla="*/ 447675 w 447675"/>
              <a:gd name="connsiteY9" fmla="*/ 52388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7675" h="338138">
                <a:moveTo>
                  <a:pt x="447675" y="52388"/>
                </a:moveTo>
                <a:lnTo>
                  <a:pt x="326231" y="161925"/>
                </a:lnTo>
                <a:lnTo>
                  <a:pt x="276225" y="169069"/>
                </a:lnTo>
                <a:cubicBezTo>
                  <a:pt x="275431" y="197644"/>
                  <a:pt x="274638" y="226219"/>
                  <a:pt x="273844" y="254794"/>
                </a:cubicBezTo>
                <a:lnTo>
                  <a:pt x="0" y="338138"/>
                </a:lnTo>
                <a:lnTo>
                  <a:pt x="45244" y="0"/>
                </a:lnTo>
                <a:lnTo>
                  <a:pt x="150019" y="61913"/>
                </a:lnTo>
                <a:lnTo>
                  <a:pt x="185738" y="73819"/>
                </a:lnTo>
                <a:lnTo>
                  <a:pt x="280988" y="88106"/>
                </a:lnTo>
                <a:lnTo>
                  <a:pt x="447675" y="52388"/>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7" name="Picture 26"/>
          <p:cNvPicPr>
            <a:picLocks noChangeAspect="1"/>
          </p:cNvPicPr>
          <p:nvPr/>
        </p:nvPicPr>
        <p:blipFill>
          <a:blip r:embed="rId12">
            <a:clrChange>
              <a:clrFrom>
                <a:srgbClr val="FFFFFF"/>
              </a:clrFrom>
              <a:clrTo>
                <a:srgbClr val="FFFFFF">
                  <a:alpha val="0"/>
                </a:srgbClr>
              </a:clrTo>
            </a:clrChange>
          </a:blip>
          <a:stretch>
            <a:fillRect/>
          </a:stretch>
        </p:blipFill>
        <p:spPr>
          <a:xfrm>
            <a:off x="6588224" y="1851670"/>
            <a:ext cx="1424940" cy="601980"/>
          </a:xfrm>
          <a:prstGeom prst="rect">
            <a:avLst/>
          </a:prstGeom>
        </p:spPr>
      </p:pic>
      <p:sp>
        <p:nvSpPr>
          <p:cNvPr id="29" name="Rectangle 28"/>
          <p:cNvSpPr/>
          <p:nvPr/>
        </p:nvSpPr>
        <p:spPr>
          <a:xfrm>
            <a:off x="7471949" y="2151896"/>
            <a:ext cx="484427" cy="707886"/>
          </a:xfrm>
          <a:prstGeom prst="rect">
            <a:avLst/>
          </a:prstGeom>
          <a:noFill/>
        </p:spPr>
        <p:txBody>
          <a:bodyPr wrap="none" lIns="91440" tIns="45720" rIns="91440" bIns="45720">
            <a:spAutoFit/>
          </a:bodyPr>
          <a:lstStyle/>
          <a:p>
            <a:pPr algn="ctr"/>
            <a:r>
              <a:rPr lang="en-US" sz="4000" b="1" cap="none" spc="0" dirty="0" smtClean="0">
                <a:ln w="22225">
                  <a:solidFill>
                    <a:schemeClr val="accent2"/>
                  </a:solidFill>
                  <a:prstDash val="solid"/>
                </a:ln>
                <a:solidFill>
                  <a:schemeClr val="accent2">
                    <a:lumMod val="40000"/>
                    <a:lumOff val="60000"/>
                  </a:schemeClr>
                </a:solidFill>
                <a:effectLst/>
              </a:rPr>
              <a:t>+</a:t>
            </a:r>
            <a:endParaRPr lang="en-US" sz="4000" b="1" cap="none" spc="0" dirty="0">
              <a:ln w="22225">
                <a:solidFill>
                  <a:schemeClr val="accent2"/>
                </a:solidFill>
                <a:prstDash val="solid"/>
              </a:ln>
              <a:solidFill>
                <a:schemeClr val="accent2">
                  <a:lumMod val="40000"/>
                  <a:lumOff val="60000"/>
                </a:schemeClr>
              </a:solidFill>
              <a:effectLst/>
            </a:endParaRPr>
          </a:p>
        </p:txBody>
      </p:sp>
      <p:sp>
        <p:nvSpPr>
          <p:cNvPr id="31" name="Rectangle 30"/>
          <p:cNvSpPr/>
          <p:nvPr/>
        </p:nvSpPr>
        <p:spPr>
          <a:xfrm>
            <a:off x="6599837" y="3838277"/>
            <a:ext cx="492443" cy="461665"/>
          </a:xfrm>
          <a:prstGeom prst="rect">
            <a:avLst/>
          </a:prstGeom>
          <a:noFill/>
        </p:spPr>
        <p:txBody>
          <a:bodyPr wrap="none" lIns="91440" tIns="45720" rIns="91440" bIns="45720">
            <a:spAutoFit/>
          </a:bodyPr>
          <a:lstStyle/>
          <a:p>
            <a:pPr algn="ctr"/>
            <a:r>
              <a:rPr lang="en-US" sz="2400" b="1" cap="none" spc="0" dirty="0" smtClean="0">
                <a:ln w="22225">
                  <a:solidFill>
                    <a:schemeClr val="accent2"/>
                  </a:solidFill>
                  <a:prstDash val="solid"/>
                </a:ln>
                <a:solidFill>
                  <a:schemeClr val="accent2">
                    <a:lumMod val="40000"/>
                    <a:lumOff val="60000"/>
                  </a:schemeClr>
                </a:solidFill>
                <a:effectLst/>
              </a:rPr>
              <a:t>or</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32" name="TextBox 31"/>
          <p:cNvSpPr txBox="1"/>
          <p:nvPr/>
        </p:nvSpPr>
        <p:spPr>
          <a:xfrm rot="16200000">
            <a:off x="4865427" y="3822767"/>
            <a:ext cx="1479892" cy="338554"/>
          </a:xfrm>
          <a:prstGeom prst="rect">
            <a:avLst/>
          </a:prstGeom>
          <a:noFill/>
        </p:spPr>
        <p:txBody>
          <a:bodyPr wrap="none" rtlCol="0">
            <a:spAutoFit/>
          </a:bodyPr>
          <a:lstStyle/>
          <a:p>
            <a:r>
              <a:rPr lang="en-GB" sz="800" dirty="0" smtClean="0">
                <a:solidFill>
                  <a:schemeClr val="tx1">
                    <a:lumMod val="75000"/>
                    <a:lumOff val="25000"/>
                  </a:schemeClr>
                </a:solidFill>
              </a:rPr>
              <a:t>Connectors compatible with </a:t>
            </a:r>
          </a:p>
          <a:p>
            <a:r>
              <a:rPr lang="en-GB" sz="800" dirty="0" smtClean="0">
                <a:solidFill>
                  <a:schemeClr val="tx1">
                    <a:lumMod val="75000"/>
                    <a:lumOff val="25000"/>
                  </a:schemeClr>
                </a:solidFill>
              </a:rPr>
              <a:t>cryogenics environment</a:t>
            </a:r>
            <a:endParaRPr lang="en-GB" sz="800" dirty="0">
              <a:solidFill>
                <a:schemeClr val="tx1">
                  <a:lumMod val="75000"/>
                  <a:lumOff val="25000"/>
                </a:schemeClr>
              </a:solidFill>
            </a:endParaRPr>
          </a:p>
        </p:txBody>
      </p:sp>
      <p:pic>
        <p:nvPicPr>
          <p:cNvPr id="3076" name="Picture 4" descr="https://encrypted-tbn0.gstatic.com/images?q=tbn:ANd9GcSMf8iOyIWy8FAihdM9LqRklvQUppySGFzhq7H3gSwcWf8CR_PjvA"/>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68144" y="3215293"/>
            <a:ext cx="494790" cy="494791"/>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5905978" y="3672439"/>
            <a:ext cx="534121" cy="200055"/>
          </a:xfrm>
          <a:prstGeom prst="rect">
            <a:avLst/>
          </a:prstGeom>
          <a:noFill/>
        </p:spPr>
        <p:txBody>
          <a:bodyPr wrap="none" rtlCol="0">
            <a:spAutoFit/>
          </a:bodyPr>
          <a:lstStyle/>
          <a:p>
            <a:r>
              <a:rPr lang="en-GB" sz="700" dirty="0" smtClean="0"/>
              <a:t>Burndy®</a:t>
            </a:r>
            <a:endParaRPr lang="en-GB" sz="700" dirty="0"/>
          </a:p>
        </p:txBody>
      </p:sp>
      <p:sp>
        <p:nvSpPr>
          <p:cNvPr id="35" name="TextBox 34"/>
          <p:cNvSpPr txBox="1"/>
          <p:nvPr/>
        </p:nvSpPr>
        <p:spPr>
          <a:xfrm>
            <a:off x="5978228" y="4613595"/>
            <a:ext cx="543739" cy="200055"/>
          </a:xfrm>
          <a:prstGeom prst="rect">
            <a:avLst/>
          </a:prstGeom>
          <a:noFill/>
        </p:spPr>
        <p:txBody>
          <a:bodyPr wrap="none" rtlCol="0">
            <a:spAutoFit/>
          </a:bodyPr>
          <a:lstStyle/>
          <a:p>
            <a:r>
              <a:rPr lang="en-GB" sz="700" dirty="0" smtClean="0"/>
              <a:t>Fischer®</a:t>
            </a:r>
            <a:endParaRPr lang="en-GB" sz="700" dirty="0"/>
          </a:p>
        </p:txBody>
      </p:sp>
      <p:sp>
        <p:nvSpPr>
          <p:cNvPr id="2" name="Title 1"/>
          <p:cNvSpPr>
            <a:spLocks noGrp="1"/>
          </p:cNvSpPr>
          <p:nvPr>
            <p:ph type="title"/>
          </p:nvPr>
        </p:nvSpPr>
        <p:spPr/>
        <p:txBody>
          <a:bodyPr/>
          <a:lstStyle/>
          <a:p>
            <a:r>
              <a:rPr lang="en-GB" dirty="0" smtClean="0"/>
              <a:t>Known Failures and Mitigations 1/2</a:t>
            </a:r>
            <a:endParaRPr lang="en-GB" dirty="0"/>
          </a:p>
        </p:txBody>
      </p:sp>
      <p:sp>
        <p:nvSpPr>
          <p:cNvPr id="34" name="TextBox 33"/>
          <p:cNvSpPr txBox="1"/>
          <p:nvPr/>
        </p:nvSpPr>
        <p:spPr>
          <a:xfrm>
            <a:off x="6876256" y="4640653"/>
            <a:ext cx="1715534" cy="261610"/>
          </a:xfrm>
          <a:prstGeom prst="rect">
            <a:avLst/>
          </a:prstGeom>
          <a:noFill/>
        </p:spPr>
        <p:txBody>
          <a:bodyPr wrap="none" rtlCol="0">
            <a:spAutoFit/>
          </a:bodyPr>
          <a:lstStyle/>
          <a:p>
            <a:r>
              <a:rPr lang="en-GB" sz="1100" i="1" dirty="0" smtClean="0">
                <a:solidFill>
                  <a:schemeClr val="tx2"/>
                </a:solidFill>
              </a:rPr>
              <a:t>Developed in next slides</a:t>
            </a:r>
            <a:endParaRPr lang="en-GB" sz="1100" i="1" dirty="0">
              <a:solidFill>
                <a:schemeClr val="tx2"/>
              </a:solidFill>
            </a:endParaRPr>
          </a:p>
        </p:txBody>
      </p:sp>
      <p:sp>
        <p:nvSpPr>
          <p:cNvPr id="36" name="Right Arrow 35"/>
          <p:cNvSpPr>
            <a:spLocks noChangeAspect="1"/>
          </p:cNvSpPr>
          <p:nvPr/>
        </p:nvSpPr>
        <p:spPr>
          <a:xfrm rot="1301487">
            <a:off x="3028166" y="1783332"/>
            <a:ext cx="2003372" cy="1404000"/>
          </a:xfrm>
          <a:prstGeom prst="rightArrow">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Right Arrow 36"/>
          <p:cNvSpPr>
            <a:spLocks noChangeAspect="1"/>
          </p:cNvSpPr>
          <p:nvPr/>
        </p:nvSpPr>
        <p:spPr>
          <a:xfrm rot="1301487">
            <a:off x="2456278" y="3223492"/>
            <a:ext cx="2003372" cy="1404000"/>
          </a:xfrm>
          <a:prstGeom prst="rightArrow">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Content Placeholder 2"/>
          <p:cNvSpPr txBox="1">
            <a:spLocks/>
          </p:cNvSpPr>
          <p:nvPr/>
        </p:nvSpPr>
        <p:spPr>
          <a:xfrm>
            <a:off x="2339752" y="914401"/>
            <a:ext cx="3089419" cy="3680222"/>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7800" indent="-177800"/>
            <a:r>
              <a:rPr lang="en-GB" sz="1600" dirty="0">
                <a:solidFill>
                  <a:schemeClr val="tx1">
                    <a:lumMod val="75000"/>
                    <a:lumOff val="25000"/>
                  </a:schemeClr>
                </a:solidFill>
              </a:rPr>
              <a:t>Heat exchanger Stainless Steel to Copper </a:t>
            </a:r>
            <a:r>
              <a:rPr lang="en-GB" sz="1600" dirty="0" smtClean="0">
                <a:solidFill>
                  <a:schemeClr val="tx1">
                    <a:lumMod val="75000"/>
                    <a:lumOff val="25000"/>
                  </a:schemeClr>
                </a:solidFill>
              </a:rPr>
              <a:t>transitions</a:t>
            </a:r>
          </a:p>
          <a:p>
            <a:pPr marL="177800" indent="-177800"/>
            <a:endParaRPr lang="en-GB" sz="1600" dirty="0" smtClean="0">
              <a:solidFill>
                <a:schemeClr val="tx1">
                  <a:lumMod val="75000"/>
                  <a:lumOff val="25000"/>
                </a:schemeClr>
              </a:solidFill>
            </a:endParaRPr>
          </a:p>
          <a:p>
            <a:pPr marL="177800" indent="-177800"/>
            <a:endParaRPr lang="en-GB" sz="1600" dirty="0" smtClean="0">
              <a:solidFill>
                <a:schemeClr val="tx1">
                  <a:lumMod val="75000"/>
                  <a:lumOff val="25000"/>
                </a:schemeClr>
              </a:solidFill>
            </a:endParaRPr>
          </a:p>
          <a:p>
            <a:pPr marL="177800" indent="-177800"/>
            <a:endParaRPr lang="en-GB" sz="1600" dirty="0">
              <a:solidFill>
                <a:schemeClr val="tx1">
                  <a:lumMod val="75000"/>
                  <a:lumOff val="25000"/>
                </a:schemeClr>
              </a:solidFill>
            </a:endParaRPr>
          </a:p>
          <a:p>
            <a:pPr marL="177800" indent="-177800"/>
            <a:r>
              <a:rPr lang="en-GB" sz="1600" dirty="0">
                <a:solidFill>
                  <a:schemeClr val="tx1">
                    <a:lumMod val="75000"/>
                    <a:lumOff val="25000"/>
                  </a:schemeClr>
                </a:solidFill>
              </a:rPr>
              <a:t>Supporting </a:t>
            </a:r>
            <a:r>
              <a:rPr lang="en-GB" sz="1600" dirty="0" smtClean="0">
                <a:solidFill>
                  <a:schemeClr val="tx1">
                    <a:lumMod val="75000"/>
                    <a:lumOff val="25000"/>
                  </a:schemeClr>
                </a:solidFill>
              </a:rPr>
              <a:t>system</a:t>
            </a:r>
          </a:p>
          <a:p>
            <a:pPr marL="177800" indent="-177800"/>
            <a:endParaRPr lang="en-GB" sz="1600" dirty="0">
              <a:solidFill>
                <a:schemeClr val="tx1">
                  <a:lumMod val="75000"/>
                  <a:lumOff val="25000"/>
                </a:schemeClr>
              </a:solidFill>
            </a:endParaRPr>
          </a:p>
          <a:p>
            <a:pPr marL="177800" indent="-177800"/>
            <a:endParaRPr lang="en-GB" sz="1600" dirty="0" smtClean="0">
              <a:solidFill>
                <a:schemeClr val="tx1">
                  <a:lumMod val="75000"/>
                  <a:lumOff val="25000"/>
                </a:schemeClr>
              </a:solidFill>
            </a:endParaRPr>
          </a:p>
          <a:p>
            <a:pPr marL="177800" indent="-177800"/>
            <a:endParaRPr lang="en-GB" sz="1600" dirty="0" smtClean="0">
              <a:solidFill>
                <a:schemeClr val="tx1">
                  <a:lumMod val="75000"/>
                  <a:lumOff val="25000"/>
                </a:schemeClr>
              </a:solidFill>
            </a:endParaRPr>
          </a:p>
          <a:p>
            <a:pPr marL="177800" indent="-177800"/>
            <a:endParaRPr lang="en-GB" sz="1600" dirty="0">
              <a:solidFill>
                <a:schemeClr val="tx1">
                  <a:lumMod val="75000"/>
                  <a:lumOff val="25000"/>
                </a:schemeClr>
              </a:solidFill>
            </a:endParaRPr>
          </a:p>
          <a:p>
            <a:pPr marL="177800" indent="-177800"/>
            <a:r>
              <a:rPr lang="en-GB" sz="1600" dirty="0">
                <a:solidFill>
                  <a:schemeClr val="tx1">
                    <a:lumMod val="75000"/>
                    <a:lumOff val="25000"/>
                  </a:schemeClr>
                </a:solidFill>
              </a:rPr>
              <a:t>Instrumentation </a:t>
            </a:r>
            <a:r>
              <a:rPr lang="en-GB" sz="1600" dirty="0" smtClean="0">
                <a:solidFill>
                  <a:schemeClr val="tx1">
                    <a:lumMod val="75000"/>
                    <a:lumOff val="25000"/>
                  </a:schemeClr>
                </a:solidFill>
              </a:rPr>
              <a:t>connectors reliability</a:t>
            </a:r>
            <a:endParaRPr lang="en-GB" sz="1600" dirty="0">
              <a:solidFill>
                <a:schemeClr val="tx1">
                  <a:lumMod val="75000"/>
                  <a:lumOff val="25000"/>
                </a:schemeClr>
              </a:solidFill>
            </a:endParaRPr>
          </a:p>
        </p:txBody>
      </p:sp>
      <p:pic>
        <p:nvPicPr>
          <p:cNvPr id="38" name="Picture 37"/>
          <p:cNvPicPr>
            <a:picLocks noChangeAspect="1"/>
          </p:cNvPicPr>
          <p:nvPr/>
        </p:nvPicPr>
        <p:blipFill>
          <a:blip r:embed="rId14"/>
          <a:stretch>
            <a:fillRect/>
          </a:stretch>
        </p:blipFill>
        <p:spPr>
          <a:xfrm>
            <a:off x="245260" y="907748"/>
            <a:ext cx="1919773" cy="799906"/>
          </a:xfrm>
          <a:prstGeom prst="rect">
            <a:avLst/>
          </a:prstGeom>
        </p:spPr>
      </p:pic>
    </p:spTree>
    <p:extLst>
      <p:ext uri="{BB962C8B-B14F-4D97-AF65-F5344CB8AC3E}">
        <p14:creationId xmlns:p14="http://schemas.microsoft.com/office/powerpoint/2010/main" val="2260871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Known Failures </a:t>
            </a:r>
            <a:r>
              <a:rPr lang="en-GB" dirty="0"/>
              <a:t>and Mitigations </a:t>
            </a:r>
            <a:r>
              <a:rPr lang="en-GB" dirty="0" smtClean="0"/>
              <a:t>2/2</a:t>
            </a:r>
            <a:endParaRPr lang="en-GB" dirty="0"/>
          </a:p>
        </p:txBody>
      </p:sp>
      <p:sp>
        <p:nvSpPr>
          <p:cNvPr id="3" name="Footer Placeholder 2"/>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7</a:t>
            </a:fld>
            <a:endParaRPr lang="fr-FR"/>
          </a:p>
        </p:txBody>
      </p:sp>
      <p:sp>
        <p:nvSpPr>
          <p:cNvPr id="20" name="Rectangle 19"/>
          <p:cNvSpPr/>
          <p:nvPr/>
        </p:nvSpPr>
        <p:spPr>
          <a:xfrm>
            <a:off x="6588224" y="1923678"/>
            <a:ext cx="216024" cy="288032"/>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7" name="Picture 6"/>
          <p:cNvPicPr>
            <a:picLocks noChangeAspect="1"/>
          </p:cNvPicPr>
          <p:nvPr/>
        </p:nvPicPr>
        <p:blipFill>
          <a:blip r:embed="rId2"/>
          <a:stretch>
            <a:fillRect/>
          </a:stretch>
        </p:blipFill>
        <p:spPr>
          <a:xfrm>
            <a:off x="827584" y="699542"/>
            <a:ext cx="1531620" cy="1440180"/>
          </a:xfrm>
          <a:prstGeom prst="rect">
            <a:avLst/>
          </a:prstGeom>
        </p:spPr>
      </p:pic>
      <p:pic>
        <p:nvPicPr>
          <p:cNvPr id="16" name="Picture 15"/>
          <p:cNvPicPr>
            <a:picLocks noChangeAspect="1"/>
          </p:cNvPicPr>
          <p:nvPr/>
        </p:nvPicPr>
        <p:blipFill>
          <a:blip r:embed="rId3">
            <a:clrChange>
              <a:clrFrom>
                <a:srgbClr val="FFFFFF"/>
              </a:clrFrom>
              <a:clrTo>
                <a:srgbClr val="FFFFFF">
                  <a:alpha val="0"/>
                </a:srgbClr>
              </a:clrTo>
            </a:clrChange>
          </a:blip>
          <a:stretch>
            <a:fillRect/>
          </a:stretch>
        </p:blipFill>
        <p:spPr>
          <a:xfrm rot="5400000">
            <a:off x="103684" y="277687"/>
            <a:ext cx="1440180" cy="1470660"/>
          </a:xfrm>
          <a:prstGeom prst="rect">
            <a:avLst/>
          </a:prstGeom>
        </p:spPr>
      </p:pic>
      <p:pic>
        <p:nvPicPr>
          <p:cNvPr id="21" name="Picture 20"/>
          <p:cNvPicPr>
            <a:picLocks noChangeAspect="1"/>
          </p:cNvPicPr>
          <p:nvPr/>
        </p:nvPicPr>
        <p:blipFill>
          <a:blip r:embed="rId4"/>
          <a:stretch>
            <a:fillRect/>
          </a:stretch>
        </p:blipFill>
        <p:spPr>
          <a:xfrm>
            <a:off x="82910" y="2283718"/>
            <a:ext cx="2270760" cy="655320"/>
          </a:xfrm>
          <a:prstGeom prst="rect">
            <a:avLst/>
          </a:prstGeom>
        </p:spPr>
      </p:pic>
      <p:sp>
        <p:nvSpPr>
          <p:cNvPr id="5" name="TextBox 4"/>
          <p:cNvSpPr txBox="1"/>
          <p:nvPr/>
        </p:nvSpPr>
        <p:spPr>
          <a:xfrm>
            <a:off x="6156176" y="627534"/>
            <a:ext cx="2966612" cy="1785104"/>
          </a:xfrm>
          <a:prstGeom prst="rect">
            <a:avLst/>
          </a:prstGeom>
          <a:noFill/>
        </p:spPr>
        <p:txBody>
          <a:bodyPr wrap="square" rtlCol="0">
            <a:spAutoFit/>
          </a:bodyPr>
          <a:lstStyle/>
          <a:p>
            <a:r>
              <a:rPr lang="en-GB" sz="1100" dirty="0" smtClean="0">
                <a:solidFill>
                  <a:schemeClr val="tx2"/>
                </a:solidFill>
              </a:rPr>
              <a:t>Increase dielectric strength by:</a:t>
            </a:r>
          </a:p>
          <a:p>
            <a:pPr marL="271463" indent="-184150">
              <a:buFont typeface="Arial" panose="020B0604020202020204" pitchFamily="34" charset="0"/>
              <a:buChar char="•"/>
            </a:pPr>
            <a:r>
              <a:rPr lang="en-GB" sz="1100" dirty="0" smtClean="0">
                <a:solidFill>
                  <a:schemeClr val="tx2"/>
                </a:solidFill>
              </a:rPr>
              <a:t>Move busses away from each others and from ground</a:t>
            </a:r>
          </a:p>
          <a:p>
            <a:pPr marL="271463" indent="-184150">
              <a:buFont typeface="Arial" panose="020B0604020202020204" pitchFamily="34" charset="0"/>
              <a:buChar char="•"/>
            </a:pPr>
            <a:r>
              <a:rPr lang="en-GB" sz="1100" dirty="0" smtClean="0">
                <a:solidFill>
                  <a:schemeClr val="tx2"/>
                </a:solidFill>
              </a:rPr>
              <a:t>Generate large volumes, not cluttered, for the expansion loops</a:t>
            </a:r>
          </a:p>
          <a:p>
            <a:pPr marL="271463" indent="-184150" algn="just">
              <a:buFont typeface="Arial" panose="020B0604020202020204" pitchFamily="34" charset="0"/>
              <a:buChar char="•"/>
            </a:pPr>
            <a:r>
              <a:rPr lang="en-GB" sz="1100" dirty="0" smtClean="0">
                <a:solidFill>
                  <a:schemeClr val="tx2"/>
                </a:solidFill>
              </a:rPr>
              <a:t>Install efficient and robust insulation with redundancy</a:t>
            </a:r>
          </a:p>
          <a:p>
            <a:pPr algn="just"/>
            <a:r>
              <a:rPr lang="en-GB" sz="1100" dirty="0" smtClean="0">
                <a:solidFill>
                  <a:schemeClr val="accent3"/>
                </a:solidFill>
              </a:rPr>
              <a:t>Discharge test voltage to be defined by the </a:t>
            </a:r>
            <a:r>
              <a:rPr lang="en-US" sz="1100" b="1" dirty="0">
                <a:solidFill>
                  <a:schemeClr val="accent3"/>
                </a:solidFill>
              </a:rPr>
              <a:t>High Voltage Withstand Levels </a:t>
            </a:r>
            <a:r>
              <a:rPr lang="en-US" sz="1100" b="1" dirty="0" smtClean="0">
                <a:solidFill>
                  <a:schemeClr val="accent3"/>
                </a:solidFill>
              </a:rPr>
              <a:t>WG</a:t>
            </a:r>
            <a:r>
              <a:rPr lang="en-US" sz="1100" dirty="0" smtClean="0">
                <a:solidFill>
                  <a:schemeClr val="accent3"/>
                </a:solidFill>
              </a:rPr>
              <a:t> </a:t>
            </a:r>
            <a:endParaRPr lang="en-US" sz="1100" dirty="0">
              <a:solidFill>
                <a:schemeClr val="accent3"/>
              </a:solidFill>
            </a:endParaRPr>
          </a:p>
          <a:p>
            <a:pPr algn="just"/>
            <a:endParaRPr lang="en-GB" sz="1100" dirty="0" smtClean="0">
              <a:solidFill>
                <a:schemeClr val="tx2"/>
              </a:solidFill>
            </a:endParaRPr>
          </a:p>
        </p:txBody>
      </p:sp>
      <p:sp>
        <p:nvSpPr>
          <p:cNvPr id="14" name="TextBox 13"/>
          <p:cNvSpPr txBox="1"/>
          <p:nvPr/>
        </p:nvSpPr>
        <p:spPr>
          <a:xfrm>
            <a:off x="6156176" y="2499742"/>
            <a:ext cx="2966612" cy="769441"/>
          </a:xfrm>
          <a:prstGeom prst="rect">
            <a:avLst/>
          </a:prstGeom>
          <a:noFill/>
        </p:spPr>
        <p:txBody>
          <a:bodyPr wrap="square" rtlCol="0">
            <a:spAutoFit/>
          </a:bodyPr>
          <a:lstStyle/>
          <a:p>
            <a:pPr algn="just"/>
            <a:r>
              <a:rPr lang="en-GB" sz="1100" dirty="0" smtClean="0">
                <a:solidFill>
                  <a:schemeClr val="tx2"/>
                </a:solidFill>
              </a:rPr>
              <a:t>Use as far as possible standard and proven procedures, straight splices that provides stabilisation continuity and if required develop QA processes</a:t>
            </a:r>
            <a:endParaRPr lang="en-GB" sz="1100" dirty="0">
              <a:solidFill>
                <a:schemeClr val="tx2"/>
              </a:solidFill>
            </a:endParaRPr>
          </a:p>
        </p:txBody>
      </p:sp>
      <p:sp>
        <p:nvSpPr>
          <p:cNvPr id="15" name="TextBox 14"/>
          <p:cNvSpPr txBox="1"/>
          <p:nvPr/>
        </p:nvSpPr>
        <p:spPr>
          <a:xfrm>
            <a:off x="7668344" y="3723878"/>
            <a:ext cx="1512256" cy="769441"/>
          </a:xfrm>
          <a:prstGeom prst="rect">
            <a:avLst/>
          </a:prstGeom>
          <a:noFill/>
        </p:spPr>
        <p:txBody>
          <a:bodyPr wrap="square" rtlCol="0">
            <a:spAutoFit/>
          </a:bodyPr>
          <a:lstStyle/>
          <a:p>
            <a:pPr algn="just"/>
            <a:r>
              <a:rPr lang="en-GB" sz="1100" dirty="0" smtClean="0">
                <a:solidFill>
                  <a:schemeClr val="tx2"/>
                </a:solidFill>
              </a:rPr>
              <a:t>Enhanced insulation in the connections, increase distances between the pins</a:t>
            </a:r>
            <a:endParaRPr lang="en-GB" sz="1100" dirty="0">
              <a:solidFill>
                <a:schemeClr val="tx2"/>
              </a:solidFill>
            </a:endParaRP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690" y="3321087"/>
            <a:ext cx="2185200" cy="1638900"/>
          </a:xfrm>
          <a:prstGeom prst="rect">
            <a:avLst/>
          </a:prstGeom>
        </p:spPr>
      </p:pic>
      <p:pic>
        <p:nvPicPr>
          <p:cNvPr id="11" name="Picture 10"/>
          <p:cNvPicPr>
            <a:picLocks noChangeAspect="1"/>
          </p:cNvPicPr>
          <p:nvPr/>
        </p:nvPicPr>
        <p:blipFill>
          <a:blip r:embed="rId6"/>
          <a:stretch>
            <a:fillRect/>
          </a:stretch>
        </p:blipFill>
        <p:spPr>
          <a:xfrm>
            <a:off x="6199302" y="3617555"/>
            <a:ext cx="1440180" cy="1074420"/>
          </a:xfrm>
          <a:prstGeom prst="rect">
            <a:avLst/>
          </a:prstGeom>
        </p:spPr>
      </p:pic>
      <p:sp>
        <p:nvSpPr>
          <p:cNvPr id="19" name="Right Arrow 18"/>
          <p:cNvSpPr>
            <a:spLocks noChangeAspect="1"/>
          </p:cNvSpPr>
          <p:nvPr/>
        </p:nvSpPr>
        <p:spPr>
          <a:xfrm rot="1301487">
            <a:off x="3534003" y="499407"/>
            <a:ext cx="2003372" cy="1404000"/>
          </a:xfrm>
          <a:prstGeom prst="rightArrow">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ight Arrow 21"/>
          <p:cNvSpPr>
            <a:spLocks noChangeAspect="1"/>
          </p:cNvSpPr>
          <p:nvPr/>
        </p:nvSpPr>
        <p:spPr>
          <a:xfrm rot="1301487">
            <a:off x="3028166" y="1783332"/>
            <a:ext cx="2003372" cy="1404000"/>
          </a:xfrm>
          <a:prstGeom prst="rightArrow">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ight Arrow 22"/>
          <p:cNvSpPr>
            <a:spLocks noChangeAspect="1"/>
          </p:cNvSpPr>
          <p:nvPr/>
        </p:nvSpPr>
        <p:spPr>
          <a:xfrm rot="1301487">
            <a:off x="2456278" y="3223492"/>
            <a:ext cx="2003372" cy="1404000"/>
          </a:xfrm>
          <a:prstGeom prst="rightArrow">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Content Placeholder 2"/>
          <p:cNvSpPr txBox="1">
            <a:spLocks/>
          </p:cNvSpPr>
          <p:nvPr/>
        </p:nvSpPr>
        <p:spPr>
          <a:xfrm>
            <a:off x="2339752" y="771550"/>
            <a:ext cx="3744416" cy="3680222"/>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7800" indent="-177800"/>
            <a:endParaRPr lang="en-GB" sz="1600" dirty="0" smtClean="0">
              <a:solidFill>
                <a:schemeClr val="tx1">
                  <a:lumMod val="75000"/>
                  <a:lumOff val="25000"/>
                </a:schemeClr>
              </a:solidFill>
            </a:endParaRPr>
          </a:p>
          <a:p>
            <a:pPr marL="177800" indent="-177800"/>
            <a:r>
              <a:rPr lang="en-GB" sz="1600" dirty="0" err="1" smtClean="0">
                <a:solidFill>
                  <a:schemeClr val="tx1">
                    <a:lumMod val="75000"/>
                    <a:lumOff val="25000"/>
                  </a:schemeClr>
                </a:solidFill>
              </a:rPr>
              <a:t>Busbars</a:t>
            </a:r>
            <a:r>
              <a:rPr lang="en-GB" sz="1600" dirty="0" smtClean="0">
                <a:solidFill>
                  <a:schemeClr val="tx1">
                    <a:lumMod val="75000"/>
                    <a:lumOff val="25000"/>
                  </a:schemeClr>
                </a:solidFill>
              </a:rPr>
              <a:t> proximities and insulation faults</a:t>
            </a:r>
          </a:p>
          <a:p>
            <a:pPr marL="177800" indent="-177800"/>
            <a:endParaRPr lang="en-GB" sz="1600" dirty="0">
              <a:solidFill>
                <a:schemeClr val="tx1">
                  <a:lumMod val="75000"/>
                  <a:lumOff val="25000"/>
                </a:schemeClr>
              </a:solidFill>
            </a:endParaRPr>
          </a:p>
          <a:p>
            <a:pPr marL="177800" indent="-177800"/>
            <a:endParaRPr lang="en-GB" sz="2400" dirty="0" smtClean="0">
              <a:solidFill>
                <a:schemeClr val="tx1">
                  <a:lumMod val="75000"/>
                  <a:lumOff val="25000"/>
                </a:schemeClr>
              </a:solidFill>
            </a:endParaRPr>
          </a:p>
          <a:p>
            <a:pPr marL="177800" indent="-177800"/>
            <a:r>
              <a:rPr lang="en-GB" sz="1600" dirty="0">
                <a:solidFill>
                  <a:schemeClr val="tx1">
                    <a:lumMod val="75000"/>
                    <a:lumOff val="25000"/>
                  </a:schemeClr>
                </a:solidFill>
              </a:rPr>
              <a:t>Internal splices resistances</a:t>
            </a:r>
          </a:p>
          <a:p>
            <a:pPr marL="0" indent="0">
              <a:buNone/>
            </a:pPr>
            <a:endParaRPr lang="en-GB" sz="1600" dirty="0" smtClean="0">
              <a:solidFill>
                <a:schemeClr val="tx1">
                  <a:lumMod val="75000"/>
                  <a:lumOff val="25000"/>
                </a:schemeClr>
              </a:solidFill>
            </a:endParaRPr>
          </a:p>
          <a:p>
            <a:pPr marL="0" indent="0">
              <a:buNone/>
            </a:pPr>
            <a:endParaRPr lang="en-GB" sz="1600" dirty="0" smtClean="0">
              <a:solidFill>
                <a:schemeClr val="tx1">
                  <a:lumMod val="75000"/>
                  <a:lumOff val="25000"/>
                </a:schemeClr>
              </a:solidFill>
            </a:endParaRPr>
          </a:p>
          <a:p>
            <a:pPr marL="0" indent="0">
              <a:buNone/>
            </a:pPr>
            <a:endParaRPr lang="en-GB" sz="1600" dirty="0" smtClean="0">
              <a:solidFill>
                <a:schemeClr val="tx1">
                  <a:lumMod val="75000"/>
                  <a:lumOff val="25000"/>
                </a:schemeClr>
              </a:solidFill>
            </a:endParaRPr>
          </a:p>
          <a:p>
            <a:pPr marL="0" indent="0">
              <a:buNone/>
            </a:pPr>
            <a:endParaRPr lang="en-GB" sz="1600" dirty="0" smtClean="0">
              <a:solidFill>
                <a:schemeClr val="tx1">
                  <a:lumMod val="75000"/>
                  <a:lumOff val="25000"/>
                </a:schemeClr>
              </a:solidFill>
            </a:endParaRPr>
          </a:p>
          <a:p>
            <a:pPr marL="177800" indent="-177800"/>
            <a:r>
              <a:rPr lang="en-GB" sz="1600" dirty="0" smtClean="0">
                <a:solidFill>
                  <a:schemeClr val="tx1">
                    <a:lumMod val="75000"/>
                    <a:lumOff val="25000"/>
                  </a:schemeClr>
                </a:solidFill>
              </a:rPr>
              <a:t>Instrumentation connection failures</a:t>
            </a:r>
          </a:p>
        </p:txBody>
      </p:sp>
    </p:spTree>
    <p:extLst>
      <p:ext uri="{BB962C8B-B14F-4D97-AF65-F5344CB8AC3E}">
        <p14:creationId xmlns:p14="http://schemas.microsoft.com/office/powerpoint/2010/main" val="4927245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clrChange>
              <a:clrFrom>
                <a:srgbClr val="FFFFFF"/>
              </a:clrFrom>
              <a:clrTo>
                <a:srgbClr val="FFFFFF">
                  <a:alpha val="0"/>
                </a:srgbClr>
              </a:clrTo>
            </a:clrChange>
          </a:blip>
          <a:srcRect l="7488" t="18320" r="7048" b="12409"/>
          <a:stretch/>
        </p:blipFill>
        <p:spPr>
          <a:xfrm>
            <a:off x="1547664" y="1275606"/>
            <a:ext cx="6768752" cy="3312368"/>
          </a:xfrm>
          <a:prstGeom prst="rect">
            <a:avLst/>
          </a:prstGeom>
        </p:spPr>
      </p:pic>
      <p:sp>
        <p:nvSpPr>
          <p:cNvPr id="2" name="Title 1"/>
          <p:cNvSpPr>
            <a:spLocks noGrp="1"/>
          </p:cNvSpPr>
          <p:nvPr>
            <p:ph type="title"/>
          </p:nvPr>
        </p:nvSpPr>
        <p:spPr>
          <a:xfrm>
            <a:off x="612000" y="121352"/>
            <a:ext cx="7920000" cy="540000"/>
          </a:xfrm>
        </p:spPr>
        <p:txBody>
          <a:bodyPr/>
          <a:lstStyle/>
          <a:p>
            <a:r>
              <a:rPr lang="en-GB" dirty="0"/>
              <a:t>Assembly Process</a:t>
            </a:r>
          </a:p>
        </p:txBody>
      </p:sp>
      <p:sp>
        <p:nvSpPr>
          <p:cNvPr id="3" name="Footer Placeholder 2"/>
          <p:cNvSpPr>
            <a:spLocks noGrp="1"/>
          </p:cNvSpPr>
          <p:nvPr>
            <p:ph type="ftr" sz="quarter" idx="11"/>
          </p:nvPr>
        </p:nvSpPr>
        <p:spPr/>
        <p:txBody>
          <a:bodyPr/>
          <a:lstStyle/>
          <a:p>
            <a:r>
              <a:rPr lang="en-GB" noProof="0" dirty="0" smtClean="0"/>
              <a:t>H. Prin                      International Review of the Inner Triplet Quadruples (MQXF) for HL-LHC</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8</a:t>
            </a:fld>
            <a:endParaRPr lang="fr-FR"/>
          </a:p>
        </p:txBody>
      </p:sp>
      <p:sp>
        <p:nvSpPr>
          <p:cNvPr id="9" name="TextBox 8"/>
          <p:cNvSpPr txBox="1"/>
          <p:nvPr/>
        </p:nvSpPr>
        <p:spPr>
          <a:xfrm>
            <a:off x="323528" y="771550"/>
            <a:ext cx="3114955" cy="1677382"/>
          </a:xfrm>
          <a:prstGeom prst="rect">
            <a:avLst/>
          </a:prstGeom>
          <a:noFill/>
        </p:spPr>
        <p:txBody>
          <a:bodyPr wrap="none" rtlCol="0">
            <a:spAutoFit/>
          </a:bodyPr>
          <a:lstStyle/>
          <a:p>
            <a:r>
              <a:rPr lang="en-GB" sz="1600" i="1" dirty="0" smtClean="0">
                <a:solidFill>
                  <a:schemeClr val="tx2"/>
                </a:solidFill>
              </a:rPr>
              <a:t>Magnet reception and alignment</a:t>
            </a:r>
          </a:p>
          <a:p>
            <a:pPr marL="357188" indent="-177800">
              <a:buClr>
                <a:schemeClr val="bg2"/>
              </a:buClr>
              <a:buFont typeface="Wingdings" panose="05000000000000000000" pitchFamily="2" charset="2"/>
              <a:buChar char="q"/>
            </a:pPr>
            <a:r>
              <a:rPr lang="en-GB" sz="1200" i="1" dirty="0" smtClean="0">
                <a:solidFill>
                  <a:schemeClr val="tx1">
                    <a:lumMod val="65000"/>
                    <a:lumOff val="35000"/>
                  </a:schemeClr>
                </a:solidFill>
              </a:rPr>
              <a:t>Visual inspection</a:t>
            </a:r>
          </a:p>
          <a:p>
            <a:pPr marL="357188" indent="-177800">
              <a:buClr>
                <a:schemeClr val="bg2"/>
              </a:buClr>
              <a:buFont typeface="Wingdings" panose="05000000000000000000" pitchFamily="2" charset="2"/>
              <a:buChar char="q"/>
            </a:pPr>
            <a:r>
              <a:rPr lang="en-GB" sz="1200" i="1" dirty="0" smtClean="0">
                <a:solidFill>
                  <a:schemeClr val="tx1">
                    <a:lumMod val="65000"/>
                    <a:lumOff val="35000"/>
                  </a:schemeClr>
                </a:solidFill>
              </a:rPr>
              <a:t>Electrical reception test:</a:t>
            </a:r>
          </a:p>
          <a:p>
            <a:pPr marL="628650" lvl="1" indent="-171450">
              <a:buClr>
                <a:schemeClr val="accent6"/>
              </a:buClr>
              <a:buFont typeface="Wingdings" panose="05000000000000000000" pitchFamily="2" charset="2"/>
              <a:buChar char="§"/>
            </a:pPr>
            <a:r>
              <a:rPr lang="en-GB" sz="1050" i="1" dirty="0" err="1" smtClean="0">
                <a:solidFill>
                  <a:schemeClr val="tx1">
                    <a:lumMod val="65000"/>
                    <a:lumOff val="35000"/>
                  </a:schemeClr>
                </a:solidFill>
              </a:rPr>
              <a:t>Dielectrical</a:t>
            </a:r>
            <a:r>
              <a:rPr lang="en-GB" sz="1050" i="1" dirty="0" smtClean="0">
                <a:solidFill>
                  <a:schemeClr val="tx1">
                    <a:lumMod val="65000"/>
                    <a:lumOff val="35000"/>
                  </a:schemeClr>
                </a:solidFill>
              </a:rPr>
              <a:t> HV test</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V-Taps continuity</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Quench Heaters continuity</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Transfer function</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Discharge in the magnet</a:t>
            </a:r>
          </a:p>
          <a:p>
            <a:pPr marL="628650" lvl="1" indent="-171450">
              <a:buClr>
                <a:schemeClr val="accent6"/>
              </a:buClr>
              <a:buFont typeface="Wingdings" panose="05000000000000000000" pitchFamily="2" charset="2"/>
              <a:buChar char="§"/>
            </a:pPr>
            <a:r>
              <a:rPr lang="en-GB" sz="1050" i="1" dirty="0" smtClean="0">
                <a:solidFill>
                  <a:schemeClr val="tx1">
                    <a:lumMod val="65000"/>
                    <a:lumOff val="35000"/>
                  </a:schemeClr>
                </a:solidFill>
              </a:rPr>
              <a:t>Discharge in the QH</a:t>
            </a:r>
          </a:p>
        </p:txBody>
      </p:sp>
      <p:sp>
        <p:nvSpPr>
          <p:cNvPr id="10" name="Lightning Bolt 9"/>
          <p:cNvSpPr/>
          <p:nvPr/>
        </p:nvSpPr>
        <p:spPr>
          <a:xfrm>
            <a:off x="395536" y="1650047"/>
            <a:ext cx="288032" cy="345639"/>
          </a:xfrm>
          <a:prstGeom prst="lightningBolt">
            <a:avLst/>
          </a:prstGeom>
          <a:gradFill>
            <a:gsLst>
              <a:gs pos="0">
                <a:srgbClr val="0093BE"/>
              </a:gs>
              <a:gs pos="100000">
                <a:schemeClr val="accent1"/>
              </a:gs>
            </a:gsLst>
          </a:gra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22" name="Right Arrow 21"/>
          <p:cNvSpPr/>
          <p:nvPr/>
        </p:nvSpPr>
        <p:spPr>
          <a:xfrm rot="5400000">
            <a:off x="6994880" y="1754270"/>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23" name="Right Arrow 22"/>
          <p:cNvSpPr/>
          <p:nvPr/>
        </p:nvSpPr>
        <p:spPr>
          <a:xfrm rot="5400000">
            <a:off x="4186568" y="2690374"/>
            <a:ext cx="338816" cy="14401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graphicFrame>
        <p:nvGraphicFramePr>
          <p:cNvPr id="25" name="Diagram 24"/>
          <p:cNvGraphicFramePr/>
          <p:nvPr>
            <p:extLst>
              <p:ext uri="{D42A27DB-BD31-4B8C-83A1-F6EECF244321}">
                <p14:modId xmlns:p14="http://schemas.microsoft.com/office/powerpoint/2010/main" val="2102315354"/>
              </p:ext>
            </p:extLst>
          </p:nvPr>
        </p:nvGraphicFramePr>
        <p:xfrm>
          <a:off x="251520" y="684000"/>
          <a:ext cx="3480440" cy="3693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9" name="Picture 18"/>
          <p:cNvPicPr>
            <a:picLocks noChangeAspect="1"/>
          </p:cNvPicPr>
          <p:nvPr/>
        </p:nvPicPr>
        <p:blipFill>
          <a:blip r:embed="rId9">
            <a:clrChange>
              <a:clrFrom>
                <a:srgbClr val="FCFCFC"/>
              </a:clrFrom>
              <a:clrTo>
                <a:srgbClr val="FCFCFC">
                  <a:alpha val="0"/>
                </a:srgbClr>
              </a:clrTo>
            </a:clrChange>
          </a:blip>
          <a:stretch>
            <a:fillRect/>
          </a:stretch>
        </p:blipFill>
        <p:spPr>
          <a:xfrm>
            <a:off x="295798" y="972871"/>
            <a:ext cx="365760" cy="358140"/>
          </a:xfrm>
          <a:prstGeom prst="rect">
            <a:avLst/>
          </a:prstGeom>
        </p:spPr>
      </p:pic>
    </p:spTree>
    <p:extLst>
      <p:ext uri="{BB962C8B-B14F-4D97-AF65-F5344CB8AC3E}">
        <p14:creationId xmlns:p14="http://schemas.microsoft.com/office/powerpoint/2010/main" val="1030050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7628443" y="457691"/>
            <a:ext cx="1408828" cy="1797268"/>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clrChange>
              <a:clrFrom>
                <a:srgbClr val="FFFFFF"/>
              </a:clrFrom>
              <a:clrTo>
                <a:srgbClr val="FFFFFF">
                  <a:alpha val="0"/>
                </a:srgbClr>
              </a:clrTo>
            </a:clrChange>
          </a:blip>
          <a:stretch>
            <a:fillRect/>
          </a:stretch>
        </p:blipFill>
        <p:spPr>
          <a:xfrm>
            <a:off x="4572000" y="2504048"/>
            <a:ext cx="4322542" cy="2227942"/>
          </a:xfrm>
          <a:prstGeom prst="rect">
            <a:avLst/>
          </a:prstGeom>
        </p:spPr>
      </p:pic>
      <p:sp>
        <p:nvSpPr>
          <p:cNvPr id="2" name="Title 1"/>
          <p:cNvSpPr>
            <a:spLocks noGrp="1"/>
          </p:cNvSpPr>
          <p:nvPr>
            <p:ph type="title"/>
          </p:nvPr>
        </p:nvSpPr>
        <p:spPr/>
        <p:txBody>
          <a:bodyPr/>
          <a:lstStyle/>
          <a:p>
            <a:r>
              <a:rPr lang="en-GB" dirty="0"/>
              <a:t>Assembly Process</a:t>
            </a:r>
          </a:p>
        </p:txBody>
      </p:sp>
      <p:sp>
        <p:nvSpPr>
          <p:cNvPr id="3" name="Footer Placeholder 2"/>
          <p:cNvSpPr>
            <a:spLocks noGrp="1"/>
          </p:cNvSpPr>
          <p:nvPr>
            <p:ph type="ftr" sz="quarter" idx="11"/>
          </p:nvPr>
        </p:nvSpPr>
        <p:spPr/>
        <p:txBody>
          <a:bodyPr/>
          <a:lstStyle/>
          <a:p>
            <a:r>
              <a:rPr lang="en-GB" noProof="0" smtClean="0"/>
              <a:t>H. Prin                      International Review of the Inner Triplet Quadruples (MQXF) for HL-LHC</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sp>
        <p:nvSpPr>
          <p:cNvPr id="9" name="TextBox 8"/>
          <p:cNvSpPr txBox="1"/>
          <p:nvPr/>
        </p:nvSpPr>
        <p:spPr>
          <a:xfrm>
            <a:off x="323528" y="915566"/>
            <a:ext cx="4227439" cy="954107"/>
          </a:xfrm>
          <a:prstGeom prst="rect">
            <a:avLst/>
          </a:prstGeom>
          <a:noFill/>
        </p:spPr>
        <p:txBody>
          <a:bodyPr wrap="none" rtlCol="0">
            <a:spAutoFit/>
          </a:bodyPr>
          <a:lstStyle/>
          <a:p>
            <a:r>
              <a:rPr lang="en-GB" sz="1600" i="1" dirty="0" smtClean="0">
                <a:solidFill>
                  <a:schemeClr val="tx2"/>
                </a:solidFill>
              </a:rPr>
              <a:t>Stainless Steel block insertion</a:t>
            </a:r>
          </a:p>
          <a:p>
            <a:r>
              <a:rPr lang="en-GB" sz="1600" i="1" dirty="0" smtClean="0">
                <a:solidFill>
                  <a:schemeClr val="tx2"/>
                </a:solidFill>
              </a:rPr>
              <a:t>Alignment Keys positioning and tack welding</a:t>
            </a:r>
          </a:p>
          <a:p>
            <a:pPr marL="357188" lvl="1" indent="-177800">
              <a:buClr>
                <a:schemeClr val="bg2"/>
              </a:buClr>
              <a:buFont typeface="Wingdings" panose="05000000000000000000" pitchFamily="2" charset="2"/>
              <a:buChar char="q"/>
            </a:pPr>
            <a:r>
              <a:rPr lang="en-GB" sz="1200" i="1" dirty="0">
                <a:solidFill>
                  <a:schemeClr val="tx1">
                    <a:lumMod val="65000"/>
                    <a:lumOff val="35000"/>
                  </a:schemeClr>
                </a:solidFill>
              </a:rPr>
              <a:t>Mechanical geometrical measurements</a:t>
            </a:r>
          </a:p>
          <a:p>
            <a:pPr marL="357188" lvl="1" indent="-177800">
              <a:buClr>
                <a:schemeClr val="bg2"/>
              </a:buClr>
              <a:buFont typeface="Wingdings" panose="05000000000000000000" pitchFamily="2" charset="2"/>
              <a:buChar char="q"/>
            </a:pPr>
            <a:r>
              <a:rPr lang="en-GB" sz="1200" i="1" dirty="0">
                <a:solidFill>
                  <a:schemeClr val="tx1">
                    <a:lumMod val="65000"/>
                    <a:lumOff val="35000"/>
                  </a:schemeClr>
                </a:solidFill>
              </a:rPr>
              <a:t>Geo-Magnetic </a:t>
            </a:r>
            <a:r>
              <a:rPr lang="en-GB" sz="1200" i="1" dirty="0" smtClean="0">
                <a:solidFill>
                  <a:schemeClr val="tx1">
                    <a:lumMod val="65000"/>
                    <a:lumOff val="35000"/>
                  </a:schemeClr>
                </a:solidFill>
              </a:rPr>
              <a:t>measurements</a:t>
            </a:r>
            <a:endParaRPr lang="en-GB" sz="1200" i="1" dirty="0">
              <a:solidFill>
                <a:schemeClr val="tx1">
                  <a:lumMod val="65000"/>
                  <a:lumOff val="35000"/>
                </a:schemeClr>
              </a:solidFill>
            </a:endParaRPr>
          </a:p>
        </p:txBody>
      </p:sp>
      <p:pic>
        <p:nvPicPr>
          <p:cNvPr id="5" name="Picture 4"/>
          <p:cNvPicPr>
            <a:picLocks noChangeAspect="1"/>
          </p:cNvPicPr>
          <p:nvPr/>
        </p:nvPicPr>
        <p:blipFill>
          <a:blip r:embed="rId5"/>
          <a:stretch>
            <a:fillRect/>
          </a:stretch>
        </p:blipFill>
        <p:spPr>
          <a:xfrm>
            <a:off x="591540" y="1925237"/>
            <a:ext cx="2738372" cy="1366593"/>
          </a:xfrm>
          <a:prstGeom prst="rect">
            <a:avLst/>
          </a:prstGeom>
        </p:spPr>
      </p:pic>
      <p:pic>
        <p:nvPicPr>
          <p:cNvPr id="8" name="Picture 7"/>
          <p:cNvPicPr>
            <a:picLocks noChangeAspect="1"/>
          </p:cNvPicPr>
          <p:nvPr/>
        </p:nvPicPr>
        <p:blipFill rotWithShape="1">
          <a:blip r:embed="rId6">
            <a:clrChange>
              <a:clrFrom>
                <a:srgbClr val="FFFFFF"/>
              </a:clrFrom>
              <a:clrTo>
                <a:srgbClr val="FFFFFF">
                  <a:alpha val="0"/>
                </a:srgbClr>
              </a:clrTo>
            </a:clrChange>
          </a:blip>
          <a:srcRect l="7272" t="24029" r="8182" b="11118"/>
          <a:stretch/>
        </p:blipFill>
        <p:spPr>
          <a:xfrm>
            <a:off x="1530000" y="1551600"/>
            <a:ext cx="6696000" cy="3096000"/>
          </a:xfrm>
          <a:prstGeom prst="rect">
            <a:avLst/>
          </a:prstGeom>
        </p:spPr>
      </p:pic>
      <p:grpSp>
        <p:nvGrpSpPr>
          <p:cNvPr id="16" name="Group 15"/>
          <p:cNvGrpSpPr/>
          <p:nvPr/>
        </p:nvGrpSpPr>
        <p:grpSpPr>
          <a:xfrm>
            <a:off x="295798" y="1537455"/>
            <a:ext cx="360000" cy="360000"/>
            <a:chOff x="295798" y="2270745"/>
            <a:chExt cx="360000" cy="360000"/>
          </a:xfrm>
        </p:grpSpPr>
        <p:pic>
          <p:nvPicPr>
            <p:cNvPr id="17" name="Picture 2" descr="Leica Absolute Tracker AT402 faster and easier than ever before"/>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295798" y="2270745"/>
              <a:ext cx="360000" cy="360000"/>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Connector 17"/>
            <p:cNvCxnSpPr/>
            <p:nvPr/>
          </p:nvCxnSpPr>
          <p:spPr>
            <a:xfrm>
              <a:off x="478800" y="2340000"/>
              <a:ext cx="176998" cy="110745"/>
            </a:xfrm>
            <a:prstGeom prst="line">
              <a:avLst/>
            </a:prstGeom>
            <a:ln w="6350">
              <a:solidFill>
                <a:schemeClr val="accent3"/>
              </a:solidFill>
            </a:ln>
            <a:effectLst>
              <a:glow rad="25400">
                <a:schemeClr val="accent2">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cxnSp>
        <p:nvCxnSpPr>
          <p:cNvPr id="19" name="Straight Connector 18"/>
          <p:cNvCxnSpPr/>
          <p:nvPr/>
        </p:nvCxnSpPr>
        <p:spPr>
          <a:xfrm flipV="1">
            <a:off x="475200" y="1491630"/>
            <a:ext cx="190800" cy="108000"/>
          </a:xfrm>
          <a:prstGeom prst="line">
            <a:avLst/>
          </a:prstGeom>
          <a:ln w="6350">
            <a:solidFill>
              <a:schemeClr val="accent3"/>
            </a:solidFill>
          </a:ln>
          <a:effectLst>
            <a:glow rad="25400">
              <a:schemeClr val="accent2">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rot="19123749">
            <a:off x="7281815" y="287134"/>
            <a:ext cx="1000595" cy="52322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smtClean="0">
                <a:ln/>
                <a:solidFill>
                  <a:schemeClr val="bg2"/>
                </a:solidFill>
                <a:effectLst/>
              </a:rPr>
              <a:t>WPS</a:t>
            </a:r>
            <a:endParaRPr lang="en-US" sz="2800" b="1" cap="none" spc="0" dirty="0">
              <a:ln/>
              <a:solidFill>
                <a:schemeClr val="bg2"/>
              </a:solidFill>
              <a:effectLst/>
            </a:endParaRPr>
          </a:p>
        </p:txBody>
      </p:sp>
      <p:graphicFrame>
        <p:nvGraphicFramePr>
          <p:cNvPr id="27" name="Diagram 26"/>
          <p:cNvGraphicFramePr/>
          <p:nvPr>
            <p:extLst>
              <p:ext uri="{D42A27DB-BD31-4B8C-83A1-F6EECF244321}">
                <p14:modId xmlns:p14="http://schemas.microsoft.com/office/powerpoint/2010/main" val="2456569520"/>
              </p:ext>
            </p:extLst>
          </p:nvPr>
        </p:nvGraphicFramePr>
        <p:xfrm>
          <a:off x="251520" y="684000"/>
          <a:ext cx="3480440"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9" name="Diagram 28"/>
          <p:cNvGraphicFramePr/>
          <p:nvPr>
            <p:extLst>
              <p:ext uri="{D42A27DB-BD31-4B8C-83A1-F6EECF244321}">
                <p14:modId xmlns:p14="http://schemas.microsoft.com/office/powerpoint/2010/main" val="2209617048"/>
              </p:ext>
            </p:extLst>
          </p:nvPr>
        </p:nvGraphicFramePr>
        <p:xfrm>
          <a:off x="258518" y="1044000"/>
          <a:ext cx="4601514" cy="3693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47671568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DC553A-4E25-48C2-96AD-A2BB337CB84F}">
  <ds:schemaRefs>
    <ds:schemaRef ds:uri="http://schemas.microsoft.com/sharepoint/v3/contenttype/forms"/>
  </ds:schemaRefs>
</ds:datastoreItem>
</file>

<file path=customXml/itemProps2.xml><?xml version="1.0" encoding="utf-8"?>
<ds:datastoreItem xmlns:ds="http://schemas.openxmlformats.org/officeDocument/2006/customXml" ds:itemID="{71CD65B3-E8D1-4001-8E0C-4AF8A697297C}">
  <ds:schemaRefs>
    <ds:schemaRef ds:uri="http://purl.org/dc/terms/"/>
    <ds:schemaRef ds:uri="http://schemas.microsoft.com/office/2006/metadata/properties"/>
    <ds:schemaRef ds:uri="http://purl.org/dc/elements/1.1/"/>
    <ds:schemaRef ds:uri="http://www.w3.org/XML/1998/namespace"/>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22772</TotalTime>
  <Words>2864</Words>
  <Application>Microsoft Office PowerPoint</Application>
  <PresentationFormat>On-screen Show (16:9)</PresentationFormat>
  <Paragraphs>757</Paragraphs>
  <Slides>32</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Symbol</vt:lpstr>
      <vt:lpstr>Times New Roman</vt:lpstr>
      <vt:lpstr>Verdana</vt:lpstr>
      <vt:lpstr>Wingdings</vt:lpstr>
      <vt:lpstr>Thème Office</vt:lpstr>
      <vt:lpstr>Cold mass design, assembly plans and QA/QC at CERN</vt:lpstr>
      <vt:lpstr>Outline</vt:lpstr>
      <vt:lpstr>Cold Mass Definition</vt:lpstr>
      <vt:lpstr>LMQXF Cold Masses Design Parameters</vt:lpstr>
      <vt:lpstr>LMQXF Design vs. existing LHC Cold Masses </vt:lpstr>
      <vt:lpstr>Known Failures and Mitigations 1/2</vt:lpstr>
      <vt:lpstr>Known Failures and Mitigations 2/2</vt:lpstr>
      <vt:lpstr>Assembly Process</vt:lpstr>
      <vt:lpstr>Assembly Process</vt:lpstr>
      <vt:lpstr>Assembly Process</vt:lpstr>
      <vt:lpstr>Assembly Process</vt:lpstr>
      <vt:lpstr>Assembly Process</vt:lpstr>
      <vt:lpstr>Assembly Process</vt:lpstr>
      <vt:lpstr>Assembly Process</vt:lpstr>
      <vt:lpstr>Assembly Process</vt:lpstr>
      <vt:lpstr>Assembly Process</vt:lpstr>
      <vt:lpstr>Assembly Process</vt:lpstr>
      <vt:lpstr>Assembly Tooling</vt:lpstr>
      <vt:lpstr>Magnetic Alignment Specifications</vt:lpstr>
      <vt:lpstr>Quadrupoles Polarity and Internal Connection Scheme</vt:lpstr>
      <vt:lpstr>Internal Connection Scheme and Integration</vt:lpstr>
      <vt:lpstr>Inner Triplet Busbars Integration (Proposal presented during the Conceptual Design Review of the HL-LHC Magnet Circuits)</vt:lpstr>
      <vt:lpstr>Instrumentation Integration</vt:lpstr>
      <vt:lpstr>Instrumentation Options Pro and Cons</vt:lpstr>
      <vt:lpstr>General Remarks</vt:lpstr>
      <vt:lpstr>Schedule</vt:lpstr>
      <vt:lpstr>Summary</vt:lpstr>
      <vt:lpstr>Spare Slides</vt:lpstr>
      <vt:lpstr>Step2: Magnet straightening and measurement</vt:lpstr>
      <vt:lpstr>Magnets positioning in the half shell statistics</vt:lpstr>
      <vt:lpstr>Analysis over the production</vt:lpstr>
      <vt:lpstr>PowerPoint Presentation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Herve Prin</cp:lastModifiedBy>
  <cp:revision>231</cp:revision>
  <cp:lastPrinted>2016-06-02T13:01:38Z</cp:lastPrinted>
  <dcterms:created xsi:type="dcterms:W3CDTF">2016-02-12T09:02:01Z</dcterms:created>
  <dcterms:modified xsi:type="dcterms:W3CDTF">2016-06-08T15:35:30Z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