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63" r:id="rId2"/>
    <p:sldId id="312" r:id="rId3"/>
    <p:sldId id="289" r:id="rId4"/>
    <p:sldId id="290" r:id="rId5"/>
    <p:sldId id="293" r:id="rId6"/>
    <p:sldId id="356" r:id="rId7"/>
    <p:sldId id="357" r:id="rId8"/>
    <p:sldId id="350" r:id="rId9"/>
    <p:sldId id="319" r:id="rId10"/>
    <p:sldId id="313" r:id="rId11"/>
    <p:sldId id="310" r:id="rId12"/>
    <p:sldId id="349" r:id="rId13"/>
    <p:sldId id="352" r:id="rId14"/>
    <p:sldId id="353" r:id="rId15"/>
    <p:sldId id="354" r:id="rId16"/>
    <p:sldId id="347" r:id="rId17"/>
    <p:sldId id="348" r:id="rId18"/>
    <p:sldId id="314" r:id="rId19"/>
    <p:sldId id="298" r:id="rId20"/>
    <p:sldId id="316" r:id="rId21"/>
    <p:sldId id="337" r:id="rId22"/>
    <p:sldId id="317" r:id="rId23"/>
    <p:sldId id="338" r:id="rId24"/>
    <p:sldId id="355" r:id="rId25"/>
    <p:sldId id="320" r:id="rId26"/>
    <p:sldId id="321" r:id="rId27"/>
    <p:sldId id="322" r:id="rId28"/>
    <p:sldId id="340" r:id="rId29"/>
    <p:sldId id="342" r:id="rId30"/>
    <p:sldId id="344" r:id="rId31"/>
    <p:sldId id="345" r:id="rId32"/>
    <p:sldId id="299" r:id="rId33"/>
    <p:sldId id="323" r:id="rId34"/>
    <p:sldId id="324" r:id="rId35"/>
    <p:sldId id="326" r:id="rId36"/>
    <p:sldId id="334" r:id="rId37"/>
    <p:sldId id="335" r:id="rId38"/>
    <p:sldId id="327" r:id="rId39"/>
    <p:sldId id="329" r:id="rId40"/>
    <p:sldId id="328" r:id="rId41"/>
    <p:sldId id="295" r:id="rId42"/>
    <p:sldId id="333" r:id="rId43"/>
    <p:sldId id="331" r:id="rId44"/>
    <p:sldId id="351" r:id="rId45"/>
    <p:sldId id="307" r:id="rId46"/>
    <p:sldId id="309" r:id="rId47"/>
    <p:sldId id="330" r:id="rId48"/>
  </p:sldIdLst>
  <p:sldSz cx="9144000" cy="6858000" type="screen4x3"/>
  <p:notesSz cx="6858000" cy="9144000"/>
  <p:custShowLst>
    <p:custShow name="Custom Show 1" id="0">
      <p:sldLst>
        <p:sld r:id="rId2"/>
        <p:sld r:id="rId3"/>
        <p:sld r:id="rId4"/>
        <p:sld r:id="rId5"/>
        <p:sld r:id="rId6"/>
        <p:sld r:id="rId10"/>
        <p:sld r:id="rId10"/>
        <p:sld r:id="rId11"/>
        <p:sld r:id="rId10"/>
        <p:sld r:id="rId12"/>
        <p:sld r:id="rId10"/>
        <p:sld r:id="rId47"/>
        <p:sld r:id="rId10"/>
        <p:sld r:id="rId19"/>
        <p:sld r:id="rId20"/>
        <p:sld r:id="rId21"/>
        <p:sld r:id="rId23"/>
        <p:sld r:id="rId26"/>
        <p:sld r:id="rId27"/>
        <p:sld r:id="rId28"/>
        <p:sld r:id="rId33"/>
        <p:sld r:id="rId34"/>
        <p:sld r:id="rId35"/>
        <p:sld r:id="rId36"/>
        <p:sld r:id="rId39"/>
        <p:sld r:id="rId40"/>
        <p:sld r:id="rId41"/>
        <p:sld r:id="rId48"/>
        <p:sld r:id="rId42"/>
        <p:sld r:id="rId43"/>
        <p:sld r:id="rId44"/>
        <p:sld r:id="rId46"/>
      </p:sldLst>
    </p:custShow>
  </p:custShowLst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17" autoAdjust="0"/>
    <p:restoredTop sz="94611"/>
  </p:normalViewPr>
  <p:slideViewPr>
    <p:cSldViewPr snapToObjects="1" showGuides="1">
      <p:cViewPr varScale="1">
        <p:scale>
          <a:sx n="102" d="100"/>
          <a:sy n="102" d="100"/>
        </p:scale>
        <p:origin x="936" y="7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8977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25200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873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048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8714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1447801"/>
            <a:ext cx="6619244" cy="3329581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6" y="4777380"/>
            <a:ext cx="6619244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492905" y="1828801"/>
            <a:ext cx="990599" cy="228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rosario.principe@cern.ch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9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edms.cern.ch/document/103558/LAST_RELEASED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project/CERN-0000159555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edms.cern.ch/project/CERN-0000159555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edms.cern.ch/project/CERN-0000159555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03369/LAST_RELEASED" TargetMode="External"/><Relationship Id="rId7" Type="http://schemas.openxmlformats.org/officeDocument/2006/relationships/image" Target="../media/image7.jpg"/><Relationship Id="rId2" Type="http://schemas.openxmlformats.org/officeDocument/2006/relationships/hyperlink" Target="mailto:QA.WP3@cern.ch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apex.cern.ch/pls/htmldb_accdb/f?p=136:1:100092563770396::NO:::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66840" y="3140967"/>
            <a:ext cx="7200000" cy="1259705"/>
          </a:xfrm>
        </p:spPr>
        <p:txBody>
          <a:bodyPr/>
          <a:lstStyle/>
          <a:p>
            <a:r>
              <a:rPr lang="fr-CH" sz="4400" dirty="0" smtClean="0"/>
              <a:t>WP3 Quality Assurance</a:t>
            </a:r>
            <a:endParaRPr lang="en-GB" sz="4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81354" y="4149080"/>
            <a:ext cx="6480000" cy="86409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dirty="0" smtClean="0"/>
              <a:t>Rosario Principe</a:t>
            </a:r>
          </a:p>
          <a:p>
            <a:pPr>
              <a:spcBef>
                <a:spcPts val="0"/>
              </a:spcBef>
            </a:pPr>
            <a:r>
              <a:rPr lang="fr-CH" sz="1400" dirty="0" smtClean="0"/>
              <a:t>Richard Berthet, Olivier Housiaux, Sabine Menu, Paula </a:t>
            </a:r>
            <a:r>
              <a:rPr lang="fr-CH" sz="1400" dirty="0"/>
              <a:t>A</a:t>
            </a:r>
            <a:r>
              <a:rPr lang="fr-CH" sz="1400" dirty="0" smtClean="0"/>
              <a:t>lvarez </a:t>
            </a:r>
            <a:r>
              <a:rPr lang="fr-CH" sz="1400" dirty="0"/>
              <a:t>L</a:t>
            </a:r>
            <a:r>
              <a:rPr lang="fr-CH" sz="1400" dirty="0" smtClean="0"/>
              <a:t>opez</a:t>
            </a:r>
            <a:endParaRPr lang="en-GB" sz="1400" dirty="0" smtClean="0"/>
          </a:p>
          <a:p>
            <a:endParaRPr lang="en-GB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371600" y="4869160"/>
            <a:ext cx="6480000" cy="61250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1200" dirty="0" smtClean="0"/>
              <a:t>International </a:t>
            </a:r>
            <a:r>
              <a:rPr lang="en-GB" sz="1200" dirty="0"/>
              <a:t>Review of the Inner Triplet Quadrupoles (MQXF) for HL-LHC</a:t>
            </a:r>
          </a:p>
          <a:p>
            <a:r>
              <a:rPr lang="en-GB" sz="1200" dirty="0" smtClean="0"/>
              <a:t>June 2016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b="0" cap="small" dirty="0"/>
              <a:t>HiLumi: </a:t>
            </a:r>
            <a:r>
              <a:rPr lang="en-GB" sz="4000" b="0" cap="small" dirty="0"/>
              <a:t>CERN-0000096384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-400" t="15981" r="27557" b="26061"/>
          <a:stretch/>
        </p:blipFill>
        <p:spPr>
          <a:xfrm>
            <a:off x="-36512" y="1030481"/>
            <a:ext cx="9142233" cy="5082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760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04664"/>
            <a:ext cx="7920000" cy="720000"/>
          </a:xfrm>
        </p:spPr>
        <p:txBody>
          <a:bodyPr/>
          <a:lstStyle/>
          <a:p>
            <a:r>
              <a:rPr lang="fr-CH" sz="4000" b="0" cap="small" dirty="0"/>
              <a:t>Item catalogue: </a:t>
            </a:r>
            <a:r>
              <a:rPr lang="en-GB" sz="4000" b="0" cap="small" dirty="0" smtClean="0"/>
              <a:t>HCLQXFC001</a:t>
            </a:r>
            <a:endParaRPr lang="en-GB" sz="4000" b="0" cap="smal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4721" r="27393" b="35510"/>
          <a:stretch/>
        </p:blipFill>
        <p:spPr>
          <a:xfrm>
            <a:off x="37981" y="1340768"/>
            <a:ext cx="8998516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964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24744"/>
            <a:ext cx="7920000" cy="4752528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dirty="0" smtClean="0"/>
              <a:t>Write </a:t>
            </a:r>
            <a:r>
              <a:rPr lang="fr-CH" dirty="0"/>
              <a:t>and </a:t>
            </a:r>
            <a:r>
              <a:rPr lang="fr-CH" dirty="0" err="1"/>
              <a:t>edit</a:t>
            </a:r>
            <a:r>
              <a:rPr lang="fr-CH" dirty="0"/>
              <a:t> the </a:t>
            </a:r>
            <a:r>
              <a:rPr lang="fr-CH" dirty="0" smtClean="0"/>
              <a:t>QAP/QAM </a:t>
            </a:r>
            <a:r>
              <a:rPr lang="fr-CH" dirty="0"/>
              <a:t>and all </a:t>
            </a:r>
            <a:r>
              <a:rPr lang="fr-CH" dirty="0" err="1"/>
              <a:t>procedures</a:t>
            </a:r>
            <a:r>
              <a:rPr lang="fr-CH" dirty="0"/>
              <a:t> for WP3 in collaboration </a:t>
            </a:r>
            <a:r>
              <a:rPr lang="fr-CH" dirty="0" err="1"/>
              <a:t>with</a:t>
            </a:r>
            <a:r>
              <a:rPr lang="fr-CH" dirty="0"/>
              <a:t> t</a:t>
            </a:r>
            <a:r>
              <a:rPr lang="fr-CH" dirty="0" smtClean="0"/>
              <a:t>he </a:t>
            </a:r>
            <a:r>
              <a:rPr lang="fr-CH" dirty="0" err="1" smtClean="0"/>
              <a:t>technical</a:t>
            </a:r>
            <a:r>
              <a:rPr lang="fr-CH" dirty="0" smtClean="0"/>
              <a:t> </a:t>
            </a:r>
            <a:r>
              <a:rPr lang="fr-CH" dirty="0" err="1"/>
              <a:t>r</a:t>
            </a:r>
            <a:r>
              <a:rPr lang="fr-CH" dirty="0" err="1" smtClean="0"/>
              <a:t>esponsibles</a:t>
            </a:r>
            <a:endParaRPr lang="fr-CH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dirty="0" err="1" smtClean="0"/>
              <a:t>Collect</a:t>
            </a:r>
            <a:r>
              <a:rPr lang="fr-CH" dirty="0" smtClean="0"/>
              <a:t> and archive and </a:t>
            </a:r>
            <a:r>
              <a:rPr lang="fr-CH" dirty="0" err="1" smtClean="0"/>
              <a:t>distribute</a:t>
            </a:r>
            <a:r>
              <a:rPr lang="fr-CH" dirty="0" smtClean="0"/>
              <a:t> all </a:t>
            </a:r>
            <a:r>
              <a:rPr lang="fr-CH" dirty="0" err="1"/>
              <a:t>procedures</a:t>
            </a:r>
            <a:r>
              <a:rPr lang="fr-CH" dirty="0"/>
              <a:t> </a:t>
            </a:r>
            <a:r>
              <a:rPr lang="fr-CH" dirty="0" err="1" smtClean="0"/>
              <a:t>edited</a:t>
            </a:r>
            <a:r>
              <a:rPr lang="fr-CH" dirty="0" smtClean="0"/>
              <a:t> in collaboration </a:t>
            </a:r>
            <a:r>
              <a:rPr lang="fr-CH" dirty="0" err="1" smtClean="0"/>
              <a:t>with</a:t>
            </a:r>
            <a:r>
              <a:rPr lang="fr-CH" dirty="0" smtClean="0"/>
              <a:t>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dirty="0" smtClean="0"/>
              <a:t>CEA</a:t>
            </a:r>
            <a:endParaRPr lang="fr-CH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dirty="0" smtClean="0"/>
              <a:t>INFN</a:t>
            </a:r>
            <a:endParaRPr lang="fr-CH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dirty="0" smtClean="0"/>
              <a:t>KEK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dirty="0" smtClean="0"/>
              <a:t>LARP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dirty="0" smtClean="0"/>
              <a:t>CIEMAT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b="0" cap="small" dirty="0" err="1"/>
              <a:t>Procedures</a:t>
            </a:r>
            <a:endParaRPr lang="en-GB" sz="3600" b="0" cap="small" dirty="0"/>
          </a:p>
        </p:txBody>
      </p:sp>
    </p:spTree>
    <p:extLst>
      <p:ext uri="{BB962C8B-B14F-4D97-AF65-F5344CB8AC3E}">
        <p14:creationId xmlns:p14="http://schemas.microsoft.com/office/powerpoint/2010/main" val="100117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HL-LHC </a:t>
            </a:r>
            <a:r>
              <a:rPr lang="en-GB" dirty="0"/>
              <a:t>quality </a:t>
            </a:r>
            <a:r>
              <a:rPr lang="en-GB" dirty="0" smtClean="0"/>
              <a:t>requirements: first info to collaborations</a:t>
            </a:r>
            <a:endParaRPr lang="en-GB" dirty="0"/>
          </a:p>
          <a:p>
            <a:r>
              <a:rPr lang="en-GB" dirty="0" smtClean="0"/>
              <a:t>First training for the use </a:t>
            </a:r>
            <a:r>
              <a:rPr lang="en-GB" dirty="0"/>
              <a:t>of common tools and </a:t>
            </a:r>
            <a:r>
              <a:rPr lang="en-GB" dirty="0" smtClean="0"/>
              <a:t>explore other used systems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Have a Quality System </a:t>
            </a:r>
            <a:r>
              <a:rPr lang="en-GB" dirty="0"/>
              <a:t>accessible </a:t>
            </a:r>
            <a:r>
              <a:rPr lang="en-GB" dirty="0" smtClean="0"/>
              <a:t>and/or compatible with the project and CERN standards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err="1" smtClean="0"/>
              <a:t>Example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LARP </a:t>
            </a:r>
            <a:r>
              <a:rPr lang="fr-CH" dirty="0" err="1" smtClean="0"/>
              <a:t>experience</a:t>
            </a:r>
            <a:endParaRPr lang="en-GB" dirty="0"/>
          </a:p>
        </p:txBody>
      </p:sp>
      <p:sp>
        <p:nvSpPr>
          <p:cNvPr id="4" name="Title 5"/>
          <p:cNvSpPr txBox="1">
            <a:spLocks/>
          </p:cNvSpPr>
          <p:nvPr/>
        </p:nvSpPr>
        <p:spPr>
          <a:xfrm>
            <a:off x="596458" y="3324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600" b="0" cap="small" dirty="0" smtClean="0"/>
              <a:t>Collaborations</a:t>
            </a:r>
            <a:endParaRPr lang="en-GB" sz="3600" b="0" cap="smal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483424" cy="360000"/>
          </a:xfrm>
        </p:spPr>
        <p:txBody>
          <a:bodyPr/>
          <a:lstStyle/>
          <a:p>
            <a:r>
              <a:rPr lang="fr-FR" i="1" noProof="0" dirty="0" smtClean="0"/>
              <a:t>rosario.principe@cern.ch</a:t>
            </a:r>
            <a:endParaRPr lang="en-GB" i="1" noProof="0" dirty="0"/>
          </a:p>
        </p:txBody>
      </p:sp>
    </p:spTree>
    <p:extLst>
      <p:ext uri="{BB962C8B-B14F-4D97-AF65-F5344CB8AC3E}">
        <p14:creationId xmlns:p14="http://schemas.microsoft.com/office/powerpoint/2010/main" val="108448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b="0" cap="small" dirty="0" smtClean="0"/>
              <a:t>LBNL </a:t>
            </a:r>
            <a:r>
              <a:rPr lang="fr-CH" sz="3200" b="0" cap="small" dirty="0"/>
              <a:t>and </a:t>
            </a:r>
            <a:r>
              <a:rPr lang="fr-CH" sz="3200" b="0" cap="small" dirty="0" err="1"/>
              <a:t>Fermilab</a:t>
            </a:r>
            <a:endParaRPr lang="en-GB" sz="3200" b="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4514056"/>
          </a:xfrm>
        </p:spPr>
        <p:txBody>
          <a:bodyPr>
            <a:normAutofit fontScale="92500" lnSpcReduction="10000"/>
          </a:bodyPr>
          <a:lstStyle/>
          <a:p>
            <a:r>
              <a:rPr lang="fr-CH" dirty="0" smtClean="0"/>
              <a:t>Objectives:</a:t>
            </a:r>
          </a:p>
          <a:p>
            <a:pPr lvl="1"/>
            <a:r>
              <a:rPr lang="fr-CH" dirty="0" smtClean="0"/>
              <a:t>To </a:t>
            </a:r>
            <a:r>
              <a:rPr lang="fr-CH" dirty="0" err="1"/>
              <a:t>p</a:t>
            </a:r>
            <a:r>
              <a:rPr lang="fr-CH" dirty="0" err="1" smtClean="0"/>
              <a:t>rovide</a:t>
            </a:r>
            <a:r>
              <a:rPr lang="fr-CH" dirty="0" smtClean="0"/>
              <a:t> an </a:t>
            </a:r>
            <a:r>
              <a:rPr lang="fr-CH" dirty="0" err="1" smtClean="0"/>
              <a:t>overview</a:t>
            </a:r>
            <a:r>
              <a:rPr lang="fr-CH" dirty="0" smtClean="0"/>
              <a:t> of the HL-LHC </a:t>
            </a:r>
            <a:r>
              <a:rPr lang="fr-CH" dirty="0" err="1" smtClean="0"/>
              <a:t>Quality</a:t>
            </a:r>
            <a:r>
              <a:rPr lang="fr-CH" dirty="0" smtClean="0"/>
              <a:t> Management System and Documentation Management Policy</a:t>
            </a:r>
          </a:p>
          <a:p>
            <a:pPr lvl="1"/>
            <a:r>
              <a:rPr lang="fr-CH" dirty="0" smtClean="0"/>
              <a:t>To </a:t>
            </a:r>
            <a:r>
              <a:rPr lang="fr-CH" dirty="0" err="1" smtClean="0"/>
              <a:t>present</a:t>
            </a:r>
            <a:r>
              <a:rPr lang="fr-CH" dirty="0" smtClean="0"/>
              <a:t> and train the collaborations in the use of CERN documentation </a:t>
            </a:r>
            <a:r>
              <a:rPr lang="fr-CH" dirty="0" err="1" smtClean="0"/>
              <a:t>tools</a:t>
            </a:r>
            <a:r>
              <a:rPr lang="fr-CH" dirty="0" smtClean="0"/>
              <a:t>, </a:t>
            </a:r>
            <a:r>
              <a:rPr lang="fr-CH" dirty="0" err="1" smtClean="0"/>
              <a:t>especially</a:t>
            </a:r>
            <a:r>
              <a:rPr lang="fr-CH" dirty="0" smtClean="0"/>
              <a:t> EDMS and MTF</a:t>
            </a:r>
          </a:p>
          <a:p>
            <a:r>
              <a:rPr lang="fr-CH" dirty="0" err="1" smtClean="0"/>
              <a:t>Two</a:t>
            </a:r>
            <a:r>
              <a:rPr lang="fr-CH" dirty="0" smtClean="0"/>
              <a:t> 1.5 </a:t>
            </a:r>
            <a:r>
              <a:rPr lang="fr-CH" dirty="0" err="1" smtClean="0"/>
              <a:t>day</a:t>
            </a:r>
            <a:r>
              <a:rPr lang="fr-CH" dirty="0" smtClean="0"/>
              <a:t> long sessions </a:t>
            </a:r>
            <a:r>
              <a:rPr lang="fr-CH" dirty="0" err="1" smtClean="0"/>
              <a:t>held</a:t>
            </a:r>
            <a:r>
              <a:rPr lang="fr-CH" dirty="0" smtClean="0"/>
              <a:t> at Berkeley (May 23</a:t>
            </a:r>
            <a:r>
              <a:rPr lang="fr-CH" baseline="30000" dirty="0" smtClean="0"/>
              <a:t>rd</a:t>
            </a:r>
            <a:r>
              <a:rPr lang="fr-CH" dirty="0"/>
              <a:t>-</a:t>
            </a:r>
            <a:r>
              <a:rPr lang="fr-CH" dirty="0" smtClean="0"/>
              <a:t>24</a:t>
            </a:r>
            <a:r>
              <a:rPr lang="fr-CH" baseline="30000" dirty="0" smtClean="0"/>
              <a:t>th</a:t>
            </a:r>
            <a:r>
              <a:rPr lang="fr-CH" dirty="0" smtClean="0"/>
              <a:t>) and </a:t>
            </a:r>
            <a:r>
              <a:rPr lang="fr-CH" dirty="0" err="1" smtClean="0"/>
              <a:t>Fermilab</a:t>
            </a:r>
            <a:r>
              <a:rPr lang="fr-CH" dirty="0" smtClean="0"/>
              <a:t> (May 25</a:t>
            </a:r>
            <a:r>
              <a:rPr lang="fr-CH" baseline="30000" dirty="0" smtClean="0"/>
              <a:t>th</a:t>
            </a:r>
            <a:r>
              <a:rPr lang="fr-CH" dirty="0"/>
              <a:t>-</a:t>
            </a:r>
            <a:r>
              <a:rPr lang="fr-CH" dirty="0" smtClean="0"/>
              <a:t>26</a:t>
            </a:r>
            <a:r>
              <a:rPr lang="fr-CH" baseline="30000" dirty="0" smtClean="0"/>
              <a:t>th</a:t>
            </a:r>
            <a:r>
              <a:rPr lang="fr-CH" dirty="0" smtClean="0"/>
              <a:t>),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video</a:t>
            </a:r>
            <a:r>
              <a:rPr lang="fr-CH" dirty="0" smtClean="0"/>
              <a:t> </a:t>
            </a:r>
            <a:r>
              <a:rPr lang="fr-CH" dirty="0" err="1" smtClean="0"/>
              <a:t>attendance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BNL</a:t>
            </a:r>
          </a:p>
          <a:p>
            <a:r>
              <a:rPr lang="fr-CH" dirty="0" smtClean="0"/>
              <a:t>Sessions </a:t>
            </a:r>
            <a:r>
              <a:rPr lang="fr-CH" dirty="0" err="1" smtClean="0"/>
              <a:t>attended</a:t>
            </a:r>
            <a:r>
              <a:rPr lang="fr-CH" dirty="0" smtClean="0"/>
              <a:t> by ~25 people (</a:t>
            </a:r>
            <a:r>
              <a:rPr lang="fr-CH" dirty="0" err="1" smtClean="0"/>
              <a:t>project</a:t>
            </a:r>
            <a:r>
              <a:rPr lang="fr-CH" dirty="0" smtClean="0"/>
              <a:t> </a:t>
            </a:r>
            <a:r>
              <a:rPr lang="fr-CH" dirty="0" err="1" smtClean="0"/>
              <a:t>engineers</a:t>
            </a:r>
            <a:r>
              <a:rPr lang="fr-CH" dirty="0" smtClean="0"/>
              <a:t>, </a:t>
            </a:r>
            <a:r>
              <a:rPr lang="fr-CH" dirty="0" err="1" smtClean="0"/>
              <a:t>technicians</a:t>
            </a:r>
            <a:r>
              <a:rPr lang="fr-CH" dirty="0" smtClean="0"/>
              <a:t>, and QA teams) </a:t>
            </a:r>
          </a:p>
          <a:p>
            <a:r>
              <a:rPr lang="fr-CH" dirty="0" err="1" smtClean="0"/>
              <a:t>Indico</a:t>
            </a:r>
            <a:r>
              <a:rPr lang="fr-CH" dirty="0" smtClean="0"/>
              <a:t> </a:t>
            </a:r>
            <a:r>
              <a:rPr lang="fr-CH" dirty="0" err="1" smtClean="0"/>
              <a:t>events</a:t>
            </a:r>
            <a:r>
              <a:rPr lang="fr-CH" dirty="0" smtClean="0"/>
              <a:t> 535419, 531261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339408" cy="360000"/>
          </a:xfrm>
        </p:spPr>
        <p:txBody>
          <a:bodyPr/>
          <a:lstStyle/>
          <a:p>
            <a:r>
              <a:rPr lang="fr-FR" i="1" noProof="0" dirty="0" smtClean="0"/>
              <a:t>Paula Alvarez Lopez</a:t>
            </a:r>
            <a:endParaRPr lang="en-GB" i="1" noProof="0" dirty="0"/>
          </a:p>
        </p:txBody>
      </p:sp>
    </p:spTree>
    <p:extLst>
      <p:ext uri="{BB962C8B-B14F-4D97-AF65-F5344CB8AC3E}">
        <p14:creationId xmlns:p14="http://schemas.microsoft.com/office/powerpoint/2010/main" val="202554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 err="1" smtClean="0"/>
              <a:t>From</a:t>
            </a:r>
            <a:r>
              <a:rPr lang="fr-CH" b="0" dirty="0" smtClean="0"/>
              <a:t> ABS, </a:t>
            </a:r>
            <a:r>
              <a:rPr lang="fr-CH" b="0" dirty="0" err="1" smtClean="0"/>
              <a:t>Vector</a:t>
            </a:r>
            <a:r>
              <a:rPr lang="fr-CH" b="0" dirty="0" smtClean="0"/>
              <a:t> Traveler, </a:t>
            </a:r>
            <a:r>
              <a:rPr lang="fr-CH" b="0" dirty="0" err="1" smtClean="0"/>
              <a:t>Manufacturing</a:t>
            </a:r>
            <a:r>
              <a:rPr lang="fr-CH" b="0" dirty="0" smtClean="0"/>
              <a:t> </a:t>
            </a:r>
            <a:r>
              <a:rPr lang="fr-CH" b="0" dirty="0" err="1" smtClean="0"/>
              <a:t>Procedures</a:t>
            </a:r>
            <a:r>
              <a:rPr lang="fr-CH" b="0" dirty="0" smtClean="0"/>
              <a:t>…</a:t>
            </a:r>
            <a:endParaRPr lang="en-GB" b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05" y="1067805"/>
            <a:ext cx="3024102" cy="423162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374" y="1787805"/>
            <a:ext cx="3385300" cy="4231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523" y="1023415"/>
            <a:ext cx="3677461" cy="4734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574" y="1548032"/>
            <a:ext cx="3920908" cy="500757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411416" cy="360000"/>
          </a:xfrm>
        </p:spPr>
        <p:txBody>
          <a:bodyPr/>
          <a:lstStyle/>
          <a:p>
            <a:r>
              <a:rPr lang="fr-FR" i="1" dirty="0"/>
              <a:t>Paula Alvarez Lopez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19350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fr-CH" sz="4000" cap="small" dirty="0" err="1" smtClean="0"/>
              <a:t>Drawings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4968552"/>
          </a:xfrm>
        </p:spPr>
        <p:txBody>
          <a:bodyPr>
            <a:normAutofit fontScale="925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dirty="0" err="1"/>
              <a:t>D</a:t>
            </a:r>
            <a:r>
              <a:rPr lang="fr-CH" dirty="0" err="1" smtClean="0"/>
              <a:t>rawings</a:t>
            </a:r>
            <a:r>
              <a:rPr lang="fr-CH" dirty="0" smtClean="0"/>
              <a:t> </a:t>
            </a:r>
            <a:r>
              <a:rPr lang="fr-CH" dirty="0" err="1" smtClean="0"/>
              <a:t>provided</a:t>
            </a:r>
            <a:r>
              <a:rPr lang="fr-CH" dirty="0" smtClean="0"/>
              <a:t> at CERN by Project </a:t>
            </a:r>
            <a:r>
              <a:rPr lang="fr-CH" dirty="0" err="1" smtClean="0"/>
              <a:t>Engineer</a:t>
            </a:r>
            <a:r>
              <a:rPr lang="fr-CH" dirty="0" smtClean="0"/>
              <a:t> + Design Office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dirty="0" err="1" smtClean="0"/>
              <a:t>Today</a:t>
            </a:r>
            <a:r>
              <a:rPr lang="fr-CH" dirty="0" smtClean="0"/>
              <a:t> the </a:t>
            </a:r>
            <a:r>
              <a:rPr lang="fr-CH" dirty="0" err="1" smtClean="0"/>
              <a:t>drawings</a:t>
            </a:r>
            <a:r>
              <a:rPr lang="fr-CH" dirty="0" smtClean="0"/>
              <a:t> </a:t>
            </a:r>
            <a:r>
              <a:rPr lang="fr-CH" dirty="0" err="1" smtClean="0"/>
              <a:t>always</a:t>
            </a:r>
            <a:r>
              <a:rPr lang="fr-CH" dirty="0" smtClean="0"/>
              <a:t> double-</a:t>
            </a:r>
            <a:r>
              <a:rPr lang="fr-CH" dirty="0" err="1" smtClean="0"/>
              <a:t>controlled</a:t>
            </a:r>
            <a:r>
              <a:rPr lang="fr-CH" dirty="0" smtClean="0"/>
              <a:t> 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fr-CH" dirty="0" smtClean="0">
                <a:solidFill>
                  <a:schemeClr val="bg2"/>
                </a:solidFill>
              </a:rPr>
              <a:t>Control 1</a:t>
            </a:r>
            <a:r>
              <a:rPr lang="fr-CH" dirty="0" smtClean="0"/>
              <a:t> by the Design </a:t>
            </a:r>
            <a:r>
              <a:rPr lang="fr-CH" dirty="0"/>
              <a:t>O</a:t>
            </a:r>
            <a:r>
              <a:rPr lang="fr-CH" dirty="0" smtClean="0"/>
              <a:t>ffice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fr-CH" dirty="0">
                <a:solidFill>
                  <a:schemeClr val="bg2"/>
                </a:solidFill>
              </a:rPr>
              <a:t>Control 2</a:t>
            </a:r>
            <a:r>
              <a:rPr lang="fr-CH" dirty="0" smtClean="0"/>
              <a:t> by the </a:t>
            </a:r>
            <a:r>
              <a:rPr lang="fr-CH" dirty="0"/>
              <a:t>P</a:t>
            </a:r>
            <a:r>
              <a:rPr lang="fr-CH" dirty="0" smtClean="0"/>
              <a:t>roject </a:t>
            </a:r>
            <a:r>
              <a:rPr lang="fr-CH" dirty="0" err="1" smtClean="0"/>
              <a:t>Engineer</a:t>
            </a:r>
            <a:endParaRPr lang="fr-CH" dirty="0" smtClean="0"/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endParaRPr lang="fr-CH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dirty="0" smtClean="0"/>
              <a:t>In </a:t>
            </a:r>
            <a:r>
              <a:rPr lang="fr-CH" dirty="0" err="1" smtClean="0"/>
              <a:t>some</a:t>
            </a:r>
            <a:r>
              <a:rPr lang="fr-CH" dirty="0" smtClean="0"/>
              <a:t> cases a </a:t>
            </a:r>
            <a:r>
              <a:rPr lang="fr-CH" dirty="0" err="1" smtClean="0"/>
              <a:t>larger</a:t>
            </a:r>
            <a:r>
              <a:rPr lang="fr-CH" dirty="0" smtClean="0"/>
              <a:t> </a:t>
            </a:r>
            <a:r>
              <a:rPr lang="fr-CH" dirty="0" err="1" smtClean="0"/>
              <a:t>approval</a:t>
            </a:r>
            <a:r>
              <a:rPr lang="fr-CH" dirty="0" smtClean="0"/>
              <a:t> circuit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required</a:t>
            </a:r>
            <a:r>
              <a:rPr lang="fr-CH" dirty="0" smtClean="0"/>
              <a:t>: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dirty="0" smtClean="0"/>
              <a:t>To </a:t>
            </a:r>
            <a:r>
              <a:rPr lang="fr-CH" dirty="0" err="1" smtClean="0"/>
              <a:t>be</a:t>
            </a:r>
            <a:r>
              <a:rPr lang="fr-CH" dirty="0" smtClean="0"/>
              <a:t> sure </a:t>
            </a:r>
            <a:r>
              <a:rPr lang="fr-CH" dirty="0" err="1" smtClean="0"/>
              <a:t>dwgs</a:t>
            </a:r>
            <a:r>
              <a:rPr lang="fr-CH" dirty="0" smtClean="0"/>
              <a:t> interface </a:t>
            </a:r>
            <a:r>
              <a:rPr lang="fr-CH" dirty="0" err="1" smtClean="0"/>
              <a:t>correctly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/>
              <a:t>:</a:t>
            </a:r>
            <a:endParaRPr lang="fr-CH" dirty="0" smtClean="0"/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equipment</a:t>
            </a:r>
            <a:r>
              <a:rPr lang="fr-CH" dirty="0" smtClean="0"/>
              <a:t> </a:t>
            </a:r>
            <a:r>
              <a:rPr lang="fr-CH" dirty="0" err="1" smtClean="0"/>
              <a:t>families</a:t>
            </a:r>
            <a:r>
              <a:rPr lang="fr-CH" dirty="0" smtClean="0"/>
              <a:t> </a:t>
            </a:r>
            <a:r>
              <a:rPr lang="fr-CH" dirty="0" err="1" smtClean="0"/>
              <a:t>within</a:t>
            </a:r>
            <a:r>
              <a:rPr lang="fr-CH" dirty="0" smtClean="0"/>
              <a:t> WP3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/>
              <a:t>w</a:t>
            </a:r>
            <a:r>
              <a:rPr lang="fr-CH" dirty="0" err="1" smtClean="0"/>
              <a:t>ork</a:t>
            </a:r>
            <a:r>
              <a:rPr lang="fr-CH" dirty="0" smtClean="0"/>
              <a:t> packages </a:t>
            </a:r>
            <a:r>
              <a:rPr lang="fr-CH" dirty="0" err="1" smtClean="0"/>
              <a:t>within</a:t>
            </a:r>
            <a:r>
              <a:rPr lang="fr-CH" dirty="0" smtClean="0"/>
              <a:t> </a:t>
            </a:r>
            <a:r>
              <a:rPr lang="fr-CH" dirty="0" err="1" smtClean="0"/>
              <a:t>Hilumi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endParaRPr lang="fr-CH" dirty="0" smtClean="0"/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fr-CH" dirty="0" err="1" smtClean="0"/>
              <a:t>Other</a:t>
            </a:r>
            <a:r>
              <a:rPr lang="fr-CH" dirty="0" smtClean="0"/>
              <a:t> LHC </a:t>
            </a:r>
            <a:r>
              <a:rPr lang="fr-CH" dirty="0" err="1" smtClean="0"/>
              <a:t>stakeholders</a:t>
            </a:r>
            <a:r>
              <a:rPr lang="fr-CH" dirty="0" smtClean="0"/>
              <a:t> (transport, vacuum, et…)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9473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fr-CH" sz="3600" cap="small" dirty="0" err="1" smtClean="0"/>
              <a:t>Drawings</a:t>
            </a:r>
            <a:r>
              <a:rPr lang="fr-CH" sz="3600" cap="small" dirty="0" smtClean="0"/>
              <a:t> validation circuit</a:t>
            </a:r>
            <a:br>
              <a:rPr lang="fr-CH" sz="3600" cap="small" dirty="0" smtClean="0"/>
            </a:br>
            <a:r>
              <a:rPr lang="en-US" sz="1050" b="0" cap="small" dirty="0" smtClean="0"/>
              <a:t>(Drawing </a:t>
            </a:r>
            <a:r>
              <a:rPr lang="en-US" sz="1050" b="0" cap="small" dirty="0"/>
              <a:t>and 3D Model Management and Control, </a:t>
            </a:r>
            <a:r>
              <a:rPr lang="en-US" sz="1050" b="0" u="sng" cap="small" dirty="0" smtClean="0">
                <a:hlinkClick r:id="rId2"/>
              </a:rPr>
              <a:t>LHC-PM-QA-305</a:t>
            </a:r>
            <a:r>
              <a:rPr lang="en-US" sz="1050" b="0" u="sng" cap="small" dirty="0" smtClean="0"/>
              <a:t>)</a:t>
            </a:r>
            <a:endParaRPr lang="en-GB" sz="3600" cap="smal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852914"/>
            <a:ext cx="7920880" cy="5456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01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b="0" cap="small" dirty="0" smtClean="0"/>
              <a:t>Quality control</a:t>
            </a:r>
            <a:endParaRPr lang="en-GB" sz="4000" b="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714" y="1916832"/>
            <a:ext cx="3096344" cy="381642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Manufacturing flowcharts</a:t>
            </a:r>
            <a:endParaRPr lang="en-GB" sz="2400" dirty="0"/>
          </a:p>
          <a:p>
            <a:r>
              <a:rPr lang="en-GB" sz="2400" dirty="0"/>
              <a:t>Manufacturing and inspection </a:t>
            </a:r>
            <a:r>
              <a:rPr lang="en-GB" sz="2400" dirty="0" smtClean="0"/>
              <a:t>Plans</a:t>
            </a:r>
            <a:endParaRPr lang="en-GB" sz="2400" dirty="0"/>
          </a:p>
          <a:p>
            <a:r>
              <a:rPr lang="en-GB" sz="2400" dirty="0"/>
              <a:t>Fabrication </a:t>
            </a:r>
            <a:r>
              <a:rPr lang="en-GB" sz="2400" dirty="0" smtClean="0"/>
              <a:t>Procedures</a:t>
            </a:r>
          </a:p>
          <a:p>
            <a:r>
              <a:rPr lang="en-GB" sz="2400" dirty="0"/>
              <a:t>Follow-up </a:t>
            </a:r>
            <a:r>
              <a:rPr lang="en-GB" sz="2400" dirty="0" smtClean="0"/>
              <a:t>files</a:t>
            </a:r>
            <a:endParaRPr lang="en-GB" sz="2400" dirty="0"/>
          </a:p>
          <a:p>
            <a:r>
              <a:rPr lang="en-GB" sz="2400" dirty="0"/>
              <a:t>Control </a:t>
            </a:r>
            <a:r>
              <a:rPr lang="en-GB" sz="2400" dirty="0" smtClean="0"/>
              <a:t>Procedures</a:t>
            </a:r>
            <a:endParaRPr lang="en-GB" dirty="0" smtClean="0"/>
          </a:p>
          <a:p>
            <a:pPr lvl="1"/>
            <a:endParaRPr lang="en-GB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341" y="1977609"/>
            <a:ext cx="5086888" cy="38151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27997" y="1124744"/>
            <a:ext cx="8438803" cy="410445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fr-CH" dirty="0" smtClean="0"/>
              <a:t>In </a:t>
            </a:r>
            <a:r>
              <a:rPr lang="fr-CH" dirty="0" err="1" smtClean="0"/>
              <a:t>field</a:t>
            </a:r>
            <a:r>
              <a:rPr lang="fr-CH" dirty="0" smtClean="0"/>
              <a:t> </a:t>
            </a:r>
            <a:r>
              <a:rPr lang="fr-CH" dirty="0" err="1" smtClean="0"/>
              <a:t>quality</a:t>
            </a:r>
            <a:r>
              <a:rPr lang="fr-CH" dirty="0" smtClean="0"/>
              <a:t> control of </a:t>
            </a:r>
            <a:r>
              <a:rPr lang="fr-CH" dirty="0" err="1" smtClean="0"/>
              <a:t>any</a:t>
            </a:r>
            <a:r>
              <a:rPr lang="fr-CH" dirty="0" smtClean="0"/>
              <a:t> single production </a:t>
            </a:r>
            <a:r>
              <a:rPr lang="fr-CH" dirty="0" err="1" smtClean="0"/>
              <a:t>step</a:t>
            </a:r>
            <a:endParaRPr lang="fr-CH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905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Manufacturing</a:t>
            </a:r>
            <a:r>
              <a:rPr lang="fr-CH" sz="3200" cap="small" dirty="0" smtClean="0"/>
              <a:t> </a:t>
            </a:r>
            <a:r>
              <a:rPr lang="fr-CH" sz="3200" cap="small" dirty="0" err="1" smtClean="0"/>
              <a:t>Flowchart</a:t>
            </a:r>
            <a:endParaRPr lang="en-GB" sz="3200" cap="small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900000"/>
            <a:ext cx="8064456" cy="47525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GB" sz="2000" dirty="0" smtClean="0"/>
              <a:t>Example: Coil Manufacturing Flowchart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375246"/>
            <a:ext cx="7162328" cy="480076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45" y="1354273"/>
            <a:ext cx="8049372" cy="48427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807" y="1916832"/>
            <a:ext cx="5373929" cy="4558387"/>
          </a:xfrm>
          <a:prstGeom prst="ellipse">
            <a:avLst/>
          </a:prstGeom>
          <a:ln w="63500" cap="rnd">
            <a:solidFill>
              <a:schemeClr val="tx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01002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920000" cy="720000"/>
          </a:xfrm>
        </p:spPr>
        <p:txBody>
          <a:bodyPr/>
          <a:lstStyle/>
          <a:p>
            <a:r>
              <a:rPr lang="fr-CH" sz="3200" cap="small" dirty="0" err="1" smtClean="0"/>
              <a:t>Outline</a:t>
            </a:r>
            <a:endParaRPr lang="en-GB" sz="3200" cap="small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4645" y="1268760"/>
            <a:ext cx="8562155" cy="4680520"/>
          </a:xfrm>
        </p:spPr>
        <p:txBody>
          <a:bodyPr>
            <a:normAutofit/>
          </a:bodyPr>
          <a:lstStyle/>
          <a:p>
            <a:pPr marL="541338" lvl="1" indent="-184150">
              <a:spcAft>
                <a:spcPts val="600"/>
              </a:spcAft>
            </a:pPr>
            <a:r>
              <a:rPr lang="fr-CH" sz="2800" dirty="0"/>
              <a:t>QA </a:t>
            </a:r>
            <a:r>
              <a:rPr lang="fr-CH" sz="2800" dirty="0" smtClean="0"/>
              <a:t>for MQXF</a:t>
            </a:r>
            <a:endParaRPr lang="fr-CH" sz="2800" dirty="0"/>
          </a:p>
          <a:p>
            <a:pPr marL="541338" lvl="1" indent="-184150">
              <a:spcAft>
                <a:spcPts val="600"/>
              </a:spcAft>
            </a:pPr>
            <a:r>
              <a:rPr lang="fr-CH" sz="2800" dirty="0"/>
              <a:t>Documentation </a:t>
            </a:r>
            <a:r>
              <a:rPr lang="fr-CH" sz="2800" dirty="0" smtClean="0"/>
              <a:t>management and EDMS</a:t>
            </a:r>
            <a:endParaRPr lang="fr-CH" sz="2800" dirty="0"/>
          </a:p>
          <a:p>
            <a:pPr marL="541338" lvl="1" indent="-184150">
              <a:spcAft>
                <a:spcPts val="600"/>
              </a:spcAft>
            </a:pPr>
            <a:r>
              <a:rPr lang="fr-CH" sz="2800" dirty="0" err="1" smtClean="0"/>
              <a:t>Procedures</a:t>
            </a:r>
            <a:endParaRPr lang="fr-CH" sz="2800" dirty="0"/>
          </a:p>
          <a:p>
            <a:pPr marL="541338" lvl="1" indent="-184150">
              <a:spcAft>
                <a:spcPts val="600"/>
              </a:spcAft>
            </a:pPr>
            <a:r>
              <a:rPr lang="fr-CH" sz="2800" dirty="0" err="1" smtClean="0"/>
              <a:t>Drawings</a:t>
            </a:r>
            <a:endParaRPr lang="fr-CH" sz="2800" dirty="0" smtClean="0"/>
          </a:p>
          <a:p>
            <a:pPr marL="541338" lvl="1" indent="-184150">
              <a:spcAft>
                <a:spcPts val="600"/>
              </a:spcAft>
            </a:pPr>
            <a:r>
              <a:rPr lang="en-GB" sz="2800" dirty="0" smtClean="0"/>
              <a:t>Quality Control and traceability and </a:t>
            </a:r>
            <a:r>
              <a:rPr lang="fr-CH" sz="2800" dirty="0" smtClean="0"/>
              <a:t>MTF</a:t>
            </a:r>
          </a:p>
          <a:p>
            <a:pPr marL="541338" lvl="1" indent="-184150">
              <a:spcAft>
                <a:spcPts val="600"/>
              </a:spcAft>
            </a:pPr>
            <a:r>
              <a:rPr lang="fr-CH" sz="2800" dirty="0" smtClean="0"/>
              <a:t>Non </a:t>
            </a:r>
            <a:r>
              <a:rPr lang="fr-CH" sz="2800" dirty="0" err="1" smtClean="0"/>
              <a:t>conformities</a:t>
            </a:r>
            <a:r>
              <a:rPr lang="fr-CH" sz="2800" dirty="0" smtClean="0"/>
              <a:t> management</a:t>
            </a:r>
            <a:endParaRPr lang="fr-CH" sz="2800" dirty="0"/>
          </a:p>
          <a:p>
            <a:pPr marL="541338" lvl="1" indent="-184150">
              <a:spcAft>
                <a:spcPts val="600"/>
              </a:spcAft>
            </a:pPr>
            <a:r>
              <a:rPr lang="fr-CH" sz="2800" dirty="0" err="1" smtClean="0"/>
              <a:t>Procurement</a:t>
            </a:r>
            <a:endParaRPr lang="fr-CH" sz="2800" dirty="0" smtClean="0"/>
          </a:p>
          <a:p>
            <a:pPr marL="541338" lvl="1" indent="-184150">
              <a:spcAft>
                <a:spcPts val="600"/>
              </a:spcAft>
            </a:pPr>
            <a:r>
              <a:rPr lang="fr-FR" sz="2800" dirty="0" smtClean="0"/>
              <a:t>Conclusions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411416" cy="360000"/>
          </a:xfrm>
        </p:spPr>
        <p:txBody>
          <a:bodyPr/>
          <a:lstStyle/>
          <a:p>
            <a:r>
              <a:rPr lang="fr-FR" sz="1600" i="1" noProof="0" dirty="0" smtClean="0"/>
              <a:t>rosario.principe@cern.ch</a:t>
            </a:r>
            <a:endParaRPr lang="en-GB" sz="1600" i="1" noProof="0" dirty="0"/>
          </a:p>
        </p:txBody>
      </p:sp>
    </p:spTree>
    <p:extLst>
      <p:ext uri="{BB962C8B-B14F-4D97-AF65-F5344CB8AC3E}">
        <p14:creationId xmlns:p14="http://schemas.microsoft.com/office/powerpoint/2010/main" val="200564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cap="small" dirty="0" err="1" smtClean="0"/>
              <a:t>Manufacturing</a:t>
            </a:r>
            <a:r>
              <a:rPr lang="fr-CH" cap="small" dirty="0" smtClean="0"/>
              <a:t> and Inspection Plan (MIP)</a:t>
            </a:r>
            <a:endParaRPr lang="en-GB" cap="small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809965"/>
            <a:ext cx="7359987" cy="5400600"/>
          </a:xfrm>
          <a:prstGeom prst="rect">
            <a:avLst/>
          </a:prstGeom>
        </p:spPr>
      </p:pic>
      <p:pic>
        <p:nvPicPr>
          <p:cNvPr id="8" name="Picture 7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257807" y="16442"/>
            <a:ext cx="5172975" cy="702530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8954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Manufacturing</a:t>
            </a:r>
            <a:r>
              <a:rPr lang="fr-CH" sz="3200" cap="small" dirty="0" smtClean="0"/>
              <a:t> and Inspection Plan</a:t>
            </a:r>
            <a:endParaRPr lang="en-GB" sz="3200" cap="small" dirty="0"/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r="56357"/>
          <a:stretch/>
        </p:blipFill>
        <p:spPr>
          <a:xfrm rot="5400000">
            <a:off x="3099180" y="-1423537"/>
            <a:ext cx="2880321" cy="8962962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 rot="16200000">
            <a:off x="1712905" y="2932447"/>
            <a:ext cx="2044151" cy="1160453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880775" y="184652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Documentation traceability 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 rot="16200000">
            <a:off x="3018295" y="3018855"/>
            <a:ext cx="1817961" cy="1224136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 rot="16200000">
            <a:off x="4211257" y="3059690"/>
            <a:ext cx="1817959" cy="114246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043429" y="467428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Validation 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 rot="16200000">
            <a:off x="312912" y="3151993"/>
            <a:ext cx="1180056" cy="151216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839" y="4549922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Operation : Internal layer winding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20136" y="467181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Control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 rot="16200000">
            <a:off x="6289828" y="3161907"/>
            <a:ext cx="1817959" cy="854435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6298708" y="463327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Reports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2532822" y="3662874"/>
            <a:ext cx="405948" cy="136815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692397" y="4617657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Follow-up file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81609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/>
      <p:bldP spid="18" grpId="0" animBg="1"/>
      <p:bldP spid="19" grpId="0"/>
      <p:bldP spid="20" grpId="0" animBg="1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720000"/>
          </a:xfrm>
        </p:spPr>
        <p:txBody>
          <a:bodyPr/>
          <a:lstStyle/>
          <a:p>
            <a:r>
              <a:rPr lang="fr-CH" sz="3200" cap="small" dirty="0" err="1" smtClean="0"/>
              <a:t>Follow</a:t>
            </a:r>
            <a:r>
              <a:rPr lang="fr-CH" sz="3200" cap="small" dirty="0" smtClean="0"/>
              <a:t>-up files</a:t>
            </a:r>
            <a:endParaRPr lang="en-GB" sz="3200" cap="smal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766" r="3887"/>
          <a:stretch/>
        </p:blipFill>
        <p:spPr>
          <a:xfrm rot="16200000">
            <a:off x="1539001" y="1138963"/>
            <a:ext cx="6282022" cy="511256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584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Follow</a:t>
            </a:r>
            <a:r>
              <a:rPr lang="fr-CH" sz="3200" cap="small" dirty="0" smtClean="0"/>
              <a:t>-up files</a:t>
            </a:r>
            <a:endParaRPr lang="en-GB" sz="3200" cap="smal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766" t="2528" r="64884" b="2277"/>
          <a:stretch/>
        </p:blipFill>
        <p:spPr>
          <a:xfrm rot="16200000">
            <a:off x="2905179" y="-1024858"/>
            <a:ext cx="3384376" cy="869169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3890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Fabrication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2570640" y="900000"/>
            <a:ext cx="3950862" cy="5497231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2746720" y="4189730"/>
            <a:ext cx="3672407" cy="1296144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4571999" y="853352"/>
            <a:ext cx="1921454" cy="1008112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899543" y="126957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Naming and traceability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23876" y="465313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Validation Process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86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  <p:bldP spid="13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089" y="900000"/>
            <a:ext cx="3484161" cy="47193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Fabrication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sp>
        <p:nvSpPr>
          <p:cNvPr id="10" name="Rounded Rectangle 9"/>
          <p:cNvSpPr/>
          <p:nvPr/>
        </p:nvSpPr>
        <p:spPr>
          <a:xfrm>
            <a:off x="2770089" y="1052736"/>
            <a:ext cx="3484161" cy="2520279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24288" y="1844824"/>
            <a:ext cx="1776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Traceability of modifications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8526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Fabrication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872691"/>
            <a:ext cx="319925" cy="744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796" y="886329"/>
            <a:ext cx="45719" cy="56332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2612228" y="775710"/>
            <a:ext cx="4256910" cy="576064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776183" y="1139162"/>
            <a:ext cx="3928999" cy="187220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2791959" y="3002843"/>
            <a:ext cx="3928999" cy="2798420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67764" y="1527175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References (Follow up files, MIP, Flowchart…)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764" y="4043407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Drawings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73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2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089" y="1398945"/>
            <a:ext cx="3673601" cy="53174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Fabrication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sp>
        <p:nvSpPr>
          <p:cNvPr id="10" name="Rounded Rectangle 9"/>
          <p:cNvSpPr/>
          <p:nvPr/>
        </p:nvSpPr>
        <p:spPr>
          <a:xfrm>
            <a:off x="3059832" y="2358783"/>
            <a:ext cx="1152128" cy="498946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90772" y="2122996"/>
            <a:ext cx="2387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Quality instructions.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596391" y="4005065"/>
            <a:ext cx="3928999" cy="2520280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541615" y="4422370"/>
            <a:ext cx="2380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Manufacturing instructions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000" y="1602000"/>
            <a:ext cx="309601" cy="7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605336"/>
            <a:ext cx="792088" cy="6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06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 animBg="1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Control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r="56357"/>
          <a:stretch/>
        </p:blipFill>
        <p:spPr>
          <a:xfrm rot="5400000">
            <a:off x="3143429" y="-277856"/>
            <a:ext cx="2880321" cy="8962962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 rot="16200000">
            <a:off x="2635212" y="4570516"/>
            <a:ext cx="288033" cy="1160453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 rot="16200000">
            <a:off x="4255505" y="4205370"/>
            <a:ext cx="1817959" cy="114246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4264384" y="581749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Control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520566" y="1026450"/>
            <a:ext cx="8299905" cy="1695216"/>
          </a:xfrm>
        </p:spPr>
        <p:txBody>
          <a:bodyPr>
            <a:normAutofit lnSpcReduction="10000"/>
          </a:bodyPr>
          <a:lstStyle/>
          <a:p>
            <a:r>
              <a:rPr lang="fr-CH" sz="2400" dirty="0" err="1" smtClean="0"/>
              <a:t>Each</a:t>
            </a:r>
            <a:r>
              <a:rPr lang="fr-CH" sz="2400" dirty="0"/>
              <a:t> </a:t>
            </a:r>
            <a:r>
              <a:rPr lang="fr-CH" sz="2400" dirty="0" smtClean="0"/>
              <a:t>control </a:t>
            </a:r>
            <a:r>
              <a:rPr lang="fr-CH" sz="2400" dirty="0" err="1" smtClean="0"/>
              <a:t>step</a:t>
            </a:r>
            <a:r>
              <a:rPr lang="fr-CH" sz="2400" dirty="0" smtClean="0"/>
              <a:t> </a:t>
            </a:r>
            <a:r>
              <a:rPr lang="fr-CH" sz="2400" dirty="0" err="1" smtClean="0"/>
              <a:t>can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found</a:t>
            </a:r>
            <a:r>
              <a:rPr lang="fr-CH" sz="2400" dirty="0" smtClean="0"/>
              <a:t> in the </a:t>
            </a:r>
            <a:r>
              <a:rPr lang="fr-CH" sz="2400" dirty="0" err="1" smtClean="0"/>
              <a:t>related</a:t>
            </a:r>
            <a:r>
              <a:rPr lang="fr-CH" sz="2400" dirty="0" smtClean="0"/>
              <a:t> </a:t>
            </a:r>
            <a:r>
              <a:rPr lang="fr-CH" sz="2400" dirty="0"/>
              <a:t>Control </a:t>
            </a:r>
            <a:r>
              <a:rPr lang="fr-CH" sz="2400" dirty="0" err="1"/>
              <a:t>P</a:t>
            </a:r>
            <a:r>
              <a:rPr lang="fr-CH" sz="2400" dirty="0" err="1" smtClean="0"/>
              <a:t>rocedure</a:t>
            </a:r>
            <a:r>
              <a:rPr lang="fr-CH" sz="2400" dirty="0" smtClean="0"/>
              <a:t> </a:t>
            </a:r>
          </a:p>
          <a:p>
            <a:pPr lvl="1"/>
            <a:r>
              <a:rPr lang="fr-CH" sz="1800" dirty="0" smtClean="0"/>
              <a:t>Inspection in </a:t>
            </a:r>
            <a:r>
              <a:rPr lang="fr-CH" sz="1800" dirty="0" err="1" smtClean="0"/>
              <a:t>field</a:t>
            </a:r>
            <a:endParaRPr lang="fr-CH" sz="1800" dirty="0" smtClean="0"/>
          </a:p>
          <a:p>
            <a:pPr lvl="1"/>
            <a:r>
              <a:rPr lang="fr-CH" sz="1800" dirty="0" smtClean="0"/>
              <a:t>Documentation</a:t>
            </a:r>
          </a:p>
          <a:p>
            <a:pPr lvl="1"/>
            <a:r>
              <a:rPr lang="fr-CH" sz="1800" dirty="0" err="1" smtClean="0"/>
              <a:t>Traceability</a:t>
            </a:r>
            <a:endParaRPr lang="fr-CH" sz="18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1879128" y="577023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Control procedure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1779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7" grpId="0"/>
      <p:bldP spid="2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Control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900512"/>
            <a:ext cx="5141243" cy="726072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8494" y="3964856"/>
            <a:ext cx="2387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Quality control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4027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smtClean="0"/>
              <a:t>Mandate</a:t>
            </a:r>
            <a:endParaRPr lang="en-GB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658" y="1124744"/>
            <a:ext cx="8024790" cy="4834955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fr-CH" sz="1800" dirty="0" smtClean="0"/>
              <a:t>In collaboration </a:t>
            </a:r>
            <a:r>
              <a:rPr lang="fr-CH" sz="1800" dirty="0" err="1" smtClean="0"/>
              <a:t>with</a:t>
            </a:r>
            <a:r>
              <a:rPr lang="fr-CH" sz="1800" dirty="0" smtClean="0"/>
              <a:t> the MQXF </a:t>
            </a:r>
            <a:r>
              <a:rPr lang="fr-CH" sz="1800" dirty="0" err="1" smtClean="0"/>
              <a:t>Technical</a:t>
            </a:r>
            <a:r>
              <a:rPr lang="fr-CH" sz="1800" dirty="0" smtClean="0"/>
              <a:t> </a:t>
            </a:r>
            <a:r>
              <a:rPr lang="fr-CH" sz="1800" dirty="0" err="1" smtClean="0"/>
              <a:t>Responsibles</a:t>
            </a:r>
            <a:r>
              <a:rPr lang="fr-CH" sz="1800" dirty="0" smtClean="0"/>
              <a:t>, </a:t>
            </a:r>
            <a:r>
              <a:rPr lang="fr-CH" sz="1800" dirty="0" err="1" smtClean="0"/>
              <a:t>draft</a:t>
            </a:r>
            <a:r>
              <a:rPr lang="fr-CH" sz="1800" dirty="0" smtClean="0"/>
              <a:t> and </a:t>
            </a:r>
            <a:r>
              <a:rPr lang="fr-CH" sz="1800" dirty="0" err="1" smtClean="0"/>
              <a:t>edit</a:t>
            </a:r>
            <a:r>
              <a:rPr lang="fr-CH" sz="1800" dirty="0" smtClean="0"/>
              <a:t> the </a:t>
            </a:r>
            <a:r>
              <a:rPr lang="fr-CH" sz="1800" dirty="0" err="1" smtClean="0"/>
              <a:t>procedures</a:t>
            </a:r>
            <a:endParaRPr lang="fr-CH" sz="1800" dirty="0" smtClean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fr-CH" sz="1800" dirty="0" err="1" smtClean="0"/>
              <a:t>Collect</a:t>
            </a:r>
            <a:r>
              <a:rPr lang="fr-CH" sz="1800" dirty="0" smtClean="0"/>
              <a:t>, </a:t>
            </a:r>
            <a:r>
              <a:rPr lang="fr-CH" sz="1800" dirty="0" err="1"/>
              <a:t>classify</a:t>
            </a:r>
            <a:r>
              <a:rPr lang="fr-CH" sz="1800" dirty="0"/>
              <a:t> and </a:t>
            </a:r>
            <a:r>
              <a:rPr lang="fr-CH" sz="1800" dirty="0" err="1" smtClean="0"/>
              <a:t>distribute</a:t>
            </a:r>
            <a:r>
              <a:rPr lang="fr-CH" sz="1800" dirty="0" smtClean="0"/>
              <a:t> for info/</a:t>
            </a:r>
            <a:r>
              <a:rPr lang="fr-CH" sz="1800" dirty="0" err="1" smtClean="0"/>
              <a:t>approval</a:t>
            </a:r>
            <a:r>
              <a:rPr lang="fr-CH" sz="1800" dirty="0" smtClean="0"/>
              <a:t> the </a:t>
            </a:r>
            <a:r>
              <a:rPr lang="fr-CH" sz="1800" dirty="0" err="1" smtClean="0"/>
              <a:t>technical</a:t>
            </a:r>
            <a:r>
              <a:rPr lang="fr-CH" sz="1800" dirty="0" smtClean="0"/>
              <a:t> documentation </a:t>
            </a:r>
            <a:r>
              <a:rPr lang="fr-CH" sz="1800" dirty="0" err="1" smtClean="0"/>
              <a:t>provided</a:t>
            </a:r>
            <a:r>
              <a:rPr lang="fr-CH" sz="1800" dirty="0" smtClean="0"/>
              <a:t> by the WP3 </a:t>
            </a:r>
            <a:r>
              <a:rPr lang="fr-CH" sz="1800" dirty="0" err="1" smtClean="0"/>
              <a:t>stakeholders</a:t>
            </a:r>
            <a:endParaRPr lang="fr-CH" sz="1800" dirty="0" smtClean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fr-CH" sz="1800" dirty="0" smtClean="0"/>
              <a:t>Write the </a:t>
            </a:r>
            <a:r>
              <a:rPr lang="fr-CH" sz="1800" dirty="0" err="1" smtClean="0"/>
              <a:t>related</a:t>
            </a:r>
            <a:r>
              <a:rPr lang="fr-CH" sz="1800" dirty="0" smtClean="0"/>
              <a:t> </a:t>
            </a:r>
            <a:r>
              <a:rPr lang="fr-CH" sz="1800" dirty="0" err="1" smtClean="0"/>
              <a:t>follow</a:t>
            </a:r>
            <a:r>
              <a:rPr lang="fr-CH" sz="1800" dirty="0" smtClean="0"/>
              <a:t>-up files </a:t>
            </a:r>
            <a:r>
              <a:rPr lang="fr-CH" sz="1800" dirty="0" err="1" smtClean="0"/>
              <a:t>needed</a:t>
            </a:r>
            <a:r>
              <a:rPr lang="fr-CH" sz="1800" dirty="0" smtClean="0"/>
              <a:t> to monitor the WP3 </a:t>
            </a:r>
            <a:r>
              <a:rPr lang="fr-CH" sz="1800" dirty="0" err="1" smtClean="0"/>
              <a:t>activities</a:t>
            </a:r>
            <a:endParaRPr lang="fr-CH" sz="1800" dirty="0" smtClean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1800" dirty="0" smtClean="0"/>
              <a:t>In field quality </a:t>
            </a:r>
            <a:r>
              <a:rPr lang="en-GB" sz="1800" dirty="0"/>
              <a:t>control </a:t>
            </a:r>
            <a:r>
              <a:rPr lang="en-GB" sz="1800" dirty="0" smtClean="0"/>
              <a:t>and audit the operation compliance </a:t>
            </a:r>
            <a:r>
              <a:rPr lang="en-GB" sz="1800" dirty="0"/>
              <a:t>(MIP</a:t>
            </a:r>
            <a:r>
              <a:rPr lang="en-GB" sz="1800" dirty="0" smtClean="0"/>
              <a:t>)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1800" dirty="0" smtClean="0"/>
              <a:t>Process, analyse </a:t>
            </a:r>
            <a:r>
              <a:rPr lang="en-GB" sz="1800" dirty="0"/>
              <a:t>and </a:t>
            </a:r>
            <a:r>
              <a:rPr lang="en-GB" sz="1800" dirty="0" smtClean="0"/>
              <a:t>archive data </a:t>
            </a:r>
            <a:r>
              <a:rPr lang="en-GB" sz="1800" dirty="0"/>
              <a:t>collected during </a:t>
            </a:r>
            <a:r>
              <a:rPr lang="en-GB" sz="1800" dirty="0" smtClean="0"/>
              <a:t>operations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1800" dirty="0"/>
              <a:t>Traceability of operations (</a:t>
            </a:r>
            <a:r>
              <a:rPr lang="en-GB" sz="1800" dirty="0" smtClean="0"/>
              <a:t>MTF)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1800" dirty="0" smtClean="0"/>
              <a:t>Manage the non-conformity reports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1800" dirty="0" smtClean="0"/>
              <a:t>Monitor </a:t>
            </a:r>
            <a:r>
              <a:rPr lang="en-GB" sz="1800" dirty="0"/>
              <a:t>and </a:t>
            </a:r>
            <a:r>
              <a:rPr lang="en-GB" sz="1800" dirty="0" smtClean="0"/>
              <a:t>archive the WP3 documentation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0048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Control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sp>
        <p:nvSpPr>
          <p:cNvPr id="14" name="TextBox 13"/>
          <p:cNvSpPr txBox="1"/>
          <p:nvPr/>
        </p:nvSpPr>
        <p:spPr>
          <a:xfrm>
            <a:off x="49940" y="4653136"/>
            <a:ext cx="2387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Documentation check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900000"/>
            <a:ext cx="4133137" cy="5820835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699792" y="3789040"/>
            <a:ext cx="3600400" cy="2520280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8077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Control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sp>
        <p:nvSpPr>
          <p:cNvPr id="14" name="TextBox 13"/>
          <p:cNvSpPr txBox="1"/>
          <p:nvPr/>
        </p:nvSpPr>
        <p:spPr>
          <a:xfrm>
            <a:off x="1115616" y="2403376"/>
            <a:ext cx="1344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Traceability in MTF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606" y="764704"/>
            <a:ext cx="4285649" cy="604697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3108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Follow</a:t>
            </a:r>
            <a:r>
              <a:rPr lang="fr-CH" sz="3200" cap="small" dirty="0"/>
              <a:t>-</a:t>
            </a:r>
            <a:r>
              <a:rPr lang="fr-CH" sz="3200" cap="small" dirty="0" smtClean="0"/>
              <a:t>up of the WP3 </a:t>
            </a:r>
            <a:r>
              <a:rPr lang="fr-CH" sz="3200" cap="small" dirty="0" err="1"/>
              <a:t>A</a:t>
            </a:r>
            <a:r>
              <a:rPr lang="fr-CH" sz="3200" cap="small" dirty="0" err="1" smtClean="0"/>
              <a:t>ctivities</a:t>
            </a:r>
            <a:endParaRPr lang="en-GB" sz="32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649" y="1124744"/>
            <a:ext cx="7920000" cy="3937992"/>
          </a:xfrm>
        </p:spPr>
        <p:txBody>
          <a:bodyPr>
            <a:noAutofit/>
          </a:bodyPr>
          <a:lstStyle/>
          <a:p>
            <a:r>
              <a:rPr lang="fr-CH" dirty="0" err="1" smtClean="0"/>
              <a:t>Follow</a:t>
            </a:r>
            <a:r>
              <a:rPr lang="fr-CH" dirty="0"/>
              <a:t>-</a:t>
            </a:r>
            <a:r>
              <a:rPr lang="fr-CH" dirty="0" smtClean="0"/>
              <a:t>up in the </a:t>
            </a:r>
            <a:r>
              <a:rPr lang="fr-CH" dirty="0" err="1" smtClean="0"/>
              <a:t>Manufacturing</a:t>
            </a:r>
            <a:r>
              <a:rPr lang="fr-CH" dirty="0" smtClean="0"/>
              <a:t> and Test </a:t>
            </a:r>
            <a:r>
              <a:rPr lang="fr-CH" dirty="0" err="1" smtClean="0"/>
              <a:t>Folder</a:t>
            </a:r>
            <a:r>
              <a:rPr lang="fr-CH" dirty="0" smtClean="0"/>
              <a:t> (MTF)</a:t>
            </a:r>
          </a:p>
          <a:p>
            <a:r>
              <a:rPr lang="fr-CH" dirty="0" smtClean="0"/>
              <a:t>CERN </a:t>
            </a:r>
            <a:r>
              <a:rPr lang="fr-CH" dirty="0" err="1" smtClean="0"/>
              <a:t>developped</a:t>
            </a:r>
            <a:r>
              <a:rPr lang="fr-CH" dirty="0" smtClean="0"/>
              <a:t> an interface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provides</a:t>
            </a:r>
            <a:endParaRPr lang="fr-CH" dirty="0" smtClean="0"/>
          </a:p>
          <a:p>
            <a:pPr marL="0" indent="0">
              <a:buNone/>
            </a:pPr>
            <a:endParaRPr lang="fr-CH" sz="1400" dirty="0" smtClean="0"/>
          </a:p>
          <a:p>
            <a:pPr lvl="2"/>
            <a:r>
              <a:rPr lang="fr-CH" sz="2400" dirty="0" err="1" smtClean="0"/>
              <a:t>Traceability</a:t>
            </a:r>
            <a:r>
              <a:rPr lang="fr-CH" sz="2400" dirty="0" smtClean="0"/>
              <a:t> of the </a:t>
            </a:r>
            <a:r>
              <a:rPr lang="fr-CH" sz="2400" dirty="0" err="1" smtClean="0"/>
              <a:t>sub-equipments</a:t>
            </a:r>
            <a:r>
              <a:rPr lang="fr-CH" sz="2400" dirty="0" smtClean="0"/>
              <a:t> </a:t>
            </a:r>
            <a:r>
              <a:rPr lang="fr-CH" sz="2400" dirty="0" err="1" smtClean="0"/>
              <a:t>installed</a:t>
            </a:r>
            <a:r>
              <a:rPr lang="fr-CH" sz="2400" dirty="0" smtClean="0"/>
              <a:t> in the </a:t>
            </a:r>
            <a:r>
              <a:rPr lang="fr-CH" sz="2400" dirty="0" err="1" smtClean="0"/>
              <a:t>magnets</a:t>
            </a:r>
            <a:r>
              <a:rPr lang="fr-CH" sz="2400" dirty="0" smtClean="0"/>
              <a:t>,</a:t>
            </a:r>
          </a:p>
          <a:p>
            <a:pPr lvl="2"/>
            <a:r>
              <a:rPr lang="fr-CH" sz="2400" dirty="0" err="1" smtClean="0"/>
              <a:t>Traceability</a:t>
            </a:r>
            <a:r>
              <a:rPr lang="fr-CH" sz="2400" dirty="0" smtClean="0"/>
              <a:t> of the </a:t>
            </a:r>
            <a:r>
              <a:rPr lang="fr-CH" sz="2400" dirty="0" err="1" smtClean="0"/>
              <a:t>operations</a:t>
            </a:r>
            <a:r>
              <a:rPr lang="fr-CH" sz="2400" dirty="0" smtClean="0"/>
              <a:t>,</a:t>
            </a:r>
          </a:p>
          <a:p>
            <a:pPr lvl="2"/>
            <a:r>
              <a:rPr lang="fr-CH" sz="2400" dirty="0" err="1" smtClean="0"/>
              <a:t>Retrieval</a:t>
            </a:r>
            <a:r>
              <a:rPr lang="fr-CH" sz="2400" dirty="0" smtClean="0"/>
              <a:t> of all documentation, reports, test </a:t>
            </a:r>
            <a:r>
              <a:rPr lang="fr-CH" sz="2400" dirty="0" err="1" smtClean="0"/>
              <a:t>results</a:t>
            </a:r>
            <a:r>
              <a:rPr lang="fr-CH" sz="2400" dirty="0" smtClean="0"/>
              <a:t>…</a:t>
            </a:r>
          </a:p>
          <a:p>
            <a:pPr lvl="2"/>
            <a:r>
              <a:rPr lang="fr-CH" sz="2400" dirty="0" err="1" smtClean="0"/>
              <a:t>Easy</a:t>
            </a:r>
            <a:r>
              <a:rPr lang="fr-CH" sz="2400" dirty="0" smtClean="0"/>
              <a:t> </a:t>
            </a:r>
            <a:r>
              <a:rPr lang="fr-CH" sz="2400" dirty="0" err="1" smtClean="0"/>
              <a:t>access</a:t>
            </a:r>
            <a:r>
              <a:rPr lang="fr-CH" sz="2400" dirty="0" smtClean="0"/>
              <a:t> to </a:t>
            </a:r>
            <a:r>
              <a:rPr lang="fr-CH" sz="2400" dirty="0" err="1" smtClean="0"/>
              <a:t>critical</a:t>
            </a:r>
            <a:r>
              <a:rPr lang="fr-CH" sz="2400" dirty="0" smtClean="0"/>
              <a:t> data (</a:t>
            </a:r>
            <a:r>
              <a:rPr lang="fr-CH" sz="2400" dirty="0" err="1" smtClean="0"/>
              <a:t>possibilities</a:t>
            </a:r>
            <a:r>
              <a:rPr lang="fr-CH" sz="2400" dirty="0" smtClean="0"/>
              <a:t> of </a:t>
            </a:r>
            <a:r>
              <a:rPr lang="fr-CH" sz="2400" dirty="0" err="1" smtClean="0"/>
              <a:t>reporting</a:t>
            </a:r>
            <a:r>
              <a:rPr lang="fr-CH" sz="2400" dirty="0" smtClean="0"/>
              <a:t>),</a:t>
            </a:r>
          </a:p>
          <a:p>
            <a:pPr lvl="2"/>
            <a:r>
              <a:rPr lang="fr-CH" sz="2400" dirty="0" smtClean="0"/>
              <a:t>Non </a:t>
            </a:r>
            <a:r>
              <a:rPr lang="fr-CH" sz="2400" dirty="0" err="1" smtClean="0"/>
              <a:t>conformity</a:t>
            </a:r>
            <a:r>
              <a:rPr lang="fr-CH" sz="2400" dirty="0" smtClean="0"/>
              <a:t> report management.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9713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Follow</a:t>
            </a:r>
            <a:r>
              <a:rPr lang="fr-CH" sz="3200" cap="small" dirty="0"/>
              <a:t>-</a:t>
            </a:r>
            <a:r>
              <a:rPr lang="fr-CH" sz="3200" cap="small" dirty="0" smtClean="0"/>
              <a:t>up in MTF</a:t>
            </a:r>
            <a:endParaRPr lang="en-GB" sz="3200" cap="smal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200" y="1052736"/>
            <a:ext cx="7971800" cy="481656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1140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Ease</a:t>
            </a:r>
            <a:r>
              <a:rPr lang="fr-CH" sz="3200" cap="small" dirty="0" smtClean="0"/>
              <a:t> the </a:t>
            </a:r>
            <a:r>
              <a:rPr lang="fr-CH" sz="3200" cap="small" dirty="0" err="1" smtClean="0"/>
              <a:t>access</a:t>
            </a:r>
            <a:r>
              <a:rPr lang="fr-CH" sz="3200" cap="small" dirty="0" smtClean="0"/>
              <a:t> to </a:t>
            </a:r>
            <a:r>
              <a:rPr lang="fr-CH" sz="3200" cap="small" dirty="0" err="1" smtClean="0"/>
              <a:t>critical</a:t>
            </a:r>
            <a:r>
              <a:rPr lang="fr-CH" sz="3200" cap="small" dirty="0" smtClean="0"/>
              <a:t> data</a:t>
            </a:r>
            <a:endParaRPr lang="en-GB" sz="3200" cap="smal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5823" t="8267"/>
          <a:stretch/>
        </p:blipFill>
        <p:spPr>
          <a:xfrm>
            <a:off x="1087884" y="1052736"/>
            <a:ext cx="6750459" cy="5078412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4599361" y="3068960"/>
            <a:ext cx="2952329" cy="2448272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0590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Operation</a:t>
            </a:r>
            <a:r>
              <a:rPr lang="fr-CH" sz="3200" cap="small" dirty="0" smtClean="0"/>
              <a:t> </a:t>
            </a:r>
            <a:r>
              <a:rPr lang="fr-CH" sz="3200" cap="small" dirty="0" err="1" smtClean="0"/>
              <a:t>traceability</a:t>
            </a:r>
            <a:endParaRPr lang="en-GB" sz="32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783"/>
          <a:stretch/>
        </p:blipFill>
        <p:spPr>
          <a:xfrm>
            <a:off x="2267744" y="1412776"/>
            <a:ext cx="6370902" cy="4334007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2503455" y="2861736"/>
            <a:ext cx="6216713" cy="1080120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2503455" y="4596535"/>
            <a:ext cx="6216713" cy="212811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2502396" y="4809346"/>
            <a:ext cx="6216713" cy="212811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88168" y="316017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Operation traceability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08155" y="4474063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Reporting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124" y="477280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Non conformity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9608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9" grpId="0" animBg="1"/>
      <p:bldP spid="10" grpId="0"/>
      <p:bldP spid="13" grpId="0"/>
      <p:bldP spid="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Info in MTF (</a:t>
            </a:r>
            <a:r>
              <a:rPr lang="fr-CH" sz="3200" cap="small" dirty="0" err="1" smtClean="0"/>
              <a:t>polymerization</a:t>
            </a:r>
            <a:r>
              <a:rPr lang="fr-CH" sz="3200" cap="small" dirty="0" smtClean="0"/>
              <a:t> cycle)</a:t>
            </a:r>
            <a:endParaRPr lang="en-GB" sz="3200" cap="smal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08" y="1196752"/>
            <a:ext cx="7976540" cy="475252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5754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Annotated</a:t>
            </a:r>
            <a:r>
              <a:rPr lang="fr-CH" sz="3200" cap="small" dirty="0" smtClean="0"/>
              <a:t>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703" b="14835"/>
          <a:stretch/>
        </p:blipFill>
        <p:spPr>
          <a:xfrm>
            <a:off x="1936971" y="954129"/>
            <a:ext cx="5270057" cy="534809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2403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cap="small" dirty="0" smtClean="0"/>
              <a:t>Non conformity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721" y="836712"/>
            <a:ext cx="8795279" cy="537562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H" dirty="0" smtClean="0"/>
              <a:t> As soon as a Non-Conformity (NC) is detected:</a:t>
            </a:r>
          </a:p>
          <a:p>
            <a:pPr lvl="1"/>
            <a:r>
              <a:rPr lang="fr-CH" dirty="0" smtClean="0"/>
              <a:t>By technicians during manufacturing</a:t>
            </a:r>
          </a:p>
          <a:p>
            <a:pPr lvl="1"/>
            <a:r>
              <a:rPr lang="fr-CH" dirty="0" smtClean="0"/>
              <a:t>During </a:t>
            </a:r>
            <a:r>
              <a:rPr lang="fr-CH" dirty="0"/>
              <a:t>Q</a:t>
            </a:r>
            <a:r>
              <a:rPr lang="fr-CH" dirty="0" smtClean="0"/>
              <a:t>uality Control</a:t>
            </a:r>
          </a:p>
          <a:p>
            <a:pPr marL="514350" indent="-514350">
              <a:buFont typeface="+mj-lt"/>
              <a:buAutoNum type="arabicPeriod"/>
            </a:pPr>
            <a:r>
              <a:rPr lang="fr-CH" dirty="0" smtClean="0"/>
              <a:t>A NC Report is opened by </a:t>
            </a:r>
          </a:p>
          <a:p>
            <a:pPr lvl="1"/>
            <a:r>
              <a:rPr lang="fr-CH" dirty="0" smtClean="0"/>
              <a:t>the QA responsible</a:t>
            </a:r>
            <a:r>
              <a:rPr lang="fr-CH" dirty="0"/>
              <a:t> </a:t>
            </a:r>
            <a:r>
              <a:rPr lang="fr-CH" dirty="0" smtClean="0"/>
              <a:t>and the </a:t>
            </a:r>
            <a:r>
              <a:rPr lang="fr-CH" dirty="0"/>
              <a:t>T</a:t>
            </a:r>
            <a:r>
              <a:rPr lang="fr-CH" dirty="0" smtClean="0"/>
              <a:t>echnical Responsible </a:t>
            </a:r>
          </a:p>
          <a:p>
            <a:pPr marL="514350" indent="-514350">
              <a:buFont typeface="+mj-lt"/>
              <a:buAutoNum type="arabicPeriod"/>
            </a:pPr>
            <a:r>
              <a:rPr lang="fr-CH" dirty="0" smtClean="0"/>
              <a:t>The Technical Responsible and the QA resp. define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CH" dirty="0" smtClean="0"/>
              <a:t>The </a:t>
            </a:r>
            <a:r>
              <a:rPr lang="fr-CH" dirty="0" err="1" smtClean="0"/>
              <a:t>proposed</a:t>
            </a:r>
            <a:r>
              <a:rPr lang="fr-CH" dirty="0" smtClean="0"/>
              <a:t> action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taken</a:t>
            </a:r>
            <a:r>
              <a:rPr lang="fr-CH" dirty="0" smtClean="0"/>
              <a:t> 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fix</a:t>
            </a:r>
            <a:r>
              <a:rPr lang="fr-CH" dirty="0" smtClean="0"/>
              <a:t> the non </a:t>
            </a:r>
            <a:r>
              <a:rPr lang="fr-CH" dirty="0" err="1" smtClean="0"/>
              <a:t>conformity</a:t>
            </a:r>
            <a:r>
              <a:rPr lang="fr-CH" dirty="0" smtClean="0"/>
              <a:t>,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CH" dirty="0" smtClean="0"/>
              <a:t>The </a:t>
            </a:r>
            <a:r>
              <a:rPr lang="fr-CH" dirty="0" err="1" smtClean="0"/>
              <a:t>proposed</a:t>
            </a:r>
            <a:r>
              <a:rPr lang="fr-CH" dirty="0" smtClean="0"/>
              <a:t> corrective action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implemented</a:t>
            </a:r>
            <a:r>
              <a:rPr lang="fr-CH" dirty="0" smtClean="0"/>
              <a:t> 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eliminate</a:t>
            </a:r>
            <a:r>
              <a:rPr lang="fr-CH" dirty="0" smtClean="0"/>
              <a:t> the causes of the Non </a:t>
            </a:r>
            <a:r>
              <a:rPr lang="fr-CH" dirty="0" err="1" smtClean="0"/>
              <a:t>Conformity</a:t>
            </a:r>
            <a:r>
              <a:rPr lang="fr-CH" dirty="0" smtClean="0"/>
              <a:t>,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CH" dirty="0" smtClean="0"/>
              <a:t>The </a:t>
            </a:r>
            <a:r>
              <a:rPr lang="fr-CH" dirty="0" err="1" smtClean="0"/>
              <a:t>criticity</a:t>
            </a:r>
            <a:r>
              <a:rPr lang="fr-CH" dirty="0" smtClean="0"/>
              <a:t> of the non </a:t>
            </a:r>
            <a:r>
              <a:rPr lang="fr-CH" dirty="0" err="1" smtClean="0"/>
              <a:t>conformity</a:t>
            </a:r>
            <a:r>
              <a:rPr lang="fr-CH" dirty="0" smtClean="0"/>
              <a:t> (Critical / non </a:t>
            </a:r>
            <a:r>
              <a:rPr lang="fr-CH" dirty="0" err="1" smtClean="0"/>
              <a:t>critical</a:t>
            </a:r>
            <a:r>
              <a:rPr lang="fr-CH" dirty="0" smtClean="0"/>
              <a:t>).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3606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cap="small" dirty="0" smtClean="0"/>
              <a:t>Non conformity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1" y="980728"/>
            <a:ext cx="8568951" cy="4824536"/>
          </a:xfrm>
        </p:spPr>
        <p:txBody>
          <a:bodyPr>
            <a:normAutofit fontScale="92500" lnSpcReduction="10000"/>
          </a:bodyPr>
          <a:lstStyle/>
          <a:p>
            <a:r>
              <a:rPr lang="fr-CH" dirty="0" smtClean="0"/>
              <a:t>The QA resp and Technical Resp. define the Criticity level</a:t>
            </a:r>
            <a:endParaRPr lang="fr-CH" dirty="0" smtClean="0">
              <a:solidFill>
                <a:srgbClr val="008000"/>
              </a:solidFill>
            </a:endParaRPr>
          </a:p>
          <a:p>
            <a:pPr lvl="1"/>
            <a:r>
              <a:rPr lang="fr-CH" dirty="0" smtClean="0">
                <a:solidFill>
                  <a:srgbClr val="008000"/>
                </a:solidFill>
              </a:rPr>
              <a:t>Critical</a:t>
            </a:r>
            <a:r>
              <a:rPr lang="fr-CH" dirty="0" smtClean="0"/>
              <a:t> :</a:t>
            </a:r>
            <a:r>
              <a:rPr lang="fr-CH" dirty="0"/>
              <a:t> </a:t>
            </a:r>
            <a:r>
              <a:rPr lang="en-GB" dirty="0" smtClean="0"/>
              <a:t>according to LH</a:t>
            </a:r>
            <a:r>
              <a:rPr lang="en-GB" dirty="0"/>
              <a:t>C procedure </a:t>
            </a:r>
            <a:r>
              <a:rPr lang="fr-FR" dirty="0" smtClean="0"/>
              <a:t>Handling </a:t>
            </a:r>
            <a:r>
              <a:rPr lang="fr-FR" dirty="0"/>
              <a:t>of </a:t>
            </a:r>
            <a:r>
              <a:rPr lang="fr-FR" dirty="0" err="1"/>
              <a:t>Nonconforming</a:t>
            </a:r>
            <a:r>
              <a:rPr lang="fr-FR" dirty="0"/>
              <a:t> </a:t>
            </a:r>
            <a:r>
              <a:rPr lang="fr-FR" dirty="0" smtClean="0"/>
              <a:t>Equipment (</a:t>
            </a:r>
            <a:r>
              <a:rPr lang="fr-FR" b="1" dirty="0" smtClean="0"/>
              <a:t>LHC-PM-QA-310)</a:t>
            </a:r>
            <a:r>
              <a:rPr lang="fr-FR" dirty="0" smtClean="0"/>
              <a:t>:  </a:t>
            </a:r>
            <a:r>
              <a:rPr lang="en-GB" dirty="0" smtClean="0"/>
              <a:t>”All </a:t>
            </a:r>
            <a:r>
              <a:rPr lang="en-GB" dirty="0"/>
              <a:t>nonconformities that may have an </a:t>
            </a:r>
            <a:endParaRPr lang="en-GB" dirty="0" smtClean="0"/>
          </a:p>
          <a:p>
            <a:pPr lvl="2"/>
            <a:r>
              <a:rPr lang="en-GB" dirty="0" smtClean="0"/>
              <a:t>impact </a:t>
            </a:r>
            <a:r>
              <a:rPr lang="en-GB" dirty="0"/>
              <a:t>on the equipment performance, durability, interchangeability, </a:t>
            </a:r>
            <a:endParaRPr lang="en-GB" dirty="0" smtClean="0"/>
          </a:p>
          <a:p>
            <a:pPr lvl="2"/>
            <a:r>
              <a:rPr lang="en-GB" u="sng" dirty="0" smtClean="0"/>
              <a:t>interface </a:t>
            </a:r>
            <a:r>
              <a:rPr lang="en-GB" u="sng" dirty="0"/>
              <a:t>to other LHC systems</a:t>
            </a:r>
            <a:r>
              <a:rPr lang="en-GB" dirty="0"/>
              <a:t>, </a:t>
            </a:r>
            <a:endParaRPr lang="en-GB" dirty="0" smtClean="0"/>
          </a:p>
          <a:p>
            <a:pPr lvl="2"/>
            <a:r>
              <a:rPr lang="en-GB" dirty="0" smtClean="0"/>
              <a:t>health </a:t>
            </a:r>
            <a:r>
              <a:rPr lang="en-GB" dirty="0"/>
              <a:t>or safety are categorised as critical </a:t>
            </a:r>
            <a:r>
              <a:rPr lang="en-GB" dirty="0" smtClean="0"/>
              <a:t>nonconformities”. </a:t>
            </a:r>
          </a:p>
          <a:p>
            <a:pPr lvl="2"/>
            <a:r>
              <a:rPr lang="en-GB" dirty="0" smtClean="0">
                <a:solidFill>
                  <a:schemeClr val="bg2"/>
                </a:solidFill>
              </a:rPr>
              <a:t>In the </a:t>
            </a:r>
            <a:r>
              <a:rPr lang="fr-CH" dirty="0" smtClean="0">
                <a:solidFill>
                  <a:schemeClr val="bg2"/>
                </a:solidFill>
              </a:rPr>
              <a:t>HL-LHC project</a:t>
            </a:r>
            <a:r>
              <a:rPr lang="fr-CH" dirty="0" smtClean="0"/>
              <a:t>: </a:t>
            </a:r>
            <a:r>
              <a:rPr lang="en-GB" dirty="0" smtClean="0"/>
              <a:t>”</a:t>
            </a:r>
            <a:r>
              <a:rPr lang="fr-CH" dirty="0" smtClean="0"/>
              <a:t>Interface to </a:t>
            </a:r>
            <a:r>
              <a:rPr lang="fr-CH" dirty="0" err="1" smtClean="0"/>
              <a:t>other</a:t>
            </a:r>
            <a:r>
              <a:rPr lang="fr-CH" dirty="0" smtClean="0"/>
              <a:t> HL-LHC </a:t>
            </a:r>
            <a:r>
              <a:rPr lang="fr-CH" dirty="0" err="1" smtClean="0"/>
              <a:t>Work</a:t>
            </a:r>
            <a:r>
              <a:rPr lang="fr-CH" dirty="0" smtClean="0"/>
              <a:t> Package</a:t>
            </a:r>
            <a:r>
              <a:rPr lang="en-GB" dirty="0" smtClean="0"/>
              <a:t>”</a:t>
            </a:r>
            <a:r>
              <a:rPr lang="fr-CH" dirty="0" smtClean="0"/>
              <a:t>.</a:t>
            </a:r>
          </a:p>
          <a:p>
            <a:pPr lvl="1"/>
            <a:endParaRPr lang="fr-CH" dirty="0" smtClean="0"/>
          </a:p>
          <a:p>
            <a:pPr lvl="1"/>
            <a:r>
              <a:rPr lang="fr-CH" dirty="0" smtClean="0">
                <a:solidFill>
                  <a:srgbClr val="008000"/>
                </a:solidFill>
              </a:rPr>
              <a:t>Non Critical </a:t>
            </a:r>
            <a:r>
              <a:rPr lang="fr-CH" dirty="0" smtClean="0"/>
              <a:t>: a</a:t>
            </a:r>
            <a:r>
              <a:rPr lang="en-GB" dirty="0" err="1" smtClean="0"/>
              <a:t>ccording</a:t>
            </a:r>
            <a:r>
              <a:rPr lang="en-GB" dirty="0" smtClean="0"/>
              <a:t> to LHC procedure </a:t>
            </a:r>
            <a:r>
              <a:rPr lang="fr-FR" dirty="0" smtClean="0"/>
              <a:t>Handling of </a:t>
            </a:r>
            <a:r>
              <a:rPr lang="fr-FR" dirty="0" err="1" smtClean="0"/>
              <a:t>Nonconforming</a:t>
            </a:r>
            <a:r>
              <a:rPr lang="fr-FR" dirty="0" smtClean="0"/>
              <a:t> Equipment (</a:t>
            </a:r>
            <a:r>
              <a:rPr lang="fr-FR" b="1" dirty="0" smtClean="0"/>
              <a:t>LHC-PM-QA-310)</a:t>
            </a:r>
            <a:r>
              <a:rPr lang="fr-FR" dirty="0" smtClean="0"/>
              <a:t>: </a:t>
            </a:r>
            <a:r>
              <a:rPr lang="fr-FR" dirty="0"/>
              <a:t> </a:t>
            </a:r>
            <a:r>
              <a:rPr lang="en-GB" dirty="0" smtClean="0"/>
              <a:t>”All </a:t>
            </a:r>
            <a:r>
              <a:rPr lang="en-GB" dirty="0"/>
              <a:t>nonconformities that are not evaluated to be critical as defined above are categorised as noncritical </a:t>
            </a:r>
            <a:r>
              <a:rPr lang="en-GB" dirty="0" smtClean="0"/>
              <a:t>nonconformities”.</a:t>
            </a:r>
            <a:endParaRPr lang="fr-FR" dirty="0"/>
          </a:p>
          <a:p>
            <a:pPr lvl="2"/>
            <a:endParaRPr lang="fr-CH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0707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err="1" smtClean="0"/>
              <a:t>Experience</a:t>
            </a:r>
            <a:r>
              <a:rPr lang="fr-CH" sz="4000" cap="small" dirty="0" smtClean="0"/>
              <a:t> and </a:t>
            </a:r>
            <a:r>
              <a:rPr lang="fr-CH" sz="4000" cap="small" dirty="0"/>
              <a:t>S</a:t>
            </a:r>
            <a:r>
              <a:rPr lang="fr-CH" sz="4000" cap="small" dirty="0" smtClean="0"/>
              <a:t>ensitive Points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7920000" cy="5256584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600" dirty="0" smtClean="0"/>
              <a:t>Experience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200" dirty="0" smtClean="0"/>
              <a:t>WP11 quality management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200" dirty="0" smtClean="0"/>
              <a:t>LS1 project, MSC-LMF magnet repair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200" dirty="0" smtClean="0"/>
              <a:t>Literature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200" dirty="0" err="1" smtClean="0"/>
              <a:t>Hilumi</a:t>
            </a:r>
            <a:r>
              <a:rPr lang="en-GB" sz="2200" dirty="0" smtClean="0"/>
              <a:t> Quality Assurance Plan</a:t>
            </a:r>
            <a:endParaRPr lang="en-GB" sz="2200" kern="0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200" kern="0" dirty="0" smtClean="0"/>
              <a:t>LHC Quality Assurance Plan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200" dirty="0" smtClean="0"/>
              <a:t>Quality Management for the Accelerators &amp; Technology Sector (Hardware baseline)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2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600" dirty="0" smtClean="0"/>
              <a:t>Sensitive Points</a:t>
            </a:r>
          </a:p>
          <a:p>
            <a:pPr lvl="1"/>
            <a:r>
              <a:rPr lang="en-GB" dirty="0" smtClean="0"/>
              <a:t>Documentation Management </a:t>
            </a:r>
          </a:p>
          <a:p>
            <a:pPr lvl="1"/>
            <a:r>
              <a:rPr lang="en-GB" dirty="0" smtClean="0"/>
              <a:t>Interface management</a:t>
            </a:r>
          </a:p>
          <a:p>
            <a:pPr lvl="1"/>
            <a:r>
              <a:rPr lang="en-GB" dirty="0" smtClean="0"/>
              <a:t>Manufacturing and Inspection Plan (MIP)</a:t>
            </a:r>
          </a:p>
          <a:p>
            <a:pPr lvl="1"/>
            <a:r>
              <a:rPr lang="en-GB" dirty="0" smtClean="0"/>
              <a:t>Design and drawings </a:t>
            </a:r>
          </a:p>
          <a:p>
            <a:pPr lvl="1"/>
            <a:r>
              <a:rPr lang="en-GB" dirty="0" smtClean="0"/>
              <a:t>Procurement</a:t>
            </a:r>
          </a:p>
          <a:p>
            <a:pPr lvl="1"/>
            <a:r>
              <a:rPr lang="en-GB" dirty="0" smtClean="0"/>
              <a:t>Communication (project complexity, collaborations)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kern="0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5028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cap="small" dirty="0" smtClean="0"/>
              <a:t>Non </a:t>
            </a:r>
            <a:r>
              <a:rPr lang="fr-CH" cap="small" dirty="0" err="1" smtClean="0"/>
              <a:t>conformity</a:t>
            </a:r>
            <a:r>
              <a:rPr lang="fr-CH" cap="small" dirty="0" smtClean="0"/>
              <a:t>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24745"/>
            <a:ext cx="7920000" cy="5231605"/>
          </a:xfrm>
        </p:spPr>
        <p:txBody>
          <a:bodyPr>
            <a:normAutofit/>
          </a:bodyPr>
          <a:lstStyle/>
          <a:p>
            <a:r>
              <a:rPr lang="fr-CH" sz="2400" dirty="0" smtClean="0"/>
              <a:t>Once all the parameters are set, </a:t>
            </a:r>
            <a:r>
              <a:rPr lang="en-GB" sz="2400" dirty="0" smtClean="0"/>
              <a:t>the </a:t>
            </a:r>
            <a:r>
              <a:rPr lang="en-GB" sz="2400" dirty="0" smtClean="0">
                <a:solidFill>
                  <a:srgbClr val="008000"/>
                </a:solidFill>
              </a:rPr>
              <a:t>QA Responsible and the Technical Responsible </a:t>
            </a:r>
            <a:r>
              <a:rPr lang="en-GB" sz="2400" dirty="0" smtClean="0"/>
              <a:t>define the </a:t>
            </a:r>
            <a:r>
              <a:rPr lang="en-GB" sz="2400" dirty="0" smtClean="0">
                <a:solidFill>
                  <a:schemeClr val="bg2"/>
                </a:solidFill>
              </a:rPr>
              <a:t>list of persons </a:t>
            </a:r>
            <a:r>
              <a:rPr lang="en-GB" sz="2400" dirty="0" smtClean="0"/>
              <a:t>who should be involved in the validation of the non conformity (LHC systems, HL-LHC work packages and HL-LHC Project Leader Office).</a:t>
            </a:r>
            <a:endParaRPr lang="en-GB" sz="2400" dirty="0"/>
          </a:p>
          <a:p>
            <a:r>
              <a:rPr lang="fr-CH" sz="2400" dirty="0" smtClean="0"/>
              <a:t>Once </a:t>
            </a:r>
            <a:r>
              <a:rPr lang="fr-CH" sz="2400" dirty="0"/>
              <a:t>all the parameters are set, the </a:t>
            </a:r>
            <a:r>
              <a:rPr lang="fr-CH" sz="2400" dirty="0" smtClean="0"/>
              <a:t>non-conformity’s life cycle </a:t>
            </a:r>
            <a:r>
              <a:rPr lang="fr-CH" sz="2400" dirty="0"/>
              <a:t>follows the process define in the LHC procedure «</a:t>
            </a:r>
            <a:r>
              <a:rPr lang="fr-FR" sz="2400" dirty="0"/>
              <a:t>Non </a:t>
            </a:r>
            <a:r>
              <a:rPr lang="fr-FR" sz="2400" dirty="0" err="1"/>
              <a:t>Conformities</a:t>
            </a:r>
            <a:r>
              <a:rPr lang="fr-FR" sz="2400" dirty="0"/>
              <a:t> </a:t>
            </a:r>
            <a:r>
              <a:rPr lang="fr-FR" sz="2400" dirty="0" err="1"/>
              <a:t>Reporting</a:t>
            </a:r>
            <a:r>
              <a:rPr lang="fr-FR" sz="2400" dirty="0"/>
              <a:t> </a:t>
            </a:r>
            <a:r>
              <a:rPr lang="fr-FR" sz="2400" dirty="0" smtClean="0"/>
              <a:t>» </a:t>
            </a:r>
            <a:r>
              <a:rPr lang="fr-FR" sz="2400" dirty="0"/>
              <a:t>(</a:t>
            </a:r>
            <a:r>
              <a:rPr lang="fr-FR" sz="2400" b="1" dirty="0" smtClean="0"/>
              <a:t>LHC-PM-QA-0611)</a:t>
            </a:r>
            <a:r>
              <a:rPr lang="fr-FR" sz="2400" dirty="0" smtClean="0"/>
              <a:t>.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9563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err="1"/>
              <a:t>Procurement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750" y="980728"/>
            <a:ext cx="7920000" cy="5184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The Procurement must comply with the rules defined by the CERN’s IPT.</a:t>
            </a:r>
          </a:p>
          <a:p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870482"/>
            <a:ext cx="7216440" cy="446422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4398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err="1"/>
              <a:t>Procurement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7920000" cy="4906963"/>
          </a:xfrm>
        </p:spPr>
        <p:txBody>
          <a:bodyPr>
            <a:normAutofit/>
          </a:bodyPr>
          <a:lstStyle/>
          <a:p>
            <a:r>
              <a:rPr lang="en-GB" dirty="0" smtClean="0"/>
              <a:t>Reception and acceptance</a:t>
            </a:r>
          </a:p>
          <a:p>
            <a:r>
              <a:rPr lang="en-GB" dirty="0" smtClean="0"/>
              <a:t>Acceptance by the Technical </a:t>
            </a:r>
            <a:r>
              <a:rPr lang="en-GB" dirty="0" err="1" smtClean="0"/>
              <a:t>Responsibles</a:t>
            </a:r>
            <a:r>
              <a:rPr lang="en-GB" dirty="0"/>
              <a:t>:</a:t>
            </a:r>
            <a:endParaRPr lang="en-GB" dirty="0" smtClean="0"/>
          </a:p>
          <a:p>
            <a:pPr lvl="1"/>
            <a:r>
              <a:rPr lang="en-GB" dirty="0" smtClean="0"/>
              <a:t>In collaboration with the Logistic Service (storage), </a:t>
            </a:r>
          </a:p>
          <a:p>
            <a:pPr lvl="1"/>
            <a:r>
              <a:rPr lang="fr-CH" dirty="0" smtClean="0"/>
              <a:t>And </a:t>
            </a:r>
            <a:r>
              <a:rPr lang="fr-CH" dirty="0" err="1" smtClean="0"/>
              <a:t>with</a:t>
            </a:r>
            <a:r>
              <a:rPr lang="fr-CH" dirty="0" smtClean="0"/>
              <a:t> the Quality Service (traceability).</a:t>
            </a:r>
          </a:p>
          <a:p>
            <a:pPr marL="457200" lvl="1" indent="0">
              <a:buNone/>
            </a:pPr>
            <a:endParaRPr lang="fr-CH" dirty="0" smtClean="0"/>
          </a:p>
          <a:p>
            <a:r>
              <a:rPr lang="en-GB" dirty="0" smtClean="0"/>
              <a:t>Controls to be performed before acceptance:</a:t>
            </a:r>
          </a:p>
          <a:p>
            <a:pPr lvl="1"/>
            <a:r>
              <a:rPr lang="en-GB" dirty="0" smtClean="0"/>
              <a:t>Visual inspection (Logistic + Technical Responsible)</a:t>
            </a:r>
          </a:p>
          <a:p>
            <a:pPr lvl="1"/>
            <a:r>
              <a:rPr lang="en-GB" dirty="0" smtClean="0"/>
              <a:t>Documentation control (Quality </a:t>
            </a:r>
            <a:r>
              <a:rPr lang="en-GB" dirty="0"/>
              <a:t>+ Technical Responsible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Acceptance Sampling</a:t>
            </a:r>
            <a:endParaRPr lang="fr-FR" kern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rosario.principe@cern.ch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2061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err="1"/>
              <a:t>Procurement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7920000" cy="4906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Traceability in MTF </a:t>
            </a:r>
          </a:p>
          <a:p>
            <a:pPr marL="0" indent="0" algn="ctr">
              <a:buNone/>
            </a:pPr>
            <a:r>
              <a:rPr lang="en-GB" sz="1800" dirty="0" smtClean="0"/>
              <a:t>MTF = Manufacturing and Test Folder</a:t>
            </a:r>
            <a:endParaRPr lang="fr-FR" sz="1800" kern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5984" r="3917"/>
          <a:stretch/>
        </p:blipFill>
        <p:spPr>
          <a:xfrm>
            <a:off x="1475215" y="2205043"/>
            <a:ext cx="5904657" cy="3097724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1619672" y="4384159"/>
            <a:ext cx="5400600" cy="144000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-156063" y="3943384"/>
            <a:ext cx="1775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Manufacturing information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619672" y="4528159"/>
            <a:ext cx="5400600" cy="144000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7121776" y="4470226"/>
            <a:ext cx="17757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75000"/>
                  </a:schemeClr>
                </a:solidFill>
              </a:rPr>
              <a:t>Formal acceptance by the 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Technical Responsible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638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cap="small" dirty="0" smtClean="0"/>
              <a:t>Conclusion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7"/>
            <a:ext cx="8064896" cy="4464496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QA/QC must be rigorous and systematic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QA team to provide 100% of the required documents </a:t>
            </a:r>
          </a:p>
          <a:p>
            <a:pPr lvl="2">
              <a:spcBef>
                <a:spcPts val="0"/>
              </a:spcBef>
            </a:pPr>
            <a:r>
              <a:rPr lang="en-GB" dirty="0" smtClean="0"/>
              <a:t>A number of procedures to be provided for WP3 (200…300?)</a:t>
            </a:r>
          </a:p>
          <a:p>
            <a:pPr lvl="2">
              <a:spcBef>
                <a:spcPts val="0"/>
              </a:spcBef>
            </a:pPr>
            <a:r>
              <a:rPr lang="en-GB" dirty="0" smtClean="0"/>
              <a:t>+ Follow-up files, Fabrication and Test reports, MIPs, et. </a:t>
            </a:r>
          </a:p>
          <a:p>
            <a:pPr lvl="2">
              <a:spcBef>
                <a:spcPts val="0"/>
              </a:spcBef>
            </a:pPr>
            <a:r>
              <a:rPr lang="fr-CH" dirty="0" smtClean="0"/>
              <a:t>WHEN THEY ARE NEEDED </a:t>
            </a:r>
            <a:endParaRPr lang="en-GB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dirty="0" err="1" smtClean="0"/>
              <a:t>Continuous</a:t>
            </a:r>
            <a:r>
              <a:rPr lang="fr-CH" dirty="0" smtClean="0"/>
              <a:t> </a:t>
            </a:r>
            <a:r>
              <a:rPr lang="fr-CH" dirty="0" err="1" smtClean="0"/>
              <a:t>improvement</a:t>
            </a:r>
            <a:r>
              <a:rPr lang="fr-CH" dirty="0" smtClean="0"/>
              <a:t> and upgrade of QA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fr-CH" dirty="0"/>
              <a:t>Feed-back for the production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presence</a:t>
            </a:r>
            <a:r>
              <a:rPr lang="fr-CH" dirty="0">
                <a:sym typeface="Wingdings" panose="05000000000000000000" pitchFamily="2" charset="2"/>
              </a:rPr>
              <a:t> in </a:t>
            </a:r>
            <a:r>
              <a:rPr lang="fr-CH" dirty="0" err="1">
                <a:sym typeface="Wingdings" panose="05000000000000000000" pitchFamily="2" charset="2"/>
              </a:rPr>
              <a:t>field</a:t>
            </a:r>
            <a:r>
              <a:rPr lang="fr-CH" dirty="0">
                <a:sym typeface="Wingdings" panose="05000000000000000000" pitchFamily="2" charset="2"/>
              </a:rPr>
              <a:t> </a:t>
            </a:r>
            <a:endParaRPr lang="fr-CH" dirty="0"/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fr-CH" dirty="0" err="1"/>
              <a:t>Adapt</a:t>
            </a:r>
            <a:r>
              <a:rPr lang="fr-CH" dirty="0"/>
              <a:t> </a:t>
            </a:r>
            <a:r>
              <a:rPr lang="fr-CH" dirty="0" err="1"/>
              <a:t>immediately</a:t>
            </a:r>
            <a:r>
              <a:rPr lang="fr-CH" dirty="0"/>
              <a:t> the documents to the </a:t>
            </a:r>
            <a:r>
              <a:rPr lang="fr-CH" dirty="0" err="1"/>
              <a:t>working</a:t>
            </a:r>
            <a:r>
              <a:rPr lang="fr-CH" dirty="0"/>
              <a:t> </a:t>
            </a:r>
            <a:r>
              <a:rPr lang="fr-CH" dirty="0" err="1"/>
              <a:t>methods</a:t>
            </a:r>
            <a:endParaRPr lang="fr-CH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Implementation </a:t>
            </a:r>
            <a:r>
              <a:rPr lang="en-GB" dirty="0"/>
              <a:t>of the </a:t>
            </a:r>
            <a:r>
              <a:rPr lang="en-GB" dirty="0" smtClean="0"/>
              <a:t>MIP and Follow-up files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dirty="0" smtClean="0"/>
              <a:t>MTF (info and documents)</a:t>
            </a:r>
            <a:endParaRPr lang="en-GB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dirty="0" smtClean="0"/>
              <a:t>Share the info and </a:t>
            </a:r>
            <a:r>
              <a:rPr lang="fr-CH" dirty="0" err="1" smtClean="0"/>
              <a:t>communicate</a:t>
            </a:r>
            <a:endParaRPr lang="en-GB" dirty="0" smtClean="0"/>
          </a:p>
          <a:p>
            <a:pPr lvl="2">
              <a:spcBef>
                <a:spcPts val="0"/>
              </a:spcBef>
            </a:pPr>
            <a:r>
              <a:rPr lang="en-GB" dirty="0" smtClean="0"/>
              <a:t>Take over the ownership of the QA system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Shared attitude within the project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endParaRPr lang="en-GB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dirty="0" smtClean="0"/>
              <a:t>Be sure of a QA team COMPETENT and AVAILABLE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endParaRPr lang="fr-FR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dirty="0" err="1" smtClean="0"/>
              <a:t>Establish</a:t>
            </a:r>
            <a:r>
              <a:rPr lang="fr-FR" dirty="0" smtClean="0"/>
              <a:t> </a:t>
            </a:r>
            <a:r>
              <a:rPr lang="fr-FR" dirty="0"/>
              <a:t>CLEAR </a:t>
            </a:r>
            <a:r>
              <a:rPr lang="fr-FR" dirty="0" smtClean="0"/>
              <a:t>INTERFACE </a:t>
            </a:r>
            <a:r>
              <a:rPr lang="fr-FR" dirty="0" err="1" smtClean="0"/>
              <a:t>with</a:t>
            </a:r>
            <a:r>
              <a:rPr lang="fr-FR" dirty="0" smtClean="0"/>
              <a:t> the collaborations </a:t>
            </a:r>
            <a:endParaRPr lang="fr-FR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i="1" noProof="0" dirty="0" smtClean="0"/>
              <a:t>rosario.principe@cern.ch</a:t>
            </a:r>
            <a:endParaRPr lang="en-GB" i="1" noProof="0" dirty="0"/>
          </a:p>
        </p:txBody>
      </p:sp>
    </p:spTree>
    <p:extLst>
      <p:ext uri="{BB962C8B-B14F-4D97-AF65-F5344CB8AC3E}">
        <p14:creationId xmlns:p14="http://schemas.microsoft.com/office/powerpoint/2010/main" val="81235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866216" y="1447801"/>
            <a:ext cx="7522208" cy="3329581"/>
          </a:xfrm>
        </p:spPr>
        <p:txBody>
          <a:bodyPr anchor="ctr"/>
          <a:lstStyle/>
          <a:p>
            <a:r>
              <a:rPr lang="fr-CH" dirty="0" err="1" smtClean="0"/>
              <a:t>Thank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rosario.principe@cern.ch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1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91734"/>
            <a:ext cx="7920000" cy="720000"/>
          </a:xfrm>
        </p:spPr>
        <p:txBody>
          <a:bodyPr/>
          <a:lstStyle/>
          <a:p>
            <a:r>
              <a:rPr lang="fr-CH" sz="4000" b="0" cap="small" dirty="0"/>
              <a:t>Hardware </a:t>
            </a:r>
            <a:r>
              <a:rPr lang="fr-CH" sz="4000" b="0" cap="small" dirty="0" err="1" smtClean="0"/>
              <a:t>baseline</a:t>
            </a:r>
            <a:endParaRPr lang="en-GB" sz="4000" b="0" cap="small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13778" b="12537"/>
          <a:stretch/>
        </p:blipFill>
        <p:spPr>
          <a:xfrm>
            <a:off x="59280" y="811734"/>
            <a:ext cx="9059080" cy="5425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31008" t="24131" r="31699" b="38964"/>
          <a:stretch/>
        </p:blipFill>
        <p:spPr>
          <a:xfrm>
            <a:off x="179513" y="1133234"/>
            <a:ext cx="8784976" cy="513279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28304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cap="small" dirty="0" smtClean="0"/>
              <a:t>Non </a:t>
            </a:r>
            <a:r>
              <a:rPr lang="fr-CH" cap="small" dirty="0" err="1" smtClean="0"/>
              <a:t>conformity</a:t>
            </a:r>
            <a:r>
              <a:rPr lang="fr-CH" cap="small" dirty="0" smtClean="0"/>
              <a:t> management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863" t="14920" r="3537"/>
          <a:stretch/>
        </p:blipFill>
        <p:spPr>
          <a:xfrm>
            <a:off x="1403648" y="980728"/>
            <a:ext cx="6048672" cy="492246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5682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smtClean="0"/>
              <a:t>Documentation Management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68760"/>
            <a:ext cx="8136464" cy="4872931"/>
          </a:xfrm>
        </p:spPr>
        <p:txBody>
          <a:bodyPr>
            <a:normAutofit/>
          </a:bodyPr>
          <a:lstStyle/>
          <a:p>
            <a:pPr defTabSz="685800">
              <a:spcBef>
                <a:spcPts val="1200"/>
              </a:spcBef>
              <a:spcAft>
                <a:spcPts val="600"/>
              </a:spcAft>
            </a:pPr>
            <a:r>
              <a:rPr lang="fr-FR" sz="2500" kern="0" dirty="0" smtClean="0"/>
              <a:t>One </a:t>
            </a:r>
            <a:r>
              <a:rPr lang="fr-FR" sz="2500" kern="0" dirty="0" err="1" smtClean="0"/>
              <a:t>way</a:t>
            </a:r>
            <a:r>
              <a:rPr lang="fr-FR" sz="2500" kern="0" dirty="0" smtClean="0"/>
              <a:t> to Quality </a:t>
            </a:r>
            <a:r>
              <a:rPr lang="fr-FR" sz="2500" kern="0" dirty="0" err="1" smtClean="0"/>
              <a:t>within</a:t>
            </a:r>
            <a:r>
              <a:rPr lang="fr-FR" sz="2500" kern="0" dirty="0" smtClean="0"/>
              <a:t> WP3</a:t>
            </a:r>
          </a:p>
          <a:p>
            <a:pPr defTabSz="685800">
              <a:spcBef>
                <a:spcPts val="1200"/>
              </a:spcBef>
              <a:spcAft>
                <a:spcPts val="600"/>
              </a:spcAft>
            </a:pPr>
            <a:r>
              <a:rPr lang="fr-FR" sz="2500" kern="0" dirty="0" smtClean="0"/>
              <a:t>Documentation </a:t>
            </a:r>
            <a:r>
              <a:rPr lang="fr-FR" sz="2500" kern="0" dirty="0" err="1"/>
              <a:t>m</a:t>
            </a:r>
            <a:r>
              <a:rPr lang="fr-FR" sz="2500" kern="0" dirty="0" err="1" smtClean="0"/>
              <a:t>anaged</a:t>
            </a:r>
            <a:r>
              <a:rPr lang="fr-FR" sz="2500" kern="0" dirty="0" smtClean="0"/>
              <a:t> and </a:t>
            </a:r>
            <a:r>
              <a:rPr lang="fr-FR" sz="2500" kern="0" dirty="0" err="1" smtClean="0"/>
              <a:t>named</a:t>
            </a:r>
            <a:r>
              <a:rPr lang="fr-FR" sz="2500" kern="0" dirty="0" smtClean="0"/>
              <a:t> </a:t>
            </a:r>
            <a:r>
              <a:rPr lang="fr-FR" sz="2500" kern="0" dirty="0" err="1" smtClean="0"/>
              <a:t>after</a:t>
            </a:r>
            <a:r>
              <a:rPr lang="fr-FR" sz="2500" kern="0" dirty="0" smtClean="0"/>
              <a:t> the </a:t>
            </a:r>
            <a:r>
              <a:rPr lang="fr-FR" sz="2500" kern="0" dirty="0" err="1" smtClean="0"/>
              <a:t>procedure</a:t>
            </a:r>
            <a:r>
              <a:rPr lang="fr-FR" sz="2500" kern="0" dirty="0" smtClean="0"/>
              <a:t> </a:t>
            </a:r>
            <a:r>
              <a:rPr lang="fr-FR" sz="2500" kern="0" dirty="0" smtClean="0">
                <a:hlinkClick r:id="rId2" action="ppaction://hlinksldjump"/>
              </a:rPr>
              <a:t>LHC-LBH-QA-0005</a:t>
            </a:r>
            <a:endParaRPr lang="fr-FR" sz="2500" kern="0" dirty="0" smtClean="0">
              <a:solidFill>
                <a:srgbClr val="FF0000"/>
              </a:solidFill>
            </a:endParaRPr>
          </a:p>
          <a:p>
            <a:pPr lvl="2" defTabSz="685800"/>
            <a:r>
              <a:rPr lang="fr-FR" sz="1700" kern="0" dirty="0" smtClean="0"/>
              <a:t>LHC Quality Assurance Plan</a:t>
            </a:r>
          </a:p>
          <a:p>
            <a:pPr lvl="2" defTabSz="685800"/>
            <a:r>
              <a:rPr lang="fr-FR" sz="1700" kern="0" dirty="0" err="1" smtClean="0"/>
              <a:t>Hilumi</a:t>
            </a:r>
            <a:r>
              <a:rPr lang="fr-FR" sz="1700" kern="0" dirty="0" smtClean="0"/>
              <a:t> </a:t>
            </a:r>
            <a:r>
              <a:rPr lang="fr-FR" sz="1700" kern="0" dirty="0"/>
              <a:t>Quality Assurance </a:t>
            </a:r>
            <a:r>
              <a:rPr lang="fr-FR" sz="1700" kern="0" dirty="0" smtClean="0"/>
              <a:t>Plan</a:t>
            </a:r>
            <a:endParaRPr lang="fr-FR" sz="1700" kern="0" dirty="0"/>
          </a:p>
          <a:p>
            <a:pPr lvl="2" defTabSz="685800"/>
            <a:r>
              <a:rPr lang="fr-FR" sz="1700" kern="0" dirty="0" smtClean="0"/>
              <a:t>International standards (ISO 9001)</a:t>
            </a:r>
          </a:p>
          <a:p>
            <a:pPr lvl="2" defTabSz="685800"/>
            <a:r>
              <a:rPr lang="fr-FR" sz="1700" kern="0" dirty="0" smtClean="0"/>
              <a:t>Regular meetings </a:t>
            </a:r>
            <a:r>
              <a:rPr lang="fr-FR" sz="1700" kern="0" dirty="0" err="1" smtClean="0"/>
              <a:t>with</a:t>
            </a:r>
            <a:r>
              <a:rPr lang="fr-FR" sz="1700" kern="0" dirty="0" smtClean="0"/>
              <a:t> QAC and </a:t>
            </a:r>
            <a:r>
              <a:rPr lang="fr-FR" sz="1700" kern="0" dirty="0" err="1" smtClean="0"/>
              <a:t>Hilumi</a:t>
            </a:r>
            <a:r>
              <a:rPr lang="fr-FR" sz="1700" kern="0" dirty="0" smtClean="0"/>
              <a:t> PLO </a:t>
            </a:r>
            <a:r>
              <a:rPr lang="fr-FR" sz="1700" kern="0" dirty="0" err="1" smtClean="0"/>
              <a:t>representatives</a:t>
            </a:r>
            <a:endParaRPr lang="fr-FR" sz="1700" kern="0" dirty="0" smtClean="0"/>
          </a:p>
          <a:p>
            <a:pPr marL="457200" lvl="1" indent="0" defTabSz="685800">
              <a:buNone/>
            </a:pPr>
            <a:endParaRPr lang="en-GB" sz="1100" dirty="0"/>
          </a:p>
          <a:p>
            <a:pPr defTabSz="685800"/>
            <a:r>
              <a:rPr lang="fr-FR" sz="2500" kern="0" dirty="0" smtClean="0"/>
              <a:t>Document </a:t>
            </a:r>
            <a:r>
              <a:rPr lang="fr-FR" sz="2500" kern="0" dirty="0" err="1" smtClean="0"/>
              <a:t>redaction</a:t>
            </a:r>
            <a:r>
              <a:rPr lang="fr-FR" sz="2500" kern="0" dirty="0" smtClean="0"/>
              <a:t> </a:t>
            </a:r>
            <a:r>
              <a:rPr lang="fr-FR" sz="2500" kern="0" dirty="0" err="1" smtClean="0"/>
              <a:t>process</a:t>
            </a:r>
            <a:r>
              <a:rPr lang="fr-FR" sz="2500" kern="0" dirty="0"/>
              <a:t>:</a:t>
            </a:r>
          </a:p>
          <a:p>
            <a:pPr lvl="1" defTabSz="685800"/>
            <a:r>
              <a:rPr lang="fr-FR" sz="2100" kern="0" dirty="0" err="1"/>
              <a:t>Redaction</a:t>
            </a:r>
            <a:r>
              <a:rPr lang="fr-FR" sz="2100" kern="0" dirty="0"/>
              <a:t> of the documents by the </a:t>
            </a:r>
            <a:r>
              <a:rPr lang="fr-FR" sz="2100" kern="0" dirty="0" err="1"/>
              <a:t>technical</a:t>
            </a:r>
            <a:r>
              <a:rPr lang="fr-FR" sz="2100" kern="0" dirty="0"/>
              <a:t> </a:t>
            </a:r>
            <a:r>
              <a:rPr lang="fr-FR" sz="2100" kern="0" dirty="0" err="1"/>
              <a:t>responsible</a:t>
            </a:r>
            <a:r>
              <a:rPr lang="fr-FR" sz="2100" kern="0" dirty="0"/>
              <a:t> </a:t>
            </a:r>
            <a:r>
              <a:rPr lang="fr-FR" sz="2100" kern="0" dirty="0" smtClean="0"/>
              <a:t>in </a:t>
            </a:r>
            <a:r>
              <a:rPr lang="fr-FR" sz="2100" kern="0" dirty="0"/>
              <a:t>collaboration </a:t>
            </a:r>
            <a:r>
              <a:rPr lang="fr-FR" sz="2100" kern="0" dirty="0" err="1"/>
              <a:t>with</a:t>
            </a:r>
            <a:r>
              <a:rPr lang="fr-FR" sz="2100" kern="0" dirty="0"/>
              <a:t> </a:t>
            </a:r>
            <a:r>
              <a:rPr lang="fr-FR" sz="2100" kern="0" dirty="0" smtClean="0"/>
              <a:t>the </a:t>
            </a:r>
            <a:r>
              <a:rPr lang="fr-FR" sz="2100" kern="0" dirty="0"/>
              <a:t>Quality </a:t>
            </a:r>
            <a:r>
              <a:rPr lang="fr-FR" sz="2100" kern="0" dirty="0" smtClean="0"/>
              <a:t>service</a:t>
            </a:r>
            <a:endParaRPr lang="fr-FR" sz="2100" kern="0" dirty="0"/>
          </a:p>
          <a:p>
            <a:pPr lvl="1" defTabSz="685800"/>
            <a:r>
              <a:rPr lang="fr-FR" sz="2100" kern="0" dirty="0"/>
              <a:t>D</a:t>
            </a:r>
            <a:r>
              <a:rPr lang="fr-FR" sz="2100" kern="0" dirty="0" smtClean="0"/>
              <a:t>ocument </a:t>
            </a:r>
            <a:r>
              <a:rPr lang="fr-FR" sz="2100" kern="0" dirty="0" err="1" smtClean="0"/>
              <a:t>classified</a:t>
            </a:r>
            <a:r>
              <a:rPr lang="fr-FR" sz="2100" kern="0" dirty="0" smtClean="0"/>
              <a:t> and </a:t>
            </a:r>
            <a:r>
              <a:rPr lang="fr-FR" sz="2100" kern="0" dirty="0" err="1" smtClean="0"/>
              <a:t>circulated</a:t>
            </a:r>
            <a:r>
              <a:rPr lang="fr-FR" sz="2100" kern="0" dirty="0" smtClean="0"/>
              <a:t> for </a:t>
            </a:r>
            <a:r>
              <a:rPr lang="fr-FR" sz="2100" kern="0" dirty="0" err="1" smtClean="0"/>
              <a:t>approval</a:t>
            </a:r>
            <a:r>
              <a:rPr lang="fr-FR" sz="2100" kern="0" dirty="0" smtClean="0"/>
              <a:t> by</a:t>
            </a:r>
            <a:r>
              <a:rPr lang="fr-FR" sz="2100" kern="0" dirty="0"/>
              <a:t> </a:t>
            </a:r>
            <a:r>
              <a:rPr lang="fr-FR" sz="2100" kern="0" dirty="0" smtClean="0"/>
              <a:t>the </a:t>
            </a:r>
            <a:r>
              <a:rPr lang="fr-FR" sz="2100" kern="0" dirty="0"/>
              <a:t>Quality </a:t>
            </a:r>
            <a:r>
              <a:rPr lang="fr-FR" sz="2100" kern="0" dirty="0" smtClean="0"/>
              <a:t>service</a:t>
            </a:r>
          </a:p>
          <a:p>
            <a:pPr lvl="1" defTabSz="685800"/>
            <a:endParaRPr lang="en-GB" sz="2100" dirty="0" smtClean="0"/>
          </a:p>
          <a:p>
            <a:pPr marL="457200" lvl="1" indent="0" defTabSz="685800">
              <a:buNone/>
            </a:pPr>
            <a:endParaRPr lang="en-GB" sz="2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rosario.principe@cern.ch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5019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870" y="1074252"/>
            <a:ext cx="3934284" cy="55533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Maitrise Documentaire</a:t>
            </a:r>
            <a:endParaRPr lang="en-GB" sz="3200" cap="smal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9841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smtClean="0"/>
              <a:t>Documentation Management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68760"/>
            <a:ext cx="8136464" cy="4872931"/>
          </a:xfrm>
        </p:spPr>
        <p:txBody>
          <a:bodyPr>
            <a:normAutofit/>
          </a:bodyPr>
          <a:lstStyle/>
          <a:p>
            <a:pPr defTabSz="685800">
              <a:spcBef>
                <a:spcPts val="1200"/>
              </a:spcBef>
              <a:spcAft>
                <a:spcPts val="600"/>
              </a:spcAft>
            </a:pPr>
            <a:r>
              <a:rPr lang="fr-FR" sz="2500" kern="0" dirty="0" smtClean="0"/>
              <a:t>One </a:t>
            </a:r>
            <a:r>
              <a:rPr lang="fr-FR" sz="2500" kern="0" dirty="0" err="1" smtClean="0"/>
              <a:t>way</a:t>
            </a:r>
            <a:r>
              <a:rPr lang="fr-FR" sz="2500" kern="0" dirty="0" smtClean="0"/>
              <a:t> to Quality </a:t>
            </a:r>
            <a:r>
              <a:rPr lang="fr-FR" sz="2500" kern="0" dirty="0" err="1" smtClean="0"/>
              <a:t>within</a:t>
            </a:r>
            <a:r>
              <a:rPr lang="fr-FR" sz="2500" kern="0" dirty="0" smtClean="0"/>
              <a:t> WP3</a:t>
            </a:r>
          </a:p>
          <a:p>
            <a:pPr defTabSz="685800">
              <a:spcBef>
                <a:spcPts val="1200"/>
              </a:spcBef>
              <a:spcAft>
                <a:spcPts val="600"/>
              </a:spcAft>
            </a:pPr>
            <a:r>
              <a:rPr lang="fr-FR" sz="2500" kern="0" dirty="0" smtClean="0"/>
              <a:t>Documentation </a:t>
            </a:r>
            <a:r>
              <a:rPr lang="fr-FR" sz="2500" kern="0" dirty="0" err="1"/>
              <a:t>m</a:t>
            </a:r>
            <a:r>
              <a:rPr lang="fr-FR" sz="2500" kern="0" dirty="0" err="1" smtClean="0"/>
              <a:t>anaged</a:t>
            </a:r>
            <a:r>
              <a:rPr lang="fr-FR" sz="2500" kern="0" dirty="0" smtClean="0"/>
              <a:t> and </a:t>
            </a:r>
            <a:r>
              <a:rPr lang="fr-FR" sz="2500" kern="0" dirty="0" err="1" smtClean="0"/>
              <a:t>named</a:t>
            </a:r>
            <a:r>
              <a:rPr lang="fr-FR" sz="2500" kern="0" dirty="0" smtClean="0"/>
              <a:t> </a:t>
            </a:r>
            <a:r>
              <a:rPr lang="fr-FR" sz="2500" kern="0" dirty="0" err="1" smtClean="0"/>
              <a:t>after</a:t>
            </a:r>
            <a:r>
              <a:rPr lang="fr-FR" sz="2500" kern="0" dirty="0" smtClean="0"/>
              <a:t> the </a:t>
            </a:r>
            <a:r>
              <a:rPr lang="fr-FR" sz="2500" kern="0" dirty="0" err="1" smtClean="0"/>
              <a:t>procedure</a:t>
            </a:r>
            <a:r>
              <a:rPr lang="fr-FR" sz="2500" kern="0" dirty="0" smtClean="0"/>
              <a:t> </a:t>
            </a:r>
            <a:r>
              <a:rPr lang="fr-FR" sz="2500" kern="0" dirty="0" smtClean="0">
                <a:hlinkClick r:id="rId2" action="ppaction://hlinksldjump"/>
              </a:rPr>
              <a:t>LHC-LBH-QA-0005</a:t>
            </a:r>
            <a:endParaRPr lang="fr-FR" sz="2500" kern="0" dirty="0" smtClean="0">
              <a:solidFill>
                <a:srgbClr val="FF0000"/>
              </a:solidFill>
            </a:endParaRPr>
          </a:p>
          <a:p>
            <a:pPr lvl="2" defTabSz="685800"/>
            <a:r>
              <a:rPr lang="fr-FR" sz="1700" kern="0" dirty="0" smtClean="0"/>
              <a:t>LHC Quality Assurance Plan</a:t>
            </a:r>
          </a:p>
          <a:p>
            <a:pPr lvl="2" defTabSz="685800"/>
            <a:r>
              <a:rPr lang="fr-FR" sz="1700" kern="0" dirty="0" err="1" smtClean="0"/>
              <a:t>Hilumi</a:t>
            </a:r>
            <a:r>
              <a:rPr lang="fr-FR" sz="1700" kern="0" dirty="0" smtClean="0"/>
              <a:t> </a:t>
            </a:r>
            <a:r>
              <a:rPr lang="fr-FR" sz="1700" kern="0" dirty="0"/>
              <a:t>Quality Assurance </a:t>
            </a:r>
            <a:r>
              <a:rPr lang="fr-FR" sz="1700" kern="0" dirty="0" smtClean="0"/>
              <a:t>Plan</a:t>
            </a:r>
            <a:endParaRPr lang="fr-FR" sz="1700" kern="0" dirty="0"/>
          </a:p>
          <a:p>
            <a:pPr lvl="2" defTabSz="685800"/>
            <a:r>
              <a:rPr lang="fr-FR" sz="1700" kern="0" dirty="0" smtClean="0"/>
              <a:t>International standards (ISO 9001)</a:t>
            </a:r>
          </a:p>
          <a:p>
            <a:pPr lvl="2" defTabSz="685800"/>
            <a:r>
              <a:rPr lang="fr-FR" sz="1700" kern="0" dirty="0" smtClean="0"/>
              <a:t>Regular meetings </a:t>
            </a:r>
            <a:r>
              <a:rPr lang="fr-FR" sz="1700" kern="0" dirty="0" err="1" smtClean="0"/>
              <a:t>with</a:t>
            </a:r>
            <a:r>
              <a:rPr lang="fr-FR" sz="1700" kern="0" dirty="0" smtClean="0"/>
              <a:t> QAC and </a:t>
            </a:r>
            <a:r>
              <a:rPr lang="fr-FR" sz="1700" kern="0" dirty="0" err="1" smtClean="0"/>
              <a:t>Hilumi</a:t>
            </a:r>
            <a:r>
              <a:rPr lang="fr-FR" sz="1700" kern="0" dirty="0" smtClean="0"/>
              <a:t> PLO </a:t>
            </a:r>
            <a:r>
              <a:rPr lang="fr-FR" sz="1700" kern="0" dirty="0" err="1" smtClean="0"/>
              <a:t>representatives</a:t>
            </a:r>
            <a:endParaRPr lang="fr-FR" sz="1700" kern="0" dirty="0" smtClean="0"/>
          </a:p>
          <a:p>
            <a:pPr marL="457200" lvl="1" indent="0" defTabSz="685800">
              <a:buNone/>
            </a:pPr>
            <a:endParaRPr lang="en-GB" sz="1100" dirty="0"/>
          </a:p>
          <a:p>
            <a:pPr defTabSz="685800"/>
            <a:r>
              <a:rPr lang="fr-FR" sz="2500" kern="0" dirty="0" smtClean="0"/>
              <a:t>Document </a:t>
            </a:r>
            <a:r>
              <a:rPr lang="fr-FR" sz="2500" kern="0" dirty="0" err="1" smtClean="0"/>
              <a:t>redaction</a:t>
            </a:r>
            <a:r>
              <a:rPr lang="fr-FR" sz="2500" kern="0" dirty="0" smtClean="0"/>
              <a:t> </a:t>
            </a:r>
            <a:r>
              <a:rPr lang="fr-FR" sz="2500" kern="0" dirty="0" err="1" smtClean="0"/>
              <a:t>process</a:t>
            </a:r>
            <a:r>
              <a:rPr lang="fr-FR" sz="2500" kern="0" dirty="0"/>
              <a:t>:</a:t>
            </a:r>
          </a:p>
          <a:p>
            <a:pPr lvl="1" defTabSz="685800"/>
            <a:r>
              <a:rPr lang="fr-FR" sz="2100" kern="0" dirty="0" err="1"/>
              <a:t>Redaction</a:t>
            </a:r>
            <a:r>
              <a:rPr lang="fr-FR" sz="2100" kern="0" dirty="0"/>
              <a:t> of the documents by the </a:t>
            </a:r>
            <a:r>
              <a:rPr lang="fr-FR" sz="2100" kern="0" dirty="0" err="1"/>
              <a:t>technical</a:t>
            </a:r>
            <a:r>
              <a:rPr lang="fr-FR" sz="2100" kern="0" dirty="0"/>
              <a:t> </a:t>
            </a:r>
            <a:r>
              <a:rPr lang="fr-FR" sz="2100" kern="0" dirty="0" err="1"/>
              <a:t>responsible</a:t>
            </a:r>
            <a:r>
              <a:rPr lang="fr-FR" sz="2100" kern="0" dirty="0"/>
              <a:t> </a:t>
            </a:r>
            <a:r>
              <a:rPr lang="fr-FR" sz="2100" kern="0" dirty="0" smtClean="0"/>
              <a:t>in </a:t>
            </a:r>
            <a:r>
              <a:rPr lang="fr-FR" sz="2100" kern="0" dirty="0"/>
              <a:t>collaboration </a:t>
            </a:r>
            <a:r>
              <a:rPr lang="fr-FR" sz="2100" kern="0" dirty="0" err="1"/>
              <a:t>with</a:t>
            </a:r>
            <a:r>
              <a:rPr lang="fr-FR" sz="2100" kern="0" dirty="0"/>
              <a:t> </a:t>
            </a:r>
            <a:r>
              <a:rPr lang="fr-FR" sz="2100" kern="0" dirty="0" smtClean="0"/>
              <a:t>the </a:t>
            </a:r>
            <a:r>
              <a:rPr lang="fr-FR" sz="2100" kern="0" dirty="0"/>
              <a:t>Quality </a:t>
            </a:r>
            <a:r>
              <a:rPr lang="fr-FR" sz="2100" kern="0" dirty="0" smtClean="0"/>
              <a:t>service</a:t>
            </a:r>
            <a:endParaRPr lang="fr-FR" sz="2100" kern="0" dirty="0"/>
          </a:p>
          <a:p>
            <a:pPr lvl="1" defTabSz="685800"/>
            <a:r>
              <a:rPr lang="fr-FR" sz="2100" kern="0" dirty="0"/>
              <a:t>D</a:t>
            </a:r>
            <a:r>
              <a:rPr lang="fr-FR" sz="2100" kern="0" dirty="0" smtClean="0"/>
              <a:t>ocument </a:t>
            </a:r>
            <a:r>
              <a:rPr lang="fr-FR" sz="2100" kern="0" dirty="0" err="1" smtClean="0"/>
              <a:t>classified</a:t>
            </a:r>
            <a:r>
              <a:rPr lang="fr-FR" sz="2100" kern="0" dirty="0" smtClean="0"/>
              <a:t> and </a:t>
            </a:r>
            <a:r>
              <a:rPr lang="fr-FR" sz="2100" kern="0" dirty="0" err="1" smtClean="0"/>
              <a:t>circulated</a:t>
            </a:r>
            <a:r>
              <a:rPr lang="fr-FR" sz="2100" kern="0" dirty="0" smtClean="0"/>
              <a:t> for </a:t>
            </a:r>
            <a:r>
              <a:rPr lang="fr-FR" sz="2100" kern="0" dirty="0" err="1" smtClean="0"/>
              <a:t>approval</a:t>
            </a:r>
            <a:r>
              <a:rPr lang="fr-FR" sz="2100" kern="0" dirty="0" smtClean="0"/>
              <a:t> by</a:t>
            </a:r>
            <a:r>
              <a:rPr lang="fr-FR" sz="2100" kern="0" dirty="0"/>
              <a:t> </a:t>
            </a:r>
            <a:r>
              <a:rPr lang="fr-FR" sz="2100" kern="0" dirty="0" smtClean="0"/>
              <a:t>the </a:t>
            </a:r>
            <a:r>
              <a:rPr lang="fr-FR" sz="2100" kern="0" dirty="0"/>
              <a:t>Quality </a:t>
            </a:r>
            <a:r>
              <a:rPr lang="fr-FR" sz="2100" kern="0" dirty="0" smtClean="0"/>
              <a:t>service</a:t>
            </a:r>
          </a:p>
          <a:p>
            <a:pPr lvl="1" defTabSz="685800"/>
            <a:endParaRPr lang="en-GB" sz="2100" dirty="0" smtClean="0"/>
          </a:p>
          <a:p>
            <a:pPr marL="457200" lvl="1" indent="0" defTabSz="685800">
              <a:buNone/>
            </a:pPr>
            <a:endParaRPr lang="en-GB" sz="2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rosario.principe@cern.ch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2795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smtClean="0"/>
              <a:t>Documentation Management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7992448" cy="5112568"/>
          </a:xfrm>
        </p:spPr>
        <p:txBody>
          <a:bodyPr>
            <a:normAutofit fontScale="92500" lnSpcReduction="10000"/>
          </a:bodyPr>
          <a:lstStyle/>
          <a:p>
            <a:pPr lvl="1" defTabSz="685800"/>
            <a:r>
              <a:rPr lang="fr-FR" sz="2100" kern="0" dirty="0"/>
              <a:t>D</a:t>
            </a:r>
            <a:r>
              <a:rPr lang="fr-FR" sz="2100" kern="0" dirty="0" smtClean="0"/>
              <a:t>ocument </a:t>
            </a:r>
            <a:r>
              <a:rPr lang="fr-FR" sz="2100" kern="0" dirty="0" err="1"/>
              <a:t>adressed</a:t>
            </a:r>
            <a:r>
              <a:rPr lang="fr-FR" sz="2100" kern="0" dirty="0"/>
              <a:t> via e-mail to </a:t>
            </a:r>
            <a:r>
              <a:rPr lang="fr-FR" sz="2600" b="1" kern="0" dirty="0" smtClean="0">
                <a:hlinkClick r:id="rId2"/>
              </a:rPr>
              <a:t>QA.WP3@cern.ch</a:t>
            </a:r>
            <a:endParaRPr lang="fr-FR" sz="2600" b="1" kern="0" dirty="0" smtClean="0"/>
          </a:p>
          <a:p>
            <a:pPr lvl="1" defTabSz="685800"/>
            <a:r>
              <a:rPr lang="fr-FR" sz="2100" kern="0" dirty="0" smtClean="0"/>
              <a:t>Or </a:t>
            </a:r>
            <a:r>
              <a:rPr lang="fr-FR" sz="2100" kern="0" dirty="0"/>
              <a:t>call the Q</a:t>
            </a:r>
            <a:r>
              <a:rPr lang="fr-FR" sz="2100" kern="0" dirty="0" smtClean="0"/>
              <a:t>uality service at +41 75 411 0232 (16 0232)</a:t>
            </a:r>
          </a:p>
          <a:p>
            <a:pPr lvl="1" defTabSz="685800"/>
            <a:r>
              <a:rPr lang="fr-FR" sz="2100" kern="0" dirty="0" err="1" smtClean="0"/>
              <a:t>Other</a:t>
            </a:r>
            <a:r>
              <a:rPr lang="fr-FR" sz="2100" kern="0" dirty="0" smtClean="0"/>
              <a:t> </a:t>
            </a:r>
            <a:r>
              <a:rPr lang="fr-FR" sz="2100" kern="0" dirty="0" err="1" smtClean="0"/>
              <a:t>available</a:t>
            </a:r>
            <a:r>
              <a:rPr lang="fr-FR" sz="2100" kern="0" dirty="0" smtClean="0"/>
              <a:t> </a:t>
            </a:r>
            <a:r>
              <a:rPr lang="fr-FR" sz="2100" kern="0" dirty="0" err="1" smtClean="0"/>
              <a:t>numbers</a:t>
            </a:r>
            <a:r>
              <a:rPr lang="fr-FR" sz="2100" kern="0" dirty="0" smtClean="0"/>
              <a:t>:</a:t>
            </a:r>
          </a:p>
          <a:p>
            <a:pPr lvl="2" defTabSz="685800"/>
            <a:r>
              <a:rPr lang="fr-FR" sz="2100" kern="0" dirty="0"/>
              <a:t>Sabine Menu 	</a:t>
            </a:r>
            <a:r>
              <a:rPr lang="fr-FR" sz="2100" kern="0" dirty="0" smtClean="0"/>
              <a:t>	+41 75 411 3528 </a:t>
            </a:r>
            <a:r>
              <a:rPr lang="fr-FR" sz="2100" kern="0" dirty="0"/>
              <a:t>(163528)</a:t>
            </a:r>
          </a:p>
          <a:p>
            <a:pPr lvl="2" defTabSz="685800"/>
            <a:r>
              <a:rPr lang="fr-FR" sz="2100" kern="0" dirty="0"/>
              <a:t>Richard Berthet 	</a:t>
            </a:r>
            <a:r>
              <a:rPr lang="fr-FR" sz="2100" kern="0" dirty="0" smtClean="0"/>
              <a:t>+41 75 411 6884 </a:t>
            </a:r>
            <a:r>
              <a:rPr lang="fr-FR" sz="2100" kern="0" dirty="0"/>
              <a:t>(166884)</a:t>
            </a:r>
            <a:endParaRPr lang="en-GB" sz="2100" kern="0" dirty="0"/>
          </a:p>
          <a:p>
            <a:pPr lvl="2" defTabSz="685800"/>
            <a:r>
              <a:rPr lang="fr-FR" sz="2100" kern="0" dirty="0"/>
              <a:t>Olivier </a:t>
            </a:r>
            <a:r>
              <a:rPr lang="fr-FR" sz="2100" kern="0" dirty="0" smtClean="0"/>
              <a:t>Housiaux</a:t>
            </a:r>
            <a:r>
              <a:rPr lang="fr-FR" sz="2100" kern="0" dirty="0"/>
              <a:t>	</a:t>
            </a:r>
            <a:r>
              <a:rPr lang="fr-FR" sz="2100" kern="0" dirty="0" smtClean="0"/>
              <a:t>+41 75 411 5300 </a:t>
            </a:r>
            <a:r>
              <a:rPr lang="fr-FR" sz="2100" kern="0" dirty="0"/>
              <a:t>(165300)</a:t>
            </a:r>
            <a:endParaRPr lang="en-GB" sz="2100" kern="0" dirty="0"/>
          </a:p>
          <a:p>
            <a:pPr marL="914400" lvl="2" indent="0" defTabSz="685800">
              <a:buNone/>
            </a:pPr>
            <a:endParaRPr lang="fr-FR" sz="1700" kern="0" dirty="0"/>
          </a:p>
          <a:p>
            <a:pPr lvl="1" defTabSz="685800">
              <a:spcBef>
                <a:spcPts val="1200"/>
              </a:spcBef>
              <a:spcAft>
                <a:spcPts val="600"/>
              </a:spcAft>
            </a:pPr>
            <a:r>
              <a:rPr lang="fr-FR" sz="2100" kern="0" dirty="0" smtClean="0"/>
              <a:t>The Quality </a:t>
            </a:r>
            <a:r>
              <a:rPr lang="fr-FR" sz="2100" kern="0" dirty="0"/>
              <a:t>Team to </a:t>
            </a:r>
            <a:r>
              <a:rPr lang="fr-FR" sz="2100" kern="0" dirty="0" err="1"/>
              <a:t>ensure</a:t>
            </a:r>
            <a:r>
              <a:rPr lang="fr-FR" sz="2100" kern="0" dirty="0"/>
              <a:t> </a:t>
            </a:r>
            <a:r>
              <a:rPr lang="fr-FR" sz="2100" kern="0" dirty="0" err="1"/>
              <a:t>that</a:t>
            </a:r>
            <a:r>
              <a:rPr lang="fr-FR" sz="2100" kern="0" dirty="0"/>
              <a:t> :  </a:t>
            </a:r>
          </a:p>
          <a:p>
            <a:pPr lvl="2" defTabSz="685800"/>
            <a:r>
              <a:rPr lang="fr-FR" sz="1700" kern="0" dirty="0" smtClean="0"/>
              <a:t>The document </a:t>
            </a:r>
            <a:r>
              <a:rPr lang="fr-FR" sz="1700" kern="0" dirty="0" err="1" smtClean="0"/>
              <a:t>is</a:t>
            </a:r>
            <a:r>
              <a:rPr lang="fr-FR" sz="1700" kern="0" dirty="0" smtClean="0"/>
              <a:t> </a:t>
            </a:r>
            <a:r>
              <a:rPr lang="fr-FR" sz="1700" kern="0" dirty="0" err="1" smtClean="0"/>
              <a:t>named</a:t>
            </a:r>
            <a:r>
              <a:rPr lang="fr-FR" sz="1700" kern="0" dirty="0" smtClean="0"/>
              <a:t> </a:t>
            </a:r>
            <a:r>
              <a:rPr lang="fr-FR" sz="1700" kern="0" dirty="0" err="1" smtClean="0"/>
              <a:t>according</a:t>
            </a:r>
            <a:r>
              <a:rPr lang="fr-FR" sz="1700" kern="0" dirty="0" smtClean="0"/>
              <a:t> </a:t>
            </a:r>
            <a:r>
              <a:rPr lang="fr-FR" sz="1700" kern="0" dirty="0"/>
              <a:t>the </a:t>
            </a:r>
            <a:r>
              <a:rPr lang="fr-FR" sz="1700" kern="0" dirty="0" smtClean="0"/>
              <a:t>HL-LHC QAP and QAC </a:t>
            </a:r>
            <a:endParaRPr lang="fr-FR" sz="1700" kern="0" dirty="0"/>
          </a:p>
          <a:p>
            <a:pPr lvl="2" defTabSz="685800"/>
            <a:r>
              <a:rPr lang="fr-FR" sz="1700" kern="0" dirty="0" err="1"/>
              <a:t>Available</a:t>
            </a:r>
            <a:r>
              <a:rPr lang="fr-FR" sz="1700" kern="0" dirty="0"/>
              <a:t> </a:t>
            </a:r>
            <a:r>
              <a:rPr lang="fr-FR" sz="1700" kern="0" dirty="0" err="1"/>
              <a:t>within</a:t>
            </a:r>
            <a:r>
              <a:rPr lang="fr-FR" sz="1700" kern="0" dirty="0"/>
              <a:t> WP3 + HL-LHC + Hardware Baseline</a:t>
            </a:r>
          </a:p>
          <a:p>
            <a:pPr lvl="2" defTabSz="685800"/>
            <a:r>
              <a:rPr lang="fr-FR" sz="1700" kern="0" dirty="0"/>
              <a:t>Validation </a:t>
            </a:r>
            <a:r>
              <a:rPr lang="fr-FR" sz="1700" kern="0" dirty="0" err="1"/>
              <a:t>process</a:t>
            </a:r>
            <a:r>
              <a:rPr lang="fr-FR" sz="1700" kern="0" dirty="0"/>
              <a:t> </a:t>
            </a:r>
            <a:r>
              <a:rPr lang="fr-FR" sz="1700" kern="0" dirty="0" err="1" smtClean="0"/>
              <a:t>respected</a:t>
            </a:r>
            <a:endParaRPr lang="fr-FR" sz="1700" kern="0" dirty="0" smtClean="0"/>
          </a:p>
          <a:p>
            <a:pPr lvl="2" defTabSz="685800"/>
            <a:endParaRPr lang="fr-FR" sz="1700" kern="0" dirty="0"/>
          </a:p>
          <a:p>
            <a:pPr lvl="1" defTabSz="685800"/>
            <a:r>
              <a:rPr lang="fr-FR" sz="2100" kern="0" dirty="0" smtClean="0"/>
              <a:t>To the </a:t>
            </a:r>
            <a:r>
              <a:rPr lang="fr-FR" sz="2100" kern="0" dirty="0"/>
              <a:t>Quality S</a:t>
            </a:r>
            <a:r>
              <a:rPr lang="fr-FR" sz="2100" kern="0" dirty="0" smtClean="0"/>
              <a:t>ervice to </a:t>
            </a:r>
            <a:r>
              <a:rPr lang="fr-FR" sz="2100" kern="0" dirty="0" err="1" smtClean="0"/>
              <a:t>launch</a:t>
            </a:r>
            <a:r>
              <a:rPr lang="fr-FR" sz="2100" kern="0" dirty="0" smtClean="0"/>
              <a:t> the </a:t>
            </a:r>
            <a:r>
              <a:rPr lang="fr-FR" sz="2100" kern="0" dirty="0" err="1" smtClean="0"/>
              <a:t>approval</a:t>
            </a:r>
            <a:r>
              <a:rPr lang="fr-FR" sz="2100" kern="0" dirty="0" smtClean="0"/>
              <a:t> </a:t>
            </a:r>
            <a:r>
              <a:rPr lang="fr-FR" sz="2100" kern="0" dirty="0" err="1" smtClean="0"/>
              <a:t>process</a:t>
            </a:r>
            <a:r>
              <a:rPr lang="fr-FR" sz="2100" kern="0" dirty="0" smtClean="0"/>
              <a:t> in accordance </a:t>
            </a:r>
            <a:r>
              <a:rPr lang="fr-FR" sz="2100" kern="0" dirty="0" err="1" smtClean="0"/>
              <a:t>with</a:t>
            </a:r>
            <a:r>
              <a:rPr lang="fr-FR" sz="2100" kern="0" dirty="0" smtClean="0"/>
              <a:t> the document type and/or the </a:t>
            </a:r>
            <a:r>
              <a:rPr lang="fr-FR" sz="2100" kern="0" dirty="0" err="1" smtClean="0"/>
              <a:t>equipment</a:t>
            </a:r>
            <a:r>
              <a:rPr lang="fr-FR" sz="2100" kern="0" dirty="0" smtClean="0"/>
              <a:t> code </a:t>
            </a:r>
            <a:r>
              <a:rPr lang="fr-FR" sz="2100" kern="0" dirty="0" err="1" smtClean="0"/>
              <a:t>based</a:t>
            </a:r>
            <a:r>
              <a:rPr lang="fr-FR" sz="2100" kern="0" dirty="0" smtClean="0"/>
              <a:t> on the LHC </a:t>
            </a:r>
            <a:r>
              <a:rPr lang="fr-FR" sz="2100" kern="0" dirty="0" err="1" smtClean="0"/>
              <a:t>procedure</a:t>
            </a:r>
            <a:r>
              <a:rPr lang="fr-FR" sz="2100" kern="0" dirty="0" smtClean="0"/>
              <a:t> «</a:t>
            </a:r>
            <a:r>
              <a:rPr lang="en-GB" sz="2100" kern="0" dirty="0">
                <a:hlinkClick r:id="rId3"/>
              </a:rPr>
              <a:t>Equipment Naming </a:t>
            </a:r>
            <a:r>
              <a:rPr lang="en-GB" sz="2100" kern="0" dirty="0" smtClean="0">
                <a:hlinkClick r:id="rId3"/>
              </a:rPr>
              <a:t>Conventions</a:t>
            </a:r>
            <a:r>
              <a:rPr lang="fr-FR" sz="2100" kern="0" dirty="0" smtClean="0"/>
              <a:t>»</a:t>
            </a:r>
            <a:r>
              <a:rPr lang="en-GB" sz="2100" kern="0" dirty="0" smtClean="0"/>
              <a:t> and </a:t>
            </a:r>
            <a:r>
              <a:rPr lang="en-GB" sz="2100" kern="0" dirty="0" smtClean="0">
                <a:hlinkClick r:id="rId4"/>
              </a:rPr>
              <a:t>naming portal CERN</a:t>
            </a:r>
            <a:r>
              <a:rPr lang="en-GB" sz="2100" kern="0" dirty="0" smtClean="0"/>
              <a:t>.</a:t>
            </a:r>
            <a:endParaRPr lang="fr-FR" sz="1300" kern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rosario.principe@cern.ch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077" y="3121521"/>
            <a:ext cx="1750595" cy="23341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339" y="3157154"/>
            <a:ext cx="1728191" cy="22984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147844"/>
            <a:ext cx="1735191" cy="23078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7915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smtClean="0"/>
              <a:t>Documentation Management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435280" cy="5616624"/>
          </a:xfrm>
        </p:spPr>
        <p:txBody>
          <a:bodyPr>
            <a:normAutofit/>
          </a:bodyPr>
          <a:lstStyle/>
          <a:p>
            <a:pPr defTabSz="685800"/>
            <a:r>
              <a:rPr lang="fr-FR" sz="2500" kern="0" dirty="0" smtClean="0"/>
              <a:t>WP3 documents </a:t>
            </a:r>
            <a:r>
              <a:rPr lang="fr-FR" sz="2500" kern="0" dirty="0" err="1" smtClean="0"/>
              <a:t>available</a:t>
            </a:r>
            <a:r>
              <a:rPr lang="fr-FR" sz="2500" kern="0" dirty="0" smtClean="0"/>
              <a:t> in EDMS (</a:t>
            </a:r>
            <a:r>
              <a:rPr lang="en-GB" sz="2400" dirty="0" smtClean="0"/>
              <a:t>Engineering </a:t>
            </a:r>
            <a:r>
              <a:rPr lang="en-GB" sz="2400" dirty="0"/>
              <a:t>&amp; Equipment Data Management </a:t>
            </a:r>
            <a:r>
              <a:rPr lang="en-GB" sz="2400" dirty="0" smtClean="0"/>
              <a:t>Service</a:t>
            </a:r>
            <a:r>
              <a:rPr lang="fr-FR" sz="2500" kern="0" dirty="0"/>
              <a:t>)</a:t>
            </a:r>
          </a:p>
          <a:p>
            <a:pPr lvl="1" defTabSz="685800"/>
            <a:r>
              <a:rPr lang="fr-FR" sz="2100" kern="0" dirty="0" smtClean="0"/>
              <a:t>HiLumi: </a:t>
            </a:r>
            <a:r>
              <a:rPr lang="en-GB" sz="2000" u="sng" cap="smal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CERN-0000096384</a:t>
            </a:r>
            <a:endParaRPr lang="en-GB" sz="2100" u="sng" kern="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 defTabSz="685800"/>
            <a:r>
              <a:rPr lang="fr-CH" sz="2100" kern="0" dirty="0" smtClean="0"/>
              <a:t>HL-LHC Item catalogue: </a:t>
            </a:r>
            <a:r>
              <a:rPr lang="en-GB" sz="2000" u="sng" cap="smal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HCLQXFC001</a:t>
            </a:r>
            <a:endParaRPr lang="fr-CH" sz="2000" u="sng" cap="small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 defTabSz="685800">
              <a:buFont typeface="Wingdings" panose="05000000000000000000" pitchFamily="2" charset="2"/>
              <a:buChar char="§"/>
            </a:pPr>
            <a:endParaRPr lang="en-GB" sz="900" u="sng" dirty="0"/>
          </a:p>
          <a:p>
            <a:pPr marL="342900" lvl="1" indent="-342900" defTabSz="685800"/>
            <a:r>
              <a:rPr lang="fr-FR" sz="2500" kern="0" dirty="0" smtClean="0"/>
              <a:t>Once </a:t>
            </a:r>
            <a:r>
              <a:rPr lang="fr-FR" sz="2500" kern="0" dirty="0" err="1" smtClean="0"/>
              <a:t>validated</a:t>
            </a:r>
            <a:r>
              <a:rPr lang="fr-FR" sz="2500" kern="0" dirty="0" smtClean="0"/>
              <a:t>, documentation </a:t>
            </a:r>
            <a:r>
              <a:rPr lang="fr-FR" sz="2500" kern="0" dirty="0" err="1" smtClean="0"/>
              <a:t>also</a:t>
            </a:r>
            <a:r>
              <a:rPr lang="fr-FR" sz="2500" kern="0" dirty="0" smtClean="0"/>
              <a:t> </a:t>
            </a:r>
            <a:r>
              <a:rPr lang="fr-FR" sz="2500" kern="0" dirty="0" err="1" smtClean="0"/>
              <a:t>available</a:t>
            </a:r>
            <a:r>
              <a:rPr lang="fr-FR" sz="2500" kern="0" dirty="0" smtClean="0"/>
              <a:t> in:</a:t>
            </a:r>
            <a:endParaRPr lang="en-GB" sz="2100" kern="0" dirty="0"/>
          </a:p>
          <a:p>
            <a:pPr lvl="1" defTabSz="685800"/>
            <a:r>
              <a:rPr lang="fr-CH" sz="2100" kern="0" dirty="0"/>
              <a:t>LHC Hardware </a:t>
            </a:r>
            <a:r>
              <a:rPr lang="fr-CH" sz="2100" kern="0" dirty="0" err="1" smtClean="0"/>
              <a:t>baseline</a:t>
            </a:r>
            <a:endParaRPr lang="fr-CH" sz="2100" kern="0" dirty="0"/>
          </a:p>
          <a:p>
            <a:pPr marL="457200" lvl="1" indent="0" defTabSz="685800">
              <a:buNone/>
            </a:pPr>
            <a:endParaRPr lang="en-GB" sz="1400" dirty="0" smtClean="0"/>
          </a:p>
          <a:p>
            <a:pPr marL="342900" lvl="1" indent="-342900" defTabSz="685800"/>
            <a:r>
              <a:rPr lang="en-GB" sz="2500" kern="0" dirty="0"/>
              <a:t>Validation </a:t>
            </a:r>
            <a:r>
              <a:rPr lang="en-GB" sz="2500" kern="0" dirty="0" smtClean="0"/>
              <a:t>circuit (as discussed with </a:t>
            </a:r>
            <a:r>
              <a:rPr lang="en-GB" sz="2500" kern="0" dirty="0" err="1" smtClean="0"/>
              <a:t>Hilumi</a:t>
            </a:r>
            <a:r>
              <a:rPr lang="en-GB" sz="2500" kern="0" dirty="0" smtClean="0"/>
              <a:t> PLO):</a:t>
            </a:r>
            <a:endParaRPr lang="en-GB" sz="2500" kern="0" dirty="0"/>
          </a:p>
          <a:p>
            <a:pPr lvl="1" defTabSz="685800"/>
            <a:r>
              <a:rPr lang="en-GB" sz="2100" kern="0" dirty="0"/>
              <a:t>Engineering Check: </a:t>
            </a:r>
            <a:r>
              <a:rPr lang="en-GB" sz="2100" kern="0" dirty="0" smtClean="0"/>
              <a:t>technical </a:t>
            </a:r>
            <a:r>
              <a:rPr lang="en-GB" sz="2100" kern="0" dirty="0" err="1" smtClean="0"/>
              <a:t>responsibles</a:t>
            </a:r>
            <a:r>
              <a:rPr lang="en-GB" sz="2100" kern="0" dirty="0" smtClean="0"/>
              <a:t> + other stakeholders </a:t>
            </a:r>
            <a:r>
              <a:rPr lang="en-GB" sz="2100" kern="0" dirty="0"/>
              <a:t>if needed</a:t>
            </a:r>
          </a:p>
          <a:p>
            <a:pPr lvl="1" defTabSz="685800"/>
            <a:r>
              <a:rPr lang="en-GB" sz="2100" kern="0" dirty="0" smtClean="0"/>
              <a:t>Approval </a:t>
            </a:r>
            <a:r>
              <a:rPr lang="en-GB" sz="2100" kern="0" dirty="0"/>
              <a:t>: </a:t>
            </a:r>
          </a:p>
          <a:p>
            <a:pPr marL="1714500" lvl="3" indent="-342900" defTabSz="685800">
              <a:buFont typeface="+mj-lt"/>
              <a:buAutoNum type="arabicPeriod"/>
            </a:pPr>
            <a:r>
              <a:rPr lang="fr-CH" sz="1600" kern="0" dirty="0" smtClean="0"/>
              <a:t>Impact on WP3 </a:t>
            </a:r>
            <a:r>
              <a:rPr lang="fr-CH" sz="1600" kern="0" dirty="0" err="1" smtClean="0"/>
              <a:t>uniquely</a:t>
            </a:r>
            <a:r>
              <a:rPr lang="fr-CH" sz="1600" kern="0" dirty="0"/>
              <a:t> 	</a:t>
            </a:r>
            <a:r>
              <a:rPr lang="fr-CH" sz="1600" kern="0" dirty="0" smtClean="0">
                <a:sym typeface="Wingdings" panose="05000000000000000000" pitchFamily="2" charset="2"/>
              </a:rPr>
              <a:t></a:t>
            </a:r>
            <a:r>
              <a:rPr lang="fr-CH" sz="1600" kern="0" dirty="0" smtClean="0"/>
              <a:t> 	WP3</a:t>
            </a:r>
            <a:endParaRPr lang="fr-CH" sz="1600" kern="0" dirty="0"/>
          </a:p>
          <a:p>
            <a:pPr marL="1714500" lvl="3" indent="-342900" defTabSz="685800">
              <a:buFont typeface="+mj-lt"/>
              <a:buAutoNum type="arabicPeriod"/>
            </a:pPr>
            <a:r>
              <a:rPr lang="fr-CH" sz="1600" kern="0" dirty="0"/>
              <a:t>Impact </a:t>
            </a:r>
            <a:r>
              <a:rPr lang="fr-CH" sz="1600" kern="0" dirty="0" err="1"/>
              <a:t>outside</a:t>
            </a:r>
            <a:r>
              <a:rPr lang="fr-CH" sz="1600" kern="0" dirty="0"/>
              <a:t> </a:t>
            </a:r>
            <a:r>
              <a:rPr lang="fr-CH" sz="1600" kern="0" dirty="0" smtClean="0"/>
              <a:t>WP3 	</a:t>
            </a:r>
            <a:r>
              <a:rPr lang="fr-CH" sz="1600" kern="0" dirty="0" smtClean="0">
                <a:sym typeface="Wingdings" panose="05000000000000000000" pitchFamily="2" charset="2"/>
              </a:rPr>
              <a:t> 	</a:t>
            </a:r>
            <a:r>
              <a:rPr lang="fr-CH" sz="1600" kern="0" dirty="0" smtClean="0"/>
              <a:t>HL-LHC PLO</a:t>
            </a:r>
            <a:endParaRPr lang="fr-CH" sz="1600" kern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0578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160210 QA for WP11" id="{3BAF78D8-B5B4-4B6A-A69A-222D603AAEBD}" vid="{39FA66C5-82DA-4E5F-8EC3-A687345C34E3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20160210 QA for WP11</Template>
  <TotalTime>7718</TotalTime>
  <Words>1305</Words>
  <Application>Microsoft Office PowerPoint</Application>
  <PresentationFormat>On-screen Show (4:3)</PresentationFormat>
  <Paragraphs>296</Paragraphs>
  <Slides>47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  <vt:variant>
        <vt:lpstr>Custom Shows</vt:lpstr>
      </vt:variant>
      <vt:variant>
        <vt:i4>1</vt:i4>
      </vt:variant>
    </vt:vector>
  </HeadingPairs>
  <TitlesOfParts>
    <vt:vector size="52" baseType="lpstr">
      <vt:lpstr>Arial</vt:lpstr>
      <vt:lpstr>Calibri</vt:lpstr>
      <vt:lpstr>Wingdings</vt:lpstr>
      <vt:lpstr>Thème Office</vt:lpstr>
      <vt:lpstr>WP3 Quality Assurance</vt:lpstr>
      <vt:lpstr>Outline</vt:lpstr>
      <vt:lpstr>Mandate</vt:lpstr>
      <vt:lpstr>Experience and Sensitive Points</vt:lpstr>
      <vt:lpstr>Documentation Management</vt:lpstr>
      <vt:lpstr>Maitrise Documentaire</vt:lpstr>
      <vt:lpstr>Documentation Management</vt:lpstr>
      <vt:lpstr>Documentation Management</vt:lpstr>
      <vt:lpstr>Documentation Management</vt:lpstr>
      <vt:lpstr>HiLumi: CERN-0000096384</vt:lpstr>
      <vt:lpstr>Item catalogue: HCLQXFC001</vt:lpstr>
      <vt:lpstr>Procedures</vt:lpstr>
      <vt:lpstr>PowerPoint Presentation</vt:lpstr>
      <vt:lpstr>LBNL and Fermilab</vt:lpstr>
      <vt:lpstr>From ABS, Vector Traveler, Manufacturing Procedures…</vt:lpstr>
      <vt:lpstr>Drawings</vt:lpstr>
      <vt:lpstr>Drawings validation circuit (Drawing and 3D Model Management and Control, LHC-PM-QA-305)</vt:lpstr>
      <vt:lpstr>Quality control</vt:lpstr>
      <vt:lpstr>Manufacturing Flowchart</vt:lpstr>
      <vt:lpstr>Manufacturing and Inspection Plan (MIP)</vt:lpstr>
      <vt:lpstr>Manufacturing and Inspection Plan</vt:lpstr>
      <vt:lpstr>Follow-up files</vt:lpstr>
      <vt:lpstr>Follow-up files</vt:lpstr>
      <vt:lpstr>Fabrication Procedures</vt:lpstr>
      <vt:lpstr>Fabrication Procedures</vt:lpstr>
      <vt:lpstr>Fabrication Procedures</vt:lpstr>
      <vt:lpstr>Fabrication Procedures</vt:lpstr>
      <vt:lpstr>Control procedures</vt:lpstr>
      <vt:lpstr>Control procedures</vt:lpstr>
      <vt:lpstr>Control procedures</vt:lpstr>
      <vt:lpstr>Control procedures</vt:lpstr>
      <vt:lpstr>Follow-up of the WP3 Activities</vt:lpstr>
      <vt:lpstr>Follow-up in MTF</vt:lpstr>
      <vt:lpstr>Ease the access to critical data</vt:lpstr>
      <vt:lpstr>Operation traceability</vt:lpstr>
      <vt:lpstr>Info in MTF (polymerization cycle)</vt:lpstr>
      <vt:lpstr>Annotated procedures</vt:lpstr>
      <vt:lpstr>Non conformity management</vt:lpstr>
      <vt:lpstr>Non conformity management</vt:lpstr>
      <vt:lpstr>Non conformity management</vt:lpstr>
      <vt:lpstr>Procurement</vt:lpstr>
      <vt:lpstr>Procurement</vt:lpstr>
      <vt:lpstr>Procurement</vt:lpstr>
      <vt:lpstr>Conclusion</vt:lpstr>
      <vt:lpstr>Thank you</vt:lpstr>
      <vt:lpstr>Hardware baseline</vt:lpstr>
      <vt:lpstr>Non conformity management</vt:lpstr>
      <vt:lpstr>Custom Show 1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QA for WP11</dc:title>
  <dc:creator>Rosario Principe</dc:creator>
  <cp:lastModifiedBy>Rosario Principe</cp:lastModifiedBy>
  <cp:revision>249</cp:revision>
  <dcterms:created xsi:type="dcterms:W3CDTF">2016-02-09T16:08:57Z</dcterms:created>
  <dcterms:modified xsi:type="dcterms:W3CDTF">2016-06-09T07:57:08Z</dcterms:modified>
</cp:coreProperties>
</file>