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66"/>
  </p:notesMasterIdLst>
  <p:handoutMasterIdLst>
    <p:handoutMasterId r:id="rId67"/>
  </p:handoutMasterIdLst>
  <p:sldIdLst>
    <p:sldId id="257" r:id="rId3"/>
    <p:sldId id="258" r:id="rId4"/>
    <p:sldId id="259" r:id="rId5"/>
    <p:sldId id="294" r:id="rId6"/>
    <p:sldId id="260" r:id="rId7"/>
    <p:sldId id="261" r:id="rId8"/>
    <p:sldId id="295" r:id="rId9"/>
    <p:sldId id="262" r:id="rId10"/>
    <p:sldId id="263" r:id="rId11"/>
    <p:sldId id="321" r:id="rId12"/>
    <p:sldId id="296" r:id="rId13"/>
    <p:sldId id="264" r:id="rId14"/>
    <p:sldId id="297" r:id="rId15"/>
    <p:sldId id="298" r:id="rId16"/>
    <p:sldId id="266" r:id="rId17"/>
    <p:sldId id="299" r:id="rId18"/>
    <p:sldId id="267" r:id="rId19"/>
    <p:sldId id="300" r:id="rId20"/>
    <p:sldId id="268" r:id="rId21"/>
    <p:sldId id="301" r:id="rId22"/>
    <p:sldId id="302" r:id="rId23"/>
    <p:sldId id="303" r:id="rId24"/>
    <p:sldId id="304" r:id="rId25"/>
    <p:sldId id="305" r:id="rId26"/>
    <p:sldId id="271" r:id="rId27"/>
    <p:sldId id="314" r:id="rId28"/>
    <p:sldId id="272" r:id="rId29"/>
    <p:sldId id="306" r:id="rId30"/>
    <p:sldId id="307" r:id="rId31"/>
    <p:sldId id="274" r:id="rId32"/>
    <p:sldId id="308" r:id="rId33"/>
    <p:sldId id="275" r:id="rId34"/>
    <p:sldId id="309" r:id="rId35"/>
    <p:sldId id="310" r:id="rId36"/>
    <p:sldId id="276" r:id="rId37"/>
    <p:sldId id="311" r:id="rId38"/>
    <p:sldId id="312" r:id="rId39"/>
    <p:sldId id="277" r:id="rId40"/>
    <p:sldId id="278" r:id="rId41"/>
    <p:sldId id="279" r:id="rId42"/>
    <p:sldId id="313" r:id="rId43"/>
    <p:sldId id="316" r:id="rId44"/>
    <p:sldId id="315" r:id="rId45"/>
    <p:sldId id="280" r:id="rId46"/>
    <p:sldId id="317" r:id="rId47"/>
    <p:sldId id="318" r:id="rId48"/>
    <p:sldId id="319" r:id="rId49"/>
    <p:sldId id="320" r:id="rId50"/>
    <p:sldId id="281" r:id="rId51"/>
    <p:sldId id="282" r:id="rId52"/>
    <p:sldId id="283" r:id="rId53"/>
    <p:sldId id="322" r:id="rId54"/>
    <p:sldId id="326" r:id="rId55"/>
    <p:sldId id="327" r:id="rId56"/>
    <p:sldId id="328" r:id="rId57"/>
    <p:sldId id="284" r:id="rId58"/>
    <p:sldId id="323" r:id="rId59"/>
    <p:sldId id="324" r:id="rId60"/>
    <p:sldId id="285" r:id="rId61"/>
    <p:sldId id="286" r:id="rId62"/>
    <p:sldId id="325" r:id="rId63"/>
    <p:sldId id="287" r:id="rId64"/>
    <p:sldId id="329"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eph V. Minervini" initials="JVM" lastIdx="8"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2" d="100"/>
          <a:sy n="92" d="100"/>
        </p:scale>
        <p:origin x="-384" y="-9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slide" Target="slides/slide61.xml"/><Relationship Id="rId64" Type="http://schemas.openxmlformats.org/officeDocument/2006/relationships/slide" Target="slides/slide62.xml"/><Relationship Id="rId65" Type="http://schemas.openxmlformats.org/officeDocument/2006/relationships/slide" Target="slides/slide63.xml"/><Relationship Id="rId66" Type="http://schemas.openxmlformats.org/officeDocument/2006/relationships/notesMaster" Target="notesMasters/notesMaster1.xml"/><Relationship Id="rId67" Type="http://schemas.openxmlformats.org/officeDocument/2006/relationships/handoutMaster" Target="handoutMasters/handoutMaster1.xml"/><Relationship Id="rId68" Type="http://schemas.openxmlformats.org/officeDocument/2006/relationships/printerSettings" Target="printerSettings/printerSettings1.bin"/><Relationship Id="rId69" Type="http://schemas.openxmlformats.org/officeDocument/2006/relationships/commentAuthors" Target="commentAuthors.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70" Type="http://schemas.openxmlformats.org/officeDocument/2006/relationships/presProps" Target="presProps.xml"/><Relationship Id="rId71" Type="http://schemas.openxmlformats.org/officeDocument/2006/relationships/viewProps" Target="viewProps.xml"/><Relationship Id="rId72" Type="http://schemas.openxmlformats.org/officeDocument/2006/relationships/theme" Target="theme/theme1.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73" Type="http://schemas.openxmlformats.org/officeDocument/2006/relationships/tableStyles" Target="tableStyles.xml"/><Relationship Id="rId60" Type="http://schemas.openxmlformats.org/officeDocument/2006/relationships/slide" Target="slides/slide58.xml"/><Relationship Id="rId61" Type="http://schemas.openxmlformats.org/officeDocument/2006/relationships/slide" Target="slides/slide59.xml"/><Relationship Id="rId62" Type="http://schemas.openxmlformats.org/officeDocument/2006/relationships/slide" Target="slides/slide60.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6-09T17:25:25.175" idx="7">
    <p:pos x="5320" y="3585"/>
    <p:text>Again, this is what the risk registry and mitigation plan is for. The recommendation should be to "Update and complete the risk register to ensure that all risks have been identified, evaluated, and mitigation plans devleoped."</p:text>
  </p:cm>
</p:cmLst>
</file>

<file path=ppt/comments/comment2.xml><?xml version="1.0" encoding="utf-8"?>
<p:cmLst xmlns:a="http://schemas.openxmlformats.org/drawingml/2006/main" xmlns:r="http://schemas.openxmlformats.org/officeDocument/2006/relationships" xmlns:p="http://schemas.openxmlformats.org/presentationml/2006/main">
  <p:cm authorId="1" dt="2016-06-09T17:30:38.039" idx="8">
    <p:pos x="5650" y="3500"/>
    <p:text>I think the industrial partners should be involved through the whole process of fabricating the cold mass, otheriwse they will not have enough expereince to bid on a new project.</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25C6801-3D5F-DB4D-BCD3-29E35229712E}" type="datetimeFigureOut">
              <a:rPr kumimoji="1" lang="ja-JP" altLang="en-US" smtClean="0"/>
              <a:t>16/06/16</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E5EDE83-8B0D-E44A-92C1-8636CFAFAEE8}" type="slidenum">
              <a:rPr kumimoji="1" lang="ja-JP" altLang="en-US" smtClean="0"/>
              <a:t>‹#›</a:t>
            </a:fld>
            <a:endParaRPr kumimoji="1" lang="ja-JP" altLang="en-US"/>
          </a:p>
        </p:txBody>
      </p:sp>
    </p:spTree>
    <p:extLst>
      <p:ext uri="{BB962C8B-B14F-4D97-AF65-F5344CB8AC3E}">
        <p14:creationId xmlns:p14="http://schemas.microsoft.com/office/powerpoint/2010/main" val="83757438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284E9-8698-A843-BD09-14A98F04DBDD}" type="datetimeFigureOut">
              <a:rPr kumimoji="1" lang="ja-JP" altLang="en-US" smtClean="0"/>
              <a:t>16/06/16</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9539C8-C8D9-9540-B6D8-C64509B2A82F}" type="slidenum">
              <a:rPr kumimoji="1" lang="ja-JP" altLang="en-US" smtClean="0"/>
              <a:t>‹#›</a:t>
            </a:fld>
            <a:endParaRPr kumimoji="1" lang="ja-JP" altLang="en-US"/>
          </a:p>
        </p:txBody>
      </p:sp>
    </p:spTree>
    <p:extLst>
      <p:ext uri="{BB962C8B-B14F-4D97-AF65-F5344CB8AC3E}">
        <p14:creationId xmlns:p14="http://schemas.microsoft.com/office/powerpoint/2010/main" val="82726890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Master" Target="../slideMasters/slideMaster2.xml"/><Relationship Id="rId2" Type="http://schemas.openxmlformats.org/officeDocument/2006/relationships/image" Target="../media/image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2000B7C-3AC4-0C4D-AA25-FCF8D8B0D9EB}" type="datetime1">
              <a:rPr lang="ja-JP" altLang="en-US" smtClean="0"/>
              <a:t>16/06/16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FC322-29F9-42B5-AB81-6335FE4128E0}" type="slidenum">
              <a:rPr lang="en-US" smtClean="0"/>
              <a:t>‹#›</a:t>
            </a:fld>
            <a:endParaRPr lang="en-US"/>
          </a:p>
        </p:txBody>
      </p:sp>
    </p:spTree>
    <p:extLst>
      <p:ext uri="{BB962C8B-B14F-4D97-AF65-F5344CB8AC3E}">
        <p14:creationId xmlns:p14="http://schemas.microsoft.com/office/powerpoint/2010/main" val="1442080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5F158A-6C7C-8C49-AFBA-38DE097A54F8}" type="datetime1">
              <a:rPr lang="ja-JP" altLang="en-US" smtClean="0"/>
              <a:t>16/06/16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FC322-29F9-42B5-AB81-6335FE4128E0}" type="slidenum">
              <a:rPr lang="en-US" smtClean="0"/>
              <a:t>‹#›</a:t>
            </a:fld>
            <a:endParaRPr lang="en-US"/>
          </a:p>
        </p:txBody>
      </p:sp>
    </p:spTree>
    <p:extLst>
      <p:ext uri="{BB962C8B-B14F-4D97-AF65-F5344CB8AC3E}">
        <p14:creationId xmlns:p14="http://schemas.microsoft.com/office/powerpoint/2010/main" val="1473904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C4CDF49-A455-7A49-8EBE-2FD3DAC521D3}" type="datetime1">
              <a:rPr lang="ja-JP" altLang="en-US" smtClean="0"/>
              <a:t>16/06/16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FC322-29F9-42B5-AB81-6335FE4128E0}" type="slidenum">
              <a:rPr lang="en-US" smtClean="0"/>
              <a:t>‹#›</a:t>
            </a:fld>
            <a:endParaRPr lang="en-US"/>
          </a:p>
        </p:txBody>
      </p:sp>
    </p:spTree>
    <p:extLst>
      <p:ext uri="{BB962C8B-B14F-4D97-AF65-F5344CB8AC3E}">
        <p14:creationId xmlns:p14="http://schemas.microsoft.com/office/powerpoint/2010/main" val="4069340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ABE187BB-CA9B-1045-A10D-8E2A168173FD}" type="datetime1">
              <a:rPr lang="ja-JP" altLang="en-US" smtClean="0">
                <a:solidFill>
                  <a:prstClr val="black">
                    <a:tint val="75000"/>
                  </a:prstClr>
                </a:solidFill>
                <a:latin typeface="Calibri"/>
                <a:ea typeface="ＭＳ Ｐゴシック"/>
              </a:rPr>
              <a:t>16/06/16</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B0DD6D12-0801-A142-AE9F-54947F948096}"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8509156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5C834E-5ED5-2A47-8754-CF7B45CF4E79}" type="datetime1">
              <a:rPr lang="ja-JP" altLang="en-US" smtClean="0">
                <a:solidFill>
                  <a:prstClr val="black">
                    <a:tint val="75000"/>
                  </a:prstClr>
                </a:solidFill>
                <a:latin typeface="Calibri"/>
                <a:ea typeface="ＭＳ Ｐゴシック"/>
              </a:rPr>
              <a:t>16/06/16</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B0DD6D12-0801-A142-AE9F-54947F948096}"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403458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69B33C8-5812-C348-BFFF-BD67BBD0C774}" type="datetime1">
              <a:rPr lang="ja-JP" altLang="en-US" smtClean="0">
                <a:solidFill>
                  <a:prstClr val="black">
                    <a:tint val="75000"/>
                  </a:prstClr>
                </a:solidFill>
                <a:latin typeface="Calibri"/>
                <a:ea typeface="ＭＳ Ｐゴシック"/>
              </a:rPr>
              <a:t>16/06/16</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B0DD6D12-0801-A142-AE9F-54947F948096}"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0615918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404FB07-B4FF-BA4A-8B55-2DAF10D3835F}" type="datetime1">
              <a:rPr lang="ja-JP" altLang="en-US" smtClean="0">
                <a:solidFill>
                  <a:prstClr val="black">
                    <a:tint val="75000"/>
                  </a:prstClr>
                </a:solidFill>
                <a:latin typeface="Calibri"/>
                <a:ea typeface="ＭＳ Ｐゴシック"/>
              </a:rPr>
              <a:t>16/06/16</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B0DD6D12-0801-A142-AE9F-54947F948096}"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1111425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FADAC44A-40EF-FA43-938B-AA4F6D7115B4}" type="datetime1">
              <a:rPr lang="ja-JP" altLang="en-US" smtClean="0">
                <a:solidFill>
                  <a:prstClr val="black">
                    <a:tint val="75000"/>
                  </a:prstClr>
                </a:solidFill>
                <a:latin typeface="Calibri"/>
                <a:ea typeface="ＭＳ Ｐゴシック"/>
              </a:rPr>
              <a:t>16/06/16</a:t>
            </a:fld>
            <a:endParaRPr lang="ja-JP" altLang="en-US">
              <a:solidFill>
                <a:prstClr val="black">
                  <a:tint val="75000"/>
                </a:prstClr>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9" name="スライド番号プレースホルダー 8"/>
          <p:cNvSpPr>
            <a:spLocks noGrp="1"/>
          </p:cNvSpPr>
          <p:nvPr>
            <p:ph type="sldNum" sz="quarter" idx="12"/>
          </p:nvPr>
        </p:nvSpPr>
        <p:spPr/>
        <p:txBody>
          <a:bodyPr/>
          <a:lstStyle/>
          <a:p>
            <a:fld id="{B0DD6D12-0801-A142-AE9F-54947F948096}"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889304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3A7C440-26A5-2843-9A41-104A0E02999E}" type="datetime1">
              <a:rPr lang="ja-JP" altLang="en-US" smtClean="0">
                <a:solidFill>
                  <a:prstClr val="black">
                    <a:tint val="75000"/>
                  </a:prstClr>
                </a:solidFill>
                <a:latin typeface="Calibri"/>
                <a:ea typeface="ＭＳ Ｐゴシック"/>
              </a:rPr>
              <a:t>16/06/16</a:t>
            </a:fld>
            <a:endParaRPr lang="ja-JP" altLang="en-US">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B0DD6D12-0801-A142-AE9F-54947F948096}"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2948284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23C0E80-07F3-EA4C-A3BE-6A3ED3A117FB}" type="datetime1">
              <a:rPr lang="ja-JP" altLang="en-US" smtClean="0">
                <a:solidFill>
                  <a:prstClr val="black">
                    <a:tint val="75000"/>
                  </a:prstClr>
                </a:solidFill>
                <a:latin typeface="Calibri"/>
                <a:ea typeface="ＭＳ Ｐゴシック"/>
              </a:rPr>
              <a:t>16/06/16</a:t>
            </a:fld>
            <a:endParaRPr lang="ja-JP" altLang="en-US">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B0DD6D12-0801-A142-AE9F-54947F948096}"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4888069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0E55E03-F9E4-4347-998B-38685907EB0D}" type="datetime1">
              <a:rPr lang="ja-JP" altLang="en-US" smtClean="0">
                <a:solidFill>
                  <a:prstClr val="black">
                    <a:tint val="75000"/>
                  </a:prstClr>
                </a:solidFill>
                <a:latin typeface="Calibri"/>
                <a:ea typeface="ＭＳ Ｐゴシック"/>
              </a:rPr>
              <a:t>16/06/16</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B0DD6D12-0801-A142-AE9F-54947F948096}"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198041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650874"/>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628650" y="1151467"/>
            <a:ext cx="7886700" cy="5025496"/>
          </a:xfrm>
        </p:spPr>
        <p:txBody>
          <a:bodyPr/>
          <a:lstStyle>
            <a:lvl1pPr algn="just">
              <a:defRPr/>
            </a:lvl1pPr>
            <a:lvl2pPr algn="just">
              <a:defRPr/>
            </a:lvl2pPr>
            <a:lvl3pPr algn="just">
              <a:defRPr/>
            </a:lvl3pPr>
            <a:lvl4pPr algn="just">
              <a:defRPr/>
            </a:lvl4pPr>
            <a:lvl5pPr algn="ju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61E4475-B66E-0741-A8C0-08ABB1BC1B3E}" type="datetime1">
              <a:rPr lang="ja-JP" altLang="en-US" smtClean="0"/>
              <a:t>16/06/16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FC322-29F9-42B5-AB81-6335FE4128E0}" type="slidenum">
              <a:rPr lang="en-US" smtClean="0"/>
              <a:t>‹#›</a:t>
            </a:fld>
            <a:endParaRPr lang="en-US"/>
          </a:p>
        </p:txBody>
      </p:sp>
    </p:spTree>
    <p:extLst>
      <p:ext uri="{BB962C8B-B14F-4D97-AF65-F5344CB8AC3E}">
        <p14:creationId xmlns:p14="http://schemas.microsoft.com/office/powerpoint/2010/main" val="28691841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6CAF285-6015-484C-BAA3-D4FC707108EF}" type="datetime1">
              <a:rPr lang="ja-JP" altLang="en-US" smtClean="0">
                <a:solidFill>
                  <a:prstClr val="black">
                    <a:tint val="75000"/>
                  </a:prstClr>
                </a:solidFill>
                <a:latin typeface="Calibri"/>
                <a:ea typeface="ＭＳ Ｐゴシック"/>
              </a:rPr>
              <a:t>16/06/16</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B0DD6D12-0801-A142-AE9F-54947F948096}"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2166589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7B0880C-4AE8-2D4D-858E-8D23BF14282C}" type="datetime1">
              <a:rPr lang="ja-JP" altLang="en-US" smtClean="0">
                <a:solidFill>
                  <a:prstClr val="black">
                    <a:tint val="75000"/>
                  </a:prstClr>
                </a:solidFill>
                <a:latin typeface="Calibri"/>
                <a:ea typeface="ＭＳ Ｐゴシック"/>
              </a:rPr>
              <a:t>16/06/16</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B0DD6D12-0801-A142-AE9F-54947F948096}"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8322270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A03B86C-642A-7F44-AEF4-BE352D055709}" type="datetime1">
              <a:rPr lang="ja-JP" altLang="en-US" smtClean="0">
                <a:solidFill>
                  <a:prstClr val="black">
                    <a:tint val="75000"/>
                  </a:prstClr>
                </a:solidFill>
                <a:latin typeface="Calibri"/>
                <a:ea typeface="ＭＳ Ｐゴシック"/>
              </a:rPr>
              <a:t>16/06/16</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B0DD6D12-0801-A142-AE9F-54947F948096}"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9826597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340200"/>
            <a:ext cx="7200000" cy="180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1"/>
            <a:ext cx="6309000" cy="360000"/>
          </a:xfrm>
        </p:spPr>
        <p:txBody>
          <a:bodyPr lIns="0" tIns="0" rIns="0" bIns="0" anchor="b" anchorCtr="0"/>
          <a:lstStyle>
            <a:lvl1pPr algn="r">
              <a:defRPr>
                <a:solidFill>
                  <a:schemeClr val="accent1"/>
                </a:solidFill>
              </a:defRPr>
            </a:lvl1pPr>
          </a:lstStyle>
          <a:p>
            <a:endParaRPr lang="en-GB" dirty="0">
              <a:solidFill>
                <a:srgbClr val="4F81BD"/>
              </a:solidFill>
              <a:latin typeface="Calibri"/>
            </a:endParaRPr>
          </a:p>
        </p:txBody>
      </p:sp>
      <p:sp>
        <p:nvSpPr>
          <p:cNvPr id="6" name="Espace réservé du numéro de diapositive 5"/>
          <p:cNvSpPr>
            <a:spLocks noGrp="1"/>
          </p:cNvSpPr>
          <p:nvPr>
            <p:ph type="sldNum" sz="quarter" idx="12"/>
          </p:nvPr>
        </p:nvSpPr>
        <p:spPr>
          <a:xfrm>
            <a:off x="8686800" y="6356351"/>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solidFill>
                  <a:srgbClr val="4F81BD"/>
                </a:solidFill>
                <a:latin typeface="Calibri"/>
              </a:rPr>
              <a:pPr/>
              <a:t>‹#›</a:t>
            </a:fld>
            <a:endParaRPr lang="fr-FR" dirty="0">
              <a:solidFill>
                <a:srgbClr val="4F81BD"/>
              </a:solidFill>
              <a:latin typeface="Calibri"/>
            </a:endParaRPr>
          </a:p>
        </p:txBody>
      </p:sp>
      <p:pic>
        <p:nvPicPr>
          <p:cNvPr id="12" name="Image 11" descr="HLU-logoN-title.png"/>
          <p:cNvPicPr>
            <a:picLocks noChangeAspect="1"/>
          </p:cNvPicPr>
          <p:nvPr userDrawn="1"/>
        </p:nvPicPr>
        <p:blipFill>
          <a:blip r:embed="rId3"/>
          <a:stretch>
            <a:fillRect/>
          </a:stretch>
        </p:blipFill>
        <p:spPr>
          <a:xfrm>
            <a:off x="1371603" y="381001"/>
            <a:ext cx="3134659" cy="1694169"/>
          </a:xfrm>
          <a:prstGeom prst="rect">
            <a:avLst/>
          </a:prstGeom>
        </p:spPr>
      </p:pic>
      <p:sp>
        <p:nvSpPr>
          <p:cNvPr id="15" name="Espace réservé du texte 14"/>
          <p:cNvSpPr>
            <a:spLocks noGrp="1"/>
          </p:cNvSpPr>
          <p:nvPr>
            <p:ph type="body" sz="quarter" idx="14" hasCustomPrompt="1"/>
          </p:nvPr>
        </p:nvSpPr>
        <p:spPr>
          <a:xfrm>
            <a:off x="1371600" y="5899149"/>
            <a:ext cx="6480000" cy="349251"/>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6070600"/>
            <a:ext cx="457200" cy="6096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kumimoji="1" lang="en-GB">
                <a:solidFill>
                  <a:prstClr val="white"/>
                </a:solidFill>
                <a:latin typeface="Calibri"/>
              </a:endParaRPr>
            </a:p>
          </p:txBody>
        </p:sp>
        <p:sp>
          <p:nvSpPr>
            <p:cNvPr id="11" name="ZoneTexte 10"/>
            <p:cNvSpPr txBox="1"/>
            <p:nvPr userDrawn="1"/>
          </p:nvSpPr>
          <p:spPr>
            <a:xfrm>
              <a:off x="1485900" y="4670164"/>
              <a:ext cx="381000" cy="207749"/>
            </a:xfrm>
            <a:prstGeom prst="rect">
              <a:avLst/>
            </a:prstGeom>
            <a:noFill/>
          </p:spPr>
          <p:txBody>
            <a:bodyPr wrap="square" lIns="0" tIns="0" rIns="0" bIns="0" rtlCol="0">
              <a:spAutoFit/>
            </a:bodyPr>
            <a:lstStyle/>
            <a:p>
              <a:pPr algn="ctr" defTabSz="457200"/>
              <a:r>
                <a:rPr kumimoji="1" lang="en-GB" sz="900" dirty="0" smtClean="0">
                  <a:solidFill>
                    <a:prstClr val="black"/>
                  </a:solidFill>
                  <a:latin typeface="Calibri"/>
                </a:rPr>
                <a:t>logo</a:t>
              </a:r>
            </a:p>
            <a:p>
              <a:pPr algn="ctr" defTabSz="457200"/>
              <a:r>
                <a:rPr kumimoji="1" lang="en-GB" sz="900" dirty="0" smtClean="0">
                  <a:solidFill>
                    <a:prstClr val="black"/>
                  </a:solidFill>
                  <a:latin typeface="Calibri"/>
                </a:rPr>
                <a:t>area</a:t>
              </a:r>
              <a:endParaRPr kumimoji="1" lang="en-GB" sz="900" dirty="0">
                <a:solidFill>
                  <a:prstClr val="black"/>
                </a:solidFill>
                <a:latin typeface="Calibri"/>
              </a:endParaRPr>
            </a:p>
          </p:txBody>
        </p:sp>
      </p:grpSp>
      <p:pic>
        <p:nvPicPr>
          <p:cNvPr id="13" name="Image 4" descr="CERN-logo_outline.jpg"/>
          <p:cNvPicPr>
            <a:picLocks noChangeAspect="1"/>
          </p:cNvPicPr>
          <p:nvPr userDrawn="1"/>
        </p:nvPicPr>
        <p:blipFill>
          <a:blip r:embed="rId4"/>
          <a:stretch>
            <a:fillRect/>
          </a:stretch>
        </p:blipFill>
        <p:spPr>
          <a:xfrm>
            <a:off x="377190" y="5875867"/>
            <a:ext cx="613410" cy="804333"/>
          </a:xfrm>
          <a:prstGeom prst="rect">
            <a:avLst/>
          </a:prstGeom>
        </p:spPr>
      </p:pic>
    </p:spTree>
    <p:extLst>
      <p:ext uri="{BB962C8B-B14F-4D97-AF65-F5344CB8AC3E}">
        <p14:creationId xmlns:p14="http://schemas.microsoft.com/office/powerpoint/2010/main" val="1173682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3296D0-5BFB-FF41-A445-D5F5F133201E}" type="datetime1">
              <a:rPr lang="ja-JP" altLang="en-US" smtClean="0"/>
              <a:t>16/06/16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FC322-29F9-42B5-AB81-6335FE4128E0}" type="slidenum">
              <a:rPr lang="en-US" smtClean="0"/>
              <a:t>‹#›</a:t>
            </a:fld>
            <a:endParaRPr lang="en-US"/>
          </a:p>
        </p:txBody>
      </p:sp>
    </p:spTree>
    <p:extLst>
      <p:ext uri="{BB962C8B-B14F-4D97-AF65-F5344CB8AC3E}">
        <p14:creationId xmlns:p14="http://schemas.microsoft.com/office/powerpoint/2010/main" val="3343579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195389"/>
            <a:ext cx="3886200" cy="498157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195389"/>
            <a:ext cx="3886200" cy="498157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D3C4F1B-2C1F-2C48-A21D-D065F96670A0}" type="datetime1">
              <a:rPr lang="ja-JP" altLang="en-US" smtClean="0"/>
              <a:t>16/06/16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FC322-29F9-42B5-AB81-6335FE4128E0}" type="slidenum">
              <a:rPr lang="en-US" smtClean="0"/>
              <a:t>‹#›</a:t>
            </a:fld>
            <a:endParaRPr lang="en-US"/>
          </a:p>
        </p:txBody>
      </p:sp>
      <p:sp>
        <p:nvSpPr>
          <p:cNvPr id="8" name="Title 1"/>
          <p:cNvSpPr>
            <a:spLocks noGrp="1"/>
          </p:cNvSpPr>
          <p:nvPr>
            <p:ph type="title"/>
          </p:nvPr>
        </p:nvSpPr>
        <p:spPr>
          <a:xfrm>
            <a:off x="628650" y="365127"/>
            <a:ext cx="7886700" cy="650874"/>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2964225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0DD1992-F2B9-A94B-B24C-EA07F818EB68}" type="datetime1">
              <a:rPr lang="ja-JP" altLang="en-US" smtClean="0"/>
              <a:t>16/06/16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1FC322-29F9-42B5-AB81-6335FE4128E0}" type="slidenum">
              <a:rPr lang="en-US" smtClean="0"/>
              <a:t>‹#›</a:t>
            </a:fld>
            <a:endParaRPr lang="en-US"/>
          </a:p>
        </p:txBody>
      </p:sp>
      <p:sp>
        <p:nvSpPr>
          <p:cNvPr id="10" name="Title 1"/>
          <p:cNvSpPr>
            <a:spLocks noGrp="1"/>
          </p:cNvSpPr>
          <p:nvPr>
            <p:ph type="title"/>
          </p:nvPr>
        </p:nvSpPr>
        <p:spPr>
          <a:xfrm>
            <a:off x="628650" y="365127"/>
            <a:ext cx="7886700" cy="650874"/>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3688084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96EF01A-A87B-3041-BFD1-03C0D198FD0F}" type="datetime1">
              <a:rPr lang="ja-JP" altLang="en-US" smtClean="0"/>
              <a:t>16/06/16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1FC322-29F9-42B5-AB81-6335FE4128E0}" type="slidenum">
              <a:rPr lang="en-US" smtClean="0"/>
              <a:t>‹#›</a:t>
            </a:fld>
            <a:endParaRPr lang="en-US"/>
          </a:p>
        </p:txBody>
      </p:sp>
      <p:sp>
        <p:nvSpPr>
          <p:cNvPr id="6" name="Title 1"/>
          <p:cNvSpPr>
            <a:spLocks noGrp="1"/>
          </p:cNvSpPr>
          <p:nvPr>
            <p:ph type="title"/>
          </p:nvPr>
        </p:nvSpPr>
        <p:spPr>
          <a:xfrm>
            <a:off x="628650" y="365127"/>
            <a:ext cx="7886700" cy="650874"/>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2035357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80064B-580A-0F49-BF02-8FE30F5B7959}" type="datetime1">
              <a:rPr lang="ja-JP" altLang="en-US" smtClean="0"/>
              <a:t>16/06/16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1FC322-29F9-42B5-AB81-6335FE4128E0}" type="slidenum">
              <a:rPr lang="en-US" smtClean="0"/>
              <a:t>‹#›</a:t>
            </a:fld>
            <a:endParaRPr lang="en-US"/>
          </a:p>
        </p:txBody>
      </p:sp>
      <p:sp>
        <p:nvSpPr>
          <p:cNvPr id="5" name="Content Placeholder 2"/>
          <p:cNvSpPr>
            <a:spLocks noGrp="1"/>
          </p:cNvSpPr>
          <p:nvPr>
            <p:ph idx="1"/>
          </p:nvPr>
        </p:nvSpPr>
        <p:spPr>
          <a:xfrm>
            <a:off x="628650" y="228600"/>
            <a:ext cx="7886700" cy="5948363"/>
          </a:xfrm>
        </p:spPr>
        <p:txBody>
          <a:bodyPr/>
          <a:lstStyle>
            <a:lvl1pPr algn="just">
              <a:defRPr sz="2400"/>
            </a:lvl1pPr>
            <a:lvl2pPr algn="just">
              <a:defRPr/>
            </a:lvl2pPr>
            <a:lvl3pPr algn="just">
              <a:defRPr/>
            </a:lvl3pPr>
            <a:lvl4pPr algn="just">
              <a:defRPr/>
            </a:lvl4pPr>
            <a:lvl5pPr algn="ju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68638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67BCE9-50AE-F743-BFDC-5ACA47537F77}" type="datetime1">
              <a:rPr lang="ja-JP" altLang="en-US" smtClean="0"/>
              <a:t>16/06/16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FC322-29F9-42B5-AB81-6335FE4128E0}" type="slidenum">
              <a:rPr lang="en-US" smtClean="0"/>
              <a:t>‹#›</a:t>
            </a:fld>
            <a:endParaRPr lang="en-US"/>
          </a:p>
        </p:txBody>
      </p:sp>
    </p:spTree>
    <p:extLst>
      <p:ext uri="{BB962C8B-B14F-4D97-AF65-F5344CB8AC3E}">
        <p14:creationId xmlns:p14="http://schemas.microsoft.com/office/powerpoint/2010/main" val="1705285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769841-8FA9-8249-9461-E79D6C978A0B}" type="datetime1">
              <a:rPr lang="ja-JP" altLang="en-US" smtClean="0"/>
              <a:t>16/06/16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FC322-29F9-42B5-AB81-6335FE4128E0}" type="slidenum">
              <a:rPr lang="en-US" smtClean="0"/>
              <a:t>‹#›</a:t>
            </a:fld>
            <a:endParaRPr lang="en-US"/>
          </a:p>
        </p:txBody>
      </p:sp>
    </p:spTree>
    <p:extLst>
      <p:ext uri="{BB962C8B-B14F-4D97-AF65-F5344CB8AC3E}">
        <p14:creationId xmlns:p14="http://schemas.microsoft.com/office/powerpoint/2010/main" val="172872829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90F0D7-9DC2-E545-80B3-819AA07D87C2}" type="datetime1">
              <a:rPr lang="ja-JP" altLang="en-US" smtClean="0"/>
              <a:t>16/06/16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1FC322-29F9-42B5-AB81-6335FE4128E0}" type="slidenum">
              <a:rPr lang="en-US" smtClean="0"/>
              <a:t>‹#›</a:t>
            </a:fld>
            <a:endParaRPr lang="en-US"/>
          </a:p>
        </p:txBody>
      </p:sp>
    </p:spTree>
    <p:extLst>
      <p:ext uri="{BB962C8B-B14F-4D97-AF65-F5344CB8AC3E}">
        <p14:creationId xmlns:p14="http://schemas.microsoft.com/office/powerpoint/2010/main" val="6462240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1065540E-4C49-8449-BD95-DE99E1722611}" type="datetime1">
              <a:rPr kumimoji="1" lang="ja-JP" altLang="en-US" smtClean="0">
                <a:solidFill>
                  <a:prstClr val="black">
                    <a:tint val="75000"/>
                  </a:prstClr>
                </a:solidFill>
                <a:latin typeface="Calibri"/>
                <a:ea typeface="ＭＳ Ｐゴシック"/>
              </a:rPr>
              <a:t>16/06/16</a:t>
            </a:fld>
            <a:endParaRPr kumimoji="1"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kumimoji="1"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B0DD6D12-0801-A142-AE9F-54947F948096}" type="slidenum">
              <a:rPr kumimoji="1" lang="ja-JP" altLang="en-US" smtClean="0">
                <a:solidFill>
                  <a:prstClr val="black">
                    <a:tint val="75000"/>
                  </a:prstClr>
                </a:solidFill>
                <a:latin typeface="Calibri"/>
                <a:ea typeface="ＭＳ Ｐゴシック"/>
              </a:rPr>
              <a:pPr defTabSz="457200"/>
              <a:t>‹#›</a:t>
            </a:fld>
            <a:endParaRPr kumimoji="1"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05625240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57547" y="1183257"/>
            <a:ext cx="7544241" cy="2388222"/>
          </a:xfrm>
          <a:solidFill>
            <a:srgbClr val="CCFFCC"/>
          </a:solidFill>
        </p:spPr>
        <p:txBody>
          <a:bodyPr anchor="ctr">
            <a:noAutofit/>
          </a:bodyPr>
          <a:lstStyle/>
          <a:p>
            <a:pPr>
              <a:lnSpc>
                <a:spcPct val="100000"/>
              </a:lnSpc>
            </a:pPr>
            <a:r>
              <a:rPr lang="en-US" altLang="ja-JP" sz="2800" b="1" dirty="0"/>
              <a:t>International </a:t>
            </a:r>
            <a:r>
              <a:rPr kumimoji="1" lang="en-US" altLang="ja-JP" sz="2800" b="1" dirty="0"/>
              <a:t>Review of the </a:t>
            </a:r>
            <a:br>
              <a:rPr kumimoji="1" lang="en-US" altLang="ja-JP" sz="2800" b="1" dirty="0"/>
            </a:br>
            <a:r>
              <a:rPr kumimoji="1" lang="en-US" altLang="ja-JP" sz="2800" b="1" dirty="0"/>
              <a:t>Inner Triplet </a:t>
            </a:r>
            <a:r>
              <a:rPr kumimoji="1" lang="en-US" altLang="ja-JP" sz="2800" b="1" dirty="0" err="1"/>
              <a:t>Quadrupoles</a:t>
            </a:r>
            <a:r>
              <a:rPr kumimoji="1" lang="en-US" altLang="ja-JP" sz="2800" b="1" dirty="0"/>
              <a:t> (MQXF) for HL-LHC</a:t>
            </a:r>
            <a:br>
              <a:rPr kumimoji="1" lang="en-US" altLang="ja-JP" sz="2800" b="1" dirty="0"/>
            </a:br>
            <a:r>
              <a:rPr kumimoji="1" lang="en-US" altLang="ja-JP" sz="2800" b="1" dirty="0"/>
              <a:t/>
            </a:r>
            <a:br>
              <a:rPr kumimoji="1" lang="en-US" altLang="ja-JP" sz="2800" b="1" dirty="0"/>
            </a:br>
            <a:r>
              <a:rPr kumimoji="1" lang="en-US" altLang="ja-JP" sz="2800" b="1" dirty="0"/>
              <a:t>Review Panel </a:t>
            </a:r>
            <a:r>
              <a:rPr lang="en-US" altLang="ja-JP" sz="2800" b="1" dirty="0"/>
              <a:t>Report for the Close-out</a:t>
            </a:r>
            <a:br>
              <a:rPr lang="en-US" altLang="ja-JP" sz="2800" b="1" dirty="0"/>
            </a:br>
            <a:r>
              <a:rPr lang="en-US" altLang="ja-JP" sz="2800" b="1" i="1" dirty="0"/>
              <a:t>(</a:t>
            </a:r>
            <a:r>
              <a:rPr lang="en-US" altLang="ja-JP" sz="2800" b="1" i="1" dirty="0" smtClean="0"/>
              <a:t>Draft) </a:t>
            </a:r>
            <a:r>
              <a:rPr kumimoji="1" lang="en-US" altLang="ja-JP" sz="2800" b="1" i="1" dirty="0" smtClean="0"/>
              <a:t> </a:t>
            </a:r>
            <a:endParaRPr kumimoji="1" lang="ja-JP" altLang="en-US" sz="2800" b="1" i="1" dirty="0"/>
          </a:p>
        </p:txBody>
      </p:sp>
      <p:sp>
        <p:nvSpPr>
          <p:cNvPr id="3" name="サブタイトル 2"/>
          <p:cNvSpPr>
            <a:spLocks noGrp="1"/>
          </p:cNvSpPr>
          <p:nvPr>
            <p:ph type="subTitle" idx="1"/>
          </p:nvPr>
        </p:nvSpPr>
        <p:spPr>
          <a:xfrm>
            <a:off x="1442359" y="3771900"/>
            <a:ext cx="6340928" cy="1593250"/>
          </a:xfrm>
        </p:spPr>
        <p:txBody>
          <a:bodyPr>
            <a:noAutofit/>
          </a:bodyPr>
          <a:lstStyle/>
          <a:p>
            <a:r>
              <a:rPr lang="en-US" altLang="ja-JP" sz="2800" dirty="0"/>
              <a:t>10</a:t>
            </a:r>
            <a:r>
              <a:rPr kumimoji="1" lang="en-US" altLang="ja-JP" sz="2800" dirty="0"/>
              <a:t> June, 2016</a:t>
            </a:r>
          </a:p>
          <a:p>
            <a:endParaRPr lang="en-US" altLang="ja-JP" sz="1400" dirty="0"/>
          </a:p>
          <a:p>
            <a:r>
              <a:rPr kumimoji="1" lang="en-US" altLang="ja-JP" sz="1600" b="1" dirty="0"/>
              <a:t>MQXF Review Panel</a:t>
            </a:r>
          </a:p>
          <a:p>
            <a:r>
              <a:rPr lang="en-US" altLang="ja-JP" sz="1400" dirty="0"/>
              <a:t>Arnaud </a:t>
            </a:r>
            <a:r>
              <a:rPr lang="en-US" altLang="ja-JP" sz="1400" dirty="0" err="1"/>
              <a:t>Devred</a:t>
            </a:r>
            <a:r>
              <a:rPr lang="en-US" altLang="ja-JP" sz="1400" dirty="0"/>
              <a:t> (ITER), Pasquale </a:t>
            </a:r>
            <a:r>
              <a:rPr lang="en-US" altLang="ja-JP" sz="1400" dirty="0" err="1"/>
              <a:t>Fabbricatore</a:t>
            </a:r>
            <a:r>
              <a:rPr lang="en-US" altLang="ja-JP" sz="1400" dirty="0"/>
              <a:t> (INFN), Mauricio de Lima Lopes (FNAL), </a:t>
            </a:r>
          </a:p>
          <a:p>
            <a:r>
              <a:rPr lang="en-US" altLang="ja-JP" sz="1400" dirty="0"/>
              <a:t>Joe </a:t>
            </a:r>
            <a:r>
              <a:rPr lang="en-US" altLang="ja-JP" sz="1400" dirty="0" err="1"/>
              <a:t>Minervini</a:t>
            </a:r>
            <a:r>
              <a:rPr lang="en-US" altLang="ja-JP" sz="1400" dirty="0"/>
              <a:t> (MIT, Co-Chair), Pierre </a:t>
            </a:r>
            <a:r>
              <a:rPr lang="en-US" altLang="ja-JP" sz="1400" dirty="0" err="1"/>
              <a:t>Vedrine</a:t>
            </a:r>
            <a:r>
              <a:rPr lang="en-US" altLang="ja-JP" sz="1400" dirty="0"/>
              <a:t> (CEA), and</a:t>
            </a:r>
          </a:p>
          <a:p>
            <a:r>
              <a:rPr lang="en-US" altLang="ja-JP" sz="1400" dirty="0"/>
              <a:t>Akira Yamamoto (KEK-CERN, Chair)</a:t>
            </a:r>
            <a:endParaRPr kumimoji="1" lang="en-US" altLang="ja-JP" sz="1400" dirty="0"/>
          </a:p>
          <a:p>
            <a:endParaRPr kumimoji="1" lang="ja-JP" altLang="en-US" sz="1400" dirty="0"/>
          </a:p>
        </p:txBody>
      </p:sp>
      <p:sp>
        <p:nvSpPr>
          <p:cNvPr id="4" name="スライド番号プレースホルダー 3"/>
          <p:cNvSpPr>
            <a:spLocks noGrp="1"/>
          </p:cNvSpPr>
          <p:nvPr>
            <p:ph type="sldNum" sz="quarter" idx="12"/>
          </p:nvPr>
        </p:nvSpPr>
        <p:spPr/>
        <p:txBody>
          <a:bodyPr/>
          <a:lstStyle/>
          <a:p>
            <a:fld id="{B0DD6D12-0801-A142-AE9F-54947F948096}" type="slidenum">
              <a:rPr kumimoji="1" lang="ja-JP" altLang="en-US" smtClean="0"/>
              <a:t>1</a:t>
            </a:fld>
            <a:endParaRPr kumimoji="1" lang="ja-JP" altLang="en-US" dirty="0"/>
          </a:p>
        </p:txBody>
      </p:sp>
    </p:spTree>
    <p:extLst>
      <p:ext uri="{BB962C8B-B14F-4D97-AF65-F5344CB8AC3E}">
        <p14:creationId xmlns:p14="http://schemas.microsoft.com/office/powerpoint/2010/main" val="174004794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ja-JP" b="1" dirty="0"/>
              <a:t>Executive Summary (V)</a:t>
            </a:r>
            <a:endParaRPr lang="en-US" dirty="0"/>
          </a:p>
        </p:txBody>
      </p:sp>
      <p:sp>
        <p:nvSpPr>
          <p:cNvPr id="3" name="Content Placeholder 2"/>
          <p:cNvSpPr>
            <a:spLocks noGrp="1"/>
          </p:cNvSpPr>
          <p:nvPr>
            <p:ph idx="1"/>
          </p:nvPr>
        </p:nvSpPr>
        <p:spPr/>
        <p:txBody>
          <a:bodyPr/>
          <a:lstStyle/>
          <a:p>
            <a:r>
              <a:rPr lang="en-US" altLang="ja-JP" dirty="0"/>
              <a:t>The presented schedule shows sequential and continuous activities from prototypes to mass production. The committee suggests to consider a readiness review before starting the mass production. </a:t>
            </a:r>
          </a:p>
          <a:p>
            <a:r>
              <a:rPr lang="en-US" altLang="ja-JP" dirty="0"/>
              <a:t>Plan for expanding/strengthening the production and test facilities at HL-LHC and US-LARP/AUP laboratories involved in this program. It is critically important and imperative that they will be completed and available on time.</a:t>
            </a:r>
            <a:endParaRPr lang="en-US" dirty="0"/>
          </a:p>
        </p:txBody>
      </p:sp>
      <p:sp>
        <p:nvSpPr>
          <p:cNvPr id="4" name="スライド番号プレースホルダー 3"/>
          <p:cNvSpPr>
            <a:spLocks noGrp="1"/>
          </p:cNvSpPr>
          <p:nvPr>
            <p:ph type="sldNum" sz="quarter" idx="12"/>
          </p:nvPr>
        </p:nvSpPr>
        <p:spPr/>
        <p:txBody>
          <a:bodyPr/>
          <a:lstStyle/>
          <a:p>
            <a:fld id="{731FC322-29F9-42B5-AB81-6335FE4128E0}" type="slidenum">
              <a:rPr lang="en-US" smtClean="0"/>
              <a:t>10</a:t>
            </a:fld>
            <a:endParaRPr lang="en-US"/>
          </a:p>
        </p:txBody>
      </p:sp>
    </p:spTree>
    <p:extLst>
      <p:ext uri="{BB962C8B-B14F-4D97-AF65-F5344CB8AC3E}">
        <p14:creationId xmlns:p14="http://schemas.microsoft.com/office/powerpoint/2010/main" val="15459264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ja-JP" b="1" dirty="0"/>
              <a:t>Executive Summary </a:t>
            </a:r>
            <a:r>
              <a:rPr lang="en-US" altLang="ja-JP" b="1" dirty="0" smtClean="0"/>
              <a:t>(VI)</a:t>
            </a:r>
            <a:endParaRPr lang="en-US" dirty="0"/>
          </a:p>
        </p:txBody>
      </p:sp>
      <p:sp>
        <p:nvSpPr>
          <p:cNvPr id="3" name="Content Placeholder 2"/>
          <p:cNvSpPr>
            <a:spLocks noGrp="1"/>
          </p:cNvSpPr>
          <p:nvPr>
            <p:ph idx="1"/>
          </p:nvPr>
        </p:nvSpPr>
        <p:spPr/>
        <p:txBody>
          <a:bodyPr>
            <a:normAutofit/>
          </a:bodyPr>
          <a:lstStyle/>
          <a:p>
            <a:pPr lvl="0"/>
            <a:r>
              <a:rPr lang="en-US" sz="2400" dirty="0"/>
              <a:t>CERN should consider </a:t>
            </a:r>
            <a:r>
              <a:rPr lang="en-US" sz="2400" dirty="0" smtClean="0"/>
              <a:t>the involvement of the industry for the series production. </a:t>
            </a:r>
            <a:r>
              <a:rPr lang="en-US" sz="2400" dirty="0"/>
              <a:t>The scale of this project is ideal to help </a:t>
            </a:r>
            <a:r>
              <a:rPr lang="en-US" sz="2400" dirty="0" smtClean="0"/>
              <a:t>introduce industry to Nb</a:t>
            </a:r>
            <a:r>
              <a:rPr lang="en-US" sz="2400" baseline="-25000" dirty="0" smtClean="0"/>
              <a:t>3</a:t>
            </a:r>
            <a:r>
              <a:rPr lang="en-US" sz="2400" dirty="0" smtClean="0"/>
              <a:t>Sn accelerator magnets technology in view of future projects.</a:t>
            </a:r>
            <a:endParaRPr lang="en-US" altLang="ja-JP" dirty="0"/>
          </a:p>
          <a:p>
            <a:r>
              <a:rPr lang="en-US" altLang="ja-JP" sz="2400" dirty="0" smtClean="0"/>
              <a:t>Efforts </a:t>
            </a:r>
            <a:r>
              <a:rPr lang="en-US" altLang="ja-JP" sz="2400" dirty="0"/>
              <a:t>should be made for harmonizing safety, QA/QC, procurement </a:t>
            </a:r>
            <a:r>
              <a:rPr lang="en-US" altLang="ja-JP" sz="2400" dirty="0" smtClean="0"/>
              <a:t>b</a:t>
            </a:r>
            <a:r>
              <a:rPr lang="en-US" altLang="ja-JP" sz="2400" dirty="0"/>
              <a:t>etween CERN and US-LARP/AUP. </a:t>
            </a:r>
          </a:p>
          <a:p>
            <a:endParaRPr lang="en-US" sz="2400" dirty="0"/>
          </a:p>
        </p:txBody>
      </p:sp>
      <p:sp>
        <p:nvSpPr>
          <p:cNvPr id="4" name="スライド番号プレースホルダー 3"/>
          <p:cNvSpPr>
            <a:spLocks noGrp="1"/>
          </p:cNvSpPr>
          <p:nvPr>
            <p:ph type="sldNum" sz="quarter" idx="12"/>
          </p:nvPr>
        </p:nvSpPr>
        <p:spPr/>
        <p:txBody>
          <a:bodyPr/>
          <a:lstStyle/>
          <a:p>
            <a:fld id="{731FC322-29F9-42B5-AB81-6335FE4128E0}" type="slidenum">
              <a:rPr lang="en-US" smtClean="0"/>
              <a:t>11</a:t>
            </a:fld>
            <a:endParaRPr lang="en-US"/>
          </a:p>
        </p:txBody>
      </p:sp>
    </p:spTree>
    <p:extLst>
      <p:ext uri="{BB962C8B-B14F-4D97-AF65-F5344CB8AC3E}">
        <p14:creationId xmlns:p14="http://schemas.microsoft.com/office/powerpoint/2010/main" val="2929208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title"/>
          </p:nvPr>
        </p:nvSpPr>
        <p:spPr/>
        <p:txBody>
          <a:bodyPr>
            <a:normAutofit/>
          </a:bodyPr>
          <a:lstStyle/>
          <a:p>
            <a:r>
              <a:rPr lang="en-GB" b="1" dirty="0" smtClean="0"/>
              <a:t>Questions/Responses </a:t>
            </a:r>
            <a:br>
              <a:rPr lang="en-GB" b="1" dirty="0" smtClean="0"/>
            </a:br>
            <a:r>
              <a:rPr lang="en-GB" b="1" dirty="0" smtClean="0"/>
              <a:t>to/from </a:t>
            </a:r>
            <a:br>
              <a:rPr lang="en-GB" b="1" dirty="0" smtClean="0"/>
            </a:br>
            <a:r>
              <a:rPr lang="en-GB" b="1" dirty="0" smtClean="0"/>
              <a:t>the Review Panel</a:t>
            </a:r>
            <a:endParaRPr lang="en-GB" b="1" dirty="0"/>
          </a:p>
        </p:txBody>
      </p:sp>
      <p:sp>
        <p:nvSpPr>
          <p:cNvPr id="2" name="スライド番号プレースホルダー 1"/>
          <p:cNvSpPr>
            <a:spLocks noGrp="1"/>
          </p:cNvSpPr>
          <p:nvPr>
            <p:ph type="sldNum" sz="quarter" idx="12"/>
          </p:nvPr>
        </p:nvSpPr>
        <p:spPr/>
        <p:txBody>
          <a:bodyPr/>
          <a:lstStyle/>
          <a:p>
            <a:fld id="{BFDCA1C4-9514-7B4F-976F-D92F7E296653}" type="slidenum">
              <a:rPr lang="fr-FR" smtClean="0"/>
              <a:pPr/>
              <a:t>12</a:t>
            </a:fld>
            <a:endParaRPr lang="fr-FR" dirty="0"/>
          </a:p>
        </p:txBody>
      </p:sp>
    </p:spTree>
    <p:extLst>
      <p:ext uri="{BB962C8B-B14F-4D97-AF65-F5344CB8AC3E}">
        <p14:creationId xmlns:p14="http://schemas.microsoft.com/office/powerpoint/2010/main" val="370910810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GB" sz="2400" i="1" dirty="0">
                <a:solidFill>
                  <a:srgbClr val="3366FF"/>
                </a:solidFill>
              </a:rPr>
              <a:t>Are the magnet requirements in-line with the HL-LHC </a:t>
            </a:r>
            <a:r>
              <a:rPr lang="en-GB" sz="2400" i="1" dirty="0" smtClean="0">
                <a:solidFill>
                  <a:srgbClr val="3366FF"/>
                </a:solidFill>
              </a:rPr>
              <a:t>requests? </a:t>
            </a:r>
            <a:r>
              <a:rPr lang="en-GB" sz="2400" i="1" dirty="0">
                <a:solidFill>
                  <a:srgbClr val="3366FF"/>
                </a:solidFill>
              </a:rPr>
              <a:t>Are they realistic/achievable with sufficient margin </a:t>
            </a:r>
            <a:r>
              <a:rPr lang="en-GB" sz="2400" i="1" dirty="0" smtClean="0">
                <a:solidFill>
                  <a:srgbClr val="3366FF"/>
                </a:solidFill>
              </a:rPr>
              <a:t>?</a:t>
            </a:r>
            <a:endParaRPr lang="en-US" sz="2400" dirty="0"/>
          </a:p>
        </p:txBody>
      </p:sp>
      <p:sp>
        <p:nvSpPr>
          <p:cNvPr id="5" name="Content Placeholder 4"/>
          <p:cNvSpPr>
            <a:spLocks noGrp="1"/>
          </p:cNvSpPr>
          <p:nvPr>
            <p:ph idx="1"/>
          </p:nvPr>
        </p:nvSpPr>
        <p:spPr/>
        <p:txBody>
          <a:bodyPr>
            <a:noAutofit/>
          </a:bodyPr>
          <a:lstStyle/>
          <a:p>
            <a:pPr marL="0" lvl="0" indent="0">
              <a:buNone/>
            </a:pPr>
            <a:r>
              <a:rPr lang="en-US" altLang="ja-JP" sz="2400" b="1" dirty="0" smtClean="0"/>
              <a:t>A:</a:t>
            </a:r>
            <a:r>
              <a:rPr lang="en-US" altLang="ja-JP" sz="2400" dirty="0" smtClean="0"/>
              <a:t> The </a:t>
            </a:r>
            <a:r>
              <a:rPr lang="en-US" altLang="ja-JP" sz="2400" dirty="0"/>
              <a:t>short models have demonstrated that the HL-LHC requirements can be met. Of course the final demonstration is demanded to the results on prototypes.  It is noticeable the present capability to predict the field quality, allowing a very good controls of each multipole</a:t>
            </a:r>
            <a:r>
              <a:rPr lang="en-US" altLang="ja-JP" sz="2400" dirty="0" smtClean="0"/>
              <a:t>.</a:t>
            </a:r>
          </a:p>
          <a:p>
            <a:pPr marL="0" lvl="0" indent="0">
              <a:buNone/>
            </a:pPr>
            <a:endParaRPr lang="ja-JP" altLang="ja-JP" sz="2400" dirty="0"/>
          </a:p>
          <a:p>
            <a:pPr marL="0" indent="0">
              <a:buNone/>
            </a:pPr>
            <a:r>
              <a:rPr lang="en-GB" sz="2400" b="1" dirty="0"/>
              <a:t>Facts and Findings : </a:t>
            </a:r>
          </a:p>
          <a:p>
            <a:pPr lvl="0"/>
            <a:r>
              <a:rPr lang="en-US" sz="2400" dirty="0"/>
              <a:t>Documents were circulated regarding the magnet specifications fulfilling the HL-LHC requirements. A field quality table has been shown, with values of multipoles coming from the design and from error analysis. These </a:t>
            </a:r>
            <a:r>
              <a:rPr lang="en-US" sz="2400" dirty="0" smtClean="0"/>
              <a:t>values</a:t>
            </a:r>
            <a:r>
              <a:rPr lang="en-US" sz="2400" dirty="0"/>
              <a:t> </a:t>
            </a:r>
            <a:r>
              <a:rPr lang="en-US" sz="2400" dirty="0" smtClean="0"/>
              <a:t>are </a:t>
            </a:r>
            <a:r>
              <a:rPr lang="en-US" sz="2400" dirty="0"/>
              <a:t>acceptable for the  beam </a:t>
            </a:r>
            <a:r>
              <a:rPr lang="en-US" sz="2400" dirty="0" smtClean="0"/>
              <a:t>dynamics and </a:t>
            </a:r>
            <a:r>
              <a:rPr lang="en-US" sz="2400" dirty="0"/>
              <a:t>are considered target values rather than specified values.</a:t>
            </a:r>
          </a:p>
          <a:p>
            <a:pPr marL="0" indent="0">
              <a:buNone/>
            </a:pPr>
            <a:endParaRPr lang="en-US" sz="2400" dirty="0"/>
          </a:p>
        </p:txBody>
      </p:sp>
      <p:sp>
        <p:nvSpPr>
          <p:cNvPr id="2" name="スライド番号プレースホルダー 1"/>
          <p:cNvSpPr>
            <a:spLocks noGrp="1"/>
          </p:cNvSpPr>
          <p:nvPr>
            <p:ph type="sldNum" sz="quarter" idx="12"/>
          </p:nvPr>
        </p:nvSpPr>
        <p:spPr/>
        <p:txBody>
          <a:bodyPr/>
          <a:lstStyle/>
          <a:p>
            <a:fld id="{731FC322-29F9-42B5-AB81-6335FE4128E0}" type="slidenum">
              <a:rPr lang="en-US" smtClean="0"/>
              <a:t>13</a:t>
            </a:fld>
            <a:endParaRPr lang="en-US"/>
          </a:p>
        </p:txBody>
      </p:sp>
    </p:spTree>
    <p:extLst>
      <p:ext uri="{BB962C8B-B14F-4D97-AF65-F5344CB8AC3E}">
        <p14:creationId xmlns:p14="http://schemas.microsoft.com/office/powerpoint/2010/main" val="4241736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r>
              <a:rPr lang="en-US" dirty="0" smtClean="0"/>
              <a:t>The </a:t>
            </a:r>
            <a:r>
              <a:rPr lang="en-US" dirty="0"/>
              <a:t>construction of short models has shown that the target field quality can be achieved. But some deviations of few units for geometrical b3, a3, a4 and b5 have been found. Clear solution have been found for b3, a3 and a4. For b5  (order of 2.5 units) an hypothesis is being investigated about the displacements in coil cross sections generating  large high order harmonics.</a:t>
            </a:r>
          </a:p>
          <a:p>
            <a:endParaRPr lang="en-US" dirty="0"/>
          </a:p>
        </p:txBody>
      </p:sp>
      <p:sp>
        <p:nvSpPr>
          <p:cNvPr id="2" name="スライド番号プレースホルダー 1"/>
          <p:cNvSpPr>
            <a:spLocks noGrp="1"/>
          </p:cNvSpPr>
          <p:nvPr>
            <p:ph type="sldNum" sz="quarter" idx="12"/>
          </p:nvPr>
        </p:nvSpPr>
        <p:spPr/>
        <p:txBody>
          <a:bodyPr/>
          <a:lstStyle/>
          <a:p>
            <a:fld id="{731FC322-29F9-42B5-AB81-6335FE4128E0}" type="slidenum">
              <a:rPr lang="en-US" smtClean="0"/>
              <a:t>14</a:t>
            </a:fld>
            <a:endParaRPr lang="en-US"/>
          </a:p>
        </p:txBody>
      </p:sp>
    </p:spTree>
    <p:extLst>
      <p:ext uri="{BB962C8B-B14F-4D97-AF65-F5344CB8AC3E}">
        <p14:creationId xmlns:p14="http://schemas.microsoft.com/office/powerpoint/2010/main" val="39181875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0DD6D12-0801-A142-AE9F-54947F948096}" type="slidenum">
              <a:rPr kumimoji="1" lang="ja-JP" altLang="en-US" smtClean="0"/>
              <a:t>15</a:t>
            </a:fld>
            <a:endParaRPr kumimoji="1" lang="ja-JP" altLang="en-US"/>
          </a:p>
        </p:txBody>
      </p:sp>
      <p:sp>
        <p:nvSpPr>
          <p:cNvPr id="3" name="コンテンツ プレースホルダー 2"/>
          <p:cNvSpPr>
            <a:spLocks noGrp="1"/>
          </p:cNvSpPr>
          <p:nvPr>
            <p:ph idx="1"/>
          </p:nvPr>
        </p:nvSpPr>
        <p:spPr/>
        <p:txBody>
          <a:bodyPr>
            <a:noAutofit/>
          </a:bodyPr>
          <a:lstStyle/>
          <a:p>
            <a:pPr marL="0" indent="0">
              <a:buNone/>
            </a:pPr>
            <a:r>
              <a:rPr lang="en-US" altLang="ja-JP" b="1" dirty="0"/>
              <a:t>Comments: </a:t>
            </a:r>
          </a:p>
          <a:p>
            <a:pPr lvl="0"/>
            <a:r>
              <a:rPr lang="en-US" altLang="ja-JP" dirty="0" smtClean="0"/>
              <a:t>The </a:t>
            </a:r>
            <a:r>
              <a:rPr lang="en-US" altLang="ja-JP" dirty="0"/>
              <a:t>definition of a field quality table on the basis of target values, rather than specified values, seems to be sound for </a:t>
            </a:r>
            <a:r>
              <a:rPr lang="en-US" altLang="ja-JP" dirty="0" smtClean="0"/>
              <a:t>these </a:t>
            </a:r>
            <a:r>
              <a:rPr lang="en-US" altLang="ja-JP" dirty="0"/>
              <a:t>challenging triplet </a:t>
            </a:r>
            <a:r>
              <a:rPr lang="en-US" altLang="ja-JP" dirty="0" smtClean="0"/>
              <a:t>magnets. </a:t>
            </a:r>
          </a:p>
          <a:p>
            <a:pPr lvl="0"/>
            <a:r>
              <a:rPr lang="en-US" altLang="ja-JP" dirty="0" smtClean="0"/>
              <a:t>The present B5 multipole seems clearly related to a displacement (0.5 mm) of some blocks due to the Nb</a:t>
            </a:r>
            <a:r>
              <a:rPr lang="en-US" altLang="ja-JP" baseline="-25000" dirty="0" smtClean="0"/>
              <a:t>3</a:t>
            </a:r>
            <a:r>
              <a:rPr lang="en-US" altLang="ja-JP" dirty="0" smtClean="0"/>
              <a:t>Sn conductor growth during the heat treatment. In this case a large decrease of B5 can be expected by taking care of this aspect during the construction.</a:t>
            </a:r>
          </a:p>
          <a:p>
            <a:pPr lvl="0"/>
            <a:endParaRPr lang="en-US" altLang="ja-JP" dirty="0"/>
          </a:p>
          <a:p>
            <a:endParaRPr kumimoji="1" lang="ja-JP" altLang="en-US" dirty="0"/>
          </a:p>
        </p:txBody>
      </p:sp>
    </p:spTree>
    <p:extLst>
      <p:ext uri="{BB962C8B-B14F-4D97-AF65-F5344CB8AC3E}">
        <p14:creationId xmlns:p14="http://schemas.microsoft.com/office/powerpoint/2010/main" val="913313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altLang="ja-JP" b="1" dirty="0"/>
              <a:t>Recommendations:</a:t>
            </a:r>
          </a:p>
          <a:p>
            <a:r>
              <a:rPr lang="en-US" altLang="ja-JP" dirty="0" smtClean="0"/>
              <a:t>The </a:t>
            </a:r>
            <a:r>
              <a:rPr lang="en-US" altLang="ja-JP" dirty="0"/>
              <a:t>High Order Harmonics are not clear defined and they are, at present time, </a:t>
            </a:r>
            <a:r>
              <a:rPr lang="en-US" altLang="ja-JP" dirty="0" smtClean="0"/>
              <a:t>a target specification. </a:t>
            </a:r>
            <a:r>
              <a:rPr lang="en-US" altLang="ja-JP" dirty="0"/>
              <a:t>We recommend to have two sets of specifications the “threshold specification” that must be met and the “objective specification” that should be the target for the performance</a:t>
            </a:r>
            <a:r>
              <a:rPr lang="en-US" altLang="ja-JP" dirty="0" smtClean="0"/>
              <a:t>.</a:t>
            </a:r>
          </a:p>
          <a:p>
            <a:pPr marL="0" indent="0">
              <a:buNone/>
            </a:pPr>
            <a:r>
              <a:rPr lang="en-US" altLang="ja-JP" dirty="0" smtClean="0"/>
              <a:t> </a:t>
            </a:r>
            <a:endParaRPr lang="en-US" altLang="ja-JP" dirty="0"/>
          </a:p>
          <a:p>
            <a:pPr lvl="0"/>
            <a:endParaRPr lang="en-US" altLang="ja-JP" dirty="0"/>
          </a:p>
          <a:p>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16</a:t>
            </a:fld>
            <a:endParaRPr lang="en-US"/>
          </a:p>
        </p:txBody>
      </p:sp>
    </p:spTree>
    <p:extLst>
      <p:ext uri="{BB962C8B-B14F-4D97-AF65-F5344CB8AC3E}">
        <p14:creationId xmlns:p14="http://schemas.microsoft.com/office/powerpoint/2010/main" val="4024641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ltLang="ja-JP" sz="2700" i="1" dirty="0">
                <a:solidFill>
                  <a:srgbClr val="3366FF"/>
                </a:solidFill>
              </a:rPr>
              <a:t>Have design alternatives been considered ? Are they correctly managed ? </a:t>
            </a:r>
            <a:endParaRPr lang="en-US" dirty="0"/>
          </a:p>
        </p:txBody>
      </p:sp>
      <p:sp>
        <p:nvSpPr>
          <p:cNvPr id="3" name="コンテンツ プレースホルダー 2"/>
          <p:cNvSpPr>
            <a:spLocks noGrp="1"/>
          </p:cNvSpPr>
          <p:nvPr>
            <p:ph idx="1"/>
          </p:nvPr>
        </p:nvSpPr>
        <p:spPr/>
        <p:txBody>
          <a:bodyPr>
            <a:noAutofit/>
          </a:bodyPr>
          <a:lstStyle/>
          <a:p>
            <a:pPr marL="0" indent="0">
              <a:buNone/>
            </a:pPr>
            <a:r>
              <a:rPr lang="en-GB" altLang="ja-JP" sz="2400" b="1" dirty="0" smtClean="0"/>
              <a:t>A: </a:t>
            </a:r>
            <a:r>
              <a:rPr lang="en-GB" altLang="ja-JP" sz="2400" dirty="0" smtClean="0"/>
              <a:t>Yes, alternatives have been considered and properly managed.</a:t>
            </a:r>
            <a:endParaRPr lang="en-GB" altLang="ja-JP" sz="2400" dirty="0"/>
          </a:p>
          <a:p>
            <a:pPr marL="0" indent="0">
              <a:buNone/>
            </a:pPr>
            <a:r>
              <a:rPr lang="en-GB" altLang="ja-JP" sz="2400" b="1" dirty="0" smtClean="0"/>
              <a:t>Comments: </a:t>
            </a:r>
            <a:endParaRPr lang="en-GB" altLang="ja-JP" sz="2400" b="1" dirty="0"/>
          </a:p>
          <a:p>
            <a:pPr lvl="0"/>
            <a:r>
              <a:rPr lang="en-US" altLang="ja-JP" sz="2400" dirty="0" smtClean="0"/>
              <a:t>The </a:t>
            </a:r>
            <a:r>
              <a:rPr lang="en-US" altLang="ja-JP" sz="2400" dirty="0"/>
              <a:t>basic </a:t>
            </a:r>
            <a:r>
              <a:rPr lang="en-US" altLang="ja-JP" sz="2400" dirty="0" smtClean="0"/>
              <a:t>bladders and keys </a:t>
            </a:r>
            <a:r>
              <a:rPr lang="en-US" altLang="ja-JP" sz="2400" dirty="0"/>
              <a:t>technology involved in the triplet lay-out has been </a:t>
            </a:r>
            <a:r>
              <a:rPr lang="en-US" altLang="ja-JP" sz="2400" dirty="0" smtClean="0"/>
              <a:t>developed for </a:t>
            </a:r>
            <a:r>
              <a:rPr lang="en-US" altLang="ja-JP" sz="2400" dirty="0"/>
              <a:t>many years in the framework of the LARP </a:t>
            </a:r>
            <a:r>
              <a:rPr lang="en-US" altLang="ja-JP" sz="2400" dirty="0" smtClean="0"/>
              <a:t>collaboration and this technology is approaching maturity. </a:t>
            </a:r>
          </a:p>
          <a:p>
            <a:pPr lvl="0"/>
            <a:r>
              <a:rPr lang="en-US" altLang="ja-JP" sz="2400" dirty="0" smtClean="0"/>
              <a:t>Many alternative technologies such as </a:t>
            </a:r>
            <a:r>
              <a:rPr lang="en-US" altLang="ja-JP" sz="2400" dirty="0"/>
              <a:t>the one based on coil </a:t>
            </a:r>
            <a:r>
              <a:rPr lang="en-US" altLang="ja-JP" sz="2400" dirty="0" smtClean="0"/>
              <a:t>collaring were studied. The bladder and key has been selected as the best one.</a:t>
            </a:r>
          </a:p>
          <a:p>
            <a:pPr lvl="0"/>
            <a:r>
              <a:rPr lang="en-US" altLang="ja-JP" sz="2400" dirty="0" smtClean="0"/>
              <a:t>Presently </a:t>
            </a:r>
            <a:r>
              <a:rPr lang="en-US" altLang="ja-JP" sz="2400" dirty="0"/>
              <a:t>the </a:t>
            </a:r>
            <a:r>
              <a:rPr lang="en-US" altLang="ja-JP" sz="2400" dirty="0" smtClean="0"/>
              <a:t>options still </a:t>
            </a:r>
            <a:r>
              <a:rPr lang="en-US" altLang="ja-JP" sz="2400" dirty="0"/>
              <a:t>under study are limited to quench </a:t>
            </a:r>
            <a:r>
              <a:rPr lang="en-US" altLang="ja-JP" sz="2400" dirty="0" smtClean="0"/>
              <a:t>protection-related issues such as heater lay-out and the feasibility of CLIQ. </a:t>
            </a:r>
            <a:r>
              <a:rPr lang="en-US" altLang="ja-JP" sz="2400" dirty="0"/>
              <a:t>For this specific case a solution </a:t>
            </a:r>
            <a:r>
              <a:rPr lang="en-US" altLang="ja-JP" sz="2400" dirty="0" smtClean="0"/>
              <a:t>should </a:t>
            </a:r>
            <a:r>
              <a:rPr lang="en-US" altLang="ja-JP" sz="2400" dirty="0"/>
              <a:t>be chosen as soon as possible. </a:t>
            </a:r>
            <a:endParaRPr lang="ja-JP" altLang="ja-JP" sz="2400" dirty="0"/>
          </a:p>
          <a:p>
            <a:endParaRPr kumimoji="1" lang="ja-JP" altLang="en-US" sz="2400" dirty="0"/>
          </a:p>
        </p:txBody>
      </p:sp>
      <p:sp>
        <p:nvSpPr>
          <p:cNvPr id="4" name="スライド番号プレースホルダー 3"/>
          <p:cNvSpPr>
            <a:spLocks noGrp="1"/>
          </p:cNvSpPr>
          <p:nvPr>
            <p:ph type="sldNum" sz="quarter" idx="12"/>
          </p:nvPr>
        </p:nvSpPr>
        <p:spPr/>
        <p:txBody>
          <a:bodyPr/>
          <a:lstStyle/>
          <a:p>
            <a:fld id="{B0DD6D12-0801-A142-AE9F-54947F948096}" type="slidenum">
              <a:rPr kumimoji="1" lang="ja-JP" altLang="en-US" smtClean="0"/>
              <a:t>17</a:t>
            </a:fld>
            <a:endParaRPr kumimoji="1" lang="ja-JP" altLang="en-US"/>
          </a:p>
        </p:txBody>
      </p:sp>
    </p:spTree>
    <p:extLst>
      <p:ext uri="{BB962C8B-B14F-4D97-AF65-F5344CB8AC3E}">
        <p14:creationId xmlns:p14="http://schemas.microsoft.com/office/powerpoint/2010/main" val="752089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lvl="0" indent="0">
              <a:buNone/>
            </a:pPr>
            <a:r>
              <a:rPr lang="en-US" altLang="ja-JP" b="1" dirty="0" smtClean="0"/>
              <a:t>Recommendation</a:t>
            </a:r>
          </a:p>
          <a:p>
            <a:pPr lvl="0"/>
            <a:r>
              <a:rPr lang="en-US" altLang="ja-JP" dirty="0" smtClean="0"/>
              <a:t>For the quench protection a </a:t>
            </a:r>
            <a:r>
              <a:rPr lang="en-US" altLang="ja-JP" dirty="0"/>
              <a:t>solution </a:t>
            </a:r>
            <a:r>
              <a:rPr lang="en-US" altLang="ja-JP" dirty="0" smtClean="0"/>
              <a:t>should </a:t>
            </a:r>
            <a:r>
              <a:rPr lang="en-US" altLang="ja-JP" dirty="0"/>
              <a:t>be chosen as soon as possible. </a:t>
            </a:r>
            <a:endParaRPr lang="ja-JP" altLang="ja-JP" dirty="0"/>
          </a:p>
          <a:p>
            <a:endParaRPr lang="en-US" dirty="0"/>
          </a:p>
        </p:txBody>
      </p:sp>
      <p:sp>
        <p:nvSpPr>
          <p:cNvPr id="2" name="スライド番号プレースホルダー 1"/>
          <p:cNvSpPr>
            <a:spLocks noGrp="1"/>
          </p:cNvSpPr>
          <p:nvPr>
            <p:ph type="sldNum" sz="quarter" idx="12"/>
          </p:nvPr>
        </p:nvSpPr>
        <p:spPr/>
        <p:txBody>
          <a:bodyPr/>
          <a:lstStyle/>
          <a:p>
            <a:fld id="{731FC322-29F9-42B5-AB81-6335FE4128E0}" type="slidenum">
              <a:rPr lang="en-US" smtClean="0"/>
              <a:t>18</a:t>
            </a:fld>
            <a:endParaRPr lang="en-US"/>
          </a:p>
        </p:txBody>
      </p:sp>
    </p:spTree>
    <p:extLst>
      <p:ext uri="{BB962C8B-B14F-4D97-AF65-F5344CB8AC3E}">
        <p14:creationId xmlns:p14="http://schemas.microsoft.com/office/powerpoint/2010/main" val="9654472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sp>
        <p:nvSpPr>
          <p:cNvPr id="3" name="Content Placeholder 2"/>
          <p:cNvSpPr>
            <a:spLocks noGrp="1"/>
          </p:cNvSpPr>
          <p:nvPr>
            <p:ph idx="1"/>
          </p:nvPr>
        </p:nvSpPr>
        <p:spPr/>
        <p:txBody>
          <a:bodyPr>
            <a:noAutofit/>
          </a:bodyPr>
          <a:lstStyle/>
          <a:p>
            <a:pPr marL="0" indent="0">
              <a:buNone/>
            </a:pPr>
            <a:r>
              <a:rPr lang="en-GB" i="1" dirty="0">
                <a:solidFill>
                  <a:srgbClr val="3366FF"/>
                </a:solidFill>
              </a:rPr>
              <a:t>Is the present and future models programme providing sufficient information ? If not what else could be necessary/useful ? Have all necessary analyses been done ? What further tests/analysis would you recommend </a:t>
            </a:r>
            <a:r>
              <a:rPr lang="en-GB" i="1" dirty="0" smtClean="0">
                <a:solidFill>
                  <a:srgbClr val="3366FF"/>
                </a:solidFill>
              </a:rPr>
              <a:t>? Does </a:t>
            </a:r>
            <a:r>
              <a:rPr lang="en-GB" i="1" dirty="0">
                <a:solidFill>
                  <a:srgbClr val="3366FF"/>
                </a:solidFill>
              </a:rPr>
              <a:t>the overall plan allow to acquire the necessary experience with the models and prototypes before engaging in the production phase ?</a:t>
            </a:r>
          </a:p>
          <a:p>
            <a:pPr marL="0" indent="0">
              <a:buNone/>
            </a:pPr>
            <a:r>
              <a:rPr lang="en-GB" b="1" dirty="0"/>
              <a:t>A: </a:t>
            </a:r>
            <a:r>
              <a:rPr lang="en-GB" dirty="0"/>
              <a:t>Yes, </a:t>
            </a:r>
            <a:r>
              <a:rPr lang="en-GB" dirty="0" smtClean="0"/>
              <a:t>see comments and recommendations.</a:t>
            </a:r>
            <a:endParaRPr lang="en-GB" dirty="0"/>
          </a:p>
          <a:p>
            <a:pPr marL="0" indent="0">
              <a:buNone/>
            </a:pPr>
            <a:endParaRPr lang="en-US" altLang="ja-JP" dirty="0" smtClean="0"/>
          </a:p>
          <a:p>
            <a:pPr marL="0" indent="0">
              <a:buNone/>
            </a:pPr>
            <a:r>
              <a:rPr lang="en-US" altLang="ja-JP" b="1" dirty="0"/>
              <a:t>Facts and </a:t>
            </a:r>
            <a:r>
              <a:rPr lang="en-US" altLang="ja-JP" b="1" dirty="0" smtClean="0"/>
              <a:t>Findings</a:t>
            </a:r>
            <a:r>
              <a:rPr lang="en-US" altLang="ja-JP" dirty="0" smtClean="0"/>
              <a:t> </a:t>
            </a:r>
            <a:endParaRPr lang="ja-JP" altLang="ja-JP" dirty="0"/>
          </a:p>
          <a:p>
            <a:pPr lvl="0"/>
            <a:r>
              <a:rPr lang="en-US" altLang="ja-JP" dirty="0" smtClean="0"/>
              <a:t>Due </a:t>
            </a:r>
            <a:r>
              <a:rPr lang="en-US" altLang="ja-JP" dirty="0"/>
              <a:t>to the change in the in the conductor keystone angle from 0.55 to 0.4 there are now two generations of conductor and therefore two generations of short model coils</a:t>
            </a:r>
            <a:r>
              <a:rPr lang="en-US" altLang="ja-JP" dirty="0" smtClean="0"/>
              <a:t>.</a:t>
            </a:r>
            <a:endParaRPr lang="ja-JP" altLang="ja-JP" dirty="0"/>
          </a:p>
        </p:txBody>
      </p:sp>
    </p:spTree>
    <p:extLst>
      <p:ext uri="{BB962C8B-B14F-4D97-AF65-F5344CB8AC3E}">
        <p14:creationId xmlns:p14="http://schemas.microsoft.com/office/powerpoint/2010/main" val="145420268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b="1" dirty="0" smtClean="0"/>
              <a:t>Introduction </a:t>
            </a:r>
            <a:endParaRPr kumimoji="1" lang="ja-JP" altLang="en-US" b="1" dirty="0"/>
          </a:p>
        </p:txBody>
      </p:sp>
      <p:sp>
        <p:nvSpPr>
          <p:cNvPr id="3" name="コンテンツ プレースホルダー 2"/>
          <p:cNvSpPr>
            <a:spLocks noGrp="1"/>
          </p:cNvSpPr>
          <p:nvPr>
            <p:ph idx="1"/>
          </p:nvPr>
        </p:nvSpPr>
        <p:spPr/>
        <p:txBody>
          <a:bodyPr>
            <a:normAutofit fontScale="77500" lnSpcReduction="20000"/>
          </a:bodyPr>
          <a:lstStyle/>
          <a:p>
            <a:pPr marL="0" indent="0">
              <a:lnSpc>
                <a:spcPct val="120000"/>
              </a:lnSpc>
              <a:buNone/>
            </a:pPr>
            <a:r>
              <a:rPr lang="en-US" altLang="ja-JP" dirty="0" smtClean="0"/>
              <a:t>HL</a:t>
            </a:r>
            <a:r>
              <a:rPr lang="en-US" altLang="ja-JP" dirty="0"/>
              <a:t>-LHC is in the final stage of design and prototyping: all technologies for the hardware upgrade must be fully proven by beginning of 2017. </a:t>
            </a:r>
            <a:endParaRPr lang="en-US" altLang="ja-JP" dirty="0" smtClean="0"/>
          </a:p>
          <a:p>
            <a:pPr marL="0" indent="0">
              <a:lnSpc>
                <a:spcPct val="120000"/>
              </a:lnSpc>
              <a:buNone/>
            </a:pPr>
            <a:endParaRPr lang="en-US" altLang="ja-JP" dirty="0"/>
          </a:p>
          <a:p>
            <a:pPr marL="0" indent="0">
              <a:lnSpc>
                <a:spcPct val="120000"/>
              </a:lnSpc>
              <a:buNone/>
            </a:pPr>
            <a:r>
              <a:rPr lang="en-US" altLang="ja-JP" dirty="0" smtClean="0"/>
              <a:t>This </a:t>
            </a:r>
            <a:r>
              <a:rPr lang="en-US" altLang="ja-JP" dirty="0"/>
              <a:t>review covers the cornerstone of the upgrade plan, the new IR </a:t>
            </a:r>
            <a:r>
              <a:rPr lang="en-US" altLang="ja-JP" dirty="0" err="1"/>
              <a:t>quadrupoles</a:t>
            </a:r>
            <a:r>
              <a:rPr lang="en-US" altLang="ja-JP" dirty="0"/>
              <a:t> (MQXF), featuring 150 mm aperture and peak field in the range of 11.5 T. </a:t>
            </a:r>
            <a:endParaRPr lang="en-US" altLang="ja-JP" dirty="0" smtClean="0"/>
          </a:p>
          <a:p>
            <a:pPr marL="0" indent="0">
              <a:lnSpc>
                <a:spcPct val="120000"/>
              </a:lnSpc>
              <a:buNone/>
            </a:pPr>
            <a:endParaRPr lang="en-US" altLang="ja-JP" dirty="0"/>
          </a:p>
          <a:p>
            <a:pPr marL="0" indent="0">
              <a:lnSpc>
                <a:spcPct val="120000"/>
              </a:lnSpc>
              <a:buNone/>
            </a:pPr>
            <a:r>
              <a:rPr lang="en-US" altLang="ja-JP" dirty="0" smtClean="0"/>
              <a:t>The </a:t>
            </a:r>
            <a:r>
              <a:rPr lang="en-US" altLang="ja-JP" dirty="0"/>
              <a:t>previous technical reviews addressed the conductor, the preliminary design, including the engineering concepts and the cost and schedule (within the overall scope of HL-LHC) ), and further progress (model work achievement and prototype/production plan) has been reviewed. </a:t>
            </a:r>
            <a:endParaRPr kumimoji="1" lang="ja-JP" altLang="en-US" dirty="0"/>
          </a:p>
          <a:p>
            <a:pPr marL="0" indent="0">
              <a:lnSpc>
                <a:spcPct val="120000"/>
              </a:lnSpc>
              <a:buNone/>
            </a:pPr>
            <a:endParaRPr kumimoji="1" lang="ja-JP" altLang="en-US" dirty="0"/>
          </a:p>
        </p:txBody>
      </p:sp>
      <p:sp>
        <p:nvSpPr>
          <p:cNvPr id="4" name="スライド番号プレースホルダー 3"/>
          <p:cNvSpPr>
            <a:spLocks noGrp="1"/>
          </p:cNvSpPr>
          <p:nvPr>
            <p:ph type="sldNum" sz="quarter" idx="12"/>
          </p:nvPr>
        </p:nvSpPr>
        <p:spPr/>
        <p:txBody>
          <a:bodyPr/>
          <a:lstStyle/>
          <a:p>
            <a:fld id="{B0DD6D12-0801-A142-AE9F-54947F948096}" type="slidenum">
              <a:rPr kumimoji="1" lang="ja-JP" altLang="en-US" smtClean="0"/>
              <a:t>2</a:t>
            </a:fld>
            <a:endParaRPr kumimoji="1" lang="ja-JP" altLang="en-US"/>
          </a:p>
        </p:txBody>
      </p:sp>
    </p:spTree>
    <p:extLst>
      <p:ext uri="{BB962C8B-B14F-4D97-AF65-F5344CB8AC3E}">
        <p14:creationId xmlns:p14="http://schemas.microsoft.com/office/powerpoint/2010/main" val="22167297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lvl="0"/>
            <a:r>
              <a:rPr lang="en-US" altLang="ja-JP" dirty="0"/>
              <a:t>CERN built </a:t>
            </a:r>
            <a:r>
              <a:rPr lang="en-GB" altLang="ja-JP" dirty="0"/>
              <a:t>1 Cu, 1 low-grade RRP, 3 RRP, 2 PIT coils using the first generation conductor geometry. 3 RRP coils were built using the second generation and 2 PIT coils are underway for the same generation.</a:t>
            </a:r>
            <a:endParaRPr lang="ja-JP" altLang="ja-JP" dirty="0"/>
          </a:p>
          <a:p>
            <a:pPr lvl="0"/>
            <a:r>
              <a:rPr lang="en-US" altLang="ja-JP" dirty="0"/>
              <a:t>LARP has produced 6 RRP coils using 1</a:t>
            </a:r>
            <a:r>
              <a:rPr lang="en-US" altLang="ja-JP" baseline="30000" dirty="0"/>
              <a:t>st</a:t>
            </a:r>
            <a:r>
              <a:rPr lang="en-US" altLang="ja-JP" dirty="0"/>
              <a:t> generation cable and 1 RRP for the 2</a:t>
            </a:r>
            <a:r>
              <a:rPr lang="en-US" altLang="ja-JP" baseline="30000" dirty="0"/>
              <a:t>nd</a:t>
            </a:r>
            <a:r>
              <a:rPr lang="en-US" altLang="ja-JP" dirty="0"/>
              <a:t> generation. Another RRP 2</a:t>
            </a:r>
            <a:r>
              <a:rPr lang="en-US" altLang="ja-JP" baseline="30000" dirty="0"/>
              <a:t>nd</a:t>
            </a:r>
            <a:r>
              <a:rPr lang="en-US" altLang="ja-JP" dirty="0"/>
              <a:t> gen is under way.</a:t>
            </a:r>
            <a:endParaRPr lang="ja-JP" altLang="ja-JP" dirty="0"/>
          </a:p>
          <a:p>
            <a:pPr lvl="0"/>
            <a:r>
              <a:rPr lang="en-US" altLang="ja-JP" dirty="0"/>
              <a:t>Three LARP and two CERN short coils were successfully tested.</a:t>
            </a:r>
            <a:endParaRPr lang="ja-JP" altLang="ja-JP" dirty="0"/>
          </a:p>
          <a:p>
            <a:pPr lvl="0"/>
            <a:r>
              <a:rPr lang="en-US" altLang="ja-JP" dirty="0"/>
              <a:t>Some differences were report between LARP and CERN with respect to coil fabrication techniques, in particular the post instrumentation.</a:t>
            </a:r>
            <a:endParaRPr lang="ja-JP" altLang="ja-JP" dirty="0"/>
          </a:p>
          <a:p>
            <a:pPr lvl="0"/>
            <a:r>
              <a:rPr lang="en-US" altLang="ja-JP" dirty="0"/>
              <a:t>Three mechanical models were build and tested at 77K. Two others were built using laminated structure; one tested at 77 K and the other has been shipped to US to be assembled in MQXFS4.</a:t>
            </a:r>
            <a:endParaRPr lang="ja-JP" altLang="ja-JP" dirty="0"/>
          </a:p>
          <a:p>
            <a:pPr lvl="0"/>
            <a:endParaRPr lang="ja-JP" altLang="ja-JP" b="1" dirty="0"/>
          </a:p>
          <a:p>
            <a:endParaRPr lang="en-GB" altLang="ja-JP" dirty="0"/>
          </a:p>
          <a:p>
            <a:endParaRPr lang="en-US" b="1" dirty="0"/>
          </a:p>
          <a:p>
            <a:endParaRPr lang="en-US" b="1" dirty="0"/>
          </a:p>
          <a:p>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20</a:t>
            </a:fld>
            <a:endParaRPr lang="en-US"/>
          </a:p>
        </p:txBody>
      </p:sp>
    </p:spTree>
    <p:extLst>
      <p:ext uri="{BB962C8B-B14F-4D97-AF65-F5344CB8AC3E}">
        <p14:creationId xmlns:p14="http://schemas.microsoft.com/office/powerpoint/2010/main" val="7176264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en-US" altLang="ja-JP" dirty="0"/>
              <a:t>MQFS1M was a mirror quadrupole successfully test in May 2015</a:t>
            </a:r>
            <a:endParaRPr lang="ja-JP" altLang="ja-JP" dirty="0"/>
          </a:p>
          <a:p>
            <a:pPr lvl="0"/>
            <a:r>
              <a:rPr lang="en-US" altLang="ja-JP" dirty="0"/>
              <a:t>MQFS1 was a complete quadrupole made out of 2 LARP coils and 2 CERN coils. Test completed in April 2016. This magnet will be re-tested (then MQFS1b) with increased pre-load.</a:t>
            </a:r>
            <a:endParaRPr lang="ja-JP" altLang="ja-JP" dirty="0"/>
          </a:p>
          <a:p>
            <a:pPr lvl="0"/>
            <a:r>
              <a:rPr lang="en-US" altLang="ja-JP" dirty="0"/>
              <a:t>MQXFS2 will be used to test non-conformity coils of first generation cable and it is schedule to be tested at the end of calendar year 2016.</a:t>
            </a:r>
            <a:endParaRPr lang="ja-JP" altLang="ja-JP" dirty="0"/>
          </a:p>
          <a:p>
            <a:pPr lvl="0"/>
            <a:r>
              <a:rPr lang="en-US" altLang="ja-JP" dirty="0"/>
              <a:t>MQXFS3 will be used to test coils produced with second generation cable formed by 3 CERN coils and 1 LARP coil. The test is schedule for summer 2016.</a:t>
            </a:r>
            <a:endParaRPr lang="ja-JP" altLang="ja-JP" dirty="0"/>
          </a:p>
          <a:p>
            <a:pPr lvl="0"/>
            <a:r>
              <a:rPr lang="en-US" altLang="ja-JP" dirty="0"/>
              <a:t>Two other short models will be produced using 2</a:t>
            </a:r>
            <a:r>
              <a:rPr lang="en-US" altLang="ja-JP" baseline="30000" dirty="0"/>
              <a:t>nd</a:t>
            </a:r>
            <a:r>
              <a:rPr lang="en-US" altLang="ja-JP" dirty="0"/>
              <a:t> generation conductor and they will be tested in Q1 of 2017 and 2018</a:t>
            </a:r>
            <a:r>
              <a:rPr lang="en-US" altLang="ja-JP" dirty="0" smtClean="0"/>
              <a:t>.</a:t>
            </a:r>
            <a:endParaRPr lang="ja-JP" altLang="ja-JP"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21</a:t>
            </a:fld>
            <a:endParaRPr lang="en-US"/>
          </a:p>
        </p:txBody>
      </p:sp>
    </p:spTree>
    <p:extLst>
      <p:ext uri="{BB962C8B-B14F-4D97-AF65-F5344CB8AC3E}">
        <p14:creationId xmlns:p14="http://schemas.microsoft.com/office/powerpoint/2010/main" val="20594633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lvl="0"/>
            <a:endParaRPr lang="en-US" altLang="ja-JP" dirty="0"/>
          </a:p>
          <a:p>
            <a:pPr lvl="0"/>
            <a:r>
              <a:rPr lang="en-US" altLang="ja-JP" dirty="0" smtClean="0"/>
              <a:t>The </a:t>
            </a:r>
            <a:r>
              <a:rPr lang="en-US" altLang="ja-JP" dirty="0"/>
              <a:t>present plans foresee the construction of two long (7.15 m) prototypes  at CERN (first autumn 2018 and second on summer 2019) and three long prototypes (one 4m and two 4.2 m) in USA. </a:t>
            </a:r>
            <a:endParaRPr lang="ja-JP" altLang="ja-JP" dirty="0"/>
          </a:p>
          <a:p>
            <a:pPr lvl="0"/>
            <a:r>
              <a:rPr lang="en-US" altLang="ja-JP" dirty="0"/>
              <a:t>CERN is considering the construction of a mirror magnet before the construction of the two prototypes. </a:t>
            </a:r>
            <a:endParaRPr lang="ja-JP" altLang="ja-JP" dirty="0"/>
          </a:p>
          <a:p>
            <a:pPr lvl="0"/>
            <a:r>
              <a:rPr lang="en-US" altLang="ja-JP" dirty="0"/>
              <a:t>The first LARP prototype (spring 2017) involves one coil of first generation and three of the second generation. This prototype, of slightly reduced length with respect the nominal one, is not suitable to be integrated into a cold mass.  The second prototype magnet (2017-2018) is made of 4.2 m coils of the second generation and is not yet involving thin laminated yoke. A third prototype magnet (early 2019) is foreseen reusing first prototype structure and, for the first time, thin laminations. This third prototype is not yet funded.</a:t>
            </a:r>
            <a:endParaRPr lang="ja-JP" altLang="ja-JP" dirty="0"/>
          </a:p>
          <a:p>
            <a:pPr marL="0" indent="0">
              <a:buNone/>
            </a:pPr>
            <a:endParaRPr lang="en-US" altLang="ja-JP" dirty="0"/>
          </a:p>
          <a:p>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22</a:t>
            </a:fld>
            <a:endParaRPr lang="en-US"/>
          </a:p>
        </p:txBody>
      </p:sp>
    </p:spTree>
    <p:extLst>
      <p:ext uri="{BB962C8B-B14F-4D97-AF65-F5344CB8AC3E}">
        <p14:creationId xmlns:p14="http://schemas.microsoft.com/office/powerpoint/2010/main" val="16064574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altLang="ja-JP" b="1" dirty="0" smtClean="0"/>
              <a:t>Comments:</a:t>
            </a:r>
            <a:endParaRPr lang="en-US" dirty="0"/>
          </a:p>
          <a:p>
            <a:r>
              <a:rPr lang="en-US" dirty="0" smtClean="0"/>
              <a:t>CERN </a:t>
            </a:r>
            <a:r>
              <a:rPr lang="en-US" dirty="0"/>
              <a:t>and LARP collaboration experience with Nb3Sn since 2003 allowed the development of what is now a matured technology for the LHC high luminosity upgrades.</a:t>
            </a:r>
          </a:p>
          <a:p>
            <a:r>
              <a:rPr lang="en-US" dirty="0"/>
              <a:t>The short models are successfully demonstrating the technology choices and they also provide the possibility of fine tuning those technologies choices</a:t>
            </a:r>
            <a:r>
              <a:rPr lang="en-US" dirty="0" smtClean="0"/>
              <a:t>.</a:t>
            </a:r>
            <a:endParaRPr lang="en-US" dirty="0"/>
          </a:p>
          <a:p>
            <a:pPr lvl="0"/>
            <a:r>
              <a:rPr lang="en-US" altLang="ja-JP" dirty="0" smtClean="0"/>
              <a:t>The </a:t>
            </a:r>
            <a:r>
              <a:rPr lang="en-US" altLang="ja-JP" dirty="0"/>
              <a:t>bladders and keys technology has been fully demonstrated for short models and should be assessed in next months for long magnet (4m). The critical issues are related to the assembly of long structures,  the use of thin laminations and the achievement of the required alignments</a:t>
            </a:r>
            <a:endParaRPr lang="ja-JP" altLang="ja-JP" dirty="0"/>
          </a:p>
          <a:p>
            <a:pPr lvl="0"/>
            <a:r>
              <a:rPr lang="en-US" altLang="ja-JP" dirty="0" smtClean="0"/>
              <a:t>The </a:t>
            </a:r>
            <a:r>
              <a:rPr lang="en-US" altLang="ja-JP" dirty="0"/>
              <a:t>scale-up to 7.15m is even more challenging and the occurrence of possible issues should be considered</a:t>
            </a:r>
            <a:r>
              <a:rPr lang="en-US" altLang="ja-JP" dirty="0" smtClean="0"/>
              <a:t>.</a:t>
            </a:r>
          </a:p>
          <a:p>
            <a:pPr lvl="0"/>
            <a:endParaRPr lang="ja-JP" altLang="ja-JP" dirty="0"/>
          </a:p>
          <a:p>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23</a:t>
            </a:fld>
            <a:endParaRPr lang="en-US"/>
          </a:p>
        </p:txBody>
      </p:sp>
    </p:spTree>
    <p:extLst>
      <p:ext uri="{BB962C8B-B14F-4D97-AF65-F5344CB8AC3E}">
        <p14:creationId xmlns:p14="http://schemas.microsoft.com/office/powerpoint/2010/main" val="9089723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ja-JP" dirty="0"/>
              <a:t>If a third prototype magnet is not coming from USA collaborators (for budget restrictions), a prototype cold mass of Q1/Q3 cannot be composed</a:t>
            </a:r>
            <a:r>
              <a:rPr lang="en-US" altLang="ja-JP" dirty="0" smtClean="0"/>
              <a:t>.</a:t>
            </a:r>
          </a:p>
          <a:p>
            <a:r>
              <a:rPr lang="en-US" altLang="ja-JP" dirty="0"/>
              <a:t>Provided that a full cold mass with two long prototype magnets can be provided by LARP, this component together the two prototypes of Q2 being constructed at CERN constitute a solid basis before engaging the production phase. The time plan for completing this task appears however optimistic not considering the intrinsic risks of a scale-up process</a:t>
            </a:r>
            <a:r>
              <a:rPr lang="en-US" altLang="ja-JP" dirty="0" smtClean="0"/>
              <a:t>.</a:t>
            </a:r>
          </a:p>
          <a:p>
            <a:r>
              <a:rPr lang="en-US" altLang="ja-JP" dirty="0"/>
              <a:t>Given the tight schedule and the related risks for prototype developments at CERN, it appears not </a:t>
            </a:r>
            <a:r>
              <a:rPr lang="en-US" altLang="ja-JP" dirty="0" smtClean="0">
                <a:solidFill>
                  <a:srgbClr val="000090"/>
                </a:solidFill>
              </a:rPr>
              <a:t>ob</a:t>
            </a:r>
            <a:r>
              <a:rPr lang="en-US" altLang="ja-JP" dirty="0">
                <a:solidFill>
                  <a:srgbClr val="000090"/>
                </a:solidFill>
              </a:rPr>
              <a:t>v</a:t>
            </a:r>
            <a:r>
              <a:rPr lang="en-US" altLang="ja-JP" dirty="0" smtClean="0">
                <a:solidFill>
                  <a:srgbClr val="000090"/>
                </a:solidFill>
              </a:rPr>
              <a:t>ious</a:t>
            </a:r>
            <a:r>
              <a:rPr lang="en-US" altLang="ja-JP" dirty="0" smtClean="0"/>
              <a:t> </a:t>
            </a:r>
            <a:r>
              <a:rPr lang="en-US" altLang="ja-JP" dirty="0"/>
              <a:t>the construction of a mirror magnet. The main risk here is to concentrate on the mirror issues, which could differ from the real magnet issues.</a:t>
            </a:r>
            <a:endParaRPr lang="en-US" dirty="0"/>
          </a:p>
          <a:p>
            <a:endParaRPr lang="en-US" altLang="ja-JP" dirty="0"/>
          </a:p>
          <a:p>
            <a:endParaRPr lang="ja-JP" altLang="ja-JP" dirty="0"/>
          </a:p>
          <a:p>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24</a:t>
            </a:fld>
            <a:endParaRPr lang="en-US"/>
          </a:p>
        </p:txBody>
      </p:sp>
    </p:spTree>
    <p:extLst>
      <p:ext uri="{BB962C8B-B14F-4D97-AF65-F5344CB8AC3E}">
        <p14:creationId xmlns:p14="http://schemas.microsoft.com/office/powerpoint/2010/main" val="606764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0DD6D12-0801-A142-AE9F-54947F948096}" type="slidenum">
              <a:rPr kumimoji="1" lang="ja-JP" altLang="en-US" smtClean="0"/>
              <a:t>25</a:t>
            </a:fld>
            <a:endParaRPr kumimoji="1" lang="ja-JP" altLang="en-US"/>
          </a:p>
        </p:txBody>
      </p:sp>
      <p:sp>
        <p:nvSpPr>
          <p:cNvPr id="3" name="コンテンツ プレースホルダー 2"/>
          <p:cNvSpPr>
            <a:spLocks noGrp="1"/>
          </p:cNvSpPr>
          <p:nvPr>
            <p:ph idx="1"/>
          </p:nvPr>
        </p:nvSpPr>
        <p:spPr/>
        <p:txBody>
          <a:bodyPr>
            <a:noAutofit/>
          </a:bodyPr>
          <a:lstStyle/>
          <a:p>
            <a:pPr marL="0" indent="0">
              <a:buNone/>
            </a:pPr>
            <a:r>
              <a:rPr lang="en-US" altLang="ja-JP" b="1" dirty="0"/>
              <a:t>Recommendations : </a:t>
            </a:r>
            <a:endParaRPr lang="ja-JP" altLang="ja-JP" b="1" dirty="0"/>
          </a:p>
          <a:p>
            <a:pPr lvl="0">
              <a:lnSpc>
                <a:spcPct val="120000"/>
              </a:lnSpc>
            </a:pPr>
            <a:r>
              <a:rPr lang="en-US" altLang="ja-JP" dirty="0" smtClean="0"/>
              <a:t>The </a:t>
            </a:r>
            <a:r>
              <a:rPr lang="en-US" altLang="ja-JP" dirty="0"/>
              <a:t>committee supports the construction of a third prototype (4.2 m long) within LARP activities as a fundamental step for finalizing a complete cold mass of Q1/Q3. To this aim it is important that the two magnets of the cold mass involve similar structures; consequently thin lamination should be used in the second prototype as well.</a:t>
            </a:r>
            <a:endParaRPr lang="ja-JP" altLang="ja-JP" dirty="0"/>
          </a:p>
          <a:p>
            <a:pPr lvl="0">
              <a:lnSpc>
                <a:spcPct val="120000"/>
              </a:lnSpc>
            </a:pPr>
            <a:r>
              <a:rPr lang="en-US" altLang="ja-JP" dirty="0" smtClean="0"/>
              <a:t>Add contingency in the planning for the </a:t>
            </a:r>
            <a:r>
              <a:rPr lang="en-US" altLang="ja-JP" dirty="0"/>
              <a:t>long prototypes being developed at CERN </a:t>
            </a:r>
            <a:r>
              <a:rPr lang="en-US" altLang="ja-JP" dirty="0" smtClean="0"/>
              <a:t>due to the </a:t>
            </a:r>
            <a:r>
              <a:rPr lang="en-US" altLang="ja-JP" dirty="0"/>
              <a:t>possible difficulties </a:t>
            </a:r>
            <a:r>
              <a:rPr lang="en-US" altLang="ja-JP" dirty="0" smtClean="0"/>
              <a:t>arising from the </a:t>
            </a:r>
            <a:r>
              <a:rPr lang="en-US" altLang="ja-JP" dirty="0"/>
              <a:t>scale-up </a:t>
            </a:r>
            <a:r>
              <a:rPr lang="en-US" altLang="ja-JP" dirty="0" smtClean="0"/>
              <a:t>by a </a:t>
            </a:r>
            <a:r>
              <a:rPr lang="en-US" altLang="ja-JP" dirty="0"/>
              <a:t>factor two in the magnet </a:t>
            </a:r>
            <a:r>
              <a:rPr lang="en-US" altLang="ja-JP" dirty="0" smtClean="0"/>
              <a:t>length.</a:t>
            </a:r>
          </a:p>
          <a:p>
            <a:pPr>
              <a:lnSpc>
                <a:spcPct val="120000"/>
              </a:lnSpc>
            </a:pPr>
            <a:r>
              <a:rPr lang="en-US" dirty="0" smtClean="0">
                <a:solidFill>
                  <a:srgbClr val="000090"/>
                </a:solidFill>
              </a:rPr>
              <a:t>The committee recommends to CERN to carefully re-evaluate, if  </a:t>
            </a:r>
            <a:r>
              <a:rPr lang="en-US" dirty="0">
                <a:solidFill>
                  <a:srgbClr val="000090"/>
                </a:solidFill>
              </a:rPr>
              <a:t>the mirror </a:t>
            </a:r>
            <a:r>
              <a:rPr lang="en-US" dirty="0" smtClean="0">
                <a:solidFill>
                  <a:srgbClr val="000090"/>
                </a:solidFill>
              </a:rPr>
              <a:t>prototype be beneficial and effective.   </a:t>
            </a:r>
            <a:endParaRPr lang="ja-JP" altLang="ja-JP" dirty="0">
              <a:solidFill>
                <a:srgbClr val="000090"/>
              </a:solidFill>
            </a:endParaRPr>
          </a:p>
          <a:p>
            <a:pPr lvl="0">
              <a:lnSpc>
                <a:spcPct val="120000"/>
              </a:lnSpc>
            </a:pPr>
            <a:endParaRPr lang="en-US" altLang="ja-JP" dirty="0"/>
          </a:p>
          <a:p>
            <a:pPr lvl="0">
              <a:lnSpc>
                <a:spcPct val="120000"/>
              </a:lnSpc>
            </a:pPr>
            <a:endParaRPr lang="ja-JP" altLang="ja-JP" dirty="0"/>
          </a:p>
          <a:p>
            <a:pPr lvl="0">
              <a:lnSpc>
                <a:spcPct val="120000"/>
              </a:lnSpc>
            </a:pPr>
            <a:endParaRPr lang="en-US" altLang="ja-JP" dirty="0"/>
          </a:p>
          <a:p>
            <a:pPr>
              <a:lnSpc>
                <a:spcPct val="120000"/>
              </a:lnSpc>
            </a:pPr>
            <a:endParaRPr kumimoji="1" lang="ja-JP" altLang="en-US" dirty="0"/>
          </a:p>
        </p:txBody>
      </p:sp>
    </p:spTree>
    <p:extLst>
      <p:ext uri="{BB962C8B-B14F-4D97-AF65-F5344CB8AC3E}">
        <p14:creationId xmlns:p14="http://schemas.microsoft.com/office/powerpoint/2010/main" val="14171933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altLang="ja-JP" dirty="0"/>
              <a:t>The presented schedule shows sequential and continuous activities from prototypes to mass production. The committee suggests to </a:t>
            </a:r>
            <a:r>
              <a:rPr lang="en-US" altLang="ja-JP" dirty="0" smtClean="0"/>
              <a:t>hold </a:t>
            </a:r>
            <a:r>
              <a:rPr lang="en-US" altLang="ja-JP" dirty="0"/>
              <a:t>a readiness review before the starting of the mass production both at CERN and in </a:t>
            </a:r>
            <a:r>
              <a:rPr lang="en-US" altLang="ja-JP" dirty="0" smtClean="0"/>
              <a:t>USA.</a:t>
            </a:r>
            <a:endParaRPr lang="ja-JP" altLang="ja-JP" dirty="0"/>
          </a:p>
          <a:p>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26</a:t>
            </a:fld>
            <a:endParaRPr lang="en-US"/>
          </a:p>
        </p:txBody>
      </p:sp>
    </p:spTree>
    <p:extLst>
      <p:ext uri="{BB962C8B-B14F-4D97-AF65-F5344CB8AC3E}">
        <p14:creationId xmlns:p14="http://schemas.microsoft.com/office/powerpoint/2010/main" val="3697937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BFDCA1C4-9514-7B4F-976F-D92F7E296653}" type="slidenum">
              <a:rPr lang="fr-FR" smtClean="0"/>
              <a:pPr/>
              <a:t>27</a:t>
            </a:fld>
            <a:endParaRPr lang="fr-FR"/>
          </a:p>
        </p:txBody>
      </p:sp>
      <p:sp>
        <p:nvSpPr>
          <p:cNvPr id="9" name="Espace réservé du contenu 8"/>
          <p:cNvSpPr>
            <a:spLocks noGrp="1"/>
          </p:cNvSpPr>
          <p:nvPr>
            <p:ph idx="1"/>
          </p:nvPr>
        </p:nvSpPr>
        <p:spPr/>
        <p:txBody>
          <a:bodyPr>
            <a:noAutofit/>
          </a:bodyPr>
          <a:lstStyle/>
          <a:p>
            <a:pPr marL="0" indent="0">
              <a:buNone/>
            </a:pPr>
            <a:r>
              <a:rPr lang="en-GB" i="1" dirty="0">
                <a:solidFill>
                  <a:srgbClr val="3366FF"/>
                </a:solidFill>
              </a:rPr>
              <a:t>Is the conductor strand and cable production advancing adequately ? </a:t>
            </a:r>
          </a:p>
          <a:p>
            <a:pPr marL="0" indent="0">
              <a:buNone/>
            </a:pPr>
            <a:r>
              <a:rPr lang="en-GB" i="1" dirty="0">
                <a:solidFill>
                  <a:srgbClr val="3366FF"/>
                </a:solidFill>
              </a:rPr>
              <a:t>Does the production meet the specification (</a:t>
            </a:r>
            <a:r>
              <a:rPr lang="en-GB" i="1" dirty="0" err="1">
                <a:solidFill>
                  <a:srgbClr val="3366FF"/>
                </a:solidFill>
              </a:rPr>
              <a:t>Ic</a:t>
            </a:r>
            <a:r>
              <a:rPr lang="en-GB" i="1" dirty="0">
                <a:solidFill>
                  <a:srgbClr val="3366FF"/>
                </a:solidFill>
              </a:rPr>
              <a:t>, RRR, degradation, geometry, stability, unit length,…) ?</a:t>
            </a:r>
          </a:p>
          <a:p>
            <a:pPr marL="0" indent="0">
              <a:buNone/>
            </a:pPr>
            <a:r>
              <a:rPr lang="en-GB" i="1" dirty="0" smtClean="0">
                <a:solidFill>
                  <a:srgbClr val="3366FF"/>
                </a:solidFill>
              </a:rPr>
              <a:t>Is </a:t>
            </a:r>
            <a:r>
              <a:rPr lang="en-GB" i="1" dirty="0">
                <a:solidFill>
                  <a:srgbClr val="3366FF"/>
                </a:solidFill>
              </a:rPr>
              <a:t>the conductor and cable production QA/QC plan sufficiently developed and answering the needs ?</a:t>
            </a:r>
          </a:p>
          <a:p>
            <a:pPr marL="0" indent="0">
              <a:buNone/>
            </a:pPr>
            <a:r>
              <a:rPr lang="en-GB" b="1" dirty="0" smtClean="0">
                <a:solidFill>
                  <a:srgbClr val="000000"/>
                </a:solidFill>
              </a:rPr>
              <a:t>A: </a:t>
            </a:r>
            <a:r>
              <a:rPr lang="en-GB" dirty="0" smtClean="0">
                <a:solidFill>
                  <a:srgbClr val="000000"/>
                </a:solidFill>
              </a:rPr>
              <a:t>Yes. See comments and recommendations.</a:t>
            </a:r>
          </a:p>
          <a:p>
            <a:pPr marL="0" indent="0">
              <a:buNone/>
            </a:pPr>
            <a:r>
              <a:rPr lang="en-GB" dirty="0" smtClean="0">
                <a:solidFill>
                  <a:srgbClr val="FF0000"/>
                </a:solidFill>
              </a:rPr>
              <a:t>Strand</a:t>
            </a:r>
            <a:endParaRPr lang="en-GB" dirty="0">
              <a:solidFill>
                <a:srgbClr val="FF0000"/>
              </a:solidFill>
            </a:endParaRPr>
          </a:p>
          <a:p>
            <a:pPr marL="0" indent="0">
              <a:buNone/>
            </a:pPr>
            <a:r>
              <a:rPr lang="en-US" altLang="ja-JP" b="1" dirty="0" smtClean="0"/>
              <a:t>Findings and comments</a:t>
            </a:r>
            <a:endParaRPr lang="en-US" altLang="ja-JP" b="1" dirty="0"/>
          </a:p>
          <a:p>
            <a:r>
              <a:rPr lang="en-US" altLang="ja-JP" dirty="0" smtClean="0"/>
              <a:t>9 </a:t>
            </a:r>
            <a:r>
              <a:rPr lang="en-US" altLang="ja-JP" dirty="0"/>
              <a:t>x 108/127 RRP billets and 6 x bundle barrier PIT billets have been produced and measured and meet all technical requirements, incl.  </a:t>
            </a:r>
            <a:r>
              <a:rPr lang="en-US" altLang="ja-JP" i="1" dirty="0"/>
              <a:t>I</a:t>
            </a:r>
            <a:r>
              <a:rPr lang="en-US" altLang="ja-JP" baseline="-25000" dirty="0"/>
              <a:t>C</a:t>
            </a:r>
            <a:r>
              <a:rPr lang="en-US" altLang="ja-JP" dirty="0"/>
              <a:t>, RRR and filament diameter.  </a:t>
            </a:r>
          </a:p>
          <a:p>
            <a:r>
              <a:rPr lang="en-US" altLang="ja-JP" dirty="0"/>
              <a:t>The </a:t>
            </a:r>
            <a:r>
              <a:rPr lang="en-US" altLang="ja-JP" i="1" dirty="0"/>
              <a:t>I</a:t>
            </a:r>
            <a:r>
              <a:rPr lang="en-US" altLang="ja-JP" baseline="-25000" dirty="0"/>
              <a:t>C</a:t>
            </a:r>
            <a:r>
              <a:rPr lang="en-US" altLang="ja-JP" dirty="0"/>
              <a:t> spec for PIT wire is 6% lower than for RRP wire at 12 T, but is comparable at 15%.</a:t>
            </a:r>
          </a:p>
          <a:p>
            <a:pPr marL="0" indent="0">
              <a:buNone/>
            </a:pPr>
            <a:endParaRPr lang="en-GB" dirty="0"/>
          </a:p>
        </p:txBody>
      </p:sp>
    </p:spTree>
    <p:extLst>
      <p:ext uri="{BB962C8B-B14F-4D97-AF65-F5344CB8AC3E}">
        <p14:creationId xmlns:p14="http://schemas.microsoft.com/office/powerpoint/2010/main" val="307788334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altLang="ja-JP" dirty="0"/>
              <a:t>There was a raw material issue at the RRP strand supplier which resulted in a delivery delay to CERN, that will be compensated by the use of PIT wires.</a:t>
            </a:r>
          </a:p>
          <a:p>
            <a:r>
              <a:rPr lang="en-US" altLang="ja-JP" dirty="0"/>
              <a:t>Both CERN and US are ready to place contracts for series production.</a:t>
            </a:r>
          </a:p>
          <a:p>
            <a:r>
              <a:rPr lang="en-US" altLang="ja-JP" dirty="0" smtClean="0"/>
              <a:t>The </a:t>
            </a:r>
            <a:r>
              <a:rPr lang="en-US" altLang="ja-JP" dirty="0"/>
              <a:t>committee acknowledges the  excellent results obtained on both RRP and PIT wires and, in particular, notes  that it is the first time that consistent results are obtained for PIT, indicating that the process may have reached maturity</a:t>
            </a:r>
            <a:r>
              <a:rPr lang="en-US" altLang="ja-JP" dirty="0" smtClean="0"/>
              <a:t>.</a:t>
            </a:r>
          </a:p>
          <a:p>
            <a:r>
              <a:rPr lang="en-US" altLang="ja-JP" dirty="0"/>
              <a:t>The committee assesses that both CERN and US/AUP are ready to launch their series production contracts.</a:t>
            </a:r>
          </a:p>
          <a:p>
            <a:r>
              <a:rPr lang="en-US" altLang="ja-JP" dirty="0"/>
              <a:t>The committee re-emphasizes the need for 2 strand suppliers in order to mitigate production and schedule risks.</a:t>
            </a:r>
          </a:p>
          <a:p>
            <a:endParaRPr lang="en-US" altLang="ja-JP" dirty="0" smtClean="0"/>
          </a:p>
          <a:p>
            <a:endParaRPr lang="en-US" dirty="0"/>
          </a:p>
          <a:p>
            <a:pPr marL="0" indent="0">
              <a:buNone/>
            </a:pPr>
            <a:endParaRPr lang="en-US" altLang="ja-JP" dirty="0"/>
          </a:p>
          <a:p>
            <a:endParaRPr lang="en-US" altLang="ja-JP" dirty="0"/>
          </a:p>
          <a:p>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28</a:t>
            </a:fld>
            <a:endParaRPr lang="en-US"/>
          </a:p>
        </p:txBody>
      </p:sp>
    </p:spTree>
    <p:extLst>
      <p:ext uri="{BB962C8B-B14F-4D97-AF65-F5344CB8AC3E}">
        <p14:creationId xmlns:p14="http://schemas.microsoft.com/office/powerpoint/2010/main" val="37159756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altLang="ja-JP" b="1" dirty="0"/>
              <a:t>Recommendations</a:t>
            </a:r>
          </a:p>
          <a:p>
            <a:r>
              <a:rPr lang="en-US" altLang="ja-JP" dirty="0"/>
              <a:t>The committee assesses that the specifications for both RRP and PIT wires are suitable for MQXF needs and strongly recommends to freeze all parameters and manufacturing processes for both suppliers </a:t>
            </a:r>
            <a:endParaRPr lang="en-US" altLang="ja-JP" dirty="0" smtClean="0"/>
          </a:p>
          <a:p>
            <a:r>
              <a:rPr lang="en-US" altLang="ja-JP" dirty="0" smtClean="0"/>
              <a:t>The </a:t>
            </a:r>
            <a:r>
              <a:rPr lang="en-US" altLang="ja-JP" dirty="0"/>
              <a:t>committee recommends to reinforce the requirements for strand supplier qualification, including the production of full-length cable unit lengths successfully tested in a model magnet.</a:t>
            </a:r>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29</a:t>
            </a:fld>
            <a:endParaRPr lang="en-US"/>
          </a:p>
        </p:txBody>
      </p:sp>
    </p:spTree>
    <p:extLst>
      <p:ext uri="{BB962C8B-B14F-4D97-AF65-F5344CB8AC3E}">
        <p14:creationId xmlns:p14="http://schemas.microsoft.com/office/powerpoint/2010/main" val="2469580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b="1" dirty="0" smtClean="0"/>
              <a:t>Scope of this Review</a:t>
            </a:r>
            <a:endParaRPr kumimoji="1" lang="ja-JP" altLang="en-US" b="1" dirty="0"/>
          </a:p>
        </p:txBody>
      </p:sp>
      <p:sp>
        <p:nvSpPr>
          <p:cNvPr id="3" name="コンテンツ プレースホルダー 2"/>
          <p:cNvSpPr>
            <a:spLocks noGrp="1"/>
          </p:cNvSpPr>
          <p:nvPr>
            <p:ph idx="1"/>
          </p:nvPr>
        </p:nvSpPr>
        <p:spPr/>
        <p:txBody>
          <a:bodyPr>
            <a:noAutofit/>
          </a:bodyPr>
          <a:lstStyle/>
          <a:p>
            <a:pPr marL="0" indent="0" algn="just">
              <a:buNone/>
            </a:pPr>
            <a:r>
              <a:rPr lang="en-US" altLang="ja-JP" sz="2400" dirty="0"/>
              <a:t>T</a:t>
            </a:r>
            <a:r>
              <a:rPr lang="en-US" altLang="ja-JP" sz="2400" dirty="0" smtClean="0"/>
              <a:t>o </a:t>
            </a:r>
            <a:r>
              <a:rPr lang="en-US" altLang="ja-JP" sz="2400" dirty="0"/>
              <a:t>examine</a:t>
            </a:r>
            <a:r>
              <a:rPr lang="en-US" altLang="ja-JP" sz="2400" dirty="0" smtClean="0"/>
              <a:t>:</a:t>
            </a:r>
            <a:endParaRPr lang="en-US" altLang="ja-JP" sz="2400" dirty="0"/>
          </a:p>
          <a:p>
            <a:pPr algn="just">
              <a:lnSpc>
                <a:spcPct val="120000"/>
              </a:lnSpc>
            </a:pPr>
            <a:r>
              <a:rPr lang="en-US" altLang="ja-JP" sz="2400" dirty="0"/>
              <a:t>The magnet requirements and design status, including the cold mass with its interfaces (cryostats, electrical, hydraulic, mechanical, vacuum) and integration issues (cold mass and integration will be assessed at the level of preliminary design stage);</a:t>
            </a:r>
          </a:p>
          <a:p>
            <a:pPr algn="just">
              <a:lnSpc>
                <a:spcPct val="120000"/>
              </a:lnSpc>
            </a:pPr>
            <a:r>
              <a:rPr lang="en-US" altLang="ja-JP" sz="2400" dirty="0"/>
              <a:t>The major design alternatives considered (conductor, aperture, length, operating temperature, etc.);</a:t>
            </a:r>
          </a:p>
          <a:p>
            <a:pPr algn="just">
              <a:lnSpc>
                <a:spcPct val="120000"/>
              </a:lnSpc>
            </a:pPr>
            <a:r>
              <a:rPr lang="en-US" altLang="ja-JP" sz="2400" dirty="0"/>
              <a:t>The results of model magnets (including previous smaller aperture ones) and the status of prototype magnets</a:t>
            </a:r>
            <a:r>
              <a:rPr lang="en-US" altLang="ja-JP" sz="2400" dirty="0" smtClean="0"/>
              <a:t>;</a:t>
            </a:r>
            <a:endParaRPr lang="en-US" altLang="ja-JP" sz="2400" dirty="0"/>
          </a:p>
        </p:txBody>
      </p:sp>
      <p:sp>
        <p:nvSpPr>
          <p:cNvPr id="4" name="スライド番号プレースホルダー 3"/>
          <p:cNvSpPr>
            <a:spLocks noGrp="1"/>
          </p:cNvSpPr>
          <p:nvPr>
            <p:ph type="sldNum" sz="quarter" idx="12"/>
          </p:nvPr>
        </p:nvSpPr>
        <p:spPr/>
        <p:txBody>
          <a:bodyPr/>
          <a:lstStyle/>
          <a:p>
            <a:fld id="{B0DD6D12-0801-A142-AE9F-54947F948096}" type="slidenum">
              <a:rPr kumimoji="1" lang="ja-JP" altLang="en-US" smtClean="0"/>
              <a:t>3</a:t>
            </a:fld>
            <a:endParaRPr kumimoji="1" lang="ja-JP" altLang="en-US"/>
          </a:p>
        </p:txBody>
      </p:sp>
    </p:spTree>
    <p:extLst>
      <p:ext uri="{BB962C8B-B14F-4D97-AF65-F5344CB8AC3E}">
        <p14:creationId xmlns:p14="http://schemas.microsoft.com/office/powerpoint/2010/main" val="233639737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Autofit/>
          </a:bodyPr>
          <a:lstStyle/>
          <a:p>
            <a:pPr marL="0" indent="0">
              <a:buNone/>
            </a:pPr>
            <a:r>
              <a:rPr lang="en-US" altLang="ja-JP" dirty="0" smtClean="0">
                <a:solidFill>
                  <a:srgbClr val="FF0000"/>
                </a:solidFill>
              </a:rPr>
              <a:t>Cable</a:t>
            </a:r>
          </a:p>
          <a:p>
            <a:pPr marL="0" indent="0">
              <a:buNone/>
            </a:pPr>
            <a:r>
              <a:rPr lang="en-US" altLang="ja-JP" b="1" dirty="0" smtClean="0"/>
              <a:t>Findings and comments</a:t>
            </a:r>
            <a:endParaRPr lang="en-US" altLang="ja-JP" b="1" dirty="0"/>
          </a:p>
          <a:p>
            <a:r>
              <a:rPr lang="en-US" altLang="ja-JP" dirty="0" smtClean="0"/>
              <a:t>The </a:t>
            </a:r>
            <a:r>
              <a:rPr lang="en-US" altLang="ja-JP" dirty="0"/>
              <a:t>cable keystone angle has been reduced from 0.55</a:t>
            </a:r>
            <a:r>
              <a:rPr lang="en-US" altLang="ja-JP" dirty="0">
                <a:sym typeface="Symbol"/>
              </a:rPr>
              <a:t> to 0.4 for both RRP and PIT, resulting in an </a:t>
            </a:r>
            <a:r>
              <a:rPr lang="en-US" altLang="ja-JP" i="1" dirty="0" err="1">
                <a:sym typeface="Symbol"/>
              </a:rPr>
              <a:t>I</a:t>
            </a:r>
            <a:r>
              <a:rPr lang="en-US" altLang="ja-JP" baseline="-25000" dirty="0" err="1">
                <a:sym typeface="Symbol"/>
              </a:rPr>
              <a:t>c</a:t>
            </a:r>
            <a:r>
              <a:rPr lang="en-US" altLang="ja-JP" dirty="0">
                <a:sym typeface="Symbol"/>
              </a:rPr>
              <a:t> degradation below 4% and RRR of extracted strands above 100. </a:t>
            </a:r>
            <a:endParaRPr lang="en-US" altLang="ja-JP" dirty="0"/>
          </a:p>
          <a:p>
            <a:r>
              <a:rPr lang="en-US" altLang="ja-JP" dirty="0"/>
              <a:t>CERN has developed and implemented a new on-line cable edges deformation system.</a:t>
            </a:r>
          </a:p>
          <a:p>
            <a:r>
              <a:rPr lang="en-US" altLang="ja-JP" dirty="0"/>
              <a:t>CERN is confident that it has sufficient production capability to cope with all productions, with a contingency for recovering delays in case of long shutdowns. </a:t>
            </a:r>
          </a:p>
          <a:p>
            <a:r>
              <a:rPr lang="en-US" altLang="ja-JP" dirty="0"/>
              <a:t>The committee acknowledges the good results achieved for both types of strands with the reduced keystone angle and assesses that the present cable specifications are suitable for MQXF needs.</a:t>
            </a:r>
          </a:p>
          <a:p>
            <a:endParaRPr lang="en-US" altLang="ja-JP" dirty="0"/>
          </a:p>
          <a:p>
            <a:endParaRPr lang="en-US" altLang="ja-JP" dirty="0"/>
          </a:p>
        </p:txBody>
      </p:sp>
      <p:sp>
        <p:nvSpPr>
          <p:cNvPr id="2" name="スライド番号プレースホルダー 1"/>
          <p:cNvSpPr>
            <a:spLocks noGrp="1"/>
          </p:cNvSpPr>
          <p:nvPr>
            <p:ph type="sldNum" sz="quarter" idx="12"/>
          </p:nvPr>
        </p:nvSpPr>
        <p:spPr/>
        <p:txBody>
          <a:bodyPr/>
          <a:lstStyle/>
          <a:p>
            <a:fld id="{731FC322-29F9-42B5-AB81-6335FE4128E0}" type="slidenum">
              <a:rPr lang="en-US" smtClean="0"/>
              <a:t>30</a:t>
            </a:fld>
            <a:endParaRPr lang="en-US"/>
          </a:p>
        </p:txBody>
      </p:sp>
    </p:spTree>
    <p:extLst>
      <p:ext uri="{BB962C8B-B14F-4D97-AF65-F5344CB8AC3E}">
        <p14:creationId xmlns:p14="http://schemas.microsoft.com/office/powerpoint/2010/main" val="298928020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ja-JP" b="1" dirty="0"/>
              <a:t>Recommendations</a:t>
            </a:r>
          </a:p>
          <a:p>
            <a:r>
              <a:rPr lang="en-US" altLang="ja-JP" dirty="0" smtClean="0"/>
              <a:t>The </a:t>
            </a:r>
            <a:r>
              <a:rPr lang="en-US" altLang="ja-JP" dirty="0"/>
              <a:t>committee recommends, for each type of cables, to introduce a process qualification unit length to validate and freeze all manufacturing parameters and processes to be used for series production. </a:t>
            </a:r>
          </a:p>
          <a:p>
            <a:r>
              <a:rPr lang="en-US" altLang="ja-JP" dirty="0"/>
              <a:t>The committee recommends to clarify and formalize the business flows for control point clearance during cabling operations.</a:t>
            </a:r>
          </a:p>
          <a:p>
            <a:r>
              <a:rPr lang="en-US" altLang="ja-JP" dirty="0"/>
              <a:t>The committee </a:t>
            </a:r>
            <a:r>
              <a:rPr lang="en-US" altLang="ja-JP" dirty="0" smtClean="0"/>
              <a:t>re–emphasizes </a:t>
            </a:r>
            <a:r>
              <a:rPr lang="en-US" altLang="ja-JP" dirty="0"/>
              <a:t>the criticality of the cabling equipment and, as recommended during the 11 T dipole review, encourages CERN and US/AUP to develop common risk mitigation strategies in case of long shut down of one of the facilities.</a:t>
            </a:r>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31</a:t>
            </a:fld>
            <a:endParaRPr lang="en-US"/>
          </a:p>
        </p:txBody>
      </p:sp>
    </p:spTree>
    <p:extLst>
      <p:ext uri="{BB962C8B-B14F-4D97-AF65-F5344CB8AC3E}">
        <p14:creationId xmlns:p14="http://schemas.microsoft.com/office/powerpoint/2010/main" val="25218763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Autofit/>
          </a:bodyPr>
          <a:lstStyle/>
          <a:p>
            <a:pPr marL="0" indent="0">
              <a:buNone/>
            </a:pPr>
            <a:r>
              <a:rPr lang="en-US" altLang="ja-JP" dirty="0" smtClean="0">
                <a:solidFill>
                  <a:srgbClr val="FF0000"/>
                </a:solidFill>
              </a:rPr>
              <a:t>Production QA/QC</a:t>
            </a:r>
          </a:p>
          <a:p>
            <a:pPr marL="0" indent="0">
              <a:buNone/>
            </a:pPr>
            <a:r>
              <a:rPr lang="en-US" altLang="ja-JP" b="1" dirty="0" smtClean="0"/>
              <a:t>Facts </a:t>
            </a:r>
            <a:r>
              <a:rPr lang="en-US" altLang="ja-JP" b="1" dirty="0"/>
              <a:t>and Findings</a:t>
            </a:r>
          </a:p>
          <a:p>
            <a:r>
              <a:rPr lang="en-US" altLang="ja-JP" dirty="0"/>
              <a:t>CERN and US/LARP-AUP presented their QC plans for both strand and cables. </a:t>
            </a:r>
          </a:p>
          <a:p>
            <a:r>
              <a:rPr lang="en-US" altLang="ja-JP" dirty="0"/>
              <a:t>The plan appears to differ both in terms of tests and in terms of the testing rates to be applied during production.</a:t>
            </a:r>
          </a:p>
          <a:p>
            <a:pPr marL="0" indent="0">
              <a:buNone/>
            </a:pPr>
            <a:endParaRPr lang="en-US" altLang="ja-JP" dirty="0"/>
          </a:p>
          <a:p>
            <a:pPr marL="0" indent="0">
              <a:buNone/>
            </a:pPr>
            <a:r>
              <a:rPr lang="en-US" altLang="ja-JP" b="1" dirty="0"/>
              <a:t> Comment:</a:t>
            </a:r>
          </a:p>
          <a:p>
            <a:r>
              <a:rPr lang="en-US" altLang="ja-JP" dirty="0" smtClean="0"/>
              <a:t>Both CERN and LARP/AUP presented production schedule for strand and cables with suitable lead times with respect to needed dates.</a:t>
            </a:r>
            <a:endParaRPr lang="en-US" altLang="ja-JP" dirty="0"/>
          </a:p>
          <a:p>
            <a:r>
              <a:rPr lang="en-US" dirty="0"/>
              <a:t>It has been shown a complete plan for the QC and QA for the conductor that includes the automatic video recording of the SC cable and several dimensional checks. However, the insulation of this cable will be outsourced to a vendor. </a:t>
            </a:r>
            <a:endParaRPr lang="en-US" altLang="ja-JP" dirty="0"/>
          </a:p>
        </p:txBody>
      </p:sp>
      <p:sp>
        <p:nvSpPr>
          <p:cNvPr id="2" name="スライド番号プレースホルダー 1"/>
          <p:cNvSpPr>
            <a:spLocks noGrp="1"/>
          </p:cNvSpPr>
          <p:nvPr>
            <p:ph type="sldNum" sz="quarter" idx="12"/>
          </p:nvPr>
        </p:nvSpPr>
        <p:spPr/>
        <p:txBody>
          <a:bodyPr/>
          <a:lstStyle/>
          <a:p>
            <a:fld id="{731FC322-29F9-42B5-AB81-6335FE4128E0}" type="slidenum">
              <a:rPr lang="en-US" smtClean="0"/>
              <a:t>32</a:t>
            </a:fld>
            <a:endParaRPr lang="en-US"/>
          </a:p>
        </p:txBody>
      </p:sp>
    </p:spTree>
    <p:extLst>
      <p:ext uri="{BB962C8B-B14F-4D97-AF65-F5344CB8AC3E}">
        <p14:creationId xmlns:p14="http://schemas.microsoft.com/office/powerpoint/2010/main" val="3122189902"/>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dirty="0"/>
              <a:t>The conductor can be damaged during the handling of this conductor by the vendor, for instance during handling or re-spooling operations, and the insulation will mask this potential defects. </a:t>
            </a:r>
            <a:endParaRPr lang="en-US" altLang="ja-JP" dirty="0"/>
          </a:p>
          <a:p>
            <a:pPr marL="0" indent="0">
              <a:buNone/>
            </a:pPr>
            <a:endParaRPr lang="en-US" altLang="ja-JP" b="1" dirty="0" smtClean="0"/>
          </a:p>
          <a:p>
            <a:pPr marL="0" indent="0">
              <a:buNone/>
            </a:pPr>
            <a:r>
              <a:rPr lang="en-US" altLang="ja-JP" b="1" dirty="0" smtClean="0"/>
              <a:t>Recommendation</a:t>
            </a:r>
            <a:endParaRPr lang="en-US" altLang="ja-JP" b="1" dirty="0"/>
          </a:p>
          <a:p>
            <a:r>
              <a:rPr lang="en-US" altLang="ja-JP" dirty="0"/>
              <a:t>The committee strongly recommends that CERN and US partners agree on a common, minimum set of QC tests and QC testing rates  to be applied to their respective productions; this  should in particular be the case for the strand supplier they have in common.</a:t>
            </a:r>
          </a:p>
          <a:p>
            <a:r>
              <a:rPr lang="en-US" altLang="ja-JP" dirty="0" smtClean="0"/>
              <a:t>In </a:t>
            </a:r>
            <a:r>
              <a:rPr lang="en-US" altLang="ja-JP" dirty="0"/>
              <a:t>case one of the two cannot comply with this minimum requirement for schedule or cost reasons, the committee strongly recommends that the other reduces the amount of extra tests it is carrying out and compensate for this lack.  </a:t>
            </a:r>
          </a:p>
          <a:p>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33</a:t>
            </a:fld>
            <a:endParaRPr lang="en-US"/>
          </a:p>
        </p:txBody>
      </p:sp>
    </p:spTree>
    <p:extLst>
      <p:ext uri="{BB962C8B-B14F-4D97-AF65-F5344CB8AC3E}">
        <p14:creationId xmlns:p14="http://schemas.microsoft.com/office/powerpoint/2010/main" val="14905761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dirty="0"/>
              <a:t>The review committee recommends that special attention should be paid during the insulation to assure that the cable will not be damaged during this process.</a:t>
            </a:r>
          </a:p>
          <a:p>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34</a:t>
            </a:fld>
            <a:endParaRPr lang="en-US"/>
          </a:p>
        </p:txBody>
      </p:sp>
    </p:spTree>
    <p:extLst>
      <p:ext uri="{BB962C8B-B14F-4D97-AF65-F5344CB8AC3E}">
        <p14:creationId xmlns:p14="http://schemas.microsoft.com/office/powerpoint/2010/main" val="31175542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BFDCA1C4-9514-7B4F-976F-D92F7E296653}" type="slidenum">
              <a:rPr lang="fr-FR" smtClean="0"/>
              <a:pPr/>
              <a:t>35</a:t>
            </a:fld>
            <a:endParaRPr lang="fr-FR"/>
          </a:p>
        </p:txBody>
      </p:sp>
      <p:sp>
        <p:nvSpPr>
          <p:cNvPr id="9" name="Espace réservé du contenu 8"/>
          <p:cNvSpPr>
            <a:spLocks noGrp="1"/>
          </p:cNvSpPr>
          <p:nvPr>
            <p:ph idx="1"/>
          </p:nvPr>
        </p:nvSpPr>
        <p:spPr/>
        <p:txBody>
          <a:bodyPr>
            <a:noAutofit/>
          </a:bodyPr>
          <a:lstStyle/>
          <a:p>
            <a:pPr marL="0" indent="0" algn="l">
              <a:buNone/>
            </a:pPr>
            <a:r>
              <a:rPr lang="en-GB" i="1" dirty="0">
                <a:solidFill>
                  <a:srgbClr val="3366FF"/>
                </a:solidFill>
              </a:rPr>
              <a:t>Is the protection scheme presented sufficiently robust and compatible with operation constraints ? If not, what should be developed or modified ?</a:t>
            </a:r>
          </a:p>
          <a:p>
            <a:pPr marL="0" indent="0" algn="l">
              <a:buNone/>
            </a:pPr>
            <a:r>
              <a:rPr lang="en-GB" b="1" dirty="0" smtClean="0"/>
              <a:t>A:</a:t>
            </a:r>
            <a:r>
              <a:rPr lang="en-GB" dirty="0" smtClean="0"/>
              <a:t> Yes.</a:t>
            </a:r>
          </a:p>
          <a:p>
            <a:pPr marL="0" indent="0" algn="l">
              <a:buNone/>
            </a:pPr>
            <a:endParaRPr lang="en-GB" dirty="0"/>
          </a:p>
          <a:p>
            <a:pPr marL="0" indent="0">
              <a:buNone/>
            </a:pPr>
            <a:r>
              <a:rPr lang="en-US" altLang="ja-JP" b="1" i="1" dirty="0"/>
              <a:t>Findings and comments </a:t>
            </a:r>
            <a:endParaRPr lang="en-US" altLang="ja-JP" b="1" dirty="0"/>
          </a:p>
          <a:p>
            <a:pPr lvl="0"/>
            <a:r>
              <a:rPr lang="en-US" altLang="ja-JP" dirty="0" smtClean="0"/>
              <a:t>The </a:t>
            </a:r>
            <a:r>
              <a:rPr lang="en-US" altLang="ja-JP" dirty="0"/>
              <a:t>quench protection plan has been extensively studied and relies on no energy system extraction, quench heaters, CLIQ units and voltage taps for detection. </a:t>
            </a:r>
            <a:endParaRPr lang="ja-JP" altLang="ja-JP" dirty="0"/>
          </a:p>
          <a:p>
            <a:pPr lvl="0"/>
            <a:r>
              <a:rPr lang="en-US" altLang="ja-JP" dirty="0"/>
              <a:t>Quench heaters system appears to be well developed. The system relies on outer layer quench heaters for protection &amp; some redundancy and inner layer quench heaters for redundancy and to limit the hot spot temperature.</a:t>
            </a:r>
            <a:endParaRPr lang="ja-JP" altLang="ja-JP" dirty="0"/>
          </a:p>
          <a:p>
            <a:pPr lvl="0"/>
            <a:r>
              <a:rPr lang="en-US" altLang="ja-JP" dirty="0" smtClean="0"/>
              <a:t>Use </a:t>
            </a:r>
            <a:r>
              <a:rPr lang="en-US" altLang="ja-JP" dirty="0"/>
              <a:t>of IL QH reduces the coil to ground voltage but the CLIQ system increases the mid-plane voltage between coils up to 500 V.</a:t>
            </a:r>
            <a:endParaRPr lang="ja-JP" altLang="ja-JP" dirty="0"/>
          </a:p>
          <a:p>
            <a:pPr algn="l"/>
            <a:endParaRPr lang="en-GB" i="1" dirty="0">
              <a:solidFill>
                <a:srgbClr val="3366FF"/>
              </a:solidFill>
            </a:endParaRPr>
          </a:p>
          <a:p>
            <a:pPr algn="l"/>
            <a:endParaRPr lang="en-GB" dirty="0"/>
          </a:p>
        </p:txBody>
      </p:sp>
    </p:spTree>
    <p:extLst>
      <p:ext uri="{BB962C8B-B14F-4D97-AF65-F5344CB8AC3E}">
        <p14:creationId xmlns:p14="http://schemas.microsoft.com/office/powerpoint/2010/main" val="36148761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en-US" altLang="ja-JP" dirty="0"/>
              <a:t>Tests and simulations have demonstrated that MQXF magnets can be protected using outer layer heaters. In nominal conditions, with only the outer quench heater system, the peak temperature reaches 320 K. Outer layer quench heater are very reliable and survived large number of quenches.</a:t>
            </a:r>
            <a:endParaRPr lang="ja-JP" altLang="ja-JP" dirty="0"/>
          </a:p>
          <a:p>
            <a:pPr lvl="0"/>
            <a:r>
              <a:rPr lang="en-US" altLang="ja-JP" dirty="0"/>
              <a:t>Different scenarios for peak temperatures and voltages have been studied. Additional redundancy can be provided by inner Layer heaters and/or CLIQ</a:t>
            </a:r>
            <a:endParaRPr lang="ja-JP" altLang="ja-JP" dirty="0"/>
          </a:p>
          <a:p>
            <a:pPr lvl="0"/>
            <a:r>
              <a:rPr lang="en-US" altLang="ja-JP" dirty="0"/>
              <a:t>360 K peak temperature has been calculated in case of failure scenario with only outer quench heaters. Use of IL QH and/or CLIQ reduces hot spot temperature by 100 K</a:t>
            </a:r>
            <a:endParaRPr lang="ja-JP" altLang="ja-JP" dirty="0"/>
          </a:p>
          <a:p>
            <a:pPr lvl="0"/>
            <a:r>
              <a:rPr lang="en-US" altLang="ja-JP" dirty="0"/>
              <a:t>Coupling-Loss Induced Quench system (CLIQ) has been successfully tested on Nb3Sn short models and </a:t>
            </a:r>
            <a:r>
              <a:rPr lang="en-US" altLang="ja-JP" dirty="0" err="1"/>
              <a:t>NbTi</a:t>
            </a:r>
            <a:r>
              <a:rPr lang="en-US" altLang="ja-JP" dirty="0"/>
              <a:t> long magnets and a conceptual design study has been made for MQXF and further investigations are under development</a:t>
            </a:r>
            <a:r>
              <a:rPr lang="en-US" altLang="ja-JP" dirty="0" smtClean="0"/>
              <a:t>.</a:t>
            </a:r>
            <a:endParaRPr lang="ja-JP" altLang="ja-JP"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36</a:t>
            </a:fld>
            <a:endParaRPr lang="en-US"/>
          </a:p>
        </p:txBody>
      </p:sp>
    </p:spTree>
    <p:extLst>
      <p:ext uri="{BB962C8B-B14F-4D97-AF65-F5344CB8AC3E}">
        <p14:creationId xmlns:p14="http://schemas.microsoft.com/office/powerpoint/2010/main" val="6637573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altLang="ja-JP" dirty="0"/>
              <a:t>A good agreement has been obtained between measurements and simulations for OL QH but not for IL QH (epoxy layer control is more difficult). Bubbles appear on the inner layer quench heaters after extensive quench campaigns</a:t>
            </a:r>
            <a:endParaRPr lang="en-US" dirty="0"/>
          </a:p>
          <a:p>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37</a:t>
            </a:fld>
            <a:endParaRPr lang="en-US"/>
          </a:p>
        </p:txBody>
      </p:sp>
    </p:spTree>
    <p:extLst>
      <p:ext uri="{BB962C8B-B14F-4D97-AF65-F5344CB8AC3E}">
        <p14:creationId xmlns:p14="http://schemas.microsoft.com/office/powerpoint/2010/main" val="22888987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0DD6D12-0801-A142-AE9F-54947F948096}" type="slidenum">
              <a:rPr kumimoji="1" lang="ja-JP" altLang="en-US" smtClean="0"/>
              <a:t>38</a:t>
            </a:fld>
            <a:endParaRPr kumimoji="1" lang="ja-JP" altLang="en-US"/>
          </a:p>
        </p:txBody>
      </p:sp>
      <p:sp>
        <p:nvSpPr>
          <p:cNvPr id="3" name="コンテンツ プレースホルダー 2"/>
          <p:cNvSpPr>
            <a:spLocks noGrp="1"/>
          </p:cNvSpPr>
          <p:nvPr>
            <p:ph idx="1"/>
          </p:nvPr>
        </p:nvSpPr>
        <p:spPr/>
        <p:txBody>
          <a:bodyPr>
            <a:normAutofit/>
          </a:bodyPr>
          <a:lstStyle/>
          <a:p>
            <a:pPr marL="0" indent="0">
              <a:buNone/>
            </a:pPr>
            <a:r>
              <a:rPr lang="en-US" altLang="ja-JP" b="1" dirty="0"/>
              <a:t>Recommendations:</a:t>
            </a:r>
            <a:endParaRPr lang="ja-JP" altLang="ja-JP" b="1" dirty="0"/>
          </a:p>
          <a:p>
            <a:pPr lvl="0">
              <a:lnSpc>
                <a:spcPct val="120000"/>
              </a:lnSpc>
            </a:pPr>
            <a:r>
              <a:rPr lang="en-US" altLang="ja-JP" dirty="0" smtClean="0"/>
              <a:t>Hot </a:t>
            </a:r>
            <a:r>
              <a:rPr lang="en-US" altLang="ja-JP" dirty="0"/>
              <a:t>spot temperatures appears to be “at the limits” in some failure scenario. The committee recommends to clearly define the design criteria for maximum hot spot temperatures and voltage limits in the coils.</a:t>
            </a:r>
            <a:endParaRPr lang="ja-JP" altLang="ja-JP" dirty="0"/>
          </a:p>
          <a:p>
            <a:pPr lvl="0">
              <a:lnSpc>
                <a:spcPct val="120000"/>
              </a:lnSpc>
            </a:pPr>
            <a:r>
              <a:rPr lang="en-US" altLang="ja-JP" dirty="0"/>
              <a:t>The committee recommends to continue the development of the three quench protection solutions as the baseline but suggest also to define a milestone in the MQXF </a:t>
            </a:r>
            <a:r>
              <a:rPr lang="en-US" altLang="ja-JP" dirty="0" smtClean="0"/>
              <a:t>schedule </a:t>
            </a:r>
            <a:r>
              <a:rPr lang="en-US" altLang="ja-JP" dirty="0"/>
              <a:t>with the decision to include or not the IL QH and/or CLIQ system for the series?</a:t>
            </a:r>
            <a:endParaRPr lang="ja-JP" altLang="ja-JP" dirty="0"/>
          </a:p>
          <a:p>
            <a:pPr lvl="0">
              <a:lnSpc>
                <a:spcPct val="120000"/>
              </a:lnSpc>
            </a:pPr>
            <a:r>
              <a:rPr lang="en-US" altLang="ja-JP" dirty="0" smtClean="0"/>
              <a:t>The </a:t>
            </a:r>
            <a:r>
              <a:rPr lang="en-US" altLang="ja-JP" dirty="0"/>
              <a:t>committee recommends enough redundancy for the voltage taps for </a:t>
            </a:r>
            <a:r>
              <a:rPr lang="en-US" altLang="ja-JP" dirty="0" smtClean="0"/>
              <a:t>protection.</a:t>
            </a:r>
            <a:endParaRPr lang="ja-JP" altLang="ja-JP" dirty="0"/>
          </a:p>
          <a:p>
            <a:endParaRPr kumimoji="1" lang="ja-JP" altLang="en-US" dirty="0"/>
          </a:p>
        </p:txBody>
      </p:sp>
    </p:spTree>
    <p:extLst>
      <p:ext uri="{BB962C8B-B14F-4D97-AF65-F5344CB8AC3E}">
        <p14:creationId xmlns:p14="http://schemas.microsoft.com/office/powerpoint/2010/main" val="1707397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0DD6D12-0801-A142-AE9F-54947F948096}" type="slidenum">
              <a:rPr kumimoji="1" lang="ja-JP" altLang="en-US" smtClean="0"/>
              <a:t>39</a:t>
            </a:fld>
            <a:endParaRPr kumimoji="1" lang="ja-JP" altLang="en-US"/>
          </a:p>
        </p:txBody>
      </p:sp>
      <p:sp>
        <p:nvSpPr>
          <p:cNvPr id="3" name="コンテンツ プレースホルダー 2"/>
          <p:cNvSpPr>
            <a:spLocks noGrp="1"/>
          </p:cNvSpPr>
          <p:nvPr>
            <p:ph idx="1"/>
          </p:nvPr>
        </p:nvSpPr>
        <p:spPr/>
        <p:txBody>
          <a:bodyPr>
            <a:normAutofit/>
          </a:bodyPr>
          <a:lstStyle/>
          <a:p>
            <a:pPr marL="0" indent="0">
              <a:buNone/>
            </a:pPr>
            <a:r>
              <a:rPr lang="en-GB" altLang="ja-JP" i="1" dirty="0">
                <a:solidFill>
                  <a:srgbClr val="3366FF"/>
                </a:solidFill>
              </a:rPr>
              <a:t>Considering that work is on-going, is the cryostat and equipment integration development status in line with the overall progress of the project ? Are there critical missing information ?</a:t>
            </a:r>
          </a:p>
          <a:p>
            <a:pPr marL="0" indent="0">
              <a:buNone/>
            </a:pPr>
            <a:r>
              <a:rPr lang="en-GB" altLang="ja-JP" dirty="0" smtClean="0">
                <a:solidFill>
                  <a:srgbClr val="000000"/>
                </a:solidFill>
              </a:rPr>
              <a:t>A: Yes. The design level is appropriate for this stage of conceptual design.</a:t>
            </a:r>
          </a:p>
          <a:p>
            <a:pPr marL="0" indent="0">
              <a:buNone/>
            </a:pPr>
            <a:endParaRPr lang="en-GB" altLang="ja-JP" dirty="0">
              <a:solidFill>
                <a:srgbClr val="000000"/>
              </a:solidFill>
            </a:endParaRPr>
          </a:p>
          <a:p>
            <a:pPr marL="0" indent="0">
              <a:buNone/>
            </a:pPr>
            <a:endParaRPr kumimoji="1" lang="ja-JP" altLang="en-US" dirty="0"/>
          </a:p>
        </p:txBody>
      </p:sp>
    </p:spTree>
    <p:extLst>
      <p:ext uri="{BB962C8B-B14F-4D97-AF65-F5344CB8AC3E}">
        <p14:creationId xmlns:p14="http://schemas.microsoft.com/office/powerpoint/2010/main" val="1532466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altLang="ja-JP" b="1" dirty="0"/>
              <a:t>Scope of this </a:t>
            </a:r>
            <a:r>
              <a:rPr lang="en-US" altLang="ja-JP" b="1" dirty="0" smtClean="0"/>
              <a:t>Review (cont.)</a:t>
            </a:r>
            <a:endParaRPr lang="en-US" dirty="0"/>
          </a:p>
        </p:txBody>
      </p:sp>
      <p:sp>
        <p:nvSpPr>
          <p:cNvPr id="3" name="Content Placeholder 2"/>
          <p:cNvSpPr>
            <a:spLocks noGrp="1"/>
          </p:cNvSpPr>
          <p:nvPr>
            <p:ph idx="1"/>
          </p:nvPr>
        </p:nvSpPr>
        <p:spPr/>
        <p:txBody>
          <a:bodyPr>
            <a:normAutofit/>
          </a:bodyPr>
          <a:lstStyle/>
          <a:p>
            <a:pPr algn="just">
              <a:lnSpc>
                <a:spcPct val="120000"/>
              </a:lnSpc>
            </a:pPr>
            <a:r>
              <a:rPr lang="en-US" altLang="ja-JP" sz="2400" dirty="0"/>
              <a:t>The conductor performance, procurement status and plans;</a:t>
            </a:r>
          </a:p>
          <a:p>
            <a:pPr algn="just">
              <a:lnSpc>
                <a:spcPct val="120000"/>
              </a:lnSpc>
            </a:pPr>
            <a:r>
              <a:rPr lang="en-US" altLang="ja-JP" sz="2400" dirty="0"/>
              <a:t>The status of production tooling, finalization of design and procurement;</a:t>
            </a:r>
          </a:p>
          <a:p>
            <a:pPr algn="just">
              <a:lnSpc>
                <a:spcPct val="120000"/>
              </a:lnSpc>
            </a:pPr>
            <a:r>
              <a:rPr lang="en-US" altLang="ja-JP" sz="2400" dirty="0" smtClean="0"/>
              <a:t>The </a:t>
            </a:r>
            <a:r>
              <a:rPr lang="en-US" altLang="ja-JP" sz="2400" dirty="0"/>
              <a:t>components’ procurement, status and plans;</a:t>
            </a:r>
          </a:p>
          <a:p>
            <a:pPr algn="just">
              <a:lnSpc>
                <a:spcPct val="120000"/>
              </a:lnSpc>
            </a:pPr>
            <a:r>
              <a:rPr lang="en-US" altLang="ja-JP" sz="2400" dirty="0"/>
              <a:t>The test plan, QA/QC, and safety aspects;</a:t>
            </a:r>
          </a:p>
          <a:p>
            <a:pPr algn="just">
              <a:lnSpc>
                <a:spcPct val="120000"/>
              </a:lnSpc>
            </a:pPr>
            <a:r>
              <a:rPr lang="en-US" altLang="ja-JP" sz="2400" dirty="0"/>
              <a:t>The strategy for magnet construction and/or procurement and the overall schedule (assuming the US contribution for Q1 and Q3 magnets);</a:t>
            </a:r>
          </a:p>
          <a:p>
            <a:pPr algn="just">
              <a:lnSpc>
                <a:spcPct val="120000"/>
              </a:lnSpc>
            </a:pPr>
            <a:r>
              <a:rPr lang="en-US" altLang="ja-JP" sz="2400" dirty="0"/>
              <a:t>The risk registry and mitigation measures.</a:t>
            </a:r>
            <a:endParaRPr kumimoji="1" lang="ja-JP" altLang="en-US" sz="2400" dirty="0"/>
          </a:p>
          <a:p>
            <a:pPr algn="just"/>
            <a:endParaRPr lang="en-US" sz="2400" dirty="0"/>
          </a:p>
        </p:txBody>
      </p:sp>
      <p:sp>
        <p:nvSpPr>
          <p:cNvPr id="2" name="スライド番号プレースホルダー 1"/>
          <p:cNvSpPr>
            <a:spLocks noGrp="1"/>
          </p:cNvSpPr>
          <p:nvPr>
            <p:ph type="sldNum" sz="quarter" idx="12"/>
          </p:nvPr>
        </p:nvSpPr>
        <p:spPr/>
        <p:txBody>
          <a:bodyPr/>
          <a:lstStyle/>
          <a:p>
            <a:fld id="{731FC322-29F9-42B5-AB81-6335FE4128E0}" type="slidenum">
              <a:rPr lang="en-US" smtClean="0"/>
              <a:t>4</a:t>
            </a:fld>
            <a:endParaRPr lang="en-US"/>
          </a:p>
        </p:txBody>
      </p:sp>
    </p:spTree>
    <p:extLst>
      <p:ext uri="{BB962C8B-B14F-4D97-AF65-F5344CB8AC3E}">
        <p14:creationId xmlns:p14="http://schemas.microsoft.com/office/powerpoint/2010/main" val="188051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BFDCA1C4-9514-7B4F-976F-D92F7E296653}" type="slidenum">
              <a:rPr lang="fr-FR" smtClean="0"/>
              <a:pPr/>
              <a:t>40</a:t>
            </a:fld>
            <a:endParaRPr lang="fr-FR"/>
          </a:p>
        </p:txBody>
      </p:sp>
      <p:sp>
        <p:nvSpPr>
          <p:cNvPr id="9" name="Espace réservé du contenu 8"/>
          <p:cNvSpPr>
            <a:spLocks noGrp="1"/>
          </p:cNvSpPr>
          <p:nvPr>
            <p:ph idx="1"/>
          </p:nvPr>
        </p:nvSpPr>
        <p:spPr/>
        <p:txBody>
          <a:bodyPr>
            <a:noAutofit/>
          </a:bodyPr>
          <a:lstStyle/>
          <a:p>
            <a:r>
              <a:rPr lang="en-GB" i="1" dirty="0">
                <a:solidFill>
                  <a:srgbClr val="3366FF"/>
                </a:solidFill>
              </a:rPr>
              <a:t>Are the production facilities adequate? Is the tooling development appropriate </a:t>
            </a:r>
            <a:r>
              <a:rPr lang="en-GB" i="1" dirty="0" err="1">
                <a:solidFill>
                  <a:srgbClr val="3366FF"/>
                </a:solidFill>
              </a:rPr>
              <a:t>wrt</a:t>
            </a:r>
            <a:r>
              <a:rPr lang="en-GB" i="1" dirty="0">
                <a:solidFill>
                  <a:srgbClr val="3366FF"/>
                </a:solidFill>
              </a:rPr>
              <a:t> the overall project ? </a:t>
            </a:r>
          </a:p>
          <a:p>
            <a:pPr marL="0" indent="0">
              <a:buNone/>
            </a:pPr>
            <a:r>
              <a:rPr lang="en-US" altLang="ja-JP" dirty="0"/>
              <a:t>   </a:t>
            </a:r>
            <a:r>
              <a:rPr lang="en-US" altLang="ja-JP" b="1" dirty="0" smtClean="0"/>
              <a:t>A: </a:t>
            </a:r>
            <a:r>
              <a:rPr lang="en-US" altLang="ja-JP" dirty="0" smtClean="0"/>
              <a:t>Yes at this early stage of prototyping. Further developments will be required for the series production.</a:t>
            </a:r>
          </a:p>
          <a:p>
            <a:pPr marL="0" indent="0">
              <a:buNone/>
            </a:pPr>
            <a:endParaRPr lang="en-US" altLang="ja-JP" dirty="0"/>
          </a:p>
          <a:p>
            <a:pPr marL="0" indent="0">
              <a:buNone/>
            </a:pPr>
            <a:r>
              <a:rPr lang="en-US" altLang="ja-JP" b="1" dirty="0" smtClean="0"/>
              <a:t>Comments  </a:t>
            </a:r>
            <a:r>
              <a:rPr lang="en-US" altLang="ja-JP" dirty="0" smtClean="0"/>
              <a:t>   </a:t>
            </a:r>
            <a:endParaRPr lang="en-US" altLang="ja-JP" dirty="0"/>
          </a:p>
          <a:p>
            <a:pPr lvl="0"/>
            <a:r>
              <a:rPr lang="en-US" altLang="ja-JP" dirty="0" smtClean="0"/>
              <a:t>The </a:t>
            </a:r>
            <a:r>
              <a:rPr lang="en-US" altLang="ja-JP" dirty="0"/>
              <a:t>production facilities for long coils and magnets both in US and at CERN have been shown in detail in 4 presentations. Moreover the committee has had the opportunity of a specific visit to the building 180.</a:t>
            </a:r>
            <a:endParaRPr lang="ja-JP" altLang="ja-JP" dirty="0"/>
          </a:p>
          <a:p>
            <a:pPr lvl="0"/>
            <a:r>
              <a:rPr lang="en-US" altLang="ja-JP" dirty="0"/>
              <a:t>The general impression is that the procured or under procurement tools for the triplet construction is adequate for guarantee a high quality of the magnets. The technical staffs are enthusiastic, of high level and have been trained by the models developments.</a:t>
            </a:r>
            <a:endParaRPr lang="ja-JP" altLang="ja-JP" dirty="0"/>
          </a:p>
          <a:p>
            <a:endParaRPr lang="en-GB" i="1" dirty="0">
              <a:solidFill>
                <a:srgbClr val="3366FF"/>
              </a:solidFill>
            </a:endParaRPr>
          </a:p>
          <a:p>
            <a:endParaRPr lang="en-GB" i="1" dirty="0">
              <a:solidFill>
                <a:srgbClr val="3366FF"/>
              </a:solidFill>
            </a:endParaRPr>
          </a:p>
          <a:p>
            <a:endParaRPr lang="en-GB" i="1" dirty="0">
              <a:solidFill>
                <a:srgbClr val="3366FF"/>
              </a:solidFill>
            </a:endParaRPr>
          </a:p>
          <a:p>
            <a:endParaRPr lang="en-GB" i="1" dirty="0">
              <a:solidFill>
                <a:srgbClr val="3366FF"/>
              </a:solidFill>
            </a:endParaRPr>
          </a:p>
          <a:p>
            <a:endParaRPr lang="en-GB" i="1" dirty="0">
              <a:solidFill>
                <a:srgbClr val="3366FF"/>
              </a:solidFill>
            </a:endParaRPr>
          </a:p>
          <a:p>
            <a:endParaRPr lang="en-GB" dirty="0"/>
          </a:p>
        </p:txBody>
      </p:sp>
    </p:spTree>
    <p:extLst>
      <p:ext uri="{BB962C8B-B14F-4D97-AF65-F5344CB8AC3E}">
        <p14:creationId xmlns:p14="http://schemas.microsoft.com/office/powerpoint/2010/main" val="42469076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0" indent="0" algn="l">
              <a:buNone/>
            </a:pPr>
            <a:r>
              <a:rPr lang="en-GB" i="1" dirty="0">
                <a:solidFill>
                  <a:srgbClr val="3366FF"/>
                </a:solidFill>
              </a:rPr>
              <a:t>Are all procurement aspects (conductor, collared coils, cold mass, cryostat,…), including QC adequately covered ? If not, what is missing or should be reinforced ?</a:t>
            </a:r>
          </a:p>
          <a:p>
            <a:pPr marL="0" indent="0" algn="l">
              <a:buNone/>
            </a:pPr>
            <a:r>
              <a:rPr lang="en-GB" b="1" dirty="0" smtClean="0"/>
              <a:t>A:</a:t>
            </a:r>
            <a:r>
              <a:rPr lang="en-GB" dirty="0" smtClean="0"/>
              <a:t> Yes for the conductor. See comments and recommendations for the rest.</a:t>
            </a:r>
          </a:p>
          <a:p>
            <a:pPr marL="0" indent="0" algn="l">
              <a:buNone/>
            </a:pPr>
            <a:endParaRPr lang="en-GB" dirty="0"/>
          </a:p>
          <a:p>
            <a:pPr marL="0" indent="0" algn="l">
              <a:buNone/>
            </a:pPr>
            <a:r>
              <a:rPr lang="en-GB" i="1" dirty="0">
                <a:solidFill>
                  <a:srgbClr val="3366FF"/>
                </a:solidFill>
              </a:rPr>
              <a:t>Is the production scenario in a maturity stage compatible with the overall project ? Are the mitigations measures of technical, cost and schedule risks adequate ?</a:t>
            </a:r>
          </a:p>
          <a:p>
            <a:pPr marL="0" indent="0" algn="l">
              <a:buNone/>
            </a:pPr>
            <a:r>
              <a:rPr lang="en-GB" b="1" dirty="0" smtClean="0"/>
              <a:t>A: </a:t>
            </a:r>
            <a:r>
              <a:rPr lang="en-GB" dirty="0" smtClean="0"/>
              <a:t>Not completely. US plan is mature but the funding profile is not suitable to meet the required schedule; CERN plans needs to be optimized. See comments and recommendations.</a:t>
            </a:r>
          </a:p>
          <a:p>
            <a:pPr marL="0" indent="0" algn="l">
              <a:buNone/>
            </a:pPr>
            <a:endParaRPr lang="en-GB" dirty="0"/>
          </a:p>
          <a:p>
            <a:pPr marL="0" lvl="0" indent="0">
              <a:buNone/>
            </a:pPr>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41</a:t>
            </a:fld>
            <a:endParaRPr lang="en-US"/>
          </a:p>
        </p:txBody>
      </p:sp>
    </p:spTree>
    <p:extLst>
      <p:ext uri="{BB962C8B-B14F-4D97-AF65-F5344CB8AC3E}">
        <p14:creationId xmlns:p14="http://schemas.microsoft.com/office/powerpoint/2010/main" val="2811197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lvl="0" indent="0">
              <a:buNone/>
            </a:pPr>
            <a:r>
              <a:rPr lang="en-US" altLang="ja-JP" b="1" dirty="0"/>
              <a:t>Comments</a:t>
            </a:r>
          </a:p>
          <a:p>
            <a:r>
              <a:rPr lang="en-US" altLang="ja-JP" dirty="0"/>
              <a:t> A relevant aspect of the production scenario is the degree of occupancy of the tooling involved in the construction. This information was given for both CERN and US facilities. For CERN facility it appears that the occupancy of some tooling (reaction oven and impregnation tool) if practically 100%, whilst a much lower occupancy fraction is recommended for being sure to respect the schedule. Also considering the intrinsic contingency (10% on the number of coils), it is advisable to take some adequate measure for mitigating the risks </a:t>
            </a:r>
            <a:r>
              <a:rPr lang="en-US" altLang="ja-JP" dirty="0" err="1"/>
              <a:t>wrt</a:t>
            </a:r>
            <a:r>
              <a:rPr lang="en-US" altLang="ja-JP" dirty="0"/>
              <a:t> the schedule.</a:t>
            </a:r>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42</a:t>
            </a:fld>
            <a:endParaRPr lang="en-US"/>
          </a:p>
        </p:txBody>
      </p:sp>
    </p:spTree>
    <p:extLst>
      <p:ext uri="{BB962C8B-B14F-4D97-AF65-F5344CB8AC3E}">
        <p14:creationId xmlns:p14="http://schemas.microsoft.com/office/powerpoint/2010/main" val="41720080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lvl="0" indent="0">
              <a:buNone/>
            </a:pPr>
            <a:r>
              <a:rPr lang="en-US" b="1" dirty="0" smtClean="0"/>
              <a:t>Recommendations</a:t>
            </a:r>
          </a:p>
          <a:p>
            <a:pPr lvl="0"/>
            <a:r>
              <a:rPr lang="en-US" dirty="0" smtClean="0"/>
              <a:t>For </a:t>
            </a:r>
            <a:r>
              <a:rPr lang="en-US" dirty="0"/>
              <a:t>the US portion of the Risk Registry, the present stage shows to be adequate. The committee recommends the inclusion of “</a:t>
            </a:r>
            <a:r>
              <a:rPr lang="en-US" dirty="0" smtClean="0"/>
              <a:t>shortage </a:t>
            </a:r>
            <a:r>
              <a:rPr lang="en-US" dirty="0"/>
              <a:t>of resources”. This should be entered once in each major fabrication step</a:t>
            </a:r>
            <a:r>
              <a:rPr lang="en-US" dirty="0" smtClean="0"/>
              <a:t>.</a:t>
            </a:r>
          </a:p>
          <a:p>
            <a:r>
              <a:rPr lang="en-US" dirty="0"/>
              <a:t>CERN should consider the involvement of the industry for the series production. The scale of this project is ideal to help introduce industry to Nb</a:t>
            </a:r>
            <a:r>
              <a:rPr lang="en-US" baseline="-25000" dirty="0"/>
              <a:t>3</a:t>
            </a:r>
            <a:r>
              <a:rPr lang="en-US" dirty="0"/>
              <a:t>Sn accelerator magnets technology in view of future projects.</a:t>
            </a:r>
            <a:endParaRPr lang="en-US" altLang="ja-JP" dirty="0"/>
          </a:p>
          <a:p>
            <a:pPr lvl="0"/>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43</a:t>
            </a:fld>
            <a:endParaRPr lang="en-US"/>
          </a:p>
        </p:txBody>
      </p:sp>
    </p:spTree>
    <p:extLst>
      <p:ext uri="{BB962C8B-B14F-4D97-AF65-F5344CB8AC3E}">
        <p14:creationId xmlns:p14="http://schemas.microsoft.com/office/powerpoint/2010/main" val="18640515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0DD6D12-0801-A142-AE9F-54947F948096}" type="slidenum">
              <a:rPr kumimoji="1" lang="ja-JP" altLang="en-US" smtClean="0"/>
              <a:t>44</a:t>
            </a:fld>
            <a:endParaRPr kumimoji="1" lang="ja-JP" altLang="en-US"/>
          </a:p>
        </p:txBody>
      </p:sp>
      <p:sp>
        <p:nvSpPr>
          <p:cNvPr id="3" name="コンテンツ プレースホルダー 2"/>
          <p:cNvSpPr>
            <a:spLocks noGrp="1"/>
          </p:cNvSpPr>
          <p:nvPr>
            <p:ph idx="1"/>
          </p:nvPr>
        </p:nvSpPr>
        <p:spPr/>
        <p:txBody>
          <a:bodyPr>
            <a:noAutofit/>
          </a:bodyPr>
          <a:lstStyle/>
          <a:p>
            <a:pPr lvl="0"/>
            <a:r>
              <a:rPr lang="en-GB" altLang="ja-JP" i="1" dirty="0" smtClean="0">
                <a:solidFill>
                  <a:srgbClr val="3366FF"/>
                </a:solidFill>
              </a:rPr>
              <a:t>Is </a:t>
            </a:r>
            <a:r>
              <a:rPr lang="en-GB" altLang="ja-JP" i="1" dirty="0">
                <a:solidFill>
                  <a:srgbClr val="3366FF"/>
                </a:solidFill>
              </a:rPr>
              <a:t>safety level acceptable? Are there critical areas</a:t>
            </a:r>
            <a:r>
              <a:rPr lang="en-GB" altLang="ja-JP" i="1" dirty="0" smtClean="0">
                <a:solidFill>
                  <a:srgbClr val="3366FF"/>
                </a:solidFill>
              </a:rPr>
              <a:t>?</a:t>
            </a:r>
          </a:p>
          <a:p>
            <a:pPr marL="0" lvl="0" indent="0">
              <a:buNone/>
            </a:pPr>
            <a:r>
              <a:rPr lang="en-GB" altLang="ja-JP" b="1" dirty="0" smtClean="0"/>
              <a:t>A:</a:t>
            </a:r>
            <a:r>
              <a:rPr lang="en-GB" altLang="ja-JP" dirty="0" smtClean="0"/>
              <a:t> Yes.</a:t>
            </a:r>
          </a:p>
          <a:p>
            <a:pPr marL="0" lvl="0" indent="0">
              <a:buNone/>
            </a:pPr>
            <a:endParaRPr lang="en-GB" altLang="ja-JP" dirty="0"/>
          </a:p>
          <a:p>
            <a:pPr marL="0" indent="0">
              <a:buNone/>
            </a:pPr>
            <a:r>
              <a:rPr lang="en-US" altLang="ja-JP" b="1" dirty="0"/>
              <a:t>Findings and comments</a:t>
            </a:r>
            <a:endParaRPr lang="ja-JP" altLang="ja-JP" b="1" dirty="0"/>
          </a:p>
          <a:p>
            <a:pPr lvl="0">
              <a:lnSpc>
                <a:spcPct val="110000"/>
              </a:lnSpc>
            </a:pPr>
            <a:r>
              <a:rPr lang="en-US" altLang="ja-JP" dirty="0" smtClean="0"/>
              <a:t>CERN </a:t>
            </a:r>
            <a:r>
              <a:rPr lang="en-US" altLang="ja-JP" dirty="0"/>
              <a:t>safety policy for the project has been presented and is convincing. Its impact on the MQXF magnet design is being evaluated between project team and CERN-HSE in particular for the Pressure Equipment Directive (PED).</a:t>
            </a:r>
            <a:endParaRPr lang="ja-JP" altLang="ja-JP" dirty="0"/>
          </a:p>
          <a:p>
            <a:pPr lvl="0">
              <a:lnSpc>
                <a:spcPct val="110000"/>
              </a:lnSpc>
            </a:pPr>
            <a:endParaRPr lang="ja-JP" altLang="ja-JP" dirty="0"/>
          </a:p>
          <a:p>
            <a:pPr lvl="0"/>
            <a:endParaRPr lang="ja-JP" altLang="ja-JP" i="1" dirty="0">
              <a:solidFill>
                <a:srgbClr val="3366FF"/>
              </a:solidFill>
            </a:endParaRPr>
          </a:p>
        </p:txBody>
      </p:sp>
    </p:spTree>
    <p:extLst>
      <p:ext uri="{BB962C8B-B14F-4D97-AF65-F5344CB8AC3E}">
        <p14:creationId xmlns:p14="http://schemas.microsoft.com/office/powerpoint/2010/main" val="26725570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lvl="0">
              <a:lnSpc>
                <a:spcPct val="110000"/>
              </a:lnSpc>
            </a:pPr>
            <a:r>
              <a:rPr lang="en-US" altLang="ja-JP" dirty="0"/>
              <a:t>CERN Safety rules are based on regulations, directives and standards of the European Union. For cases not covered by CERN Safety Rules, the regulation applicable in the competent Host State is used.</a:t>
            </a:r>
            <a:endParaRPr lang="ja-JP" altLang="ja-JP" dirty="0"/>
          </a:p>
          <a:p>
            <a:pPr lvl="0">
              <a:lnSpc>
                <a:spcPct val="110000"/>
              </a:lnSpc>
            </a:pPr>
            <a:r>
              <a:rPr lang="en-US" altLang="ja-JP" dirty="0"/>
              <a:t>MQXF cold mass assembly must comply with CERN’s Launch Safety Agreement (LSA) for IR Magnets (WP3) which contains a list of applicable rules, codes and standards which currently are being discussed with US HL-LHC-AUP. LSA describes also the minimal contents of the Work Package safety file needed to meet the Safety Requirements.</a:t>
            </a:r>
            <a:endParaRPr lang="ja-JP" altLang="ja-JP" dirty="0"/>
          </a:p>
          <a:p>
            <a:pPr lvl="0">
              <a:lnSpc>
                <a:spcPct val="110000"/>
              </a:lnSpc>
            </a:pPr>
            <a:r>
              <a:rPr lang="en-US" altLang="ja-JP" dirty="0"/>
              <a:t>Compliance with applicable Essential Safety Requirements from PED is compulsory. No CE marking or ASME stamp is expected as part of the U.S. deliverable</a:t>
            </a:r>
            <a:endParaRPr lang="ja-JP" altLang="ja-JP" dirty="0"/>
          </a:p>
          <a:p>
            <a:pPr lvl="0">
              <a:lnSpc>
                <a:spcPct val="110000"/>
              </a:lnSpc>
            </a:pPr>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45</a:t>
            </a:fld>
            <a:endParaRPr lang="en-US"/>
          </a:p>
        </p:txBody>
      </p:sp>
    </p:spTree>
    <p:extLst>
      <p:ext uri="{BB962C8B-B14F-4D97-AF65-F5344CB8AC3E}">
        <p14:creationId xmlns:p14="http://schemas.microsoft.com/office/powerpoint/2010/main" val="39088865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lvl="0">
              <a:lnSpc>
                <a:spcPct val="110000"/>
              </a:lnSpc>
            </a:pPr>
            <a:r>
              <a:rPr lang="en-US" altLang="ja-JP" dirty="0"/>
              <a:t>Harmonized European standards are used wherever applicable (presumption of conformity) for design, manufacturing and testing.</a:t>
            </a:r>
            <a:endParaRPr lang="ja-JP" altLang="ja-JP" dirty="0"/>
          </a:p>
          <a:p>
            <a:pPr lvl="0">
              <a:lnSpc>
                <a:spcPct val="110000"/>
              </a:lnSpc>
            </a:pPr>
            <a:r>
              <a:rPr lang="en-US" altLang="ja-JP" dirty="0"/>
              <a:t>Foreign standards may be used provided compliance with ESRs is fully demonstrated. ASME code mainly covers all the ESR required by PED. An equivalent procedure have been demonstrated for the delivery of the crab cavity. </a:t>
            </a:r>
            <a:endParaRPr lang="ja-JP" altLang="ja-JP" dirty="0"/>
          </a:p>
          <a:p>
            <a:pPr lvl="0">
              <a:lnSpc>
                <a:spcPct val="110000"/>
              </a:lnSpc>
            </a:pPr>
            <a:r>
              <a:rPr lang="en-US" altLang="ja-JP" dirty="0"/>
              <a:t>Eventual non-compliances will be assessed individually by HSE. In that case the project shall propose compensatory measures to ensure commensurate level of Safety.</a:t>
            </a:r>
            <a:endParaRPr lang="ja-JP" altLang="ja-JP" dirty="0"/>
          </a:p>
          <a:p>
            <a:pPr lvl="0">
              <a:lnSpc>
                <a:spcPct val="110000"/>
              </a:lnSpc>
            </a:pPr>
            <a:r>
              <a:rPr lang="en-US" altLang="ja-JP" dirty="0"/>
              <a:t>Assessment of conformity to the ESRs will be carried out by CERN-HSE acting as an ‘independent’ party and involvement of external Notified body is not required. This is also applicable to the US-LARP deliverables.</a:t>
            </a:r>
            <a:endParaRPr lang="ja-JP" altLang="ja-JP" dirty="0"/>
          </a:p>
          <a:p>
            <a:pPr lvl="0">
              <a:lnSpc>
                <a:spcPct val="110000"/>
              </a:lnSpc>
            </a:pPr>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46</a:t>
            </a:fld>
            <a:endParaRPr lang="en-US"/>
          </a:p>
        </p:txBody>
      </p:sp>
    </p:spTree>
    <p:extLst>
      <p:ext uri="{BB962C8B-B14F-4D97-AF65-F5344CB8AC3E}">
        <p14:creationId xmlns:p14="http://schemas.microsoft.com/office/powerpoint/2010/main" val="138823073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lvl="0">
              <a:lnSpc>
                <a:spcPct val="110000"/>
              </a:lnSpc>
            </a:pPr>
            <a:r>
              <a:rPr lang="en-US" altLang="ja-JP" dirty="0"/>
              <a:t>Pressure vessel requirements are needed by US HL-LHC-AUP before a couple of months to fully estimate the efforts needed to fulfil PED and to agree on the exact terms of these requirements. This is a potential cost and schedule driver for the U.S. project, we need soon. </a:t>
            </a:r>
            <a:endParaRPr lang="ja-JP" altLang="ja-JP" dirty="0"/>
          </a:p>
          <a:p>
            <a:pPr lvl="0">
              <a:lnSpc>
                <a:spcPct val="110000"/>
              </a:lnSpc>
            </a:pPr>
            <a:r>
              <a:rPr lang="en-US" altLang="ja-JP" dirty="0"/>
              <a:t>US HL-LHC-AUP deliverables shall fulfil ASME requirements to be able to be tested at </a:t>
            </a:r>
            <a:r>
              <a:rPr lang="en-US" altLang="ja-JP" dirty="0" err="1"/>
              <a:t>Fermilab</a:t>
            </a:r>
            <a:endParaRPr lang="ja-JP" altLang="ja-JP" dirty="0"/>
          </a:p>
          <a:p>
            <a:pPr lvl="0">
              <a:lnSpc>
                <a:spcPct val="110000"/>
              </a:lnSpc>
            </a:pPr>
            <a:r>
              <a:rPr lang="en-US" altLang="ja-JP" dirty="0"/>
              <a:t>In case of a material provided by CERN to US HL-LHC-AUP is not completely fulfilling ASME requirements, for example for the low cobalt stainless steel or 316 LN steel, </a:t>
            </a:r>
            <a:r>
              <a:rPr lang="en-US" altLang="ja-JP" dirty="0" err="1"/>
              <a:t>Fermilab</a:t>
            </a:r>
            <a:r>
              <a:rPr lang="en-US" altLang="ja-JP" dirty="0"/>
              <a:t> Director has the authority to accept deviations</a:t>
            </a:r>
            <a:r>
              <a:rPr lang="en-US" altLang="ja-JP" dirty="0" smtClean="0"/>
              <a:t>.</a:t>
            </a:r>
            <a:endParaRPr lang="ja-JP" altLang="ja-JP"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47</a:t>
            </a:fld>
            <a:endParaRPr lang="en-US"/>
          </a:p>
        </p:txBody>
      </p:sp>
    </p:spTree>
    <p:extLst>
      <p:ext uri="{BB962C8B-B14F-4D97-AF65-F5344CB8AC3E}">
        <p14:creationId xmlns:p14="http://schemas.microsoft.com/office/powerpoint/2010/main" val="34283767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altLang="ja-JP" dirty="0"/>
              <a:t>MQXF magnet requirements are almost complete except High Voltage Withstand </a:t>
            </a:r>
            <a:r>
              <a:rPr lang="en-US" altLang="ja-JP" dirty="0" smtClean="0"/>
              <a:t>levels. </a:t>
            </a:r>
            <a:r>
              <a:rPr lang="en-US" altLang="ja-JP" dirty="0"/>
              <a:t>Discharge test voltages have still to be defined by the High Voltage Withstand Levels WG. The impact on the design is not completely finalized</a:t>
            </a:r>
            <a:endParaRPr lang="en-US" dirty="0"/>
          </a:p>
          <a:p>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48</a:t>
            </a:fld>
            <a:endParaRPr lang="en-US"/>
          </a:p>
        </p:txBody>
      </p:sp>
    </p:spTree>
    <p:extLst>
      <p:ext uri="{BB962C8B-B14F-4D97-AF65-F5344CB8AC3E}">
        <p14:creationId xmlns:p14="http://schemas.microsoft.com/office/powerpoint/2010/main" val="11744291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0DD6D12-0801-A142-AE9F-54947F948096}" type="slidenum">
              <a:rPr kumimoji="1" lang="ja-JP" altLang="en-US" smtClean="0"/>
              <a:t>49</a:t>
            </a:fld>
            <a:endParaRPr kumimoji="1" lang="ja-JP" altLang="en-US"/>
          </a:p>
        </p:txBody>
      </p:sp>
      <p:sp>
        <p:nvSpPr>
          <p:cNvPr id="3" name="コンテンツ プレースホルダー 2"/>
          <p:cNvSpPr>
            <a:spLocks noGrp="1"/>
          </p:cNvSpPr>
          <p:nvPr>
            <p:ph idx="1"/>
          </p:nvPr>
        </p:nvSpPr>
        <p:spPr/>
        <p:txBody>
          <a:bodyPr>
            <a:normAutofit/>
          </a:bodyPr>
          <a:lstStyle/>
          <a:p>
            <a:pPr marL="0" indent="0">
              <a:buNone/>
            </a:pPr>
            <a:r>
              <a:rPr lang="en-US" altLang="ja-JP" b="1" dirty="0"/>
              <a:t>Recommendations: </a:t>
            </a:r>
          </a:p>
          <a:p>
            <a:pPr lvl="0"/>
            <a:r>
              <a:rPr lang="en-US" altLang="ja-JP" dirty="0" smtClean="0"/>
              <a:t>The </a:t>
            </a:r>
            <a:r>
              <a:rPr lang="en-US" altLang="ja-JP" dirty="0"/>
              <a:t>committee recommends to define as soon as possible the CERN’s Launch Safety Agreement (LSA) for IR Magnets (WP3) and assess the impact of the ESRs on the helium vessel design, materials specification, and test procedure in order to come to a good consensus between CERN-HSE, HL-LHC and US HL-LHC-AUP</a:t>
            </a:r>
            <a:r>
              <a:rPr lang="en-US" altLang="ja-JP" dirty="0" smtClean="0"/>
              <a:t>.</a:t>
            </a:r>
            <a:endParaRPr lang="en-US" altLang="ja-JP" dirty="0"/>
          </a:p>
          <a:p>
            <a:pPr lvl="0"/>
            <a:r>
              <a:rPr lang="en-US" altLang="ja-JP" dirty="0"/>
              <a:t>The committee recommends to define as soon as possible discharge test voltages to assess their impact on the MQXF design.</a:t>
            </a:r>
            <a:endParaRPr lang="ja-JP" altLang="ja-JP" dirty="0"/>
          </a:p>
          <a:p>
            <a:endParaRPr kumimoji="1" lang="ja-JP" altLang="en-US" dirty="0"/>
          </a:p>
        </p:txBody>
      </p:sp>
    </p:spTree>
    <p:extLst>
      <p:ext uri="{BB962C8B-B14F-4D97-AF65-F5344CB8AC3E}">
        <p14:creationId xmlns:p14="http://schemas.microsoft.com/office/powerpoint/2010/main" val="1835512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b="1" dirty="0" smtClean="0"/>
              <a:t>Agenda</a:t>
            </a:r>
            <a:endParaRPr kumimoji="1" lang="ja-JP" altLang="en-US" b="1" dirty="0"/>
          </a:p>
        </p:txBody>
      </p:sp>
      <p:sp>
        <p:nvSpPr>
          <p:cNvPr id="3" name="コンテンツ プレースホルダー 2"/>
          <p:cNvSpPr>
            <a:spLocks noGrp="1"/>
          </p:cNvSpPr>
          <p:nvPr>
            <p:ph idx="1"/>
          </p:nvPr>
        </p:nvSpPr>
        <p:spPr/>
        <p:txBody>
          <a:bodyPr/>
          <a:lstStyle/>
          <a:p>
            <a:r>
              <a:rPr kumimoji="1" lang="en-US" altLang="ja-JP" dirty="0" smtClean="0"/>
              <a:t>To be filled</a:t>
            </a:r>
            <a:endParaRPr kumimoji="1" lang="ja-JP" altLang="en-US" dirty="0"/>
          </a:p>
        </p:txBody>
      </p:sp>
      <p:sp>
        <p:nvSpPr>
          <p:cNvPr id="4" name="スライド番号プレースホルダー 3"/>
          <p:cNvSpPr>
            <a:spLocks noGrp="1"/>
          </p:cNvSpPr>
          <p:nvPr>
            <p:ph type="sldNum" sz="quarter" idx="12"/>
          </p:nvPr>
        </p:nvSpPr>
        <p:spPr/>
        <p:txBody>
          <a:bodyPr/>
          <a:lstStyle/>
          <a:p>
            <a:fld id="{B0DD6D12-0801-A142-AE9F-54947F948096}" type="slidenum">
              <a:rPr kumimoji="1" lang="ja-JP" altLang="en-US" smtClean="0"/>
              <a:t>5</a:t>
            </a:fld>
            <a:endParaRPr kumimoji="1" lang="ja-JP" altLang="en-US"/>
          </a:p>
        </p:txBody>
      </p:sp>
    </p:spTree>
    <p:extLst>
      <p:ext uri="{BB962C8B-B14F-4D97-AF65-F5344CB8AC3E}">
        <p14:creationId xmlns:p14="http://schemas.microsoft.com/office/powerpoint/2010/main" val="6515838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BFDCA1C4-9514-7B4F-976F-D92F7E296653}" type="slidenum">
              <a:rPr lang="fr-FR" smtClean="0"/>
              <a:pPr/>
              <a:t>50</a:t>
            </a:fld>
            <a:endParaRPr lang="fr-FR"/>
          </a:p>
        </p:txBody>
      </p:sp>
      <p:sp>
        <p:nvSpPr>
          <p:cNvPr id="9" name="Espace réservé du contenu 8"/>
          <p:cNvSpPr>
            <a:spLocks noGrp="1"/>
          </p:cNvSpPr>
          <p:nvPr>
            <p:ph idx="1"/>
          </p:nvPr>
        </p:nvSpPr>
        <p:spPr/>
        <p:txBody>
          <a:bodyPr>
            <a:normAutofit/>
          </a:bodyPr>
          <a:lstStyle/>
          <a:p>
            <a:pPr algn="l"/>
            <a:r>
              <a:rPr lang="en-GB" i="1" dirty="0" smtClean="0">
                <a:solidFill>
                  <a:srgbClr val="3366FF"/>
                </a:solidFill>
              </a:rPr>
              <a:t>Are </a:t>
            </a:r>
            <a:r>
              <a:rPr lang="en-GB" i="1" dirty="0">
                <a:solidFill>
                  <a:srgbClr val="3366FF"/>
                </a:solidFill>
              </a:rPr>
              <a:t>the recommendations from the previous reviews adequately followed(-up) </a:t>
            </a:r>
            <a:r>
              <a:rPr lang="en-GB" i="1" dirty="0" smtClean="0">
                <a:solidFill>
                  <a:srgbClr val="3366FF"/>
                </a:solidFill>
              </a:rPr>
              <a:t>?</a:t>
            </a:r>
          </a:p>
          <a:p>
            <a:pPr marL="0" indent="0" algn="l">
              <a:buNone/>
            </a:pPr>
            <a:r>
              <a:rPr lang="en-GB" b="1" dirty="0"/>
              <a:t>A: </a:t>
            </a:r>
            <a:r>
              <a:rPr lang="en-GB" dirty="0" smtClean="0"/>
              <a:t>Yes.</a:t>
            </a:r>
            <a:endParaRPr lang="en-GB" b="1" dirty="0"/>
          </a:p>
          <a:p>
            <a:pPr marL="0" indent="0" algn="l">
              <a:buNone/>
            </a:pPr>
            <a:endParaRPr lang="en-GB" i="1" dirty="0">
              <a:solidFill>
                <a:srgbClr val="3366FF"/>
              </a:solidFill>
            </a:endParaRPr>
          </a:p>
          <a:p>
            <a:pPr algn="l"/>
            <a:r>
              <a:rPr lang="en-GB" i="1" dirty="0">
                <a:solidFill>
                  <a:srgbClr val="3366FF"/>
                </a:solidFill>
              </a:rPr>
              <a:t>Are CERN and US HL-LHC AUP activities well integrated ? Are the interfaces well managed ? Is the work sharing efficient in terms of cost, schedule and risks mitigation ? </a:t>
            </a:r>
          </a:p>
          <a:p>
            <a:pPr marL="0" indent="0" algn="l">
              <a:buNone/>
            </a:pPr>
            <a:r>
              <a:rPr lang="en-GB" b="1" dirty="0"/>
              <a:t>A: </a:t>
            </a:r>
            <a:r>
              <a:rPr lang="en-GB" dirty="0" smtClean="0"/>
              <a:t>Generally yes at this stage. Better integration is expected for the series production.</a:t>
            </a:r>
            <a:endParaRPr lang="en-GB" b="1" dirty="0"/>
          </a:p>
          <a:p>
            <a:pPr marL="0" indent="0" algn="l">
              <a:buNone/>
            </a:pPr>
            <a:endParaRPr lang="en-GB" dirty="0"/>
          </a:p>
        </p:txBody>
      </p:sp>
      <p:pic>
        <p:nvPicPr>
          <p:cNvPr id="7" name="Image 6" descr="CERN-logo_outline.jpg"/>
          <p:cNvPicPr>
            <a:picLocks noChangeAspect="1"/>
          </p:cNvPicPr>
          <p:nvPr/>
        </p:nvPicPr>
        <p:blipFill>
          <a:blip r:embed="rId2"/>
          <a:stretch>
            <a:fillRect/>
          </a:stretch>
        </p:blipFill>
        <p:spPr>
          <a:xfrm>
            <a:off x="2218613" y="5421189"/>
            <a:ext cx="365148" cy="478800"/>
          </a:xfrm>
          <a:prstGeom prst="rect">
            <a:avLst/>
          </a:prstGeom>
        </p:spPr>
      </p:pic>
    </p:spTree>
    <p:extLst>
      <p:ext uri="{BB962C8B-B14F-4D97-AF65-F5344CB8AC3E}">
        <p14:creationId xmlns:p14="http://schemas.microsoft.com/office/powerpoint/2010/main" val="420952793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BFDCA1C4-9514-7B4F-976F-D92F7E296653}" type="slidenum">
              <a:rPr lang="fr-FR" smtClean="0"/>
              <a:pPr/>
              <a:t>51</a:t>
            </a:fld>
            <a:endParaRPr lang="fr-FR"/>
          </a:p>
        </p:txBody>
      </p:sp>
      <p:sp>
        <p:nvSpPr>
          <p:cNvPr id="9" name="Espace réservé du contenu 8"/>
          <p:cNvSpPr>
            <a:spLocks noGrp="1"/>
          </p:cNvSpPr>
          <p:nvPr>
            <p:ph idx="1"/>
          </p:nvPr>
        </p:nvSpPr>
        <p:spPr/>
        <p:txBody>
          <a:bodyPr>
            <a:noAutofit/>
          </a:bodyPr>
          <a:lstStyle/>
          <a:p>
            <a:pPr marL="0" indent="0" algn="l">
              <a:buNone/>
            </a:pPr>
            <a:r>
              <a:rPr lang="en-GB" i="1" dirty="0">
                <a:solidFill>
                  <a:srgbClr val="3366FF"/>
                </a:solidFill>
              </a:rPr>
              <a:t>Is the project on good tracks to fully prove the necessary technologies for the MQXF for beginning of 2017 ? What are the critical areas ?</a:t>
            </a:r>
          </a:p>
          <a:p>
            <a:pPr marL="0" indent="0" algn="l">
              <a:buNone/>
            </a:pPr>
            <a:r>
              <a:rPr lang="en-GB" b="1" i="1" dirty="0" smtClean="0"/>
              <a:t>A:  </a:t>
            </a:r>
            <a:r>
              <a:rPr lang="en-GB" dirty="0" smtClean="0"/>
              <a:t>Yes on a good track but not completely. Some topics still need to  be addressed on short models and prototypes.</a:t>
            </a:r>
          </a:p>
          <a:p>
            <a:pPr marL="0" indent="0" algn="l">
              <a:buNone/>
            </a:pPr>
            <a:endParaRPr lang="en-GB" dirty="0"/>
          </a:p>
          <a:p>
            <a:pPr marL="0" indent="0" algn="l">
              <a:buNone/>
            </a:pPr>
            <a:r>
              <a:rPr lang="en-GB" i="1" dirty="0">
                <a:solidFill>
                  <a:srgbClr val="3366FF"/>
                </a:solidFill>
              </a:rPr>
              <a:t>Is the overall plan allowing to meet the challenges of the HL-LHC project ? Is it clear, realistic and coherent ?</a:t>
            </a:r>
          </a:p>
          <a:p>
            <a:pPr marL="0" indent="0" algn="l">
              <a:buNone/>
            </a:pPr>
            <a:r>
              <a:rPr lang="en-US" altLang="ja-JP" b="1" dirty="0" smtClean="0"/>
              <a:t>A: </a:t>
            </a:r>
            <a:r>
              <a:rPr lang="en-GB" dirty="0"/>
              <a:t>Yes on a good track </a:t>
            </a:r>
            <a:r>
              <a:rPr lang="en-GB" dirty="0" smtClean="0"/>
              <a:t>but it requires consolidation. </a:t>
            </a:r>
          </a:p>
          <a:p>
            <a:pPr marL="0" indent="0" algn="l">
              <a:buNone/>
            </a:pPr>
            <a:endParaRPr lang="en-US" altLang="ja-JP" dirty="0"/>
          </a:p>
          <a:p>
            <a:pPr marL="0" indent="0">
              <a:buNone/>
            </a:pPr>
            <a:r>
              <a:rPr lang="en-US" altLang="ja-JP" b="1" dirty="0"/>
              <a:t>Findings </a:t>
            </a:r>
            <a:r>
              <a:rPr lang="en-US" altLang="ja-JP" b="1" dirty="0" smtClean="0"/>
              <a:t>and </a:t>
            </a:r>
            <a:r>
              <a:rPr lang="en-US" altLang="ja-JP" b="1" dirty="0"/>
              <a:t>Comments: </a:t>
            </a:r>
            <a:endParaRPr lang="ja-JP" altLang="ja-JP" b="1" dirty="0"/>
          </a:p>
          <a:p>
            <a:r>
              <a:rPr lang="en-US" altLang="ja-JP" dirty="0"/>
              <a:t>The different schedules presented during the review are not always coherent. Recommend to present a unique and consistent schedule between CERN and LARP with the appropriate assumptions.</a:t>
            </a:r>
            <a:endParaRPr lang="ja-JP" altLang="ja-JP" dirty="0"/>
          </a:p>
          <a:p>
            <a:endParaRPr lang="ja-JP" altLang="ja-JP" dirty="0"/>
          </a:p>
          <a:p>
            <a:pPr marL="0" indent="0">
              <a:buNone/>
            </a:pPr>
            <a:endParaRPr lang="en-GB" i="1" dirty="0">
              <a:solidFill>
                <a:srgbClr val="3366FF"/>
              </a:solidFill>
            </a:endParaRPr>
          </a:p>
          <a:p>
            <a:pPr marL="0" indent="0">
              <a:buNone/>
            </a:pPr>
            <a:endParaRPr lang="en-GB" i="1" dirty="0">
              <a:solidFill>
                <a:srgbClr val="3366FF"/>
              </a:solidFill>
            </a:endParaRPr>
          </a:p>
          <a:p>
            <a:pPr algn="l"/>
            <a:r>
              <a:rPr lang="en-GB" i="1" dirty="0">
                <a:solidFill>
                  <a:srgbClr val="3366FF"/>
                </a:solidFill>
              </a:rPr>
              <a:t>Is the inherent level of risk acceptable ? Are mitigations measures adequate ?</a:t>
            </a:r>
          </a:p>
          <a:p>
            <a:endParaRPr lang="en-US" altLang="ja-JP" dirty="0"/>
          </a:p>
          <a:p>
            <a:pPr marL="0" indent="0">
              <a:buNone/>
            </a:pPr>
            <a:r>
              <a:rPr lang="en-US" altLang="ja-JP" dirty="0">
                <a:solidFill>
                  <a:srgbClr val="008000"/>
                </a:solidFill>
              </a:rPr>
              <a:t>Finding / Comment</a:t>
            </a:r>
            <a:endParaRPr lang="ja-JP" altLang="ja-JP" dirty="0">
              <a:solidFill>
                <a:srgbClr val="008000"/>
              </a:solidFill>
            </a:endParaRPr>
          </a:p>
          <a:p>
            <a:r>
              <a:rPr lang="en-GB" altLang="ja-JP" dirty="0"/>
              <a:t>Risks management for the project should be centralized at CERN with a risk register followed by the MQXF project leader</a:t>
            </a:r>
            <a:endParaRPr lang="ja-JP" altLang="ja-JP" dirty="0"/>
          </a:p>
          <a:p>
            <a:pPr algn="l"/>
            <a:endParaRPr lang="en-GB" i="1" dirty="0">
              <a:solidFill>
                <a:srgbClr val="3366FF"/>
              </a:solidFill>
            </a:endParaRPr>
          </a:p>
          <a:p>
            <a:pPr algn="l"/>
            <a:endParaRPr lang="en-GB" dirty="0"/>
          </a:p>
          <a:p>
            <a:pPr algn="l"/>
            <a:endParaRPr lang="en-GB" dirty="0"/>
          </a:p>
        </p:txBody>
      </p:sp>
    </p:spTree>
    <p:extLst>
      <p:ext uri="{BB962C8B-B14F-4D97-AF65-F5344CB8AC3E}">
        <p14:creationId xmlns:p14="http://schemas.microsoft.com/office/powerpoint/2010/main" val="21636993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ja-JP" dirty="0"/>
              <a:t>The production schedule with a minimum acceptable float of 6-months is not supported by the current DOE funding profile guidance. The US HL-LHC  funding profile is driving today the critical path of the project.</a:t>
            </a:r>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52</a:t>
            </a:fld>
            <a:endParaRPr lang="en-US"/>
          </a:p>
        </p:txBody>
      </p:sp>
    </p:spTree>
    <p:extLst>
      <p:ext uri="{BB962C8B-B14F-4D97-AF65-F5344CB8AC3E}">
        <p14:creationId xmlns:p14="http://schemas.microsoft.com/office/powerpoint/2010/main" val="67380481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4462"/>
            <a:ext cx="8229600" cy="580501"/>
          </a:xfrm>
        </p:spPr>
        <p:txBody>
          <a:bodyPr>
            <a:noAutofit/>
          </a:bodyPr>
          <a:lstStyle/>
          <a:p>
            <a:r>
              <a:rPr lang="en-GB" sz="2400" b="1" i="1" dirty="0" smtClean="0">
                <a:solidFill>
                  <a:srgbClr val="3366FF"/>
                </a:solidFill>
              </a:rPr>
              <a:t>Are test facilities (including the IT String) adequate and timely</a:t>
            </a:r>
            <a:r>
              <a:rPr lang="en-GB" sz="2400" b="1" dirty="0" smtClean="0">
                <a:solidFill>
                  <a:srgbClr val="3366FF"/>
                </a:solidFill>
              </a:rPr>
              <a:t>?</a:t>
            </a:r>
            <a:r>
              <a:rPr lang="en-GB" sz="2400" b="1" dirty="0" smtClean="0">
                <a:solidFill>
                  <a:srgbClr val="000000"/>
                </a:solidFill>
              </a:rPr>
              <a:t> </a:t>
            </a:r>
            <a:endParaRPr lang="en-US" sz="2400" b="1" dirty="0"/>
          </a:p>
        </p:txBody>
      </p:sp>
      <p:sp>
        <p:nvSpPr>
          <p:cNvPr id="3" name="Content Placeholder 2"/>
          <p:cNvSpPr>
            <a:spLocks noGrp="1"/>
          </p:cNvSpPr>
          <p:nvPr>
            <p:ph idx="1"/>
          </p:nvPr>
        </p:nvSpPr>
        <p:spPr>
          <a:xfrm>
            <a:off x="156568" y="834963"/>
            <a:ext cx="8987432" cy="5670787"/>
          </a:xfrm>
        </p:spPr>
        <p:txBody>
          <a:bodyPr>
            <a:noAutofit/>
          </a:bodyPr>
          <a:lstStyle/>
          <a:p>
            <a:pPr marL="0" indent="0">
              <a:buNone/>
            </a:pPr>
            <a:r>
              <a:rPr lang="en-GB" altLang="ja-JP" sz="1400" dirty="0" smtClean="0">
                <a:solidFill>
                  <a:srgbClr val="000000"/>
                </a:solidFill>
              </a:rPr>
              <a:t>Response:</a:t>
            </a:r>
          </a:p>
          <a:p>
            <a:r>
              <a:rPr lang="en-GB" altLang="ja-JP" sz="1400" dirty="0" smtClean="0">
                <a:solidFill>
                  <a:srgbClr val="000000"/>
                </a:solidFill>
              </a:rPr>
              <a:t>Yes, extensive test facilities are ready or under preparation at both CERN and in the US. </a:t>
            </a:r>
          </a:p>
          <a:p>
            <a:pPr marL="0" indent="0">
              <a:buNone/>
            </a:pPr>
            <a:r>
              <a:rPr lang="en-GB" altLang="ja-JP" sz="1400" u="sng" dirty="0" smtClean="0">
                <a:solidFill>
                  <a:srgbClr val="000000"/>
                </a:solidFill>
              </a:rPr>
              <a:t>Summary for CERN</a:t>
            </a:r>
            <a:endParaRPr lang="en-US" altLang="ja-JP" sz="1400" u="sng" dirty="0" smtClean="0"/>
          </a:p>
          <a:p>
            <a:r>
              <a:rPr lang="en-US" altLang="ja-JP" sz="1400" dirty="0" smtClean="0">
                <a:solidFill>
                  <a:srgbClr val="000000"/>
                </a:solidFill>
              </a:rPr>
              <a:t>At CERN extensive renovations and upgrades are either completed, in progress, or in planning. </a:t>
            </a:r>
          </a:p>
          <a:p>
            <a:r>
              <a:rPr lang="en-US" altLang="ja-JP" sz="1400" dirty="0" smtClean="0">
                <a:solidFill>
                  <a:srgbClr val="000000"/>
                </a:solidFill>
              </a:rPr>
              <a:t>The present vertical cryostats are not long enough to handle a 7m long magnet and no new ones are planned to do vertical testing although Cluster G is being upgraded to include a 4</a:t>
            </a:r>
            <a:r>
              <a:rPr lang="en-US" altLang="ja-JP" sz="1400" baseline="30000" dirty="0" smtClean="0">
                <a:solidFill>
                  <a:srgbClr val="000000"/>
                </a:solidFill>
              </a:rPr>
              <a:t>th</a:t>
            </a:r>
            <a:r>
              <a:rPr lang="en-US" altLang="ja-JP" sz="1400" dirty="0" smtClean="0">
                <a:solidFill>
                  <a:srgbClr val="000000"/>
                </a:solidFill>
              </a:rPr>
              <a:t> cryostat (</a:t>
            </a:r>
            <a:r>
              <a:rPr lang="en-GB" sz="1400" dirty="0" smtClean="0"/>
              <a:t>30 kA @ 1.9 K, </a:t>
            </a:r>
            <a:r>
              <a:rPr lang="en-US" altLang="ja-JP" sz="1400" dirty="0" smtClean="0">
                <a:solidFill>
                  <a:srgbClr val="000000"/>
                </a:solidFill>
              </a:rPr>
              <a:t>800 mm x 4.8 m long). This is long enough to test the short model magnets for Q2 and will be ready this summer (2016).</a:t>
            </a:r>
          </a:p>
          <a:p>
            <a:r>
              <a:rPr lang="en-US" altLang="ja-JP" sz="1400" dirty="0" smtClean="0">
                <a:solidFill>
                  <a:srgbClr val="000000"/>
                </a:solidFill>
              </a:rPr>
              <a:t>A new pit has been completed and a new 25 overhead crane added. </a:t>
            </a:r>
          </a:p>
          <a:p>
            <a:r>
              <a:rPr lang="en-US" altLang="ja-JP" sz="1400" dirty="0" smtClean="0">
                <a:solidFill>
                  <a:srgbClr val="000000"/>
                </a:solidFill>
              </a:rPr>
              <a:t>The long prototypes and eventual series production magnets will be tested in the horizontal test stands (Clusters A-F, 10 available) but 2 clusters will be upgraded to </a:t>
            </a:r>
            <a:r>
              <a:rPr lang="en-GB" sz="1400" dirty="0" smtClean="0">
                <a:solidFill>
                  <a:srgbClr val="000000"/>
                </a:solidFill>
              </a:rPr>
              <a:t>4.2 K and 1. 9 K, Max. current: 20 kA, 2x 2 kA .</a:t>
            </a:r>
          </a:p>
          <a:p>
            <a:pPr lvl="1"/>
            <a:r>
              <a:rPr lang="en-GB" sz="1400" dirty="0" smtClean="0">
                <a:solidFill>
                  <a:srgbClr val="000000"/>
                </a:solidFill>
              </a:rPr>
              <a:t>Extensive upgrades include more water flow, larger DCCT (20 kA), and a refurbished current lead, new power supplies for CLIQ and other uses.</a:t>
            </a:r>
          </a:p>
          <a:p>
            <a:pPr lvl="1"/>
            <a:r>
              <a:rPr lang="en-GB" sz="1400" dirty="0" smtClean="0">
                <a:solidFill>
                  <a:srgbClr val="000000"/>
                </a:solidFill>
              </a:rPr>
              <a:t>Cluster A ready in 2017, Cluster F ready in 2020.</a:t>
            </a:r>
          </a:p>
          <a:p>
            <a:r>
              <a:rPr lang="en-US" altLang="ja-JP" sz="1400" dirty="0" smtClean="0">
                <a:solidFill>
                  <a:srgbClr val="000000"/>
                </a:solidFill>
              </a:rPr>
              <a:t>Other improvements  include a new control room in 2016 and increased cryogenic refrigeration capacity in 2019.</a:t>
            </a:r>
          </a:p>
          <a:p>
            <a:r>
              <a:rPr lang="en-US" sz="1400" dirty="0" smtClean="0">
                <a:solidFill>
                  <a:srgbClr val="000000"/>
                </a:solidFill>
              </a:rPr>
              <a:t>A very thorough test plan and test sequencing schedule has been developed indicating facilities should be ready to handle the prototype magnets and series production magnets when required by the project schedule. The test planning is not on the critical path.</a:t>
            </a:r>
          </a:p>
          <a:p>
            <a:r>
              <a:rPr lang="en-US" sz="1400" dirty="0" smtClean="0">
                <a:solidFill>
                  <a:srgbClr val="000000"/>
                </a:solidFill>
              </a:rPr>
              <a:t>A string test is planned. Facility is named </a:t>
            </a:r>
            <a:r>
              <a:rPr lang="en-GB" sz="1400" dirty="0" smtClean="0"/>
              <a:t>HL-LHC IT STRING  and will be located in SM18</a:t>
            </a:r>
            <a:r>
              <a:rPr lang="en-US" sz="1400" dirty="0" smtClean="0">
                <a:solidFill>
                  <a:srgbClr val="000000"/>
                </a:solidFill>
              </a:rPr>
              <a:t> This will follow prior experience with an LHC string test and improvements based on those results. It will be operational 2020-2022 and have full capabilities to test the magnets to 18 kA at 1.9 K and 4.2 K. All subsidiary power and refrigeration equipment will be ready .</a:t>
            </a:r>
          </a:p>
          <a:p>
            <a:r>
              <a:rPr lang="en-US" altLang="ja-JP" sz="1400" dirty="0" smtClean="0">
                <a:solidFill>
                  <a:srgbClr val="000000"/>
                </a:solidFill>
              </a:rPr>
              <a:t>It will include a superconducting link and be able to test the complete string or only partial string depending on the availability of the QX magnets in the schedule.</a:t>
            </a:r>
            <a:endParaRPr lang="en-GB" sz="1400" dirty="0" smtClean="0">
              <a:solidFill>
                <a:srgbClr val="000000"/>
              </a:solidFill>
            </a:endParaRPr>
          </a:p>
          <a:p>
            <a:endParaRPr lang="en-GB" sz="1400" dirty="0" smtClean="0"/>
          </a:p>
          <a:p>
            <a:endParaRPr lang="en-GB" altLang="ja-JP" sz="1400" dirty="0" smtClean="0">
              <a:solidFill>
                <a:srgbClr val="000000"/>
              </a:solidFill>
            </a:endParaRPr>
          </a:p>
        </p:txBody>
      </p:sp>
      <p:sp>
        <p:nvSpPr>
          <p:cNvPr id="4" name="Slide Number Placeholder 3"/>
          <p:cNvSpPr>
            <a:spLocks noGrp="1"/>
          </p:cNvSpPr>
          <p:nvPr>
            <p:ph type="sldNum" sz="quarter" idx="12"/>
          </p:nvPr>
        </p:nvSpPr>
        <p:spPr/>
        <p:txBody>
          <a:bodyPr/>
          <a:lstStyle/>
          <a:p>
            <a:fld id="{7CE22212-74A0-5E47-9FA2-D1C3616E8F9A}" type="slidenum">
              <a:rPr lang="en-US" smtClean="0"/>
              <a:t>53</a:t>
            </a:fld>
            <a:endParaRPr lang="en-US"/>
          </a:p>
        </p:txBody>
      </p:sp>
    </p:spTree>
    <p:extLst>
      <p:ext uri="{BB962C8B-B14F-4D97-AF65-F5344CB8AC3E}">
        <p14:creationId xmlns:p14="http://schemas.microsoft.com/office/powerpoint/2010/main" val="308558473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780"/>
            <a:ext cx="8229600" cy="6597220"/>
          </a:xfrm>
        </p:spPr>
        <p:txBody>
          <a:bodyPr>
            <a:normAutofit fontScale="85000" lnSpcReduction="10000"/>
          </a:bodyPr>
          <a:lstStyle/>
          <a:p>
            <a:pPr marL="0" indent="0">
              <a:buNone/>
            </a:pPr>
            <a:r>
              <a:rPr lang="en-GB" altLang="ja-JP" sz="2100" b="1" u="sng" dirty="0" smtClean="0">
                <a:solidFill>
                  <a:srgbClr val="000000"/>
                </a:solidFill>
              </a:rPr>
              <a:t>Summary for </a:t>
            </a:r>
            <a:r>
              <a:rPr lang="en-US" altLang="ja-JP" sz="2100" b="1" u="sng" dirty="0" smtClean="0">
                <a:solidFill>
                  <a:srgbClr val="000000"/>
                </a:solidFill>
              </a:rPr>
              <a:t>US LARP</a:t>
            </a:r>
          </a:p>
          <a:p>
            <a:r>
              <a:rPr lang="en-US" altLang="ja-JP" sz="1900" dirty="0" smtClean="0">
                <a:solidFill>
                  <a:srgbClr val="000000"/>
                </a:solidFill>
              </a:rPr>
              <a:t>In the US, vertical tests of Q1/Q3 magnet cold masses will be tested at BNL.</a:t>
            </a:r>
          </a:p>
          <a:p>
            <a:r>
              <a:rPr lang="en-US" altLang="ja-JP" sz="1900" dirty="0" smtClean="0">
                <a:solidFill>
                  <a:srgbClr val="000000"/>
                </a:solidFill>
              </a:rPr>
              <a:t>Preparations and equipment and system upgrades are being performed or planned to be able to test the magnets as they become available.</a:t>
            </a:r>
          </a:p>
          <a:p>
            <a:pPr lvl="1"/>
            <a:r>
              <a:rPr lang="en-US" altLang="ja-JP" sz="1900" dirty="0" smtClean="0">
                <a:solidFill>
                  <a:srgbClr val="000000"/>
                </a:solidFill>
              </a:rPr>
              <a:t>A 30 kA PS has been reconfigured for 24 kA and new IGBT switches and energy extraction system installed. The EE may be required depending on the final selection for the quench protection methods (QH and/or CLIQ). </a:t>
            </a:r>
          </a:p>
          <a:p>
            <a:pPr lvl="1"/>
            <a:r>
              <a:rPr lang="en-US" altLang="ja-JP" sz="1900" dirty="0" smtClean="0">
                <a:solidFill>
                  <a:srgbClr val="000000"/>
                </a:solidFill>
              </a:rPr>
              <a:t>A 4.2 m useful depth vertical test </a:t>
            </a:r>
            <a:r>
              <a:rPr lang="en-US" altLang="ja-JP" sz="1900" dirty="0" err="1" smtClean="0">
                <a:solidFill>
                  <a:srgbClr val="000000"/>
                </a:solidFill>
              </a:rPr>
              <a:t>dewar</a:t>
            </a:r>
            <a:r>
              <a:rPr lang="en-US" altLang="ja-JP" sz="1900" dirty="0" smtClean="0">
                <a:solidFill>
                  <a:srgbClr val="000000"/>
                </a:solidFill>
              </a:rPr>
              <a:t> is designed . This includes a new top plate with 24 kA vapor-cooled leads, new </a:t>
            </a:r>
            <a:r>
              <a:rPr lang="en-US" altLang="ja-JP" sz="1900" dirty="0" err="1" smtClean="0">
                <a:solidFill>
                  <a:srgbClr val="000000"/>
                </a:solidFill>
              </a:rPr>
              <a:t>Lhe</a:t>
            </a:r>
            <a:r>
              <a:rPr lang="en-US" altLang="ja-JP" sz="1900" dirty="0" smtClean="0">
                <a:solidFill>
                  <a:srgbClr val="000000"/>
                </a:solidFill>
              </a:rPr>
              <a:t> vessel, new 4.5 K thermal shield, new lambda plate for 1.8 K operation, heat exchanger, and water-cooled power cables.</a:t>
            </a:r>
          </a:p>
          <a:p>
            <a:r>
              <a:rPr lang="en-US" altLang="ja-JP" sz="1900" dirty="0" smtClean="0">
                <a:solidFill>
                  <a:srgbClr val="000000"/>
                </a:solidFill>
              </a:rPr>
              <a:t>The committee members thought that, because of the limited length of the </a:t>
            </a:r>
            <a:r>
              <a:rPr lang="en-US" altLang="ja-JP" sz="1900" dirty="0" err="1" smtClean="0">
                <a:solidFill>
                  <a:srgbClr val="000000"/>
                </a:solidFill>
              </a:rPr>
              <a:t>dewar</a:t>
            </a:r>
            <a:r>
              <a:rPr lang="en-US" altLang="ja-JP" sz="1900" dirty="0" smtClean="0">
                <a:solidFill>
                  <a:srgbClr val="000000"/>
                </a:solidFill>
              </a:rPr>
              <a:t>, the lambda plate was too close to the bottom of the VCL’s leaving only a very short length for 4.2 K </a:t>
            </a:r>
            <a:r>
              <a:rPr lang="en-US" altLang="ja-JP" sz="1900" dirty="0" err="1" smtClean="0">
                <a:solidFill>
                  <a:srgbClr val="000000"/>
                </a:solidFill>
              </a:rPr>
              <a:t>Lhe</a:t>
            </a:r>
            <a:r>
              <a:rPr lang="en-US" altLang="ja-JP" sz="1900" dirty="0" smtClean="0">
                <a:solidFill>
                  <a:srgbClr val="000000"/>
                </a:solidFill>
              </a:rPr>
              <a:t> in the upper chamber. The problem could be either very high heat leak and helium consumption, or inability to establish a superfluid volume below the lambda plate.</a:t>
            </a:r>
          </a:p>
          <a:p>
            <a:r>
              <a:rPr lang="en-US" altLang="ja-JP" sz="1900" dirty="0" smtClean="0">
                <a:solidFill>
                  <a:srgbClr val="000000"/>
                </a:solidFill>
              </a:rPr>
              <a:t>There are two very large helium refrigeration systems at BNL that are ~40 years old. But the BNL administration has self-funded an impressive amount of upgrades in almost all cryogenic system components, including expansion engines, compressors, </a:t>
            </a:r>
            <a:r>
              <a:rPr lang="en-US" altLang="en-US" sz="1900" dirty="0" smtClean="0"/>
              <a:t>diagnostic and monitoring instrumentation with PLC, purifier, etc. the DAQ and data loggers and software are also new.</a:t>
            </a:r>
          </a:p>
          <a:p>
            <a:r>
              <a:rPr lang="en-US" altLang="en-US" sz="1900" dirty="0" smtClean="0"/>
              <a:t>The systems have been operated are functioning very well.</a:t>
            </a:r>
          </a:p>
          <a:p>
            <a:r>
              <a:rPr lang="en-US" altLang="ja-JP" sz="1900" dirty="0" smtClean="0"/>
              <a:t>The committee commends BNL management for their internal funded support of this project through these facility upgrades, backup system, critical spares, and preventative maintenance.</a:t>
            </a:r>
          </a:p>
          <a:p>
            <a:r>
              <a:rPr lang="en-US" altLang="ja-JP" sz="1900" dirty="0" smtClean="0"/>
              <a:t>Note that horizontal tests of the Q1/Q2 magnets will be done at FNAL using a reusable cryostat (present baseline). The cryostat is still be designed and fabricated.</a:t>
            </a:r>
          </a:p>
          <a:p>
            <a:pPr marL="0" indent="0">
              <a:buNone/>
            </a:pPr>
            <a:r>
              <a:rPr lang="en-US" altLang="ja-JP" sz="1900" dirty="0" smtClean="0"/>
              <a:t> </a:t>
            </a:r>
            <a:endParaRPr lang="en-US" altLang="ja-JP" sz="1600" dirty="0" smtClean="0"/>
          </a:p>
        </p:txBody>
      </p:sp>
      <p:sp>
        <p:nvSpPr>
          <p:cNvPr id="4" name="Slide Number Placeholder 3"/>
          <p:cNvSpPr>
            <a:spLocks noGrp="1"/>
          </p:cNvSpPr>
          <p:nvPr>
            <p:ph type="sldNum" sz="quarter" idx="12"/>
          </p:nvPr>
        </p:nvSpPr>
        <p:spPr/>
        <p:txBody>
          <a:bodyPr/>
          <a:lstStyle/>
          <a:p>
            <a:fld id="{7CE22212-74A0-5E47-9FA2-D1C3616E8F9A}" type="slidenum">
              <a:rPr lang="en-US" smtClean="0"/>
              <a:t>54</a:t>
            </a:fld>
            <a:endParaRPr lang="en-US" dirty="0"/>
          </a:p>
        </p:txBody>
      </p:sp>
    </p:spTree>
    <p:extLst>
      <p:ext uri="{BB962C8B-B14F-4D97-AF65-F5344CB8AC3E}">
        <p14:creationId xmlns:p14="http://schemas.microsoft.com/office/powerpoint/2010/main" val="24597647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28650" y="645886"/>
            <a:ext cx="7886700" cy="5531077"/>
          </a:xfrm>
        </p:spPr>
        <p:txBody>
          <a:bodyPr>
            <a:normAutofit/>
          </a:bodyPr>
          <a:lstStyle/>
          <a:p>
            <a:pPr marL="0" indent="0">
              <a:buNone/>
            </a:pPr>
            <a:r>
              <a:rPr lang="en-US" altLang="ja-JP" sz="2400" b="1" u="sng" dirty="0"/>
              <a:t>Recommendations</a:t>
            </a:r>
          </a:p>
          <a:p>
            <a:r>
              <a:rPr lang="en-US" altLang="ja-JP" sz="2400" dirty="0"/>
              <a:t>When the vertical test </a:t>
            </a:r>
            <a:r>
              <a:rPr lang="en-US" altLang="ja-JP" sz="2400" dirty="0" err="1"/>
              <a:t>dewar</a:t>
            </a:r>
            <a:r>
              <a:rPr lang="en-US" altLang="ja-JP" sz="2400" dirty="0"/>
              <a:t> is ready for commissioning use a dummy load mass similar to the MQXF magnets, and operate the cryogenic system to measure the ability to cool down to 1.9K, to maintain adequate helium levels, and to measure the actual boil-off rate. VCL’s should be in place for this test. If the system does not perform as planned determine the maximum duration for completing a full set of magnet qualification tests including one thermal cycle.</a:t>
            </a:r>
          </a:p>
          <a:p>
            <a:r>
              <a:rPr lang="en-US" altLang="ja-JP" sz="2400" dirty="0"/>
              <a:t>Refrigeration and power supply equipment is presently available at FNAL but the VCL’s should be upgraded to at least 18kA</a:t>
            </a:r>
            <a:r>
              <a:rPr lang="en-US" altLang="ja-JP" sz="2400" dirty="0" smtClean="0"/>
              <a:t>.</a:t>
            </a:r>
            <a:endParaRPr lang="en-US" altLang="ja-JP" sz="2400" dirty="0"/>
          </a:p>
          <a:p>
            <a:r>
              <a:rPr lang="en-US" altLang="ja-JP" sz="2400" dirty="0">
                <a:solidFill>
                  <a:srgbClr val="000090"/>
                </a:solidFill>
              </a:rPr>
              <a:t>The </a:t>
            </a:r>
            <a:r>
              <a:rPr lang="en-US" altLang="ja-JP" sz="2400" dirty="0" smtClean="0">
                <a:solidFill>
                  <a:srgbClr val="000090"/>
                </a:solidFill>
              </a:rPr>
              <a:t>review </a:t>
            </a:r>
            <a:r>
              <a:rPr lang="en-US" altLang="ja-JP" sz="2400" dirty="0">
                <a:solidFill>
                  <a:srgbClr val="000090"/>
                </a:solidFill>
              </a:rPr>
              <a:t>committee recommends </a:t>
            </a:r>
            <a:r>
              <a:rPr lang="en-US" altLang="ja-JP" sz="2400" smtClean="0">
                <a:solidFill>
                  <a:srgbClr val="000090"/>
                </a:solidFill>
              </a:rPr>
              <a:t>to consider </a:t>
            </a:r>
            <a:r>
              <a:rPr lang="en-US" altLang="ja-JP" sz="2400" smtClean="0">
                <a:solidFill>
                  <a:srgbClr val="000090"/>
                </a:solidFill>
              </a:rPr>
              <a:t>that </a:t>
            </a:r>
            <a:r>
              <a:rPr lang="en-US" altLang="ja-JP" sz="2400" dirty="0">
                <a:solidFill>
                  <a:srgbClr val="000090"/>
                </a:solidFill>
              </a:rPr>
              <a:t>the horizontal test of the cold mass should be done using the final cryostat provided by CERN instead of a </a:t>
            </a:r>
            <a:r>
              <a:rPr lang="en-US" altLang="ja-JP" sz="2400" dirty="0" smtClean="0">
                <a:solidFill>
                  <a:srgbClr val="000090"/>
                </a:solidFill>
              </a:rPr>
              <a:t>reusable </a:t>
            </a:r>
            <a:r>
              <a:rPr lang="en-US" altLang="ja-JP" sz="2400" dirty="0">
                <a:solidFill>
                  <a:srgbClr val="000090"/>
                </a:solidFill>
              </a:rPr>
              <a:t>one.</a:t>
            </a:r>
          </a:p>
          <a:p>
            <a:endParaRPr lang="en-US" altLang="ja-JP" sz="2400" dirty="0" smtClean="0"/>
          </a:p>
          <a:p>
            <a:endParaRPr lang="en-US" altLang="ja-JP" sz="2400" dirty="0"/>
          </a:p>
          <a:p>
            <a:endParaRPr kumimoji="1" lang="ja-JP" altLang="en-US" dirty="0"/>
          </a:p>
        </p:txBody>
      </p:sp>
      <p:sp>
        <p:nvSpPr>
          <p:cNvPr id="2" name="スライド番号プレースホルダー 1"/>
          <p:cNvSpPr>
            <a:spLocks noGrp="1"/>
          </p:cNvSpPr>
          <p:nvPr>
            <p:ph type="sldNum" sz="quarter" idx="12"/>
          </p:nvPr>
        </p:nvSpPr>
        <p:spPr/>
        <p:txBody>
          <a:bodyPr/>
          <a:lstStyle/>
          <a:p>
            <a:fld id="{731FC322-29F9-42B5-AB81-6335FE4128E0}" type="slidenum">
              <a:rPr lang="en-US" smtClean="0"/>
              <a:t>55</a:t>
            </a:fld>
            <a:endParaRPr lang="en-US"/>
          </a:p>
        </p:txBody>
      </p:sp>
    </p:spTree>
    <p:extLst>
      <p:ext uri="{BB962C8B-B14F-4D97-AF65-F5344CB8AC3E}">
        <p14:creationId xmlns:p14="http://schemas.microsoft.com/office/powerpoint/2010/main" val="902282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b="1" dirty="0" smtClean="0"/>
              <a:t>Schedule: Design and Manufacturing Process Consolidation</a:t>
            </a:r>
            <a:endParaRPr kumimoji="1" lang="ja-JP" altLang="en-US" b="1" dirty="0"/>
          </a:p>
        </p:txBody>
      </p:sp>
      <p:sp>
        <p:nvSpPr>
          <p:cNvPr id="3" name="コンテンツ プレースホルダー 2"/>
          <p:cNvSpPr>
            <a:spLocks noGrp="1"/>
          </p:cNvSpPr>
          <p:nvPr>
            <p:ph idx="1"/>
          </p:nvPr>
        </p:nvSpPr>
        <p:spPr/>
        <p:txBody>
          <a:bodyPr>
            <a:noAutofit/>
          </a:bodyPr>
          <a:lstStyle/>
          <a:p>
            <a:pPr marL="0" indent="0">
              <a:lnSpc>
                <a:spcPct val="120000"/>
              </a:lnSpc>
              <a:buNone/>
            </a:pPr>
            <a:r>
              <a:rPr lang="en-US" altLang="ja-JP" sz="2400" b="1" dirty="0" smtClean="0"/>
              <a:t>Findings and comments</a:t>
            </a:r>
          </a:p>
          <a:p>
            <a:pPr>
              <a:lnSpc>
                <a:spcPct val="120000"/>
              </a:lnSpc>
            </a:pPr>
            <a:r>
              <a:rPr lang="en-US" altLang="ja-JP" sz="2400" dirty="0" smtClean="0"/>
              <a:t>Due to cost and time constraints, the present plan calls for a limited number of model magnets and full-scale prototypes for both performance and process qualifications.</a:t>
            </a:r>
          </a:p>
          <a:p>
            <a:pPr>
              <a:lnSpc>
                <a:spcPct val="120000"/>
              </a:lnSpc>
            </a:pPr>
            <a:r>
              <a:rPr lang="en-US" altLang="ja-JP" sz="2400" dirty="0" smtClean="0"/>
              <a:t>These “nominally” identical magnets and prototypes have already a number of variants </a:t>
            </a:r>
            <a:r>
              <a:rPr lang="en-US" altLang="ja-JP" sz="2400" dirty="0"/>
              <a:t>built-in </a:t>
            </a:r>
            <a:r>
              <a:rPr lang="en-US" altLang="ja-JP" sz="2400" dirty="0" smtClean="0"/>
              <a:t>(e.g., PIT vs. RRP strands, different braiding types, different manufacturing processes at CERN and in the US).</a:t>
            </a:r>
          </a:p>
          <a:p>
            <a:pPr>
              <a:lnSpc>
                <a:spcPct val="120000"/>
              </a:lnSpc>
            </a:pPr>
            <a:endParaRPr lang="en-US" altLang="ja-JP" sz="2400" dirty="0" smtClean="0"/>
          </a:p>
          <a:p>
            <a:pPr marL="0" indent="0">
              <a:lnSpc>
                <a:spcPct val="120000"/>
              </a:lnSpc>
              <a:buNone/>
            </a:pPr>
            <a:endParaRPr lang="en-US" altLang="ja-JP" sz="2400" dirty="0"/>
          </a:p>
        </p:txBody>
      </p:sp>
      <p:sp>
        <p:nvSpPr>
          <p:cNvPr id="4" name="スライド番号プレースホルダー 3"/>
          <p:cNvSpPr>
            <a:spLocks noGrp="1"/>
          </p:cNvSpPr>
          <p:nvPr>
            <p:ph type="sldNum" sz="quarter" idx="12"/>
          </p:nvPr>
        </p:nvSpPr>
        <p:spPr/>
        <p:txBody>
          <a:bodyPr/>
          <a:lstStyle/>
          <a:p>
            <a:fld id="{731FC322-29F9-42B5-AB81-6335FE4128E0}" type="slidenum">
              <a:rPr lang="en-US" smtClean="0"/>
              <a:t>56</a:t>
            </a:fld>
            <a:endParaRPr lang="en-US"/>
          </a:p>
        </p:txBody>
      </p:sp>
    </p:spTree>
    <p:extLst>
      <p:ext uri="{BB962C8B-B14F-4D97-AF65-F5344CB8AC3E}">
        <p14:creationId xmlns:p14="http://schemas.microsoft.com/office/powerpoint/2010/main" val="464371256"/>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Autofit/>
          </a:bodyPr>
          <a:lstStyle/>
          <a:p>
            <a:r>
              <a:rPr lang="en-US" altLang="ja-JP" dirty="0"/>
              <a:t>The committee acknowledges the time and cost constraints of the project, but wishes to stress that Nb</a:t>
            </a:r>
            <a:r>
              <a:rPr lang="en-US" altLang="ja-JP" baseline="-25000" dirty="0"/>
              <a:t>3</a:t>
            </a:r>
            <a:r>
              <a:rPr lang="en-US" altLang="ja-JP" dirty="0"/>
              <a:t>Sn accelerator magnet technology is still very novel and that design features and manufacturing processes need to be thoroughly qualified to ensure suitable and durable operation in the </a:t>
            </a:r>
            <a:r>
              <a:rPr lang="en-US" altLang="ja-JP" dirty="0" smtClean="0"/>
              <a:t>machine.</a:t>
            </a:r>
          </a:p>
          <a:p>
            <a:endParaRPr lang="en-US" altLang="ja-JP" dirty="0" smtClean="0"/>
          </a:p>
          <a:p>
            <a:pPr marL="0" indent="0">
              <a:lnSpc>
                <a:spcPct val="120000"/>
              </a:lnSpc>
              <a:buNone/>
            </a:pPr>
            <a:r>
              <a:rPr lang="en-US" altLang="ja-JP" b="1" dirty="0"/>
              <a:t>Recommendations</a:t>
            </a:r>
          </a:p>
          <a:p>
            <a:pPr>
              <a:lnSpc>
                <a:spcPct val="120000"/>
              </a:lnSpc>
            </a:pPr>
            <a:r>
              <a:rPr lang="en-US" altLang="ja-JP" dirty="0"/>
              <a:t>Limit the number of variants implemented in the model magnets and prototype programs; it also strongly recommends to identify  the issues that still need to be resolved and to develop a comprehensive roadmap on how they will be addressed in the model magnets and prototypes manufactured on both sides of the Atlantic.</a:t>
            </a:r>
          </a:p>
          <a:p>
            <a:pPr>
              <a:lnSpc>
                <a:spcPct val="120000"/>
              </a:lnSpc>
            </a:pPr>
            <a:endParaRPr lang="en-US" dirty="0"/>
          </a:p>
        </p:txBody>
      </p:sp>
      <p:sp>
        <p:nvSpPr>
          <p:cNvPr id="2" name="スライド番号プレースホルダー 1"/>
          <p:cNvSpPr>
            <a:spLocks noGrp="1"/>
          </p:cNvSpPr>
          <p:nvPr>
            <p:ph type="sldNum" sz="quarter" idx="12"/>
          </p:nvPr>
        </p:nvSpPr>
        <p:spPr/>
        <p:txBody>
          <a:bodyPr/>
          <a:lstStyle/>
          <a:p>
            <a:fld id="{731FC322-29F9-42B5-AB81-6335FE4128E0}" type="slidenum">
              <a:rPr lang="en-US" smtClean="0"/>
              <a:t>57</a:t>
            </a:fld>
            <a:endParaRPr lang="en-US"/>
          </a:p>
        </p:txBody>
      </p:sp>
    </p:spTree>
    <p:extLst>
      <p:ext uri="{BB962C8B-B14F-4D97-AF65-F5344CB8AC3E}">
        <p14:creationId xmlns:p14="http://schemas.microsoft.com/office/powerpoint/2010/main" val="234589449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ja-JP" dirty="0"/>
              <a:t>Re-assess whether the number of model magnets and prototypes presently foreseen is sufficient to fulfil the roadmap; if not, the committee recommends to develop a plan on how to address the remaining issues in a timely fashion with respect to series production.</a:t>
            </a:r>
            <a:endParaRPr lang="en-US" dirty="0"/>
          </a:p>
        </p:txBody>
      </p:sp>
      <p:sp>
        <p:nvSpPr>
          <p:cNvPr id="3" name="スライド番号プレースホルダー 2"/>
          <p:cNvSpPr>
            <a:spLocks noGrp="1"/>
          </p:cNvSpPr>
          <p:nvPr>
            <p:ph type="sldNum" sz="quarter" idx="12"/>
          </p:nvPr>
        </p:nvSpPr>
        <p:spPr/>
        <p:txBody>
          <a:bodyPr/>
          <a:lstStyle/>
          <a:p>
            <a:fld id="{731FC322-29F9-42B5-AB81-6335FE4128E0}" type="slidenum">
              <a:rPr lang="en-US" smtClean="0"/>
              <a:t>58</a:t>
            </a:fld>
            <a:endParaRPr lang="en-US"/>
          </a:p>
        </p:txBody>
      </p:sp>
    </p:spTree>
    <p:extLst>
      <p:ext uri="{BB962C8B-B14F-4D97-AF65-F5344CB8AC3E}">
        <p14:creationId xmlns:p14="http://schemas.microsoft.com/office/powerpoint/2010/main" val="137140771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b="1" dirty="0" smtClean="0"/>
              <a:t>Schedule: Prototyping</a:t>
            </a:r>
            <a:endParaRPr kumimoji="1" lang="ja-JP" altLang="en-US" b="1" dirty="0"/>
          </a:p>
        </p:txBody>
      </p:sp>
      <p:sp>
        <p:nvSpPr>
          <p:cNvPr id="3" name="コンテンツ プレースホルダー 2"/>
          <p:cNvSpPr>
            <a:spLocks noGrp="1"/>
          </p:cNvSpPr>
          <p:nvPr>
            <p:ph idx="1"/>
          </p:nvPr>
        </p:nvSpPr>
        <p:spPr/>
        <p:txBody>
          <a:bodyPr>
            <a:noAutofit/>
          </a:bodyPr>
          <a:lstStyle/>
          <a:p>
            <a:pPr marL="0" indent="0">
              <a:lnSpc>
                <a:spcPct val="120000"/>
              </a:lnSpc>
              <a:buNone/>
            </a:pPr>
            <a:r>
              <a:rPr lang="en-US" altLang="ja-JP" sz="1600" b="1" dirty="0" smtClean="0"/>
              <a:t>Findings and comments</a:t>
            </a:r>
          </a:p>
          <a:p>
            <a:pPr>
              <a:lnSpc>
                <a:spcPct val="120000"/>
              </a:lnSpc>
            </a:pPr>
            <a:r>
              <a:rPr lang="en-US" altLang="ja-JP" sz="1600" dirty="0" smtClean="0"/>
              <a:t>The teams at CERN and in the US exhibit a high degree of confidence and  optimism, based on extensive and comprehensive analyses and the success of the model magnet programs, that the scale up to full-length prototypes will be successful.</a:t>
            </a:r>
          </a:p>
          <a:p>
            <a:pPr>
              <a:lnSpc>
                <a:spcPct val="120000"/>
              </a:lnSpc>
            </a:pPr>
            <a:r>
              <a:rPr lang="en-US" altLang="ja-JP" sz="1600" dirty="0" smtClean="0"/>
              <a:t>The schedule developed by CERN and the US both assume a success-oriented prototype program, with little float or contingency in case of problems.</a:t>
            </a:r>
          </a:p>
          <a:p>
            <a:pPr>
              <a:lnSpc>
                <a:spcPct val="120000"/>
              </a:lnSpc>
            </a:pPr>
            <a:r>
              <a:rPr lang="en-US" altLang="ja-JP" sz="1600" dirty="0" smtClean="0"/>
              <a:t>The committee is very impressed by the quality and quantity of the work and by the enthusiasm of the staff involved in the program on both sides of the Atlantic, but wishes to issue a word of caution, that the scale-up of manufacturing processes (such</a:t>
            </a:r>
            <a:r>
              <a:rPr lang="en-US" altLang="ja-JP" sz="1600" dirty="0"/>
              <a:t> </a:t>
            </a:r>
            <a:r>
              <a:rPr lang="en-US" altLang="ja-JP" sz="1600" dirty="0" smtClean="0"/>
              <a:t>as coil production or key and bladder implementation) may offer more challenges than initially anticipated </a:t>
            </a:r>
            <a:r>
              <a:rPr lang="en-US" altLang="ja-JP" sz="1600" dirty="0"/>
              <a:t> </a:t>
            </a:r>
            <a:r>
              <a:rPr lang="en-US" altLang="ja-JP" sz="1600" dirty="0" smtClean="0"/>
              <a:t>and result in delays in the finalization of prototype manufacturing and testing.</a:t>
            </a:r>
          </a:p>
          <a:p>
            <a:pPr marL="0" indent="0">
              <a:lnSpc>
                <a:spcPct val="120000"/>
              </a:lnSpc>
              <a:buNone/>
            </a:pPr>
            <a:r>
              <a:rPr lang="en-US" altLang="ja-JP" sz="1600" b="1" dirty="0" err="1" smtClean="0"/>
              <a:t>Recommendantion</a:t>
            </a:r>
            <a:endParaRPr lang="en-US" altLang="ja-JP" sz="1600" b="1" dirty="0" smtClean="0"/>
          </a:p>
          <a:p>
            <a:pPr>
              <a:lnSpc>
                <a:spcPct val="120000"/>
              </a:lnSpc>
            </a:pPr>
            <a:r>
              <a:rPr lang="en-US" altLang="ja-JP" sz="1600" dirty="0" smtClean="0"/>
              <a:t>The committee recommends to anticipate such situation and to start developing recovery scenarios.</a:t>
            </a:r>
            <a:endParaRPr lang="en-US" altLang="ja-JP" sz="1600" dirty="0"/>
          </a:p>
        </p:txBody>
      </p:sp>
      <p:sp>
        <p:nvSpPr>
          <p:cNvPr id="4" name="スライド番号プレースホルダー 3"/>
          <p:cNvSpPr>
            <a:spLocks noGrp="1"/>
          </p:cNvSpPr>
          <p:nvPr>
            <p:ph type="sldNum" sz="quarter" idx="12"/>
          </p:nvPr>
        </p:nvSpPr>
        <p:spPr/>
        <p:txBody>
          <a:bodyPr/>
          <a:lstStyle/>
          <a:p>
            <a:fld id="{731FC322-29F9-42B5-AB81-6335FE4128E0}" type="slidenum">
              <a:rPr lang="en-US" smtClean="0"/>
              <a:t>59</a:t>
            </a:fld>
            <a:endParaRPr lang="en-US"/>
          </a:p>
        </p:txBody>
      </p:sp>
    </p:spTree>
    <p:extLst>
      <p:ext uri="{BB962C8B-B14F-4D97-AF65-F5344CB8AC3E}">
        <p14:creationId xmlns:p14="http://schemas.microsoft.com/office/powerpoint/2010/main" val="75977448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b="1" dirty="0" smtClean="0"/>
              <a:t>Executive Summary (I) </a:t>
            </a:r>
            <a:endParaRPr kumimoji="1" lang="ja-JP" altLang="en-US" b="1" dirty="0"/>
          </a:p>
        </p:txBody>
      </p:sp>
      <p:sp>
        <p:nvSpPr>
          <p:cNvPr id="3" name="コンテンツ プレースホルダー 2"/>
          <p:cNvSpPr>
            <a:spLocks noGrp="1"/>
          </p:cNvSpPr>
          <p:nvPr>
            <p:ph idx="1"/>
          </p:nvPr>
        </p:nvSpPr>
        <p:spPr/>
        <p:txBody>
          <a:bodyPr>
            <a:noAutofit/>
          </a:bodyPr>
          <a:lstStyle/>
          <a:p>
            <a:r>
              <a:rPr lang="en-US" altLang="ja-JP" sz="2400" dirty="0"/>
              <a:t>The HL-LHC/LARP international review of Inner Triplet Quadrupole (MQXF) for HL-LHC was held at CERN on 7 – 10 June, </a:t>
            </a:r>
            <a:r>
              <a:rPr lang="en-US" altLang="ja-JP" sz="2400" dirty="0" smtClean="0"/>
              <a:t>2016. </a:t>
            </a:r>
          </a:p>
          <a:p>
            <a:endParaRPr lang="en-US" altLang="ja-JP" sz="2400" dirty="0" smtClean="0"/>
          </a:p>
          <a:p>
            <a:r>
              <a:rPr lang="en-US" altLang="ja-JP" sz="2400" dirty="0" smtClean="0"/>
              <a:t>The </a:t>
            </a:r>
            <a:r>
              <a:rPr lang="en-US" altLang="ja-JP" sz="2400" dirty="0"/>
              <a:t>MQXF program, together with the 11T dipole program, is a critical proof of Nb</a:t>
            </a:r>
            <a:r>
              <a:rPr lang="en-US" altLang="ja-JP" sz="2400" baseline="-25000" dirty="0"/>
              <a:t>3</a:t>
            </a:r>
            <a:r>
              <a:rPr lang="en-US" altLang="ja-JP" sz="2400" dirty="0"/>
              <a:t>Sn magnet technology for high-energy accelerators. The reliable and stable operation of the MQXF magnets has to be the primary design and construction goal.</a:t>
            </a:r>
          </a:p>
          <a:p>
            <a:endParaRPr lang="en-US" altLang="ja-JP" sz="2400" dirty="0"/>
          </a:p>
        </p:txBody>
      </p:sp>
      <p:sp>
        <p:nvSpPr>
          <p:cNvPr id="4" name="スライド番号プレースホルダー 3"/>
          <p:cNvSpPr>
            <a:spLocks noGrp="1"/>
          </p:cNvSpPr>
          <p:nvPr>
            <p:ph type="sldNum" sz="quarter" idx="12"/>
          </p:nvPr>
        </p:nvSpPr>
        <p:spPr/>
        <p:txBody>
          <a:bodyPr/>
          <a:lstStyle/>
          <a:p>
            <a:fld id="{B0DD6D12-0801-A142-AE9F-54947F948096}" type="slidenum">
              <a:rPr kumimoji="1" lang="ja-JP" altLang="en-US" smtClean="0"/>
              <a:t>6</a:t>
            </a:fld>
            <a:endParaRPr kumimoji="1" lang="ja-JP" altLang="en-US"/>
          </a:p>
        </p:txBody>
      </p:sp>
    </p:spTree>
    <p:extLst>
      <p:ext uri="{BB962C8B-B14F-4D97-AF65-F5344CB8AC3E}">
        <p14:creationId xmlns:p14="http://schemas.microsoft.com/office/powerpoint/2010/main" val="33650731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b="1" dirty="0" smtClean="0"/>
              <a:t>Schedule: Series Production at CERN</a:t>
            </a:r>
            <a:endParaRPr kumimoji="1" lang="ja-JP" altLang="en-US" b="1" dirty="0"/>
          </a:p>
        </p:txBody>
      </p:sp>
      <p:sp>
        <p:nvSpPr>
          <p:cNvPr id="3" name="コンテンツ プレースホルダー 2"/>
          <p:cNvSpPr>
            <a:spLocks noGrp="1"/>
          </p:cNvSpPr>
          <p:nvPr>
            <p:ph idx="1"/>
          </p:nvPr>
        </p:nvSpPr>
        <p:spPr/>
        <p:txBody>
          <a:bodyPr>
            <a:noAutofit/>
          </a:bodyPr>
          <a:lstStyle/>
          <a:p>
            <a:pPr marL="0" indent="0">
              <a:lnSpc>
                <a:spcPct val="120000"/>
              </a:lnSpc>
              <a:buNone/>
            </a:pPr>
            <a:r>
              <a:rPr lang="en-US" altLang="ja-JP" sz="1600" b="1" dirty="0" smtClean="0"/>
              <a:t>Findings and comments</a:t>
            </a:r>
            <a:endParaRPr lang="en-US" altLang="ja-JP" sz="1600" b="1" dirty="0"/>
          </a:p>
          <a:p>
            <a:pPr>
              <a:lnSpc>
                <a:spcPct val="120000"/>
              </a:lnSpc>
            </a:pPr>
            <a:r>
              <a:rPr lang="en-US" altLang="ja-JP" sz="1600" dirty="0"/>
              <a:t>CERN has carried out a detailed analysis of the resources (tooling and manpower), duration and, to some extent, of the risks associated with each process and is developing a consolidated schedule for 11 T and MQXF prototyping and series productions.</a:t>
            </a:r>
          </a:p>
          <a:p>
            <a:pPr>
              <a:lnSpc>
                <a:spcPct val="120000"/>
              </a:lnSpc>
            </a:pPr>
            <a:r>
              <a:rPr lang="en-US" altLang="ja-JP" sz="1600" dirty="0"/>
              <a:t>The present need dates for LS2 and LS3 can only be met with the existing facilities at CERN by assuming occupancy rates for several work stations that are beyond reasonable.</a:t>
            </a:r>
          </a:p>
          <a:p>
            <a:pPr>
              <a:lnSpc>
                <a:spcPct val="120000"/>
              </a:lnSpc>
            </a:pPr>
            <a:r>
              <a:rPr lang="en-US" altLang="ja-JP" sz="1600" dirty="0" smtClean="0"/>
              <a:t>The </a:t>
            </a:r>
            <a:r>
              <a:rPr lang="en-US" altLang="ja-JP" sz="1600" dirty="0"/>
              <a:t>committee acknowledges the CERN efforts to develop a consolidated schedule for both 11 T and MQXF programs which was a request of the 11 T dipole review .</a:t>
            </a:r>
          </a:p>
          <a:p>
            <a:pPr>
              <a:lnSpc>
                <a:spcPct val="120000"/>
              </a:lnSpc>
            </a:pPr>
            <a:r>
              <a:rPr lang="en-US" altLang="ja-JP" sz="1600" dirty="0"/>
              <a:t>The committee emphasizes that the on-time delivery of the 11 T magnets for LS2 should be the number 1 priority of CERN.</a:t>
            </a:r>
          </a:p>
          <a:p>
            <a:pPr>
              <a:lnSpc>
                <a:spcPct val="120000"/>
              </a:lnSpc>
            </a:pPr>
            <a:r>
              <a:rPr lang="en-US" altLang="ja-JP" sz="1600" dirty="0"/>
              <a:t>The committee recommends to use 70% as an upper limit for the occupancy rate of critical work stations such as heat treatment furnace and vacuum impregnation and to develop risk mitigation strategies in case one of these equipment is out of order for several months during production.</a:t>
            </a:r>
          </a:p>
          <a:p>
            <a:pPr marL="0" indent="0">
              <a:lnSpc>
                <a:spcPct val="120000"/>
              </a:lnSpc>
              <a:buNone/>
            </a:pPr>
            <a:endParaRPr lang="en-US" altLang="ja-JP" sz="1200" dirty="0"/>
          </a:p>
        </p:txBody>
      </p:sp>
      <p:sp>
        <p:nvSpPr>
          <p:cNvPr id="4" name="スライド番号プレースホルダー 3"/>
          <p:cNvSpPr>
            <a:spLocks noGrp="1"/>
          </p:cNvSpPr>
          <p:nvPr>
            <p:ph type="sldNum" sz="quarter" idx="12"/>
          </p:nvPr>
        </p:nvSpPr>
        <p:spPr/>
        <p:txBody>
          <a:bodyPr/>
          <a:lstStyle/>
          <a:p>
            <a:fld id="{731FC322-29F9-42B5-AB81-6335FE4128E0}" type="slidenum">
              <a:rPr lang="en-US" smtClean="0"/>
              <a:t>60</a:t>
            </a:fld>
            <a:endParaRPr lang="en-US"/>
          </a:p>
        </p:txBody>
      </p:sp>
    </p:spTree>
    <p:extLst>
      <p:ext uri="{BB962C8B-B14F-4D97-AF65-F5344CB8AC3E}">
        <p14:creationId xmlns:p14="http://schemas.microsoft.com/office/powerpoint/2010/main" val="2940038226"/>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pPr marL="0" indent="0">
              <a:lnSpc>
                <a:spcPct val="120000"/>
              </a:lnSpc>
              <a:buNone/>
            </a:pPr>
            <a:r>
              <a:rPr lang="en-US" altLang="ja-JP" sz="2000" dirty="0"/>
              <a:t>Recommendations</a:t>
            </a:r>
          </a:p>
          <a:p>
            <a:pPr>
              <a:lnSpc>
                <a:spcPct val="120000"/>
              </a:lnSpc>
            </a:pPr>
            <a:r>
              <a:rPr lang="en-US" altLang="ja-JP" sz="2000" dirty="0"/>
              <a:t>Develop and implement strategies for industrial involvement during series production so as to maintain industrial interest and know-how in view of future programs.</a:t>
            </a:r>
          </a:p>
          <a:p>
            <a:pPr>
              <a:lnSpc>
                <a:spcPct val="120000"/>
              </a:lnSpc>
            </a:pPr>
            <a:r>
              <a:rPr lang="en-US" altLang="ja-JP" sz="2000" dirty="0"/>
              <a:t>Study the pros and cons of at least 3 different scenarios  for alleviating the schedule risks on series production:</a:t>
            </a:r>
          </a:p>
          <a:p>
            <a:pPr marL="728663" lvl="1" indent="-385763">
              <a:lnSpc>
                <a:spcPct val="120000"/>
              </a:lnSpc>
              <a:buAutoNum type="arabicParenR"/>
            </a:pPr>
            <a:r>
              <a:rPr lang="en-US" altLang="ja-JP" sz="2000" dirty="0"/>
              <a:t>Extending the present MQXF assembly line at CERN by upgrading the critical work stations and/or optimizing their usage</a:t>
            </a:r>
          </a:p>
          <a:p>
            <a:pPr marL="728663" lvl="1" indent="-385763">
              <a:lnSpc>
                <a:spcPct val="120000"/>
              </a:lnSpc>
              <a:buAutoNum type="arabicParenR"/>
            </a:pPr>
            <a:r>
              <a:rPr lang="en-US" altLang="ja-JP" sz="2000" dirty="0"/>
              <a:t>Subcontracting part or all of the  MQXF scope, to an industrial partner, with installation of an assembly line  at the industrial partner premises  </a:t>
            </a:r>
          </a:p>
          <a:p>
            <a:pPr marL="728663" lvl="1" indent="-385763">
              <a:lnSpc>
                <a:spcPct val="120000"/>
              </a:lnSpc>
              <a:buAutoNum type="arabicParenR"/>
            </a:pPr>
            <a:r>
              <a:rPr lang="en-US" altLang="ja-JP" sz="2000" dirty="0"/>
              <a:t>Subcontracting part or all of the  MQXF scope, to an industrial partner, with installation of a second assembly line  on the CERN partner </a:t>
            </a:r>
            <a:r>
              <a:rPr lang="en-US" altLang="ja-JP" sz="2000" dirty="0" smtClean="0"/>
              <a:t>premises (this sentence to be revised) </a:t>
            </a:r>
            <a:endParaRPr lang="en-US" sz="4000" dirty="0"/>
          </a:p>
        </p:txBody>
      </p:sp>
      <p:sp>
        <p:nvSpPr>
          <p:cNvPr id="2" name="スライド番号プレースホルダー 1"/>
          <p:cNvSpPr>
            <a:spLocks noGrp="1"/>
          </p:cNvSpPr>
          <p:nvPr>
            <p:ph type="sldNum" sz="quarter" idx="12"/>
          </p:nvPr>
        </p:nvSpPr>
        <p:spPr/>
        <p:txBody>
          <a:bodyPr/>
          <a:lstStyle/>
          <a:p>
            <a:fld id="{731FC322-29F9-42B5-AB81-6335FE4128E0}" type="slidenum">
              <a:rPr lang="en-US" smtClean="0"/>
              <a:t>61</a:t>
            </a:fld>
            <a:endParaRPr lang="en-US"/>
          </a:p>
        </p:txBody>
      </p:sp>
    </p:spTree>
    <p:extLst>
      <p:ext uri="{BB962C8B-B14F-4D97-AF65-F5344CB8AC3E}">
        <p14:creationId xmlns:p14="http://schemas.microsoft.com/office/powerpoint/2010/main" val="52351130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b="1" dirty="0" smtClean="0"/>
              <a:t>Schedule: Series Production in US</a:t>
            </a:r>
            <a:endParaRPr kumimoji="1" lang="ja-JP" altLang="en-US" b="1" dirty="0"/>
          </a:p>
        </p:txBody>
      </p:sp>
      <p:sp>
        <p:nvSpPr>
          <p:cNvPr id="3" name="コンテンツ プレースホルダー 2"/>
          <p:cNvSpPr>
            <a:spLocks noGrp="1"/>
          </p:cNvSpPr>
          <p:nvPr>
            <p:ph idx="1"/>
          </p:nvPr>
        </p:nvSpPr>
        <p:spPr/>
        <p:txBody>
          <a:bodyPr>
            <a:normAutofit fontScale="55000" lnSpcReduction="20000"/>
          </a:bodyPr>
          <a:lstStyle/>
          <a:p>
            <a:pPr marL="0" indent="0">
              <a:lnSpc>
                <a:spcPct val="120000"/>
              </a:lnSpc>
              <a:buNone/>
            </a:pPr>
            <a:r>
              <a:rPr lang="en-US" altLang="ja-JP" b="1" dirty="0" smtClean="0"/>
              <a:t>Findings and comments</a:t>
            </a:r>
          </a:p>
          <a:p>
            <a:pPr>
              <a:lnSpc>
                <a:spcPct val="120000"/>
              </a:lnSpc>
            </a:pPr>
            <a:r>
              <a:rPr lang="en-US" altLang="ja-JP" dirty="0" smtClean="0"/>
              <a:t>US LARP/AUP has developed a very comprehensive and solid schedule for prototyping and series production based on a detailed and credible analysis of the resources (tooling and manpower), duration and risks associated with each process.</a:t>
            </a:r>
          </a:p>
          <a:p>
            <a:pPr>
              <a:lnSpc>
                <a:spcPct val="120000"/>
              </a:lnSpc>
            </a:pPr>
            <a:endParaRPr lang="en-US" altLang="ja-JP" dirty="0" smtClean="0"/>
          </a:p>
          <a:p>
            <a:pPr>
              <a:lnSpc>
                <a:spcPct val="120000"/>
              </a:lnSpc>
            </a:pPr>
            <a:r>
              <a:rPr lang="en-US" altLang="ja-JP" dirty="0" smtClean="0"/>
              <a:t>The present schedule has little or negative float with respect to CERN need dates and appears to be constrained by the funding profile over FY 17 through FY 19, that is well below the project needs, while it exceeds the project needs over the remaining years and the overall funding is adequate.</a:t>
            </a:r>
          </a:p>
          <a:p>
            <a:pPr>
              <a:lnSpc>
                <a:spcPct val="120000"/>
              </a:lnSpc>
            </a:pPr>
            <a:r>
              <a:rPr lang="en-US" altLang="ja-JP" dirty="0" smtClean="0"/>
              <a:t>The committee commends the US team for its very thorough efforts; the schedule basis appears sound and the applied contingency level appropriate.</a:t>
            </a:r>
          </a:p>
          <a:p>
            <a:pPr marL="0" indent="0">
              <a:lnSpc>
                <a:spcPct val="120000"/>
              </a:lnSpc>
              <a:buNone/>
            </a:pPr>
            <a:r>
              <a:rPr lang="en-US" altLang="ja-JP" b="1" dirty="0" smtClean="0"/>
              <a:t>Recommendations</a:t>
            </a:r>
          </a:p>
          <a:p>
            <a:pPr>
              <a:lnSpc>
                <a:spcPct val="120000"/>
              </a:lnSpc>
            </a:pPr>
            <a:r>
              <a:rPr lang="en-US" altLang="ja-JP" dirty="0" smtClean="0"/>
              <a:t>Create a suitable float of at least 6 months with respect to the CERN need dates and to limit the schedule risks by correcting the funding profile over the next 3 years to complete prototyping in a timely fashion and to enable a faster production ramp up.</a:t>
            </a:r>
          </a:p>
          <a:p>
            <a:pPr>
              <a:lnSpc>
                <a:spcPct val="120000"/>
              </a:lnSpc>
            </a:pPr>
            <a:endParaRPr lang="en-US" altLang="ja-JP" dirty="0"/>
          </a:p>
        </p:txBody>
      </p:sp>
      <p:sp>
        <p:nvSpPr>
          <p:cNvPr id="4" name="スライド番号プレースホルダー 3"/>
          <p:cNvSpPr>
            <a:spLocks noGrp="1"/>
          </p:cNvSpPr>
          <p:nvPr>
            <p:ph type="sldNum" sz="quarter" idx="12"/>
          </p:nvPr>
        </p:nvSpPr>
        <p:spPr/>
        <p:txBody>
          <a:bodyPr/>
          <a:lstStyle/>
          <a:p>
            <a:fld id="{731FC322-29F9-42B5-AB81-6335FE4128E0}" type="slidenum">
              <a:rPr lang="en-US" smtClean="0"/>
              <a:t>62</a:t>
            </a:fld>
            <a:endParaRPr lang="en-US"/>
          </a:p>
        </p:txBody>
      </p:sp>
    </p:spTree>
    <p:extLst>
      <p:ext uri="{BB962C8B-B14F-4D97-AF65-F5344CB8AC3E}">
        <p14:creationId xmlns:p14="http://schemas.microsoft.com/office/powerpoint/2010/main" val="926236961"/>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i="1" dirty="0" smtClean="0"/>
              <a:t>Acknowledgments</a:t>
            </a:r>
            <a:endParaRPr kumimoji="1" lang="ja-JP" altLang="en-US" b="1" i="1" dirty="0"/>
          </a:p>
        </p:txBody>
      </p:sp>
      <p:sp>
        <p:nvSpPr>
          <p:cNvPr id="3" name="コンテンツ プレースホルダー 2"/>
          <p:cNvSpPr>
            <a:spLocks noGrp="1"/>
          </p:cNvSpPr>
          <p:nvPr>
            <p:ph idx="1"/>
          </p:nvPr>
        </p:nvSpPr>
        <p:spPr>
          <a:xfrm>
            <a:off x="457200" y="1471595"/>
            <a:ext cx="8229600" cy="2872859"/>
          </a:xfrm>
        </p:spPr>
        <p:txBody>
          <a:bodyPr>
            <a:normAutofit/>
          </a:bodyPr>
          <a:lstStyle/>
          <a:p>
            <a:r>
              <a:rPr lang="en-US" altLang="ja-JP" sz="2400" i="1" dirty="0" smtClean="0"/>
              <a:t>We would thanks everyone’s effort and contribution to the review successfully made, and we would express our sincere thank to your warmest hospitality during the review. </a:t>
            </a:r>
          </a:p>
          <a:p>
            <a:endParaRPr lang="en-US" altLang="ja-JP" sz="2400" i="1" dirty="0" smtClean="0"/>
          </a:p>
          <a:p>
            <a:r>
              <a:rPr lang="en-US" altLang="ja-JP" sz="2400" i="1" dirty="0" smtClean="0"/>
              <a:t>We wish further successful progress in the MQXF program in close cooperation between the HL-LHC and US LARP/AUP project teams.    </a:t>
            </a:r>
          </a:p>
        </p:txBody>
      </p:sp>
      <p:sp>
        <p:nvSpPr>
          <p:cNvPr id="4" name="スライド番号プレースホルダー 3"/>
          <p:cNvSpPr>
            <a:spLocks noGrp="1"/>
          </p:cNvSpPr>
          <p:nvPr>
            <p:ph type="sldNum" sz="quarter" idx="12"/>
          </p:nvPr>
        </p:nvSpPr>
        <p:spPr/>
        <p:txBody>
          <a:bodyPr/>
          <a:lstStyle/>
          <a:p>
            <a:fld id="{B0DD6D12-0801-A142-AE9F-54947F948096}" type="slidenum">
              <a:rPr lang="ja-JP" altLang="en-US" smtClean="0">
                <a:solidFill>
                  <a:prstClr val="black">
                    <a:tint val="75000"/>
                  </a:prstClr>
                </a:solidFill>
                <a:latin typeface="Calibri"/>
                <a:ea typeface="ＭＳ Ｐゴシック"/>
              </a:rPr>
              <a:pPr/>
              <a:t>63</a:t>
            </a:fld>
            <a:endParaRPr lang="ja-JP" altLang="en-US">
              <a:solidFill>
                <a:prstClr val="black">
                  <a:tint val="75000"/>
                </a:prstClr>
              </a:solidFill>
              <a:latin typeface="Calibri"/>
              <a:ea typeface="ＭＳ Ｐゴシック"/>
            </a:endParaRPr>
          </a:p>
        </p:txBody>
      </p:sp>
      <p:pic>
        <p:nvPicPr>
          <p:cNvPr id="6" name="図 5"/>
          <p:cNvPicPr>
            <a:picLocks noChangeAspect="1"/>
          </p:cNvPicPr>
          <p:nvPr/>
        </p:nvPicPr>
        <p:blipFill>
          <a:blip r:embed="rId2"/>
          <a:stretch>
            <a:fillRect/>
          </a:stretch>
        </p:blipFill>
        <p:spPr>
          <a:xfrm>
            <a:off x="1642780" y="4344454"/>
            <a:ext cx="6314000" cy="2125382"/>
          </a:xfrm>
          <a:prstGeom prst="rect">
            <a:avLst/>
          </a:prstGeom>
        </p:spPr>
      </p:pic>
    </p:spTree>
    <p:extLst>
      <p:ext uri="{BB962C8B-B14F-4D97-AF65-F5344CB8AC3E}">
        <p14:creationId xmlns:p14="http://schemas.microsoft.com/office/powerpoint/2010/main" val="791344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ja-JP" b="1" dirty="0"/>
              <a:t>Executive </a:t>
            </a:r>
            <a:r>
              <a:rPr lang="en-US" altLang="ja-JP" b="1" dirty="0" smtClean="0"/>
              <a:t>Summary (II) </a:t>
            </a:r>
            <a:endParaRPr lang="en-US" dirty="0"/>
          </a:p>
        </p:txBody>
      </p:sp>
      <p:sp>
        <p:nvSpPr>
          <p:cNvPr id="3" name="Content Placeholder 2"/>
          <p:cNvSpPr>
            <a:spLocks noGrp="1"/>
          </p:cNvSpPr>
          <p:nvPr>
            <p:ph idx="1"/>
          </p:nvPr>
        </p:nvSpPr>
        <p:spPr/>
        <p:txBody>
          <a:bodyPr>
            <a:noAutofit/>
          </a:bodyPr>
          <a:lstStyle/>
          <a:p>
            <a:r>
              <a:rPr lang="en-US" altLang="ja-JP" sz="2400" dirty="0"/>
              <a:t>The committee received 33 reports on the recent technical progress in the MQXF design and R&amp;D efforts for model works and preparation for the prototype/production magnets integrated in cooperation between the US-LARP and CERN. The reports also described the project plan and schedule to meet the requirement for the MQXF magnets to be developed and ready for operation in the HL-LHC project, after the LS3 in 2024-2026. </a:t>
            </a:r>
            <a:endParaRPr lang="en-US" altLang="ja-JP" sz="2400" dirty="0" smtClean="0"/>
          </a:p>
          <a:p>
            <a:r>
              <a:rPr lang="en-US" altLang="ja-JP" sz="2400" dirty="0" smtClean="0"/>
              <a:t>The </a:t>
            </a:r>
            <a:r>
              <a:rPr lang="en-US" altLang="ja-JP" sz="2400" dirty="0"/>
              <a:t>committee congratulates the team on the progress achieved in the MQXF design and R&amp;D work, in particular for the model magnets successfully </a:t>
            </a:r>
            <a:r>
              <a:rPr lang="en-US" altLang="ja-JP" sz="2400" dirty="0" smtClean="0"/>
              <a:t>accomplished. </a:t>
            </a:r>
            <a:r>
              <a:rPr lang="en-US" altLang="ja-JP" sz="2400" dirty="0"/>
              <a:t>We recognize the excellent teamwork, between CERN and US-LARP, and the significant roles and contributions made by young scientists and engineers to ensure the future project success. </a:t>
            </a:r>
          </a:p>
          <a:p>
            <a:endParaRPr lang="en-US" altLang="ja-JP" sz="2400" dirty="0"/>
          </a:p>
          <a:p>
            <a:pPr marL="0" indent="0">
              <a:buNone/>
            </a:pPr>
            <a:endParaRPr lang="en-US" altLang="ja-JP" sz="2400" dirty="0"/>
          </a:p>
          <a:p>
            <a:endParaRPr lang="en-US" sz="2400" dirty="0"/>
          </a:p>
        </p:txBody>
      </p:sp>
      <p:sp>
        <p:nvSpPr>
          <p:cNvPr id="4" name="スライド番号プレースホルダー 3"/>
          <p:cNvSpPr>
            <a:spLocks noGrp="1"/>
          </p:cNvSpPr>
          <p:nvPr>
            <p:ph type="sldNum" sz="quarter" idx="12"/>
          </p:nvPr>
        </p:nvSpPr>
        <p:spPr/>
        <p:txBody>
          <a:bodyPr/>
          <a:lstStyle/>
          <a:p>
            <a:fld id="{731FC322-29F9-42B5-AB81-6335FE4128E0}" type="slidenum">
              <a:rPr lang="en-US" smtClean="0"/>
              <a:t>7</a:t>
            </a:fld>
            <a:endParaRPr lang="en-US"/>
          </a:p>
        </p:txBody>
      </p:sp>
    </p:spTree>
    <p:extLst>
      <p:ext uri="{BB962C8B-B14F-4D97-AF65-F5344CB8AC3E}">
        <p14:creationId xmlns:p14="http://schemas.microsoft.com/office/powerpoint/2010/main" val="14386724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ja-JP" b="1" dirty="0"/>
              <a:t>Executive Summary </a:t>
            </a:r>
            <a:r>
              <a:rPr lang="en-US" altLang="ja-JP" b="1" dirty="0" smtClean="0"/>
              <a:t>(III</a:t>
            </a:r>
            <a:r>
              <a:rPr lang="en-US" altLang="ja-JP" b="1" dirty="0"/>
              <a:t>)</a:t>
            </a:r>
            <a:endParaRPr lang="en-US" dirty="0"/>
          </a:p>
        </p:txBody>
      </p:sp>
      <p:sp>
        <p:nvSpPr>
          <p:cNvPr id="3" name="コンテンツ プレースホルダー 2"/>
          <p:cNvSpPr>
            <a:spLocks noGrp="1"/>
          </p:cNvSpPr>
          <p:nvPr>
            <p:ph idx="1"/>
          </p:nvPr>
        </p:nvSpPr>
        <p:spPr/>
        <p:txBody>
          <a:bodyPr>
            <a:noAutofit/>
          </a:bodyPr>
          <a:lstStyle/>
          <a:p>
            <a:r>
              <a:rPr lang="en-US" altLang="ja-JP" sz="2400" dirty="0" smtClean="0"/>
              <a:t>The </a:t>
            </a:r>
            <a:r>
              <a:rPr lang="en-US" altLang="ja-JP" sz="2400" dirty="0"/>
              <a:t>committee supports the current/baseline magnet </a:t>
            </a:r>
            <a:r>
              <a:rPr lang="en-US" altLang="ja-JP" sz="2400" dirty="0" smtClean="0"/>
              <a:t>design which is </a:t>
            </a:r>
            <a:r>
              <a:rPr lang="en-US" altLang="ja-JP" sz="2400" dirty="0"/>
              <a:t>based on the </a:t>
            </a:r>
            <a:r>
              <a:rPr lang="en-US" altLang="ja-JP" sz="2400" dirty="0" smtClean="0"/>
              <a:t>bladder and key </a:t>
            </a:r>
            <a:r>
              <a:rPr lang="en-US" altLang="ja-JP" sz="2400" dirty="0"/>
              <a:t>technology </a:t>
            </a:r>
            <a:r>
              <a:rPr lang="en-US" altLang="ja-JP" sz="2400" dirty="0" smtClean="0"/>
              <a:t>with </a:t>
            </a:r>
            <a:r>
              <a:rPr lang="en-US" altLang="ja-JP" sz="2400" dirty="0"/>
              <a:t>an aperture of 150 </a:t>
            </a:r>
            <a:r>
              <a:rPr lang="en-US" altLang="ja-JP" sz="2400" dirty="0" smtClean="0"/>
              <a:t>mm, developed </a:t>
            </a:r>
            <a:r>
              <a:rPr lang="en-US" altLang="ja-JP" sz="2400" dirty="0"/>
              <a:t>in the US and transferred to </a:t>
            </a:r>
            <a:r>
              <a:rPr lang="en-US" altLang="ja-JP" sz="2400" dirty="0" smtClean="0"/>
              <a:t>CERN. This has been demonstrated by several successful short models. </a:t>
            </a:r>
            <a:endParaRPr lang="en-US" altLang="ja-JP" sz="2400" dirty="0"/>
          </a:p>
          <a:p>
            <a:r>
              <a:rPr lang="en-US" altLang="ja-JP" sz="2400" dirty="0" smtClean="0"/>
              <a:t>The </a:t>
            </a:r>
            <a:r>
              <a:rPr lang="en-US" altLang="ja-JP" sz="2400" dirty="0"/>
              <a:t>committee is pleased to receive the report for the magnet design </a:t>
            </a:r>
            <a:r>
              <a:rPr lang="en-US" altLang="ja-JP" sz="2400" dirty="0" smtClean="0"/>
              <a:t>which reflects the advice </a:t>
            </a:r>
            <a:r>
              <a:rPr lang="en-US" altLang="ja-JP" sz="2400" dirty="0"/>
              <a:t>given with the previous </a:t>
            </a:r>
            <a:r>
              <a:rPr lang="en-US" altLang="ja-JP" sz="2400" dirty="0" smtClean="0"/>
              <a:t>review. Recent tests have demonstrated the effectiveness of the decision to lower the nominal operation current from 80 to 75%, </a:t>
            </a:r>
            <a:r>
              <a:rPr lang="en-US" altLang="ja-JP" sz="2400" dirty="0"/>
              <a:t>of the magnet short sample limit </a:t>
            </a:r>
            <a:r>
              <a:rPr lang="en-US" altLang="ja-JP" sz="2400" dirty="0" smtClean="0"/>
              <a:t>along </a:t>
            </a:r>
            <a:r>
              <a:rPr lang="en-US" altLang="ja-JP" sz="2400" dirty="0"/>
              <a:t>the </a:t>
            </a:r>
            <a:r>
              <a:rPr lang="en-US" altLang="ja-JP" sz="2400" dirty="0" smtClean="0"/>
              <a:t>load-line.</a:t>
            </a:r>
          </a:p>
          <a:p>
            <a:pPr lvl="0"/>
            <a:r>
              <a:rPr lang="en-US" altLang="ja-JP" sz="2400" dirty="0"/>
              <a:t>The </a:t>
            </a:r>
            <a:r>
              <a:rPr lang="en-US" altLang="ja-JP" sz="2400" dirty="0" smtClean="0"/>
              <a:t>critical issue for the scale up for the long magnet (4m) will be addressed in the coming months. </a:t>
            </a:r>
            <a:endParaRPr lang="en-US" altLang="ja-JP" sz="2400" dirty="0"/>
          </a:p>
        </p:txBody>
      </p:sp>
      <p:sp>
        <p:nvSpPr>
          <p:cNvPr id="4" name="スライド番号プレースホルダー 3"/>
          <p:cNvSpPr>
            <a:spLocks noGrp="1"/>
          </p:cNvSpPr>
          <p:nvPr>
            <p:ph type="sldNum" sz="quarter" idx="12"/>
          </p:nvPr>
        </p:nvSpPr>
        <p:spPr/>
        <p:txBody>
          <a:bodyPr/>
          <a:lstStyle/>
          <a:p>
            <a:fld id="{B0DD6D12-0801-A142-AE9F-54947F948096}" type="slidenum">
              <a:rPr kumimoji="1" lang="ja-JP" altLang="en-US" smtClean="0"/>
              <a:t>8</a:t>
            </a:fld>
            <a:endParaRPr kumimoji="1" lang="ja-JP" altLang="en-US"/>
          </a:p>
        </p:txBody>
      </p:sp>
    </p:spTree>
    <p:extLst>
      <p:ext uri="{BB962C8B-B14F-4D97-AF65-F5344CB8AC3E}">
        <p14:creationId xmlns:p14="http://schemas.microsoft.com/office/powerpoint/2010/main" val="26238362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altLang="ja-JP" b="1" dirty="0"/>
              <a:t>Executive Summary (</a:t>
            </a:r>
            <a:r>
              <a:rPr lang="en-US" altLang="ja-JP" b="1" dirty="0" smtClean="0"/>
              <a:t>IV)</a:t>
            </a:r>
            <a:endParaRPr lang="en-US" dirty="0"/>
          </a:p>
        </p:txBody>
      </p:sp>
      <p:sp>
        <p:nvSpPr>
          <p:cNvPr id="3" name="コンテンツ プレースホルダー 2"/>
          <p:cNvSpPr>
            <a:spLocks noGrp="1"/>
          </p:cNvSpPr>
          <p:nvPr>
            <p:ph idx="1"/>
          </p:nvPr>
        </p:nvSpPr>
        <p:spPr/>
        <p:txBody>
          <a:bodyPr>
            <a:noAutofit/>
          </a:bodyPr>
          <a:lstStyle/>
          <a:p>
            <a:r>
              <a:rPr lang="en-US" sz="2400" dirty="0"/>
              <a:t>The presented protection scheme relies on quench heaters and CLIQ units. The committee supports the proposed solution which seems </a:t>
            </a:r>
            <a:r>
              <a:rPr lang="en-GB" sz="2400" dirty="0"/>
              <a:t>sufficiently robust and compatible with the operation constraints</a:t>
            </a:r>
            <a:r>
              <a:rPr lang="en-US" sz="2400" dirty="0"/>
              <a:t>. He also supports the on-going developments but suggest to define a milestone in the MQXF roadmap where the final quench protection configuration for the series will be decided.</a:t>
            </a:r>
          </a:p>
          <a:p>
            <a:r>
              <a:rPr lang="en-US" altLang="ja-JP" sz="2400" dirty="0" smtClean="0"/>
              <a:t>The </a:t>
            </a:r>
            <a:r>
              <a:rPr lang="en-US" altLang="ja-JP" sz="2400" dirty="0"/>
              <a:t>committee assesses that the specifications for both RRP and PIT wires are suitable for MQXF needs and strongly recommends to freeze all parameters and manufacturing processes for both suppliers.</a:t>
            </a:r>
          </a:p>
          <a:p>
            <a:endParaRPr lang="en-US" altLang="ja-JP" sz="2400" dirty="0"/>
          </a:p>
          <a:p>
            <a:endParaRPr lang="en-US" altLang="ja-JP" sz="2400" dirty="0"/>
          </a:p>
          <a:p>
            <a:endParaRPr lang="en-US" altLang="ja-JP" sz="2400" dirty="0"/>
          </a:p>
          <a:p>
            <a:endParaRPr lang="en-US" altLang="ja-JP" sz="2400" dirty="0"/>
          </a:p>
          <a:p>
            <a:endParaRPr kumimoji="1" lang="ja-JP" altLang="en-US" sz="2400" dirty="0"/>
          </a:p>
        </p:txBody>
      </p:sp>
      <p:sp>
        <p:nvSpPr>
          <p:cNvPr id="4" name="スライド番号プレースホルダー 3"/>
          <p:cNvSpPr>
            <a:spLocks noGrp="1"/>
          </p:cNvSpPr>
          <p:nvPr>
            <p:ph type="sldNum" sz="quarter" idx="12"/>
          </p:nvPr>
        </p:nvSpPr>
        <p:spPr/>
        <p:txBody>
          <a:bodyPr/>
          <a:lstStyle/>
          <a:p>
            <a:fld id="{B0DD6D12-0801-A142-AE9F-54947F948096}" type="slidenum">
              <a:rPr kumimoji="1" lang="ja-JP" altLang="en-US" smtClean="0"/>
              <a:t>9</a:t>
            </a:fld>
            <a:endParaRPr kumimoji="1" lang="ja-JP" altLang="en-US"/>
          </a:p>
        </p:txBody>
      </p:sp>
    </p:spTree>
    <p:extLst>
      <p:ext uri="{BB962C8B-B14F-4D97-AF65-F5344CB8AC3E}">
        <p14:creationId xmlns:p14="http://schemas.microsoft.com/office/powerpoint/2010/main" val="33621714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4320</TotalTime>
  <Words>6700</Words>
  <Application>Microsoft Macintosh PowerPoint</Application>
  <PresentationFormat>画面に合わせる (4:3)</PresentationFormat>
  <Paragraphs>366</Paragraphs>
  <Slides>63</Slides>
  <Notes>0</Notes>
  <HiddenSlides>0</HiddenSlides>
  <MMClips>0</MMClips>
  <ScaleCrop>false</ScaleCrop>
  <HeadingPairs>
    <vt:vector size="4" baseType="variant">
      <vt:variant>
        <vt:lpstr>テーマ</vt:lpstr>
      </vt:variant>
      <vt:variant>
        <vt:i4>2</vt:i4>
      </vt:variant>
      <vt:variant>
        <vt:lpstr>スライド タイトル</vt:lpstr>
      </vt:variant>
      <vt:variant>
        <vt:i4>63</vt:i4>
      </vt:variant>
    </vt:vector>
  </HeadingPairs>
  <TitlesOfParts>
    <vt:vector size="65" baseType="lpstr">
      <vt:lpstr>Office Theme</vt:lpstr>
      <vt:lpstr>ホワイト</vt:lpstr>
      <vt:lpstr>International Review of the  Inner Triplet Quadrupoles (MQXF) for HL-LHC  Review Panel Report for the Close-out (Draft)  </vt:lpstr>
      <vt:lpstr>Introduction </vt:lpstr>
      <vt:lpstr>Scope of this Review</vt:lpstr>
      <vt:lpstr>Scope of this Review (cont.)</vt:lpstr>
      <vt:lpstr>Agenda</vt:lpstr>
      <vt:lpstr>Executive Summary (I) </vt:lpstr>
      <vt:lpstr>Executive Summary (II) </vt:lpstr>
      <vt:lpstr>Executive Summary (III)</vt:lpstr>
      <vt:lpstr>Executive Summary (IV)</vt:lpstr>
      <vt:lpstr>Executive Summary (V)</vt:lpstr>
      <vt:lpstr>Executive Summary (VI)</vt:lpstr>
      <vt:lpstr>Questions/Responses  to/from  the Review Panel</vt:lpstr>
      <vt:lpstr>Are the magnet requirements in-line with the HL-LHC requests? Are they realistic/achievable with sufficient margin ?</vt:lpstr>
      <vt:lpstr>PowerPoint プレゼンテーション</vt:lpstr>
      <vt:lpstr>PowerPoint プレゼンテーション</vt:lpstr>
      <vt:lpstr>PowerPoint プレゼンテーション</vt:lpstr>
      <vt:lpstr>Have design alternatives been considered ? Are they correctly managed ?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Are test facilities (including the IT String) adequate and timely? </vt:lpstr>
      <vt:lpstr>PowerPoint プレゼンテーション</vt:lpstr>
      <vt:lpstr>PowerPoint プレゼンテーション</vt:lpstr>
      <vt:lpstr>Schedule: Design and Manufacturing Process Consolidation</vt:lpstr>
      <vt:lpstr>PowerPoint プレゼンテーション</vt:lpstr>
      <vt:lpstr>PowerPoint プレゼンテーション</vt:lpstr>
      <vt:lpstr>Schedule: Prototyping</vt:lpstr>
      <vt:lpstr>Schedule: Series Production at CERN</vt:lpstr>
      <vt:lpstr>PowerPoint プレゼンテーション</vt:lpstr>
      <vt:lpstr>Schedule: Series Production in US</vt:lpstr>
      <vt:lpstr>Acknowledgments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Review of the  Inner Triplet Quadrupoles (MQXF) for HL-LHC  Review Panel Report for the Close-out (Draft)  </dc:title>
  <dc:creator>Mauricio D. Lopes x2003 14711N</dc:creator>
  <cp:lastModifiedBy>Yamamoto Akira</cp:lastModifiedBy>
  <cp:revision>37</cp:revision>
  <dcterms:created xsi:type="dcterms:W3CDTF">2016-06-10T07:22:33Z</dcterms:created>
  <dcterms:modified xsi:type="dcterms:W3CDTF">2016-06-16T04:43:22Z</dcterms:modified>
</cp:coreProperties>
</file>