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450" r:id="rId3"/>
    <p:sldId id="454" r:id="rId4"/>
    <p:sldId id="451" r:id="rId5"/>
    <p:sldId id="452" r:id="rId6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4" r:id="rId15"/>
    <p:sldId id="465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7" autoAdjust="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1662" y="9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2400" y="6400800"/>
            <a:ext cx="28194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TQ Review   -  November 29-31,  2006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S. Caspi                        </a:t>
            </a:r>
            <a:fld id="{E3C7DABD-D441-4460-BB9A-17AA55E2F5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82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  <p:pic>
        <p:nvPicPr>
          <p:cNvPr id="8" name="Image 7" descr="Logo-APO-LARP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799331" y="6263451"/>
            <a:ext cx="432770" cy="5151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329680"/>
          </a:xfrm>
        </p:spPr>
        <p:txBody>
          <a:bodyPr/>
          <a:lstStyle/>
          <a:p>
            <a:r>
              <a:rPr lang="en-GB" dirty="0" smtClean="0"/>
              <a:t>Coil </a:t>
            </a:r>
            <a:r>
              <a:rPr lang="en-GB" dirty="0" smtClean="0"/>
              <a:t>strain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80000" cy="990600"/>
          </a:xfrm>
        </p:spPr>
        <p:txBody>
          <a:bodyPr/>
          <a:lstStyle/>
          <a:p>
            <a:r>
              <a:rPr lang="en-GB" dirty="0" smtClean="0"/>
              <a:t>Paolo </a:t>
            </a:r>
            <a:r>
              <a:rPr lang="en-GB" dirty="0" smtClean="0"/>
              <a:t>Ferracin and Giorgio Ambrosio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085184"/>
            <a:ext cx="6624736" cy="74851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International Review of the </a:t>
            </a:r>
            <a:r>
              <a:rPr lang="en-GB" dirty="0" smtClean="0"/>
              <a:t>Inner Triplet Quadrupoles (MQXF) for HL-LHC</a:t>
            </a:r>
          </a:p>
          <a:p>
            <a:r>
              <a:rPr lang="en-US" dirty="0" smtClean="0"/>
              <a:t>7-10 June, 2016</a:t>
            </a:r>
          </a:p>
          <a:p>
            <a:r>
              <a:rPr lang="en-US" dirty="0" smtClean="0"/>
              <a:t>CERN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8" descr="tq-v1_mech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8EDC23-A29A-4968-9EB6-54ADD2C1AE54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  <p:pic>
        <p:nvPicPr>
          <p:cNvPr id="38919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4800" y="1219200"/>
            <a:ext cx="8458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Nb</a:t>
            </a:r>
            <a:r>
              <a:rPr lang="en-US" sz="3200" baseline="-25000">
                <a:solidFill>
                  <a:schemeClr val="tx2"/>
                </a:solidFill>
                <a:latin typeface="+mn-lt"/>
              </a:rPr>
              <a:t>3</a:t>
            </a:r>
            <a:r>
              <a:rPr lang="en-US" sz="3200">
                <a:solidFill>
                  <a:schemeClr val="tx2"/>
                </a:solidFill>
                <a:latin typeface="+mn-lt"/>
              </a:rPr>
              <a:t>Sn coils are wound around segmented bronze poles (heat treat.)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Because of bronze high thermal contraction, gaps open after cool-down and increase during ramp-up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In TQ test, quenches occurred around gaps: peak tension in pole turn 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8922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07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9" descr="tq-v1_mech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99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452965-724E-4CAC-B2A0-53CB16273331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/>
          </a:p>
        </p:txBody>
      </p:sp>
      <p:pic>
        <p:nvPicPr>
          <p:cNvPr id="39943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6002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coils are wound around segmented bronze poles (heat treat.)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Because of bronze high thermal contraction, gaps open after cool-down and increase during ramp-up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In TQ test, quenches occurred around gaps: peak tension in pole turn </a:t>
            </a:r>
          </a:p>
        </p:txBody>
      </p:sp>
      <p:pic>
        <p:nvPicPr>
          <p:cNvPr id="39946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5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" descr="tq-v1_mech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13BA01-497F-4B86-BE83-4CEE7168132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/>
          </a:p>
        </p:txBody>
      </p:sp>
      <p:pic>
        <p:nvPicPr>
          <p:cNvPr id="40967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97563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6002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coils are wound around segmented bronze poles (heat treat.)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Because of bronze high thermal contraction, gaps open after cool-down and increase during ramp-up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In TQ test, quenches occurred around gaps: peak tension in pole turn </a:t>
            </a:r>
          </a:p>
        </p:txBody>
      </p:sp>
      <p:pic>
        <p:nvPicPr>
          <p:cNvPr id="40970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3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4572000" cy="1828800"/>
          </a:xfrm>
        </p:spPr>
        <p:txBody>
          <a:bodyPr>
            <a:normAutofit fontScale="850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Pole material changed to titanium alloy (low contraction)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smtClean="0"/>
              <a:t>Pole in compression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Gap closed during operations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No peak tension in pole turn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63E077-1D23-415D-9D26-1FF261124040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/>
          </a:p>
        </p:txBody>
      </p:sp>
      <p:pic>
        <p:nvPicPr>
          <p:cNvPr id="41991" name="Picture 11" descr="post_path_coil_ez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304800" y="2971800"/>
            <a:ext cx="425291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" r="5283" b="49355"/>
          <a:stretch>
            <a:fillRect/>
          </a:stretch>
        </p:blipFill>
        <p:spPr bwMode="auto">
          <a:xfrm>
            <a:off x="4895850" y="1219200"/>
            <a:ext cx="38671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26" descr="post_path_coil_ez_06_titani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572000" y="2971800"/>
            <a:ext cx="4251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23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2472988" y="2700217"/>
            <a:ext cx="604822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Provided values are computed by means of the 3D FE model at the magnetic </a:t>
            </a:r>
            <a:r>
              <a:rPr lang="en-GB" sz="1600" b="1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centre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ambria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Longitudinal</a:t>
            </a: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strains: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ambria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Negligible at room 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Constant along the radial direction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Almost equal on the pole turn and on mid-plane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mbria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Not affected by the Lorentz Forces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ambria" panose="020405030504060302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/>
              <a:t>MQXFS1 – FE </a:t>
            </a:r>
            <a:r>
              <a:rPr lang="en-US" altLang="en-US" dirty="0" smtClean="0"/>
              <a:t>Strains</a:t>
            </a:r>
            <a:br>
              <a:rPr lang="en-US" altLang="en-US" dirty="0" smtClean="0"/>
            </a:br>
            <a:r>
              <a:rPr lang="en-US" altLang="en-US" dirty="0" smtClean="0"/>
              <a:t>(</a:t>
            </a:r>
            <a:r>
              <a:rPr lang="en-US" altLang="en-US" dirty="0" smtClean="0"/>
              <a:t>From G. Vallone)</a:t>
            </a:r>
            <a:endParaRPr lang="en-GB" altLang="en-US" dirty="0" smtClean="0"/>
          </a:p>
        </p:txBody>
      </p:sp>
      <p:sp>
        <p:nvSpPr>
          <p:cNvPr id="4915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0DB65A-9DC7-4F72-B025-F571FAC5FAF7}" type="slidenum">
              <a:rPr lang="en-US" altLang="en-US" sz="1400" smtClean="0">
                <a:solidFill>
                  <a:schemeClr val="bg2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dirty="0" smtClean="0">
              <a:solidFill>
                <a:schemeClr val="bg2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210071" y="3226236"/>
            <a:ext cx="1995215" cy="2048215"/>
            <a:chOff x="7053950" y="327089"/>
            <a:chExt cx="1995215" cy="2048215"/>
          </a:xfrm>
        </p:grpSpPr>
        <p:pic>
          <p:nvPicPr>
            <p:cNvPr id="19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740" r="56035"/>
            <a:stretch/>
          </p:blipFill>
          <p:spPr bwMode="auto">
            <a:xfrm>
              <a:off x="7056936" y="426446"/>
              <a:ext cx="1857851" cy="1331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6481" y="1074609"/>
              <a:ext cx="138983" cy="16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1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8115" y="1011910"/>
              <a:ext cx="136474" cy="154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1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3741" y="962773"/>
              <a:ext cx="148153" cy="17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6" name="Straight Arrow Connector 35"/>
            <p:cNvCxnSpPr/>
            <p:nvPr/>
          </p:nvCxnSpPr>
          <p:spPr bwMode="auto">
            <a:xfrm>
              <a:off x="7499840" y="1037491"/>
              <a:ext cx="317625" cy="89558"/>
            </a:xfrm>
            <a:prstGeom prst="straightConnector1">
              <a:avLst/>
            </a:prstGeom>
            <a:ln>
              <a:solidFill>
                <a:srgbClr val="E7662E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TextBox 20"/>
            <p:cNvSpPr txBox="1">
              <a:spLocks noChangeArrowheads="1"/>
            </p:cNvSpPr>
            <p:nvPr/>
          </p:nvSpPr>
          <p:spPr bwMode="auto">
            <a:xfrm>
              <a:off x="7053950" y="846212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PIn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TextBox 20"/>
            <p:cNvSpPr txBox="1">
              <a:spLocks noChangeArrowheads="1"/>
            </p:cNvSpPr>
            <p:nvPr/>
          </p:nvSpPr>
          <p:spPr bwMode="auto">
            <a:xfrm>
              <a:off x="7285487" y="545771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PMid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1" name="TextBox 20"/>
            <p:cNvSpPr txBox="1">
              <a:spLocks noChangeArrowheads="1"/>
            </p:cNvSpPr>
            <p:nvPr/>
          </p:nvSpPr>
          <p:spPr bwMode="auto">
            <a:xfrm>
              <a:off x="7499840" y="327089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POut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>
              <a:off x="7721600" y="809625"/>
              <a:ext cx="223864" cy="229070"/>
            </a:xfrm>
            <a:prstGeom prst="straightConnector1">
              <a:avLst/>
            </a:prstGeom>
            <a:ln>
              <a:solidFill>
                <a:srgbClr val="F3BA3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7908115" y="632053"/>
              <a:ext cx="139761" cy="336692"/>
            </a:xfrm>
            <a:prstGeom prst="straightConnector1">
              <a:avLst/>
            </a:prstGeom>
            <a:ln>
              <a:solidFill>
                <a:srgbClr val="80319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44" name="Picture 1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0631" y="1665159"/>
              <a:ext cx="138983" cy="16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11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1315" y="1662785"/>
              <a:ext cx="136474" cy="154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7416" y="1651748"/>
              <a:ext cx="148153" cy="177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7" name="Straight Arrow Connector 46"/>
            <p:cNvCxnSpPr/>
            <p:nvPr/>
          </p:nvCxnSpPr>
          <p:spPr bwMode="auto">
            <a:xfrm flipV="1">
              <a:off x="7816850" y="1781722"/>
              <a:ext cx="188703" cy="101053"/>
            </a:xfrm>
            <a:prstGeom prst="straightConnector1">
              <a:avLst/>
            </a:prstGeom>
            <a:ln>
              <a:solidFill>
                <a:srgbClr val="E7662E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20"/>
            <p:cNvSpPr txBox="1">
              <a:spLocks noChangeArrowheads="1"/>
            </p:cNvSpPr>
            <p:nvPr/>
          </p:nvSpPr>
          <p:spPr bwMode="auto">
            <a:xfrm>
              <a:off x="7349450" y="1789250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</a:t>
              </a:r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In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9" name="TextBox 20"/>
            <p:cNvSpPr txBox="1">
              <a:spLocks noChangeArrowheads="1"/>
            </p:cNvSpPr>
            <p:nvPr/>
          </p:nvSpPr>
          <p:spPr bwMode="auto">
            <a:xfrm>
              <a:off x="7801498" y="2098305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</a:t>
              </a:r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Mid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0" name="TextBox 20"/>
            <p:cNvSpPr txBox="1">
              <a:spLocks noChangeArrowheads="1"/>
            </p:cNvSpPr>
            <p:nvPr/>
          </p:nvSpPr>
          <p:spPr bwMode="auto">
            <a:xfrm>
              <a:off x="8475715" y="1988837"/>
              <a:ext cx="5734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GB" altLang="en-US" sz="12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M</a:t>
              </a:r>
              <a:r>
                <a:rPr lang="en-GB" altLang="en-US" sz="12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Out</a:t>
              </a:r>
              <a:endParaRPr lang="en-GB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 bwMode="auto">
            <a:xfrm flipV="1">
              <a:off x="8153400" y="1854130"/>
              <a:ext cx="18748" cy="244545"/>
            </a:xfrm>
            <a:prstGeom prst="straightConnector1">
              <a:avLst/>
            </a:prstGeom>
            <a:ln>
              <a:solidFill>
                <a:srgbClr val="F3BA32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 bwMode="auto">
            <a:xfrm flipH="1" flipV="1">
              <a:off x="8375809" y="1798481"/>
              <a:ext cx="247491" cy="214469"/>
            </a:xfrm>
            <a:prstGeom prst="straightConnector1">
              <a:avLst/>
            </a:prstGeom>
            <a:ln>
              <a:solidFill>
                <a:srgbClr val="80319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3" name="Table 5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3737269"/>
                  </p:ext>
                </p:extLst>
              </p:nvPr>
            </p:nvGraphicFramePr>
            <p:xfrm>
              <a:off x="482352" y="1155167"/>
              <a:ext cx="3848779" cy="1409187"/>
            </p:xfrm>
            <a:graphic>
              <a:graphicData uri="http://schemas.openxmlformats.org/drawingml/2006/table">
                <a:tbl>
                  <a:tblPr>
                    <a:tableStyleId>{8EC20E35-A176-4012-BC5E-935CFFF8708E}</a:tableStyleId>
                  </a:tblPr>
                  <a:tblGrid>
                    <a:gridCol w="665162"/>
                    <a:gridCol w="522514"/>
                    <a:gridCol w="522514"/>
                    <a:gridCol w="522514"/>
                    <a:gridCol w="522514"/>
                    <a:gridCol w="522514"/>
                    <a:gridCol w="571047"/>
                  </a:tblGrid>
                  <a:tr h="233802">
                    <a:tc gridSpan="7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Pole Turn Strains 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𝜇𝜀</m:t>
                              </m:r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GB" sz="1400" b="0" u="none" strike="noStrike" dirty="0" smtClean="0">
                            <a:effectLst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Longitudinal</a:t>
                          </a:r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Step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PIn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PMid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POut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Loading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42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39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Cool-down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1554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1549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1546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</a:t>
                          </a:r>
                          <a:r>
                            <a:rPr lang="en-GB" sz="1100" b="0" i="1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1578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1574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1578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3" name="Table 5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3737269"/>
                  </p:ext>
                </p:extLst>
              </p:nvPr>
            </p:nvGraphicFramePr>
            <p:xfrm>
              <a:off x="482352" y="1155167"/>
              <a:ext cx="3848779" cy="1409187"/>
            </p:xfrm>
            <a:graphic>
              <a:graphicData uri="http://schemas.openxmlformats.org/drawingml/2006/table">
                <a:tbl>
                  <a:tblPr>
                    <a:tableStyleId>{8EC20E35-A176-4012-BC5E-935CFFF8708E}</a:tableStyleId>
                  </a:tblPr>
                  <a:tblGrid>
                    <a:gridCol w="665162"/>
                    <a:gridCol w="522514"/>
                    <a:gridCol w="522514"/>
                    <a:gridCol w="522514"/>
                    <a:gridCol w="522514"/>
                    <a:gridCol w="522514"/>
                    <a:gridCol w="571047"/>
                  </a:tblGrid>
                  <a:tr h="233802">
                    <a:tc gridSpan="7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0">
                          <a:blip r:embed="rId6"/>
                          <a:stretch>
                            <a:fillRect t="-13158" r="-316" b="-55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 fontAlgn="b"/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222885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Longitudinal</a:t>
                          </a:r>
                          <a:endParaRPr lang="en-GB" sz="14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Step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PIn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PMid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POut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Loading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42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39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Cool-down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1554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1549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1546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</a:t>
                          </a:r>
                          <a:r>
                            <a:rPr lang="en-GB" sz="1100" b="0" i="1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1578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1574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1578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1571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6" name="Table 5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9466367"/>
                  </p:ext>
                </p:extLst>
              </p:nvPr>
            </p:nvGraphicFramePr>
            <p:xfrm>
              <a:off x="4946848" y="1155167"/>
              <a:ext cx="3848779" cy="1409187"/>
            </p:xfrm>
            <a:graphic>
              <a:graphicData uri="http://schemas.openxmlformats.org/drawingml/2006/table">
                <a:tbl>
                  <a:tblPr>
                    <a:tableStyleId>{85BE263C-DBD7-4A20-BB59-AAB30ACAA65A}</a:tableStyleId>
                  </a:tblPr>
                  <a:tblGrid>
                    <a:gridCol w="665162"/>
                    <a:gridCol w="522514"/>
                    <a:gridCol w="522514"/>
                    <a:gridCol w="522514"/>
                    <a:gridCol w="522514"/>
                    <a:gridCol w="522514"/>
                    <a:gridCol w="571047"/>
                  </a:tblGrid>
                  <a:tr h="233802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6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Mid</a:t>
                          </a:r>
                          <a:r>
                            <a:rPr lang="en-GB" sz="1400" u="none" strike="noStrike" baseline="0" dirty="0" smtClean="0">
                              <a:effectLst/>
                            </a:rPr>
                            <a:t> Plane Strains </a:t>
                          </a:r>
                          <a14:m>
                            <m:oMath xmlns:m="http://schemas.openxmlformats.org/officeDocument/2006/math"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𝜇𝜀</m:t>
                              </m:r>
                              <m:r>
                                <a:rPr lang="en-GB" sz="1400" b="0" i="1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Longitudinal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Step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MIn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MMId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MOut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Loading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45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42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41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Cool-down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1601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1603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1614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</a:t>
                          </a:r>
                          <a:r>
                            <a:rPr lang="en-GB" sz="1100" b="0" i="1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1644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1634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1633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1648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6" name="Table 5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9466367"/>
                  </p:ext>
                </p:extLst>
              </p:nvPr>
            </p:nvGraphicFramePr>
            <p:xfrm>
              <a:off x="4946848" y="1155167"/>
              <a:ext cx="3848779" cy="1409187"/>
            </p:xfrm>
            <a:graphic>
              <a:graphicData uri="http://schemas.openxmlformats.org/drawingml/2006/table">
                <a:tbl>
                  <a:tblPr>
                    <a:tableStyleId>{85BE263C-DBD7-4A20-BB59-AAB30ACAA65A}</a:tableStyleId>
                  </a:tblPr>
                  <a:tblGrid>
                    <a:gridCol w="665162"/>
                    <a:gridCol w="522514"/>
                    <a:gridCol w="522514"/>
                    <a:gridCol w="522514"/>
                    <a:gridCol w="522514"/>
                    <a:gridCol w="522514"/>
                    <a:gridCol w="571047"/>
                  </a:tblGrid>
                  <a:tr h="233802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6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b">
                        <a:blipFill rotWithShape="0">
                          <a:blip r:embed="rId7"/>
                          <a:stretch>
                            <a:fillRect l="-20841" t="-15789" r="-382" b="-55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222885">
                    <a:tc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gridSpan="3"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400" u="none" strike="noStrike" dirty="0" smtClean="0">
                              <a:effectLst/>
                            </a:rPr>
                            <a:t>Longitudinal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Step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MIn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MMId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i="1" u="none" strike="noStrike" dirty="0" err="1" smtClean="0">
                              <a:effectLst/>
                            </a:rPr>
                            <a:t>MOut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Loading</a:t>
                          </a: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45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42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41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Cool-down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1601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1603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1614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130</a:t>
                          </a:r>
                          <a:r>
                            <a:rPr lang="en-GB" sz="1100" b="0" i="1" u="none" strike="noStrike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1631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1644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  <a:tr h="190500"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b="0" i="1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 T/m</a:t>
                          </a:r>
                          <a:endParaRPr lang="en-GB" sz="11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1634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>
                              <a:effectLst/>
                            </a:rPr>
                            <a:t>1633</a:t>
                          </a:r>
                          <a:endParaRPr lang="en-GB" sz="11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GB" sz="1100" u="none" strike="noStrike" dirty="0">
                              <a:effectLst/>
                            </a:rPr>
                            <a:t>1648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5460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6-08 at 11.46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940" y="418621"/>
            <a:ext cx="6680200" cy="604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8709" y="418621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100 %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58709" y="874402"/>
            <a:ext cx="63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95 %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58709" y="1330182"/>
            <a:ext cx="63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90 %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29923"/>
            <a:ext cx="1329210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 smtClean="0">
                <a:solidFill>
                  <a:schemeClr val="tx2"/>
                </a:solidFill>
                <a:latin typeface="+mj-lt"/>
              </a:rPr>
              <a:t>From H. Bajas</a:t>
            </a:r>
            <a:endParaRPr lang="en-US" sz="14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8211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52400" y="6400800"/>
            <a:ext cx="2819400" cy="304800"/>
          </a:xfrm>
          <a:prstGeom prst="rect">
            <a:avLst/>
          </a:prstGeom>
          <a:noFill/>
        </p:spPr>
        <p:txBody>
          <a:bodyPr/>
          <a:lstStyle>
            <a:lvl1pPr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1pPr>
            <a:lvl2pPr marL="742950" indent="-28575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2pPr>
            <a:lvl3pPr marL="11430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3pPr>
            <a:lvl4pPr marL="16002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4pPr>
            <a:lvl5pPr marL="20574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9pPr>
          </a:lstStyle>
          <a:p>
            <a:r>
              <a:rPr lang="en-US" altLang="en-US" sz="1000">
                <a:solidFill>
                  <a:schemeClr val="tx1"/>
                </a:solidFill>
                <a:latin typeface="Comic Sans MS" panose="030F0702030302020204" pitchFamily="66" charset="0"/>
              </a:rPr>
              <a:t>TQ Review   -  November 29-31,  2006 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1pPr>
            <a:lvl2pPr marL="742950" indent="-28575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2pPr>
            <a:lvl3pPr marL="11430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3pPr>
            <a:lvl4pPr marL="16002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4pPr>
            <a:lvl5pPr marL="20574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9pPr>
          </a:lstStyle>
          <a:p>
            <a:pPr algn="r"/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S. Caspi                        </a:t>
            </a:r>
            <a:fld id="{4623C8C4-369C-4C6D-A058-1EAB19A4831F}" type="slidenum"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pPr algn="r"/>
              <a:t>2</a:t>
            </a:fld>
            <a:endParaRPr lang="en-US" altLang="en-US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TQS01 – shell, keys, rods</a:t>
            </a:r>
          </a:p>
        </p:txBody>
      </p:sp>
      <p:pic>
        <p:nvPicPr>
          <p:cNvPr id="27653" name="Picture 3" descr="cross-section_lab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05000"/>
            <a:ext cx="5486400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0340" name="Text Box 4"/>
          <p:cNvSpPr txBox="1">
            <a:spLocks noChangeArrowheads="1"/>
          </p:cNvSpPr>
          <p:nvPr/>
        </p:nvSpPr>
        <p:spPr bwMode="auto">
          <a:xfrm>
            <a:off x="0" y="1219200"/>
            <a:ext cx="50292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alt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 collars</a:t>
            </a:r>
            <a:r>
              <a:rPr lang="en-US" altLang="en-US" sz="1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islands attached to coil</a:t>
            </a:r>
          </a:p>
          <a:p>
            <a:pPr>
              <a:buFontTx/>
              <a:buChar char="•"/>
              <a:defRPr/>
            </a:pPr>
            <a:r>
              <a:rPr lang="en-US" alt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Bladders</a:t>
            </a:r>
            <a:r>
              <a:rPr lang="en-US" altLang="en-US" sz="1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coil azimuthal pre-stress.</a:t>
            </a:r>
          </a:p>
          <a:p>
            <a:pPr>
              <a:buFontTx/>
              <a:buChar char="•"/>
              <a:defRPr/>
            </a:pPr>
            <a:r>
              <a:rPr lang="en-US" alt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Piston</a:t>
            </a:r>
            <a:r>
              <a:rPr lang="en-US" altLang="en-US" sz="1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coil axial pre-stress.</a:t>
            </a:r>
          </a:p>
          <a:p>
            <a:pPr>
              <a:buFontTx/>
              <a:buChar char="•"/>
              <a:defRPr/>
            </a:pPr>
            <a:r>
              <a:rPr lang="en-US" alt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Low RT</a:t>
            </a:r>
            <a:r>
              <a:rPr lang="en-US" altLang="en-US" sz="1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assembly pre-stress.</a:t>
            </a:r>
          </a:p>
          <a:p>
            <a:pPr>
              <a:buFontTx/>
              <a:buChar char="•"/>
              <a:defRPr/>
            </a:pPr>
            <a:r>
              <a:rPr lang="en-US" altLang="en-US" sz="18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High Cold</a:t>
            </a:r>
            <a:r>
              <a:rPr lang="en-US" altLang="en-US" sz="16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assembly pre-stress.</a:t>
            </a:r>
            <a:r>
              <a:rPr lang="en-US" altLang="en-US" b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940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TQ coils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" r="5283" b="49355"/>
          <a:stretch>
            <a:fillRect/>
          </a:stretch>
        </p:blipFill>
        <p:spPr bwMode="auto">
          <a:xfrm>
            <a:off x="612000" y="2060848"/>
            <a:ext cx="7254563" cy="30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7617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52400" y="6400800"/>
            <a:ext cx="2819400" cy="304800"/>
          </a:xfrm>
          <a:prstGeom prst="rect">
            <a:avLst/>
          </a:prstGeom>
          <a:noFill/>
        </p:spPr>
        <p:txBody>
          <a:bodyPr/>
          <a:lstStyle>
            <a:lvl1pPr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1pPr>
            <a:lvl2pPr marL="742950" indent="-28575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2pPr>
            <a:lvl3pPr marL="11430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3pPr>
            <a:lvl4pPr marL="16002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4pPr>
            <a:lvl5pPr marL="2057400" indent="-228600" algn="ctr"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</a:tabLs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9pPr>
          </a:lstStyle>
          <a:p>
            <a:r>
              <a:rPr lang="en-US" altLang="en-US" sz="1000">
                <a:solidFill>
                  <a:schemeClr val="tx1"/>
                </a:solidFill>
                <a:latin typeface="Comic Sans MS" panose="030F0702030302020204" pitchFamily="66" charset="0"/>
              </a:rPr>
              <a:t>TQ Review   -  November 29-31,  2006 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1pPr>
            <a:lvl2pPr marL="742950" indent="-28575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2pPr>
            <a:lvl3pPr marL="11430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3pPr>
            <a:lvl4pPr marL="16002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4pPr>
            <a:lvl5pPr marL="2057400" indent="-228600" algn="ctr"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hlink"/>
                </a:solidFill>
                <a:latin typeface="Helvetica" panose="020B0604020202020204" pitchFamily="34" charset="0"/>
              </a:defRPr>
            </a:lvl9pPr>
          </a:lstStyle>
          <a:p>
            <a:pPr algn="r"/>
            <a:r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t>S. Caspi                        </a:t>
            </a:r>
            <a:fld id="{53BBAB82-0FE0-4384-89E7-5DD0E1A3C6DF}" type="slidenum">
              <a:rPr lang="en-US" altLang="en-US" sz="1000">
                <a:solidFill>
                  <a:schemeClr val="tx1"/>
                </a:solidFill>
                <a:latin typeface="Arial" panose="020B0604020202020204" pitchFamily="34" charset="0"/>
              </a:rPr>
              <a:pPr algn="r"/>
              <a:t>4</a:t>
            </a:fld>
            <a:endParaRPr lang="en-US" altLang="en-US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smtClean="0"/>
              <a:t>TQS01/01b: Quench-Origin Comparison</a:t>
            </a:r>
          </a:p>
        </p:txBody>
      </p:sp>
      <p:grpSp>
        <p:nvGrpSpPr>
          <p:cNvPr id="59397" name="Group 21"/>
          <p:cNvGrpSpPr>
            <a:grpSpLocks/>
          </p:cNvGrpSpPr>
          <p:nvPr/>
        </p:nvGrpSpPr>
        <p:grpSpPr bwMode="auto">
          <a:xfrm>
            <a:off x="107950" y="1246188"/>
            <a:ext cx="9036050" cy="2346325"/>
            <a:chOff x="68" y="785"/>
            <a:chExt cx="5692" cy="1478"/>
          </a:xfrm>
        </p:grpSpPr>
        <p:grpSp>
          <p:nvGrpSpPr>
            <p:cNvPr id="59408" name="Group 3"/>
            <p:cNvGrpSpPr>
              <a:grpSpLocks/>
            </p:cNvGrpSpPr>
            <p:nvPr/>
          </p:nvGrpSpPr>
          <p:grpSpPr bwMode="auto">
            <a:xfrm>
              <a:off x="68" y="785"/>
              <a:ext cx="5692" cy="1478"/>
              <a:chOff x="46" y="785"/>
              <a:chExt cx="5692" cy="1478"/>
            </a:xfrm>
          </p:grpSpPr>
          <p:pic>
            <p:nvPicPr>
              <p:cNvPr id="59411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" y="785"/>
                <a:ext cx="5692" cy="14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9412" name="AutoShape 5"/>
              <p:cNvSpPr>
                <a:spLocks/>
              </p:cNvSpPr>
              <p:nvPr/>
            </p:nvSpPr>
            <p:spPr bwMode="auto">
              <a:xfrm>
                <a:off x="4059" y="1752"/>
                <a:ext cx="424" cy="243"/>
              </a:xfrm>
              <a:prstGeom prst="borderCallout2">
                <a:avLst>
                  <a:gd name="adj1" fmla="val 37500"/>
                  <a:gd name="adj2" fmla="val -11319"/>
                  <a:gd name="adj3" fmla="val 37500"/>
                  <a:gd name="adj4" fmla="val -57546"/>
                  <a:gd name="adj5" fmla="val -11981"/>
                  <a:gd name="adj6" fmla="val -103773"/>
                </a:avLst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1,4,5</a:t>
                </a:r>
              </a:p>
            </p:txBody>
          </p:sp>
          <p:sp>
            <p:nvSpPr>
              <p:cNvPr id="59413" name="Text Box 6"/>
              <p:cNvSpPr txBox="1">
                <a:spLocks noChangeArrowheads="1"/>
              </p:cNvSpPr>
              <p:nvPr/>
            </p:nvSpPr>
            <p:spPr bwMode="auto">
              <a:xfrm>
                <a:off x="1274" y="1425"/>
                <a:ext cx="768" cy="243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Ramp</a:t>
                </a:r>
              </a:p>
            </p:txBody>
          </p:sp>
          <p:sp>
            <p:nvSpPr>
              <p:cNvPr id="59414" name="AutoShape 7"/>
              <p:cNvSpPr>
                <a:spLocks/>
              </p:cNvSpPr>
              <p:nvPr/>
            </p:nvSpPr>
            <p:spPr bwMode="auto">
              <a:xfrm>
                <a:off x="4059" y="1026"/>
                <a:ext cx="232" cy="243"/>
              </a:xfrm>
              <a:prstGeom prst="borderCallout2">
                <a:avLst>
                  <a:gd name="adj1" fmla="val 37500"/>
                  <a:gd name="adj2" fmla="val -20690"/>
                  <a:gd name="adj3" fmla="val 37500"/>
                  <a:gd name="adj4" fmla="val -99139"/>
                  <a:gd name="adj5" fmla="val 118750"/>
                  <a:gd name="adj6" fmla="val -188792"/>
                </a:avLst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59415" name="Text Box 8"/>
              <p:cNvSpPr txBox="1">
                <a:spLocks noChangeArrowheads="1"/>
              </p:cNvSpPr>
              <p:nvPr/>
            </p:nvSpPr>
            <p:spPr bwMode="auto">
              <a:xfrm>
                <a:off x="1292" y="1026"/>
                <a:ext cx="772" cy="247"/>
              </a:xfrm>
              <a:prstGeom prst="rect">
                <a:avLst/>
              </a:prstGeom>
              <a:solidFill>
                <a:srgbClr val="FFFF99"/>
              </a:solidFill>
              <a:ln w="28575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lang="en-US" altLang="en-US" sz="24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TQS01</a:t>
                </a:r>
              </a:p>
            </p:txBody>
          </p:sp>
          <p:sp>
            <p:nvSpPr>
              <p:cNvPr id="59416" name="Text Box 9"/>
              <p:cNvSpPr txBox="1">
                <a:spLocks noChangeArrowheads="1"/>
              </p:cNvSpPr>
              <p:nvPr/>
            </p:nvSpPr>
            <p:spPr bwMode="auto">
              <a:xfrm>
                <a:off x="1882" y="1752"/>
                <a:ext cx="681" cy="243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Plateau</a:t>
                </a:r>
              </a:p>
            </p:txBody>
          </p:sp>
        </p:grpSp>
        <p:sp>
          <p:nvSpPr>
            <p:cNvPr id="59409" name="Oval 16"/>
            <p:cNvSpPr>
              <a:spLocks noChangeArrowheads="1"/>
            </p:cNvSpPr>
            <p:nvPr/>
          </p:nvSpPr>
          <p:spPr bwMode="auto">
            <a:xfrm>
              <a:off x="2112" y="1152"/>
              <a:ext cx="432" cy="6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1pPr>
              <a:lvl2pPr marL="742950" indent="-28575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2pPr>
              <a:lvl3pPr marL="11430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3pPr>
              <a:lvl4pPr marL="16002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4pPr>
              <a:lvl5pPr marL="20574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9410" name="Oval 17"/>
            <p:cNvSpPr>
              <a:spLocks noChangeArrowheads="1"/>
            </p:cNvSpPr>
            <p:nvPr/>
          </p:nvSpPr>
          <p:spPr bwMode="auto">
            <a:xfrm>
              <a:off x="3312" y="1152"/>
              <a:ext cx="432" cy="6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1pPr>
              <a:lvl2pPr marL="742950" indent="-28575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2pPr>
              <a:lvl3pPr marL="11430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3pPr>
              <a:lvl4pPr marL="16002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4pPr>
              <a:lvl5pPr marL="20574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</p:grpSp>
      <p:grpSp>
        <p:nvGrpSpPr>
          <p:cNvPr id="59398" name="Group 22"/>
          <p:cNvGrpSpPr>
            <a:grpSpLocks/>
          </p:cNvGrpSpPr>
          <p:nvPr/>
        </p:nvGrpSpPr>
        <p:grpSpPr bwMode="auto">
          <a:xfrm>
            <a:off x="107950" y="3644900"/>
            <a:ext cx="9036050" cy="2346325"/>
            <a:chOff x="68" y="2296"/>
            <a:chExt cx="5692" cy="1478"/>
          </a:xfrm>
        </p:grpSpPr>
        <p:grpSp>
          <p:nvGrpSpPr>
            <p:cNvPr id="59399" name="Group 10"/>
            <p:cNvGrpSpPr>
              <a:grpSpLocks/>
            </p:cNvGrpSpPr>
            <p:nvPr/>
          </p:nvGrpSpPr>
          <p:grpSpPr bwMode="auto">
            <a:xfrm>
              <a:off x="68" y="2296"/>
              <a:ext cx="5692" cy="1478"/>
              <a:chOff x="46" y="2296"/>
              <a:chExt cx="5692" cy="1478"/>
            </a:xfrm>
          </p:grpSpPr>
          <p:pic>
            <p:nvPicPr>
              <p:cNvPr id="59403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" y="2296"/>
                <a:ext cx="5692" cy="14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9404" name="Text Box 12"/>
              <p:cNvSpPr txBox="1">
                <a:spLocks noChangeArrowheads="1"/>
              </p:cNvSpPr>
              <p:nvPr/>
            </p:nvSpPr>
            <p:spPr bwMode="auto">
              <a:xfrm>
                <a:off x="1261" y="2935"/>
                <a:ext cx="768" cy="243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Ramp</a:t>
                </a:r>
              </a:p>
            </p:txBody>
          </p:sp>
          <p:sp>
            <p:nvSpPr>
              <p:cNvPr id="59405" name="Text Box 13"/>
              <p:cNvSpPr txBox="1">
                <a:spLocks noChangeArrowheads="1"/>
              </p:cNvSpPr>
              <p:nvPr/>
            </p:nvSpPr>
            <p:spPr bwMode="auto">
              <a:xfrm>
                <a:off x="1202" y="2523"/>
                <a:ext cx="862" cy="247"/>
              </a:xfrm>
              <a:prstGeom prst="rect">
                <a:avLst/>
              </a:prstGeom>
              <a:solidFill>
                <a:srgbClr val="FFFF99"/>
              </a:solidFill>
              <a:ln w="28575" algn="ctr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lang="en-US" altLang="en-US" sz="24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TQS01b</a:t>
                </a:r>
              </a:p>
            </p:txBody>
          </p:sp>
          <p:sp>
            <p:nvSpPr>
              <p:cNvPr id="59406" name="Text Box 14"/>
              <p:cNvSpPr txBox="1">
                <a:spLocks noChangeArrowheads="1"/>
              </p:cNvSpPr>
              <p:nvPr/>
            </p:nvSpPr>
            <p:spPr bwMode="auto">
              <a:xfrm>
                <a:off x="1882" y="3248"/>
                <a:ext cx="681" cy="243"/>
              </a:xfrm>
              <a:prstGeom prst="rect">
                <a:avLst/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Plateau</a:t>
                </a:r>
              </a:p>
            </p:txBody>
          </p:sp>
          <p:sp>
            <p:nvSpPr>
              <p:cNvPr id="59407" name="AutoShape 15"/>
              <p:cNvSpPr>
                <a:spLocks/>
              </p:cNvSpPr>
              <p:nvPr/>
            </p:nvSpPr>
            <p:spPr bwMode="auto">
              <a:xfrm>
                <a:off x="1383" y="3294"/>
                <a:ext cx="232" cy="243"/>
              </a:xfrm>
              <a:prstGeom prst="borderCallout2">
                <a:avLst>
                  <a:gd name="adj1" fmla="val 37500"/>
                  <a:gd name="adj2" fmla="val 120690"/>
                  <a:gd name="adj3" fmla="val 37500"/>
                  <a:gd name="adj4" fmla="val 190088"/>
                  <a:gd name="adj5" fmla="val -39065"/>
                  <a:gd name="adj6" fmla="val 268532"/>
                </a:avLst>
              </a:prstGeom>
              <a:solidFill>
                <a:srgbClr val="FFFF99"/>
              </a:solidFill>
              <a:ln w="19050" algn="ctr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1pPr>
                <a:lvl2pPr marL="742950" indent="-28575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2pPr>
                <a:lvl3pPr marL="11430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3pPr>
                <a:lvl4pPr marL="16002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4pPr>
                <a:lvl5pPr marL="2057400" indent="-228600" algn="ctr"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hlink"/>
                    </a:solidFill>
                    <a:latin typeface="Helvetica" panose="020B060402020202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800" b="1">
                    <a:solidFill>
                      <a:schemeClr val="bg2"/>
                    </a:solidFill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  <p:sp>
          <p:nvSpPr>
            <p:cNvPr id="59400" name="Oval 18"/>
            <p:cNvSpPr>
              <a:spLocks noChangeArrowheads="1"/>
            </p:cNvSpPr>
            <p:nvPr/>
          </p:nvSpPr>
          <p:spPr bwMode="auto">
            <a:xfrm>
              <a:off x="2064" y="2640"/>
              <a:ext cx="432" cy="6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1pPr>
              <a:lvl2pPr marL="742950" indent="-28575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2pPr>
              <a:lvl3pPr marL="11430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3pPr>
              <a:lvl4pPr marL="16002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4pPr>
              <a:lvl5pPr marL="20574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9401" name="Oval 19"/>
            <p:cNvSpPr>
              <a:spLocks noChangeArrowheads="1"/>
            </p:cNvSpPr>
            <p:nvPr/>
          </p:nvSpPr>
          <p:spPr bwMode="auto">
            <a:xfrm>
              <a:off x="3264" y="2688"/>
              <a:ext cx="432" cy="6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1pPr>
              <a:lvl2pPr marL="742950" indent="-28575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2pPr>
              <a:lvl3pPr marL="11430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3pPr>
              <a:lvl4pPr marL="16002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4pPr>
              <a:lvl5pPr marL="20574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59402" name="Oval 20"/>
            <p:cNvSpPr>
              <a:spLocks noChangeArrowheads="1"/>
            </p:cNvSpPr>
            <p:nvPr/>
          </p:nvSpPr>
          <p:spPr bwMode="auto">
            <a:xfrm>
              <a:off x="4608" y="2688"/>
              <a:ext cx="432" cy="6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1pPr>
              <a:lvl2pPr marL="742950" indent="-28575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2pPr>
              <a:lvl3pPr marL="11430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3pPr>
              <a:lvl4pPr marL="16002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4pPr>
              <a:lvl5pPr marL="2057400" indent="-228600" algn="ctr"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hlink"/>
                  </a:solidFill>
                  <a:latin typeface="Helvetica" panose="020B0604020202020204" pitchFamily="34" charset="0"/>
                </a:defRPr>
              </a:lvl9pPr>
            </a:lstStyle>
            <a:p>
              <a:endParaRPr lang="en-GB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845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7682" name="Picture 2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38400"/>
            <a:ext cx="7124700" cy="264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7683" name="Text Box 3"/>
          <p:cNvSpPr txBox="1">
            <a:spLocks noChangeArrowheads="1"/>
          </p:cNvSpPr>
          <p:nvPr/>
        </p:nvSpPr>
        <p:spPr bwMode="auto">
          <a:xfrm>
            <a:off x="3276600" y="304800"/>
            <a:ext cx="396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solidFill>
                  <a:schemeClr val="tx1"/>
                </a:solidFill>
              </a:rPr>
              <a:t>TQC01 post test Island</a:t>
            </a:r>
          </a:p>
        </p:txBody>
      </p:sp>
      <p:sp>
        <p:nvSpPr>
          <p:cNvPr id="967684" name="Line 4"/>
          <p:cNvSpPr>
            <a:spLocks noChangeShapeType="1"/>
          </p:cNvSpPr>
          <p:nvPr/>
        </p:nvSpPr>
        <p:spPr bwMode="auto">
          <a:xfrm flipV="1">
            <a:off x="5181600" y="4572000"/>
            <a:ext cx="9144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7685" name="Line 5"/>
          <p:cNvSpPr>
            <a:spLocks noChangeShapeType="1"/>
          </p:cNvSpPr>
          <p:nvPr/>
        </p:nvSpPr>
        <p:spPr bwMode="auto">
          <a:xfrm flipH="1" flipV="1">
            <a:off x="3505200" y="4572000"/>
            <a:ext cx="152400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6002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coils are wound around segmented bronze poles (heat treat.)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Because of bronze high thermal contraction, gaps open after cool-down and increase during ramp-up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In TQ test, quenches occurred around gaps: peak tension in pole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482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B8A4DA-9040-4C74-83E3-7146C57F4F9C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/>
          </a:p>
        </p:txBody>
      </p:sp>
      <p:pic>
        <p:nvPicPr>
          <p:cNvPr id="34823" name="Picture 11" descr="post_path_coil_ez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4" descr="tq-v1_mech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</p:spTree>
    <p:extLst>
      <p:ext uri="{BB962C8B-B14F-4D97-AF65-F5344CB8AC3E}">
        <p14:creationId xmlns:p14="http://schemas.microsoft.com/office/powerpoint/2010/main" val="24789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tq-v1_mech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58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56169A-342D-48EB-B3BB-95CAC979035F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/>
          </a:p>
        </p:txBody>
      </p:sp>
      <p:pic>
        <p:nvPicPr>
          <p:cNvPr id="35847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4800" y="1219200"/>
            <a:ext cx="8458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Nb</a:t>
            </a:r>
            <a:r>
              <a:rPr lang="en-US" sz="3200" baseline="-25000">
                <a:solidFill>
                  <a:schemeClr val="tx2"/>
                </a:solidFill>
                <a:latin typeface="+mn-lt"/>
              </a:rPr>
              <a:t>3</a:t>
            </a:r>
            <a:r>
              <a:rPr lang="en-US" sz="3200">
                <a:solidFill>
                  <a:schemeClr val="tx2"/>
                </a:solidFill>
                <a:latin typeface="+mn-lt"/>
              </a:rPr>
              <a:t>Sn coils are wound around segmented bronze poles (heat treat.)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Because of bronze high thermal contraction, gaps open after cool-down and increase during ramp-up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In TQ test, quenches occurred around gaps: peak tension in pole turn 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5850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2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tq-v1_mech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687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F6C7B0-5B7E-4CBC-90AE-23D11C29B8B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/>
          </a:p>
        </p:txBody>
      </p:sp>
      <p:pic>
        <p:nvPicPr>
          <p:cNvPr id="36871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6002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coils are wound around segmented bronze poles (heat treat.)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Because of bronze high thermal contraction, gaps open after cool-down and increase during ramp-up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/>
              <a:t>In TQ test, quenches occurred around gaps: peak tension in pole turn </a:t>
            </a:r>
          </a:p>
        </p:txBody>
      </p:sp>
      <p:pic>
        <p:nvPicPr>
          <p:cNvPr id="36874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52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 descr="tq-v1_mech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898775"/>
            <a:ext cx="4070350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Coil fabrication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06/02/2009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378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39A89A-4C74-4329-8DCA-392D0691D76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/>
          </a:p>
        </p:txBody>
      </p:sp>
      <p:pic>
        <p:nvPicPr>
          <p:cNvPr id="37895" name="Picture 11" descr="post_path_coil_ez_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" t="9412" r="8485" b="7843"/>
          <a:stretch>
            <a:fillRect/>
          </a:stretch>
        </p:blipFill>
        <p:spPr bwMode="auto">
          <a:xfrm>
            <a:off x="4394200" y="2895600"/>
            <a:ext cx="4352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427163" y="5867400"/>
            <a:ext cx="2078037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tx2"/>
                </a:solidFill>
                <a:latin typeface="+mj-lt"/>
              </a:rPr>
              <a:t>Displacement scaling: 100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04800" y="1219200"/>
            <a:ext cx="8458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Nb</a:t>
            </a:r>
            <a:r>
              <a:rPr lang="en-US" sz="3200" baseline="-25000">
                <a:solidFill>
                  <a:schemeClr val="tx2"/>
                </a:solidFill>
                <a:latin typeface="+mn-lt"/>
              </a:rPr>
              <a:t>3</a:t>
            </a:r>
            <a:r>
              <a:rPr lang="en-US" sz="3200">
                <a:solidFill>
                  <a:schemeClr val="tx2"/>
                </a:solidFill>
                <a:latin typeface="+mn-lt"/>
              </a:rPr>
              <a:t>Sn coils are wound around segmented bronze poles (heat treat.)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Because of bronze high thermal contraction, gaps open after cool-down and increase during ramp-up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3200">
                <a:solidFill>
                  <a:schemeClr val="tx2"/>
                </a:solidFill>
                <a:latin typeface="+mn-lt"/>
              </a:rPr>
              <a:t>In TQ test, quenches occurred around gaps: peak tension in pole turn 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7898" name="Picture 7" descr="lqs01_tqs02_cross-se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48"/>
          <a:stretch>
            <a:fillRect/>
          </a:stretch>
        </p:blipFill>
        <p:spPr bwMode="auto">
          <a:xfrm>
            <a:off x="457200" y="2947988"/>
            <a:ext cx="123031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3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13659</TotalTime>
  <Words>619</Words>
  <Application>Microsoft Office PowerPoint</Application>
  <PresentationFormat>On-screen Show (4:3)</PresentationFormat>
  <Paragraphs>157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Cambria</vt:lpstr>
      <vt:lpstr>Cambria Math</vt:lpstr>
      <vt:lpstr>Comic Sans MS</vt:lpstr>
      <vt:lpstr>Courier New</vt:lpstr>
      <vt:lpstr>Helvetica</vt:lpstr>
      <vt:lpstr>Times New Roman</vt:lpstr>
      <vt:lpstr>Wingdings</vt:lpstr>
      <vt:lpstr>Thème Office</vt:lpstr>
      <vt:lpstr>Coil strain</vt:lpstr>
      <vt:lpstr>TQS01 – shell, keys, rods</vt:lpstr>
      <vt:lpstr>TQ coils</vt:lpstr>
      <vt:lpstr>TQS01/01b: Quench-Origin Comparison</vt:lpstr>
      <vt:lpstr>PowerPoint Presentation</vt:lpstr>
      <vt:lpstr>Coil fabrication process</vt:lpstr>
      <vt:lpstr>Coil fabrication process</vt:lpstr>
      <vt:lpstr>Coil fabrication process</vt:lpstr>
      <vt:lpstr>Coil fabrication process</vt:lpstr>
      <vt:lpstr>Coil fabrication process</vt:lpstr>
      <vt:lpstr>Coil fabrication process</vt:lpstr>
      <vt:lpstr>Coil fabrication process</vt:lpstr>
      <vt:lpstr>Coil fabrication process</vt:lpstr>
      <vt:lpstr>MQXFS1 – FE Strains (From G. Vallone)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418</cp:revision>
  <dcterms:created xsi:type="dcterms:W3CDTF">2016-03-23T12:58:39Z</dcterms:created>
  <dcterms:modified xsi:type="dcterms:W3CDTF">2016-06-09T14:52:04Z</dcterms:modified>
</cp:coreProperties>
</file>