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59" r:id="rId5"/>
    <p:sldMasterId id="2147483667" r:id="rId6"/>
  </p:sldMasterIdLst>
  <p:notesMasterIdLst>
    <p:notesMasterId r:id="rId29"/>
  </p:notesMasterIdLst>
  <p:handoutMasterIdLst>
    <p:handoutMasterId r:id="rId30"/>
  </p:handoutMasterIdLst>
  <p:sldIdLst>
    <p:sldId id="328" r:id="rId7"/>
    <p:sldId id="329" r:id="rId8"/>
    <p:sldId id="330" r:id="rId9"/>
    <p:sldId id="331" r:id="rId10"/>
    <p:sldId id="332" r:id="rId11"/>
    <p:sldId id="333" r:id="rId12"/>
    <p:sldId id="334" r:id="rId13"/>
    <p:sldId id="335" r:id="rId14"/>
    <p:sldId id="342" r:id="rId15"/>
    <p:sldId id="337" r:id="rId16"/>
    <p:sldId id="338" r:id="rId17"/>
    <p:sldId id="339" r:id="rId18"/>
    <p:sldId id="318" r:id="rId19"/>
    <p:sldId id="319" r:id="rId20"/>
    <p:sldId id="326" r:id="rId21"/>
    <p:sldId id="327" r:id="rId22"/>
    <p:sldId id="341" r:id="rId23"/>
    <p:sldId id="324" r:id="rId24"/>
    <p:sldId id="320" r:id="rId25"/>
    <p:sldId id="323" r:id="rId26"/>
    <p:sldId id="321" r:id="rId27"/>
    <p:sldId id="325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C6E7"/>
    <a:srgbClr val="FFE6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77" autoAdjust="0"/>
    <p:restoredTop sz="94127" autoAdjust="0"/>
  </p:normalViewPr>
  <p:slideViewPr>
    <p:cSldViewPr snapToObjects="1" showGuides="1">
      <p:cViewPr varScale="1">
        <p:scale>
          <a:sx n="70" d="100"/>
          <a:sy n="70" d="100"/>
        </p:scale>
        <p:origin x="850" y="43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67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7544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922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978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1396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897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48219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37707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6218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444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27613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6656" cy="360000"/>
          </a:xfrm>
        </p:spPr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71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6232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5244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33319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5412856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7199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67744" y="6356350"/>
            <a:ext cx="6264256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36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2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MQXF International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59633" y="6233519"/>
            <a:ext cx="504056" cy="5998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  <p:pic>
        <p:nvPicPr>
          <p:cNvPr id="8" name="Image 7" descr="Logo-APO-LARP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799331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222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67744" y="6356350"/>
            <a:ext cx="6264256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7" name="Image 4" descr="CERN-logo_outline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73951" y="6280189"/>
            <a:ext cx="489737" cy="481625"/>
          </a:xfrm>
          <a:prstGeom prst="rect">
            <a:avLst/>
          </a:prstGeom>
        </p:spPr>
      </p:pic>
      <p:pic>
        <p:nvPicPr>
          <p:cNvPr id="8" name="Image 7" descr="Logo-APO-LARP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799331" y="6263451"/>
            <a:ext cx="432770" cy="515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36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2819400"/>
            <a:ext cx="7888032" cy="1329680"/>
          </a:xfrm>
        </p:spPr>
        <p:txBody>
          <a:bodyPr/>
          <a:lstStyle/>
          <a:p>
            <a:r>
              <a:rPr lang="en-GB" dirty="0" smtClean="0"/>
              <a:t>MQXF Work Organization at CERN and LARP</a:t>
            </a:r>
            <a:br>
              <a:rPr lang="en-GB" dirty="0" smtClean="0"/>
            </a:br>
            <a:r>
              <a:rPr lang="en-GB" dirty="0" smtClean="0"/>
              <a:t>CERN-LARP Integration &amp; Communication 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80000" cy="990600"/>
          </a:xfrm>
        </p:spPr>
        <p:txBody>
          <a:bodyPr/>
          <a:lstStyle/>
          <a:p>
            <a:r>
              <a:rPr lang="en-GB" dirty="0" smtClean="0"/>
              <a:t>Paolo Ferracin, Giorgio Ambrosio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31640" y="5085184"/>
            <a:ext cx="6624736" cy="74851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International Review of the </a:t>
            </a:r>
            <a:r>
              <a:rPr lang="en-GB" dirty="0" smtClean="0"/>
              <a:t>Inner Triplet Quadrupoles (MQXF) for HL-LHC</a:t>
            </a:r>
          </a:p>
          <a:p>
            <a:r>
              <a:rPr lang="en-US" dirty="0" smtClean="0"/>
              <a:t>7-10 June, 2016</a:t>
            </a:r>
          </a:p>
          <a:p>
            <a:r>
              <a:rPr lang="en-US" dirty="0" smtClean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2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prototype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Cryostat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D. Duarte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(CMI Section, </a:t>
            </a:r>
            <a:r>
              <a:rPr lang="en-GB" dirty="0">
                <a:solidFill>
                  <a:srgbClr val="FF0000"/>
                </a:solidFill>
              </a:rPr>
              <a:t>V. Parma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endParaRPr lang="en-GB" dirty="0" smtClean="0"/>
          </a:p>
          <a:p>
            <a:r>
              <a:rPr lang="en-GB" dirty="0" smtClean="0"/>
              <a:t>Test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H. Bajas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(TF Section, </a:t>
            </a:r>
            <a:r>
              <a:rPr lang="en-GB" dirty="0">
                <a:solidFill>
                  <a:srgbClr val="FF0000"/>
                </a:solidFill>
              </a:rPr>
              <a:t>M. Bajko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/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Test and analysis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FF0000"/>
                </a:solidFill>
              </a:rPr>
              <a:t>L. Fiscarelli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(MM Section, </a:t>
            </a:r>
            <a:r>
              <a:rPr lang="en-GB" dirty="0">
                <a:solidFill>
                  <a:srgbClr val="FF0000"/>
                </a:solidFill>
              </a:rPr>
              <a:t>S. Russenschuck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Magnetic measurements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10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632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CERN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Weekly meeting for short model activity</a:t>
            </a:r>
          </a:p>
          <a:p>
            <a:endParaRPr lang="en-GB" dirty="0"/>
          </a:p>
          <a:p>
            <a:r>
              <a:rPr lang="en-GB" dirty="0" smtClean="0"/>
              <a:t>Weekly meeting on prototype activities</a:t>
            </a:r>
          </a:p>
          <a:p>
            <a:pPr lvl="1"/>
            <a:r>
              <a:rPr lang="en-GB" dirty="0" smtClean="0"/>
              <a:t>Join 11T weekly meeting in June</a:t>
            </a:r>
          </a:p>
          <a:p>
            <a:pPr lvl="1"/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J.C. Perez </a:t>
            </a:r>
            <a:r>
              <a:rPr lang="en-GB" dirty="0" smtClean="0"/>
              <a:t>participate to LMF meetings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F. Lackner </a:t>
            </a:r>
            <a:r>
              <a:rPr lang="en-GB" dirty="0" smtClean="0"/>
              <a:t>participate to MDT meetings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11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895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0" y="2852936"/>
            <a:ext cx="7920000" cy="720000"/>
          </a:xfrm>
        </p:spPr>
        <p:txBody>
          <a:bodyPr/>
          <a:lstStyle/>
          <a:p>
            <a:r>
              <a:rPr lang="en-US" sz="3600" dirty="0" smtClean="0"/>
              <a:t>LARP MS Organization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12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98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2736"/>
            <a:ext cx="7632408" cy="530361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L1: G. Apollinari</a:t>
            </a:r>
          </a:p>
          <a:p>
            <a:r>
              <a:rPr lang="en-US" dirty="0" smtClean="0"/>
              <a:t>L2 for Magnet systems: G. Ambrosio</a:t>
            </a:r>
          </a:p>
          <a:p>
            <a:r>
              <a:rPr lang="en-US" dirty="0" smtClean="0"/>
              <a:t>L3 in Magnet systems:</a:t>
            </a:r>
          </a:p>
          <a:p>
            <a:pPr lvl="1"/>
            <a:r>
              <a:rPr lang="en-US" dirty="0" smtClean="0"/>
              <a:t>Design &amp; analysis: G. Sabbi</a:t>
            </a:r>
          </a:p>
          <a:p>
            <a:pPr lvl="1"/>
            <a:r>
              <a:rPr lang="en-US" dirty="0" smtClean="0"/>
              <a:t>Materials (conductor &amp; insulation): L. Cooley</a:t>
            </a:r>
          </a:p>
          <a:p>
            <a:pPr lvl="1"/>
            <a:r>
              <a:rPr lang="en-US" dirty="0" smtClean="0"/>
              <a:t>Coil fabrication </a:t>
            </a:r>
            <a:r>
              <a:rPr lang="en-US" dirty="0" err="1" smtClean="0"/>
              <a:t>wind&amp;cure</a:t>
            </a:r>
            <a:r>
              <a:rPr lang="en-US" dirty="0" smtClean="0"/>
              <a:t>: M. Yu</a:t>
            </a:r>
          </a:p>
          <a:p>
            <a:pPr lvl="1"/>
            <a:r>
              <a:rPr lang="en-US" dirty="0" smtClean="0"/>
              <a:t>Coil fabrication react&amp;impr: J. Schmalzle</a:t>
            </a:r>
          </a:p>
          <a:p>
            <a:pPr lvl="1"/>
            <a:r>
              <a:rPr lang="en-US" dirty="0" smtClean="0"/>
              <a:t>Magnet assembly: S. </a:t>
            </a:r>
            <a:r>
              <a:rPr lang="en-US" dirty="0" err="1" smtClean="0"/>
              <a:t>Prestemon</a:t>
            </a:r>
            <a:endParaRPr lang="en-US" dirty="0" smtClean="0"/>
          </a:p>
          <a:p>
            <a:pPr lvl="1"/>
            <a:r>
              <a:rPr lang="en-US" dirty="0" smtClean="0"/>
              <a:t>Cold-mass &amp; cryostat: S. Feher</a:t>
            </a:r>
          </a:p>
          <a:p>
            <a:pPr lvl="1"/>
            <a:r>
              <a:rPr lang="en-US" dirty="0" smtClean="0"/>
              <a:t>Tests and measurements: G. Chlachidze </a:t>
            </a:r>
          </a:p>
          <a:p>
            <a:r>
              <a:rPr lang="en-US" dirty="0" smtClean="0"/>
              <a:t>Task leaders: see next slide</a:t>
            </a:r>
          </a:p>
          <a:p>
            <a:r>
              <a:rPr lang="en-US" dirty="0" smtClean="0"/>
              <a:t>Laboratory representatives:  P. Wanderer (BNL),  S. </a:t>
            </a:r>
            <a:r>
              <a:rPr lang="en-US" dirty="0" err="1" smtClean="0"/>
              <a:t>Prestemon</a:t>
            </a:r>
            <a:r>
              <a:rPr lang="en-US" dirty="0" smtClean="0"/>
              <a:t> (LBNL), G. Ambrosio (FNAL)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843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Task codes &amp; Task Leaders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85269"/>
          <a:stretch/>
        </p:blipFill>
        <p:spPr>
          <a:xfrm>
            <a:off x="1079646" y="2132856"/>
            <a:ext cx="6986574" cy="20882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944" y="4653136"/>
            <a:ext cx="7111977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60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23914"/>
          <a:stretch/>
        </p:blipFill>
        <p:spPr>
          <a:xfrm>
            <a:off x="1403648" y="38547"/>
            <a:ext cx="4392488" cy="678113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extBox 1"/>
          <p:cNvSpPr txBox="1"/>
          <p:nvPr/>
        </p:nvSpPr>
        <p:spPr>
          <a:xfrm>
            <a:off x="6275516" y="35332"/>
            <a:ext cx="96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Cooley </a:t>
            </a:r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5855806" y="38547"/>
            <a:ext cx="360040" cy="14611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860032" y="4869160"/>
            <a:ext cx="864096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786773" y="4810363"/>
            <a:ext cx="9420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Prestemon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38789" y="6165304"/>
            <a:ext cx="9659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Feher </a:t>
            </a:r>
            <a:endParaRPr lang="en-US" dirty="0"/>
          </a:p>
        </p:txBody>
      </p:sp>
      <p:sp>
        <p:nvSpPr>
          <p:cNvPr id="13" name="Left Arrow 12"/>
          <p:cNvSpPr/>
          <p:nvPr/>
        </p:nvSpPr>
        <p:spPr>
          <a:xfrm>
            <a:off x="5919079" y="6394897"/>
            <a:ext cx="360040" cy="146119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0499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 Meetings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1219200"/>
            <a:ext cx="8074800" cy="4906963"/>
          </a:xfrm>
        </p:spPr>
        <p:txBody>
          <a:bodyPr/>
          <a:lstStyle/>
          <a:p>
            <a:r>
              <a:rPr lang="en-US" dirty="0" smtClean="0"/>
              <a:t>Weekly LARP Magnet System meetings</a:t>
            </a:r>
          </a:p>
          <a:p>
            <a:pPr lvl="1"/>
            <a:r>
              <a:rPr lang="en-US" dirty="0" smtClean="0"/>
              <a:t>All LARP MS people attending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Meetings within each lab as planned/requested by Lab Representatives, or L3s, or Task Leaders</a:t>
            </a:r>
          </a:p>
          <a:p>
            <a:endParaRPr lang="en-US" dirty="0"/>
          </a:p>
          <a:p>
            <a:r>
              <a:rPr lang="en-US" dirty="0" smtClean="0"/>
              <a:t>Technical meetings are mostly done by LARP-CERN Working Groups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32007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620" y="2852936"/>
            <a:ext cx="7920000" cy="720000"/>
          </a:xfrm>
        </p:spPr>
        <p:txBody>
          <a:bodyPr/>
          <a:lstStyle/>
          <a:p>
            <a:r>
              <a:rPr lang="en-US" sz="3600" dirty="0" smtClean="0"/>
              <a:t>CERN-LARP Integration, Coordination and Communication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38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Working Group Mtgs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9036496" cy="5591646"/>
          </a:xfrm>
        </p:spPr>
        <p:txBody>
          <a:bodyPr>
            <a:normAutofit/>
          </a:bodyPr>
          <a:lstStyle/>
          <a:p>
            <a:r>
              <a:rPr lang="en-US" dirty="0" smtClean="0"/>
              <a:t>We have several Working Groups attended and organized by CERN and LARP people.</a:t>
            </a:r>
          </a:p>
          <a:p>
            <a:pPr lvl="1"/>
            <a:r>
              <a:rPr lang="en-US" dirty="0" smtClean="0"/>
              <a:t>Conductor WG</a:t>
            </a:r>
          </a:p>
          <a:p>
            <a:pPr lvl="1"/>
            <a:r>
              <a:rPr lang="en-US" dirty="0" smtClean="0"/>
              <a:t>Coil WG</a:t>
            </a:r>
          </a:p>
          <a:p>
            <a:pPr lvl="1"/>
            <a:r>
              <a:rPr lang="en-US" dirty="0" smtClean="0"/>
              <a:t>Structure WG</a:t>
            </a:r>
          </a:p>
          <a:p>
            <a:pPr lvl="1"/>
            <a:r>
              <a:rPr lang="en-US" dirty="0" smtClean="0"/>
              <a:t>Testing WG</a:t>
            </a:r>
          </a:p>
          <a:p>
            <a:pPr lvl="1"/>
            <a:r>
              <a:rPr lang="en-US" dirty="0" smtClean="0"/>
              <a:t>Ad-hoc WGs for special </a:t>
            </a:r>
            <a:r>
              <a:rPr lang="en-US" dirty="0" smtClean="0"/>
              <a:t>topics (cold mass, …)</a:t>
            </a:r>
            <a:endParaRPr lang="en-US" dirty="0" smtClean="0"/>
          </a:p>
          <a:p>
            <a:r>
              <a:rPr lang="en-US" dirty="0" smtClean="0"/>
              <a:t>Meetings </a:t>
            </a:r>
            <a:r>
              <a:rPr lang="en-US" dirty="0"/>
              <a:t>are by </a:t>
            </a:r>
            <a:r>
              <a:rPr lang="en-US" dirty="0" smtClean="0"/>
              <a:t>video-conference</a:t>
            </a:r>
          </a:p>
          <a:p>
            <a:r>
              <a:rPr lang="en-US" dirty="0"/>
              <a:t>T</a:t>
            </a:r>
            <a:r>
              <a:rPr lang="en-US" dirty="0" smtClean="0"/>
              <a:t>here </a:t>
            </a:r>
            <a:r>
              <a:rPr lang="en-US" dirty="0"/>
              <a:t>is </a:t>
            </a:r>
            <a:r>
              <a:rPr lang="en-US" dirty="0" smtClean="0"/>
              <a:t>one-two </a:t>
            </a:r>
            <a:r>
              <a:rPr lang="en-US" dirty="0"/>
              <a:t>WG </a:t>
            </a:r>
            <a:r>
              <a:rPr lang="en-US" dirty="0" smtClean="0"/>
              <a:t>video-mtg(s) </a:t>
            </a:r>
            <a:r>
              <a:rPr lang="en-US" dirty="0"/>
              <a:t>every </a:t>
            </a:r>
            <a:r>
              <a:rPr lang="en-US" dirty="0" smtClean="0"/>
              <a:t>week</a:t>
            </a:r>
          </a:p>
          <a:p>
            <a:r>
              <a:rPr lang="en-US" dirty="0" smtClean="0"/>
              <a:t>Presentations and documents are stored on Indico</a:t>
            </a:r>
          </a:p>
          <a:p>
            <a:r>
              <a:rPr lang="en-US" dirty="0" smtClean="0"/>
              <a:t>Minutes, Decisions, and Action Items are distributed and stored (Indico or </a:t>
            </a:r>
            <a:r>
              <a:rPr lang="en-US" dirty="0" err="1" smtClean="0"/>
              <a:t>DocDB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28465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LARP-CERN Working Group mtgs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1124744"/>
            <a:ext cx="7920000" cy="4906963"/>
          </a:xfrm>
        </p:spPr>
        <p:txBody>
          <a:bodyPr/>
          <a:lstStyle/>
          <a:p>
            <a:r>
              <a:rPr lang="en-US" dirty="0" smtClean="0"/>
              <a:t>WG mtgs in the last few months: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2711"/>
          <a:stretch/>
        </p:blipFill>
        <p:spPr>
          <a:xfrm>
            <a:off x="0" y="1988840"/>
            <a:ext cx="9144000" cy="4944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66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Activities at CERN</a:t>
            </a:r>
          </a:p>
          <a:p>
            <a:pPr lvl="1"/>
            <a:r>
              <a:rPr lang="en-GB" dirty="0" smtClean="0"/>
              <a:t>Short model</a:t>
            </a:r>
          </a:p>
          <a:p>
            <a:pPr lvl="1"/>
            <a:r>
              <a:rPr lang="en-GB" dirty="0" smtClean="0"/>
              <a:t>Prototype</a:t>
            </a:r>
          </a:p>
          <a:p>
            <a:endParaRPr lang="en-GB" dirty="0"/>
          </a:p>
          <a:p>
            <a:r>
              <a:rPr lang="en-GB" dirty="0" smtClean="0"/>
              <a:t>Exchange of information with LARP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2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302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US" dirty="0" smtClean="0"/>
              <a:t>Workshops &amp; Collaboration Mtgs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764704"/>
            <a:ext cx="8723272" cy="5591646"/>
          </a:xfrm>
        </p:spPr>
        <p:txBody>
          <a:bodyPr>
            <a:normAutofit/>
          </a:bodyPr>
          <a:lstStyle/>
          <a:p>
            <a:r>
              <a:rPr lang="en-US" dirty="0" smtClean="0"/>
              <a:t>We have topical Workshops</a:t>
            </a:r>
            <a:r>
              <a:rPr lang="en-US" dirty="0"/>
              <a:t> </a:t>
            </a:r>
            <a:r>
              <a:rPr lang="en-US" dirty="0" smtClean="0"/>
              <a:t>attended and organized by CERN-LARP people.</a:t>
            </a:r>
          </a:p>
          <a:p>
            <a:r>
              <a:rPr lang="en-US" dirty="0" smtClean="0"/>
              <a:t>Key people are travelling, and some people may join by video-conference</a:t>
            </a:r>
          </a:p>
          <a:p>
            <a:r>
              <a:rPr lang="en-US" dirty="0" smtClean="0"/>
              <a:t>There are about two Workshops per year</a:t>
            </a:r>
          </a:p>
          <a:p>
            <a:pPr lvl="1"/>
            <a:r>
              <a:rPr lang="en-US" dirty="0" smtClean="0"/>
              <a:t>Quench Protection</a:t>
            </a:r>
          </a:p>
          <a:p>
            <a:pPr lvl="1"/>
            <a:r>
              <a:rPr lang="en-US" dirty="0" smtClean="0"/>
              <a:t>Structures (Last one was in February)</a:t>
            </a:r>
          </a:p>
          <a:p>
            <a:pPr lvl="1"/>
            <a:r>
              <a:rPr lang="en-US" dirty="0" smtClean="0"/>
              <a:t>Coil fabrication</a:t>
            </a:r>
          </a:p>
          <a:p>
            <a:pPr lvl="1"/>
            <a:r>
              <a:rPr lang="en-US" dirty="0" smtClean="0"/>
              <a:t>Test Facilities (First one is next week)</a:t>
            </a:r>
          </a:p>
          <a:p>
            <a:r>
              <a:rPr lang="en-US" dirty="0" smtClean="0"/>
              <a:t>There is a LARP-HiLumi Collaboration Mtg every 6 months</a:t>
            </a:r>
          </a:p>
          <a:p>
            <a:pPr lvl="1"/>
            <a:r>
              <a:rPr lang="en-US" dirty="0" smtClean="0"/>
              <a:t>Attended by the whole collaboration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370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dirty="0" smtClean="0"/>
              <a:t>Test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0032" y="778965"/>
            <a:ext cx="8434800" cy="12098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Test plans are developed by Test WG</a:t>
            </a:r>
          </a:p>
          <a:p>
            <a:r>
              <a:rPr lang="en-US" dirty="0"/>
              <a:t>T</a:t>
            </a:r>
            <a:r>
              <a:rPr lang="en-US" dirty="0" smtClean="0"/>
              <a:t>est plan document is shared with larger collaboration for comments, and stored on LARP </a:t>
            </a:r>
            <a:r>
              <a:rPr lang="en-US" dirty="0" err="1" smtClean="0"/>
              <a:t>DocDB</a:t>
            </a:r>
            <a:endParaRPr lang="en-US" dirty="0" smtClean="0"/>
          </a:p>
          <a:p>
            <a:r>
              <a:rPr lang="en-US" dirty="0" smtClean="0"/>
              <a:t>Test plan implementation discussed weekly (phone/skype/mtgs)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3583"/>
            <a:ext cx="9143999" cy="4754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312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Giorgio Ambrosio and Paolo Ferracin have phone or skype coordination meetings almost every week.</a:t>
            </a:r>
          </a:p>
          <a:p>
            <a:r>
              <a:rPr lang="en-US" dirty="0" smtClean="0"/>
              <a:t>Sometimes other people (Ezio </a:t>
            </a:r>
            <a:r>
              <a:rPr lang="en-US" dirty="0" err="1" smtClean="0"/>
              <a:t>Todesco</a:t>
            </a:r>
            <a:r>
              <a:rPr lang="en-US" dirty="0" smtClean="0"/>
              <a:t>, some LARP L3s) join these meetings.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MQXF International Review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3690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705744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Within </a:t>
            </a:r>
            <a:r>
              <a:rPr lang="en-GB" dirty="0" err="1"/>
              <a:t>HiLumi</a:t>
            </a:r>
            <a:r>
              <a:rPr lang="en-GB" dirty="0"/>
              <a:t>, MQXF </a:t>
            </a:r>
            <a:r>
              <a:rPr lang="en-GB" dirty="0" smtClean="0"/>
              <a:t>is </a:t>
            </a:r>
            <a:r>
              <a:rPr lang="en-GB" dirty="0"/>
              <a:t>part of the WP3 (</a:t>
            </a:r>
            <a:r>
              <a:rPr lang="en-GB" dirty="0">
                <a:solidFill>
                  <a:srgbClr val="FF0000"/>
                </a:solidFill>
              </a:rPr>
              <a:t>E. Todesco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Definition of specification/requirements, conceptual design, interaction with other projects within WP3 and with other WPs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~Monthly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meeting to share information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3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7" name="Content Placeholder 6" descr="struc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7123" y="2744775"/>
            <a:ext cx="5009753" cy="3173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1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short model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Activities carried out in the MDT section (</a:t>
            </a:r>
            <a:r>
              <a:rPr lang="en-GB" dirty="0" smtClean="0">
                <a:solidFill>
                  <a:srgbClr val="FF0000"/>
                </a:solidFill>
              </a:rPr>
              <a:t>G. De Rijk)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in 927 </a:t>
            </a:r>
            <a:r>
              <a:rPr lang="en-GB" dirty="0" smtClean="0">
                <a:solidFill>
                  <a:srgbClr val="FF0000"/>
                </a:solidFill>
              </a:rPr>
              <a:t>(J.C. Perez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Weekly meeting to coordinate different projects</a:t>
            </a:r>
          </a:p>
          <a:p>
            <a:endParaRPr lang="en-GB" dirty="0"/>
          </a:p>
          <a:p>
            <a:r>
              <a:rPr lang="en-GB" dirty="0" smtClean="0"/>
              <a:t>Strand/cable activities (SCD section, </a:t>
            </a:r>
            <a:r>
              <a:rPr lang="en-GB" dirty="0" smtClean="0">
                <a:solidFill>
                  <a:srgbClr val="FF0000"/>
                </a:solidFill>
              </a:rPr>
              <a:t>A. Ballarino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Strand: </a:t>
            </a:r>
            <a:r>
              <a:rPr lang="en-GB" dirty="0" smtClean="0">
                <a:solidFill>
                  <a:srgbClr val="FF0000"/>
                </a:solidFill>
              </a:rPr>
              <a:t>B. Bordini</a:t>
            </a:r>
          </a:p>
          <a:p>
            <a:pPr lvl="1"/>
            <a:r>
              <a:rPr lang="en-GB" dirty="0" smtClean="0"/>
              <a:t>Cable: </a:t>
            </a:r>
            <a:r>
              <a:rPr lang="en-GB" dirty="0" smtClean="0">
                <a:solidFill>
                  <a:srgbClr val="FF0000"/>
                </a:solidFill>
              </a:rPr>
              <a:t>J. Fleiter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Monthly meetings to define cable fabrications need, check status, plans (other projects included)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cable fabrication and coil fabrication sequence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6113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short model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Magnet design and analysis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S. Izquierdo Bermudez</a:t>
            </a:r>
          </a:p>
          <a:p>
            <a:pPr lvl="2"/>
            <a:r>
              <a:rPr lang="en-GB" dirty="0"/>
              <a:t>Magnetic design and analysis</a:t>
            </a:r>
          </a:p>
          <a:p>
            <a:pPr lvl="2"/>
            <a:r>
              <a:rPr lang="en-GB" dirty="0"/>
              <a:t>Coil and coil-parts design</a:t>
            </a:r>
          </a:p>
          <a:p>
            <a:pPr lvl="2"/>
            <a:r>
              <a:rPr lang="en-GB" dirty="0"/>
              <a:t>Coil part procurement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G. Vallone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 design and analysis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E. Todesco and S. Izquierdo Bermudez</a:t>
            </a: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QP system design and analysis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CAD models and drawings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T. Sahner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(EN/MME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Meetings every 2-3 months to define plans and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5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210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 short model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Coil fabrication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J.C. Perez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J. Mazet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 braiding and coil winding/curing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N. Bourcey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Reaction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Maury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R. Gauthier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Impregnation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J.C. Perez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Trace fabrication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Electrical tests (F.O. Pincot)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Dimensional measurements (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J. Ferradas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Troitino)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 Cavanna (ASG)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QC, documentation, follow-up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6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020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short model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Magnet fabrication</a:t>
            </a:r>
            <a:endParaRPr lang="en-GB" dirty="0"/>
          </a:p>
          <a:p>
            <a:pPr lvl="1"/>
            <a:r>
              <a:rPr lang="en-GB" dirty="0">
                <a:solidFill>
                  <a:srgbClr val="FF0000"/>
                </a:solidFill>
              </a:rPr>
              <a:t>J.C. Perez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Bourcey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Assembly and loading operations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Grosclaude and M. Guinchard (EN/MME)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Strain gauge installation and analysis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A. Dallocchio and P. Moyret (EN/MME)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Magnet parts procurement</a:t>
            </a: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Bestmann (EN-ACE-SU) </a:t>
            </a:r>
            <a:endParaRPr lang="en-GB" u="sng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Alignment measurements</a:t>
            </a:r>
          </a:p>
          <a:p>
            <a:r>
              <a:rPr lang="en-GB" dirty="0"/>
              <a:t>Magnet </a:t>
            </a:r>
            <a:r>
              <a:rPr lang="en-GB" dirty="0" smtClean="0"/>
              <a:t>test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H. Bajas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(TF Section, </a:t>
            </a:r>
            <a:r>
              <a:rPr lang="en-GB" dirty="0" smtClean="0">
                <a:solidFill>
                  <a:srgbClr val="FF0000"/>
                </a:solidFill>
              </a:rPr>
              <a:t>M. Bajko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/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Test and analysis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L. Fiscarelli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(MM Section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dirty="0" smtClean="0">
                <a:solidFill>
                  <a:srgbClr val="FF0000"/>
                </a:solidFill>
              </a:rPr>
              <a:t>S. Russenschuck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 smtClean="0">
              <a:solidFill>
                <a:srgbClr val="FF0000"/>
              </a:solidFill>
            </a:endParaRPr>
          </a:p>
          <a:p>
            <a:pPr lvl="2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agnetic measurements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/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7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635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</a:t>
            </a:r>
            <a:r>
              <a:rPr lang="en-GB" dirty="0" smtClean="0"/>
              <a:t>prototype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Activities carried out in the LMF section (</a:t>
            </a:r>
            <a:r>
              <a:rPr lang="en-GB" dirty="0" smtClean="0">
                <a:solidFill>
                  <a:srgbClr val="FF0000"/>
                </a:solidFill>
              </a:rPr>
              <a:t>F. Savary)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180</a:t>
            </a:r>
          </a:p>
          <a:p>
            <a:endParaRPr lang="en-GB" dirty="0"/>
          </a:p>
          <a:p>
            <a:r>
              <a:rPr lang="en-GB" dirty="0" smtClean="0"/>
              <a:t>Strand/cable activities (SCD section, </a:t>
            </a:r>
            <a:r>
              <a:rPr lang="en-GB" dirty="0" smtClean="0">
                <a:solidFill>
                  <a:srgbClr val="FF0000"/>
                </a:solidFill>
              </a:rPr>
              <a:t>A. Ballarino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Strand: </a:t>
            </a:r>
            <a:r>
              <a:rPr lang="en-GB" dirty="0" smtClean="0">
                <a:solidFill>
                  <a:srgbClr val="FF0000"/>
                </a:solidFill>
              </a:rPr>
              <a:t>B. Bordini</a:t>
            </a:r>
          </a:p>
          <a:p>
            <a:pPr lvl="1"/>
            <a:r>
              <a:rPr lang="en-GB" dirty="0" smtClean="0"/>
              <a:t>Cable: </a:t>
            </a:r>
            <a:r>
              <a:rPr lang="en-GB" dirty="0" smtClean="0">
                <a:solidFill>
                  <a:srgbClr val="FF0000"/>
                </a:solidFill>
              </a:rPr>
              <a:t>J. Fleiter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Monthly meetings to define cable fabrications need, check status, plans (other projects included)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 cable fabrication and coil fabrication sequence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8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6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MQXF prototype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Transfer of information from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short model to prototype</a:t>
            </a:r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J.C. Perez</a:t>
            </a:r>
          </a:p>
          <a:p>
            <a:pPr lvl="2"/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 Cavanna (ASG)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 fabrication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N.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Boursey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Support structure and assembly tooling</a:t>
            </a:r>
            <a:endParaRPr lang="en-GB" dirty="0" smtClean="0"/>
          </a:p>
          <a:p>
            <a:r>
              <a:rPr lang="en-GB" dirty="0" smtClean="0"/>
              <a:t>Coil </a:t>
            </a:r>
            <a:r>
              <a:rPr lang="en-GB" dirty="0"/>
              <a:t>fabrication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F. Lackner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S. Triquet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Winding/curing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(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Revilak, BNG)</a:t>
            </a:r>
          </a:p>
          <a:p>
            <a:pPr lvl="2"/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Triquet</a:t>
            </a:r>
            <a:endParaRPr lang="en-GB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Reaction/impregnation/instrumentation (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Genestier, Alstom-GE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J.C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Perez</a:t>
            </a:r>
          </a:p>
          <a:p>
            <a:pPr lvl="3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Trace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fabrication</a:t>
            </a:r>
          </a:p>
          <a:p>
            <a:pPr lvl="2"/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Dallocchio and P. Moyret (EN/MME)</a:t>
            </a:r>
          </a:p>
          <a:p>
            <a:pPr lvl="3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 parts procurement</a:t>
            </a:r>
          </a:p>
          <a:p>
            <a:r>
              <a:rPr lang="en-GB" dirty="0"/>
              <a:t>Magnet fabrication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F. Lackner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Coil-pack assembly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H. Prin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Yoke-shell assembly, magnet pre-loading and cold-mass assembly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</a:t>
            </a:r>
            <a:r>
              <a:rPr lang="en-GB" dirty="0">
                <a:solidFill>
                  <a:srgbClr val="FF0000"/>
                </a:solidFill>
              </a:rPr>
              <a:t>. Dallocchio and P. Moyret </a:t>
            </a:r>
            <a:r>
              <a:rPr lang="en-GB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(EN/MME)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Magnet parts procurement</a:t>
            </a: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>
                <a:solidFill>
                  <a:srgbClr val="64BCD9"/>
                </a:solidFill>
              </a:rPr>
              <a:t>Paolo Ferracin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2976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purl.org/dc/dcmitype/"/>
    <ds:schemaRef ds:uri="http://www.w3.org/XML/1998/namespace"/>
    <ds:schemaRef ds:uri="http://schemas.microsoft.com/office/2006/documentManagement/types"/>
    <ds:schemaRef ds:uri="http://purl.org/dc/elements/1.1/"/>
    <ds:schemaRef ds:uri="http://purl.org/dc/terms/"/>
    <ds:schemaRef ds:uri="8946e33d-fd2f-4ae4-8ee9-d90c129cdf9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6562</TotalTime>
  <Words>1041</Words>
  <Application>Microsoft Office PowerPoint</Application>
  <PresentationFormat>On-screen Show (4:3)</PresentationFormat>
  <Paragraphs>224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Thème Office</vt:lpstr>
      <vt:lpstr>1_Thème Office</vt:lpstr>
      <vt:lpstr>2_Thème Office</vt:lpstr>
      <vt:lpstr>MQXF Work Organization at CERN and LARP CERN-LARP Integration &amp; Communication </vt:lpstr>
      <vt:lpstr>Outline</vt:lpstr>
      <vt:lpstr>MQXF activities</vt:lpstr>
      <vt:lpstr>MQXF short model activities</vt:lpstr>
      <vt:lpstr>MQXF short model activities</vt:lpstr>
      <vt:lpstr>MQXF short model activities</vt:lpstr>
      <vt:lpstr>MQXF short model activities</vt:lpstr>
      <vt:lpstr>MQXF prototype activities</vt:lpstr>
      <vt:lpstr>MQXF prototype activities</vt:lpstr>
      <vt:lpstr>MQXF prototype activities</vt:lpstr>
      <vt:lpstr>CERN meetings</vt:lpstr>
      <vt:lpstr>LARP MS Organization</vt:lpstr>
      <vt:lpstr>LARP Organization</vt:lpstr>
      <vt:lpstr>LARP Task codes &amp; Task Leaders</vt:lpstr>
      <vt:lpstr>PowerPoint Presentation</vt:lpstr>
      <vt:lpstr>LARP Meetings</vt:lpstr>
      <vt:lpstr>CERN-LARP Integration, Coordination and Communication</vt:lpstr>
      <vt:lpstr>Working Group Mtgs</vt:lpstr>
      <vt:lpstr>LARP-CERN Working Group mtgs</vt:lpstr>
      <vt:lpstr>Workshops &amp; Collaboration Mtgs</vt:lpstr>
      <vt:lpstr>Test plan</vt:lpstr>
      <vt:lpstr>Coordination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Giorgio Ambrosio x2297 12326N</cp:lastModifiedBy>
  <cp:revision>325</cp:revision>
  <dcterms:created xsi:type="dcterms:W3CDTF">2016-03-23T12:58:39Z</dcterms:created>
  <dcterms:modified xsi:type="dcterms:W3CDTF">2016-06-09T10:34:03Z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