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272" r:id="rId2"/>
    <p:sldId id="274" r:id="rId3"/>
    <p:sldId id="275" r:id="rId4"/>
    <p:sldId id="276" r:id="rId5"/>
    <p:sldId id="277" r:id="rId6"/>
    <p:sldId id="286" r:id="rId7"/>
    <p:sldId id="278" r:id="rId8"/>
    <p:sldId id="287" r:id="rId9"/>
    <p:sldId id="288" r:id="rId10"/>
    <p:sldId id="273" r:id="rId11"/>
    <p:sldId id="289" r:id="rId12"/>
    <p:sldId id="290" r:id="rId13"/>
    <p:sldId id="284" r:id="rId14"/>
    <p:sldId id="281" r:id="rId15"/>
    <p:sldId id="285"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6FF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51" autoAdjust="0"/>
    <p:restoredTop sz="94714" autoAdjust="0"/>
  </p:normalViewPr>
  <p:slideViewPr>
    <p:cSldViewPr snapToObjects="1" showGuides="1">
      <p:cViewPr>
        <p:scale>
          <a:sx n="100" d="100"/>
          <a:sy n="100" d="100"/>
        </p:scale>
        <p:origin x="-1728" y="-7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09/06/16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039607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09/06/16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104234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extLst>
      <p:ext uri="{BB962C8B-B14F-4D97-AF65-F5344CB8AC3E}">
        <p14:creationId xmlns:p14="http://schemas.microsoft.com/office/powerpoint/2010/main" val="2118169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extLst>
      <p:ext uri="{BB962C8B-B14F-4D97-AF65-F5344CB8AC3E}">
        <p14:creationId xmlns:p14="http://schemas.microsoft.com/office/powerpoint/2010/main" val="2927444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extLst>
      <p:ext uri="{BB962C8B-B14F-4D97-AF65-F5344CB8AC3E}">
        <p14:creationId xmlns:p14="http://schemas.microsoft.com/office/powerpoint/2010/main" val="4063591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Tree>
    <p:extLst>
      <p:ext uri="{BB962C8B-B14F-4D97-AF65-F5344CB8AC3E}">
        <p14:creationId xmlns:p14="http://schemas.microsoft.com/office/powerpoint/2010/main" val="3724668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fr-FR" noProof="0" smtClean="0"/>
              <a:t>D. Wollmann</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D. Wollmann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pic>
        <p:nvPicPr>
          <p:cNvPr id="7" name="Image 5" descr="CERN-logo_outline.jpg"/>
          <p:cNvPicPr>
            <a:picLocks noChangeAspect="1"/>
          </p:cNvPicPr>
          <p:nvPr userDrawn="1"/>
        </p:nvPicPr>
        <p:blipFill>
          <a:blip r:embed="rId2"/>
          <a:stretch>
            <a:fillRect/>
          </a:stretch>
        </p:blipFill>
        <p:spPr>
          <a:xfrm>
            <a:off x="1341511"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D. Wollmann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pic>
        <p:nvPicPr>
          <p:cNvPr id="10" name="Image 5" descr="CERN-logo_outline.jpg"/>
          <p:cNvPicPr>
            <a:picLocks noChangeAspect="1"/>
          </p:cNvPicPr>
          <p:nvPr userDrawn="1"/>
        </p:nvPicPr>
        <p:blipFill>
          <a:blip r:embed="rId2"/>
          <a:stretch>
            <a:fillRect/>
          </a:stretch>
        </p:blipFill>
        <p:spPr>
          <a:xfrm>
            <a:off x="1341511"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D. Wollmann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pic>
        <p:nvPicPr>
          <p:cNvPr id="6" name="Image 5" descr="CERN-logo_outline.jpg"/>
          <p:cNvPicPr>
            <a:picLocks noChangeAspect="1"/>
          </p:cNvPicPr>
          <p:nvPr userDrawn="1"/>
        </p:nvPicPr>
        <p:blipFill>
          <a:blip r:embed="rId2"/>
          <a:stretch>
            <a:fillRect/>
          </a:stretch>
        </p:blipFill>
        <p:spPr>
          <a:xfrm>
            <a:off x="1341511"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D. Wollmann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pic>
        <p:nvPicPr>
          <p:cNvPr id="5" name="Image 5" descr="CERN-logo_outline.jpg"/>
          <p:cNvPicPr>
            <a:picLocks noChangeAspect="1"/>
          </p:cNvPicPr>
          <p:nvPr userDrawn="1"/>
        </p:nvPicPr>
        <p:blipFill>
          <a:blip r:embed="rId2"/>
          <a:stretch>
            <a:fillRect/>
          </a:stretch>
        </p:blipFill>
        <p:spPr>
          <a:xfrm>
            <a:off x="1341511"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D. Wollmann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pic>
        <p:nvPicPr>
          <p:cNvPr id="8" name="Image 5" descr="CERN-logo_outline.jpg"/>
          <p:cNvPicPr>
            <a:picLocks noChangeAspect="1"/>
          </p:cNvPicPr>
          <p:nvPr userDrawn="1"/>
        </p:nvPicPr>
        <p:blipFill>
          <a:blip r:embed="rId2"/>
          <a:stretch>
            <a:fillRect/>
          </a:stretch>
        </p:blipFill>
        <p:spPr>
          <a:xfrm>
            <a:off x="1341511"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smtClean="0"/>
              <a:t>D. Wollmann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38100"/>
            <a:ext cx="8420100" cy="62865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1783814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D. Wollmann</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5" Type="http://schemas.openxmlformats.org/officeDocument/2006/relationships/image" Target="../media/image14.tif"/><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477759/contributions/1156032/attachments/1247301/1837535/HiLumi-Verweij.pdf" TargetMode="Externa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Inner Triplet </a:t>
            </a:r>
            <a:r>
              <a:rPr lang="en-US" dirty="0"/>
              <a:t>P</a:t>
            </a:r>
            <a:r>
              <a:rPr lang="en-US" dirty="0" smtClean="0"/>
              <a:t>rotection Strategy </a:t>
            </a:r>
            <a:br>
              <a:rPr lang="en-US" dirty="0" smtClean="0"/>
            </a:br>
            <a:r>
              <a:rPr lang="en-US" dirty="0" smtClean="0"/>
              <a:t>LHC &amp; HL-LHC</a:t>
            </a:r>
            <a:br>
              <a:rPr lang="en-US" dirty="0" smtClean="0"/>
            </a:br>
            <a:endParaRPr lang="en-US" sz="1800" dirty="0"/>
          </a:p>
        </p:txBody>
      </p:sp>
      <p:sp>
        <p:nvSpPr>
          <p:cNvPr id="3" name="Subtitle 2"/>
          <p:cNvSpPr>
            <a:spLocks noGrp="1"/>
          </p:cNvSpPr>
          <p:nvPr>
            <p:ph type="subTitle" idx="1"/>
          </p:nvPr>
        </p:nvSpPr>
        <p:spPr>
          <a:xfrm>
            <a:off x="1371600" y="4800600"/>
            <a:ext cx="6480000" cy="990600"/>
          </a:xfrm>
        </p:spPr>
        <p:txBody>
          <a:bodyPr>
            <a:normAutofit/>
          </a:bodyPr>
          <a:lstStyle/>
          <a:p>
            <a:r>
              <a:rPr lang="en-US" dirty="0" smtClean="0"/>
              <a:t>Daniel </a:t>
            </a:r>
            <a:r>
              <a:rPr lang="en-US" dirty="0" smtClean="0"/>
              <a:t>Wollmann </a:t>
            </a:r>
          </a:p>
          <a:p>
            <a:r>
              <a:rPr lang="en-US" sz="1400" dirty="0" smtClean="0"/>
              <a:t>with </a:t>
            </a:r>
            <a:r>
              <a:rPr lang="en-US" sz="1400" dirty="0" smtClean="0"/>
              <a:t>Inputs from B. </a:t>
            </a:r>
            <a:r>
              <a:rPr lang="en-US" sz="1400" dirty="0" err="1" smtClean="0"/>
              <a:t>Auchmann</a:t>
            </a:r>
            <a:r>
              <a:rPr lang="en-US" sz="1400" dirty="0" smtClean="0"/>
              <a:t>, G. </a:t>
            </a:r>
            <a:r>
              <a:rPr lang="en-US" sz="1400" dirty="0" err="1"/>
              <a:t>A</a:t>
            </a:r>
            <a:r>
              <a:rPr lang="en-US" sz="1400" dirty="0" err="1" smtClean="0"/>
              <a:t>mbrosio</a:t>
            </a:r>
            <a:r>
              <a:rPr lang="en-US" sz="1400" dirty="0" smtClean="0"/>
              <a:t>, R</a:t>
            </a:r>
            <a:r>
              <a:rPr lang="en-US" sz="1400" dirty="0" smtClean="0"/>
              <a:t>. </a:t>
            </a:r>
            <a:r>
              <a:rPr lang="en-US" sz="1400" dirty="0" err="1" smtClean="0"/>
              <a:t>Denz</a:t>
            </a:r>
            <a:r>
              <a:rPr lang="en-US" sz="1400" dirty="0" smtClean="0"/>
              <a:t>, P. </a:t>
            </a:r>
            <a:r>
              <a:rPr lang="en-US" sz="1400" dirty="0" err="1" smtClean="0"/>
              <a:t>Fessia</a:t>
            </a:r>
            <a:r>
              <a:rPr lang="en-US" sz="1400" dirty="0" smtClean="0"/>
              <a:t>, E. </a:t>
            </a:r>
            <a:r>
              <a:rPr lang="en-US" sz="1400" dirty="0" err="1" smtClean="0"/>
              <a:t>Ravaioli</a:t>
            </a:r>
            <a:r>
              <a:rPr lang="en-US" sz="1400" dirty="0" smtClean="0"/>
              <a:t>, F</a:t>
            </a:r>
            <a:r>
              <a:rPr lang="en-US" sz="1400" dirty="0"/>
              <a:t>. Rodrigues </a:t>
            </a:r>
            <a:r>
              <a:rPr lang="en-US" sz="1400" dirty="0" err="1"/>
              <a:t>Mateos</a:t>
            </a:r>
            <a:r>
              <a:rPr lang="en-US" sz="1400" dirty="0" smtClean="0"/>
              <a:t>, G. </a:t>
            </a:r>
            <a:r>
              <a:rPr lang="en-US" sz="1400" dirty="0" err="1" smtClean="0"/>
              <a:t>Sabbi</a:t>
            </a:r>
            <a:r>
              <a:rPr lang="en-US" sz="1400" dirty="0" smtClean="0"/>
              <a:t>, E</a:t>
            </a:r>
            <a:r>
              <a:rPr lang="en-US" sz="1400" dirty="0" smtClean="0"/>
              <a:t>. </a:t>
            </a:r>
            <a:r>
              <a:rPr lang="en-US" sz="1400" dirty="0" err="1" smtClean="0"/>
              <a:t>Todesco</a:t>
            </a:r>
            <a:r>
              <a:rPr lang="en-US" sz="1400" dirty="0" smtClean="0"/>
              <a:t>, A. </a:t>
            </a:r>
            <a:r>
              <a:rPr lang="en-US" sz="1400" dirty="0" err="1" smtClean="0"/>
              <a:t>Verweij</a:t>
            </a:r>
            <a:r>
              <a:rPr lang="en-US" sz="1400" dirty="0" smtClean="0"/>
              <a:t>, M. </a:t>
            </a:r>
            <a:r>
              <a:rPr lang="en-US" sz="1400" dirty="0" err="1" smtClean="0"/>
              <a:t>Zerlauth</a:t>
            </a:r>
            <a:endParaRPr lang="en-US" sz="1400" dirty="0"/>
          </a:p>
        </p:txBody>
      </p:sp>
      <p:sp>
        <p:nvSpPr>
          <p:cNvPr id="4" name="Text Placeholder 3"/>
          <p:cNvSpPr>
            <a:spLocks noGrp="1"/>
          </p:cNvSpPr>
          <p:nvPr>
            <p:ph type="body" sz="quarter" idx="14"/>
          </p:nvPr>
        </p:nvSpPr>
        <p:spPr>
          <a:xfrm>
            <a:off x="1371600" y="5899150"/>
            <a:ext cx="6480000" cy="482178"/>
          </a:xfrm>
        </p:spPr>
        <p:txBody>
          <a:bodyPr>
            <a:normAutofit fontScale="92500" lnSpcReduction="20000"/>
          </a:bodyPr>
          <a:lstStyle/>
          <a:p>
            <a:pPr>
              <a:lnSpc>
                <a:spcPct val="120000"/>
              </a:lnSpc>
            </a:pPr>
            <a:r>
              <a:rPr lang="en-US" dirty="0" smtClean="0"/>
              <a:t>International Review of the Inner Triplet </a:t>
            </a:r>
            <a:r>
              <a:rPr lang="en-US" dirty="0" err="1" smtClean="0"/>
              <a:t>Quadrupoles</a:t>
            </a:r>
            <a:r>
              <a:rPr lang="en-US" dirty="0" smtClean="0"/>
              <a:t> (MQXF) for HL-LHC 07.-</a:t>
            </a:r>
            <a:r>
              <a:rPr lang="en-US" dirty="0" smtClean="0"/>
              <a:t>10</a:t>
            </a:r>
            <a:r>
              <a:rPr lang="en-US" dirty="0" smtClean="0"/>
              <a:t>.06.2016  </a:t>
            </a:r>
            <a:r>
              <a:rPr lang="en-US" dirty="0" smtClean="0"/>
              <a:t>- CERN</a:t>
            </a:r>
            <a:endParaRPr lang="en-US" dirty="0"/>
          </a:p>
        </p:txBody>
      </p:sp>
    </p:spTree>
    <p:extLst>
      <p:ext uri="{BB962C8B-B14F-4D97-AF65-F5344CB8AC3E}">
        <p14:creationId xmlns:p14="http://schemas.microsoft.com/office/powerpoint/2010/main" val="11101743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you for your attention!</a:t>
            </a:r>
            <a:br>
              <a:rPr lang="en-US" dirty="0" smtClean="0"/>
            </a:br>
            <a:r>
              <a:rPr lang="en-US" dirty="0" smtClean="0"/>
              <a:t>Question</a:t>
            </a:r>
            <a:r>
              <a:rPr lang="en-US" dirty="0"/>
              <a:t>?</a:t>
            </a:r>
          </a:p>
        </p:txBody>
      </p:sp>
      <p:sp>
        <p:nvSpPr>
          <p:cNvPr id="3" name="Footer Placeholder 2"/>
          <p:cNvSpPr>
            <a:spLocks noGrp="1"/>
          </p:cNvSpPr>
          <p:nvPr>
            <p:ph type="ftr" sz="quarter" idx="11"/>
          </p:nvPr>
        </p:nvSpPr>
        <p:spPr/>
        <p:txBody>
          <a:bodyPr/>
          <a:lstStyle/>
          <a:p>
            <a:r>
              <a:rPr lang="fr-FR" noProof="0" smtClean="0"/>
              <a:t>D. Wollmann</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dirty="0"/>
          </a:p>
        </p:txBody>
      </p:sp>
      <p:sp>
        <p:nvSpPr>
          <p:cNvPr id="5" name="Text Placeholder 4"/>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9896506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Compatibility between SC link and MQXF protection </a:t>
            </a:r>
            <a:r>
              <a:rPr lang="en-US" dirty="0" smtClean="0"/>
              <a:t>system – Magnet current discharge</a:t>
            </a:r>
            <a:endParaRPr lang="en-US" dirty="0"/>
          </a:p>
        </p:txBody>
      </p:sp>
      <p:sp>
        <p:nvSpPr>
          <p:cNvPr id="3" name="Content Placeholder 2"/>
          <p:cNvSpPr>
            <a:spLocks noGrp="1"/>
          </p:cNvSpPr>
          <p:nvPr>
            <p:ph idx="1"/>
          </p:nvPr>
        </p:nvSpPr>
        <p:spPr>
          <a:xfrm>
            <a:off x="251520" y="1556792"/>
            <a:ext cx="8640960" cy="4536504"/>
          </a:xfrm>
        </p:spPr>
        <p:txBody>
          <a:bodyPr>
            <a:normAutofit/>
          </a:bodyPr>
          <a:lstStyle/>
          <a:p>
            <a:pPr lvl="0">
              <a:lnSpc>
                <a:spcPct val="110000"/>
              </a:lnSpc>
            </a:pPr>
            <a:r>
              <a:rPr lang="en-US" sz="2000" dirty="0" smtClean="0"/>
              <a:t>In </a:t>
            </a:r>
            <a:r>
              <a:rPr lang="en-US" sz="2000" dirty="0"/>
              <a:t>order to assure the protection of the magnet’s hot-spot against overheating, the current in the magnet circuit has to be discharged in a few hundred millisecond (at nominal current, about 200 </a:t>
            </a:r>
            <a:r>
              <a:rPr lang="en-US" sz="2000" dirty="0" err="1"/>
              <a:t>ms</a:t>
            </a:r>
            <a:r>
              <a:rPr lang="en-US" sz="2000" dirty="0"/>
              <a:t>). The </a:t>
            </a:r>
            <a:r>
              <a:rPr lang="en-US" sz="2000" b="1" dirty="0"/>
              <a:t>choice of the quench protection system</a:t>
            </a:r>
            <a:r>
              <a:rPr lang="en-US" sz="2000" dirty="0"/>
              <a:t> (only outer QH; outer and inner QH; outer QH and CLIQ; outer and inner QH and CLIQ) </a:t>
            </a:r>
            <a:r>
              <a:rPr lang="en-US" sz="2000" b="1" dirty="0"/>
              <a:t>changes the discharge time only by a few tens of millisecond</a:t>
            </a:r>
            <a:r>
              <a:rPr lang="en-US" sz="2000" dirty="0"/>
              <a:t>.</a:t>
            </a:r>
          </a:p>
          <a:p>
            <a:pPr>
              <a:lnSpc>
                <a:spcPct val="110000"/>
              </a:lnSpc>
            </a:pPr>
            <a:r>
              <a:rPr lang="en-US" sz="2000" dirty="0"/>
              <a:t>Following the recommendation of the HL-LHC Circuit Review, the </a:t>
            </a:r>
            <a:r>
              <a:rPr lang="en-US" sz="2000" dirty="0" err="1"/>
              <a:t>busbars</a:t>
            </a:r>
            <a:r>
              <a:rPr lang="en-US" sz="2000" dirty="0"/>
              <a:t> of the superconducting link need to be designed to operate in this condition without interference to the </a:t>
            </a:r>
            <a:r>
              <a:rPr lang="en-US" sz="2000" dirty="0" err="1"/>
              <a:t>busbars</a:t>
            </a:r>
            <a:r>
              <a:rPr lang="en-US" sz="2000" dirty="0"/>
              <a:t> of other circuits. </a:t>
            </a:r>
            <a:r>
              <a:rPr lang="en-US" sz="2000" b="1" dirty="0"/>
              <a:t>The electro-magnetic coupling between </a:t>
            </a:r>
            <a:r>
              <a:rPr lang="en-US" sz="2000" b="1" dirty="0" err="1"/>
              <a:t>busbars</a:t>
            </a:r>
            <a:r>
              <a:rPr lang="en-US" sz="2000" b="1" dirty="0"/>
              <a:t> of different circuits should be studied in detail to assure no spurious quench detection is triggered after a quench in an MQXF magnet</a:t>
            </a:r>
            <a:r>
              <a:rPr lang="en-US" sz="2000" dirty="0"/>
              <a:t>.</a:t>
            </a:r>
            <a:r>
              <a:rPr lang="en-US" sz="2000" dirty="0"/>
              <a:t> </a:t>
            </a:r>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400394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Compatibility between SC link and MQXF protection </a:t>
            </a:r>
            <a:r>
              <a:rPr lang="en-US" dirty="0" smtClean="0"/>
              <a:t>system – CLIQ system</a:t>
            </a:r>
            <a:endParaRPr lang="en-US" dirty="0"/>
          </a:p>
        </p:txBody>
      </p:sp>
      <p:sp>
        <p:nvSpPr>
          <p:cNvPr id="3" name="Content Placeholder 2"/>
          <p:cNvSpPr>
            <a:spLocks noGrp="1"/>
          </p:cNvSpPr>
          <p:nvPr>
            <p:ph idx="1"/>
          </p:nvPr>
        </p:nvSpPr>
        <p:spPr>
          <a:xfrm>
            <a:off x="251520" y="980728"/>
            <a:ext cx="8795280" cy="5375622"/>
          </a:xfrm>
        </p:spPr>
        <p:txBody>
          <a:bodyPr>
            <a:normAutofit fontScale="70000" lnSpcReduction="20000"/>
          </a:bodyPr>
          <a:lstStyle/>
          <a:p>
            <a:pPr lvl="0">
              <a:lnSpc>
                <a:spcPct val="120000"/>
              </a:lnSpc>
            </a:pPr>
            <a:r>
              <a:rPr lang="en-US" dirty="0" smtClean="0"/>
              <a:t>CLIQ </a:t>
            </a:r>
            <a:r>
              <a:rPr lang="en-US" dirty="0"/>
              <a:t>introduces an oscillating current with a peak of about </a:t>
            </a:r>
            <a:r>
              <a:rPr lang="en-US" b="1" dirty="0"/>
              <a:t>1.5 kA and a frequency of about 12 </a:t>
            </a:r>
            <a:r>
              <a:rPr lang="en-US" b="1" dirty="0" smtClean="0"/>
              <a:t>Hz.</a:t>
            </a:r>
            <a:endParaRPr lang="en-US" b="1" dirty="0"/>
          </a:p>
          <a:p>
            <a:pPr lvl="0">
              <a:lnSpc>
                <a:spcPct val="120000"/>
              </a:lnSpc>
            </a:pPr>
            <a:r>
              <a:rPr lang="en-US" dirty="0"/>
              <a:t>Overcurrent: The charging polarity of the CLIQ units can be chosen so as to introduce a first peak lower than the initial current in the circuit. At nominal current, the current in the circuit is rapidly discharged and the second peak is also lower than the initial current (see figure below). Thus, </a:t>
            </a:r>
            <a:r>
              <a:rPr lang="en-US" b="1" dirty="0"/>
              <a:t>CLIQ introduces no overcurrent in the superconducting link main </a:t>
            </a:r>
            <a:r>
              <a:rPr lang="en-US" b="1" dirty="0" err="1"/>
              <a:t>busbars</a:t>
            </a:r>
            <a:r>
              <a:rPr lang="en-US" dirty="0"/>
              <a:t>.</a:t>
            </a:r>
          </a:p>
          <a:p>
            <a:pPr lvl="0">
              <a:lnSpc>
                <a:spcPct val="120000"/>
              </a:lnSpc>
            </a:pPr>
            <a:r>
              <a:rPr lang="en-US" dirty="0"/>
              <a:t>Overvoltage: The voltage across each cold mass of the circuit (Q1, Q2a, Q2b, Q3) is limited by the presence of the parallel diodes and of the crowbars of the power supplies. Thus, </a:t>
            </a:r>
            <a:r>
              <a:rPr lang="en-US" b="1" dirty="0"/>
              <a:t>CLIQ introduces no overvoltage across the superconducting link main </a:t>
            </a:r>
            <a:r>
              <a:rPr lang="en-US" b="1" dirty="0" err="1"/>
              <a:t>busbars</a:t>
            </a:r>
            <a:r>
              <a:rPr lang="en-US" dirty="0"/>
              <a:t>.</a:t>
            </a:r>
          </a:p>
          <a:p>
            <a:pPr>
              <a:lnSpc>
                <a:spcPct val="120000"/>
              </a:lnSpc>
            </a:pPr>
            <a:r>
              <a:rPr lang="en-US" dirty="0"/>
              <a:t>Electro-magnetic interference: The amplitude of the current changes introduced by CLIQ is lower than that developed during the discharge of the magnet. Thus, </a:t>
            </a:r>
            <a:r>
              <a:rPr lang="en-US" b="1" dirty="0"/>
              <a:t>using only QH or QH+CLIQ does not change the peak </a:t>
            </a:r>
            <a:r>
              <a:rPr lang="en-US" b="1" dirty="0" err="1"/>
              <a:t>dI</a:t>
            </a:r>
            <a:r>
              <a:rPr lang="en-US" b="1" dirty="0"/>
              <a:t>/</a:t>
            </a:r>
            <a:r>
              <a:rPr lang="en-US" b="1" dirty="0" err="1"/>
              <a:t>dt</a:t>
            </a:r>
            <a:r>
              <a:rPr lang="en-US" b="1" dirty="0"/>
              <a:t> of the current through the superconducting link</a:t>
            </a:r>
            <a:r>
              <a:rPr lang="en-US" dirty="0"/>
              <a:t>.</a:t>
            </a:r>
            <a:r>
              <a:rPr lang="en-US" dirty="0"/>
              <a:t> </a:t>
            </a:r>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4207715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06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ChangeArrowheads="1"/>
          </p:cNvSpPr>
          <p:nvPr/>
        </p:nvSpPr>
        <p:spPr bwMode="auto">
          <a:xfrm>
            <a:off x="792163" y="169780"/>
            <a:ext cx="6827837" cy="510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a:lnSpc>
                <a:spcPct val="84000"/>
              </a:lnSpc>
              <a:buClr>
                <a:srgbClr val="000000"/>
              </a:buClr>
              <a:buSzPct val="100000"/>
              <a:buFont typeface="Arial" charset="0"/>
              <a:buNone/>
            </a:pPr>
            <a:r>
              <a:rPr lang="en-GB" sz="3200" dirty="0" smtClean="0">
                <a:solidFill>
                  <a:srgbClr val="FF0000"/>
                </a:solidFill>
                <a:latin typeface="Calibri" panose="020F0502020204030204" pitchFamily="34" charset="0"/>
              </a:rPr>
              <a:t>Simulated currents in the circuit</a:t>
            </a:r>
            <a:endParaRPr lang="en-GB" sz="3200" dirty="0">
              <a:solidFill>
                <a:srgbClr val="FF0000"/>
              </a:solidFill>
              <a:latin typeface="Calibri" panose="020F0502020204030204" pitchFamily="34" charset="0"/>
            </a:endParaRPr>
          </a:p>
        </p:txBody>
      </p:sp>
      <p:sp>
        <p:nvSpPr>
          <p:cNvPr id="4100" name="Line 4"/>
          <p:cNvSpPr>
            <a:spLocks noChangeShapeType="1"/>
          </p:cNvSpPr>
          <p:nvPr/>
        </p:nvSpPr>
        <p:spPr bwMode="auto">
          <a:xfrm>
            <a:off x="792163" y="675752"/>
            <a:ext cx="6827837"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wrap="square">
            <a:spAutoFit/>
          </a:bodyPr>
          <a:lstStyle/>
          <a:p>
            <a:endParaRPr lang="en-US" dirty="0">
              <a:latin typeface="Calibri" panose="020F0502020204030204" pitchFamily="34" charset="0"/>
            </a:endParaRPr>
          </a:p>
        </p:txBody>
      </p:sp>
      <p:pic>
        <p:nvPicPr>
          <p:cNvPr id="4101" name="Picture 10" descr="2011-10-04_logoHiLumi561p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0" y="76200"/>
            <a:ext cx="142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rotWithShape="1">
          <a:blip r:embed="rId5">
            <a:extLst>
              <a:ext uri="{28A0092B-C50C-407E-A947-70E740481C1C}">
                <a14:useLocalDpi xmlns:a14="http://schemas.microsoft.com/office/drawing/2010/main" val="0"/>
              </a:ext>
            </a:extLst>
          </a:blip>
          <a:srcRect t="5491" r="22542"/>
          <a:stretch/>
        </p:blipFill>
        <p:spPr>
          <a:xfrm>
            <a:off x="152400" y="914399"/>
            <a:ext cx="6065837" cy="5550889"/>
          </a:xfrm>
          <a:prstGeom prst="rect">
            <a:avLst/>
          </a:prstGeom>
        </p:spPr>
      </p:pic>
      <p:sp>
        <p:nvSpPr>
          <p:cNvPr id="36" name="TextBox 35"/>
          <p:cNvSpPr txBox="1"/>
          <p:nvPr/>
        </p:nvSpPr>
        <p:spPr>
          <a:xfrm>
            <a:off x="6468618" y="3428377"/>
            <a:ext cx="2302764" cy="656837"/>
          </a:xfrm>
          <a:prstGeom prst="rect">
            <a:avLst/>
          </a:prstGeom>
          <a:solidFill>
            <a:srgbClr val="FFFF99"/>
          </a:solidFill>
          <a:ln>
            <a:solidFill>
              <a:srgbClr val="FFC0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defPPr>
              <a:defRPr lang="en-US"/>
            </a:defPPr>
            <a:lvl1pPr marL="0" marR="0" indent="0" algn="ctr" defTabSz="914400" latinLnBrk="0">
              <a:lnSpc>
                <a:spcPct val="100000"/>
              </a:lnSpc>
              <a:buClrTx/>
              <a:buSzTx/>
              <a:buFontTx/>
              <a:buNone/>
              <a:tabLst/>
              <a:defRPr kumimoji="0" b="1" i="0" strike="noStrike" cap="none" normalizeH="0" baseline="0">
                <a:ln>
                  <a:noFill/>
                </a:ln>
                <a:effectLst/>
                <a:latin typeface="Calibri" panose="020F0502020204030204" pitchFamily="34" charset="0"/>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r>
              <a:rPr lang="en-US" sz="1800" b="0" dirty="0" smtClean="0"/>
              <a:t>Hot-spot temperature </a:t>
            </a:r>
            <a:r>
              <a:rPr lang="en-US" sz="1800" b="0" dirty="0" smtClean="0">
                <a:solidFill>
                  <a:srgbClr val="FF0000"/>
                </a:solidFill>
              </a:rPr>
              <a:t>T</a:t>
            </a:r>
            <a:r>
              <a:rPr lang="en-US" sz="1800" b="0" baseline="-25000" dirty="0" smtClean="0">
                <a:solidFill>
                  <a:srgbClr val="FF0000"/>
                </a:solidFill>
              </a:rPr>
              <a:t>hot</a:t>
            </a:r>
            <a:r>
              <a:rPr lang="en-US" sz="1800" b="0" dirty="0" smtClean="0">
                <a:solidFill>
                  <a:srgbClr val="FF0000"/>
                </a:solidFill>
              </a:rPr>
              <a:t>~230 K</a:t>
            </a:r>
            <a:endParaRPr lang="en-GB" sz="1800" b="0" dirty="0"/>
          </a:p>
        </p:txBody>
      </p:sp>
      <p:sp>
        <p:nvSpPr>
          <p:cNvPr id="11" name="Rectangle 10"/>
          <p:cNvSpPr/>
          <p:nvPr/>
        </p:nvSpPr>
        <p:spPr bwMode="auto">
          <a:xfrm>
            <a:off x="6257906" y="914399"/>
            <a:ext cx="2787604" cy="2280333"/>
          </a:xfrm>
          <a:prstGeom prst="rect">
            <a:avLst/>
          </a:prstGeom>
          <a:solidFill>
            <a:schemeClr val="bg1"/>
          </a:solidFill>
          <a:ln>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r>
              <a:rPr lang="en-US" sz="2000" u="sng" dirty="0">
                <a:solidFill>
                  <a:schemeClr val="tx1"/>
                </a:solidFill>
                <a:latin typeface="Calibri" panose="020F0502020204030204" pitchFamily="34" charset="0"/>
              </a:rPr>
              <a:t>CLIQ units for Q2a/Q2b</a:t>
            </a:r>
          </a:p>
          <a:p>
            <a:r>
              <a:rPr lang="en-US" sz="2000" dirty="0">
                <a:solidFill>
                  <a:schemeClr val="tx1"/>
                </a:solidFill>
                <a:latin typeface="Calibri" panose="020F0502020204030204" pitchFamily="34" charset="0"/>
              </a:rPr>
              <a:t>Charging voltage: </a:t>
            </a:r>
            <a:r>
              <a:rPr lang="en-US" sz="2000" dirty="0">
                <a:solidFill>
                  <a:srgbClr val="FF0000"/>
                </a:solidFill>
                <a:latin typeface="Calibri" panose="020F0502020204030204" pitchFamily="34" charset="0"/>
              </a:rPr>
              <a:t>1000 V</a:t>
            </a:r>
          </a:p>
          <a:p>
            <a:r>
              <a:rPr lang="en-US" sz="2000" dirty="0">
                <a:solidFill>
                  <a:schemeClr val="tx1"/>
                </a:solidFill>
                <a:latin typeface="Calibri" panose="020F0502020204030204" pitchFamily="34" charset="0"/>
              </a:rPr>
              <a:t>Capacitance: 40 </a:t>
            </a:r>
            <a:r>
              <a:rPr lang="en-US" sz="2000" dirty="0" smtClean="0">
                <a:solidFill>
                  <a:schemeClr val="tx1"/>
                </a:solidFill>
                <a:latin typeface="Calibri" panose="020F0502020204030204" pitchFamily="34" charset="0"/>
              </a:rPr>
              <a:t>mF</a:t>
            </a:r>
          </a:p>
          <a:p>
            <a:endParaRPr lang="en-US" sz="2000" dirty="0">
              <a:solidFill>
                <a:schemeClr val="tx1"/>
              </a:solidFill>
              <a:latin typeface="Calibri" panose="020F0502020204030204" pitchFamily="34" charset="0"/>
            </a:endParaRPr>
          </a:p>
          <a:p>
            <a:r>
              <a:rPr lang="en-US" sz="2000" u="sng" dirty="0">
                <a:solidFill>
                  <a:schemeClr val="tx1"/>
                </a:solidFill>
                <a:latin typeface="Calibri" panose="020F0502020204030204" pitchFamily="34" charset="0"/>
              </a:rPr>
              <a:t>CLIQ units for </a:t>
            </a:r>
            <a:r>
              <a:rPr lang="en-US" sz="2000" u="sng" dirty="0" smtClean="0">
                <a:solidFill>
                  <a:schemeClr val="tx1"/>
                </a:solidFill>
                <a:latin typeface="Calibri" panose="020F0502020204030204" pitchFamily="34" charset="0"/>
              </a:rPr>
              <a:t>Q1/Q3</a:t>
            </a:r>
            <a:endParaRPr lang="en-US" sz="2000" u="sng" dirty="0">
              <a:solidFill>
                <a:schemeClr val="tx1"/>
              </a:solidFill>
              <a:latin typeface="Calibri" panose="020F0502020204030204" pitchFamily="34" charset="0"/>
            </a:endParaRPr>
          </a:p>
          <a:p>
            <a:r>
              <a:rPr lang="en-US" sz="2000" dirty="0">
                <a:solidFill>
                  <a:schemeClr val="tx1"/>
                </a:solidFill>
                <a:latin typeface="Calibri" panose="020F0502020204030204" pitchFamily="34" charset="0"/>
              </a:rPr>
              <a:t>Charging voltage: </a:t>
            </a:r>
            <a:r>
              <a:rPr lang="en-US" sz="2000" dirty="0" smtClean="0">
                <a:solidFill>
                  <a:srgbClr val="FF0000"/>
                </a:solidFill>
                <a:latin typeface="Calibri" panose="020F0502020204030204" pitchFamily="34" charset="0"/>
              </a:rPr>
              <a:t>600 </a:t>
            </a:r>
            <a:r>
              <a:rPr lang="en-US" sz="2000" dirty="0">
                <a:solidFill>
                  <a:srgbClr val="FF0000"/>
                </a:solidFill>
                <a:latin typeface="Calibri" panose="020F0502020204030204" pitchFamily="34" charset="0"/>
              </a:rPr>
              <a:t>V</a:t>
            </a:r>
          </a:p>
          <a:p>
            <a:r>
              <a:rPr lang="en-US" sz="2000" dirty="0">
                <a:solidFill>
                  <a:schemeClr val="tx1"/>
                </a:solidFill>
                <a:latin typeface="Calibri" panose="020F0502020204030204" pitchFamily="34" charset="0"/>
              </a:rPr>
              <a:t>Capacitance: 40 </a:t>
            </a:r>
            <a:r>
              <a:rPr lang="en-US" sz="2000" dirty="0" smtClean="0">
                <a:solidFill>
                  <a:schemeClr val="tx1"/>
                </a:solidFill>
                <a:latin typeface="Calibri" panose="020F0502020204030204" pitchFamily="34" charset="0"/>
              </a:rPr>
              <a:t>mF</a:t>
            </a:r>
            <a:endParaRPr lang="en-US" sz="2000" dirty="0">
              <a:solidFill>
                <a:schemeClr val="tx1"/>
              </a:solidFill>
              <a:latin typeface="Calibri" panose="020F0502020204030204" pitchFamily="34" charset="0"/>
            </a:endParaRPr>
          </a:p>
        </p:txBody>
      </p:sp>
      <p:sp>
        <p:nvSpPr>
          <p:cNvPr id="12" name="Rectangle 11"/>
          <p:cNvSpPr/>
          <p:nvPr/>
        </p:nvSpPr>
        <p:spPr bwMode="auto">
          <a:xfrm>
            <a:off x="1524000" y="774334"/>
            <a:ext cx="1143000" cy="451532"/>
          </a:xfrm>
          <a:prstGeom prst="rect">
            <a:avLst/>
          </a:prstGeom>
          <a:solidFill>
            <a:schemeClr val="bg1"/>
          </a:solidFill>
          <a:ln w="12700">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2000" dirty="0" smtClean="0">
                <a:solidFill>
                  <a:schemeClr val="tx1"/>
                </a:solidFill>
                <a:latin typeface="Calibri" panose="020F0502020204030204" pitchFamily="34" charset="0"/>
              </a:rPr>
              <a:t>Q2a/Q2b</a:t>
            </a:r>
            <a:endParaRPr lang="en-US" sz="2000" dirty="0">
              <a:solidFill>
                <a:schemeClr val="tx1"/>
              </a:solidFill>
              <a:latin typeface="Calibri" panose="020F0502020204030204" pitchFamily="34" charset="0"/>
            </a:endParaRPr>
          </a:p>
        </p:txBody>
      </p:sp>
      <p:sp>
        <p:nvSpPr>
          <p:cNvPr id="13" name="Rectangle 12"/>
          <p:cNvSpPr/>
          <p:nvPr/>
        </p:nvSpPr>
        <p:spPr bwMode="auto">
          <a:xfrm>
            <a:off x="3048000" y="762000"/>
            <a:ext cx="904894" cy="451532"/>
          </a:xfrm>
          <a:prstGeom prst="rect">
            <a:avLst/>
          </a:prstGeom>
          <a:solidFill>
            <a:schemeClr val="bg1"/>
          </a:solidFill>
          <a:ln w="12700">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2000">
                <a:solidFill>
                  <a:schemeClr val="tx1"/>
                </a:solidFill>
                <a:latin typeface="Calibri" panose="020F0502020204030204" pitchFamily="34" charset="0"/>
              </a:rPr>
              <a:t>Q1/Q3</a:t>
            </a:r>
            <a:endParaRPr lang="en-US" sz="2000" dirty="0">
              <a:solidFill>
                <a:schemeClr val="tx1"/>
              </a:solidFill>
              <a:latin typeface="Calibri" panose="020F0502020204030204" pitchFamily="34" charset="0"/>
            </a:endParaRPr>
          </a:p>
        </p:txBody>
      </p:sp>
      <p:sp>
        <p:nvSpPr>
          <p:cNvPr id="17" name="Rectangle 16"/>
          <p:cNvSpPr/>
          <p:nvPr/>
        </p:nvSpPr>
        <p:spPr bwMode="auto">
          <a:xfrm>
            <a:off x="639763" y="5105400"/>
            <a:ext cx="794012" cy="451532"/>
          </a:xfrm>
          <a:prstGeom prst="rect">
            <a:avLst/>
          </a:prstGeom>
          <a:solidFill>
            <a:schemeClr val="bg1"/>
          </a:solidFill>
          <a:ln w="12700">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2000" dirty="0" smtClean="0">
                <a:solidFill>
                  <a:schemeClr val="tx1"/>
                </a:solidFill>
                <a:latin typeface="Calibri" panose="020F0502020204030204" pitchFamily="34" charset="0"/>
              </a:rPr>
              <a:t>CLIQ</a:t>
            </a:r>
            <a:endParaRPr lang="en-US" sz="2000" dirty="0">
              <a:solidFill>
                <a:schemeClr val="tx1"/>
              </a:solidFill>
              <a:latin typeface="Calibri" panose="020F0502020204030204" pitchFamily="34" charset="0"/>
            </a:endParaRPr>
          </a:p>
        </p:txBody>
      </p:sp>
      <p:sp>
        <p:nvSpPr>
          <p:cNvPr id="18" name="Rectangle 17"/>
          <p:cNvSpPr/>
          <p:nvPr/>
        </p:nvSpPr>
        <p:spPr bwMode="auto">
          <a:xfrm>
            <a:off x="2346194" y="3464077"/>
            <a:ext cx="1006606" cy="451532"/>
          </a:xfrm>
          <a:prstGeom prst="rect">
            <a:avLst/>
          </a:prstGeom>
          <a:solidFill>
            <a:schemeClr val="bg1"/>
          </a:solidFill>
          <a:ln w="12700">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2000" dirty="0" smtClean="0">
                <a:solidFill>
                  <a:schemeClr val="tx1"/>
                </a:solidFill>
                <a:latin typeface="Calibri" panose="020F0502020204030204" pitchFamily="34" charset="0"/>
              </a:rPr>
              <a:t>Diodes</a:t>
            </a:r>
            <a:endParaRPr lang="en-US" sz="2000" dirty="0">
              <a:solidFill>
                <a:schemeClr val="tx1"/>
              </a:solidFill>
              <a:latin typeface="Calibri" panose="020F0502020204030204" pitchFamily="34" charset="0"/>
            </a:endParaRPr>
          </a:p>
        </p:txBody>
      </p:sp>
      <p:cxnSp>
        <p:nvCxnSpPr>
          <p:cNvPr id="3" name="Straight Arrow Connector 2"/>
          <p:cNvCxnSpPr>
            <a:stCxn id="12" idx="2"/>
          </p:cNvCxnSpPr>
          <p:nvPr/>
        </p:nvCxnSpPr>
        <p:spPr bwMode="auto">
          <a:xfrm flipH="1">
            <a:off x="1905002" y="1225866"/>
            <a:ext cx="190498" cy="22193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5" name="Straight Arrow Connector 4"/>
          <p:cNvCxnSpPr/>
          <p:nvPr/>
        </p:nvCxnSpPr>
        <p:spPr bwMode="auto">
          <a:xfrm flipH="1">
            <a:off x="2057400" y="1225866"/>
            <a:ext cx="1295400" cy="45053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8" name="Straight Arrow Connector 7"/>
          <p:cNvCxnSpPr/>
          <p:nvPr/>
        </p:nvCxnSpPr>
        <p:spPr bwMode="auto">
          <a:xfrm flipV="1">
            <a:off x="1066800" y="4572000"/>
            <a:ext cx="609600" cy="533400"/>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9" name="Straight Arrow Connector 18"/>
          <p:cNvCxnSpPr>
            <a:stCxn id="17" idx="3"/>
          </p:cNvCxnSpPr>
          <p:nvPr/>
        </p:nvCxnSpPr>
        <p:spPr bwMode="auto">
          <a:xfrm flipV="1">
            <a:off x="1433775" y="5105400"/>
            <a:ext cx="547425" cy="225766"/>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1" name="Straight Arrow Connector 20"/>
          <p:cNvCxnSpPr>
            <a:stCxn id="17" idx="3"/>
          </p:cNvCxnSpPr>
          <p:nvPr/>
        </p:nvCxnSpPr>
        <p:spPr bwMode="auto">
          <a:xfrm>
            <a:off x="1433775" y="5331166"/>
            <a:ext cx="427037" cy="7903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flipH="1">
            <a:off x="2209800" y="3915609"/>
            <a:ext cx="609600" cy="80879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6" name="Straight Arrow Connector 25"/>
          <p:cNvCxnSpPr/>
          <p:nvPr/>
        </p:nvCxnSpPr>
        <p:spPr bwMode="auto">
          <a:xfrm>
            <a:off x="2819400" y="3915609"/>
            <a:ext cx="783781" cy="80879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8" name="Straight Arrow Connector 27"/>
          <p:cNvCxnSpPr/>
          <p:nvPr/>
        </p:nvCxnSpPr>
        <p:spPr bwMode="auto">
          <a:xfrm>
            <a:off x="2819400" y="3915609"/>
            <a:ext cx="0" cy="80879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2" name="Rectangle 21"/>
          <p:cNvSpPr/>
          <p:nvPr/>
        </p:nvSpPr>
        <p:spPr bwMode="auto">
          <a:xfrm>
            <a:off x="6096001" y="4230517"/>
            <a:ext cx="2946400" cy="2234772"/>
          </a:xfrm>
          <a:prstGeom prst="rect">
            <a:avLst/>
          </a:prstGeom>
          <a:solidFill>
            <a:schemeClr val="bg1"/>
          </a:solidFill>
          <a:ln>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r>
              <a:rPr lang="en-US" sz="1800" u="sng" dirty="0" smtClean="0">
                <a:solidFill>
                  <a:schemeClr val="tx1"/>
                </a:solidFill>
                <a:latin typeface="Calibri" panose="020F0502020204030204" pitchFamily="34" charset="0"/>
              </a:rPr>
              <a:t>Currents through the SC Link</a:t>
            </a:r>
            <a:r>
              <a:rPr lang="en-US" sz="1800" dirty="0" smtClean="0">
                <a:solidFill>
                  <a:schemeClr val="tx1"/>
                </a:solidFill>
                <a:latin typeface="Calibri" panose="020F0502020204030204" pitchFamily="34" charset="0"/>
              </a:rPr>
              <a:t> (no fault case)</a:t>
            </a:r>
          </a:p>
          <a:p>
            <a:pPr marL="342900" indent="-342900">
              <a:buFont typeface="Arial" panose="020B0604020202020204" pitchFamily="34" charset="0"/>
              <a:buChar char="•"/>
            </a:pPr>
            <a:r>
              <a:rPr lang="en-US" sz="1800" dirty="0" smtClean="0">
                <a:solidFill>
                  <a:schemeClr val="tx1"/>
                </a:solidFill>
                <a:latin typeface="Calibri" panose="020F0502020204030204" pitchFamily="34" charset="0"/>
              </a:rPr>
              <a:t>Main leads: Magnet current ± AC oscillations, 1.5 kA, 12 Hz</a:t>
            </a:r>
          </a:p>
          <a:p>
            <a:pPr marL="342900" indent="-342900">
              <a:buFont typeface="Arial" panose="020B0604020202020204" pitchFamily="34" charset="0"/>
              <a:buChar char="•"/>
            </a:pPr>
            <a:r>
              <a:rPr lang="en-US" sz="1800" dirty="0" smtClean="0">
                <a:solidFill>
                  <a:schemeClr val="tx1"/>
                </a:solidFill>
                <a:latin typeface="Calibri" panose="020F0502020204030204" pitchFamily="34" charset="0"/>
              </a:rPr>
              <a:t>Trim leads: Their initial current + AC pulse, 500 A, 12 Hz</a:t>
            </a:r>
            <a:endParaRPr lang="en-US" sz="1800" dirty="0">
              <a:solidFill>
                <a:schemeClr val="tx1"/>
              </a:solidFill>
              <a:latin typeface="Calibri" panose="020F0502020204030204" pitchFamily="34" charset="0"/>
            </a:endParaRPr>
          </a:p>
        </p:txBody>
      </p:sp>
      <p:sp>
        <p:nvSpPr>
          <p:cNvPr id="23" name="Rectangle 22"/>
          <p:cNvSpPr/>
          <p:nvPr/>
        </p:nvSpPr>
        <p:spPr>
          <a:xfrm>
            <a:off x="3151375" y="6577250"/>
            <a:ext cx="2623080" cy="307777"/>
          </a:xfrm>
          <a:prstGeom prst="rect">
            <a:avLst/>
          </a:prstGeom>
        </p:spPr>
        <p:txBody>
          <a:bodyPr wrap="square">
            <a:spAutoFit/>
          </a:bodyPr>
          <a:lstStyle/>
          <a:p>
            <a:pPr defTabSz="914400">
              <a:defRPr/>
            </a:pPr>
            <a:r>
              <a:rPr lang="en-US" sz="1400" dirty="0" smtClean="0">
                <a:solidFill>
                  <a:srgbClr val="0093BE"/>
                </a:solidFill>
                <a:latin typeface="Calibri"/>
              </a:rPr>
              <a:t>Courtesy E</a:t>
            </a:r>
            <a:r>
              <a:rPr lang="en-US" sz="1400" dirty="0">
                <a:solidFill>
                  <a:srgbClr val="0093BE"/>
                </a:solidFill>
                <a:latin typeface="Calibri"/>
              </a:rPr>
              <a:t>. </a:t>
            </a:r>
            <a:r>
              <a:rPr lang="en-US" sz="1400" dirty="0" err="1" smtClean="0">
                <a:solidFill>
                  <a:srgbClr val="0093BE"/>
                </a:solidFill>
                <a:latin typeface="Calibri"/>
              </a:rPr>
              <a:t>Ravaioli</a:t>
            </a:r>
            <a:endParaRPr lang="en-US" sz="1400" dirty="0">
              <a:solidFill>
                <a:srgbClr val="0093BE"/>
              </a:solidFill>
              <a:latin typeface="Calibri"/>
            </a:endParaRPr>
          </a:p>
        </p:txBody>
      </p:sp>
    </p:spTree>
    <p:extLst>
      <p:ext uri="{BB962C8B-B14F-4D97-AF65-F5344CB8AC3E}">
        <p14:creationId xmlns:p14="http://schemas.microsoft.com/office/powerpoint/2010/main" val="826342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1"/>
          <p:cNvSpPr txBox="1">
            <a:spLocks noChangeArrowheads="1"/>
          </p:cNvSpPr>
          <p:nvPr/>
        </p:nvSpPr>
        <p:spPr bwMode="auto">
          <a:xfrm>
            <a:off x="5983069" y="838200"/>
            <a:ext cx="3059332"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numCol="1">
            <a:spAutoFit/>
          </a:bodyPr>
          <a:lstStyle>
            <a:lvl1pPr>
              <a:defRPr sz="2400">
                <a:solidFill>
                  <a:schemeClr val="tx1"/>
                </a:solidFill>
                <a:latin typeface="Times New Roman" pitchFamily="18" charset="0"/>
              </a:defRPr>
            </a:lvl1pPr>
            <a:lvl2pPr marL="1085850" indent="-342900">
              <a:defRPr sz="2400">
                <a:solidFill>
                  <a:schemeClr val="tx1"/>
                </a:solidFill>
                <a:latin typeface="Times New Roman" pitchFamily="18" charset="0"/>
              </a:defRPr>
            </a:lvl2pPr>
            <a:lvl3pPr marL="8001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lvl="1">
              <a:buFont typeface="Arial" panose="020B0604020202020204" pitchFamily="34" charset="0"/>
              <a:buChar char="•"/>
            </a:pPr>
            <a:r>
              <a:rPr lang="en-US" sz="1800" dirty="0" smtClean="0">
                <a:latin typeface="Calibri" panose="020F0502020204030204" pitchFamily="34" charset="0"/>
              </a:rPr>
              <a:t>Connection scheme that compensates the voltages induced by </a:t>
            </a:r>
            <a:r>
              <a:rPr lang="en-US" sz="1800" dirty="0" smtClean="0">
                <a:solidFill>
                  <a:srgbClr val="FF0000"/>
                </a:solidFill>
                <a:latin typeface="Calibri" panose="020F0502020204030204" pitchFamily="34" charset="0"/>
              </a:rPr>
              <a:t>CLIQ</a:t>
            </a:r>
            <a:r>
              <a:rPr lang="en-US" sz="1800" dirty="0" smtClean="0">
                <a:latin typeface="Calibri" panose="020F0502020204030204" pitchFamily="34" charset="0"/>
              </a:rPr>
              <a:t> and </a:t>
            </a:r>
            <a:r>
              <a:rPr lang="en-US" sz="1800" dirty="0" smtClean="0">
                <a:solidFill>
                  <a:srgbClr val="FF0000"/>
                </a:solidFill>
                <a:latin typeface="Calibri" panose="020F0502020204030204" pitchFamily="34" charset="0"/>
              </a:rPr>
              <a:t>QH</a:t>
            </a:r>
          </a:p>
          <a:p>
            <a:pPr marL="342900" lvl="1">
              <a:buFont typeface="Arial" panose="020B0604020202020204" pitchFamily="34" charset="0"/>
              <a:buChar char="•"/>
            </a:pPr>
            <a:r>
              <a:rPr lang="en-US" sz="1800" dirty="0" smtClean="0">
                <a:latin typeface="Calibri" panose="020F0502020204030204" pitchFamily="34" charset="0"/>
              </a:rPr>
              <a:t>Connecting in series 2 strips </a:t>
            </a:r>
            <a:r>
              <a:rPr lang="en-US" sz="1800" dirty="0" smtClean="0">
                <a:solidFill>
                  <a:srgbClr val="FF0000"/>
                </a:solidFill>
                <a:latin typeface="Calibri" panose="020F0502020204030204" pitchFamily="34" charset="0"/>
              </a:rPr>
              <a:t>attached to different poles</a:t>
            </a:r>
            <a:r>
              <a:rPr lang="en-US" sz="1800" dirty="0" smtClean="0">
                <a:latin typeface="Calibri" panose="020F0502020204030204" pitchFamily="34" charset="0"/>
              </a:rPr>
              <a:t> reduces the effects of failures (hot-spot temperature, voltage distribution)</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919" y="1853092"/>
            <a:ext cx="4163044" cy="4163044"/>
          </a:xfrm>
          <a:prstGeom prst="rect">
            <a:avLst/>
          </a:prstGeom>
        </p:spPr>
      </p:pic>
      <p:sp>
        <p:nvSpPr>
          <p:cNvPr id="8" name="Rectangle 7"/>
          <p:cNvSpPr/>
          <p:nvPr/>
        </p:nvSpPr>
        <p:spPr bwMode="auto">
          <a:xfrm rot="3877335">
            <a:off x="4888262" y="2888715"/>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rot="5400000">
            <a:off x="5082077" y="3567592"/>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rot="9195718">
            <a:off x="3827281" y="5939936"/>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1" name="Rectangle 10"/>
          <p:cNvSpPr/>
          <p:nvPr/>
        </p:nvSpPr>
        <p:spPr bwMode="auto">
          <a:xfrm rot="10800000">
            <a:off x="3151375" y="6112163"/>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rot="10800000">
            <a:off x="2519257" y="6112163"/>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3" name="Rectangle 12"/>
          <p:cNvSpPr/>
          <p:nvPr/>
        </p:nvSpPr>
        <p:spPr bwMode="auto">
          <a:xfrm rot="10800000">
            <a:off x="3151375" y="1635535"/>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rot="10800000">
            <a:off x="2519257" y="1635534"/>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rot="5400000">
            <a:off x="5082077" y="4177192"/>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rot="5400000">
            <a:off x="514012" y="3567592"/>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rot="5400000">
            <a:off x="514012" y="4177192"/>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rot="9195718">
            <a:off x="1825790" y="1832002"/>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19" name="Rectangle 18"/>
          <p:cNvSpPr/>
          <p:nvPr/>
        </p:nvSpPr>
        <p:spPr bwMode="auto">
          <a:xfrm rot="17742119">
            <a:off x="700268" y="2881668"/>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0" name="Rectangle 19"/>
          <p:cNvSpPr/>
          <p:nvPr/>
        </p:nvSpPr>
        <p:spPr bwMode="auto">
          <a:xfrm rot="17742119">
            <a:off x="4889437" y="4866345"/>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1" name="Rectangle 20"/>
          <p:cNvSpPr/>
          <p:nvPr/>
        </p:nvSpPr>
        <p:spPr bwMode="auto">
          <a:xfrm rot="3877335">
            <a:off x="697162" y="4850448"/>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2" name="Rectangle 21"/>
          <p:cNvSpPr/>
          <p:nvPr/>
        </p:nvSpPr>
        <p:spPr bwMode="auto">
          <a:xfrm rot="1721712">
            <a:off x="1805711" y="5946790"/>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3" name="Rectangle 22"/>
          <p:cNvSpPr/>
          <p:nvPr/>
        </p:nvSpPr>
        <p:spPr bwMode="auto">
          <a:xfrm rot="1721712">
            <a:off x="3820223" y="1822009"/>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rot="9195718">
            <a:off x="2348710" y="2793084"/>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bwMode="auto">
          <a:xfrm rot="9195718">
            <a:off x="3263109" y="4951662"/>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6" name="Rectangle 25"/>
          <p:cNvSpPr/>
          <p:nvPr/>
        </p:nvSpPr>
        <p:spPr bwMode="auto">
          <a:xfrm rot="1219873">
            <a:off x="3181717" y="2769157"/>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7" name="Rectangle 26"/>
          <p:cNvSpPr/>
          <p:nvPr/>
        </p:nvSpPr>
        <p:spPr bwMode="auto">
          <a:xfrm rot="1219873">
            <a:off x="2381137" y="4975589"/>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8" name="Rectangle 27"/>
          <p:cNvSpPr/>
          <p:nvPr/>
        </p:nvSpPr>
        <p:spPr bwMode="auto">
          <a:xfrm rot="17436979">
            <a:off x="1708068" y="3484367"/>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rot="17436979">
            <a:off x="3951644" y="4186943"/>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rot="4299880">
            <a:off x="3942646" y="3465151"/>
            <a:ext cx="533400" cy="15240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31" name="Rectangle 30"/>
          <p:cNvSpPr/>
          <p:nvPr/>
        </p:nvSpPr>
        <p:spPr bwMode="auto">
          <a:xfrm rot="4299880">
            <a:off x="1699072" y="4179305"/>
            <a:ext cx="533400" cy="152400"/>
          </a:xfrm>
          <a:prstGeom prst="rect">
            <a:avLst/>
          </a:prstGeom>
          <a:solidFill>
            <a:srgbClr val="0000FF"/>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
        <p:nvSpPr>
          <p:cNvPr id="32" name="TextBox 31"/>
          <p:cNvSpPr txBox="1"/>
          <p:nvPr/>
        </p:nvSpPr>
        <p:spPr>
          <a:xfrm>
            <a:off x="25441" y="3412959"/>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LF4</a:t>
            </a:r>
            <a:endParaRPr lang="en-US" sz="2000" dirty="0">
              <a:latin typeface="Calibri" panose="020F0502020204030204" pitchFamily="34" charset="0"/>
            </a:endParaRPr>
          </a:p>
        </p:txBody>
      </p:sp>
      <p:sp>
        <p:nvSpPr>
          <p:cNvPr id="33" name="TextBox 32"/>
          <p:cNvSpPr txBox="1"/>
          <p:nvPr/>
        </p:nvSpPr>
        <p:spPr>
          <a:xfrm>
            <a:off x="5424977" y="4022559"/>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LF4</a:t>
            </a:r>
            <a:endParaRPr lang="en-US" sz="2000" dirty="0">
              <a:latin typeface="Calibri" panose="020F0502020204030204" pitchFamily="34" charset="0"/>
            </a:endParaRPr>
          </a:p>
        </p:txBody>
      </p:sp>
      <p:sp>
        <p:nvSpPr>
          <p:cNvPr id="34" name="TextBox 33"/>
          <p:cNvSpPr txBox="1"/>
          <p:nvPr/>
        </p:nvSpPr>
        <p:spPr>
          <a:xfrm>
            <a:off x="240050" y="2642165"/>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HF4</a:t>
            </a:r>
            <a:endParaRPr lang="en-US" sz="2000" dirty="0">
              <a:latin typeface="Calibri" panose="020F0502020204030204" pitchFamily="34" charset="0"/>
            </a:endParaRPr>
          </a:p>
        </p:txBody>
      </p:sp>
      <p:sp>
        <p:nvSpPr>
          <p:cNvPr id="35" name="TextBox 34"/>
          <p:cNvSpPr txBox="1"/>
          <p:nvPr/>
        </p:nvSpPr>
        <p:spPr>
          <a:xfrm>
            <a:off x="5424976" y="341295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LF1</a:t>
            </a:r>
            <a:endParaRPr lang="en-US" sz="2000" dirty="0">
              <a:latin typeface="Calibri" panose="020F0502020204030204" pitchFamily="34" charset="0"/>
            </a:endParaRPr>
          </a:p>
        </p:txBody>
      </p:sp>
      <p:sp>
        <p:nvSpPr>
          <p:cNvPr id="36" name="TextBox 35"/>
          <p:cNvSpPr txBox="1"/>
          <p:nvPr/>
        </p:nvSpPr>
        <p:spPr>
          <a:xfrm>
            <a:off x="38563" y="4022559"/>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LF1</a:t>
            </a:r>
            <a:endParaRPr lang="en-US" sz="2000" dirty="0">
              <a:latin typeface="Calibri" panose="020F0502020204030204" pitchFamily="34" charset="0"/>
            </a:endParaRPr>
          </a:p>
        </p:txBody>
      </p:sp>
      <p:sp>
        <p:nvSpPr>
          <p:cNvPr id="37" name="TextBox 36"/>
          <p:cNvSpPr txBox="1"/>
          <p:nvPr/>
        </p:nvSpPr>
        <p:spPr>
          <a:xfrm>
            <a:off x="3106312" y="1295400"/>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LF2</a:t>
            </a:r>
            <a:endParaRPr lang="en-US" sz="2000" dirty="0">
              <a:latin typeface="Calibri" panose="020F0502020204030204" pitchFamily="34" charset="0"/>
            </a:endParaRPr>
          </a:p>
        </p:txBody>
      </p:sp>
      <p:sp>
        <p:nvSpPr>
          <p:cNvPr id="38" name="TextBox 37"/>
          <p:cNvSpPr txBox="1"/>
          <p:nvPr/>
        </p:nvSpPr>
        <p:spPr>
          <a:xfrm>
            <a:off x="2438400" y="6177140"/>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LF2</a:t>
            </a:r>
            <a:endParaRPr lang="en-US" sz="2000" dirty="0">
              <a:latin typeface="Calibri" panose="020F0502020204030204" pitchFamily="34" charset="0"/>
            </a:endParaRPr>
          </a:p>
        </p:txBody>
      </p:sp>
      <p:sp>
        <p:nvSpPr>
          <p:cNvPr id="39" name="TextBox 38"/>
          <p:cNvSpPr txBox="1"/>
          <p:nvPr/>
        </p:nvSpPr>
        <p:spPr>
          <a:xfrm>
            <a:off x="3062777" y="6177140"/>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LF3</a:t>
            </a:r>
            <a:endParaRPr lang="en-US" sz="2000" dirty="0">
              <a:latin typeface="Calibri" panose="020F0502020204030204" pitchFamily="34" charset="0"/>
            </a:endParaRPr>
          </a:p>
        </p:txBody>
      </p:sp>
      <p:sp>
        <p:nvSpPr>
          <p:cNvPr id="40" name="TextBox 39"/>
          <p:cNvSpPr txBox="1"/>
          <p:nvPr/>
        </p:nvSpPr>
        <p:spPr>
          <a:xfrm>
            <a:off x="2432842" y="1311624"/>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LF3</a:t>
            </a:r>
            <a:endParaRPr lang="en-US" sz="2000" dirty="0">
              <a:latin typeface="Calibri" panose="020F0502020204030204" pitchFamily="34" charset="0"/>
            </a:endParaRPr>
          </a:p>
        </p:txBody>
      </p:sp>
      <p:sp>
        <p:nvSpPr>
          <p:cNvPr id="41" name="TextBox 40"/>
          <p:cNvSpPr txBox="1"/>
          <p:nvPr/>
        </p:nvSpPr>
        <p:spPr>
          <a:xfrm>
            <a:off x="5103432" y="265721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HF1</a:t>
            </a:r>
            <a:endParaRPr lang="en-US" sz="2000" dirty="0">
              <a:latin typeface="Calibri" panose="020F0502020204030204" pitchFamily="34" charset="0"/>
            </a:endParaRPr>
          </a:p>
        </p:txBody>
      </p:sp>
      <p:sp>
        <p:nvSpPr>
          <p:cNvPr id="42" name="TextBox 41"/>
          <p:cNvSpPr txBox="1"/>
          <p:nvPr/>
        </p:nvSpPr>
        <p:spPr>
          <a:xfrm>
            <a:off x="253392" y="4827562"/>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HF1</a:t>
            </a:r>
            <a:endParaRPr lang="en-US" sz="2000" dirty="0">
              <a:latin typeface="Calibri" panose="020F0502020204030204" pitchFamily="34" charset="0"/>
            </a:endParaRPr>
          </a:p>
        </p:txBody>
      </p:sp>
      <p:sp>
        <p:nvSpPr>
          <p:cNvPr id="43" name="TextBox 42"/>
          <p:cNvSpPr txBox="1"/>
          <p:nvPr/>
        </p:nvSpPr>
        <p:spPr>
          <a:xfrm>
            <a:off x="3929880" y="1435479"/>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HF2</a:t>
            </a:r>
            <a:endParaRPr lang="en-US" sz="2000" dirty="0">
              <a:latin typeface="Calibri" panose="020F0502020204030204" pitchFamily="34" charset="0"/>
            </a:endParaRPr>
          </a:p>
        </p:txBody>
      </p:sp>
      <p:sp>
        <p:nvSpPr>
          <p:cNvPr id="44" name="TextBox 43"/>
          <p:cNvSpPr txBox="1"/>
          <p:nvPr/>
        </p:nvSpPr>
        <p:spPr>
          <a:xfrm>
            <a:off x="1617837" y="6071246"/>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HF2</a:t>
            </a:r>
            <a:endParaRPr lang="en-US" sz="2000" dirty="0">
              <a:latin typeface="Calibri" panose="020F0502020204030204" pitchFamily="34" charset="0"/>
            </a:endParaRPr>
          </a:p>
        </p:txBody>
      </p:sp>
      <p:sp>
        <p:nvSpPr>
          <p:cNvPr id="45" name="TextBox 44"/>
          <p:cNvSpPr txBox="1"/>
          <p:nvPr/>
        </p:nvSpPr>
        <p:spPr>
          <a:xfrm>
            <a:off x="1564253" y="1487505"/>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HF3</a:t>
            </a:r>
            <a:endParaRPr lang="en-US" sz="2000" dirty="0">
              <a:latin typeface="Calibri" panose="020F0502020204030204" pitchFamily="34" charset="0"/>
            </a:endParaRPr>
          </a:p>
        </p:txBody>
      </p:sp>
      <p:sp>
        <p:nvSpPr>
          <p:cNvPr id="46" name="TextBox 45"/>
          <p:cNvSpPr txBox="1"/>
          <p:nvPr/>
        </p:nvSpPr>
        <p:spPr>
          <a:xfrm>
            <a:off x="3990381" y="608282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HF3</a:t>
            </a:r>
            <a:endParaRPr lang="en-US" sz="2000" dirty="0">
              <a:latin typeface="Calibri" panose="020F0502020204030204" pitchFamily="34" charset="0"/>
            </a:endParaRPr>
          </a:p>
        </p:txBody>
      </p:sp>
      <p:sp>
        <p:nvSpPr>
          <p:cNvPr id="47" name="TextBox 46"/>
          <p:cNvSpPr txBox="1"/>
          <p:nvPr/>
        </p:nvSpPr>
        <p:spPr>
          <a:xfrm>
            <a:off x="5152397" y="4887672"/>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HF4</a:t>
            </a:r>
            <a:endParaRPr lang="en-US" sz="2000" dirty="0">
              <a:latin typeface="Calibri" panose="020F0502020204030204" pitchFamily="34" charset="0"/>
            </a:endParaRPr>
          </a:p>
        </p:txBody>
      </p:sp>
      <p:sp>
        <p:nvSpPr>
          <p:cNvPr id="48" name="TextBox 47"/>
          <p:cNvSpPr txBox="1"/>
          <p:nvPr/>
        </p:nvSpPr>
        <p:spPr>
          <a:xfrm>
            <a:off x="3548138" y="338012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IN1</a:t>
            </a:r>
            <a:endParaRPr lang="en-US" sz="2000" dirty="0">
              <a:latin typeface="Calibri" panose="020F0502020204030204" pitchFamily="34" charset="0"/>
            </a:endParaRPr>
          </a:p>
        </p:txBody>
      </p:sp>
      <p:sp>
        <p:nvSpPr>
          <p:cNvPr id="49" name="TextBox 48"/>
          <p:cNvSpPr txBox="1"/>
          <p:nvPr/>
        </p:nvSpPr>
        <p:spPr>
          <a:xfrm>
            <a:off x="1965772" y="401206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IN1</a:t>
            </a:r>
            <a:endParaRPr lang="en-US" sz="2000" dirty="0">
              <a:latin typeface="Calibri" panose="020F0502020204030204" pitchFamily="34" charset="0"/>
            </a:endParaRPr>
          </a:p>
        </p:txBody>
      </p:sp>
      <p:sp>
        <p:nvSpPr>
          <p:cNvPr id="50" name="TextBox 49"/>
          <p:cNvSpPr txBox="1"/>
          <p:nvPr/>
        </p:nvSpPr>
        <p:spPr>
          <a:xfrm>
            <a:off x="3059560" y="2924908"/>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IN2</a:t>
            </a:r>
            <a:endParaRPr lang="en-US" sz="2000" dirty="0">
              <a:latin typeface="Calibri" panose="020F0502020204030204" pitchFamily="34" charset="0"/>
            </a:endParaRPr>
          </a:p>
        </p:txBody>
      </p:sp>
      <p:sp>
        <p:nvSpPr>
          <p:cNvPr id="51" name="TextBox 50"/>
          <p:cNvSpPr txBox="1"/>
          <p:nvPr/>
        </p:nvSpPr>
        <p:spPr>
          <a:xfrm>
            <a:off x="2388388" y="4591590"/>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IN2</a:t>
            </a:r>
            <a:endParaRPr lang="en-US" sz="2000" dirty="0">
              <a:latin typeface="Calibri" panose="020F0502020204030204" pitchFamily="34" charset="0"/>
            </a:endParaRPr>
          </a:p>
        </p:txBody>
      </p:sp>
      <p:sp>
        <p:nvSpPr>
          <p:cNvPr id="52" name="TextBox 51"/>
          <p:cNvSpPr txBox="1"/>
          <p:nvPr/>
        </p:nvSpPr>
        <p:spPr>
          <a:xfrm>
            <a:off x="3033646" y="4601663"/>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IN3</a:t>
            </a:r>
            <a:endParaRPr lang="en-US" sz="2000" dirty="0">
              <a:latin typeface="Calibri" panose="020F0502020204030204" pitchFamily="34" charset="0"/>
            </a:endParaRPr>
          </a:p>
        </p:txBody>
      </p:sp>
      <p:sp>
        <p:nvSpPr>
          <p:cNvPr id="53" name="TextBox 52"/>
          <p:cNvSpPr txBox="1"/>
          <p:nvPr/>
        </p:nvSpPr>
        <p:spPr>
          <a:xfrm>
            <a:off x="3548138" y="4020492"/>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IN4</a:t>
            </a:r>
            <a:endParaRPr lang="en-US" sz="2000" dirty="0">
              <a:latin typeface="Calibri" panose="020F0502020204030204" pitchFamily="34" charset="0"/>
            </a:endParaRPr>
          </a:p>
        </p:txBody>
      </p:sp>
      <p:sp>
        <p:nvSpPr>
          <p:cNvPr id="54" name="TextBox 53"/>
          <p:cNvSpPr txBox="1"/>
          <p:nvPr/>
        </p:nvSpPr>
        <p:spPr>
          <a:xfrm>
            <a:off x="2007432" y="3438022"/>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IN4</a:t>
            </a:r>
            <a:endParaRPr lang="en-US" sz="2000" dirty="0">
              <a:latin typeface="Calibri" panose="020F0502020204030204" pitchFamily="34" charset="0"/>
            </a:endParaRPr>
          </a:p>
        </p:txBody>
      </p:sp>
      <p:sp>
        <p:nvSpPr>
          <p:cNvPr id="55" name="TextBox 54"/>
          <p:cNvSpPr txBox="1"/>
          <p:nvPr/>
        </p:nvSpPr>
        <p:spPr>
          <a:xfrm>
            <a:off x="2432842" y="2934981"/>
            <a:ext cx="671023" cy="400110"/>
          </a:xfrm>
          <a:prstGeom prst="rect">
            <a:avLst/>
          </a:prstGeom>
          <a:noFill/>
        </p:spPr>
        <p:txBody>
          <a:bodyPr wrap="square" rtlCol="0">
            <a:spAutoFit/>
          </a:bodyPr>
          <a:lstStyle/>
          <a:p>
            <a:pPr algn="ctr"/>
            <a:r>
              <a:rPr lang="en-US" sz="2000" dirty="0" smtClean="0">
                <a:latin typeface="Calibri" panose="020F0502020204030204" pitchFamily="34" charset="0"/>
              </a:rPr>
              <a:t>IN3</a:t>
            </a:r>
            <a:endParaRPr lang="en-US" sz="2000" dirty="0">
              <a:latin typeface="Calibri" panose="020F0502020204030204" pitchFamily="34" charset="0"/>
            </a:endParaRPr>
          </a:p>
        </p:txBody>
      </p:sp>
      <p:cxnSp>
        <p:nvCxnSpPr>
          <p:cNvPr id="58" name="Straight Connector 57"/>
          <p:cNvCxnSpPr>
            <a:stCxn id="9" idx="2"/>
            <a:endCxn id="17" idx="0"/>
          </p:cNvCxnSpPr>
          <p:nvPr/>
        </p:nvCxnSpPr>
        <p:spPr bwMode="auto">
          <a:xfrm flipH="1">
            <a:off x="856912" y="3643792"/>
            <a:ext cx="4415665" cy="609600"/>
          </a:xfrm>
          <a:prstGeom prst="line">
            <a:avLst/>
          </a:prstGeom>
          <a:solidFill>
            <a:schemeClr val="accent1"/>
          </a:solidFill>
          <a:ln w="31750" cap="flat" cmpd="sng" algn="ctr">
            <a:solidFill>
              <a:srgbClr val="339933"/>
            </a:solidFill>
            <a:prstDash val="solid"/>
            <a:round/>
            <a:headEnd type="oval" w="lg" len="lg"/>
            <a:tailEnd type="oval" w="lg" len="lg"/>
          </a:ln>
          <a:effectLst/>
        </p:spPr>
      </p:cxnSp>
      <p:cxnSp>
        <p:nvCxnSpPr>
          <p:cNvPr id="59" name="Straight Connector 58"/>
          <p:cNvCxnSpPr>
            <a:endCxn id="21" idx="0"/>
          </p:cNvCxnSpPr>
          <p:nvPr/>
        </p:nvCxnSpPr>
        <p:spPr bwMode="auto">
          <a:xfrm flipH="1">
            <a:off x="1032709" y="3042275"/>
            <a:ext cx="4070723" cy="1851715"/>
          </a:xfrm>
          <a:prstGeom prst="line">
            <a:avLst/>
          </a:prstGeom>
          <a:solidFill>
            <a:schemeClr val="accent1"/>
          </a:solidFill>
          <a:ln w="31750" cap="flat" cmpd="sng" algn="ctr">
            <a:solidFill>
              <a:schemeClr val="tx1"/>
            </a:solidFill>
            <a:prstDash val="solid"/>
            <a:round/>
            <a:headEnd type="oval" w="lg" len="lg"/>
            <a:tailEnd type="oval" w="lg" len="lg"/>
          </a:ln>
          <a:effectLst/>
        </p:spPr>
      </p:cxnSp>
      <p:cxnSp>
        <p:nvCxnSpPr>
          <p:cNvPr id="60" name="Straight Connector 59"/>
          <p:cNvCxnSpPr>
            <a:stCxn id="48" idx="3"/>
            <a:endCxn id="49" idx="1"/>
          </p:cNvCxnSpPr>
          <p:nvPr/>
        </p:nvCxnSpPr>
        <p:spPr bwMode="auto">
          <a:xfrm flipH="1">
            <a:off x="1965772" y="3580183"/>
            <a:ext cx="2253389" cy="631940"/>
          </a:xfrm>
          <a:prstGeom prst="line">
            <a:avLst/>
          </a:prstGeom>
          <a:solidFill>
            <a:schemeClr val="accent1"/>
          </a:solidFill>
          <a:ln w="31750" cap="flat" cmpd="sng" algn="ctr">
            <a:solidFill>
              <a:srgbClr val="FFC000"/>
            </a:solidFill>
            <a:prstDash val="solid"/>
            <a:round/>
            <a:headEnd type="oval" w="lg" len="lg"/>
            <a:tailEnd type="oval" w="lg" len="lg"/>
          </a:ln>
          <a:effectLst/>
        </p:spPr>
      </p:cxnSp>
      <p:sp>
        <p:nvSpPr>
          <p:cNvPr id="62" name="Text Box 21"/>
          <p:cNvSpPr txBox="1">
            <a:spLocks noChangeArrowheads="1"/>
          </p:cNvSpPr>
          <p:nvPr/>
        </p:nvSpPr>
        <p:spPr bwMode="auto">
          <a:xfrm>
            <a:off x="4325892" y="5337177"/>
            <a:ext cx="17077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numCol="1">
            <a:spAutoFit/>
          </a:bodyPr>
          <a:lstStyle>
            <a:lvl1pPr>
              <a:defRPr sz="2400">
                <a:solidFill>
                  <a:schemeClr val="tx1"/>
                </a:solidFill>
                <a:latin typeface="Times New Roman" pitchFamily="18" charset="0"/>
              </a:defRPr>
            </a:lvl1pPr>
            <a:lvl2pPr marL="1085850" indent="-342900">
              <a:defRPr sz="2400">
                <a:solidFill>
                  <a:schemeClr val="tx1"/>
                </a:solidFill>
                <a:latin typeface="Times New Roman" pitchFamily="18" charset="0"/>
              </a:defRPr>
            </a:lvl2pPr>
            <a:lvl3pPr marL="8001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lvl="1" indent="0"/>
            <a:r>
              <a:rPr lang="en-US" sz="1600" i="1" dirty="0" smtClean="0">
                <a:latin typeface="Calibri" panose="020F0502020204030204" pitchFamily="34" charset="0"/>
              </a:rPr>
              <a:t>Only a quarter of the circuits shown</a:t>
            </a:r>
          </a:p>
        </p:txBody>
      </p:sp>
      <p:sp>
        <p:nvSpPr>
          <p:cNvPr id="65" name="Rectangle 64"/>
          <p:cNvSpPr/>
          <p:nvPr/>
        </p:nvSpPr>
        <p:spPr bwMode="auto">
          <a:xfrm>
            <a:off x="44490" y="838200"/>
            <a:ext cx="5778929" cy="454417"/>
          </a:xfrm>
          <a:prstGeom prst="rect">
            <a:avLst/>
          </a:prstGeom>
          <a:solidFill>
            <a:schemeClr val="bg1"/>
          </a:solidFill>
          <a:ln>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dirty="0" smtClean="0">
                <a:solidFill>
                  <a:schemeClr val="tx1"/>
                </a:solidFill>
                <a:latin typeface="Calibri" panose="020F0502020204030204" pitchFamily="34" charset="0"/>
              </a:rPr>
              <a:t>Each QH supply is connected to </a:t>
            </a:r>
            <a:r>
              <a:rPr lang="en-US" sz="2000" dirty="0" smtClean="0">
                <a:solidFill>
                  <a:srgbClr val="FF0000"/>
                </a:solidFill>
                <a:latin typeface="Calibri" panose="020F0502020204030204" pitchFamily="34" charset="0"/>
              </a:rPr>
              <a:t>2 strips in series</a:t>
            </a:r>
            <a:endParaRPr kumimoji="0" lang="en-US" sz="2000" b="1" i="0" u="sng" strike="noStrike" cap="none" normalizeH="0" dirty="0" smtClean="0">
              <a:ln>
                <a:noFill/>
              </a:ln>
              <a:solidFill>
                <a:schemeClr val="tx1"/>
              </a:solidFill>
              <a:effectLst/>
              <a:latin typeface="Calibri" panose="020F0502020204030204" pitchFamily="34" charset="0"/>
            </a:endParaRPr>
          </a:p>
        </p:txBody>
      </p:sp>
      <p:sp>
        <p:nvSpPr>
          <p:cNvPr id="64" name="Rectangle 63"/>
          <p:cNvSpPr/>
          <p:nvPr/>
        </p:nvSpPr>
        <p:spPr bwMode="auto">
          <a:xfrm>
            <a:off x="6061135" y="3620560"/>
            <a:ext cx="2974869" cy="2112696"/>
          </a:xfrm>
          <a:prstGeom prst="rect">
            <a:avLst/>
          </a:prstGeom>
          <a:solidFill>
            <a:schemeClr val="bg1"/>
          </a:solidFill>
          <a:ln>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u="sng" dirty="0" smtClean="0">
                <a:solidFill>
                  <a:schemeClr val="tx1"/>
                </a:solidFill>
                <a:latin typeface="Calibri" panose="020F0502020204030204" pitchFamily="34" charset="0"/>
              </a:rPr>
              <a:t>Standard LHC quench heater power supply</a:t>
            </a:r>
          </a:p>
          <a:p>
            <a:pPr marL="0" marR="0" indent="0" defTabSz="914400" rtl="0" eaLnBrk="0" fontAlgn="base" latinLnBrk="0" hangingPunct="0">
              <a:lnSpc>
                <a:spcPct val="100000"/>
              </a:lnSpc>
              <a:spcBef>
                <a:spcPct val="0"/>
              </a:spcBef>
              <a:spcAft>
                <a:spcPct val="0"/>
              </a:spcAft>
              <a:buClrTx/>
              <a:buSzTx/>
              <a:buFontTx/>
              <a:buNone/>
              <a:tabLst/>
            </a:pPr>
            <a:endParaRPr kumimoji="0" lang="en-US" sz="2000" i="0" strike="noStrike" cap="none" normalizeH="0" dirty="0">
              <a:ln>
                <a:noFill/>
              </a:ln>
              <a:solidFill>
                <a:schemeClr val="tx1"/>
              </a:solidFill>
              <a:effectLst/>
              <a:latin typeface="Calibri" panose="020F0502020204030204"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kumimoji="0" lang="en-US" sz="2000" i="0" strike="noStrike" cap="none" normalizeH="0" dirty="0" smtClean="0">
                <a:ln>
                  <a:noFill/>
                </a:ln>
                <a:solidFill>
                  <a:schemeClr val="tx1"/>
                </a:solidFill>
                <a:effectLst/>
                <a:latin typeface="Calibri" panose="020F0502020204030204" pitchFamily="34" charset="0"/>
              </a:rPr>
              <a:t>Charging voltage: </a:t>
            </a:r>
            <a:r>
              <a:rPr kumimoji="0" lang="en-US" sz="2000" i="0" strike="noStrike" cap="none" normalizeH="0" dirty="0" smtClean="0">
                <a:ln>
                  <a:noFill/>
                </a:ln>
                <a:solidFill>
                  <a:srgbClr val="FF0000"/>
                </a:solidFill>
                <a:effectLst/>
                <a:latin typeface="Calibri" panose="020F0502020204030204" pitchFamily="34" charset="0"/>
              </a:rPr>
              <a:t>900 V</a:t>
            </a:r>
          </a:p>
          <a:p>
            <a:pPr marL="0" marR="0" indent="0" defTabSz="914400" rtl="0" eaLnBrk="0" fontAlgn="base" latinLnBrk="0" hangingPunct="0">
              <a:lnSpc>
                <a:spcPct val="100000"/>
              </a:lnSpc>
              <a:spcBef>
                <a:spcPct val="0"/>
              </a:spcBef>
              <a:spcAft>
                <a:spcPct val="0"/>
              </a:spcAft>
              <a:buClrTx/>
              <a:buSzTx/>
              <a:buFontTx/>
              <a:buNone/>
              <a:tabLst/>
            </a:pPr>
            <a:r>
              <a:rPr lang="en-US" sz="2000" dirty="0" smtClean="0">
                <a:solidFill>
                  <a:schemeClr val="tx1"/>
                </a:solidFill>
                <a:latin typeface="Calibri" panose="020F0502020204030204" pitchFamily="34" charset="0"/>
              </a:rPr>
              <a:t>Voltage to ground: ±450 V</a:t>
            </a:r>
          </a:p>
          <a:p>
            <a:pPr marL="0" marR="0" indent="0" defTabSz="914400" rtl="0" eaLnBrk="0" fontAlgn="base" latinLnBrk="0" hangingPunct="0">
              <a:lnSpc>
                <a:spcPct val="100000"/>
              </a:lnSpc>
              <a:spcBef>
                <a:spcPct val="0"/>
              </a:spcBef>
              <a:spcAft>
                <a:spcPct val="0"/>
              </a:spcAft>
              <a:buClrTx/>
              <a:buSzTx/>
              <a:buFontTx/>
              <a:buNone/>
              <a:tabLst/>
            </a:pPr>
            <a:r>
              <a:rPr kumimoji="0" lang="en-US" sz="2000" i="0" strike="noStrike" cap="none" normalizeH="0" dirty="0" smtClean="0">
                <a:ln>
                  <a:noFill/>
                </a:ln>
                <a:solidFill>
                  <a:schemeClr val="tx1"/>
                </a:solidFill>
                <a:effectLst/>
                <a:latin typeface="Calibri" panose="020F0502020204030204" pitchFamily="34" charset="0"/>
              </a:rPr>
              <a:t>Capacitance: </a:t>
            </a:r>
            <a:r>
              <a:rPr kumimoji="0" lang="en-US" sz="2000" i="0" strike="noStrike" cap="none" normalizeH="0" dirty="0" smtClean="0">
                <a:ln>
                  <a:noFill/>
                </a:ln>
                <a:solidFill>
                  <a:srgbClr val="FF0000"/>
                </a:solidFill>
                <a:effectLst/>
                <a:latin typeface="Calibri" panose="020F0502020204030204" pitchFamily="34" charset="0"/>
              </a:rPr>
              <a:t>7.05 </a:t>
            </a:r>
            <a:r>
              <a:rPr kumimoji="0" lang="en-US" sz="2000" i="0" strike="noStrike" cap="none" normalizeH="0" dirty="0" smtClean="0">
                <a:ln>
                  <a:noFill/>
                </a:ln>
                <a:solidFill>
                  <a:srgbClr val="FF0000"/>
                </a:solidFill>
                <a:effectLst/>
                <a:latin typeface="Calibri" panose="020F0502020204030204" pitchFamily="34" charset="0"/>
              </a:rPr>
              <a:t>mF</a:t>
            </a:r>
            <a:endParaRPr kumimoji="0" lang="en-US" sz="2000" i="0" strike="noStrike" cap="none" normalizeH="0" dirty="0" smtClean="0">
              <a:ln>
                <a:noFill/>
              </a:ln>
              <a:solidFill>
                <a:srgbClr val="FF0000"/>
              </a:solidFill>
              <a:effectLst/>
              <a:latin typeface="Calibri" panose="020F0502020204030204" pitchFamily="34" charset="0"/>
            </a:endParaRPr>
          </a:p>
        </p:txBody>
      </p:sp>
      <p:sp>
        <p:nvSpPr>
          <p:cNvPr id="63" name="Rectangle 62"/>
          <p:cNvSpPr/>
          <p:nvPr/>
        </p:nvSpPr>
        <p:spPr>
          <a:xfrm>
            <a:off x="3151375" y="6577250"/>
            <a:ext cx="2623080" cy="307777"/>
          </a:xfrm>
          <a:prstGeom prst="rect">
            <a:avLst/>
          </a:prstGeom>
        </p:spPr>
        <p:txBody>
          <a:bodyPr wrap="square">
            <a:spAutoFit/>
          </a:bodyPr>
          <a:lstStyle/>
          <a:p>
            <a:pPr defTabSz="914400">
              <a:defRPr/>
            </a:pPr>
            <a:r>
              <a:rPr lang="en-US" sz="1400" dirty="0" smtClean="0">
                <a:solidFill>
                  <a:srgbClr val="0093BE"/>
                </a:solidFill>
                <a:latin typeface="Calibri"/>
              </a:rPr>
              <a:t>Courtesy E</a:t>
            </a:r>
            <a:r>
              <a:rPr lang="en-US" sz="1400" dirty="0">
                <a:solidFill>
                  <a:srgbClr val="0093BE"/>
                </a:solidFill>
                <a:latin typeface="Calibri"/>
              </a:rPr>
              <a:t>. </a:t>
            </a:r>
            <a:r>
              <a:rPr lang="en-US" sz="1400" dirty="0" smtClean="0">
                <a:solidFill>
                  <a:srgbClr val="0093BE"/>
                </a:solidFill>
                <a:latin typeface="Calibri"/>
              </a:rPr>
              <a:t>Ravaioli, and G. Sabbi</a:t>
            </a:r>
            <a:endParaRPr lang="en-US" sz="1400" dirty="0">
              <a:solidFill>
                <a:srgbClr val="0093BE"/>
              </a:solidFill>
              <a:latin typeface="Calibri"/>
            </a:endParaRPr>
          </a:p>
        </p:txBody>
      </p:sp>
      <p:sp>
        <p:nvSpPr>
          <p:cNvPr id="2" name="Title 1"/>
          <p:cNvSpPr>
            <a:spLocks noGrp="1"/>
          </p:cNvSpPr>
          <p:nvPr>
            <p:ph type="title"/>
          </p:nvPr>
        </p:nvSpPr>
        <p:spPr>
          <a:xfrm>
            <a:off x="612000" y="44624"/>
            <a:ext cx="7920000" cy="720000"/>
          </a:xfrm>
        </p:spPr>
        <p:txBody>
          <a:bodyPr/>
          <a:lstStyle/>
          <a:p>
            <a:r>
              <a:rPr lang="en-US" dirty="0" smtClean="0"/>
              <a:t>Proposed QH Connection Scheme</a:t>
            </a:r>
            <a:endParaRPr lang="en-US" dirty="0"/>
          </a:p>
        </p:txBody>
      </p:sp>
    </p:spTree>
    <p:extLst>
      <p:ext uri="{BB962C8B-B14F-4D97-AF65-F5344CB8AC3E}">
        <p14:creationId xmlns:p14="http://schemas.microsoft.com/office/powerpoint/2010/main" val="26584777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Peak Temperatures and Voltages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22532806"/>
              </p:ext>
            </p:extLst>
          </p:nvPr>
        </p:nvGraphicFramePr>
        <p:xfrm>
          <a:off x="1550864" y="900000"/>
          <a:ext cx="6120680" cy="1872210"/>
        </p:xfrm>
        <a:graphic>
          <a:graphicData uri="http://schemas.openxmlformats.org/drawingml/2006/table">
            <a:tbl>
              <a:tblPr>
                <a:tableStyleId>{5C22544A-7EE6-4342-B048-85BDC9FD1C3A}</a:tableStyleId>
              </a:tblPr>
              <a:tblGrid>
                <a:gridCol w="1305217"/>
                <a:gridCol w="632833"/>
                <a:gridCol w="697105"/>
                <a:gridCol w="697105"/>
                <a:gridCol w="697105"/>
                <a:gridCol w="697105"/>
                <a:gridCol w="697105"/>
                <a:gridCol w="697105"/>
              </a:tblGrid>
              <a:tr h="207112">
                <a:tc>
                  <a:txBody>
                    <a:bodyPr/>
                    <a:lstStyle/>
                    <a:p>
                      <a:pPr algn="ctr" fontAlgn="b"/>
                      <a:r>
                        <a:rPr lang="en-US" sz="1200" u="none" strike="noStrike" dirty="0">
                          <a:effectLst/>
                        </a:rPr>
                        <a:t>Scenarios:</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dirty="0">
                          <a:effectLst/>
                        </a:rPr>
                        <a:t>1</a:t>
                      </a:r>
                      <a:endParaRPr lang="en-US" sz="1200" b="0"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2</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3</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4</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5</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u="none" strike="noStrike">
                          <a:effectLst/>
                        </a:rPr>
                        <a:t>6</a:t>
                      </a:r>
                      <a:endParaRPr lang="en-US" sz="1200" b="0"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r>
              <a:tr h="207112">
                <a:tc>
                  <a:txBody>
                    <a:bodyPr/>
                    <a:lstStyle/>
                    <a:p>
                      <a:pPr algn="ctr" fontAlgn="b"/>
                      <a:r>
                        <a:rPr lang="en-US" sz="1200" b="1" u="none" strike="noStrike" dirty="0">
                          <a:effectLst/>
                        </a:rPr>
                        <a:t>OL heaters</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Y</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Y</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F1</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F2</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r>
              <a:tr h="207112">
                <a:tc>
                  <a:txBody>
                    <a:bodyPr/>
                    <a:lstStyle/>
                    <a:p>
                      <a:pPr algn="ctr" fontAlgn="b"/>
                      <a:r>
                        <a:rPr lang="en-US" sz="1200" b="1" u="none" strike="noStrike" dirty="0">
                          <a:effectLst/>
                        </a:rPr>
                        <a:t>IL heaters</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 </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N</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N</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N</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N</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r>
              <a:tr h="215314">
                <a:tc>
                  <a:txBody>
                    <a:bodyPr/>
                    <a:lstStyle/>
                    <a:p>
                      <a:pPr algn="ctr" fontAlgn="b"/>
                      <a:r>
                        <a:rPr lang="en-US" sz="1200" b="1" u="none" strike="noStrike">
                          <a:effectLst/>
                        </a:rPr>
                        <a:t>CLIQ</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a:effectLst/>
                        </a:rPr>
                        <a:t> </a:t>
                      </a:r>
                      <a:endParaRPr lang="en-US" sz="1200" b="1" i="0" u="none" strike="noStrike">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N</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Y</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N</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N</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c>
                  <a:txBody>
                    <a:bodyPr/>
                    <a:lstStyle/>
                    <a:p>
                      <a:pPr algn="ctr" fontAlgn="b"/>
                      <a:r>
                        <a:rPr lang="en-US" sz="1200" b="1" u="none" strike="noStrike" dirty="0">
                          <a:effectLst/>
                        </a:rPr>
                        <a:t>N</a:t>
                      </a:r>
                      <a:endParaRPr lang="en-US" sz="1200" b="1" i="0" u="none" strike="noStrike" dirty="0">
                        <a:solidFill>
                          <a:srgbClr val="000000"/>
                        </a:solidFill>
                        <a:effectLst/>
                        <a:latin typeface="Calibri" panose="020F0502020204030204" pitchFamily="34" charset="0"/>
                      </a:endParaRPr>
                    </a:p>
                  </a:txBody>
                  <a:tcPr marL="9525" marR="9525" marT="9525" marB="0" anchor="b">
                    <a:solidFill>
                      <a:schemeClr val="accent1">
                        <a:lumMod val="60000"/>
                        <a:lumOff val="40000"/>
                      </a:schemeClr>
                    </a:solidFill>
                  </a:tcPr>
                </a:tc>
              </a:tr>
              <a:tr h="207112">
                <a:tc>
                  <a:txBody>
                    <a:bodyPr/>
                    <a:lstStyle/>
                    <a:p>
                      <a:pPr algn="l" fontAlgn="b"/>
                      <a:r>
                        <a:rPr lang="en-US" sz="1200" u="none" strike="noStrike" dirty="0">
                          <a:effectLst/>
                        </a:rPr>
                        <a:t>Hot-spot Temp.</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K</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219</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229</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228</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324</a:t>
                      </a:r>
                    </a:p>
                  </a:txBody>
                  <a:tcPr marL="9525" marR="9525" marT="9525" marB="0" anchor="b"/>
                </a:tc>
                <a:tc>
                  <a:txBody>
                    <a:bodyPr/>
                    <a:lstStyle/>
                    <a:p>
                      <a:pPr algn="ctr" fontAlgn="b"/>
                      <a:r>
                        <a:rPr lang="en-US" sz="1200" b="0" i="0" u="none" strike="noStrike" dirty="0">
                          <a:solidFill>
                            <a:schemeClr val="accent6">
                              <a:lumMod val="75000"/>
                            </a:schemeClr>
                          </a:solidFill>
                          <a:effectLst/>
                          <a:latin typeface="Arial" panose="020B0604020202020204" pitchFamily="34" charset="0"/>
                          <a:cs typeface="Arial" panose="020B0604020202020204" pitchFamily="34" charset="0"/>
                        </a:rPr>
                        <a:t>349</a:t>
                      </a:r>
                    </a:p>
                  </a:txBody>
                  <a:tcPr marL="9525" marR="9525" marT="9525" marB="0" anchor="b"/>
                </a:tc>
                <a:tc>
                  <a:txBody>
                    <a:bodyPr/>
                    <a:lstStyle/>
                    <a:p>
                      <a:pPr algn="ctr" fontAlgn="b"/>
                      <a:r>
                        <a:rPr lang="en-US" sz="1200" b="0" i="0" u="none" strike="noStrike" dirty="0">
                          <a:solidFill>
                            <a:srgbClr val="FF0000"/>
                          </a:solidFill>
                          <a:effectLst/>
                          <a:latin typeface="Arial" panose="020B0604020202020204" pitchFamily="34" charset="0"/>
                          <a:cs typeface="Arial" panose="020B0604020202020204" pitchFamily="34" charset="0"/>
                        </a:rPr>
                        <a:t>363</a:t>
                      </a:r>
                    </a:p>
                  </a:txBody>
                  <a:tcPr marL="9525" marR="9525" marT="9525" marB="0" anchor="b"/>
                </a:tc>
              </a:tr>
              <a:tr h="207112">
                <a:tc>
                  <a:txBody>
                    <a:bodyPr/>
                    <a:lstStyle/>
                    <a:p>
                      <a:pPr algn="l" fontAlgn="b"/>
                      <a:r>
                        <a:rPr lang="en-US" sz="1200" u="none" strike="noStrike" dirty="0">
                          <a:effectLst/>
                        </a:rPr>
                        <a:t>Coil-Ground</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V</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507</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314</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507</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287</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467</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579</a:t>
                      </a:r>
                    </a:p>
                  </a:txBody>
                  <a:tcPr marL="9525" marR="9525" marT="9525" marB="0" anchor="b"/>
                </a:tc>
              </a:tr>
              <a:tr h="207112">
                <a:tc>
                  <a:txBody>
                    <a:bodyPr/>
                    <a:lstStyle/>
                    <a:p>
                      <a:pPr algn="l" fontAlgn="b"/>
                      <a:r>
                        <a:rPr lang="en-US" sz="1200" u="none" strike="noStrike">
                          <a:effectLst/>
                        </a:rPr>
                        <a:t>Turn-Turn</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V</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31</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32</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35</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54</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65</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71</a:t>
                      </a:r>
                    </a:p>
                  </a:txBody>
                  <a:tcPr marL="9525" marR="9525" marT="9525" marB="0" anchor="b"/>
                </a:tc>
              </a:tr>
              <a:tr h="207112">
                <a:tc>
                  <a:txBody>
                    <a:bodyPr/>
                    <a:lstStyle/>
                    <a:p>
                      <a:pPr algn="l" fontAlgn="b"/>
                      <a:r>
                        <a:rPr lang="en-US" sz="1200" u="none" strike="noStrike">
                          <a:effectLst/>
                        </a:rPr>
                        <a:t>Layer-Layer</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V</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497</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259</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497</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426</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572</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670</a:t>
                      </a:r>
                    </a:p>
                  </a:txBody>
                  <a:tcPr marL="9525" marR="9525" marT="9525" marB="0" anchor="b"/>
                </a:tc>
              </a:tr>
              <a:tr h="207112">
                <a:tc>
                  <a:txBody>
                    <a:bodyPr/>
                    <a:lstStyle/>
                    <a:p>
                      <a:pPr algn="l" fontAlgn="b"/>
                      <a:r>
                        <a:rPr lang="en-US" sz="1200" u="none" strike="noStrike" dirty="0">
                          <a:effectLst/>
                        </a:rPr>
                        <a:t>Mid-plane</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V</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509</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34</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509</a:t>
                      </a:r>
                    </a:p>
                  </a:txBody>
                  <a:tcPr marL="9525" marR="9525" marT="9525" marB="0" anchor="b"/>
                </a:tc>
                <a:tc>
                  <a:txBody>
                    <a:bodyPr/>
                    <a:lstStyle/>
                    <a:p>
                      <a:pPr algn="ctr" fontAlgn="b"/>
                      <a:r>
                        <a:rPr lang="en-US" sz="1200" b="0" i="0" u="none" strike="noStrike">
                          <a:solidFill>
                            <a:srgbClr val="000000"/>
                          </a:solidFill>
                          <a:effectLst/>
                          <a:latin typeface="Arial" panose="020B0604020202020204" pitchFamily="34" charset="0"/>
                          <a:cs typeface="Arial" panose="020B0604020202020204" pitchFamily="34" charset="0"/>
                        </a:rPr>
                        <a:t>33</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237</a:t>
                      </a:r>
                    </a:p>
                  </a:txBody>
                  <a:tcPr marL="9525" marR="9525" marT="9525" marB="0" anchor="b"/>
                </a:tc>
                <a:tc>
                  <a:txBody>
                    <a:bodyPr/>
                    <a:lstStyle/>
                    <a:p>
                      <a:pPr algn="ctr" fontAlgn="b"/>
                      <a:r>
                        <a:rPr lang="en-US" sz="1200" b="0" i="0" u="none" strike="noStrike" dirty="0">
                          <a:solidFill>
                            <a:srgbClr val="000000"/>
                          </a:solidFill>
                          <a:effectLst/>
                          <a:latin typeface="Arial" panose="020B0604020202020204" pitchFamily="34" charset="0"/>
                          <a:cs typeface="Arial" panose="020B0604020202020204" pitchFamily="34" charset="0"/>
                        </a:rPr>
                        <a:t>376</a:t>
                      </a:r>
                    </a:p>
                  </a:txBody>
                  <a:tcPr marL="9525" marR="9525" marT="9525" marB="0" anchor="b"/>
                </a:tc>
              </a:tr>
            </a:tbl>
          </a:graphicData>
        </a:graphic>
      </p:graphicFrame>
      <p:sp>
        <p:nvSpPr>
          <p:cNvPr id="4" name="Footer Placeholder 3"/>
          <p:cNvSpPr>
            <a:spLocks noGrp="1"/>
          </p:cNvSpPr>
          <p:nvPr>
            <p:ph type="ftr" sz="quarter" idx="11"/>
          </p:nvPr>
        </p:nvSpPr>
        <p:spPr/>
        <p:txBody>
          <a:bodyPr/>
          <a:lstStyle/>
          <a:p>
            <a:r>
              <a:rPr lang="en-US" noProof="0" smtClean="0"/>
              <a:t>G. Ambrosio - MQXF International Review</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graphicFrame>
        <p:nvGraphicFramePr>
          <p:cNvPr id="8" name="Table 7"/>
          <p:cNvGraphicFramePr>
            <a:graphicFrameLocks noGrp="1"/>
          </p:cNvGraphicFramePr>
          <p:nvPr>
            <p:extLst>
              <p:ext uri="{D42A27DB-BD31-4B8C-83A1-F6EECF244321}">
                <p14:modId xmlns:p14="http://schemas.microsoft.com/office/powerpoint/2010/main" val="53213903"/>
              </p:ext>
            </p:extLst>
          </p:nvPr>
        </p:nvGraphicFramePr>
        <p:xfrm>
          <a:off x="1547664" y="3284984"/>
          <a:ext cx="4464496" cy="1714500"/>
        </p:xfrm>
        <a:graphic>
          <a:graphicData uri="http://schemas.openxmlformats.org/drawingml/2006/table">
            <a:tbl>
              <a:tblPr>
                <a:tableStyleId>{5C22544A-7EE6-4342-B048-85BDC9FD1C3A}</a:tableStyleId>
              </a:tblPr>
              <a:tblGrid>
                <a:gridCol w="1255898"/>
                <a:gridCol w="608920"/>
                <a:gridCol w="2599678"/>
              </a:tblGrid>
              <a:tr h="190500">
                <a:tc>
                  <a:txBody>
                    <a:bodyPr/>
                    <a:lstStyle/>
                    <a:p>
                      <a:pPr algn="l" fontAlgn="b"/>
                      <a:r>
                        <a:rPr lang="en-US" sz="1100" b="1" u="none" strike="noStrike" dirty="0">
                          <a:effectLst/>
                        </a:rPr>
                        <a:t>Assumptions:</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Detection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mV</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Verification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ms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10</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Heater switch delay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ms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Circuit</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Single Power Converter for Inner Triplet</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Energy extraction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NO</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gridSpan="2">
                  <a:txBody>
                    <a:bodyPr/>
                    <a:lstStyle/>
                    <a:p>
                      <a:pPr algn="l" fontAlgn="b"/>
                      <a:r>
                        <a:rPr lang="en-US" sz="1100" u="none" strike="noStrike">
                          <a:effectLst/>
                        </a:rPr>
                        <a:t>Dynamic effect on inductance</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ctr" fontAlgn="b"/>
                      <a:r>
                        <a:rPr lang="en-US" sz="1100" u="none" strike="noStrike">
                          <a:effectLst/>
                        </a:rPr>
                        <a:t>YES</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Quench back</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YES</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gridSpan="2">
                  <a:txBody>
                    <a:bodyPr/>
                    <a:lstStyle/>
                    <a:p>
                      <a:pPr algn="l" fontAlgn="b"/>
                      <a:r>
                        <a:rPr lang="en-US" sz="1100" u="none" strike="noStrike">
                          <a:effectLst/>
                        </a:rPr>
                        <a:t>Quench propagation OL-IL</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ctr" fontAlgn="b"/>
                      <a:r>
                        <a:rPr lang="en-US" sz="1100" u="none" strike="noStrike" dirty="0">
                          <a:effectLst/>
                        </a:rPr>
                        <a:t>YES, simulated</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78821962"/>
              </p:ext>
            </p:extLst>
          </p:nvPr>
        </p:nvGraphicFramePr>
        <p:xfrm>
          <a:off x="1547664" y="5168964"/>
          <a:ext cx="6840760" cy="571500"/>
        </p:xfrm>
        <a:graphic>
          <a:graphicData uri="http://schemas.openxmlformats.org/drawingml/2006/table">
            <a:tbl>
              <a:tblPr>
                <a:tableStyleId>{5C22544A-7EE6-4342-B048-85BDC9FD1C3A}</a:tableStyleId>
              </a:tblPr>
              <a:tblGrid>
                <a:gridCol w="1368152"/>
                <a:gridCol w="5472608"/>
              </a:tblGrid>
              <a:tr h="190500">
                <a:tc>
                  <a:txBody>
                    <a:bodyPr/>
                    <a:lstStyle/>
                    <a:p>
                      <a:pPr algn="l" fontAlgn="b"/>
                      <a:r>
                        <a:rPr lang="en-US" sz="1100" b="1" u="none" strike="noStrike" dirty="0">
                          <a:effectLst/>
                        </a:rPr>
                        <a:t>Failure scenarios:</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F1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one </a:t>
                      </a:r>
                      <a:r>
                        <a:rPr lang="en-US" sz="1100" u="none" strike="noStrike" dirty="0" smtClean="0">
                          <a:effectLst/>
                        </a:rPr>
                        <a:t>OL-HF circuit ( = 2 strips)</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n-US" sz="1100" u="none" strike="noStrike">
                          <a:effectLst/>
                        </a:rPr>
                        <a:t>F2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one </a:t>
                      </a:r>
                      <a:r>
                        <a:rPr lang="en-US" sz="1100" u="none" strike="noStrike" dirty="0" smtClean="0">
                          <a:effectLst/>
                        </a:rPr>
                        <a:t>OL-HF circuit </a:t>
                      </a:r>
                      <a:r>
                        <a:rPr lang="en-US" sz="1100" u="none" strike="noStrike" dirty="0">
                          <a:effectLst/>
                        </a:rPr>
                        <a:t>and one </a:t>
                      </a:r>
                      <a:r>
                        <a:rPr lang="en-US" sz="1100" u="none" strike="noStrike" dirty="0" smtClean="0">
                          <a:effectLst/>
                        </a:rPr>
                        <a:t>OL-LF circuit, </a:t>
                      </a:r>
                      <a:r>
                        <a:rPr lang="en-US" sz="1100" u="none" strike="noStrike" dirty="0">
                          <a:effectLst/>
                        </a:rPr>
                        <a:t>on the same coil and same </a:t>
                      </a:r>
                      <a:r>
                        <a:rPr lang="en-US" sz="1100" u="none" strike="noStrike" dirty="0" smtClean="0">
                          <a:effectLst/>
                        </a:rPr>
                        <a:t>side (= 4 strips)</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0" name="TextBox 9"/>
          <p:cNvSpPr txBox="1"/>
          <p:nvPr/>
        </p:nvSpPr>
        <p:spPr>
          <a:xfrm>
            <a:off x="6330564" y="3300604"/>
            <a:ext cx="2519603" cy="528357"/>
          </a:xfrm>
          <a:prstGeom prst="rect">
            <a:avLst/>
          </a:prstGeom>
          <a:solidFill>
            <a:schemeClr val="bg1"/>
          </a:solidFill>
          <a:ln>
            <a:solidFill>
              <a:srgbClr val="00279F"/>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defPPr>
              <a:defRPr lang="en-US"/>
            </a:defPPr>
            <a:lvl1pPr marL="0" marR="0" indent="0" algn="ctr" defTabSz="914400" latinLnBrk="0">
              <a:lnSpc>
                <a:spcPct val="100000"/>
              </a:lnSpc>
              <a:buClrTx/>
              <a:buSzTx/>
              <a:buFontTx/>
              <a:buNone/>
              <a:tabLst/>
              <a:defRPr kumimoji="0" b="1" i="0" strike="noStrike" cap="none" normalizeH="0" baseline="0">
                <a:ln>
                  <a:noFill/>
                </a:ln>
                <a:effectLst/>
                <a:latin typeface="Calibri" panose="020F0502020204030204" pitchFamily="34" charset="0"/>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pPr eaLnBrk="0" fontAlgn="base" hangingPunct="0">
              <a:spcBef>
                <a:spcPct val="0"/>
              </a:spcBef>
              <a:spcAft>
                <a:spcPct val="0"/>
              </a:spcAft>
            </a:pPr>
            <a:r>
              <a:rPr lang="en-US" sz="1600" b="0" dirty="0" smtClean="0">
                <a:solidFill>
                  <a:srgbClr val="000000"/>
                </a:solidFill>
              </a:rPr>
              <a:t>Simulations performed with Tales by E. Ravaioli</a:t>
            </a:r>
            <a:endParaRPr lang="en-GB" sz="1600" b="0" dirty="0">
              <a:solidFill>
                <a:srgbClr val="000000"/>
              </a:solidFill>
            </a:endParaRPr>
          </a:p>
        </p:txBody>
      </p:sp>
      <p:sp>
        <p:nvSpPr>
          <p:cNvPr id="7" name="TextBox 6"/>
          <p:cNvSpPr txBox="1"/>
          <p:nvPr/>
        </p:nvSpPr>
        <p:spPr>
          <a:xfrm>
            <a:off x="683568" y="2863150"/>
            <a:ext cx="6768752" cy="276999"/>
          </a:xfrm>
          <a:prstGeom prst="rect">
            <a:avLst/>
          </a:prstGeom>
          <a:noFill/>
        </p:spPr>
        <p:txBody>
          <a:bodyPr wrap="square" rtlCol="0">
            <a:spAutoFit/>
          </a:bodyPr>
          <a:lstStyle/>
          <a:p>
            <a:r>
              <a:rPr lang="en-US" sz="1200" dirty="0" smtClean="0">
                <a:solidFill>
                  <a:schemeClr val="accent3"/>
                </a:solidFill>
              </a:rPr>
              <a:t>Note: Coil to QH voltage </a:t>
            </a:r>
            <a:r>
              <a:rPr lang="en-US" sz="1200" b="1" dirty="0" smtClean="0">
                <a:solidFill>
                  <a:schemeClr val="accent3"/>
                </a:solidFill>
              </a:rPr>
              <a:t>never below 450 V</a:t>
            </a:r>
            <a:r>
              <a:rPr lang="en-US" sz="1200" dirty="0" smtClean="0">
                <a:solidFill>
                  <a:schemeClr val="accent3"/>
                </a:solidFill>
              </a:rPr>
              <a:t> in all configurations (place of thinnest insulation)</a:t>
            </a:r>
            <a:endParaRPr lang="en-US" sz="1200" dirty="0">
              <a:solidFill>
                <a:schemeClr val="accent3"/>
              </a:solidFill>
            </a:endParaRPr>
          </a:p>
        </p:txBody>
      </p:sp>
    </p:spTree>
    <p:extLst>
      <p:ext uri="{BB962C8B-B14F-4D97-AF65-F5344CB8AC3E}">
        <p14:creationId xmlns:p14="http://schemas.microsoft.com/office/powerpoint/2010/main" val="14500839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612000" y="1196752"/>
            <a:ext cx="7920000" cy="4929411"/>
          </a:xfrm>
        </p:spPr>
        <p:txBody>
          <a:bodyPr/>
          <a:lstStyle/>
          <a:p>
            <a:r>
              <a:rPr lang="en-US" dirty="0" smtClean="0"/>
              <a:t>LHC inner triplet protection </a:t>
            </a:r>
          </a:p>
          <a:p>
            <a:pPr lvl="1"/>
            <a:r>
              <a:rPr lang="en-US" dirty="0" smtClean="0"/>
              <a:t>Protection Scheme</a:t>
            </a:r>
            <a:endParaRPr lang="en-US" dirty="0" smtClean="0"/>
          </a:p>
          <a:p>
            <a:pPr lvl="1"/>
            <a:r>
              <a:rPr lang="en-US" dirty="0" smtClean="0"/>
              <a:t>Heater Redundancy </a:t>
            </a:r>
          </a:p>
          <a:p>
            <a:pPr lvl="1"/>
            <a:r>
              <a:rPr lang="en-US" dirty="0" smtClean="0"/>
              <a:t>Protection Hardware</a:t>
            </a:r>
          </a:p>
          <a:p>
            <a:r>
              <a:rPr lang="en-US" dirty="0" smtClean="0"/>
              <a:t>Protection Strategy for HL-LHC IT</a:t>
            </a:r>
          </a:p>
          <a:p>
            <a:pPr lvl="1"/>
            <a:r>
              <a:rPr lang="en-US" dirty="0" smtClean="0"/>
              <a:t>Circuit layout</a:t>
            </a:r>
          </a:p>
          <a:p>
            <a:pPr lvl="1"/>
            <a:r>
              <a:rPr lang="en-US" dirty="0" smtClean="0"/>
              <a:t>Failure cases OH+CLIQ</a:t>
            </a:r>
          </a:p>
          <a:p>
            <a:pPr lvl="1"/>
            <a:r>
              <a:rPr lang="en-US" dirty="0"/>
              <a:t>Failure cases </a:t>
            </a:r>
            <a:r>
              <a:rPr lang="en-US" dirty="0" smtClean="0"/>
              <a:t>OH</a:t>
            </a:r>
            <a:endParaRPr lang="en-US" dirty="0"/>
          </a:p>
          <a:p>
            <a:pPr lvl="1"/>
            <a:endParaRPr lang="en-US" dirty="0"/>
          </a:p>
        </p:txBody>
      </p:sp>
      <p:sp>
        <p:nvSpPr>
          <p:cNvPr id="4" name="Footer Placeholder 3"/>
          <p:cNvSpPr>
            <a:spLocks noGrp="1"/>
          </p:cNvSpPr>
          <p:nvPr>
            <p:ph type="ftr" sz="quarter" idx="11"/>
          </p:nvPr>
        </p:nvSpPr>
        <p:spPr/>
        <p:txBody>
          <a:bodyPr/>
          <a:lstStyle/>
          <a:p>
            <a:r>
              <a:rPr lang="fr-FR" noProof="0" dirty="0" smtClean="0"/>
              <a:t>D. Wollmann</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4527594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568" y="0"/>
            <a:ext cx="7920000" cy="548680"/>
          </a:xfrm>
        </p:spPr>
        <p:txBody>
          <a:bodyPr/>
          <a:lstStyle/>
          <a:p>
            <a:r>
              <a:rPr lang="en-US" dirty="0" smtClean="0"/>
              <a:t>Schematics of LHC IT protection as today </a:t>
            </a:r>
            <a:endParaRPr lang="en-US" dirty="0"/>
          </a:p>
        </p:txBody>
      </p:sp>
      <p:sp>
        <p:nvSpPr>
          <p:cNvPr id="3" name="Content Placeholder 2"/>
          <p:cNvSpPr>
            <a:spLocks noGrp="1"/>
          </p:cNvSpPr>
          <p:nvPr>
            <p:ph idx="1"/>
          </p:nvPr>
        </p:nvSpPr>
        <p:spPr>
          <a:xfrm>
            <a:off x="539552" y="692696"/>
            <a:ext cx="8352928" cy="1440160"/>
          </a:xfrm>
        </p:spPr>
        <p:txBody>
          <a:bodyPr>
            <a:normAutofit fontScale="55000" lnSpcReduction="20000"/>
          </a:bodyPr>
          <a:lstStyle/>
          <a:p>
            <a:pPr marL="0" indent="0">
              <a:lnSpc>
                <a:spcPct val="120000"/>
              </a:lnSpc>
              <a:buNone/>
            </a:pPr>
            <a:r>
              <a:rPr lang="en-US" dirty="0"/>
              <a:t>A quench in the superconducting circuits is detected and </a:t>
            </a:r>
            <a:r>
              <a:rPr lang="en-US" b="1" dirty="0"/>
              <a:t>all the quench heaters</a:t>
            </a:r>
            <a:r>
              <a:rPr lang="en-US" dirty="0"/>
              <a:t> are fired as soon as one of the following signals exceeds the threshold.</a:t>
            </a:r>
          </a:p>
          <a:p>
            <a:pPr marL="0" indent="0" algn="ctr">
              <a:lnSpc>
                <a:spcPct val="120000"/>
              </a:lnSpc>
              <a:buNone/>
            </a:pPr>
            <a:r>
              <a:rPr lang="en-US" dirty="0"/>
              <a:t>URES,Q1=U1,Q1+U2,Q1</a:t>
            </a:r>
          </a:p>
          <a:p>
            <a:pPr marL="0" indent="0" algn="ctr">
              <a:lnSpc>
                <a:spcPct val="120000"/>
              </a:lnSpc>
              <a:buNone/>
            </a:pPr>
            <a:r>
              <a:rPr lang="en-US" dirty="0"/>
              <a:t>URES,Q2=U1,Q2+U2,Q2</a:t>
            </a:r>
          </a:p>
          <a:p>
            <a:pPr marL="0" indent="0" algn="ctr">
              <a:lnSpc>
                <a:spcPct val="120000"/>
              </a:lnSpc>
              <a:buNone/>
            </a:pPr>
            <a:r>
              <a:rPr lang="en-US" dirty="0"/>
              <a:t>URES,Q3=U1,Q3+U2,Q3</a:t>
            </a:r>
          </a:p>
          <a:p>
            <a:pPr>
              <a:lnSpc>
                <a:spcPct val="120000"/>
              </a:lnSpc>
            </a:pPr>
            <a:endParaRPr lang="en-US" dirty="0"/>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627704" y="1988840"/>
            <a:ext cx="8064456" cy="3600400"/>
          </a:xfrm>
          <a:prstGeom prst="rect">
            <a:avLst/>
          </a:prstGeom>
          <a:noFill/>
          <a:ln>
            <a:noFill/>
          </a:ln>
        </p:spPr>
      </p:pic>
      <p:grpSp>
        <p:nvGrpSpPr>
          <p:cNvPr id="10" name="Group 9"/>
          <p:cNvGrpSpPr/>
          <p:nvPr/>
        </p:nvGrpSpPr>
        <p:grpSpPr>
          <a:xfrm>
            <a:off x="1353184" y="5649943"/>
            <a:ext cx="6206154" cy="869315"/>
            <a:chOff x="1353184" y="5649943"/>
            <a:chExt cx="6206154" cy="869315"/>
          </a:xfrm>
        </p:grpSpPr>
        <p:pic>
          <p:nvPicPr>
            <p:cNvPr id="7" name="Picture 6"/>
            <p:cNvPicPr/>
            <p:nvPr/>
          </p:nvPicPr>
          <p:blipFill rotWithShape="1">
            <a:blip r:embed="rId3" cstate="print">
              <a:extLst>
                <a:ext uri="{28A0092B-C50C-407E-A947-70E740481C1C}">
                  <a14:useLocalDpi xmlns:a14="http://schemas.microsoft.com/office/drawing/2010/main" val="0"/>
                </a:ext>
              </a:extLst>
            </a:blip>
            <a:srcRect r="-691"/>
            <a:stretch/>
          </p:blipFill>
          <p:spPr bwMode="auto">
            <a:xfrm>
              <a:off x="1403648" y="5649943"/>
              <a:ext cx="6155690" cy="869315"/>
            </a:xfrm>
            <a:prstGeom prst="rect">
              <a:avLst/>
            </a:prstGeom>
            <a:noFill/>
            <a:ln>
              <a:noFill/>
            </a:ln>
            <a:extLst>
              <a:ext uri="{53640926-AAD7-44d8-BBD7-CCE9431645EC}">
                <a14:shadowObscured xmlns:a14="http://schemas.microsoft.com/office/drawing/2010/main"/>
              </a:ext>
            </a:extLst>
          </p:spPr>
        </p:pic>
        <p:sp>
          <p:nvSpPr>
            <p:cNvPr id="8" name="Rectangle 7"/>
            <p:cNvSpPr/>
            <p:nvPr/>
          </p:nvSpPr>
          <p:spPr>
            <a:xfrm>
              <a:off x="3563888" y="6237312"/>
              <a:ext cx="1152128" cy="2819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353184" y="5947774"/>
              <a:ext cx="1152128" cy="2819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235533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580" y="156667"/>
            <a:ext cx="7920000" cy="512696"/>
          </a:xfrm>
        </p:spPr>
        <p:txBody>
          <a:bodyPr/>
          <a:lstStyle/>
          <a:p>
            <a:r>
              <a:rPr lang="en-US" dirty="0" smtClean="0"/>
              <a:t>Heater Redundancy – IT LHC as today</a:t>
            </a:r>
            <a:endParaRPr lang="en-US" dirty="0"/>
          </a:p>
        </p:txBody>
      </p:sp>
      <p:sp>
        <p:nvSpPr>
          <p:cNvPr id="3" name="Content Placeholder 2"/>
          <p:cNvSpPr>
            <a:spLocks noGrp="1"/>
          </p:cNvSpPr>
          <p:nvPr>
            <p:ph idx="1"/>
          </p:nvPr>
        </p:nvSpPr>
        <p:spPr>
          <a:xfrm>
            <a:off x="766800" y="1021304"/>
            <a:ext cx="7920000" cy="2543613"/>
          </a:xfrm>
        </p:spPr>
        <p:txBody>
          <a:bodyPr>
            <a:normAutofit/>
          </a:bodyPr>
          <a:lstStyle/>
          <a:p>
            <a:r>
              <a:rPr lang="en-US" sz="2400" dirty="0"/>
              <a:t>T</a:t>
            </a:r>
            <a:r>
              <a:rPr lang="en-US" sz="2400" dirty="0" smtClean="0"/>
              <a:t>wo </a:t>
            </a:r>
            <a:r>
              <a:rPr lang="en-US" sz="2400" dirty="0"/>
              <a:t>heater </a:t>
            </a:r>
            <a:r>
              <a:rPr lang="en-US" sz="2400" dirty="0" smtClean="0"/>
              <a:t>circuits per magnet, </a:t>
            </a:r>
            <a:r>
              <a:rPr lang="en-US" sz="2400" dirty="0"/>
              <a:t>each covering </a:t>
            </a:r>
            <a:r>
              <a:rPr lang="en-US" sz="2400" dirty="0" smtClean="0"/>
              <a:t>2 poles per </a:t>
            </a:r>
            <a:r>
              <a:rPr lang="en-US" sz="2400" dirty="0"/>
              <a:t>magnet</a:t>
            </a:r>
            <a:r>
              <a:rPr lang="en-US" sz="2400" dirty="0" smtClean="0"/>
              <a:t>.</a:t>
            </a:r>
          </a:p>
          <a:p>
            <a:r>
              <a:rPr lang="en-US" sz="2400" dirty="0" smtClean="0"/>
              <a:t>8 </a:t>
            </a:r>
            <a:r>
              <a:rPr lang="en-US" sz="2400" dirty="0"/>
              <a:t>heater circuits per t</a:t>
            </a:r>
            <a:r>
              <a:rPr lang="en-US" sz="2400" dirty="0" smtClean="0"/>
              <a:t>riplet circuit.</a:t>
            </a:r>
          </a:p>
          <a:p>
            <a:r>
              <a:rPr lang="en-US" sz="2400" dirty="0" smtClean="0"/>
              <a:t>In case of quench all heaters are fired for the circuit.</a:t>
            </a:r>
          </a:p>
          <a:p>
            <a:r>
              <a:rPr lang="en-US" sz="2400" dirty="0" smtClean="0"/>
              <a:t>Operation not allowed in case a failure detected in one heater circuit </a:t>
            </a:r>
            <a:r>
              <a:rPr lang="en-US" sz="2400" dirty="0" smtClean="0">
                <a:sym typeface="Wingdings"/>
              </a:rPr>
              <a:t> beam dump &amp; automatic ramp down</a:t>
            </a:r>
            <a:r>
              <a:rPr lang="en-US" sz="2400" dirty="0" smtClean="0"/>
              <a:t>.</a:t>
            </a:r>
          </a:p>
          <a:p>
            <a:endParaRPr lang="en-US" sz="2400" dirty="0"/>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descr="Screen Shot 2015-05-26 at 20.35.54.png"/>
          <p:cNvPicPr>
            <a:picLocks noChangeAspect="1"/>
          </p:cNvPicPr>
          <p:nvPr/>
        </p:nvPicPr>
        <p:blipFill rotWithShape="1">
          <a:blip r:embed="rId2">
            <a:extLst>
              <a:ext uri="{28A0092B-C50C-407E-A947-70E740481C1C}">
                <a14:useLocalDpi xmlns:a14="http://schemas.microsoft.com/office/drawing/2010/main" val="0"/>
              </a:ext>
            </a:extLst>
          </a:blip>
          <a:srcRect r="48660"/>
          <a:stretch/>
        </p:blipFill>
        <p:spPr>
          <a:xfrm>
            <a:off x="1449347" y="3429000"/>
            <a:ext cx="2937988" cy="2825066"/>
          </a:xfrm>
          <a:prstGeom prst="rect">
            <a:avLst/>
          </a:prstGeom>
        </p:spPr>
      </p:pic>
      <p:sp>
        <p:nvSpPr>
          <p:cNvPr id="8" name="TextBox 7"/>
          <p:cNvSpPr txBox="1"/>
          <p:nvPr/>
        </p:nvSpPr>
        <p:spPr>
          <a:xfrm>
            <a:off x="3779912" y="5946289"/>
            <a:ext cx="1412053" cy="253916"/>
          </a:xfrm>
          <a:prstGeom prst="rect">
            <a:avLst/>
          </a:prstGeom>
          <a:noFill/>
        </p:spPr>
        <p:txBody>
          <a:bodyPr wrap="none" rtlCol="0">
            <a:spAutoFit/>
          </a:bodyPr>
          <a:lstStyle/>
          <a:p>
            <a:r>
              <a:rPr lang="en-US" sz="1050" kern="1200" dirty="0" smtClean="0">
                <a:solidFill>
                  <a:srgbClr val="0093BE"/>
                </a:solidFill>
              </a:rPr>
              <a:t>Courtesy: A</a:t>
            </a:r>
            <a:r>
              <a:rPr lang="en-US" sz="1050" kern="1200" dirty="0" smtClean="0">
                <a:solidFill>
                  <a:srgbClr val="0093BE"/>
                </a:solidFill>
              </a:rPr>
              <a:t>. </a:t>
            </a:r>
            <a:r>
              <a:rPr lang="en-US" sz="1050" kern="1200" dirty="0" err="1" smtClean="0">
                <a:solidFill>
                  <a:srgbClr val="0093BE"/>
                </a:solidFill>
              </a:rPr>
              <a:t>Erokhin</a:t>
            </a:r>
            <a:endParaRPr lang="en-US" sz="1050" kern="1200" dirty="0">
              <a:solidFill>
                <a:srgbClr val="0093BE"/>
              </a:solidFill>
            </a:endParaRPr>
          </a:p>
        </p:txBody>
      </p:sp>
      <p:grpSp>
        <p:nvGrpSpPr>
          <p:cNvPr id="27" name="Group 26"/>
          <p:cNvGrpSpPr/>
          <p:nvPr/>
        </p:nvGrpSpPr>
        <p:grpSpPr>
          <a:xfrm>
            <a:off x="4510112" y="4005064"/>
            <a:ext cx="3211686" cy="1819945"/>
            <a:chOff x="3995936" y="4297660"/>
            <a:chExt cx="2563614" cy="1250120"/>
          </a:xfrm>
        </p:grpSpPr>
        <p:pic>
          <p:nvPicPr>
            <p:cNvPr id="7" name="Picture 6" descr="Screen Shot 2015-05-26 at 20.35.58.png"/>
            <p:cNvPicPr>
              <a:picLocks noChangeAspect="1"/>
            </p:cNvPicPr>
            <p:nvPr/>
          </p:nvPicPr>
          <p:blipFill rotWithShape="1">
            <a:blip r:embed="rId3">
              <a:extLst>
                <a:ext uri="{28A0092B-C50C-407E-A947-70E740481C1C}">
                  <a14:useLocalDpi xmlns:a14="http://schemas.microsoft.com/office/drawing/2010/main" val="0"/>
                </a:ext>
              </a:extLst>
            </a:blip>
            <a:srcRect r="40514"/>
            <a:stretch/>
          </p:blipFill>
          <p:spPr>
            <a:xfrm>
              <a:off x="3995936" y="4297660"/>
              <a:ext cx="2360414" cy="1250120"/>
            </a:xfrm>
            <a:prstGeom prst="rect">
              <a:avLst/>
            </a:prstGeom>
          </p:spPr>
        </p:pic>
        <p:pic>
          <p:nvPicPr>
            <p:cNvPr id="26" name="Picture 25" descr="Screen Shot 2015-05-26 at 20.35.58.png"/>
            <p:cNvPicPr>
              <a:picLocks noChangeAspect="1"/>
            </p:cNvPicPr>
            <p:nvPr/>
          </p:nvPicPr>
          <p:blipFill rotWithShape="1">
            <a:blip r:embed="rId3">
              <a:extLst>
                <a:ext uri="{28A0092B-C50C-407E-A947-70E740481C1C}">
                  <a14:useLocalDpi xmlns:a14="http://schemas.microsoft.com/office/drawing/2010/main" val="0"/>
                </a:ext>
              </a:extLst>
            </a:blip>
            <a:srcRect l="93179" r="1700"/>
            <a:stretch/>
          </p:blipFill>
          <p:spPr>
            <a:xfrm>
              <a:off x="6356350" y="4297660"/>
              <a:ext cx="203200" cy="1250120"/>
            </a:xfrm>
            <a:prstGeom prst="rect">
              <a:avLst/>
            </a:prstGeom>
          </p:spPr>
        </p:pic>
      </p:grpSp>
    </p:spTree>
    <p:extLst>
      <p:ext uri="{BB962C8B-B14F-4D97-AF65-F5344CB8AC3E}">
        <p14:creationId xmlns:p14="http://schemas.microsoft.com/office/powerpoint/2010/main" val="21490272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16632"/>
            <a:ext cx="7920000" cy="720000"/>
          </a:xfrm>
        </p:spPr>
        <p:txBody>
          <a:bodyPr/>
          <a:lstStyle/>
          <a:p>
            <a:r>
              <a:rPr lang="en-US" dirty="0" smtClean="0"/>
              <a:t>Protection Hardware -  IT LHC as today</a:t>
            </a:r>
            <a:endParaRPr lang="en-US" dirty="0"/>
          </a:p>
        </p:txBody>
      </p:sp>
      <p:sp>
        <p:nvSpPr>
          <p:cNvPr id="3" name="Content Placeholder 2"/>
          <p:cNvSpPr>
            <a:spLocks noGrp="1"/>
          </p:cNvSpPr>
          <p:nvPr>
            <p:ph idx="1"/>
          </p:nvPr>
        </p:nvSpPr>
        <p:spPr>
          <a:xfrm>
            <a:off x="179512" y="764704"/>
            <a:ext cx="8352488" cy="5904656"/>
          </a:xfrm>
        </p:spPr>
        <p:txBody>
          <a:bodyPr/>
          <a:lstStyle/>
          <a:p>
            <a:r>
              <a:rPr lang="en-US" dirty="0" smtClean="0"/>
              <a:t>Quench detection HW</a:t>
            </a:r>
          </a:p>
          <a:p>
            <a:pPr marL="715963" lvl="2" indent="-269875"/>
            <a:r>
              <a:rPr lang="en-US" dirty="0" smtClean="0"/>
              <a:t>Redundant </a:t>
            </a:r>
            <a:r>
              <a:rPr lang="en-US" b="1" dirty="0" smtClean="0"/>
              <a:t>Boards A / B</a:t>
            </a:r>
            <a:r>
              <a:rPr lang="en-US" dirty="0" smtClean="0"/>
              <a:t> (Q1, Q3, Q2a/b), comparing voltages via redundant voltage tabs (</a:t>
            </a:r>
            <a:r>
              <a:rPr lang="en-US" b="1" dirty="0" smtClean="0"/>
              <a:t>1oo2 logic</a:t>
            </a:r>
            <a:r>
              <a:rPr lang="en-US" dirty="0" smtClean="0"/>
              <a:t>) </a:t>
            </a:r>
            <a:r>
              <a:rPr lang="en-US" dirty="0" smtClean="0">
                <a:sym typeface="Wingdings"/>
              </a:rPr>
              <a:t> total 6 detectors per triplet</a:t>
            </a:r>
            <a:endParaRPr lang="en-US" dirty="0" smtClean="0"/>
          </a:p>
          <a:p>
            <a:pPr marL="715963" lvl="2" indent="-269875"/>
            <a:r>
              <a:rPr lang="en-US" b="1" dirty="0" smtClean="0"/>
              <a:t>1oo6 fires all heaters</a:t>
            </a:r>
          </a:p>
          <a:p>
            <a:pPr marL="715963" lvl="2" indent="-269875"/>
            <a:r>
              <a:rPr lang="en-US" dirty="0" smtClean="0"/>
              <a:t>Lead protection (8x) (1oo8 fires all heaters)</a:t>
            </a:r>
          </a:p>
          <a:p>
            <a:pPr marL="715963" lvl="2" indent="-269875"/>
            <a:r>
              <a:rPr lang="en-US" dirty="0" smtClean="0"/>
              <a:t>Powered by </a:t>
            </a:r>
            <a:r>
              <a:rPr lang="en-US" b="1" dirty="0" smtClean="0"/>
              <a:t>two independent UPS</a:t>
            </a:r>
            <a:r>
              <a:rPr lang="en-US" dirty="0" smtClean="0"/>
              <a:t>.</a:t>
            </a:r>
          </a:p>
          <a:p>
            <a:pPr marL="715963" lvl="2" indent="-269875"/>
            <a:endParaRPr lang="en-US" dirty="0" smtClean="0"/>
          </a:p>
          <a:p>
            <a:pPr marL="715963" lvl="2" indent="-269875"/>
            <a:endParaRPr lang="en-US" dirty="0" smtClean="0"/>
          </a:p>
          <a:p>
            <a:pPr marL="715963" lvl="2" indent="-269875"/>
            <a:endParaRPr lang="en-US" dirty="0"/>
          </a:p>
          <a:p>
            <a:pPr marL="446088" lvl="2" indent="0">
              <a:buNone/>
            </a:pPr>
            <a:endParaRPr lang="en-US" dirty="0"/>
          </a:p>
          <a:p>
            <a:pPr marL="315913" lvl="1" indent="-269875"/>
            <a:r>
              <a:rPr lang="en-US" dirty="0" smtClean="0"/>
              <a:t>Quench Heater Power Supplies</a:t>
            </a:r>
          </a:p>
          <a:p>
            <a:pPr marL="715963" lvl="2" indent="-269875"/>
            <a:r>
              <a:rPr lang="en-US" dirty="0"/>
              <a:t>4</a:t>
            </a:r>
            <a:r>
              <a:rPr lang="en-US" dirty="0" smtClean="0"/>
              <a:t> x 2 heater power supplies.</a:t>
            </a:r>
          </a:p>
          <a:p>
            <a:pPr marL="715963" lvl="2" indent="-269875"/>
            <a:r>
              <a:rPr lang="en-US" dirty="0" smtClean="0"/>
              <a:t>Charging voltage: 900 V (+-450 V)</a:t>
            </a:r>
          </a:p>
          <a:p>
            <a:pPr marL="715963" lvl="2" indent="-269875"/>
            <a:r>
              <a:rPr lang="en-US" dirty="0" smtClean="0"/>
              <a:t>Capacitance: 7.05 mF</a:t>
            </a:r>
          </a:p>
          <a:p>
            <a:pPr marL="715963" lvl="2" indent="-269875"/>
            <a:r>
              <a:rPr lang="en-US" dirty="0"/>
              <a:t>Powering </a:t>
            </a:r>
            <a:r>
              <a:rPr lang="en-US" dirty="0" smtClean="0"/>
              <a:t>evenly </a:t>
            </a:r>
            <a:r>
              <a:rPr lang="en-US" dirty="0"/>
              <a:t>distributed onto two independent </a:t>
            </a:r>
            <a:r>
              <a:rPr lang="en-US" dirty="0" smtClean="0"/>
              <a:t>UPS.</a:t>
            </a:r>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descr="DQQD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68960"/>
            <a:ext cx="3096344" cy="1351424"/>
          </a:xfrm>
          <a:prstGeom prst="rect">
            <a:avLst/>
          </a:prstGeom>
        </p:spPr>
      </p:pic>
      <p:sp>
        <p:nvSpPr>
          <p:cNvPr id="9" name="TextBox 8"/>
          <p:cNvSpPr txBox="1"/>
          <p:nvPr/>
        </p:nvSpPr>
        <p:spPr>
          <a:xfrm>
            <a:off x="4448197" y="6581001"/>
            <a:ext cx="1643839" cy="276999"/>
          </a:xfrm>
          <a:prstGeom prst="rect">
            <a:avLst/>
          </a:prstGeom>
          <a:noFill/>
        </p:spPr>
        <p:txBody>
          <a:bodyPr wrap="square" rtlCol="0">
            <a:spAutoFit/>
          </a:bodyPr>
          <a:lstStyle/>
          <a:p>
            <a:r>
              <a:rPr lang="en-US" sz="1200" dirty="0" smtClean="0">
                <a:solidFill>
                  <a:schemeClr val="bg2"/>
                </a:solidFill>
              </a:rPr>
              <a:t>Courtesy R. </a:t>
            </a:r>
            <a:r>
              <a:rPr lang="en-US" sz="1200" dirty="0" err="1" smtClean="0">
                <a:solidFill>
                  <a:schemeClr val="bg2"/>
                </a:solidFill>
              </a:rPr>
              <a:t>Denz</a:t>
            </a:r>
            <a:endParaRPr lang="en-US" sz="1200" dirty="0">
              <a:solidFill>
                <a:schemeClr val="bg2"/>
              </a:solidFill>
            </a:endParaRPr>
          </a:p>
        </p:txBody>
      </p:sp>
      <p:pic>
        <p:nvPicPr>
          <p:cNvPr id="10" name="Picture 9" descr="image003.jpg"/>
          <p:cNvPicPr>
            <a:picLocks noChangeAspect="1"/>
          </p:cNvPicPr>
          <p:nvPr/>
        </p:nvPicPr>
        <p:blipFill rotWithShape="1">
          <a:blip r:embed="rId3">
            <a:extLst>
              <a:ext uri="{28A0092B-C50C-407E-A947-70E740481C1C}">
                <a14:useLocalDpi xmlns:a14="http://schemas.microsoft.com/office/drawing/2010/main" val="0"/>
              </a:ext>
            </a:extLst>
          </a:blip>
          <a:srcRect l="24375" t="22901" r="18517" b="7034"/>
          <a:stretch/>
        </p:blipFill>
        <p:spPr>
          <a:xfrm>
            <a:off x="6481216" y="2060848"/>
            <a:ext cx="2397447" cy="3921822"/>
          </a:xfrm>
          <a:prstGeom prst="rect">
            <a:avLst/>
          </a:prstGeom>
        </p:spPr>
      </p:pic>
    </p:spTree>
    <p:extLst>
      <p:ext uri="{BB962C8B-B14F-4D97-AF65-F5344CB8AC3E}">
        <p14:creationId xmlns:p14="http://schemas.microsoft.com/office/powerpoint/2010/main" val="687759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651264" cy="936104"/>
          </a:xfrm>
        </p:spPr>
        <p:txBody>
          <a:bodyPr/>
          <a:lstStyle/>
          <a:p>
            <a:r>
              <a:rPr lang="en-US" sz="2400" dirty="0" smtClean="0"/>
              <a:t>Advantages of IT protection </a:t>
            </a:r>
            <a:br>
              <a:rPr lang="en-US" sz="2400" dirty="0" smtClean="0"/>
            </a:br>
            <a:r>
              <a:rPr lang="en-US" sz="2400" dirty="0" smtClean="0"/>
              <a:t>via OH + CLIQ as compared to OH only for HL-LHC </a:t>
            </a:r>
            <a:br>
              <a:rPr lang="en-US" sz="2400" dirty="0" smtClean="0"/>
            </a:br>
            <a:r>
              <a:rPr lang="en-US" sz="1800" dirty="0" smtClean="0">
                <a:solidFill>
                  <a:schemeClr val="bg1">
                    <a:lumMod val="50000"/>
                  </a:schemeClr>
                </a:solidFill>
              </a:rPr>
              <a:t>(as concluded after internal workshop and circuit review)</a:t>
            </a:r>
            <a:endParaRPr lang="en-US" sz="1800" dirty="0">
              <a:solidFill>
                <a:schemeClr val="bg1">
                  <a:lumMod val="50000"/>
                </a:schemeClr>
              </a:solidFill>
            </a:endParaRPr>
          </a:p>
        </p:txBody>
      </p:sp>
      <p:sp>
        <p:nvSpPr>
          <p:cNvPr id="3" name="Content Placeholder 2"/>
          <p:cNvSpPr>
            <a:spLocks noGrp="1"/>
          </p:cNvSpPr>
          <p:nvPr>
            <p:ph idx="1"/>
          </p:nvPr>
        </p:nvSpPr>
        <p:spPr>
          <a:xfrm>
            <a:off x="395536" y="1628800"/>
            <a:ext cx="8424936" cy="4392488"/>
          </a:xfrm>
        </p:spPr>
        <p:txBody>
          <a:bodyPr>
            <a:normAutofit/>
          </a:bodyPr>
          <a:lstStyle/>
          <a:p>
            <a:r>
              <a:rPr lang="en-US" sz="2400" b="1" dirty="0" smtClean="0"/>
              <a:t>Reduced hot spot</a:t>
            </a:r>
            <a:r>
              <a:rPr lang="en-US" sz="2400" dirty="0" smtClean="0"/>
              <a:t> temperature </a:t>
            </a:r>
          </a:p>
          <a:p>
            <a:r>
              <a:rPr lang="en-US" sz="2400" b="1" dirty="0" smtClean="0"/>
              <a:t>Lower</a:t>
            </a:r>
            <a:r>
              <a:rPr lang="en-US" sz="2400" dirty="0" smtClean="0"/>
              <a:t> thermal stresses</a:t>
            </a:r>
          </a:p>
          <a:p>
            <a:r>
              <a:rPr lang="en-US" sz="2400" dirty="0" smtClean="0"/>
              <a:t>Increased </a:t>
            </a:r>
            <a:r>
              <a:rPr lang="en-US" sz="2400" b="1" dirty="0" smtClean="0"/>
              <a:t>diverse redundancy</a:t>
            </a:r>
            <a:r>
              <a:rPr lang="en-US" sz="2400" dirty="0" smtClean="0"/>
              <a:t> (two independent systems, no common mode of failure)</a:t>
            </a:r>
          </a:p>
          <a:p>
            <a:r>
              <a:rPr lang="en-US" sz="2400" dirty="0" smtClean="0"/>
              <a:t>Bigger margin as detection/protection </a:t>
            </a:r>
            <a:r>
              <a:rPr lang="en-US" sz="2400" b="1" dirty="0" smtClean="0"/>
              <a:t>assumptions have not yet been validated</a:t>
            </a:r>
            <a:r>
              <a:rPr lang="en-US" sz="2400" dirty="0" smtClean="0"/>
              <a:t> in full size magnets.</a:t>
            </a:r>
          </a:p>
          <a:p>
            <a:r>
              <a:rPr lang="en-US" sz="2400" dirty="0" smtClean="0"/>
              <a:t>Experience operating the LHC shows that </a:t>
            </a:r>
            <a:r>
              <a:rPr lang="en-US" sz="2400" b="1" dirty="0" smtClean="0"/>
              <a:t>heaters can fail</a:t>
            </a:r>
            <a:r>
              <a:rPr lang="en-US" sz="2400" dirty="0" smtClean="0"/>
              <a:t> in time and the importance of </a:t>
            </a:r>
            <a:r>
              <a:rPr lang="en-US" sz="2400" b="1" dirty="0" smtClean="0"/>
              <a:t>redundant heater circuits</a:t>
            </a:r>
            <a:r>
              <a:rPr lang="en-US" sz="2400" dirty="0" smtClean="0"/>
              <a:t>.</a:t>
            </a:r>
          </a:p>
          <a:p>
            <a:r>
              <a:rPr lang="en-US" sz="2400" dirty="0" smtClean="0"/>
              <a:t>Heater </a:t>
            </a:r>
            <a:r>
              <a:rPr lang="en-US" sz="2400" b="1" dirty="0" smtClean="0"/>
              <a:t>power supplies fail</a:t>
            </a:r>
            <a:r>
              <a:rPr lang="en-US" sz="2400" dirty="0" smtClean="0"/>
              <a:t> (~1 per 1000 per year)</a:t>
            </a:r>
            <a:endParaRPr lang="en-US" sz="2400" dirty="0"/>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1006356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6" y="4370"/>
            <a:ext cx="7920000" cy="720000"/>
          </a:xfrm>
        </p:spPr>
        <p:txBody>
          <a:bodyPr/>
          <a:lstStyle/>
          <a:p>
            <a:r>
              <a:rPr lang="en-US" dirty="0" smtClean="0"/>
              <a:t>Protection Strategy IT HL-LHC</a:t>
            </a:r>
            <a:endParaRPr lang="en-US" dirty="0"/>
          </a:p>
        </p:txBody>
      </p:sp>
      <p:sp>
        <p:nvSpPr>
          <p:cNvPr id="3" name="Content Placeholder 2"/>
          <p:cNvSpPr>
            <a:spLocks noGrp="1"/>
          </p:cNvSpPr>
          <p:nvPr>
            <p:ph idx="1"/>
          </p:nvPr>
        </p:nvSpPr>
        <p:spPr>
          <a:xfrm>
            <a:off x="323528" y="724370"/>
            <a:ext cx="8723272" cy="3577445"/>
          </a:xfrm>
        </p:spPr>
        <p:txBody>
          <a:bodyPr>
            <a:normAutofit fontScale="62500" lnSpcReduction="20000"/>
          </a:bodyPr>
          <a:lstStyle/>
          <a:p>
            <a:pPr>
              <a:lnSpc>
                <a:spcPct val="120000"/>
              </a:lnSpc>
            </a:pPr>
            <a:r>
              <a:rPr lang="en-US" b="1" dirty="0" smtClean="0"/>
              <a:t>Failure case studies</a:t>
            </a:r>
            <a:r>
              <a:rPr lang="en-US" dirty="0" smtClean="0"/>
              <a:t> performed for OH + CLIQ and OH (by E. </a:t>
            </a:r>
            <a:r>
              <a:rPr lang="en-US" dirty="0" err="1" smtClean="0"/>
              <a:t>Ravaioli</a:t>
            </a:r>
            <a:r>
              <a:rPr lang="en-US" dirty="0" smtClean="0"/>
              <a:t>).</a:t>
            </a:r>
          </a:p>
          <a:p>
            <a:pPr>
              <a:lnSpc>
                <a:spcPct val="120000"/>
              </a:lnSpc>
            </a:pPr>
            <a:r>
              <a:rPr lang="en-US" dirty="0" smtClean="0"/>
              <a:t>New quench detection system </a:t>
            </a:r>
            <a:r>
              <a:rPr lang="en-US" b="1" dirty="0" smtClean="0"/>
              <a:t>under development</a:t>
            </a:r>
            <a:r>
              <a:rPr lang="en-US" dirty="0" smtClean="0"/>
              <a:t> for Nb3Sn magnets </a:t>
            </a:r>
          </a:p>
          <a:p>
            <a:pPr lvl="1">
              <a:lnSpc>
                <a:spcPct val="120000"/>
              </a:lnSpc>
            </a:pPr>
            <a:r>
              <a:rPr lang="en-US" dirty="0" smtClean="0"/>
              <a:t>Eight channel device with circuit current dependent detection settings.</a:t>
            </a:r>
          </a:p>
          <a:p>
            <a:pPr lvl="1">
              <a:lnSpc>
                <a:spcPct val="120000"/>
              </a:lnSpc>
            </a:pPr>
            <a:r>
              <a:rPr lang="en-US" dirty="0" smtClean="0"/>
              <a:t>First to be used in 11T dipole. </a:t>
            </a:r>
          </a:p>
          <a:p>
            <a:pPr lvl="1">
              <a:lnSpc>
                <a:spcPct val="120000"/>
              </a:lnSpc>
            </a:pPr>
            <a:r>
              <a:rPr lang="en-US" dirty="0" smtClean="0"/>
              <a:t>Typically used in 1oo2 scheme. </a:t>
            </a:r>
          </a:p>
          <a:p>
            <a:pPr lvl="1">
              <a:lnSpc>
                <a:spcPct val="120000"/>
              </a:lnSpc>
            </a:pPr>
            <a:r>
              <a:rPr lang="en-US" b="1" dirty="0" smtClean="0"/>
              <a:t>Redundant voltage tabs</a:t>
            </a:r>
            <a:r>
              <a:rPr lang="en-US" dirty="0" smtClean="0"/>
              <a:t> including tabs for </a:t>
            </a:r>
            <a:r>
              <a:rPr lang="en-US" b="1" dirty="0" smtClean="0"/>
              <a:t>symmetric quench</a:t>
            </a:r>
            <a:r>
              <a:rPr lang="en-US" dirty="0" smtClean="0"/>
              <a:t> protection required </a:t>
            </a:r>
            <a:r>
              <a:rPr lang="en-US" dirty="0" smtClean="0">
                <a:hlinkClick r:id="rId2"/>
              </a:rPr>
              <a:t>(see  A. Verweij</a:t>
            </a:r>
            <a:r>
              <a:rPr lang="en-US" dirty="0">
                <a:hlinkClick r:id="rId2"/>
              </a:rPr>
              <a:t>,</a:t>
            </a:r>
            <a:r>
              <a:rPr lang="en-US" dirty="0" smtClean="0">
                <a:hlinkClick r:id="rId2"/>
              </a:rPr>
              <a:t> circuit review)</a:t>
            </a:r>
            <a:endParaRPr lang="en-US" dirty="0" smtClean="0"/>
          </a:p>
          <a:p>
            <a:pPr lvl="1">
              <a:lnSpc>
                <a:spcPct val="120000"/>
              </a:lnSpc>
            </a:pPr>
            <a:r>
              <a:rPr lang="en-US" dirty="0" smtClean="0"/>
              <a:t>Alternative detection schemes are under study.</a:t>
            </a:r>
          </a:p>
          <a:p>
            <a:pPr>
              <a:lnSpc>
                <a:spcPct val="120000"/>
              </a:lnSpc>
            </a:pPr>
            <a:r>
              <a:rPr lang="en-US" dirty="0" smtClean="0"/>
              <a:t>Use of </a:t>
            </a:r>
            <a:r>
              <a:rPr lang="en-US" b="1" dirty="0" smtClean="0"/>
              <a:t>LHC type</a:t>
            </a:r>
            <a:r>
              <a:rPr lang="en-US" dirty="0" smtClean="0"/>
              <a:t> quench heater power supplies with </a:t>
            </a:r>
            <a:r>
              <a:rPr lang="en-US" b="1" dirty="0" smtClean="0"/>
              <a:t>improved reaction time</a:t>
            </a:r>
            <a:r>
              <a:rPr lang="en-US" dirty="0" smtClean="0"/>
              <a:t>. Correct functionality supervised and regularly executed.</a:t>
            </a:r>
          </a:p>
          <a:p>
            <a:pPr>
              <a:lnSpc>
                <a:spcPct val="120000"/>
              </a:lnSpc>
            </a:pPr>
            <a:r>
              <a:rPr lang="en-US" dirty="0" smtClean="0"/>
              <a:t>Parallel diodes separating protection of each magnet in the circuit, required </a:t>
            </a:r>
            <a:r>
              <a:rPr lang="en-US" b="1" dirty="0" smtClean="0"/>
              <a:t>with and without</a:t>
            </a:r>
            <a:r>
              <a:rPr lang="en-US" dirty="0" smtClean="0"/>
              <a:t> CLIQ.</a:t>
            </a:r>
            <a:endParaRPr lang="en-US" dirty="0"/>
          </a:p>
        </p:txBody>
      </p:sp>
      <p:sp>
        <p:nvSpPr>
          <p:cNvPr id="4" name="Footer Placeholder 3"/>
          <p:cNvSpPr>
            <a:spLocks noGrp="1"/>
          </p:cNvSpPr>
          <p:nvPr>
            <p:ph type="ftr" sz="quarter" idx="11"/>
          </p:nvPr>
        </p:nvSpPr>
        <p:spPr/>
        <p:txBody>
          <a:bodyPr/>
          <a:lstStyle/>
          <a:p>
            <a:r>
              <a:rPr lang="fr-FR" noProof="0" smtClean="0"/>
              <a:t>D. Wollmann</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15" y="4186327"/>
            <a:ext cx="9144000" cy="2170771"/>
          </a:xfrm>
          <a:prstGeom prst="rect">
            <a:avLst/>
          </a:prstGeom>
        </p:spPr>
      </p:pic>
      <p:sp>
        <p:nvSpPr>
          <p:cNvPr id="7" name="Rectangle 6"/>
          <p:cNvSpPr/>
          <p:nvPr/>
        </p:nvSpPr>
        <p:spPr>
          <a:xfrm>
            <a:off x="3275856" y="6309320"/>
            <a:ext cx="2623080" cy="276999"/>
          </a:xfrm>
          <a:prstGeom prst="rect">
            <a:avLst/>
          </a:prstGeom>
        </p:spPr>
        <p:txBody>
          <a:bodyPr wrap="square">
            <a:spAutoFit/>
          </a:bodyPr>
          <a:lstStyle/>
          <a:p>
            <a:pPr defTabSz="914400">
              <a:defRPr/>
            </a:pPr>
            <a:r>
              <a:rPr lang="en-US" sz="1200" dirty="0" smtClean="0">
                <a:solidFill>
                  <a:srgbClr val="0093BE"/>
                </a:solidFill>
                <a:latin typeface="Calibri"/>
              </a:rPr>
              <a:t>Courtesy E</a:t>
            </a:r>
            <a:r>
              <a:rPr lang="en-US" sz="1200" dirty="0">
                <a:solidFill>
                  <a:srgbClr val="0093BE"/>
                </a:solidFill>
                <a:latin typeface="Calibri"/>
              </a:rPr>
              <a:t>. </a:t>
            </a:r>
            <a:r>
              <a:rPr lang="en-US" sz="1200" dirty="0" err="1" smtClean="0">
                <a:solidFill>
                  <a:srgbClr val="0093BE"/>
                </a:solidFill>
                <a:latin typeface="Calibri"/>
              </a:rPr>
              <a:t>Ravaioli</a:t>
            </a:r>
            <a:endParaRPr lang="en-US" sz="1200" dirty="0">
              <a:solidFill>
                <a:srgbClr val="0093BE"/>
              </a:solidFill>
              <a:latin typeface="Calibri"/>
            </a:endParaRPr>
          </a:p>
        </p:txBody>
      </p:sp>
    </p:spTree>
    <p:extLst>
      <p:ext uri="{BB962C8B-B14F-4D97-AF65-F5344CB8AC3E}">
        <p14:creationId xmlns:p14="http://schemas.microsoft.com/office/powerpoint/2010/main" val="8468041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06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ChangeArrowheads="1"/>
          </p:cNvSpPr>
          <p:nvPr/>
        </p:nvSpPr>
        <p:spPr bwMode="auto">
          <a:xfrm>
            <a:off x="792163" y="169780"/>
            <a:ext cx="6827837" cy="93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a:lnSpc>
                <a:spcPct val="84000"/>
              </a:lnSpc>
              <a:buClr>
                <a:srgbClr val="000000"/>
              </a:buClr>
              <a:buSzPct val="100000"/>
            </a:pPr>
            <a:r>
              <a:rPr lang="en-GB" sz="3200" dirty="0" smtClean="0">
                <a:solidFill>
                  <a:srgbClr val="FF0000"/>
                </a:solidFill>
                <a:latin typeface="Calibri" panose="020F0502020204030204" pitchFamily="34" charset="0"/>
              </a:rPr>
              <a:t>Summary of failure cases - (OH+CLIQ</a:t>
            </a:r>
            <a:r>
              <a:rPr lang="en-GB" sz="3200" dirty="0">
                <a:solidFill>
                  <a:srgbClr val="FF0000"/>
                </a:solidFill>
                <a:latin typeface="Calibri" panose="020F0502020204030204" pitchFamily="34" charset="0"/>
              </a:rPr>
              <a:t>)</a:t>
            </a:r>
          </a:p>
          <a:p>
            <a:pPr>
              <a:lnSpc>
                <a:spcPct val="84000"/>
              </a:lnSpc>
              <a:buClr>
                <a:srgbClr val="000000"/>
              </a:buClr>
              <a:buSzPct val="100000"/>
              <a:buFont typeface="Arial" charset="0"/>
              <a:buNone/>
            </a:pPr>
            <a:endParaRPr lang="en-GB" sz="3200" dirty="0">
              <a:solidFill>
                <a:srgbClr val="FF0000"/>
              </a:solidFill>
              <a:latin typeface="Calibri" panose="020F0502020204030204" pitchFamily="34" charset="0"/>
            </a:endParaRPr>
          </a:p>
        </p:txBody>
      </p:sp>
      <p:sp>
        <p:nvSpPr>
          <p:cNvPr id="4100" name="Line 4"/>
          <p:cNvSpPr>
            <a:spLocks noChangeShapeType="1"/>
          </p:cNvSpPr>
          <p:nvPr/>
        </p:nvSpPr>
        <p:spPr bwMode="auto">
          <a:xfrm>
            <a:off x="792163" y="675752"/>
            <a:ext cx="6827837"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wrap="square">
            <a:spAutoFit/>
          </a:bodyPr>
          <a:lstStyle/>
          <a:p>
            <a:endParaRPr lang="en-US" dirty="0">
              <a:latin typeface="Calibri" panose="020F0502020204030204" pitchFamily="34" charset="0"/>
            </a:endParaRPr>
          </a:p>
        </p:txBody>
      </p:sp>
      <p:pic>
        <p:nvPicPr>
          <p:cNvPr id="4101" name="Picture 10" descr="2011-10-04_logoHiLumi561p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0" y="76200"/>
            <a:ext cx="142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151375" y="6577250"/>
            <a:ext cx="2623080" cy="307777"/>
          </a:xfrm>
          <a:prstGeom prst="rect">
            <a:avLst/>
          </a:prstGeom>
        </p:spPr>
        <p:txBody>
          <a:bodyPr wrap="square">
            <a:spAutoFit/>
          </a:bodyPr>
          <a:lstStyle/>
          <a:p>
            <a:pPr defTabSz="914400">
              <a:defRPr/>
            </a:pPr>
            <a:r>
              <a:rPr lang="en-US" sz="1400" dirty="0" smtClean="0">
                <a:solidFill>
                  <a:srgbClr val="0093BE"/>
                </a:solidFill>
                <a:latin typeface="Calibri"/>
              </a:rPr>
              <a:t>Courtesy E</a:t>
            </a:r>
            <a:r>
              <a:rPr lang="en-US" sz="1400" dirty="0">
                <a:solidFill>
                  <a:srgbClr val="0093BE"/>
                </a:solidFill>
                <a:latin typeface="Calibri"/>
              </a:rPr>
              <a:t>. </a:t>
            </a:r>
            <a:r>
              <a:rPr lang="en-US" sz="1400" dirty="0" err="1" smtClean="0">
                <a:solidFill>
                  <a:srgbClr val="0093BE"/>
                </a:solidFill>
                <a:latin typeface="Calibri"/>
              </a:rPr>
              <a:t>Ravaioli</a:t>
            </a:r>
            <a:endParaRPr lang="en-US" sz="1400" dirty="0">
              <a:solidFill>
                <a:srgbClr val="0093BE"/>
              </a:solidFill>
              <a:latin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612261092"/>
              </p:ext>
            </p:extLst>
          </p:nvPr>
        </p:nvGraphicFramePr>
        <p:xfrm>
          <a:off x="35496" y="934476"/>
          <a:ext cx="9073293" cy="5086812"/>
        </p:xfrm>
        <a:graphic>
          <a:graphicData uri="http://schemas.openxmlformats.org/drawingml/2006/table">
            <a:tbl>
              <a:tblPr firstRow="1" bandRow="1">
                <a:tableStyleId>{5C22544A-7EE6-4342-B048-85BDC9FD1C3A}</a:tableStyleId>
              </a:tblPr>
              <a:tblGrid>
                <a:gridCol w="2808597"/>
                <a:gridCol w="1008112"/>
                <a:gridCol w="648072"/>
                <a:gridCol w="576064"/>
                <a:gridCol w="1727907"/>
                <a:gridCol w="2304541"/>
              </a:tblGrid>
              <a:tr h="532370">
                <a:tc>
                  <a:txBody>
                    <a:bodyPr/>
                    <a:lstStyle/>
                    <a:p>
                      <a:pPr algn="l" fontAlgn="b"/>
                      <a:r>
                        <a:rPr lang="en-GB" sz="1400" u="none" strike="noStrike" noProof="0" dirty="0" smtClean="0">
                          <a:effectLst/>
                          <a:latin typeface="Calibri" panose="020F0502020204030204" pitchFamily="34" charset="0"/>
                        </a:rPr>
                        <a:t>Failure</a:t>
                      </a:r>
                      <a:endParaRPr lang="en-GB" sz="1400" b="0" i="0" u="none" strike="noStrike" noProof="0"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a:effectLst/>
                          <a:latin typeface="Calibri" panose="020F0502020204030204" pitchFamily="34" charset="0"/>
                        </a:rPr>
                        <a:t>Hot-spot temperature</a:t>
                      </a:r>
                      <a:endParaRPr lang="it-IT" sz="1200" b="0" i="0" u="none" strike="noStrike">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smtClean="0">
                          <a:effectLst/>
                          <a:latin typeface="Calibri" panose="020F0502020204030204" pitchFamily="34" charset="0"/>
                        </a:rPr>
                        <a:t>Voltage</a:t>
                      </a:r>
                      <a:r>
                        <a:rPr lang="it-IT" sz="1200" u="none" strike="noStrike" baseline="0" dirty="0" smtClean="0">
                          <a:effectLst/>
                          <a:latin typeface="Calibri" panose="020F0502020204030204" pitchFamily="34" charset="0"/>
                        </a:rPr>
                        <a:t> to ground</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smtClean="0">
                          <a:effectLst/>
                          <a:latin typeface="Calibri" panose="020F0502020204030204" pitchFamily="34" charset="0"/>
                        </a:rPr>
                        <a:t>Turn</a:t>
                      </a:r>
                      <a:r>
                        <a:rPr lang="it-IT" sz="1200" u="none" strike="noStrike" baseline="0" dirty="0" smtClean="0">
                          <a:effectLst/>
                          <a:latin typeface="Calibri" panose="020F0502020204030204" pitchFamily="34" charset="0"/>
                        </a:rPr>
                        <a:t> to </a:t>
                      </a:r>
                      <a:r>
                        <a:rPr lang="it-IT" sz="1200" u="none" strike="noStrike" baseline="0" dirty="0" smtClean="0">
                          <a:effectLst/>
                          <a:latin typeface="Calibri" panose="020F0502020204030204" pitchFamily="34" charset="0"/>
                        </a:rPr>
                        <a:t>Turn </a:t>
                      </a:r>
                      <a:r>
                        <a:rPr lang="it-IT" sz="1200" u="none" strike="noStrike" baseline="0" dirty="0" smtClean="0">
                          <a:effectLst/>
                          <a:latin typeface="Calibri" panose="020F0502020204030204" pitchFamily="34" charset="0"/>
                        </a:rPr>
                        <a:t>V</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a:effectLst/>
                          <a:latin typeface="Calibri" panose="020F0502020204030204" pitchFamily="34" charset="0"/>
                        </a:rPr>
                        <a:t>Current through 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l" fontAlgn="b"/>
                      <a:r>
                        <a:rPr lang="it-IT" sz="1200" u="none" strike="noStrike" dirty="0">
                          <a:effectLst/>
                          <a:latin typeface="Calibri" panose="020F0502020204030204" pitchFamily="34" charset="0"/>
                        </a:rPr>
                        <a:t>Comment</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r>
              <a:tr h="271312">
                <a:tc>
                  <a:txBody>
                    <a:bodyPr/>
                    <a:lstStyle/>
                    <a:p>
                      <a:pPr algn="l" fontAlgn="b"/>
                      <a:r>
                        <a:rPr lang="en-GB" sz="1200" b="1" u="none" strike="noStrike" noProof="0" dirty="0" smtClean="0">
                          <a:effectLst/>
                          <a:latin typeface="Calibri" panose="020F0502020204030204" pitchFamily="34" charset="0"/>
                        </a:rPr>
                        <a:t>One QH supply (2 strips) not triggered</a:t>
                      </a:r>
                      <a:endParaRPr lang="en-GB" sz="1200" b="1" i="0" u="none" strike="noStrike" noProof="0"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l" fontAlgn="b"/>
                      <a:r>
                        <a:rPr lang="en-US" sz="1200" b="0" i="0" u="none" strike="noStrike" dirty="0" smtClean="0">
                          <a:solidFill>
                            <a:srgbClr val="000000"/>
                          </a:solidFill>
                          <a:effectLst/>
                          <a:latin typeface="Calibri" panose="020F0502020204030204" pitchFamily="34" charset="0"/>
                        </a:rPr>
                        <a:t>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271312">
                <a:tc>
                  <a:txBody>
                    <a:bodyPr/>
                    <a:lstStyle/>
                    <a:p>
                      <a:pPr algn="l" fontAlgn="b"/>
                      <a:r>
                        <a:rPr lang="en-GB" sz="1200" b="1" u="none" strike="noStrike" noProof="0" smtClean="0">
                          <a:effectLst/>
                          <a:latin typeface="Calibri" panose="020F0502020204030204" pitchFamily="34" charset="0"/>
                        </a:rPr>
                        <a:t>Two QH supplies (4 strips) not triggered</a:t>
                      </a:r>
                      <a:endParaRPr lang="en-GB" sz="1200" b="1" i="0" u="none" strike="noStrike" noProof="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l" fontAlgn="b"/>
                      <a:r>
                        <a:rPr lang="en-US" sz="1200" b="0" i="0" u="none" strike="noStrike" dirty="0" smtClean="0">
                          <a:solidFill>
                            <a:srgbClr val="000000"/>
                          </a:solidFill>
                          <a:effectLst/>
                          <a:latin typeface="Calibri" panose="020F0502020204030204" pitchFamily="34" charset="0"/>
                        </a:rPr>
                        <a:t>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271312">
                <a:tc>
                  <a:txBody>
                    <a:bodyPr/>
                    <a:lstStyle/>
                    <a:p>
                      <a:pPr algn="l" fontAlgn="b"/>
                      <a:r>
                        <a:rPr lang="en-GB" sz="1200" b="1" u="none" strike="noStrike" noProof="0" dirty="0" smtClean="0">
                          <a:solidFill>
                            <a:schemeClr val="accent5"/>
                          </a:solidFill>
                          <a:effectLst/>
                          <a:latin typeface="Calibri" panose="020F0502020204030204" pitchFamily="34" charset="0"/>
                        </a:rPr>
                        <a:t>CLIQ capacitor in open circuit</a:t>
                      </a:r>
                      <a:endParaRPr lang="en-GB" sz="1200" b="1" i="0" u="none" strike="noStrike" noProof="0" dirty="0">
                        <a:solidFill>
                          <a:schemeClr val="accent5"/>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c>
                  <a:txBody>
                    <a:bodyPr/>
                    <a:lstStyle/>
                    <a:p>
                      <a:pPr algn="ctr" fontAlgn="b"/>
                      <a:r>
                        <a:rPr lang="it-IT" sz="1200" u="none" strike="noStrike" dirty="0">
                          <a:solidFill>
                            <a:srgbClr val="FF0000"/>
                          </a:solidFill>
                          <a:effectLst/>
                          <a:latin typeface="Calibri" panose="020F0502020204030204" pitchFamily="34" charset="0"/>
                        </a:rPr>
                        <a:t>500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c>
                  <a:txBody>
                    <a:bodyPr/>
                    <a:lstStyle/>
                    <a:p>
                      <a:pPr algn="l" fontAlgn="b"/>
                      <a:r>
                        <a:rPr lang="en-US" sz="1200" b="0" i="0" u="none" strike="noStrike" dirty="0" smtClean="0">
                          <a:solidFill>
                            <a:srgbClr val="000000"/>
                          </a:solidFill>
                          <a:effectLst/>
                          <a:latin typeface="Calibri" panose="020F0502020204030204" pitchFamily="34" charset="0"/>
                        </a:rPr>
                        <a:t>Capacitors</a:t>
                      </a:r>
                      <a:r>
                        <a:rPr lang="en-US" sz="1200" b="0" i="0" u="none" strike="noStrike" baseline="0" dirty="0" smtClean="0">
                          <a:solidFill>
                            <a:srgbClr val="000000"/>
                          </a:solidFill>
                          <a:effectLst/>
                          <a:latin typeface="Calibri" panose="020F0502020204030204" pitchFamily="34" charset="0"/>
                        </a:rPr>
                        <a:t> in parallel, 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85000"/>
                      </a:schemeClr>
                    </a:solidFill>
                  </a:tcPr>
                </a:tc>
              </a:tr>
              <a:tr h="271312">
                <a:tc>
                  <a:txBody>
                    <a:bodyPr/>
                    <a:lstStyle/>
                    <a:p>
                      <a:pPr algn="l" fontAlgn="b"/>
                      <a:r>
                        <a:rPr lang="en-GB" sz="1200" b="1" u="none" strike="noStrike" noProof="0" smtClean="0">
                          <a:solidFill>
                            <a:schemeClr val="accent5"/>
                          </a:solidFill>
                          <a:effectLst/>
                          <a:latin typeface="Calibri" panose="020F0502020204030204" pitchFamily="34" charset="0"/>
                        </a:rPr>
                        <a:t>CLIQ capacitor in short circuit</a:t>
                      </a:r>
                      <a:endParaRPr lang="en-GB" sz="1200" b="1" i="0" u="none" strike="noStrike" noProof="0">
                        <a:solidFill>
                          <a:schemeClr val="accent5"/>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FF0000"/>
                          </a:solidFill>
                          <a:effectLst/>
                          <a:latin typeface="Calibri" panose="020F0502020204030204" pitchFamily="34" charset="0"/>
                        </a:rPr>
                        <a:t>1000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l" fontAlgn="b"/>
                      <a:r>
                        <a:rPr lang="en-US" sz="1200" b="0" i="0" u="none" strike="noStrike" dirty="0" smtClean="0">
                          <a:solidFill>
                            <a:srgbClr val="000000"/>
                          </a:solidFill>
                          <a:effectLst/>
                          <a:latin typeface="Calibri" panose="020F0502020204030204" pitchFamily="34" charset="0"/>
                        </a:rPr>
                        <a:t>Capacitors</a:t>
                      </a:r>
                      <a:r>
                        <a:rPr lang="en-US" sz="1200" b="0" i="0" u="none" strike="noStrike" baseline="0" dirty="0" smtClean="0">
                          <a:solidFill>
                            <a:srgbClr val="000000"/>
                          </a:solidFill>
                          <a:effectLst/>
                          <a:latin typeface="Calibri" panose="020F0502020204030204" pitchFamily="34" charset="0"/>
                        </a:rPr>
                        <a:t> in series, 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85000"/>
                      </a:schemeClr>
                    </a:solidFill>
                  </a:tcPr>
                </a:tc>
              </a:tr>
              <a:tr h="271312">
                <a:tc>
                  <a:txBody>
                    <a:bodyPr/>
                    <a:lstStyle/>
                    <a:p>
                      <a:pPr algn="l" fontAlgn="b"/>
                      <a:r>
                        <a:rPr lang="en-GB" sz="1200" b="1" u="none" strike="noStrike" noProof="0" smtClean="0">
                          <a:solidFill>
                            <a:schemeClr val="accent5"/>
                          </a:solidFill>
                          <a:effectLst/>
                          <a:latin typeface="Calibri" panose="020F0502020204030204" pitchFamily="34" charset="0"/>
                        </a:rPr>
                        <a:t>One CLIQ unit triggered spuriously</a:t>
                      </a:r>
                      <a:endParaRPr lang="en-GB" sz="1200" b="1" i="0" u="none" strike="noStrike" noProof="0">
                        <a:solidFill>
                          <a:schemeClr val="accent5"/>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ctr" fontAlgn="b"/>
                      <a:r>
                        <a:rPr lang="it-IT" sz="1200" u="none" strike="noStrike" dirty="0">
                          <a:solidFill>
                            <a:srgbClr val="FF0000"/>
                          </a:solidFill>
                          <a:effectLst/>
                          <a:latin typeface="Calibri" panose="020F0502020204030204" pitchFamily="34" charset="0"/>
                        </a:rPr>
                        <a:t>2000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solidFill>
                      <a:schemeClr val="bg1">
                        <a:lumMod val="85000"/>
                      </a:schemeClr>
                    </a:solidFill>
                  </a:tcPr>
                </a:tc>
                <a:tc>
                  <a:txBody>
                    <a:bodyPr/>
                    <a:lstStyle/>
                    <a:p>
                      <a:pPr algn="l" fontAlgn="b"/>
                      <a:r>
                        <a:rPr lang="en-US" sz="1200" b="0" i="0" u="none" strike="noStrike" dirty="0" smtClean="0">
                          <a:solidFill>
                            <a:srgbClr val="000000"/>
                          </a:solidFill>
                          <a:effectLst/>
                          <a:latin typeface="Calibri" panose="020F0502020204030204" pitchFamily="34" charset="0"/>
                        </a:rPr>
                        <a:t>Units interlocked</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85000"/>
                      </a:schemeClr>
                    </a:solidFill>
                  </a:tcPr>
                </a:tc>
              </a:tr>
              <a:tr h="271312">
                <a:tc>
                  <a:txBody>
                    <a:bodyPr/>
                    <a:lstStyle/>
                    <a:p>
                      <a:pPr algn="l" fontAlgn="b"/>
                      <a:r>
                        <a:rPr lang="en-GB" sz="1200" b="1" u="none" strike="noStrike" noProof="0" dirty="0" smtClean="0">
                          <a:solidFill>
                            <a:schemeClr val="accent5"/>
                          </a:solidFill>
                          <a:effectLst/>
                          <a:latin typeface="Calibri" panose="020F0502020204030204" pitchFamily="34" charset="0"/>
                        </a:rPr>
                        <a:t>One CLIQ unit not triggered</a:t>
                      </a:r>
                      <a:endParaRPr lang="en-GB" sz="1200" b="1" i="0" u="none" strike="noStrike" noProof="0" dirty="0">
                        <a:solidFill>
                          <a:schemeClr val="accent5"/>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it-IT" sz="1200" u="none" strike="noStrike" dirty="0" smtClean="0">
                          <a:solidFill>
                            <a:srgbClr val="FF0000"/>
                          </a:solidFill>
                          <a:effectLst/>
                          <a:latin typeface="Calibri" panose="020F0502020204030204" pitchFamily="34" charset="0"/>
                        </a:rPr>
                        <a:t>+70 K</a:t>
                      </a:r>
                    </a:p>
                    <a:p>
                      <a:pPr algn="ctr" fontAlgn="b"/>
                      <a:r>
                        <a:rPr lang="it-IT" sz="1200" u="none" strike="noStrike" dirty="0" smtClean="0">
                          <a:solidFill>
                            <a:srgbClr val="FF0000"/>
                          </a:solidFill>
                          <a:effectLst/>
                          <a:latin typeface="Calibri" panose="020F0502020204030204" pitchFamily="34" charset="0"/>
                        </a:rPr>
                        <a:t>(300 K)</a:t>
                      </a:r>
                      <a:endParaRPr lang="it-IT" sz="1200" b="0" i="0" u="none" strike="noStrike" dirty="0">
                        <a:solidFill>
                          <a:srgbClr val="FF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it-IT" sz="1200" u="none" strike="noStrike" dirty="0" smtClean="0">
                          <a:solidFill>
                            <a:srgbClr val="FF0000"/>
                          </a:solidFill>
                          <a:effectLst/>
                          <a:latin typeface="Calibri" panose="020F0502020204030204" pitchFamily="34" charset="0"/>
                        </a:rPr>
                        <a:t>+20 V</a:t>
                      </a:r>
                    </a:p>
                    <a:p>
                      <a:pPr algn="ctr" fontAlgn="b"/>
                      <a:r>
                        <a:rPr lang="it-IT" sz="1200" u="none" strike="noStrike" dirty="0" smtClean="0">
                          <a:solidFill>
                            <a:srgbClr val="FF0000"/>
                          </a:solidFill>
                          <a:effectLst/>
                          <a:latin typeface="Calibri" panose="020F0502020204030204" pitchFamily="34" charset="0"/>
                        </a:rPr>
                        <a:t>(54 V)</a:t>
                      </a:r>
                      <a:endParaRPr lang="it-IT" sz="1200" b="0" i="0" u="none" strike="noStrike" dirty="0">
                        <a:solidFill>
                          <a:srgbClr val="FF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it-IT" sz="1200" u="none" strike="noStrike" dirty="0">
                          <a:solidFill>
                            <a:srgbClr val="FF0000"/>
                          </a:solidFill>
                          <a:effectLst/>
                          <a:latin typeface="Calibri" panose="020F0502020204030204" pitchFamily="34" charset="0"/>
                        </a:rPr>
                        <a:t>2500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l" fontAlgn="b"/>
                      <a:r>
                        <a:rPr lang="en-US" sz="1200" b="0" i="0" u="none" strike="noStrike" dirty="0" smtClean="0">
                          <a:solidFill>
                            <a:srgbClr val="000000"/>
                          </a:solidFill>
                          <a:effectLst/>
                          <a:latin typeface="Calibri" panose="020F0502020204030204" pitchFamily="34" charset="0"/>
                        </a:rPr>
                        <a:t>Double trigger, voltage monitor, 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solidFill>
                      <a:schemeClr val="bg1">
                        <a:lumMod val="85000"/>
                      </a:schemeClr>
                    </a:solidFill>
                  </a:tcPr>
                </a:tc>
              </a:tr>
              <a:tr h="271312">
                <a:tc>
                  <a:txBody>
                    <a:bodyPr/>
                    <a:lstStyle/>
                    <a:p>
                      <a:pPr algn="l" fontAlgn="b"/>
                      <a:r>
                        <a:rPr lang="en-GB" sz="1200" b="1" u="none" strike="noStrike" noProof="0" dirty="0" smtClean="0">
                          <a:effectLst/>
                          <a:latin typeface="Calibri" panose="020F0502020204030204" pitchFamily="34" charset="0"/>
                        </a:rPr>
                        <a:t>One CLIQ unit </a:t>
                      </a:r>
                      <a:r>
                        <a:rPr lang="en-GB" sz="1200" b="1" u="sng" strike="noStrike" noProof="0" dirty="0" smtClean="0">
                          <a:effectLst/>
                          <a:latin typeface="Calibri" panose="020F0502020204030204" pitchFamily="34" charset="0"/>
                        </a:rPr>
                        <a:t>and</a:t>
                      </a:r>
                      <a:r>
                        <a:rPr lang="en-GB" sz="1200" b="1" u="none" strike="noStrike" noProof="0" dirty="0" smtClean="0">
                          <a:effectLst/>
                          <a:latin typeface="Calibri" panose="020F0502020204030204" pitchFamily="34" charset="0"/>
                        </a:rPr>
                        <a:t> one QH supply not triggered</a:t>
                      </a:r>
                      <a:endParaRPr lang="en-GB" sz="1200" b="1" i="0" u="none" strike="noStrike" noProof="0"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+70 K</a:t>
                      </a:r>
                    </a:p>
                    <a:p>
                      <a:pPr algn="ctr" fontAlgn="b"/>
                      <a:r>
                        <a:rPr lang="it-IT" sz="1200" u="none" strike="noStrike" dirty="0" smtClean="0">
                          <a:solidFill>
                            <a:srgbClr val="FF0000"/>
                          </a:solidFill>
                          <a:effectLst/>
                          <a:latin typeface="Calibri" panose="020F0502020204030204" pitchFamily="34" charset="0"/>
                        </a:rPr>
                        <a:t>(300 K)</a:t>
                      </a:r>
                      <a:endParaRPr lang="it-IT" sz="1200" b="0" i="0" u="none" strike="noStrike" dirty="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smtClean="0">
                          <a:solidFill>
                            <a:srgbClr val="FF0000"/>
                          </a:solidFill>
                          <a:effectLst/>
                          <a:latin typeface="Calibri" panose="020F0502020204030204" pitchFamily="34" charset="0"/>
                        </a:rPr>
                        <a:t>+30 </a:t>
                      </a:r>
                      <a:r>
                        <a:rPr lang="it-IT" sz="1200" u="none" strike="noStrike" dirty="0" smtClean="0">
                          <a:solidFill>
                            <a:srgbClr val="FF0000"/>
                          </a:solidFill>
                          <a:effectLst/>
                          <a:latin typeface="Calibri" panose="020F0502020204030204" pitchFamily="34" charset="0"/>
                        </a:rPr>
                        <a:t>V</a:t>
                      </a:r>
                    </a:p>
                    <a:p>
                      <a:pPr algn="ctr" fontAlgn="b"/>
                      <a:r>
                        <a:rPr lang="it-IT" sz="1200" u="none" strike="noStrike" dirty="0" smtClean="0">
                          <a:solidFill>
                            <a:srgbClr val="FF0000"/>
                          </a:solidFill>
                          <a:effectLst/>
                          <a:latin typeface="Calibri" panose="020F0502020204030204" pitchFamily="34" charset="0"/>
                        </a:rPr>
                        <a:t>(65 V)</a:t>
                      </a:r>
                      <a:endParaRPr lang="it-IT" sz="1200" b="0" i="0" u="none" strike="noStrike" dirty="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200" u="none" strike="noStrike" dirty="0">
                          <a:solidFill>
                            <a:srgbClr val="FF0000"/>
                          </a:solidFill>
                          <a:effectLst/>
                          <a:latin typeface="Calibri" panose="020F0502020204030204" pitchFamily="34" charset="0"/>
                        </a:rPr>
                        <a:t>2500 A for &lt;</a:t>
                      </a:r>
                      <a:r>
                        <a:rPr lang="en-US" sz="1200" u="none" strike="noStrike" dirty="0" smtClean="0">
                          <a:solidFill>
                            <a:srgbClr val="FF0000"/>
                          </a:solidFill>
                          <a:effectLst/>
                          <a:latin typeface="Calibri" panose="020F0502020204030204" pitchFamily="34" charset="0"/>
                        </a:rPr>
                        <a:t>100ms</a:t>
                      </a:r>
                      <a:endParaRPr lang="en-US" sz="1200" b="0" i="0" u="none" strike="noStrike" dirty="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l" fontAlgn="b"/>
                      <a:r>
                        <a:rPr lang="en-US" sz="1200" b="0" i="0" u="none" strike="noStrike" dirty="0" smtClean="0">
                          <a:solidFill>
                            <a:srgbClr val="000000"/>
                          </a:solidFill>
                          <a:effectLst/>
                          <a:latin typeface="Calibri" panose="020F0502020204030204" pitchFamily="34" charset="0"/>
                        </a:rPr>
                        <a:t>QH connection scheme</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271312">
                <a:tc>
                  <a:txBody>
                    <a:bodyPr/>
                    <a:lstStyle/>
                    <a:p>
                      <a:pPr algn="l" fontAlgn="b"/>
                      <a:r>
                        <a:rPr lang="en-GB" sz="1200" b="1" u="none" strike="noStrike" noProof="0" dirty="0" smtClean="0">
                          <a:solidFill>
                            <a:schemeClr val="tx1">
                              <a:lumMod val="50000"/>
                              <a:lumOff val="50000"/>
                            </a:schemeClr>
                          </a:solidFill>
                          <a:effectLst/>
                          <a:latin typeface="Calibri" panose="020F0502020204030204" pitchFamily="34" charset="0"/>
                        </a:rPr>
                        <a:t>One parallel element disconnected</a:t>
                      </a:r>
                      <a:endParaRPr lang="en-GB" sz="1200" b="1" i="0" u="none" strike="noStrike" noProof="0" dirty="0">
                        <a:solidFill>
                          <a:schemeClr val="tx1">
                            <a:lumMod val="50000"/>
                            <a:lumOff val="50000"/>
                          </a:schemeClr>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c>
                  <a:txBody>
                    <a:bodyPr/>
                    <a:lstStyle/>
                    <a:p>
                      <a:pPr algn="ctr" fontAlgn="b"/>
                      <a:r>
                        <a:rPr lang="it-IT" sz="1200" u="none" strike="noStrike" dirty="0">
                          <a:solidFill>
                            <a:srgbClr val="FF0000"/>
                          </a:solidFill>
                          <a:effectLst/>
                          <a:latin typeface="Calibri" panose="020F0502020204030204" pitchFamily="34" charset="0"/>
                        </a:rPr>
                        <a:t>500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rgbClr val="D9D9D9"/>
                    </a:solidFill>
                  </a:tcPr>
                </a:tc>
              </a:tr>
              <a:tr h="271312">
                <a:tc>
                  <a:txBody>
                    <a:bodyPr/>
                    <a:lstStyle/>
                    <a:p>
                      <a:pPr algn="l" fontAlgn="b"/>
                      <a:r>
                        <a:rPr lang="en-GB" sz="1200" b="1" u="none" strike="noStrike" noProof="0" dirty="0" smtClean="0">
                          <a:solidFill>
                            <a:schemeClr val="tx1">
                              <a:lumMod val="50000"/>
                              <a:lumOff val="50000"/>
                            </a:schemeClr>
                          </a:solidFill>
                          <a:effectLst/>
                          <a:latin typeface="Calibri" panose="020F0502020204030204" pitchFamily="34" charset="0"/>
                        </a:rPr>
                        <a:t>One lead of the parallel elements disconnected</a:t>
                      </a:r>
                      <a:endParaRPr lang="en-GB" sz="1200" b="1" i="0" u="none" strike="noStrike" noProof="0" dirty="0">
                        <a:solidFill>
                          <a:schemeClr val="tx1">
                            <a:lumMod val="50000"/>
                            <a:lumOff val="50000"/>
                          </a:schemeClr>
                        </a:solidFill>
                        <a:effectLst/>
                        <a:latin typeface="Calibri" panose="020F0502020204030204" pitchFamily="34" charset="0"/>
                      </a:endParaRPr>
                    </a:p>
                  </a:txBody>
                  <a:tcPr marL="4190" marR="4190" marT="4190" marB="0" anchor="ctr">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rgbClr val="D9D9D9"/>
                    </a:solidFill>
                  </a:tcPr>
                </a:tc>
                <a:tc>
                  <a:txBody>
                    <a:bodyPr/>
                    <a:lstStyle/>
                    <a:p>
                      <a:pPr algn="ctr" fontAlgn="b"/>
                      <a:r>
                        <a:rPr lang="it-IT" sz="1200" u="none" strike="noStrike" dirty="0">
                          <a:solidFill>
                            <a:srgbClr val="56FF0D"/>
                          </a:solidFill>
                          <a:effectLst/>
                          <a:latin typeface="Calibri" panose="020F0502020204030204" pitchFamily="34" charset="0"/>
                        </a:rPr>
                        <a:t>=</a:t>
                      </a:r>
                      <a:endParaRPr lang="it-IT" sz="1200" b="0" i="0" u="none" strike="noStrike" dirty="0">
                        <a:solidFill>
                          <a:srgbClr val="56FF0D"/>
                        </a:solidFill>
                        <a:effectLst/>
                        <a:latin typeface="Calibri" panose="020F0502020204030204" pitchFamily="34" charset="0"/>
                      </a:endParaRPr>
                    </a:p>
                  </a:txBody>
                  <a:tcPr marL="4190" marR="4190" marT="4190" marB="0" anchor="ctr">
                    <a:solidFill>
                      <a:srgbClr val="D9D9D9"/>
                    </a:solidFill>
                  </a:tcPr>
                </a:tc>
                <a:tc>
                  <a:txBody>
                    <a:bodyPr/>
                    <a:lstStyle/>
                    <a:p>
                      <a:pPr algn="ctr" fontAlgn="b"/>
                      <a:r>
                        <a:rPr lang="it-IT" sz="1200" u="none" strike="noStrike" dirty="0">
                          <a:solidFill>
                            <a:srgbClr val="FF0000"/>
                          </a:solidFill>
                          <a:effectLst/>
                          <a:latin typeface="Calibri" panose="020F0502020204030204" pitchFamily="34" charset="0"/>
                        </a:rPr>
                        <a:t>500 A for &lt;100ms</a:t>
                      </a:r>
                      <a:endParaRPr lang="it-IT" sz="1200" b="0" i="0" u="none" strike="noStrike" dirty="0">
                        <a:solidFill>
                          <a:srgbClr val="FF0000"/>
                        </a:solidFill>
                        <a:effectLst/>
                        <a:latin typeface="Calibri" panose="020F0502020204030204" pitchFamily="34" charset="0"/>
                      </a:endParaRPr>
                    </a:p>
                  </a:txBody>
                  <a:tcPr marL="4190" marR="4190" marT="4190" marB="0" anchor="ctr">
                    <a:solidFill>
                      <a:srgbClr val="D9D9D9"/>
                    </a:solidFill>
                  </a:tcP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4190" marR="4190" marT="4190" marB="0" anchor="ctr">
                    <a:solidFill>
                      <a:srgbClr val="D9D9D9"/>
                    </a:solidFill>
                  </a:tcPr>
                </a:tc>
              </a:tr>
              <a:tr h="271312">
                <a:tc>
                  <a:txBody>
                    <a:bodyPr/>
                    <a:lstStyle/>
                    <a:p>
                      <a:pPr algn="l" fontAlgn="b"/>
                      <a:r>
                        <a:rPr lang="en-GB" sz="1200" u="none" strike="noStrike" noProof="0" dirty="0" smtClean="0">
                          <a:solidFill>
                            <a:schemeClr val="accent5"/>
                          </a:solidFill>
                          <a:effectLst/>
                          <a:latin typeface="Calibri" panose="020F0502020204030204" pitchFamily="34" charset="0"/>
                        </a:rPr>
                        <a:t>Two leads of the parallel elements disconnected</a:t>
                      </a:r>
                      <a:endParaRPr lang="en-GB" sz="1200" b="0" i="0" u="none" strike="noStrike" noProof="0" dirty="0">
                        <a:solidFill>
                          <a:schemeClr val="accent5"/>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err="1">
                          <a:effectLst/>
                          <a:latin typeface="Calibri" panose="020F0502020204030204" pitchFamily="34" charset="0"/>
                        </a:rPr>
                        <a:t>probability</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is</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latin typeface="Calibri" panose="020F0502020204030204" pitchFamily="34" charset="0"/>
                          <a:ea typeface="+mn-ea"/>
                          <a:cs typeface="+mn-cs"/>
                        </a:rPr>
                        <a:t>Monitoring currents in the circuit during each discharge</a:t>
                      </a:r>
                      <a:endParaRPr lang="en-GB" sz="1200" kern="1200" dirty="0">
                        <a:solidFill>
                          <a:schemeClr val="dk1"/>
                        </a:solidFill>
                        <a:latin typeface="Calibri" panose="020F0502020204030204" pitchFamily="34" charset="0"/>
                        <a:ea typeface="+mn-ea"/>
                        <a:cs typeface="+mn-cs"/>
                      </a:endParaRPr>
                    </a:p>
                  </a:txBody>
                  <a:tcPr anchor="ctr">
                    <a:solidFill>
                      <a:schemeClr val="accent1">
                        <a:lumMod val="20000"/>
                        <a:lumOff val="80000"/>
                      </a:schemeClr>
                    </a:solidFill>
                  </a:tcPr>
                </a:tc>
              </a:tr>
              <a:tr h="271312">
                <a:tc>
                  <a:txBody>
                    <a:bodyPr/>
                    <a:lstStyle/>
                    <a:p>
                      <a:pPr algn="l" fontAlgn="b"/>
                      <a:r>
                        <a:rPr lang="en-GB" sz="1200" u="none" strike="noStrike" noProof="0" smtClean="0">
                          <a:solidFill>
                            <a:schemeClr val="accent5"/>
                          </a:solidFill>
                          <a:effectLst/>
                          <a:latin typeface="Calibri" panose="020F0502020204030204" pitchFamily="34" charset="0"/>
                        </a:rPr>
                        <a:t>Entire CLIQ unit in short circuit</a:t>
                      </a:r>
                      <a:endParaRPr lang="en-GB" sz="1200" b="0" i="0" u="none" strike="noStrike" noProof="0">
                        <a:solidFill>
                          <a:schemeClr val="accent5"/>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err="1">
                          <a:effectLst/>
                          <a:latin typeface="Calibri" panose="020F0502020204030204" pitchFamily="34" charset="0"/>
                        </a:rPr>
                        <a:t>probability</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is</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Calibri" panose="020F0502020204030204" pitchFamily="34" charset="0"/>
                          <a:ea typeface="+mn-ea"/>
                          <a:cs typeface="+mn-cs"/>
                        </a:rPr>
                        <a:t>Capacitors in series,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Calibri" panose="020F0502020204030204" pitchFamily="34" charset="0"/>
                          <a:ea typeface="+mn-ea"/>
                          <a:cs typeface="+mn-cs"/>
                        </a:rPr>
                        <a:t>Protected CLIQ chargers, QH</a:t>
                      </a:r>
                      <a:endParaRPr lang="en-GB" sz="1200" kern="1200" dirty="0" smtClean="0">
                        <a:solidFill>
                          <a:schemeClr val="dk1"/>
                        </a:solidFill>
                        <a:latin typeface="Calibri" panose="020F0502020204030204" pitchFamily="34" charset="0"/>
                        <a:ea typeface="+mn-ea"/>
                        <a:cs typeface="+mn-cs"/>
                      </a:endParaRPr>
                    </a:p>
                  </a:txBody>
                  <a:tcPr anchor="ctr">
                    <a:solidFill>
                      <a:schemeClr val="accent1">
                        <a:lumMod val="20000"/>
                        <a:lumOff val="80000"/>
                      </a:schemeClr>
                    </a:solidFill>
                  </a:tcPr>
                </a:tc>
              </a:tr>
              <a:tr h="532370">
                <a:tc>
                  <a:txBody>
                    <a:bodyPr/>
                    <a:lstStyle/>
                    <a:p>
                      <a:pPr algn="l" fontAlgn="b"/>
                      <a:r>
                        <a:rPr lang="en-GB" sz="1200" u="none" strike="noStrike" noProof="0" dirty="0" smtClean="0">
                          <a:solidFill>
                            <a:schemeClr val="accent5"/>
                          </a:solidFill>
                          <a:effectLst/>
                          <a:latin typeface="Calibri" panose="020F0502020204030204" pitchFamily="34" charset="0"/>
                        </a:rPr>
                        <a:t>One CLIQ unit not triggered </a:t>
                      </a:r>
                      <a:r>
                        <a:rPr lang="en-GB" sz="1200" u="sng" strike="noStrike" noProof="0" dirty="0" smtClean="0">
                          <a:solidFill>
                            <a:schemeClr val="accent5"/>
                          </a:solidFill>
                          <a:effectLst/>
                          <a:latin typeface="Calibri" panose="020F0502020204030204" pitchFamily="34" charset="0"/>
                        </a:rPr>
                        <a:t>and</a:t>
                      </a:r>
                      <a:r>
                        <a:rPr lang="en-GB" sz="1200" u="none" strike="noStrike" noProof="0" dirty="0" smtClean="0">
                          <a:solidFill>
                            <a:schemeClr val="accent5"/>
                          </a:solidFill>
                          <a:effectLst/>
                          <a:latin typeface="Calibri" panose="020F0502020204030204" pitchFamily="34" charset="0"/>
                        </a:rPr>
                        <a:t> one lead of the parallel elements disconnected</a:t>
                      </a:r>
                      <a:endParaRPr lang="en-GB" sz="1200" b="0" i="0" u="none" strike="noStrike" noProof="0" dirty="0">
                        <a:solidFill>
                          <a:schemeClr val="accent5"/>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err="1">
                          <a:effectLst/>
                          <a:latin typeface="Calibri" panose="020F0502020204030204" pitchFamily="34" charset="0"/>
                        </a:rPr>
                        <a:t>probability</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is</a:t>
                      </a:r>
                      <a:r>
                        <a:rPr lang="it-IT" sz="1200" u="none" strike="noStrike" dirty="0">
                          <a:effectLst/>
                          <a:latin typeface="Calibri" panose="020F0502020204030204" pitchFamily="34" charset="0"/>
                        </a:rPr>
                        <a:t> </a:t>
                      </a:r>
                      <a:r>
                        <a:rPr lang="it-IT" sz="1200" u="none" strike="noStrike" dirty="0" err="1">
                          <a:effectLst/>
                          <a:latin typeface="Calibri" panose="020F0502020204030204" pitchFamily="34" charset="0"/>
                        </a:rPr>
                        <a:t>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latin typeface="Calibri" panose="020F0502020204030204" pitchFamily="34" charset="0"/>
                          <a:ea typeface="+mn-ea"/>
                          <a:cs typeface="+mn-cs"/>
                        </a:rPr>
                        <a:t>Monitoring currents in the circuit during each discharge</a:t>
                      </a:r>
                    </a:p>
                  </a:txBody>
                  <a:tcPr anchor="ctr">
                    <a:solidFill>
                      <a:schemeClr val="accent1">
                        <a:lumMod val="20000"/>
                        <a:lumOff val="80000"/>
                      </a:schemeClr>
                    </a:solidFill>
                  </a:tcPr>
                </a:tc>
              </a:tr>
              <a:tr h="271312">
                <a:tc>
                  <a:txBody>
                    <a:bodyPr/>
                    <a:lstStyle/>
                    <a:p>
                      <a:pPr algn="l" fontAlgn="b"/>
                      <a:r>
                        <a:rPr lang="en-GB" sz="1200" u="none" strike="noStrike" noProof="0" dirty="0" smtClean="0">
                          <a:solidFill>
                            <a:schemeClr val="accent5"/>
                          </a:solidFill>
                          <a:effectLst/>
                          <a:latin typeface="Calibri" panose="020F0502020204030204" pitchFamily="34" charset="0"/>
                        </a:rPr>
                        <a:t>One CLIQ unit and all QH protecting the same magnet not triggered</a:t>
                      </a:r>
                      <a:endParaRPr lang="en-GB" sz="1200" b="0" i="0" u="none" strike="noStrike" noProof="0" dirty="0">
                        <a:solidFill>
                          <a:schemeClr val="accent5"/>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a:effectLst/>
                          <a:latin typeface="Calibri" panose="020F0502020204030204" pitchFamily="34" charset="0"/>
                        </a:rPr>
                        <a:t>probability is nihil</a:t>
                      </a:r>
                      <a:endParaRPr lang="it-IT" sz="1200" b="0" i="0" u="none" strike="noStrike">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ctr" fontAlgn="b"/>
                      <a:r>
                        <a:rPr lang="en-GB" sz="1200" kern="1200" dirty="0" smtClean="0">
                          <a:solidFill>
                            <a:schemeClr val="dk1"/>
                          </a:solidFill>
                          <a:latin typeface="Calibri" panose="020F0502020204030204" pitchFamily="34" charset="0"/>
                          <a:ea typeface="+mn-ea"/>
                          <a:cs typeface="+mn-cs"/>
                        </a:rPr>
                        <a:t>Redundant triggers for CLIQ and QH</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23736655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0650"/>
            <a:ext cx="487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ChangeArrowheads="1"/>
          </p:cNvSpPr>
          <p:nvPr/>
        </p:nvSpPr>
        <p:spPr bwMode="auto">
          <a:xfrm>
            <a:off x="792163" y="169780"/>
            <a:ext cx="6827837" cy="92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a:lnSpc>
                <a:spcPct val="84000"/>
              </a:lnSpc>
              <a:buClr>
                <a:srgbClr val="000000"/>
              </a:buClr>
              <a:buSzPct val="100000"/>
            </a:pPr>
            <a:r>
              <a:rPr lang="en-GB" sz="3200" dirty="0" smtClean="0">
                <a:solidFill>
                  <a:srgbClr val="FF0000"/>
                </a:solidFill>
                <a:latin typeface="Calibri" panose="020F0502020204030204" pitchFamily="34" charset="0"/>
              </a:rPr>
              <a:t>Summary of failure cases - (OH only)</a:t>
            </a:r>
            <a:endParaRPr lang="en-GB" sz="3200" dirty="0">
              <a:solidFill>
                <a:srgbClr val="FF0000"/>
              </a:solidFill>
              <a:latin typeface="Calibri" panose="020F0502020204030204" pitchFamily="34" charset="0"/>
            </a:endParaRPr>
          </a:p>
          <a:p>
            <a:pPr>
              <a:lnSpc>
                <a:spcPct val="84000"/>
              </a:lnSpc>
              <a:buClr>
                <a:srgbClr val="000000"/>
              </a:buClr>
              <a:buSzPct val="100000"/>
              <a:buFont typeface="Arial" charset="0"/>
              <a:buNone/>
            </a:pPr>
            <a:endParaRPr lang="en-GB" sz="3200" dirty="0">
              <a:solidFill>
                <a:srgbClr val="FF0000"/>
              </a:solidFill>
              <a:latin typeface="Calibri" panose="020F0502020204030204" pitchFamily="34" charset="0"/>
            </a:endParaRPr>
          </a:p>
        </p:txBody>
      </p:sp>
      <p:sp>
        <p:nvSpPr>
          <p:cNvPr id="4100" name="Line 4"/>
          <p:cNvSpPr>
            <a:spLocks noChangeShapeType="1"/>
          </p:cNvSpPr>
          <p:nvPr/>
        </p:nvSpPr>
        <p:spPr bwMode="auto">
          <a:xfrm>
            <a:off x="792163" y="675752"/>
            <a:ext cx="6827837"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wrap="square">
            <a:spAutoFit/>
          </a:bodyPr>
          <a:lstStyle/>
          <a:p>
            <a:endParaRPr lang="en-US" dirty="0">
              <a:latin typeface="Calibri" panose="020F0502020204030204" pitchFamily="34" charset="0"/>
            </a:endParaRPr>
          </a:p>
        </p:txBody>
      </p:sp>
      <p:pic>
        <p:nvPicPr>
          <p:cNvPr id="4101" name="Picture 10" descr="2011-10-04_logoHiLumi561p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0" y="76200"/>
            <a:ext cx="142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151375" y="6577250"/>
            <a:ext cx="2623080" cy="307777"/>
          </a:xfrm>
          <a:prstGeom prst="rect">
            <a:avLst/>
          </a:prstGeom>
        </p:spPr>
        <p:txBody>
          <a:bodyPr wrap="square">
            <a:spAutoFit/>
          </a:bodyPr>
          <a:lstStyle/>
          <a:p>
            <a:pPr defTabSz="914400">
              <a:defRPr/>
            </a:pPr>
            <a:r>
              <a:rPr lang="en-US" sz="1400" dirty="0" smtClean="0">
                <a:solidFill>
                  <a:srgbClr val="0093BE"/>
                </a:solidFill>
                <a:latin typeface="Calibri"/>
              </a:rPr>
              <a:t>Courtesy E</a:t>
            </a:r>
            <a:r>
              <a:rPr lang="en-US" sz="1400" dirty="0">
                <a:solidFill>
                  <a:srgbClr val="0093BE"/>
                </a:solidFill>
                <a:latin typeface="Calibri"/>
              </a:rPr>
              <a:t>. </a:t>
            </a:r>
            <a:r>
              <a:rPr lang="en-US" sz="1400" dirty="0" err="1" smtClean="0">
                <a:solidFill>
                  <a:srgbClr val="0093BE"/>
                </a:solidFill>
                <a:latin typeface="Calibri"/>
              </a:rPr>
              <a:t>Ravaioli</a:t>
            </a:r>
            <a:endParaRPr lang="en-US" sz="1400" dirty="0">
              <a:solidFill>
                <a:srgbClr val="0093BE"/>
              </a:solidFill>
              <a:latin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3234727070"/>
              </p:ext>
            </p:extLst>
          </p:nvPr>
        </p:nvGraphicFramePr>
        <p:xfrm>
          <a:off x="35496" y="934476"/>
          <a:ext cx="9073293" cy="3469194"/>
        </p:xfrm>
        <a:graphic>
          <a:graphicData uri="http://schemas.openxmlformats.org/drawingml/2006/table">
            <a:tbl>
              <a:tblPr firstRow="1" bandRow="1">
                <a:tableStyleId>{5C22544A-7EE6-4342-B048-85BDC9FD1C3A}</a:tableStyleId>
              </a:tblPr>
              <a:tblGrid>
                <a:gridCol w="2808597"/>
                <a:gridCol w="1008112"/>
                <a:gridCol w="648072"/>
                <a:gridCol w="576064"/>
                <a:gridCol w="1296144"/>
                <a:gridCol w="2736304"/>
              </a:tblGrid>
              <a:tr h="532370">
                <a:tc>
                  <a:txBody>
                    <a:bodyPr/>
                    <a:lstStyle/>
                    <a:p>
                      <a:pPr algn="l" fontAlgn="b"/>
                      <a:r>
                        <a:rPr lang="it-IT" sz="1400" u="none" strike="noStrike" dirty="0">
                          <a:effectLst/>
                          <a:latin typeface="Calibri" panose="020F0502020204030204" pitchFamily="34" charset="0"/>
                        </a:rPr>
                        <a:t>Failure</a:t>
                      </a:r>
                      <a:endParaRPr lang="it-IT" sz="14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a:effectLst/>
                          <a:latin typeface="Calibri" panose="020F0502020204030204" pitchFamily="34" charset="0"/>
                        </a:rPr>
                        <a:t>Hot-spot temperature</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smtClean="0">
                          <a:effectLst/>
                          <a:latin typeface="Calibri" panose="020F0502020204030204" pitchFamily="34" charset="0"/>
                        </a:rPr>
                        <a:t>Voltage</a:t>
                      </a:r>
                      <a:r>
                        <a:rPr lang="it-IT" sz="1200" u="none" strike="noStrike" baseline="0" dirty="0" smtClean="0">
                          <a:effectLst/>
                          <a:latin typeface="Calibri" panose="020F0502020204030204" pitchFamily="34" charset="0"/>
                        </a:rPr>
                        <a:t> to ground</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smtClean="0">
                          <a:effectLst/>
                          <a:latin typeface="Calibri" panose="020F0502020204030204" pitchFamily="34" charset="0"/>
                        </a:rPr>
                        <a:t>Turn</a:t>
                      </a:r>
                      <a:r>
                        <a:rPr lang="it-IT" sz="1200" u="none" strike="noStrike" baseline="0" dirty="0" smtClean="0">
                          <a:effectLst/>
                          <a:latin typeface="Calibri" panose="020F0502020204030204" pitchFamily="34" charset="0"/>
                        </a:rPr>
                        <a:t> to turn V</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ctr" fontAlgn="b"/>
                      <a:r>
                        <a:rPr lang="it-IT" sz="1200" u="none" strike="noStrike" dirty="0">
                          <a:effectLst/>
                          <a:latin typeface="Calibri" panose="020F0502020204030204" pitchFamily="34" charset="0"/>
                        </a:rPr>
                        <a:t>Current through 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c>
                  <a:txBody>
                    <a:bodyPr/>
                    <a:lstStyle/>
                    <a:p>
                      <a:pPr algn="l" fontAlgn="b"/>
                      <a:r>
                        <a:rPr lang="it-IT" sz="1200" u="none" strike="noStrike" dirty="0">
                          <a:effectLst/>
                          <a:latin typeface="Calibri" panose="020F0502020204030204" pitchFamily="34" charset="0"/>
                        </a:rPr>
                        <a:t>Comment</a:t>
                      </a:r>
                      <a:endParaRPr lang="it-IT" sz="1200" b="0" i="0" u="none" strike="noStrike" dirty="0">
                        <a:solidFill>
                          <a:srgbClr val="000000"/>
                        </a:solidFill>
                        <a:effectLst/>
                        <a:latin typeface="Calibri" panose="020F0502020204030204" pitchFamily="34" charset="0"/>
                      </a:endParaRPr>
                    </a:p>
                  </a:txBody>
                  <a:tcPr marL="4190" marR="4190" marT="4190" marB="0" anchor="ctr">
                    <a:lnB w="12700" cap="flat" cmpd="sng" algn="ctr">
                      <a:solidFill>
                        <a:scrgbClr r="0" g="0" b="0"/>
                      </a:solidFill>
                      <a:prstDash val="solid"/>
                      <a:round/>
                      <a:headEnd type="none" w="med" len="med"/>
                      <a:tailEnd type="none" w="med" len="med"/>
                    </a:lnB>
                  </a:tcPr>
                </a:tc>
              </a:tr>
              <a:tr h="271312">
                <a:tc>
                  <a:txBody>
                    <a:bodyPr/>
                    <a:lstStyle/>
                    <a:p>
                      <a:pPr algn="l" fontAlgn="b"/>
                      <a:r>
                        <a:rPr lang="en-US" sz="1200" u="none" strike="noStrike" dirty="0">
                          <a:effectLst/>
                          <a:latin typeface="Calibri" panose="020F0502020204030204" pitchFamily="34" charset="0"/>
                        </a:rPr>
                        <a:t>One QH supply (2 strips) not triggered</a:t>
                      </a:r>
                      <a:endParaRPr lang="en-US"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+25 K</a:t>
                      </a:r>
                    </a:p>
                    <a:p>
                      <a:pPr algn="ctr" fontAlgn="b"/>
                      <a:r>
                        <a:rPr lang="it-IT" sz="1200" u="none" strike="noStrike" dirty="0" smtClean="0">
                          <a:solidFill>
                            <a:srgbClr val="FF0000"/>
                          </a:solidFill>
                          <a:effectLst/>
                          <a:latin typeface="Calibri" panose="020F0502020204030204" pitchFamily="34" charset="0"/>
                        </a:rPr>
                        <a:t>(350 K)</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+150 V</a:t>
                      </a:r>
                    </a:p>
                    <a:p>
                      <a:pPr algn="ctr" fontAlgn="b"/>
                      <a:r>
                        <a:rPr lang="it-IT" sz="1200" u="none" strike="noStrike" dirty="0" smtClean="0">
                          <a:solidFill>
                            <a:srgbClr val="FF0000"/>
                          </a:solidFill>
                          <a:effectLst/>
                          <a:latin typeface="Calibri" panose="020F0502020204030204" pitchFamily="34" charset="0"/>
                        </a:rPr>
                        <a:t>(570</a:t>
                      </a:r>
                      <a:r>
                        <a:rPr lang="it-IT" sz="1200" u="none" strike="noStrike" baseline="0" dirty="0" smtClean="0">
                          <a:solidFill>
                            <a:srgbClr val="FF0000"/>
                          </a:solidFill>
                          <a:effectLst/>
                          <a:latin typeface="Calibri" panose="020F0502020204030204" pitchFamily="34" charset="0"/>
                        </a:rPr>
                        <a:t> V</a:t>
                      </a:r>
                      <a:r>
                        <a:rPr lang="it-IT" sz="1200" u="none" strike="noStrike" dirty="0" smtClean="0">
                          <a:solidFill>
                            <a:srgbClr val="FF0000"/>
                          </a:solidFill>
                          <a:effectLst/>
                          <a:latin typeface="Calibri" panose="020F0502020204030204" pitchFamily="34" charset="0"/>
                        </a:rPr>
                        <a:t>)</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+10 V</a:t>
                      </a:r>
                    </a:p>
                    <a:p>
                      <a:pPr algn="ctr" fontAlgn="b"/>
                      <a:r>
                        <a:rPr lang="it-IT" sz="1200" u="none" strike="noStrike" dirty="0" smtClean="0">
                          <a:solidFill>
                            <a:srgbClr val="FF0000"/>
                          </a:solidFill>
                          <a:effectLst/>
                          <a:latin typeface="Calibri" panose="020F0502020204030204" pitchFamily="34" charset="0"/>
                        </a:rPr>
                        <a:t>(65</a:t>
                      </a:r>
                      <a:r>
                        <a:rPr lang="it-IT" sz="1200" u="none" strike="noStrike" baseline="0" dirty="0" smtClean="0">
                          <a:solidFill>
                            <a:srgbClr val="FF0000"/>
                          </a:solidFill>
                          <a:effectLst/>
                          <a:latin typeface="Calibri" panose="020F0502020204030204" pitchFamily="34" charset="0"/>
                        </a:rPr>
                        <a:t> V</a:t>
                      </a:r>
                      <a:r>
                        <a:rPr lang="it-IT" sz="1200" u="none" strike="noStrike" dirty="0" smtClean="0">
                          <a:solidFill>
                            <a:srgbClr val="FF0000"/>
                          </a:solidFill>
                          <a:effectLst/>
                          <a:latin typeface="Calibri" panose="020F0502020204030204" pitchFamily="34" charset="0"/>
                        </a:rPr>
                        <a:t>)</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200" b="0" i="0" u="none" strike="noStrike" dirty="0" smtClean="0">
                          <a:solidFill>
                            <a:srgbClr val="000000"/>
                          </a:solidFill>
                          <a:effectLst/>
                          <a:latin typeface="Calibri" panose="020F0502020204030204" pitchFamily="34" charset="0"/>
                        </a:rPr>
                        <a:t>To be studied</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l" fontAlgn="b"/>
                      <a:r>
                        <a:rPr lang="en-US" sz="1200" b="0" i="0" u="none" strike="noStrike" dirty="0" smtClean="0">
                          <a:solidFill>
                            <a:srgbClr val="000000"/>
                          </a:solidFill>
                          <a:effectLst/>
                          <a:latin typeface="Calibri" panose="020F0502020204030204" pitchFamily="34" charset="0"/>
                        </a:rPr>
                        <a:t>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271312">
                <a:tc>
                  <a:txBody>
                    <a:bodyPr/>
                    <a:lstStyle/>
                    <a:p>
                      <a:pPr algn="l" fontAlgn="b"/>
                      <a:r>
                        <a:rPr lang="en-US" sz="1200" u="none" strike="noStrike" dirty="0">
                          <a:effectLst/>
                          <a:latin typeface="Calibri" panose="020F0502020204030204" pitchFamily="34" charset="0"/>
                        </a:rPr>
                        <a:t>Two QH supplies (4 strips) not triggered</a:t>
                      </a:r>
                      <a:endParaRPr lang="en-US"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+40 K</a:t>
                      </a:r>
                    </a:p>
                    <a:p>
                      <a:pPr algn="ctr" fontAlgn="b"/>
                      <a:r>
                        <a:rPr lang="it-IT" sz="1200" u="none" strike="noStrike" dirty="0" smtClean="0">
                          <a:solidFill>
                            <a:srgbClr val="FF0000"/>
                          </a:solidFill>
                          <a:effectLst/>
                          <a:latin typeface="Calibri" panose="020F0502020204030204" pitchFamily="34" charset="0"/>
                        </a:rPr>
                        <a:t>(360 K)</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+250 V</a:t>
                      </a:r>
                    </a:p>
                    <a:p>
                      <a:pPr algn="ctr" fontAlgn="b"/>
                      <a:r>
                        <a:rPr lang="it-IT" sz="1200" u="none" strike="noStrike" dirty="0" smtClean="0">
                          <a:solidFill>
                            <a:srgbClr val="FF0000"/>
                          </a:solidFill>
                          <a:effectLst/>
                          <a:latin typeface="Calibri" panose="020F0502020204030204" pitchFamily="34" charset="0"/>
                        </a:rPr>
                        <a:t>(670 V)</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it-IT" sz="1200" u="none" strike="noStrike" dirty="0" smtClean="0">
                          <a:solidFill>
                            <a:srgbClr val="FF0000"/>
                          </a:solidFill>
                          <a:effectLst/>
                          <a:latin typeface="Calibri" panose="020F0502020204030204" pitchFamily="34" charset="0"/>
                        </a:rPr>
                        <a:t>+15 V</a:t>
                      </a:r>
                    </a:p>
                    <a:p>
                      <a:pPr algn="ctr" fontAlgn="b"/>
                      <a:r>
                        <a:rPr lang="it-IT" sz="1200" u="none" strike="noStrike" dirty="0" smtClean="0">
                          <a:solidFill>
                            <a:srgbClr val="FF0000"/>
                          </a:solidFill>
                          <a:effectLst/>
                          <a:latin typeface="Calibri" panose="020F0502020204030204" pitchFamily="34" charset="0"/>
                        </a:rPr>
                        <a:t>(71</a:t>
                      </a:r>
                      <a:r>
                        <a:rPr lang="it-IT" sz="1200" u="none" strike="noStrike" baseline="0" dirty="0" smtClean="0">
                          <a:solidFill>
                            <a:srgbClr val="FF0000"/>
                          </a:solidFill>
                          <a:effectLst/>
                          <a:latin typeface="Calibri" panose="020F0502020204030204" pitchFamily="34" charset="0"/>
                        </a:rPr>
                        <a:t> V</a:t>
                      </a:r>
                      <a:r>
                        <a:rPr lang="it-IT" sz="1200" u="none" strike="noStrike" dirty="0" smtClean="0">
                          <a:solidFill>
                            <a:srgbClr val="FF0000"/>
                          </a:solidFill>
                          <a:effectLst/>
                          <a:latin typeface="Calibri" panose="020F0502020204030204" pitchFamily="34" charset="0"/>
                        </a:rPr>
                        <a:t>)</a:t>
                      </a:r>
                      <a:endParaRPr lang="it-IT" sz="1200" b="0" i="0" u="none" strike="noStrike" dirty="0" smtClean="0">
                        <a:solidFill>
                          <a:srgbClr val="FF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200" b="0" i="0" u="none" strike="noStrike" dirty="0" smtClean="0">
                          <a:solidFill>
                            <a:srgbClr val="000000"/>
                          </a:solidFill>
                          <a:effectLst/>
                          <a:latin typeface="Calibri" panose="020F0502020204030204" pitchFamily="34" charset="0"/>
                        </a:rPr>
                        <a:t>To be studied</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l" fontAlgn="b"/>
                      <a:r>
                        <a:rPr lang="en-US" sz="1200" b="0" i="0" u="none" strike="noStrike" dirty="0" smtClean="0">
                          <a:solidFill>
                            <a:srgbClr val="000000"/>
                          </a:solidFill>
                          <a:effectLst/>
                          <a:latin typeface="Calibri" panose="020F0502020204030204" pitchFamily="34" charset="0"/>
                        </a:rPr>
                        <a:t>Parallel diodes</a:t>
                      </a:r>
                      <a:endParaRPr lang="it-IT" sz="1200" b="0" i="0" u="none" strike="noStrike" dirty="0">
                        <a:solidFill>
                          <a:srgbClr val="000000"/>
                        </a:solidFill>
                        <a:effectLst/>
                        <a:latin typeface="Calibri" panose="020F0502020204030204" pitchFamily="34" charset="0"/>
                      </a:endParaRPr>
                    </a:p>
                  </a:txBody>
                  <a:tcPr marL="4190" marR="4190" marT="419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271312">
                <a:tc>
                  <a:txBody>
                    <a:bodyPr/>
                    <a:lstStyle/>
                    <a:p>
                      <a:pPr algn="l" fontAlgn="b"/>
                      <a:r>
                        <a:rPr lang="en-US" sz="1200" u="none" strike="noStrike" dirty="0">
                          <a:effectLst/>
                          <a:latin typeface="Calibri" panose="020F0502020204030204" pitchFamily="34" charset="0"/>
                        </a:rPr>
                        <a:t>One </a:t>
                      </a:r>
                      <a:r>
                        <a:rPr lang="en-US" sz="1200" u="none" strike="noStrike" dirty="0" smtClean="0">
                          <a:effectLst/>
                          <a:latin typeface="Calibri" panose="020F0502020204030204" pitchFamily="34" charset="0"/>
                        </a:rPr>
                        <a:t>QH </a:t>
                      </a:r>
                      <a:r>
                        <a:rPr lang="en-US" sz="1200" u="none" strike="noStrike" dirty="0">
                          <a:effectLst/>
                          <a:latin typeface="Calibri" panose="020F0502020204030204" pitchFamily="34" charset="0"/>
                        </a:rPr>
                        <a:t>unit triggered spuriously</a:t>
                      </a:r>
                      <a:endParaRPr lang="en-US" sz="1200" b="0" i="0" u="none" strike="noStrike" dirty="0">
                        <a:solidFill>
                          <a:srgbClr val="00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95000"/>
                      </a:schemeClr>
                    </a:solidFill>
                  </a:tcPr>
                </a:tc>
                <a:tc gridSpan="4">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Calibri" panose="020F0502020204030204" pitchFamily="34" charset="0"/>
                        </a:rPr>
                        <a:t>To be studied</a:t>
                      </a:r>
                      <a:endParaRPr lang="it-IT" sz="1200" b="0" i="0" u="none" strike="noStrike" dirty="0" smtClean="0">
                        <a:solidFill>
                          <a:srgbClr val="00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95000"/>
                      </a:schemeClr>
                    </a:solidFill>
                  </a:tcP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FF0000"/>
                        </a:solidFill>
                        <a:effectLst/>
                        <a:latin typeface="Calibri" panose="020F0502020204030204" pitchFamily="34" charset="0"/>
                      </a:endParaRPr>
                    </a:p>
                  </a:txBody>
                  <a:tcPr marL="4190" marR="4190" marT="4190" marB="0" anchor="ct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4190" marR="4190" marT="4190" marB="0" anchor="ctr">
                    <a:lnT w="12700" cap="flat" cmpd="sng" algn="ctr">
                      <a:solidFill>
                        <a:scrgbClr r="0" g="0" b="0"/>
                      </a:solidFill>
                      <a:prstDash val="solid"/>
                      <a:round/>
                      <a:headEnd type="none" w="med" len="med"/>
                      <a:tailEnd type="none" w="med" len="med"/>
                    </a:lnT>
                    <a:solidFill>
                      <a:schemeClr val="bg1">
                        <a:lumMod val="95000"/>
                      </a:schemeClr>
                    </a:solidFill>
                  </a:tcPr>
                </a:tc>
              </a:tr>
              <a:tr h="271312">
                <a:tc>
                  <a:txBody>
                    <a:bodyPr/>
                    <a:lstStyle/>
                    <a:p>
                      <a:pPr algn="l" fontAlgn="b"/>
                      <a:r>
                        <a:rPr lang="it-IT" sz="1200" u="none" strike="noStrike" dirty="0">
                          <a:effectLst/>
                          <a:latin typeface="Calibri" panose="020F0502020204030204" pitchFamily="34" charset="0"/>
                        </a:rPr>
                        <a:t>One parallel element disconnected</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c gridSpan="4">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Calibri" panose="020F0502020204030204" pitchFamily="34" charset="0"/>
                        </a:rPr>
                        <a:t>To be studied</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FF0000"/>
                        </a:solidFill>
                        <a:effectLst/>
                        <a:latin typeface="Calibri" panose="020F0502020204030204" pitchFamily="34" charset="0"/>
                      </a:endParaRPr>
                    </a:p>
                  </a:txBody>
                  <a:tcPr marL="4190" marR="4190" marT="4190" marB="0" anchor="ct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r>
              <a:tr h="271312">
                <a:tc>
                  <a:txBody>
                    <a:bodyPr/>
                    <a:lstStyle/>
                    <a:p>
                      <a:pPr algn="l" fontAlgn="b"/>
                      <a:r>
                        <a:rPr lang="en-US" sz="1200" u="none" strike="noStrike" dirty="0">
                          <a:effectLst/>
                          <a:latin typeface="Calibri" panose="020F0502020204030204" pitchFamily="34" charset="0"/>
                        </a:rPr>
                        <a:t>One lead of the parallel elements disconnected</a:t>
                      </a:r>
                      <a:endParaRPr lang="en-US"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c gridSpan="4">
                  <a:txBody>
                    <a:bodyPr/>
                    <a:lstStyle/>
                    <a:p>
                      <a:pPr algn="ctr" fontAlgn="b"/>
                      <a:r>
                        <a:rPr lang="en-US" sz="1200" b="0" i="0" u="none" strike="noStrike" dirty="0" smtClean="0">
                          <a:solidFill>
                            <a:srgbClr val="000000"/>
                          </a:solidFill>
                          <a:effectLst/>
                          <a:latin typeface="Calibri" panose="020F0502020204030204" pitchFamily="34" charset="0"/>
                        </a:rPr>
                        <a:t>To be studied</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hMerge="1">
                  <a:txBody>
                    <a:bodyPr/>
                    <a:lstStyle/>
                    <a:p>
                      <a:pPr algn="ctr" fontAlgn="b"/>
                      <a:endParaRPr lang="it-IT" sz="1200" b="0" i="0" u="none" strike="noStrike" dirty="0">
                        <a:solidFill>
                          <a:srgbClr val="FF0000"/>
                        </a:solidFill>
                        <a:effectLst/>
                        <a:latin typeface="Calibri" panose="020F0502020204030204" pitchFamily="34" charset="0"/>
                      </a:endParaRPr>
                    </a:p>
                  </a:txBody>
                  <a:tcPr marL="4190" marR="4190" marT="4190" marB="0" anchor="ct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bg1">
                        <a:lumMod val="95000"/>
                      </a:schemeClr>
                    </a:solidFill>
                  </a:tcPr>
                </a:tc>
              </a:tr>
              <a:tr h="271312">
                <a:tc>
                  <a:txBody>
                    <a:bodyPr/>
                    <a:lstStyle/>
                    <a:p>
                      <a:pPr algn="l" fontAlgn="b"/>
                      <a:r>
                        <a:rPr lang="en-US" sz="1200" u="none" strike="noStrike" dirty="0">
                          <a:effectLst/>
                          <a:latin typeface="Calibri" panose="020F0502020204030204" pitchFamily="34" charset="0"/>
                        </a:rPr>
                        <a:t>Two leads of the parallel elements disconnected</a:t>
                      </a:r>
                      <a:endParaRPr lang="en-US"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a:effectLst/>
                          <a:latin typeface="Calibri" panose="020F0502020204030204" pitchFamily="34" charset="0"/>
                        </a:rPr>
                        <a:t>probability is 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Calibri" panose="020F0502020204030204" pitchFamily="34" charset="0"/>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latin typeface="Calibri" panose="020F0502020204030204" pitchFamily="34" charset="0"/>
                          <a:ea typeface="+mn-ea"/>
                          <a:cs typeface="+mn-cs"/>
                        </a:rPr>
                        <a:t>Monitoring currents in the circuit during each discharge</a:t>
                      </a:r>
                      <a:endParaRPr lang="en-GB" sz="1200" kern="1200" dirty="0">
                        <a:solidFill>
                          <a:schemeClr val="dk1"/>
                        </a:solidFill>
                        <a:latin typeface="Calibri" panose="020F0502020204030204" pitchFamily="34" charset="0"/>
                        <a:ea typeface="+mn-ea"/>
                        <a:cs typeface="+mn-cs"/>
                      </a:endParaRPr>
                    </a:p>
                  </a:txBody>
                  <a:tcPr anchor="ctr">
                    <a:solidFill>
                      <a:schemeClr val="accent1">
                        <a:lumMod val="20000"/>
                        <a:lumOff val="80000"/>
                      </a:schemeClr>
                    </a:solidFill>
                  </a:tcPr>
                </a:tc>
              </a:tr>
              <a:tr h="271312">
                <a:tc>
                  <a:txBody>
                    <a:bodyPr/>
                    <a:lstStyle/>
                    <a:p>
                      <a:pPr algn="l" fontAlgn="b"/>
                      <a:r>
                        <a:rPr lang="en-US" sz="1200" u="none" strike="noStrike" dirty="0">
                          <a:effectLst/>
                          <a:latin typeface="Calibri" panose="020F0502020204030204" pitchFamily="34" charset="0"/>
                        </a:rPr>
                        <a:t>One </a:t>
                      </a:r>
                      <a:r>
                        <a:rPr lang="en-US" sz="1200" u="none" strike="noStrike" dirty="0" smtClean="0">
                          <a:effectLst/>
                          <a:latin typeface="Calibri" panose="020F0502020204030204" pitchFamily="34" charset="0"/>
                        </a:rPr>
                        <a:t>QH </a:t>
                      </a:r>
                      <a:r>
                        <a:rPr lang="en-US" sz="1200" u="none" strike="noStrike" dirty="0">
                          <a:effectLst/>
                          <a:latin typeface="Calibri" panose="020F0502020204030204" pitchFamily="34" charset="0"/>
                        </a:rPr>
                        <a:t>unit not triggered </a:t>
                      </a:r>
                      <a:r>
                        <a:rPr lang="en-US" sz="1200" u="sng" strike="noStrike" dirty="0">
                          <a:effectLst/>
                          <a:latin typeface="Calibri" panose="020F0502020204030204" pitchFamily="34" charset="0"/>
                        </a:rPr>
                        <a:t>and</a:t>
                      </a:r>
                      <a:r>
                        <a:rPr lang="en-US" sz="1200" u="none" strike="noStrike" dirty="0">
                          <a:effectLst/>
                          <a:latin typeface="Calibri" panose="020F0502020204030204" pitchFamily="34" charset="0"/>
                        </a:rPr>
                        <a:t> one lead of the parallel elements disconnected</a:t>
                      </a:r>
                      <a:endParaRPr lang="en-US"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a:effectLst/>
                          <a:latin typeface="Calibri" panose="020F0502020204030204" pitchFamily="34" charset="0"/>
                        </a:rPr>
                        <a:t>probability is 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dk1"/>
                        </a:solidFill>
                        <a:latin typeface="Calibri" panose="020F0502020204030204" pitchFamily="34" charset="0"/>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latin typeface="Calibri" panose="020F0502020204030204" pitchFamily="34" charset="0"/>
                          <a:ea typeface="+mn-ea"/>
                          <a:cs typeface="+mn-cs"/>
                        </a:rPr>
                        <a:t>Monitoring currents in the circuit during each discharge</a:t>
                      </a:r>
                    </a:p>
                  </a:txBody>
                  <a:tcPr anchor="ctr">
                    <a:solidFill>
                      <a:schemeClr val="accent1">
                        <a:lumMod val="20000"/>
                        <a:lumOff val="80000"/>
                      </a:schemeClr>
                    </a:solidFill>
                  </a:tcPr>
                </a:tc>
              </a:tr>
              <a:tr h="271312">
                <a:tc>
                  <a:txBody>
                    <a:bodyPr/>
                    <a:lstStyle/>
                    <a:p>
                      <a:pPr algn="l" fontAlgn="b"/>
                      <a:r>
                        <a:rPr lang="en-US" sz="1200" u="none" strike="noStrike" dirty="0" smtClean="0">
                          <a:effectLst/>
                          <a:latin typeface="Calibri" panose="020F0502020204030204" pitchFamily="34" charset="0"/>
                        </a:rPr>
                        <a:t>All </a:t>
                      </a:r>
                      <a:r>
                        <a:rPr lang="en-US" sz="1200" u="none" strike="noStrike" dirty="0">
                          <a:effectLst/>
                          <a:latin typeface="Calibri" panose="020F0502020204030204" pitchFamily="34" charset="0"/>
                        </a:rPr>
                        <a:t>QH protecting the same magnet not triggered</a:t>
                      </a:r>
                      <a:endParaRPr lang="en-US"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gridSpan="4">
                  <a:txBody>
                    <a:bodyPr/>
                    <a:lstStyle/>
                    <a:p>
                      <a:pPr algn="ctr" fontAlgn="b"/>
                      <a:r>
                        <a:rPr lang="it-IT" sz="1200" u="none" strike="noStrike" dirty="0">
                          <a:effectLst/>
                          <a:latin typeface="Calibri" panose="020F0502020204030204" pitchFamily="34" charset="0"/>
                        </a:rPr>
                        <a:t>probability is nihil</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pPr algn="ctr" fontAlgn="b"/>
                      <a:endParaRPr lang="it-IT" sz="1200" b="0" i="0" u="none" strike="noStrike" dirty="0">
                        <a:solidFill>
                          <a:srgbClr val="000000"/>
                        </a:solidFill>
                        <a:effectLst/>
                        <a:latin typeface="Calibri" panose="020F0502020204030204" pitchFamily="34" charset="0"/>
                      </a:endParaRPr>
                    </a:p>
                  </a:txBody>
                  <a:tcPr marL="4190" marR="4190" marT="4190" marB="0" anchor="ctr"/>
                </a:tc>
                <a:tc>
                  <a:txBody>
                    <a:bodyPr/>
                    <a:lstStyle/>
                    <a:p>
                      <a:pPr algn="ctr" fontAlgn="b"/>
                      <a:r>
                        <a:rPr lang="en-GB" sz="1200" kern="1200" dirty="0" smtClean="0">
                          <a:solidFill>
                            <a:schemeClr val="dk1"/>
                          </a:solidFill>
                          <a:latin typeface="Calibri" panose="020F0502020204030204" pitchFamily="34" charset="0"/>
                          <a:ea typeface="+mn-ea"/>
                          <a:cs typeface="+mn-cs"/>
                        </a:rPr>
                        <a:t>Redundant triggers for CLIQ and QH</a:t>
                      </a:r>
                      <a:endParaRPr lang="it-IT" sz="1200" b="0" i="0" u="none" strike="noStrike" dirty="0">
                        <a:solidFill>
                          <a:srgbClr val="000000"/>
                        </a:solidFill>
                        <a:effectLst/>
                        <a:latin typeface="Calibri" panose="020F0502020204030204" pitchFamily="34" charset="0"/>
                      </a:endParaRPr>
                    </a:p>
                  </a:txBody>
                  <a:tcPr marL="4190" marR="4190" marT="419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2384402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25400">
          <a:solidFill>
            <a:schemeClr val="accent3">
              <a:alpha val="50000"/>
            </a:schemeClr>
          </a:solidFill>
          <a:prstDash val="dash"/>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21357</TotalTime>
  <Words>1803</Words>
  <Application>Microsoft Macintosh PowerPoint</Application>
  <PresentationFormat>On-screen Show (4:3)</PresentationFormat>
  <Paragraphs>357</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Thème Office</vt:lpstr>
      <vt:lpstr>Inner Triplet Protection Strategy  LHC &amp; HL-LHC </vt:lpstr>
      <vt:lpstr>Outline</vt:lpstr>
      <vt:lpstr>Schematics of LHC IT protection as today </vt:lpstr>
      <vt:lpstr>Heater Redundancy – IT LHC as today</vt:lpstr>
      <vt:lpstr>Protection Hardware -  IT LHC as today</vt:lpstr>
      <vt:lpstr>Advantages of IT protection  via OH + CLIQ as compared to OH only for HL-LHC  (as concluded after internal workshop and circuit review)</vt:lpstr>
      <vt:lpstr>Protection Strategy IT HL-LHC</vt:lpstr>
      <vt:lpstr>PowerPoint Presentation</vt:lpstr>
      <vt:lpstr>PowerPoint Presentation</vt:lpstr>
      <vt:lpstr>Thanks you for your attention! Question?</vt:lpstr>
      <vt:lpstr>Compatibility between SC link and MQXF protection system – Magnet current discharge</vt:lpstr>
      <vt:lpstr>Compatibility between SC link and MQXF protection system – CLIQ system</vt:lpstr>
      <vt:lpstr>PowerPoint Presentation</vt:lpstr>
      <vt:lpstr>Proposed QH Connection Scheme</vt:lpstr>
      <vt:lpstr>Peak Temperatures and Voltages</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Wollmann</cp:lastModifiedBy>
  <cp:revision>165</cp:revision>
  <cp:lastPrinted>2016-03-09T15:03:41Z</cp:lastPrinted>
  <dcterms:created xsi:type="dcterms:W3CDTF">2016-01-11T14:38:10Z</dcterms:created>
  <dcterms:modified xsi:type="dcterms:W3CDTF">2016-06-10T04:50:59Z</dcterms:modified>
</cp:coreProperties>
</file>