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5"/>
  </p:notesMasterIdLst>
  <p:sldIdLst>
    <p:sldId id="257" r:id="rId2"/>
    <p:sldId id="279" r:id="rId3"/>
    <p:sldId id="287" r:id="rId4"/>
    <p:sldId id="278" r:id="rId5"/>
    <p:sldId id="293" r:id="rId6"/>
    <p:sldId id="290" r:id="rId7"/>
    <p:sldId id="291" r:id="rId8"/>
    <p:sldId id="294" r:id="rId9"/>
    <p:sldId id="28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10" r:id="rId25"/>
    <p:sldId id="311" r:id="rId26"/>
    <p:sldId id="312" r:id="rId27"/>
    <p:sldId id="313" r:id="rId28"/>
    <p:sldId id="314" r:id="rId29"/>
    <p:sldId id="315" r:id="rId30"/>
    <p:sldId id="316" r:id="rId31"/>
    <p:sldId id="317" r:id="rId32"/>
    <p:sldId id="318" r:id="rId33"/>
    <p:sldId id="319" r:id="rId34"/>
    <p:sldId id="320" r:id="rId35"/>
    <p:sldId id="321" r:id="rId36"/>
    <p:sldId id="322" r:id="rId37"/>
    <p:sldId id="323" r:id="rId38"/>
    <p:sldId id="324" r:id="rId39"/>
    <p:sldId id="325" r:id="rId40"/>
    <p:sldId id="326" r:id="rId41"/>
    <p:sldId id="327" r:id="rId42"/>
    <p:sldId id="328" r:id="rId43"/>
    <p:sldId id="329" r:id="rId44"/>
    <p:sldId id="330" r:id="rId45"/>
    <p:sldId id="331" r:id="rId46"/>
    <p:sldId id="332" r:id="rId47"/>
    <p:sldId id="333" r:id="rId48"/>
    <p:sldId id="334" r:id="rId49"/>
    <p:sldId id="335" r:id="rId50"/>
    <p:sldId id="336" r:id="rId51"/>
    <p:sldId id="337" r:id="rId52"/>
    <p:sldId id="338" r:id="rId53"/>
    <p:sldId id="339" r:id="rId54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593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  <p15:guide id="5" orient="horz" pos="3294" userDrawn="1">
          <p15:clr>
            <a:srgbClr val="A4A3A4"/>
          </p15:clr>
        </p15:guide>
        <p15:guide id="6" orient="horz" pos="3045" userDrawn="1">
          <p15:clr>
            <a:srgbClr val="A4A3A4"/>
          </p15:clr>
        </p15:guide>
        <p15:guide id="7" orient="horz" pos="459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9" orient="horz" pos="2319" userDrawn="1">
          <p15:clr>
            <a:srgbClr val="A4A3A4"/>
          </p15:clr>
        </p15:guide>
        <p15:guide id="10" pos="1345" userDrawn="1">
          <p15:clr>
            <a:srgbClr val="A4A3A4"/>
          </p15:clr>
        </p15:guide>
        <p15:guide id="11" pos="6335" userDrawn="1">
          <p15:clr>
            <a:srgbClr val="A4A3A4"/>
          </p15:clr>
        </p15:guide>
        <p15:guide id="12" pos="619" userDrawn="1">
          <p15:clr>
            <a:srgbClr val="A4A3A4"/>
          </p15:clr>
        </p15:guide>
        <p15:guide id="13" pos="3114" userDrawn="1">
          <p15:clr>
            <a:srgbClr val="A4A3A4"/>
          </p15:clr>
        </p15:guide>
        <p15:guide id="14" pos="4566" userDrawn="1">
          <p15:clr>
            <a:srgbClr val="A4A3A4"/>
          </p15:clr>
        </p15:guide>
        <p15:guide id="15" pos="5609" userDrawn="1">
          <p15:clr>
            <a:srgbClr val="A4A3A4"/>
          </p15:clr>
        </p15:guide>
        <p15:guide id="16" pos="7061" userDrawn="1">
          <p15:clr>
            <a:srgbClr val="A4A3A4"/>
          </p15:clr>
        </p15:guide>
        <p15:guide id="17" pos="2071" userDrawn="1">
          <p15:clr>
            <a:srgbClr val="A4A3A4"/>
          </p15:clr>
        </p15:guide>
        <p15:guide id="18" orient="horz" pos="2659" userDrawn="1">
          <p15:clr>
            <a:srgbClr val="A4A3A4"/>
          </p15:clr>
        </p15:guide>
        <p15:guide id="19" orient="horz" pos="1253" userDrawn="1">
          <p15:clr>
            <a:srgbClr val="A4A3A4"/>
          </p15:clr>
        </p15:guide>
        <p15:guide id="20" orient="horz" pos="1870">
          <p15:clr>
            <a:srgbClr val="A4A3A4"/>
          </p15:clr>
        </p15:guide>
        <p15:guide id="21" orient="horz" pos="2016">
          <p15:clr>
            <a:srgbClr val="A4A3A4"/>
          </p15:clr>
        </p15:guide>
        <p15:guide id="22" orient="horz" pos="921">
          <p15:clr>
            <a:srgbClr val="A4A3A4"/>
          </p15:clr>
        </p15:guide>
        <p15:guide id="23" orient="horz" pos="1966">
          <p15:clr>
            <a:srgbClr val="A4A3A4"/>
          </p15:clr>
        </p15:guide>
        <p15:guide id="24" pos="381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54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098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450" y="120"/>
      </p:cViewPr>
      <p:guideLst>
        <p:guide orient="horz" pos="2160"/>
        <p:guide pos="3840"/>
        <p:guide orient="horz" pos="1593"/>
        <p:guide orient="horz" pos="1026"/>
        <p:guide orient="horz" pos="3294"/>
        <p:guide orient="horz" pos="3045"/>
        <p:guide orient="horz" pos="459"/>
        <p:guide orient="horz" pos="3861"/>
        <p:guide orient="horz" pos="2319"/>
        <p:guide pos="1345"/>
        <p:guide pos="6335"/>
        <p:guide pos="619"/>
        <p:guide pos="3114"/>
        <p:guide pos="4566"/>
        <p:guide pos="5609"/>
        <p:guide pos="7061"/>
        <p:guide pos="2071"/>
        <p:guide orient="horz" pos="2659"/>
        <p:guide orient="horz" pos="1253"/>
        <p:guide orient="horz" pos="1870"/>
        <p:guide orient="horz" pos="2016"/>
        <p:guide orient="horz" pos="921"/>
        <p:guide orient="horz" pos="1966"/>
        <p:guide pos="38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4D97AE-4E1D-4EC6-B782-F0BF6BE147E5}" type="datetimeFigureOut">
              <a:rPr lang="en-GB" smtClean="0"/>
              <a:t>20/05/2016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3801B5-039F-4BB6-B436-EF61AFC12D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206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64230-33A5-4A7C-81EB-85F21F0D1D04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844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Use new pictures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9156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4216" y="6374530"/>
            <a:ext cx="96554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5191" y="6374530"/>
            <a:ext cx="10216019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522" y="6374530"/>
            <a:ext cx="501041" cy="365125"/>
          </a:xfrm>
          <a:prstGeom prst="rect">
            <a:avLst/>
          </a:prstGeom>
        </p:spPr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839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4216" y="6374530"/>
            <a:ext cx="96554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5191" y="6374530"/>
            <a:ext cx="10216019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522" y="6374530"/>
            <a:ext cx="501041" cy="365125"/>
          </a:xfrm>
          <a:prstGeom prst="rect">
            <a:avLst/>
          </a:prstGeom>
        </p:spPr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356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4216" y="6374530"/>
            <a:ext cx="96554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5191" y="6374530"/>
            <a:ext cx="10216019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522" y="6374530"/>
            <a:ext cx="501041" cy="365125"/>
          </a:xfrm>
          <a:prstGeom prst="rect">
            <a:avLst/>
          </a:prstGeom>
        </p:spPr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405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>
                <a:latin typeface="Helvetica" pitchFamily="34" charset="0"/>
              </a:defRPr>
            </a:lvl1pPr>
          </a:lstStyle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Helvetica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88" y="6356350"/>
            <a:ext cx="38608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pPr>
              <a:defRPr/>
            </a:pPr>
            <a:r>
              <a:rPr lang="en-US" smtClean="0"/>
              <a:t>Document reference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AAF1184C-E130-4E5E-B213-F85887D0991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2162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pPr lvl="0">
              <a:defRPr sz="1800"/>
            </a:pPr>
            <a:r>
              <a:rPr sz="5906"/>
              <a:t>Title Text</a:t>
            </a: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" pitchFamily="34" charset="0"/>
              </a:defRPr>
            </a:lvl1pPr>
            <a:lvl2pPr>
              <a:defRPr>
                <a:latin typeface="Helvetica" pitchFamily="34" charset="0"/>
              </a:defRPr>
            </a:lvl2pPr>
            <a:lvl3pPr>
              <a:defRPr>
                <a:latin typeface="Helvetica" pitchFamily="34" charset="0"/>
              </a:defRPr>
            </a:lvl3pPr>
            <a:lvl4pPr>
              <a:defRPr>
                <a:latin typeface="Helvetica" pitchFamily="34" charset="0"/>
              </a:defRPr>
            </a:lvl4pPr>
            <a:lvl5pPr>
              <a:defRPr>
                <a:latin typeface="Helvetica" pitchFamily="34" charset="0"/>
              </a:defRPr>
            </a:lvl5pPr>
          </a:lstStyle>
          <a:p>
            <a:pPr lvl="0">
              <a:defRPr sz="1800"/>
            </a:pPr>
            <a:r>
              <a:rPr sz="2953"/>
              <a:t>Body Level One</a:t>
            </a:r>
          </a:p>
          <a:p>
            <a:pPr lvl="1">
              <a:defRPr sz="1800"/>
            </a:pPr>
            <a:r>
              <a:rPr sz="2953"/>
              <a:t>Body Level Two</a:t>
            </a:r>
          </a:p>
          <a:p>
            <a:pPr lvl="2">
              <a:defRPr sz="1800"/>
            </a:pPr>
            <a:r>
              <a:rPr sz="2953"/>
              <a:t>Body Level Three</a:t>
            </a:r>
          </a:p>
          <a:p>
            <a:pPr lvl="3">
              <a:defRPr sz="1800"/>
            </a:pPr>
            <a:r>
              <a:rPr sz="2953"/>
              <a:t>Body Level Four</a:t>
            </a:r>
          </a:p>
          <a:p>
            <a:pPr lvl="4">
              <a:defRPr sz="1800"/>
            </a:pPr>
            <a:r>
              <a:rPr sz="2953"/>
              <a:t>Body Level Five</a:t>
            </a:r>
          </a:p>
        </p:txBody>
      </p:sp>
      <p:sp>
        <p:nvSpPr>
          <p:cNvPr id="11" name="Shape 11"/>
          <p:cNvSpPr>
            <a:spLocks noGrp="1"/>
          </p:cNvSpPr>
          <p:nvPr>
            <p:ph type="sldNum" sz="quarter" idx="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86CB4B4D-7CA3-9044-876B-883B54F8677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03482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4216" y="6374530"/>
            <a:ext cx="96554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5191" y="6374530"/>
            <a:ext cx="10216019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522" y="6374530"/>
            <a:ext cx="501041" cy="365125"/>
          </a:xfrm>
          <a:prstGeom prst="rect">
            <a:avLst/>
          </a:prstGeom>
        </p:spPr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808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4216" y="6374530"/>
            <a:ext cx="96554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5191" y="6374530"/>
            <a:ext cx="10216019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522" y="6374530"/>
            <a:ext cx="501041" cy="365125"/>
          </a:xfrm>
          <a:prstGeom prst="rect">
            <a:avLst/>
          </a:prstGeom>
        </p:spPr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527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4216" y="6374530"/>
            <a:ext cx="96554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5191" y="6374530"/>
            <a:ext cx="10216019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561522" y="6374530"/>
            <a:ext cx="501041" cy="365125"/>
          </a:xfrm>
          <a:prstGeom prst="rect">
            <a:avLst/>
          </a:prstGeom>
        </p:spPr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608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24216" y="6374530"/>
            <a:ext cx="96554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95191" y="6374530"/>
            <a:ext cx="10216019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561522" y="6374530"/>
            <a:ext cx="501041" cy="365125"/>
          </a:xfrm>
          <a:prstGeom prst="rect">
            <a:avLst/>
          </a:prstGeom>
        </p:spPr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788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24216" y="6374530"/>
            <a:ext cx="96554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95191" y="6374530"/>
            <a:ext cx="10216019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61522" y="6374530"/>
            <a:ext cx="501041" cy="365125"/>
          </a:xfrm>
          <a:prstGeom prst="rect">
            <a:avLst/>
          </a:prstGeom>
        </p:spPr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692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24216" y="6374530"/>
            <a:ext cx="96554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95191" y="6374530"/>
            <a:ext cx="10216019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61522" y="6374530"/>
            <a:ext cx="501041" cy="365125"/>
          </a:xfrm>
          <a:prstGeom prst="rect">
            <a:avLst/>
          </a:prstGeom>
        </p:spPr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022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4216" y="6374530"/>
            <a:ext cx="96554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5191" y="6374530"/>
            <a:ext cx="10216019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561522" y="6374530"/>
            <a:ext cx="501041" cy="365125"/>
          </a:xfrm>
          <a:prstGeom prst="rect">
            <a:avLst/>
          </a:prstGeom>
        </p:spPr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4216" y="6374530"/>
            <a:ext cx="96554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5191" y="6374530"/>
            <a:ext cx="10216019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561522" y="6374530"/>
            <a:ext cx="501041" cy="365125"/>
          </a:xfrm>
          <a:prstGeom prst="rect">
            <a:avLst/>
          </a:prstGeom>
        </p:spPr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57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216" y="64501"/>
            <a:ext cx="10986370" cy="9501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216" y="1164921"/>
            <a:ext cx="11938347" cy="5098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5130" y="64501"/>
            <a:ext cx="864136" cy="988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55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tif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1.png"/><Relationship Id="rId5" Type="http://schemas.openxmlformats.org/officeDocument/2006/relationships/image" Target="../media/image26.png"/><Relationship Id="rId10" Type="http://schemas.microsoft.com/office/2007/relationships/hdphoto" Target="../media/hdphoto2.wdp"/><Relationship Id="rId4" Type="http://schemas.openxmlformats.org/officeDocument/2006/relationships/image" Target="../media/image25.jpeg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tif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spa.royalsocietypublishing.org/content/87/595/277" TargetMode="External"/><Relationship Id="rId5" Type="http://schemas.openxmlformats.org/officeDocument/2006/relationships/hyperlink" Target="http://dx.doi.org/10.1103/PhysRev.43.491" TargetMode="External"/><Relationship Id="rId4" Type="http://schemas.openxmlformats.org/officeDocument/2006/relationships/hyperlink" Target="http://en.wikipedia.org/wiki/Digital_object_identifier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2" Type="http://schemas.openxmlformats.org/officeDocument/2006/relationships/image" Target="../media/image4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tif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tif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tiff"/><Relationship Id="rId4" Type="http://schemas.openxmlformats.org/officeDocument/2006/relationships/image" Target="../media/image42.tiff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tif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13" Type="http://schemas.openxmlformats.org/officeDocument/2006/relationships/image" Target="../media/image62.jpeg"/><Relationship Id="rId3" Type="http://schemas.openxmlformats.org/officeDocument/2006/relationships/image" Target="../media/image55.jpeg"/><Relationship Id="rId7" Type="http://schemas.openxmlformats.org/officeDocument/2006/relationships/image" Target="../media/image58.jpeg"/><Relationship Id="rId12" Type="http://schemas.openxmlformats.org/officeDocument/2006/relationships/image" Target="../media/image61.png"/><Relationship Id="rId2" Type="http://schemas.openxmlformats.org/officeDocument/2006/relationships/image" Target="../media/image54.jpeg"/><Relationship Id="rId16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60.png"/><Relationship Id="rId5" Type="http://schemas.openxmlformats.org/officeDocument/2006/relationships/image" Target="../media/image56.jpeg"/><Relationship Id="rId15" Type="http://schemas.microsoft.com/office/2007/relationships/hdphoto" Target="../media/hdphoto7.wdp"/><Relationship Id="rId10" Type="http://schemas.microsoft.com/office/2007/relationships/hdphoto" Target="../media/hdphoto6.wdp"/><Relationship Id="rId4" Type="http://schemas.microsoft.com/office/2007/relationships/hdphoto" Target="../media/hdphoto4.wdp"/><Relationship Id="rId9" Type="http://schemas.openxmlformats.org/officeDocument/2006/relationships/image" Target="../media/image59.jpeg"/><Relationship Id="rId14" Type="http://schemas.openxmlformats.org/officeDocument/2006/relationships/image" Target="../media/image63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13" Type="http://schemas.openxmlformats.org/officeDocument/2006/relationships/image" Target="../media/image62.jpeg"/><Relationship Id="rId3" Type="http://schemas.openxmlformats.org/officeDocument/2006/relationships/image" Target="../media/image55.jpeg"/><Relationship Id="rId7" Type="http://schemas.openxmlformats.org/officeDocument/2006/relationships/image" Target="../media/image58.jpeg"/><Relationship Id="rId12" Type="http://schemas.openxmlformats.org/officeDocument/2006/relationships/image" Target="../media/image61.png"/><Relationship Id="rId17" Type="http://schemas.openxmlformats.org/officeDocument/2006/relationships/image" Target="../media/image65.jpeg"/><Relationship Id="rId2" Type="http://schemas.openxmlformats.org/officeDocument/2006/relationships/image" Target="../media/image54.jpeg"/><Relationship Id="rId16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60.png"/><Relationship Id="rId5" Type="http://schemas.openxmlformats.org/officeDocument/2006/relationships/image" Target="../media/image56.jpeg"/><Relationship Id="rId15" Type="http://schemas.microsoft.com/office/2007/relationships/hdphoto" Target="../media/hdphoto11.wdp"/><Relationship Id="rId10" Type="http://schemas.microsoft.com/office/2007/relationships/hdphoto" Target="../media/hdphoto10.wdp"/><Relationship Id="rId4" Type="http://schemas.microsoft.com/office/2007/relationships/hdphoto" Target="../media/hdphoto8.wdp"/><Relationship Id="rId9" Type="http://schemas.openxmlformats.org/officeDocument/2006/relationships/image" Target="../media/image59.jpeg"/><Relationship Id="rId14" Type="http://schemas.openxmlformats.org/officeDocument/2006/relationships/image" Target="../media/image63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hyperlink" Target="mailto:drescher@th.physik.uni-frankfurt.de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cern.ch/s-cool-lab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3" r="6648"/>
          <a:stretch/>
        </p:blipFill>
        <p:spPr>
          <a:xfrm>
            <a:off x="-43544" y="0"/>
            <a:ext cx="1223554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01" y="156993"/>
            <a:ext cx="1636509" cy="18727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/>
        </p:nvSpPr>
        <p:spPr>
          <a:xfrm>
            <a:off x="0" y="2056294"/>
            <a:ext cx="3806206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 Cloud Chamber Workshops</a:t>
            </a:r>
          </a:p>
          <a:p>
            <a:pPr algn="l"/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20/05/2016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00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asted-image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483" y="2476499"/>
            <a:ext cx="1905001" cy="190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asted-image.t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0" y="2476499"/>
            <a:ext cx="1905000" cy="1905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" name="Group 43"/>
          <p:cNvGrpSpPr/>
          <p:nvPr/>
        </p:nvGrpSpPr>
        <p:grpSpPr>
          <a:xfrm>
            <a:off x="7833867" y="2476499"/>
            <a:ext cx="1905001" cy="1905001"/>
            <a:chOff x="0" y="0"/>
            <a:chExt cx="3810000" cy="3810000"/>
          </a:xfrm>
        </p:grpSpPr>
        <p:sp>
          <p:nvSpPr>
            <p:cNvPr id="7" name="Shape 39"/>
            <p:cNvSpPr/>
            <p:nvPr/>
          </p:nvSpPr>
          <p:spPr>
            <a:xfrm>
              <a:off x="0" y="0"/>
              <a:ext cx="3810000" cy="381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8" name="Shape 40"/>
            <p:cNvSpPr/>
            <p:nvPr/>
          </p:nvSpPr>
          <p:spPr>
            <a:xfrm>
              <a:off x="130174" y="133348"/>
              <a:ext cx="3568701" cy="3568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0B9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9" name="Shape 41"/>
            <p:cNvSpPr/>
            <p:nvPr/>
          </p:nvSpPr>
          <p:spPr>
            <a:xfrm>
              <a:off x="532891" y="532891"/>
              <a:ext cx="2744218" cy="2744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pic>
          <p:nvPicPr>
            <p:cNvPr id="10" name="pasted-image.tif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7059" y="827059"/>
              <a:ext cx="2155882" cy="21558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Helvetica" pitchFamily="34" charset="0"/>
              </a:rPr>
              <a:t>Rules in S‘Cool LAB</a:t>
            </a:r>
            <a:endParaRPr lang="en-GB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823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 pitchFamily="34" charset="0"/>
              </a:rPr>
              <a:t>Bags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793037" y="1621912"/>
            <a:ext cx="6532902" cy="4738256"/>
            <a:chOff x="1384972" y="988867"/>
            <a:chExt cx="6532902" cy="473825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384972" y="988868"/>
              <a:ext cx="6532902" cy="473825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19617" y="988867"/>
              <a:ext cx="798257" cy="91351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34490" y="988868"/>
              <a:ext cx="429491" cy="21407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42513" y="3710361"/>
              <a:ext cx="429491" cy="21407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97565" y="3373205"/>
              <a:ext cx="246186" cy="24618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951318" y="2271866"/>
              <a:ext cx="145613" cy="12741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7054917" y="3459674"/>
              <a:ext cx="449657" cy="211339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7054918" y="3903385"/>
              <a:ext cx="449657" cy="211339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/>
        </p:nvSpPr>
        <p:spPr>
          <a:xfrm>
            <a:off x="7951630" y="2895810"/>
            <a:ext cx="180000" cy="81507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77DA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/>
          <p:cNvCxnSpPr>
            <a:stCxn id="13" idx="0"/>
          </p:cNvCxnSpPr>
          <p:nvPr/>
        </p:nvCxnSpPr>
        <p:spPr>
          <a:xfrm flipV="1">
            <a:off x="8041630" y="2651747"/>
            <a:ext cx="1859755" cy="244063"/>
          </a:xfrm>
          <a:prstGeom prst="line">
            <a:avLst/>
          </a:prstGeom>
          <a:ln w="28575">
            <a:solidFill>
              <a:srgbClr val="77DA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9901385" y="2651884"/>
            <a:ext cx="1167295" cy="3201103"/>
            <a:chOff x="9901385" y="2651884"/>
            <a:chExt cx="1167295" cy="3201103"/>
          </a:xfrm>
        </p:grpSpPr>
        <p:sp>
          <p:nvSpPr>
            <p:cNvPr id="22" name="Rectangle 21"/>
            <p:cNvSpPr/>
            <p:nvPr/>
          </p:nvSpPr>
          <p:spPr>
            <a:xfrm>
              <a:off x="9901385" y="2651884"/>
              <a:ext cx="1167295" cy="320110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77DA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15223" y="4900854"/>
              <a:ext cx="720000" cy="7200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52544" y="3931489"/>
              <a:ext cx="782679" cy="7200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84183" y="2864366"/>
              <a:ext cx="720000" cy="720000"/>
            </a:xfrm>
            <a:prstGeom prst="rect">
              <a:avLst/>
            </a:prstGeom>
          </p:spPr>
        </p:pic>
      </p:grpSp>
      <p:cxnSp>
        <p:nvCxnSpPr>
          <p:cNvPr id="29" name="Straight Connector 28"/>
          <p:cNvCxnSpPr>
            <a:stCxn id="13" idx="2"/>
          </p:cNvCxnSpPr>
          <p:nvPr/>
        </p:nvCxnSpPr>
        <p:spPr>
          <a:xfrm>
            <a:off x="8041630" y="3710888"/>
            <a:ext cx="1859755" cy="2142099"/>
          </a:xfrm>
          <a:prstGeom prst="line">
            <a:avLst/>
          </a:prstGeom>
          <a:ln w="28575">
            <a:solidFill>
              <a:srgbClr val="77DA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2158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Helvetica" pitchFamily="34" charset="0"/>
              </a:rPr>
              <a:t>Emergency </a:t>
            </a:r>
            <a:r>
              <a:rPr lang="de-DE" dirty="0" err="1" smtClean="0">
                <a:latin typeface="Helvetica" pitchFamily="34" charset="0"/>
              </a:rPr>
              <a:t>exits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793037" y="1621912"/>
            <a:ext cx="6532902" cy="4738256"/>
            <a:chOff x="1384972" y="988867"/>
            <a:chExt cx="6532902" cy="473825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384972" y="988868"/>
              <a:ext cx="6532902" cy="473825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19617" y="988867"/>
              <a:ext cx="798257" cy="913514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34490" y="988868"/>
              <a:ext cx="429491" cy="214075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42513" y="3710361"/>
              <a:ext cx="429491" cy="214075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97565" y="3373205"/>
              <a:ext cx="246186" cy="246186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951318" y="2271866"/>
              <a:ext cx="145613" cy="127412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7054917" y="3459674"/>
              <a:ext cx="449657" cy="211339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7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7054918" y="3903385"/>
              <a:ext cx="449657" cy="2113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6097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Helvetica" pitchFamily="34" charset="0"/>
              </a:rPr>
              <a:t>Assembly point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2262554" y="1825625"/>
            <a:ext cx="7666892" cy="4252793"/>
            <a:chOff x="2347547" y="1195754"/>
            <a:chExt cx="5486400" cy="3095625"/>
          </a:xfrm>
        </p:grpSpPr>
        <p:pic>
          <p:nvPicPr>
            <p:cNvPr id="5" name="Picture 54" descr="img_20140827_75dc93c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2347547" y="1195754"/>
              <a:ext cx="5486400" cy="309562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5" descr="http://www.health-safety-signs.uk.com/productimages/Aluminium-assembly-point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7678" y="1331124"/>
              <a:ext cx="371475" cy="4953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01" y="2524369"/>
            <a:ext cx="797168" cy="633046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464807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Helvetica" pitchFamily="34" charset="0"/>
              </a:rPr>
              <a:t>Rest </a:t>
            </a:r>
            <a:r>
              <a:rPr lang="de-DE" dirty="0" err="1" smtClean="0">
                <a:latin typeface="Helvetica" pitchFamily="34" charset="0"/>
              </a:rPr>
              <a:t>rooms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089769" y="1825625"/>
            <a:ext cx="6012462" cy="4351338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069" y="4978268"/>
            <a:ext cx="539261" cy="404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4246" y="2360246"/>
            <a:ext cx="1195753" cy="945662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93345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Cloud </a:t>
            </a:r>
            <a:r>
              <a:rPr lang="de-DE" dirty="0" err="1" smtClean="0"/>
              <a:t>Chamber</a:t>
            </a:r>
            <a:r>
              <a:rPr lang="de-DE" dirty="0" smtClean="0"/>
              <a:t> Workshop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3314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 pitchFamily="34" charset="0"/>
              </a:rPr>
              <a:t>Outline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History</a:t>
            </a:r>
            <a:endParaRPr lang="de-DE" dirty="0" smtClean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Step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by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step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tutorial</a:t>
            </a:r>
            <a:endParaRPr lang="de-DE" dirty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Build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your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own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particle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detector</a:t>
            </a:r>
            <a:endParaRPr lang="de-DE" dirty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Tidying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up</a:t>
            </a:r>
            <a:endParaRPr lang="de-DE" dirty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Discussion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and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explanations</a:t>
            </a:r>
            <a:endParaRPr lang="de-DE" dirty="0" smtClean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marL="0" lvl="0" indent="0">
              <a:lnSpc>
                <a:spcPct val="150000"/>
              </a:lnSpc>
              <a:buNone/>
              <a:defRPr sz="1800"/>
            </a:pPr>
            <a:endParaRPr lang="de-DE" dirty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marL="0" indent="0">
              <a:buNone/>
            </a:pPr>
            <a:endParaRPr lang="en-GB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73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54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3773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Helvetica" pitchFamily="34" charset="0"/>
              </a:rPr>
              <a:t>History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153622"/>
            <a:ext cx="5157787" cy="823912"/>
          </a:xfrm>
        </p:spPr>
        <p:txBody>
          <a:bodyPr/>
          <a:lstStyle/>
          <a:p>
            <a:pPr lvl="0"/>
            <a:r>
              <a:rPr lang="en-US" dirty="0">
                <a:latin typeface="Helvetica" pitchFamily="34" charset="0"/>
              </a:rPr>
              <a:t>Charles T. R. Wilson (1869 - 1959)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1977534"/>
            <a:ext cx="5157787" cy="13160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latin typeface="Helvetica" pitchFamily="34" charset="0"/>
              </a:rPr>
              <a:t>This Scottish physicist perfected the first (expansion) cloud chamber in 1911 and received the Nobel Prize in 1927.</a:t>
            </a: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lvl="0" indent="0">
              <a:buNone/>
            </a:pPr>
            <a:endParaRPr lang="en-US" sz="1100" i="1" dirty="0" smtClean="0">
              <a:latin typeface="Helvetica" pitchFamily="34" charset="0"/>
            </a:endParaRPr>
          </a:p>
          <a:p>
            <a:pPr marL="0" lvl="0" indent="0">
              <a:buNone/>
            </a:pPr>
            <a:endParaRPr lang="en-US" sz="1100" i="1" dirty="0" smtClean="0">
              <a:latin typeface="Helvetica" pitchFamily="34" charset="0"/>
            </a:endParaRPr>
          </a:p>
          <a:p>
            <a:pPr marL="0" lvl="0" indent="0">
              <a:buNone/>
            </a:pPr>
            <a:endParaRPr lang="en-US" sz="1100" i="1" dirty="0" smtClean="0">
              <a:latin typeface="Helvetica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153622"/>
            <a:ext cx="5183188" cy="823912"/>
          </a:xfrm>
        </p:spPr>
        <p:txBody>
          <a:bodyPr/>
          <a:lstStyle/>
          <a:p>
            <a:pPr lvl="0"/>
            <a:r>
              <a:rPr lang="en-US" dirty="0">
                <a:latin typeface="Helvetica" pitchFamily="34" charset="0"/>
              </a:rPr>
              <a:t>Carl Anderson (1905 - 1991)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977534"/>
            <a:ext cx="5424853" cy="3684588"/>
          </a:xfrm>
        </p:spPr>
        <p:txBody>
          <a:bodyPr/>
          <a:lstStyle/>
          <a:p>
            <a:pPr marL="0" lvl="0" indent="0">
              <a:buNone/>
            </a:pPr>
            <a:r>
              <a:rPr lang="en-US" sz="2000" dirty="0">
                <a:latin typeface="Helvetica" pitchFamily="34" charset="0"/>
              </a:rPr>
              <a:t>This physicist discovered the positron in 1932 and the </a:t>
            </a:r>
            <a:r>
              <a:rPr lang="en-US" sz="2000" dirty="0" err="1">
                <a:latin typeface="Helvetica" pitchFamily="34" charset="0"/>
              </a:rPr>
              <a:t>muon</a:t>
            </a:r>
            <a:r>
              <a:rPr lang="en-US" sz="2000" dirty="0">
                <a:latin typeface="Helvetica" pitchFamily="34" charset="0"/>
              </a:rPr>
              <a:t> in 1936 using a cloud chamber. He received the Nobel Prize in 1936.</a:t>
            </a:r>
          </a:p>
          <a:p>
            <a:endParaRPr lang="en-GB" dirty="0"/>
          </a:p>
        </p:txBody>
      </p:sp>
      <p:pic>
        <p:nvPicPr>
          <p:cNvPr id="7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41583" y="3068514"/>
            <a:ext cx="3399695" cy="236513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asted-image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tretch>
            <a:fillRect/>
          </a:stretch>
        </p:blipFill>
        <p:spPr>
          <a:xfrm>
            <a:off x="7228499" y="2933554"/>
            <a:ext cx="2848481" cy="2728568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Rectangle 9"/>
          <p:cNvSpPr/>
          <p:nvPr/>
        </p:nvSpPr>
        <p:spPr>
          <a:xfrm>
            <a:off x="6185268" y="5794063"/>
            <a:ext cx="541178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/>
            </a:pPr>
            <a:r>
              <a:rPr lang="en-US" sz="1100" i="1" dirty="0">
                <a:latin typeface="Helvetica" pitchFamily="34" charset="0"/>
              </a:rPr>
              <a:t>Carl D. Anderson (1905–1991) - Anderson, Carl D. (1933</a:t>
            </a:r>
            <a:r>
              <a:rPr lang="en-US" sz="1100" i="1" dirty="0" smtClean="0">
                <a:latin typeface="Helvetica" pitchFamily="34" charset="0"/>
              </a:rPr>
              <a:t>).  </a:t>
            </a:r>
            <a:r>
              <a:rPr lang="en-US" sz="1100" i="1" dirty="0">
                <a:latin typeface="Helvetica" pitchFamily="34" charset="0"/>
              </a:rPr>
              <a:t>"The Positive Electron". Physical Review 43 (6): 491–494. </a:t>
            </a:r>
            <a:r>
              <a:rPr lang="en-US" sz="1100" i="1" dirty="0">
                <a:solidFill>
                  <a:srgbClr val="0645AD"/>
                </a:solidFill>
                <a:latin typeface="Helvetica" pitchFamily="34" charset="0"/>
                <a:hlinkClick r:id="rId4"/>
              </a:rPr>
              <a:t>DOI</a:t>
            </a:r>
            <a:r>
              <a:rPr lang="en-US" sz="1100" i="1" dirty="0">
                <a:solidFill>
                  <a:srgbClr val="323333"/>
                </a:solidFill>
                <a:latin typeface="Helvetica" pitchFamily="34" charset="0"/>
              </a:rPr>
              <a:t>:</a:t>
            </a:r>
            <a:r>
              <a:rPr lang="en-US" sz="1100" i="1" dirty="0">
                <a:solidFill>
                  <a:srgbClr val="0645AD"/>
                </a:solidFill>
                <a:latin typeface="Helvetica" pitchFamily="34" charset="0"/>
                <a:hlinkClick r:id="rId5"/>
              </a:rPr>
              <a:t>10.1103/PhysRev.43.491</a:t>
            </a:r>
            <a:r>
              <a:rPr lang="en-US" sz="1100" i="1" dirty="0">
                <a:solidFill>
                  <a:srgbClr val="323333"/>
                </a:solidFill>
                <a:latin typeface="Helvetica" pitchFamily="34" charset="0"/>
              </a:rPr>
              <a:t>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39788" y="5624786"/>
            <a:ext cx="486642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100" i="1" dirty="0">
                <a:latin typeface="Helvetica" pitchFamily="34" charset="0"/>
              </a:rPr>
              <a:t>C. T. R. WILSON: On an Expansion Apparatus for Making Visible the Tracks of </a:t>
            </a:r>
            <a:r>
              <a:rPr lang="en-US" sz="1100" i="1" dirty="0" err="1">
                <a:latin typeface="Helvetica" pitchFamily="34" charset="0"/>
              </a:rPr>
              <a:t>Ionising</a:t>
            </a:r>
            <a:r>
              <a:rPr lang="en-US" sz="1100" i="1" dirty="0">
                <a:latin typeface="Helvetica" pitchFamily="34" charset="0"/>
              </a:rPr>
              <a:t> Particles in Gases and Some Results Obtained by Its Use. Proc. R. Soc. </a:t>
            </a:r>
            <a:r>
              <a:rPr lang="en-US" sz="1100" i="1" dirty="0" err="1">
                <a:latin typeface="Helvetica" pitchFamily="34" charset="0"/>
              </a:rPr>
              <a:t>Lond</a:t>
            </a:r>
            <a:r>
              <a:rPr lang="en-US" sz="1100" i="1" dirty="0">
                <a:latin typeface="Helvetica" pitchFamily="34" charset="0"/>
              </a:rPr>
              <a:t>. A. 1912 87 277-292  DOI:</a:t>
            </a:r>
            <a:r>
              <a:rPr lang="en-US" sz="1100" i="1" dirty="0">
                <a:latin typeface="Helvetica" pitchFamily="34" charset="0"/>
                <a:hlinkClick r:id="rId6"/>
              </a:rPr>
              <a:t>10.1098/rspa.1912.0081</a:t>
            </a:r>
            <a:endParaRPr lang="en-US" sz="1100" i="1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49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ea typeface="Helvetica Neue Thin"/>
                <a:cs typeface="Helvetica Neue Thin"/>
                <a:sym typeface="Helvetica Neue Thin"/>
              </a:rPr>
              <a:t>Step</a:t>
            </a:r>
            <a:r>
              <a:rPr lang="de-DE" dirty="0" smtClean="0"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>
                <a:ea typeface="Helvetica Neue Thin"/>
                <a:cs typeface="Helvetica Neue Thin"/>
                <a:sym typeface="Helvetica Neue Thin"/>
              </a:rPr>
              <a:t>by</a:t>
            </a:r>
            <a:r>
              <a:rPr lang="de-DE" dirty="0"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>
                <a:ea typeface="Helvetica Neue Thin"/>
                <a:cs typeface="Helvetica Neue Thin"/>
                <a:sym typeface="Helvetica Neue Thin"/>
              </a:rPr>
              <a:t>step</a:t>
            </a:r>
            <a:r>
              <a:rPr lang="de-DE" dirty="0"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>
                <a:ea typeface="Helvetica Neue Thin"/>
                <a:cs typeface="Helvetica Neue Thin"/>
                <a:sym typeface="Helvetica Neue Thin"/>
              </a:rPr>
              <a:t>tutorial</a:t>
            </a:r>
            <a:endParaRPr lang="de-DE" dirty="0"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42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 rot="5400000">
            <a:off x="5483968" y="-1346972"/>
            <a:ext cx="235383" cy="9600000"/>
          </a:xfrm>
          <a:prstGeom prst="rect">
            <a:avLst/>
          </a:prstGeom>
          <a:solidFill>
            <a:srgbClr val="245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753402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506806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26020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013609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8767013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0520414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2273815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402721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8000" dirty="0" err="1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S’Cool LAB?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2770168" y="2236739"/>
            <a:ext cx="2400000" cy="2400000"/>
          </a:xfrm>
          <a:prstGeom prst="ellipse">
            <a:avLst/>
          </a:prstGeom>
          <a:solidFill>
            <a:srgbClr val="2454A0"/>
          </a:solidFill>
          <a:ln w="38100">
            <a:solidFill>
              <a:srgbClr val="245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753402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506806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26020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013609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8767013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0520414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2273815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402721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8000" dirty="0" err="1"/>
          </a:p>
        </p:txBody>
      </p:sp>
      <p:pic>
        <p:nvPicPr>
          <p:cNvPr id="9" name="Content Placeholder 244"/>
          <p:cNvPicPr>
            <a:picLocks noGrp="1"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65" r="31643" b="9472"/>
          <a:stretch/>
        </p:blipFill>
        <p:spPr>
          <a:xfrm>
            <a:off x="2820892" y="2290407"/>
            <a:ext cx="2304000" cy="2304000"/>
          </a:xfrm>
          <a:prstGeom prst="ellipse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401873" y="2239584"/>
            <a:ext cx="2400000" cy="2400000"/>
            <a:chOff x="12085447" y="11206282"/>
            <a:chExt cx="1800000" cy="1800000"/>
          </a:xfrm>
        </p:grpSpPr>
        <p:sp>
          <p:nvSpPr>
            <p:cNvPr id="15" name="Oval 14"/>
            <p:cNvSpPr>
              <a:spLocks noChangeAspect="1"/>
            </p:cNvSpPr>
            <p:nvPr/>
          </p:nvSpPr>
          <p:spPr>
            <a:xfrm>
              <a:off x="12085447" y="11206282"/>
              <a:ext cx="1800000" cy="1800000"/>
            </a:xfrm>
            <a:prstGeom prst="ellipse">
              <a:avLst/>
            </a:prstGeom>
            <a:solidFill>
              <a:srgbClr val="2454A0"/>
            </a:solidFill>
            <a:ln w="38100">
              <a:solidFill>
                <a:srgbClr val="2454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1753402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3506806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5260207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7013609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8767013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0520414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2273815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4027217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8000" dirty="0" err="1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651" r="49378"/>
            <a:stretch/>
          </p:blipFill>
          <p:spPr>
            <a:xfrm>
              <a:off x="12121847" y="11242282"/>
              <a:ext cx="1727200" cy="1728000"/>
            </a:xfrm>
            <a:prstGeom prst="ellipse">
              <a:avLst/>
            </a:prstGeom>
          </p:spPr>
        </p:pic>
      </p:grp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8032592" y="2214161"/>
            <a:ext cx="2400000" cy="2400000"/>
            <a:chOff x="9569365" y="11449317"/>
            <a:chExt cx="1800000" cy="1800000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9569365" y="11449317"/>
              <a:ext cx="1800000" cy="1800000"/>
            </a:xfrm>
            <a:prstGeom prst="ellipse">
              <a:avLst/>
            </a:prstGeom>
            <a:solidFill>
              <a:srgbClr val="2454A0"/>
            </a:solidFill>
            <a:ln w="38100">
              <a:solidFill>
                <a:srgbClr val="2454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1753402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3506806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5260207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7013609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8767013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0520414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2273815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4027217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8000" dirty="0" err="1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1787" b="21411"/>
            <a:stretch/>
          </p:blipFill>
          <p:spPr>
            <a:xfrm>
              <a:off x="9605365" y="11485317"/>
              <a:ext cx="1728000" cy="1728000"/>
            </a:xfrm>
            <a:prstGeom prst="ellipse">
              <a:avLst/>
            </a:prstGeom>
          </p:spPr>
        </p:pic>
      </p:grpSp>
      <p:pic>
        <p:nvPicPr>
          <p:cNvPr id="21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" r="1169"/>
          <a:stretch/>
        </p:blipFill>
        <p:spPr bwMode="auto">
          <a:xfrm>
            <a:off x="404517" y="2272503"/>
            <a:ext cx="1960359" cy="226113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61522" y="6374530"/>
            <a:ext cx="501041" cy="365125"/>
          </a:xfrm>
        </p:spPr>
        <p:txBody>
          <a:bodyPr/>
          <a:lstStyle/>
          <a:p>
            <a:fld id="{2C694084-20D9-4A3B-89EE-5D281A4588B6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290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Helvetica" pitchFamily="34" charset="0"/>
              </a:rPr>
              <a:t>Build your cloud </a:t>
            </a:r>
            <a:r>
              <a:rPr lang="en-US" dirty="0" smtClean="0">
                <a:latin typeface="Helvetica" pitchFamily="34" charset="0"/>
              </a:rPr>
              <a:t>chamber - step </a:t>
            </a:r>
            <a:r>
              <a:rPr lang="en-US" dirty="0">
                <a:latin typeface="Helvetica" pitchFamily="34" charset="0"/>
              </a:rPr>
              <a:t>by </a:t>
            </a:r>
            <a:r>
              <a:rPr lang="en-US" dirty="0" smtClean="0">
                <a:latin typeface="Helvetica" pitchFamily="34" charset="0"/>
              </a:rPr>
              <a:t>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860" y="1825625"/>
            <a:ext cx="6550280" cy="4351338"/>
          </a:xfrm>
        </p:spPr>
      </p:pic>
    </p:spTree>
    <p:extLst>
      <p:ext uri="{BB962C8B-B14F-4D97-AF65-F5344CB8AC3E}">
        <p14:creationId xmlns:p14="http://schemas.microsoft.com/office/powerpoint/2010/main" val="326230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42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asted-image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4000" y="3140191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asted-image.t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4000" y="1471473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asted-image.t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7502" y="4808909"/>
            <a:ext cx="1584000" cy="1584000"/>
          </a:xfrm>
          <a:prstGeom prst="rect">
            <a:avLst/>
          </a:prstGeom>
          <a:ln w="12700">
            <a:miter lim="400000"/>
          </a:ln>
          <a:effectLst/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110" y="1833860"/>
            <a:ext cx="2890771" cy="4352400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457" y="1835833"/>
            <a:ext cx="2890940" cy="4352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088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asted-image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9484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pic>
        <p:nvPicPr>
          <p:cNvPr id="6" name="pasted-image.t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9739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20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826580"/>
            <a:ext cx="6551452" cy="4351338"/>
          </a:xfrm>
        </p:spPr>
      </p:pic>
      <p:pic>
        <p:nvPicPr>
          <p:cNvPr id="8" name="Content Placeholder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6072" y="1826580"/>
            <a:ext cx="2888041" cy="4348287"/>
          </a:xfrm>
          <a:prstGeom prst="rect">
            <a:avLst/>
          </a:prstGeom>
        </p:spPr>
      </p:pic>
      <p:pic>
        <p:nvPicPr>
          <p:cNvPr id="7" name="pasted-image.tif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9484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asted-image.t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9739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15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8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15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99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grpSp>
        <p:nvGrpSpPr>
          <p:cNvPr id="3" name="Group 2"/>
          <p:cNvGrpSpPr/>
          <p:nvPr/>
        </p:nvGrpSpPr>
        <p:grpSpPr>
          <a:xfrm>
            <a:off x="8889739" y="5201375"/>
            <a:ext cx="3233745" cy="1584000"/>
            <a:chOff x="8889739" y="5201375"/>
            <a:chExt cx="3233745" cy="1584000"/>
          </a:xfrm>
        </p:grpSpPr>
        <p:pic>
          <p:nvPicPr>
            <p:cNvPr id="7" name="pasted-image.tif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39484" y="5201375"/>
              <a:ext cx="1584000" cy="158400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5" name="pasted-image.tif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9739" y="5201375"/>
              <a:ext cx="1584000" cy="1584000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23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96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605" y="1825625"/>
            <a:ext cx="6550789" cy="435133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Who is </a:t>
            </a:r>
            <a:r>
              <a:rPr lang="en-US" dirty="0" err="1" smtClean="0">
                <a:solidFill>
                  <a:schemeClr val="bg1"/>
                </a:solidFill>
                <a:latin typeface="Arial"/>
                <a:cs typeface="Arial"/>
              </a:rPr>
              <a:t>S’Cool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 LAB?</a:t>
            </a: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5" name="IMG_1613 (1).jpg"/>
          <p:cNvPicPr>
            <a:picLocks noChangeAspect="1"/>
          </p:cNvPicPr>
          <p:nvPr/>
        </p:nvPicPr>
        <p:blipFill rotWithShape="1">
          <a:blip r:embed="rId2">
            <a:extLst/>
          </a:blip>
          <a:srcRect l="4886" t="21131" r="8646"/>
          <a:stretch/>
        </p:blipFill>
        <p:spPr>
          <a:xfrm>
            <a:off x="2155099" y="1469349"/>
            <a:ext cx="7881620" cy="5391762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image6.jpg" descr="http://www.teilchenwelt.de/fileadmin/_migrated/RTE/RTEmagicC_Sascha_0344_web-quadrat_120.jpg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5029" y="1478450"/>
            <a:ext cx="1728000" cy="1728001"/>
          </a:xfrm>
          <a:prstGeom prst="rect">
            <a:avLst/>
          </a:prstGeom>
          <a:ln w="12700">
            <a:solidFill>
              <a:schemeClr val="accent1">
                <a:lumOff val="-9706"/>
              </a:schemeClr>
            </a:solidFill>
            <a:miter lim="400000"/>
          </a:ln>
        </p:spPr>
      </p:pic>
      <p:pic>
        <p:nvPicPr>
          <p:cNvPr id="7" name="image10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252210" y="1481434"/>
            <a:ext cx="1728001" cy="1728000"/>
          </a:xfrm>
          <a:prstGeom prst="rect">
            <a:avLst/>
          </a:prstGeom>
          <a:ln w="12700">
            <a:solidFill>
              <a:schemeClr val="accent1">
                <a:lumOff val="-9706"/>
              </a:schemeClr>
            </a:solidFill>
            <a:miter lim="400000"/>
          </a:ln>
        </p:spPr>
      </p:pic>
      <p:pic>
        <p:nvPicPr>
          <p:cNvPr id="8" name="AAEAAQAAAAAAAAUsAAAAJDk0ZDk4OWNhLWRlNDAtNDg5NS1hMGY2LTEwZTNlMGRmM2Q2Yg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95429" y="3434944"/>
            <a:ext cx="1727201" cy="1727201"/>
          </a:xfrm>
          <a:prstGeom prst="rect">
            <a:avLst/>
          </a:prstGeom>
          <a:ln w="12700">
            <a:solidFill>
              <a:schemeClr val="accent1">
                <a:lumOff val="-9706"/>
              </a:schemeClr>
            </a:solidFill>
            <a:miter lim="400000"/>
          </a:ln>
        </p:spPr>
      </p:pic>
      <p:grpSp>
        <p:nvGrpSpPr>
          <p:cNvPr id="12" name="Group 11"/>
          <p:cNvGrpSpPr/>
          <p:nvPr/>
        </p:nvGrpSpPr>
        <p:grpSpPr>
          <a:xfrm>
            <a:off x="192935" y="3441452"/>
            <a:ext cx="1728000" cy="1728000"/>
            <a:chOff x="2135188" y="2257025"/>
            <a:chExt cx="1728000" cy="1728000"/>
          </a:xfrm>
        </p:grpSpPr>
        <p:pic>
          <p:nvPicPr>
            <p:cNvPr id="10" name="Picture 9" descr="unknown-user-symbol_318-54178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5188" y="2257025"/>
              <a:ext cx="1728000" cy="1728000"/>
            </a:xfrm>
            <a:prstGeom prst="rect">
              <a:avLst/>
            </a:prstGeom>
            <a:ln>
              <a:solidFill>
                <a:srgbClr val="5B9BD5"/>
              </a:solidFill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2415367" y="3429000"/>
              <a:ext cx="872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FFFF"/>
                  </a:solidFill>
                </a:rPr>
                <a:t>ADMI</a:t>
              </a:r>
              <a:endParaRPr lang="en-US" dirty="0">
                <a:solidFill>
                  <a:srgbClr val="FFFFFF"/>
                </a:solidFill>
              </a:endParaRPr>
            </a:p>
          </p:txBody>
        </p:sp>
      </p:grpSp>
      <p:pic>
        <p:nvPicPr>
          <p:cNvPr id="14" name="Picture 13" descr="DSC_1413_MEDIALAB_nb.jpg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768" t="11865" r="40628" b="75792"/>
          <a:stretch/>
        </p:blipFill>
        <p:spPr>
          <a:xfrm>
            <a:off x="10264859" y="3438965"/>
            <a:ext cx="1739558" cy="1728000"/>
          </a:xfrm>
          <a:prstGeom prst="rect">
            <a:avLst/>
          </a:prstGeom>
          <a:ln>
            <a:solidFill>
              <a:srgbClr val="5B9BD5"/>
            </a:solidFill>
          </a:ln>
        </p:spPr>
      </p:pic>
    </p:spTree>
    <p:extLst>
      <p:ext uri="{BB962C8B-B14F-4D97-AF65-F5344CB8AC3E}">
        <p14:creationId xmlns:p14="http://schemas.microsoft.com/office/powerpoint/2010/main" val="128925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3968" y="2854903"/>
            <a:ext cx="10151114" cy="306352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342" y="33147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accent5"/>
                </a:solidFill>
              </a:rPr>
              <a:t>☞ 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B</a:t>
            </a:r>
            <a:r>
              <a:rPr lang="en-US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uild</a:t>
            </a:r>
            <a:r>
              <a:rPr lang="en-US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en-US" dirty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your own particle detector!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743702" y="2029717"/>
            <a:ext cx="1584000" cy="792000"/>
            <a:chOff x="4684247" y="4949426"/>
            <a:chExt cx="1584000" cy="792000"/>
          </a:xfrm>
        </p:grpSpPr>
        <p:sp>
          <p:nvSpPr>
            <p:cNvPr id="23" name="Rounded Rectangle 22"/>
            <p:cNvSpPr/>
            <p:nvPr/>
          </p:nvSpPr>
          <p:spPr>
            <a:xfrm>
              <a:off x="4684247" y="4949426"/>
              <a:ext cx="1584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96620" y="4971709"/>
              <a:ext cx="756000" cy="756000"/>
            </a:xfrm>
            <a:prstGeom prst="roundRect">
              <a:avLst>
                <a:gd name="adj" fmla="val 14173"/>
              </a:avLst>
            </a:prstGeom>
          </p:spPr>
        </p:pic>
      </p:grpSp>
      <p:sp>
        <p:nvSpPr>
          <p:cNvPr id="25" name="Rounded Rectangle 24"/>
          <p:cNvSpPr/>
          <p:nvPr/>
        </p:nvSpPr>
        <p:spPr>
          <a:xfrm>
            <a:off x="9192834" y="2015021"/>
            <a:ext cx="792000" cy="792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4" name="Group 43"/>
          <p:cNvGrpSpPr/>
          <p:nvPr/>
        </p:nvGrpSpPr>
        <p:grpSpPr>
          <a:xfrm>
            <a:off x="1424819" y="4706840"/>
            <a:ext cx="792000" cy="2043727"/>
            <a:chOff x="1255112" y="3149600"/>
            <a:chExt cx="792000" cy="2043727"/>
          </a:xfrm>
        </p:grpSpPr>
        <p:grpSp>
          <p:nvGrpSpPr>
            <p:cNvPr id="31" name="Group 30"/>
            <p:cNvGrpSpPr/>
            <p:nvPr/>
          </p:nvGrpSpPr>
          <p:grpSpPr>
            <a:xfrm>
              <a:off x="1255112" y="4401327"/>
              <a:ext cx="792000" cy="792000"/>
              <a:chOff x="394842" y="4898424"/>
              <a:chExt cx="792000" cy="7920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394842" y="4898424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4842" y="5063056"/>
                <a:ext cx="785638" cy="452023"/>
              </a:xfrm>
              <a:prstGeom prst="ellipse">
                <a:avLst/>
              </a:prstGeom>
            </p:spPr>
          </p:pic>
        </p:grpSp>
        <p:cxnSp>
          <p:nvCxnSpPr>
            <p:cNvPr id="37" name="Straight Arrow Connector 36"/>
            <p:cNvCxnSpPr>
              <a:stCxn id="6" idx="0"/>
            </p:cNvCxnSpPr>
            <p:nvPr/>
          </p:nvCxnSpPr>
          <p:spPr>
            <a:xfrm flipV="1">
              <a:off x="1651112" y="3149600"/>
              <a:ext cx="0" cy="12517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2295322" y="4706840"/>
            <a:ext cx="792000" cy="2050523"/>
            <a:chOff x="2125615" y="3149600"/>
            <a:chExt cx="792000" cy="2050523"/>
          </a:xfrm>
        </p:grpSpPr>
        <p:grpSp>
          <p:nvGrpSpPr>
            <p:cNvPr id="30" name="Group 29"/>
            <p:cNvGrpSpPr/>
            <p:nvPr/>
          </p:nvGrpSpPr>
          <p:grpSpPr>
            <a:xfrm>
              <a:off x="2125615" y="4408123"/>
              <a:ext cx="792000" cy="792000"/>
              <a:chOff x="1716597" y="4927851"/>
              <a:chExt cx="792000" cy="792000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1716597" y="4927851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31793" y="5185791"/>
                <a:ext cx="776804" cy="329288"/>
              </a:xfrm>
              <a:prstGeom prst="rect">
                <a:avLst/>
              </a:prstGeom>
            </p:spPr>
          </p:pic>
        </p:grpSp>
        <p:cxnSp>
          <p:nvCxnSpPr>
            <p:cNvPr id="40" name="Straight Arrow Connector 39"/>
            <p:cNvCxnSpPr>
              <a:stCxn id="18" idx="0"/>
            </p:cNvCxnSpPr>
            <p:nvPr/>
          </p:nvCxnSpPr>
          <p:spPr>
            <a:xfrm flipV="1">
              <a:off x="2521615" y="3149600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3165825" y="4699797"/>
            <a:ext cx="792000" cy="2050770"/>
            <a:chOff x="2996118" y="3142557"/>
            <a:chExt cx="792000" cy="2050770"/>
          </a:xfrm>
        </p:grpSpPr>
        <p:grpSp>
          <p:nvGrpSpPr>
            <p:cNvPr id="29" name="Group 28"/>
            <p:cNvGrpSpPr/>
            <p:nvPr/>
          </p:nvGrpSpPr>
          <p:grpSpPr>
            <a:xfrm>
              <a:off x="2996118" y="4401327"/>
              <a:ext cx="792000" cy="792000"/>
              <a:chOff x="2663759" y="4914557"/>
              <a:chExt cx="792000" cy="792000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2663759" y="4914557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463726">
                <a:off x="2702689" y="5137125"/>
                <a:ext cx="709262" cy="360457"/>
              </a:xfrm>
              <a:prstGeom prst="rect">
                <a:avLst/>
              </a:prstGeom>
            </p:spPr>
          </p:pic>
        </p:grpSp>
        <p:cxnSp>
          <p:nvCxnSpPr>
            <p:cNvPr id="41" name="Straight Arrow Connector 40"/>
            <p:cNvCxnSpPr/>
            <p:nvPr/>
          </p:nvCxnSpPr>
          <p:spPr>
            <a:xfrm flipV="1">
              <a:off x="3389679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4035185" y="4699797"/>
            <a:ext cx="792000" cy="2050770"/>
            <a:chOff x="3865478" y="3142557"/>
            <a:chExt cx="792000" cy="2050770"/>
          </a:xfrm>
        </p:grpSpPr>
        <p:grpSp>
          <p:nvGrpSpPr>
            <p:cNvPr id="28" name="Group 27"/>
            <p:cNvGrpSpPr/>
            <p:nvPr/>
          </p:nvGrpSpPr>
          <p:grpSpPr>
            <a:xfrm>
              <a:off x="3865478" y="4401327"/>
              <a:ext cx="792000" cy="792000"/>
              <a:chOff x="3640651" y="4916305"/>
              <a:chExt cx="792000" cy="792000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3640651" y="4916305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20886387" flipH="1">
                <a:off x="3676327" y="5124195"/>
                <a:ext cx="731732" cy="399313"/>
              </a:xfrm>
              <a:prstGeom prst="rect">
                <a:avLst/>
              </a:prstGeom>
            </p:spPr>
          </p:pic>
        </p:grpSp>
        <p:cxnSp>
          <p:nvCxnSpPr>
            <p:cNvPr id="42" name="Straight Arrow Connector 41"/>
            <p:cNvCxnSpPr/>
            <p:nvPr/>
          </p:nvCxnSpPr>
          <p:spPr>
            <a:xfrm flipV="1">
              <a:off x="4257717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3" name="Straight Arrow Connector 42"/>
          <p:cNvCxnSpPr/>
          <p:nvPr/>
        </p:nvCxnSpPr>
        <p:spPr>
          <a:xfrm>
            <a:off x="5949525" y="2829051"/>
            <a:ext cx="0" cy="39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6426291" y="2030343"/>
            <a:ext cx="792000" cy="1187374"/>
            <a:chOff x="6426291" y="1415202"/>
            <a:chExt cx="792000" cy="1187374"/>
          </a:xfrm>
        </p:grpSpPr>
        <p:sp>
          <p:nvSpPr>
            <p:cNvPr id="24" name="Rounded Rectangle 23"/>
            <p:cNvSpPr/>
            <p:nvPr/>
          </p:nvSpPr>
          <p:spPr>
            <a:xfrm>
              <a:off x="6426291" y="1415202"/>
              <a:ext cx="792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6822291" y="2206576"/>
              <a:ext cx="0" cy="39600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48"/>
          <p:cNvCxnSpPr/>
          <p:nvPr/>
        </p:nvCxnSpPr>
        <p:spPr>
          <a:xfrm>
            <a:off x="9595971" y="2823506"/>
            <a:ext cx="0" cy="14760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3628319" y="2022232"/>
            <a:ext cx="792000" cy="1598969"/>
            <a:chOff x="3017217" y="1367751"/>
            <a:chExt cx="792000" cy="1598969"/>
          </a:xfrm>
        </p:grpSpPr>
        <p:grpSp>
          <p:nvGrpSpPr>
            <p:cNvPr id="32" name="Group 31"/>
            <p:cNvGrpSpPr/>
            <p:nvPr/>
          </p:nvGrpSpPr>
          <p:grpSpPr>
            <a:xfrm>
              <a:off x="3017217" y="1367751"/>
              <a:ext cx="792000" cy="792000"/>
              <a:chOff x="4597075" y="4901466"/>
              <a:chExt cx="792000" cy="792000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4597075" y="4901466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6" name="Content Placeholder 3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12755" y="5131004"/>
                <a:ext cx="756000" cy="424715"/>
              </a:xfrm>
              <a:prstGeom prst="rect">
                <a:avLst/>
              </a:prstGeom>
            </p:spPr>
          </p:pic>
        </p:grpSp>
        <p:cxnSp>
          <p:nvCxnSpPr>
            <p:cNvPr id="50" name="Straight Arrow Connector 49"/>
            <p:cNvCxnSpPr/>
            <p:nvPr/>
          </p:nvCxnSpPr>
          <p:spPr>
            <a:xfrm flipH="1">
              <a:off x="3396348" y="2159751"/>
              <a:ext cx="3248" cy="8069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7299346" y="2030343"/>
            <a:ext cx="792000" cy="1274832"/>
            <a:chOff x="7299346" y="1415202"/>
            <a:chExt cx="792000" cy="1274832"/>
          </a:xfrm>
        </p:grpSpPr>
        <p:grpSp>
          <p:nvGrpSpPr>
            <p:cNvPr id="55" name="Group 54"/>
            <p:cNvGrpSpPr/>
            <p:nvPr/>
          </p:nvGrpSpPr>
          <p:grpSpPr>
            <a:xfrm>
              <a:off x="7299346" y="1415202"/>
              <a:ext cx="792000" cy="1274832"/>
              <a:chOff x="6426291" y="1415202"/>
              <a:chExt cx="792000" cy="1274832"/>
            </a:xfrm>
          </p:grpSpPr>
          <p:sp>
            <p:nvSpPr>
              <p:cNvPr id="58" name="Rounded Rectangle 57"/>
              <p:cNvSpPr/>
              <p:nvPr/>
            </p:nvSpPr>
            <p:spPr>
              <a:xfrm>
                <a:off x="6426291" y="1415202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7" name="Straight Arrow Connector 56"/>
              <p:cNvCxnSpPr/>
              <p:nvPr/>
            </p:nvCxnSpPr>
            <p:spPr>
              <a:xfrm>
                <a:off x="6822291" y="2206576"/>
                <a:ext cx="0" cy="483458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53" name="Content Placeholder 5"/>
            <p:cNvPicPr preferRelativeResize="0">
              <a:picLocks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17346" y="1436627"/>
              <a:ext cx="756000" cy="756000"/>
            </a:xfrm>
            <a:prstGeom prst="round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6708" y="2052000"/>
            <a:ext cx="799367" cy="719015"/>
          </a:xfrm>
          <a:prstGeom prst="roundRect">
            <a:avLst>
              <a:gd name="adj" fmla="val 14493"/>
            </a:avLst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4" cstate="print">
            <a:clrChange>
              <a:clrFrom>
                <a:srgbClr val="CCD8EB"/>
              </a:clrFrom>
              <a:clrTo>
                <a:srgbClr val="CCD8EB">
                  <a:alpha val="0"/>
                </a:srgbClr>
              </a:clrTo>
            </a:clrChange>
            <a:lum contrast="2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9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2285" y="2052868"/>
            <a:ext cx="756000" cy="756000"/>
          </a:xfrm>
          <a:prstGeom prst="round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8515" y="2052000"/>
            <a:ext cx="760638" cy="75600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83880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342" y="33147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accent5"/>
                </a:solidFill>
              </a:rPr>
              <a:t>☞ 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B</a:t>
            </a:r>
            <a:r>
              <a:rPr lang="en-US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uild</a:t>
            </a:r>
            <a:r>
              <a:rPr lang="en-US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en-US" dirty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your own particle detector!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Tasks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Observe </a:t>
            </a:r>
            <a:r>
              <a:rPr lang="en-US" dirty="0"/>
              <a:t>your Cloud </a:t>
            </a:r>
            <a:r>
              <a:rPr lang="en-US" dirty="0" smtClean="0"/>
              <a:t>Chamber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Find the optimal torch position and the optimal observation position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Describe </a:t>
            </a:r>
            <a:r>
              <a:rPr lang="en-US" dirty="0"/>
              <a:t>visible tracks (shape, length, width, </a:t>
            </a:r>
            <a:r>
              <a:rPr lang="en-US" dirty="0" smtClean="0"/>
              <a:t>…)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Discuss </a:t>
            </a:r>
            <a:r>
              <a:rPr lang="en-US" dirty="0"/>
              <a:t>the reason for these </a:t>
            </a:r>
            <a:r>
              <a:rPr lang="en-US" dirty="0" smtClean="0"/>
              <a:t>tracks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Count the number of tracks you can see for 1 minute, repeat this measurement 2 times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434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3968" y="2854903"/>
            <a:ext cx="10151114" cy="306352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342" y="33147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accent5"/>
                </a:solidFill>
              </a:rPr>
              <a:t>☞ </a:t>
            </a:r>
            <a:r>
              <a:rPr lang="de-DE" dirty="0" err="1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Tidying</a:t>
            </a:r>
            <a:r>
              <a:rPr lang="de-DE" dirty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up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743702" y="2029717"/>
            <a:ext cx="1584000" cy="792000"/>
            <a:chOff x="4684247" y="4949426"/>
            <a:chExt cx="1584000" cy="792000"/>
          </a:xfrm>
        </p:grpSpPr>
        <p:sp>
          <p:nvSpPr>
            <p:cNvPr id="23" name="Rounded Rectangle 22"/>
            <p:cNvSpPr/>
            <p:nvPr/>
          </p:nvSpPr>
          <p:spPr>
            <a:xfrm>
              <a:off x="4684247" y="4949426"/>
              <a:ext cx="1584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96620" y="4971709"/>
              <a:ext cx="756000" cy="756000"/>
            </a:xfrm>
            <a:prstGeom prst="roundRect">
              <a:avLst>
                <a:gd name="adj" fmla="val 14173"/>
              </a:avLst>
            </a:prstGeom>
          </p:spPr>
        </p:pic>
      </p:grpSp>
      <p:sp>
        <p:nvSpPr>
          <p:cNvPr id="25" name="Rounded Rectangle 24"/>
          <p:cNvSpPr/>
          <p:nvPr/>
        </p:nvSpPr>
        <p:spPr>
          <a:xfrm>
            <a:off x="9192834" y="2015021"/>
            <a:ext cx="792000" cy="792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4" name="Group 43"/>
          <p:cNvGrpSpPr/>
          <p:nvPr/>
        </p:nvGrpSpPr>
        <p:grpSpPr>
          <a:xfrm>
            <a:off x="1424819" y="4706840"/>
            <a:ext cx="792000" cy="2043727"/>
            <a:chOff x="1255112" y="3149600"/>
            <a:chExt cx="792000" cy="2043727"/>
          </a:xfrm>
        </p:grpSpPr>
        <p:grpSp>
          <p:nvGrpSpPr>
            <p:cNvPr id="31" name="Group 30"/>
            <p:cNvGrpSpPr/>
            <p:nvPr/>
          </p:nvGrpSpPr>
          <p:grpSpPr>
            <a:xfrm>
              <a:off x="1255112" y="4401327"/>
              <a:ext cx="792000" cy="792000"/>
              <a:chOff x="394842" y="4898424"/>
              <a:chExt cx="792000" cy="7920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394842" y="4898424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4842" y="5063056"/>
                <a:ext cx="785638" cy="452023"/>
              </a:xfrm>
              <a:prstGeom prst="ellipse">
                <a:avLst/>
              </a:prstGeom>
            </p:spPr>
          </p:pic>
        </p:grpSp>
        <p:cxnSp>
          <p:nvCxnSpPr>
            <p:cNvPr id="37" name="Straight Arrow Connector 36"/>
            <p:cNvCxnSpPr>
              <a:stCxn id="6" idx="0"/>
            </p:cNvCxnSpPr>
            <p:nvPr/>
          </p:nvCxnSpPr>
          <p:spPr>
            <a:xfrm flipV="1">
              <a:off x="1651112" y="3149600"/>
              <a:ext cx="0" cy="12517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2295322" y="4706840"/>
            <a:ext cx="792000" cy="2050523"/>
            <a:chOff x="2125615" y="3149600"/>
            <a:chExt cx="792000" cy="2050523"/>
          </a:xfrm>
        </p:grpSpPr>
        <p:grpSp>
          <p:nvGrpSpPr>
            <p:cNvPr id="30" name="Group 29"/>
            <p:cNvGrpSpPr/>
            <p:nvPr/>
          </p:nvGrpSpPr>
          <p:grpSpPr>
            <a:xfrm>
              <a:off x="2125615" y="4408123"/>
              <a:ext cx="792000" cy="792000"/>
              <a:chOff x="1716597" y="4927851"/>
              <a:chExt cx="792000" cy="792000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1716597" y="4927851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31793" y="5185791"/>
                <a:ext cx="776804" cy="329288"/>
              </a:xfrm>
              <a:prstGeom prst="rect">
                <a:avLst/>
              </a:prstGeom>
            </p:spPr>
          </p:pic>
        </p:grpSp>
        <p:cxnSp>
          <p:nvCxnSpPr>
            <p:cNvPr id="40" name="Straight Arrow Connector 39"/>
            <p:cNvCxnSpPr>
              <a:stCxn id="18" idx="0"/>
            </p:cNvCxnSpPr>
            <p:nvPr/>
          </p:nvCxnSpPr>
          <p:spPr>
            <a:xfrm flipV="1">
              <a:off x="2521615" y="3149600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3165825" y="4699797"/>
            <a:ext cx="792000" cy="2050770"/>
            <a:chOff x="2996118" y="3142557"/>
            <a:chExt cx="792000" cy="2050770"/>
          </a:xfrm>
        </p:grpSpPr>
        <p:grpSp>
          <p:nvGrpSpPr>
            <p:cNvPr id="29" name="Group 28"/>
            <p:cNvGrpSpPr/>
            <p:nvPr/>
          </p:nvGrpSpPr>
          <p:grpSpPr>
            <a:xfrm>
              <a:off x="2996118" y="4401327"/>
              <a:ext cx="792000" cy="792000"/>
              <a:chOff x="2663759" y="4914557"/>
              <a:chExt cx="792000" cy="792000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2663759" y="4914557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463726">
                <a:off x="2702689" y="5137125"/>
                <a:ext cx="709262" cy="360457"/>
              </a:xfrm>
              <a:prstGeom prst="rect">
                <a:avLst/>
              </a:prstGeom>
            </p:spPr>
          </p:pic>
        </p:grpSp>
        <p:cxnSp>
          <p:nvCxnSpPr>
            <p:cNvPr id="41" name="Straight Arrow Connector 40"/>
            <p:cNvCxnSpPr/>
            <p:nvPr/>
          </p:nvCxnSpPr>
          <p:spPr>
            <a:xfrm flipV="1">
              <a:off x="3389679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4035185" y="4699797"/>
            <a:ext cx="792000" cy="2050770"/>
            <a:chOff x="3865478" y="3142557"/>
            <a:chExt cx="792000" cy="2050770"/>
          </a:xfrm>
        </p:grpSpPr>
        <p:grpSp>
          <p:nvGrpSpPr>
            <p:cNvPr id="28" name="Group 27"/>
            <p:cNvGrpSpPr/>
            <p:nvPr/>
          </p:nvGrpSpPr>
          <p:grpSpPr>
            <a:xfrm>
              <a:off x="3865478" y="4401327"/>
              <a:ext cx="792000" cy="792000"/>
              <a:chOff x="3640651" y="4916305"/>
              <a:chExt cx="792000" cy="792000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3640651" y="4916305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20886387" flipH="1">
                <a:off x="3676327" y="5124195"/>
                <a:ext cx="731732" cy="399313"/>
              </a:xfrm>
              <a:prstGeom prst="rect">
                <a:avLst/>
              </a:prstGeom>
            </p:spPr>
          </p:pic>
        </p:grpSp>
        <p:cxnSp>
          <p:nvCxnSpPr>
            <p:cNvPr id="42" name="Straight Arrow Connector 41"/>
            <p:cNvCxnSpPr/>
            <p:nvPr/>
          </p:nvCxnSpPr>
          <p:spPr>
            <a:xfrm flipV="1">
              <a:off x="4257717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3" name="Straight Arrow Connector 42"/>
          <p:cNvCxnSpPr/>
          <p:nvPr/>
        </p:nvCxnSpPr>
        <p:spPr>
          <a:xfrm>
            <a:off x="5949525" y="2829051"/>
            <a:ext cx="0" cy="39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6426291" y="2030343"/>
            <a:ext cx="792000" cy="1187374"/>
            <a:chOff x="6426291" y="1415202"/>
            <a:chExt cx="792000" cy="1187374"/>
          </a:xfrm>
        </p:grpSpPr>
        <p:sp>
          <p:nvSpPr>
            <p:cNvPr id="24" name="Rounded Rectangle 23"/>
            <p:cNvSpPr/>
            <p:nvPr/>
          </p:nvSpPr>
          <p:spPr>
            <a:xfrm>
              <a:off x="6426291" y="1415202"/>
              <a:ext cx="792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6822291" y="2206576"/>
              <a:ext cx="0" cy="39600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48"/>
          <p:cNvCxnSpPr/>
          <p:nvPr/>
        </p:nvCxnSpPr>
        <p:spPr>
          <a:xfrm>
            <a:off x="9595971" y="2823506"/>
            <a:ext cx="0" cy="14760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3628319" y="2022232"/>
            <a:ext cx="792000" cy="1598969"/>
            <a:chOff x="3017217" y="1367751"/>
            <a:chExt cx="792000" cy="1598969"/>
          </a:xfrm>
        </p:grpSpPr>
        <p:grpSp>
          <p:nvGrpSpPr>
            <p:cNvPr id="32" name="Group 31"/>
            <p:cNvGrpSpPr/>
            <p:nvPr/>
          </p:nvGrpSpPr>
          <p:grpSpPr>
            <a:xfrm>
              <a:off x="3017217" y="1367751"/>
              <a:ext cx="792000" cy="792000"/>
              <a:chOff x="4597075" y="4901466"/>
              <a:chExt cx="792000" cy="792000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4597075" y="4901466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6" name="Content Placeholder 3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12755" y="5131004"/>
                <a:ext cx="756000" cy="424715"/>
              </a:xfrm>
              <a:prstGeom prst="rect">
                <a:avLst/>
              </a:prstGeom>
            </p:spPr>
          </p:pic>
        </p:grpSp>
        <p:cxnSp>
          <p:nvCxnSpPr>
            <p:cNvPr id="50" name="Straight Arrow Connector 49"/>
            <p:cNvCxnSpPr/>
            <p:nvPr/>
          </p:nvCxnSpPr>
          <p:spPr>
            <a:xfrm flipH="1">
              <a:off x="3396348" y="2159751"/>
              <a:ext cx="3248" cy="8069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7299346" y="2030343"/>
            <a:ext cx="792000" cy="1274832"/>
            <a:chOff x="7299346" y="1415202"/>
            <a:chExt cx="792000" cy="1274832"/>
          </a:xfrm>
        </p:grpSpPr>
        <p:grpSp>
          <p:nvGrpSpPr>
            <p:cNvPr id="55" name="Group 54"/>
            <p:cNvGrpSpPr/>
            <p:nvPr/>
          </p:nvGrpSpPr>
          <p:grpSpPr>
            <a:xfrm>
              <a:off x="7299346" y="1415202"/>
              <a:ext cx="792000" cy="1274832"/>
              <a:chOff x="6426291" y="1415202"/>
              <a:chExt cx="792000" cy="1274832"/>
            </a:xfrm>
          </p:grpSpPr>
          <p:sp>
            <p:nvSpPr>
              <p:cNvPr id="58" name="Rounded Rectangle 57"/>
              <p:cNvSpPr/>
              <p:nvPr/>
            </p:nvSpPr>
            <p:spPr>
              <a:xfrm>
                <a:off x="6426291" y="1415202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7" name="Straight Arrow Connector 56"/>
              <p:cNvCxnSpPr/>
              <p:nvPr/>
            </p:nvCxnSpPr>
            <p:spPr>
              <a:xfrm>
                <a:off x="6822291" y="2206576"/>
                <a:ext cx="0" cy="483458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53" name="Content Placeholder 5"/>
            <p:cNvPicPr preferRelativeResize="0">
              <a:picLocks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17346" y="1436627"/>
              <a:ext cx="756000" cy="756000"/>
            </a:xfrm>
            <a:prstGeom prst="round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6708" y="2052000"/>
            <a:ext cx="799367" cy="719015"/>
          </a:xfrm>
          <a:prstGeom prst="roundRect">
            <a:avLst>
              <a:gd name="adj" fmla="val 14493"/>
            </a:avLst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4" cstate="print">
            <a:clrChange>
              <a:clrFrom>
                <a:srgbClr val="CCD8EB"/>
              </a:clrFrom>
              <a:clrTo>
                <a:srgbClr val="CCD8EB">
                  <a:alpha val="0"/>
                </a:srgbClr>
              </a:clrTo>
            </a:clrChange>
            <a:lum contrast="2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9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2285" y="2052868"/>
            <a:ext cx="756000" cy="756000"/>
          </a:xfrm>
          <a:prstGeom prst="round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8515" y="2052000"/>
            <a:ext cx="760638" cy="756000"/>
          </a:xfrm>
          <a:prstGeom prst="roundRect">
            <a:avLst/>
          </a:prstGeom>
        </p:spPr>
      </p:pic>
      <p:grpSp>
        <p:nvGrpSpPr>
          <p:cNvPr id="56" name="Group 55"/>
          <p:cNvGrpSpPr/>
          <p:nvPr/>
        </p:nvGrpSpPr>
        <p:grpSpPr>
          <a:xfrm>
            <a:off x="5538075" y="4156364"/>
            <a:ext cx="2157270" cy="2612754"/>
            <a:chOff x="3865477" y="3142557"/>
            <a:chExt cx="1425656" cy="2066900"/>
          </a:xfrm>
        </p:grpSpPr>
        <p:cxnSp>
          <p:nvCxnSpPr>
            <p:cNvPr id="60" name="Straight Arrow Connector 59"/>
            <p:cNvCxnSpPr/>
            <p:nvPr/>
          </p:nvCxnSpPr>
          <p:spPr>
            <a:xfrm flipV="1">
              <a:off x="4257717" y="3142557"/>
              <a:ext cx="0" cy="1258523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Rounded Rectangle 58"/>
            <p:cNvSpPr/>
            <p:nvPr/>
          </p:nvSpPr>
          <p:spPr>
            <a:xfrm>
              <a:off x="3865477" y="4059027"/>
              <a:ext cx="1425656" cy="1150430"/>
            </a:xfrm>
            <a:prstGeom prst="roundRect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76" r="-1"/>
          <a:stretch/>
        </p:blipFill>
        <p:spPr>
          <a:xfrm>
            <a:off x="5535701" y="5333765"/>
            <a:ext cx="2159644" cy="1422058"/>
          </a:xfrm>
          <a:prstGeom prst="round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80124" y="5192175"/>
            <a:ext cx="98644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500" dirty="0" smtClean="0">
                <a:solidFill>
                  <a:schemeClr val="accent5"/>
                </a:solidFill>
              </a:rPr>
              <a:t>!</a:t>
            </a:r>
            <a:endParaRPr lang="en-GB" sz="115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81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 err="1">
                <a:ea typeface="Helvetica Neue Thin"/>
                <a:cs typeface="Helvetica Neue Thin"/>
                <a:sym typeface="Helvetica Neue Thin"/>
              </a:rPr>
              <a:t>Discussion</a:t>
            </a:r>
            <a:r>
              <a:rPr lang="de-DE" dirty="0"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>
                <a:ea typeface="Helvetica Neue Thin"/>
                <a:cs typeface="Helvetica Neue Thin"/>
                <a:sym typeface="Helvetica Neue Thin"/>
              </a:rPr>
              <a:t>and</a:t>
            </a:r>
            <a:r>
              <a:rPr lang="de-DE" dirty="0"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>
                <a:ea typeface="Helvetica Neue Thin"/>
                <a:cs typeface="Helvetica Neue Thin"/>
                <a:sym typeface="Helvetica Neue Thin"/>
              </a:rPr>
              <a:t>explanations</a:t>
            </a:r>
            <a:endParaRPr lang="de-DE" dirty="0"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15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CosMO</a:t>
            </a:r>
            <a:r>
              <a:rPr lang="de-DE" dirty="0" smtClean="0"/>
              <a:t> Experiment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079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Material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13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 lvl="0">
              <a:defRPr sz="1800"/>
            </a:pPr>
            <a:r>
              <a:rPr sz="3867" dirty="0"/>
              <a:t>Air Shower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6813106" y="6306844"/>
            <a:ext cx="5142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http://th.physik.uni-frankfurt.de/~drescher/CASSIM/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42900" y="1715589"/>
            <a:ext cx="11517923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Cosmic Ray Air Shower Pictures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/>
            </a:r>
            <a:br>
              <a:rPr kumimoji="0" lang="en-US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</a:b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by H.-J.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Drescher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  <a:hlinkClick r:id="rId2"/>
              </a:rPr>
              <a:t>drescher@th.physik.uni-frankfurt.de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Air showers are cascades of secondary particles induced in the atmosphere by high energy cosmic rays. What you see here is a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visualisation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of realistic simulations of these showers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Of course, not all of the particles in a shower are displayed, there are far too many! The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fraction displayed here is about 1e-6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sampled with a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thinning algorithm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</a:p>
        </p:txBody>
      </p:sp>
      <p:pic>
        <p:nvPicPr>
          <p:cNvPr id="8" name="Screen Shot 2013-11-21 at 15.22.0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0579" y="3968516"/>
            <a:ext cx="3027485" cy="227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31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83" name="ny-1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631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3217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2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055434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3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545148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we offer?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950" y="2537565"/>
            <a:ext cx="5061587" cy="331380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0" y="1154923"/>
            <a:ext cx="6059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S‘Cool LAB Days </a:t>
            </a:r>
            <a:br>
              <a:rPr lang="de-DE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high-school</a:t>
            </a:r>
            <a:r>
              <a:rPr lang="de-DE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lang="de-DE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(16 – 19 y)</a:t>
            </a:r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59488" y="1154923"/>
            <a:ext cx="6132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Cloud </a:t>
            </a:r>
            <a:r>
              <a:rPr lang="de-DE" sz="2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Chamber</a:t>
            </a:r>
            <a:r>
              <a:rPr lang="de-DE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Workshops </a:t>
            </a:r>
            <a:br>
              <a:rPr lang="de-DE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teacher</a:t>
            </a:r>
            <a:r>
              <a:rPr lang="de-DE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</a:t>
            </a:r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6605744" y="2615426"/>
            <a:ext cx="5040000" cy="3228415"/>
            <a:chOff x="7473894" y="2776970"/>
            <a:chExt cx="3636692" cy="2329515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1147" b="36894"/>
            <a:stretch/>
          </p:blipFill>
          <p:spPr>
            <a:xfrm>
              <a:off x="7995572" y="2878002"/>
              <a:ext cx="3115014" cy="2228483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3894" y="2776970"/>
              <a:ext cx="895826" cy="1231761"/>
            </a:xfrm>
            <a:prstGeom prst="rect">
              <a:avLst/>
            </a:prstGeom>
          </p:spPr>
        </p:pic>
      </p:grpSp>
      <p:sp>
        <p:nvSpPr>
          <p:cNvPr id="29" name="TextBox 28"/>
          <p:cNvSpPr txBox="1"/>
          <p:nvPr/>
        </p:nvSpPr>
        <p:spPr>
          <a:xfrm>
            <a:off x="6059488" y="6135065"/>
            <a:ext cx="613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</a:t>
            </a:r>
            <a:r>
              <a:rPr lang="de-D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2015: 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2400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&gt;1000 </a:t>
            </a:r>
            <a:r>
              <a:rPr lang="de-DE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teachers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0" y="6133125"/>
            <a:ext cx="6059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</a:t>
            </a:r>
            <a:r>
              <a:rPr lang="de-D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2015: 430 </a:t>
            </a:r>
            <a:r>
              <a:rPr lang="de-DE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11561522" y="6374530"/>
            <a:ext cx="501041" cy="365125"/>
          </a:xfrm>
        </p:spPr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8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214919" y="6108540"/>
            <a:ext cx="1664043" cy="403587"/>
          </a:xfrm>
          <a:prstGeom prst="rect">
            <a:avLst/>
          </a:prstGeom>
          <a:noFill/>
          <a:ln w="38100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22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4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2015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5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2" y="0"/>
            <a:ext cx="9143998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618785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6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10859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7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9718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8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7605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9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5581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10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71141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11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883255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12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43348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all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814278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we offer?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056" y="2215383"/>
            <a:ext cx="8565688" cy="406493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Rectangle 5"/>
          <p:cNvSpPr/>
          <p:nvPr/>
        </p:nvSpPr>
        <p:spPr>
          <a:xfrm>
            <a:off x="3389248" y="1506579"/>
            <a:ext cx="53373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algn="ctr">
              <a:spcAft>
                <a:spcPts val="1000"/>
              </a:spcAft>
            </a:pP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S’Cool LAB Workshop Schedule</a:t>
            </a:r>
            <a:endParaRPr lang="en-GB" sz="2400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97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ee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5883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gamma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50338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hadron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54932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muon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-17585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8765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  <a:latin typeface="Arial"/>
                <a:cs typeface="Arial"/>
              </a:rPr>
              <a:t>Applications for S’Cool LAB days 2015/16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srgbClr val="FFFFFF"/>
                </a:solidFill>
              </a:rPr>
              <a:pPr/>
              <a:t>6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7082" y="3216446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9037" y="3083861"/>
            <a:ext cx="151923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1 Application</a:t>
            </a:r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487666" y="3429000"/>
            <a:ext cx="37043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>
                <a:solidFill>
                  <a:schemeClr val="bg1"/>
                </a:solidFill>
              </a:rPr>
              <a:t>Applications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by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teachers</a:t>
            </a:r>
            <a:r>
              <a:rPr lang="de-DE" sz="2400" dirty="0" smtClean="0">
                <a:solidFill>
                  <a:schemeClr val="bg1"/>
                </a:solidFill>
              </a:rPr>
              <a:t> via</a:t>
            </a:r>
          </a:p>
          <a:p>
            <a:r>
              <a:rPr lang="de-DE" sz="2400" dirty="0" smtClean="0">
                <a:solidFill>
                  <a:schemeClr val="bg1"/>
                </a:solidFill>
                <a:hlinkClick r:id="rId2"/>
              </a:rPr>
              <a:t>http://cern.ch/s-cool-lab</a:t>
            </a:r>
            <a:endParaRPr lang="de-DE" sz="2400" dirty="0" smtClean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8867" y="1044576"/>
            <a:ext cx="6561977" cy="5016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289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8867" y="1044576"/>
            <a:ext cx="6561977" cy="50166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Applications for </a:t>
            </a:r>
            <a:r>
              <a:rPr lang="en-US" dirty="0" err="1" smtClean="0">
                <a:solidFill>
                  <a:srgbClr val="FFFFFF"/>
                </a:solidFill>
                <a:latin typeface="Arial"/>
                <a:cs typeface="Arial"/>
              </a:rPr>
              <a:t>S’Cool</a:t>
            </a:r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 LAB days 2015/16</a:t>
            </a:r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srgbClr val="FFFFFF"/>
                </a:solidFill>
              </a:rPr>
              <a:pPr/>
              <a:t>7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55319" y="4112678"/>
            <a:ext cx="216000" cy="162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93930" y="3402117"/>
            <a:ext cx="216000" cy="755999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59946" y="1092587"/>
            <a:ext cx="216000" cy="2880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extrusionH="127000" prstMaterial="translucentPowder">
            <a:bevelB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66306" y="4743425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4511923" y="3438825"/>
            <a:ext cx="108000" cy="215999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57762" y="3073023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461160" y="2520117"/>
            <a:ext cx="216000" cy="162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10838" y="3138749"/>
            <a:ext cx="216000" cy="1728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5400000">
            <a:off x="5369932" y="4512355"/>
            <a:ext cx="108000" cy="216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6200000">
            <a:off x="3331746" y="3654116"/>
            <a:ext cx="108000" cy="252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5400000">
            <a:off x="7194524" y="6021339"/>
            <a:ext cx="108000" cy="215999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899625" y="4405762"/>
            <a:ext cx="216000" cy="1404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221917" y="3694703"/>
            <a:ext cx="216000" cy="324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452553" y="2799356"/>
            <a:ext cx="216000" cy="216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303765" y="3969483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862146" y="4274678"/>
            <a:ext cx="215999" cy="1152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557762" y="4895825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261932" y="4405762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352213" y="4555574"/>
            <a:ext cx="216000" cy="864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839462" y="2691356"/>
            <a:ext cx="216000" cy="216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445667" y="4002749"/>
            <a:ext cx="216022" cy="720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687083" y="4483856"/>
            <a:ext cx="216000" cy="864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934824" y="1897530"/>
            <a:ext cx="791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US</a:t>
            </a:r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937813" y="2214284"/>
            <a:ext cx="1521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Singapore</a:t>
            </a:r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940800" y="1619624"/>
            <a:ext cx="1521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Brazil</a:t>
            </a:r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862750" y="1746240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865740" y="2048050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865740" y="2346870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860118" y="3600824"/>
            <a:ext cx="2689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So far: 241 applications for 51 </a:t>
            </a:r>
            <a:r>
              <a:rPr lang="en-US" dirty="0" err="1" smtClean="0">
                <a:solidFill>
                  <a:srgbClr val="FFFFFF"/>
                </a:solidFill>
                <a:latin typeface="Arial"/>
                <a:cs typeface="Arial"/>
              </a:rPr>
              <a:t>S’Cool</a:t>
            </a:r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 LAB days</a:t>
            </a:r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7082" y="3216446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9037" y="3083861"/>
            <a:ext cx="152101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1 Application</a:t>
            </a:r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710162" y="5451632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53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8867" y="1044576"/>
            <a:ext cx="6561977" cy="50166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S’Cool LAB days 2015/16</a:t>
            </a:r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srgbClr val="FFFFFF"/>
                </a:solidFill>
              </a:rPr>
              <a:pPr/>
              <a:t>8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55319" y="4112678"/>
            <a:ext cx="216000" cy="108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98119" y="3883703"/>
            <a:ext cx="216000" cy="270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14406" y="3681413"/>
            <a:ext cx="216000" cy="270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extrusionH="127000" prstMaterial="translucentPowder">
            <a:bevelB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66306" y="4743425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4561917" y="3540359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57762" y="3073023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461160" y="2520117"/>
            <a:ext cx="216000" cy="108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77237" y="4451549"/>
            <a:ext cx="216000" cy="270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5400000">
            <a:off x="5370887" y="4509812"/>
            <a:ext cx="108000" cy="216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5400000">
            <a:off x="7194524" y="6021339"/>
            <a:ext cx="108000" cy="215999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899625" y="5188357"/>
            <a:ext cx="216000" cy="162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221917" y="3793559"/>
            <a:ext cx="216000" cy="216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53678" y="2924925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303765" y="3969483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943189" y="5242396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557762" y="4895825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261932" y="4405762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336479" y="5157876"/>
            <a:ext cx="216000" cy="270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892159" y="2628117"/>
            <a:ext cx="216000" cy="108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426910" y="4555574"/>
            <a:ext cx="216022" cy="216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657912" y="5121225"/>
            <a:ext cx="216000" cy="216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934824" y="1897530"/>
            <a:ext cx="791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US</a:t>
            </a:r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865740" y="2048050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860118" y="3600824"/>
            <a:ext cx="2689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So far: 241 applications for 51 </a:t>
            </a:r>
            <a:r>
              <a:rPr lang="en-US" dirty="0" err="1" smtClean="0">
                <a:solidFill>
                  <a:srgbClr val="FFFFFF"/>
                </a:solidFill>
                <a:latin typeface="Arial"/>
                <a:cs typeface="Arial"/>
              </a:rPr>
              <a:t>S’Cool</a:t>
            </a:r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 LAB days</a:t>
            </a:r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7082" y="3216446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9036" y="3083861"/>
            <a:ext cx="202174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1 S’Cool LAB Day</a:t>
            </a:r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710162" y="5451632"/>
            <a:ext cx="108000" cy="108000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sunset" dir="t"/>
          </a:scene3d>
          <a:sp3d prstMaterial="translucent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69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3759200"/>
            <a:ext cx="12192000" cy="103293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Time to get hands-on!</a:t>
            </a:r>
            <a:endParaRPr lang="en-GB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>
          <a:xfrm>
            <a:off x="1" y="3031066"/>
            <a:ext cx="12191999" cy="93133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GB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84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B0F0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2771</TotalTime>
  <Words>394</Words>
  <Application>Microsoft Office PowerPoint</Application>
  <PresentationFormat>Widescreen</PresentationFormat>
  <Paragraphs>81</Paragraphs>
  <Slides>53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1" baseType="lpstr">
      <vt:lpstr>ＭＳ Ｐゴシック</vt:lpstr>
      <vt:lpstr>Arial</vt:lpstr>
      <vt:lpstr>Calibri</vt:lpstr>
      <vt:lpstr>Calibri Light</vt:lpstr>
      <vt:lpstr>Helvetica</vt:lpstr>
      <vt:lpstr>Helvetica Neue Thin</vt:lpstr>
      <vt:lpstr>Wingdings</vt:lpstr>
      <vt:lpstr>1_Office Theme</vt:lpstr>
      <vt:lpstr>PowerPoint Presentation</vt:lpstr>
      <vt:lpstr>What is S’Cool LAB?</vt:lpstr>
      <vt:lpstr>Who is S’Cool LAB?</vt:lpstr>
      <vt:lpstr>What do we offer?</vt:lpstr>
      <vt:lpstr>What do we offer?</vt:lpstr>
      <vt:lpstr>Applications for S’Cool LAB days 2015/16</vt:lpstr>
      <vt:lpstr>Applications for S’Cool LAB days 2015/16</vt:lpstr>
      <vt:lpstr>S’Cool LAB days 2015/16</vt:lpstr>
      <vt:lpstr>PowerPoint Presentation</vt:lpstr>
      <vt:lpstr>Rules in S‘Cool LAB</vt:lpstr>
      <vt:lpstr>Bags</vt:lpstr>
      <vt:lpstr>Emergency exits</vt:lpstr>
      <vt:lpstr>Assembly point</vt:lpstr>
      <vt:lpstr>Rest rooms</vt:lpstr>
      <vt:lpstr>Cloud Chamber Workshop</vt:lpstr>
      <vt:lpstr>Outline</vt:lpstr>
      <vt:lpstr>History</vt:lpstr>
      <vt:lpstr>History</vt:lpstr>
      <vt:lpstr>Step by step tutorial</vt:lpstr>
      <vt:lpstr>Build your cloud chamber - step by step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☞ Build your own particle detector!</vt:lpstr>
      <vt:lpstr>☞ Build your own particle detector!</vt:lpstr>
      <vt:lpstr>☞ Tidying up</vt:lpstr>
      <vt:lpstr>Discussion and explanations</vt:lpstr>
      <vt:lpstr>CosMO Experiment</vt:lpstr>
      <vt:lpstr>Additional Material</vt:lpstr>
      <vt:lpstr>Air Shower Simulation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Brief Overview</dc:title>
  <dc:creator>Sascha Schmeling</dc:creator>
  <cp:lastModifiedBy>Julia Woithe</cp:lastModifiedBy>
  <cp:revision>82</cp:revision>
  <cp:lastPrinted>2016-01-05T12:12:33Z</cp:lastPrinted>
  <dcterms:created xsi:type="dcterms:W3CDTF">2016-01-05T10:08:16Z</dcterms:created>
  <dcterms:modified xsi:type="dcterms:W3CDTF">2016-05-20T09:21:11Z</dcterms:modified>
</cp:coreProperties>
</file>