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63" r:id="rId5"/>
    <p:sldId id="286" r:id="rId6"/>
    <p:sldId id="289" r:id="rId7"/>
    <p:sldId id="315" r:id="rId8"/>
    <p:sldId id="316" r:id="rId9"/>
    <p:sldId id="318" r:id="rId10"/>
    <p:sldId id="319" r:id="rId11"/>
    <p:sldId id="312" r:id="rId12"/>
    <p:sldId id="317" r:id="rId13"/>
    <p:sldId id="327" r:id="rId14"/>
    <p:sldId id="322" r:id="rId15"/>
    <p:sldId id="323" r:id="rId16"/>
    <p:sldId id="324" r:id="rId17"/>
    <p:sldId id="325" r:id="rId18"/>
    <p:sldId id="326" r:id="rId19"/>
    <p:sldId id="321" r:id="rId20"/>
    <p:sldId id="320" r:id="rId21"/>
    <p:sldId id="328" r:id="rId22"/>
    <p:sldId id="329" r:id="rId23"/>
    <p:sldId id="330" r:id="rId24"/>
    <p:sldId id="331" r:id="rId25"/>
    <p:sldId id="314" r:id="rId26"/>
    <p:sldId id="280" r:id="rId27"/>
    <p:sldId id="266" r:id="rId28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96984" autoAdjust="0"/>
  </p:normalViewPr>
  <p:slideViewPr>
    <p:cSldViewPr snapToObjects="1" showGuides="1">
      <p:cViewPr varScale="1">
        <p:scale>
          <a:sx n="149" d="100"/>
          <a:sy n="149" d="100"/>
        </p:scale>
        <p:origin x="126" y="31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259632" y="2067694"/>
            <a:ext cx="7200000" cy="1350000"/>
          </a:xfrm>
        </p:spPr>
        <p:txBody>
          <a:bodyPr/>
          <a:lstStyle/>
          <a:p>
            <a:pPr algn="ctr"/>
            <a:r>
              <a:rPr lang="en-GB" dirty="0"/>
              <a:t>HL-LHC </a:t>
            </a:r>
            <a:r>
              <a:rPr lang="en-GB" dirty="0" smtClean="0"/>
              <a:t>LSSR5 </a:t>
            </a:r>
            <a:r>
              <a:rPr lang="en-GB" dirty="0"/>
              <a:t>integration - Alignment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Pablo Santos </a:t>
            </a:r>
            <a:r>
              <a:rPr lang="en-GB" dirty="0" smtClean="0"/>
              <a:t>Díaz - Vincent Baglin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HL-LHC R5 integration </a:t>
            </a:r>
            <a:r>
              <a:rPr lang="en-GB" dirty="0" smtClean="0"/>
              <a:t>– Alignment</a:t>
            </a:r>
          </a:p>
          <a:p>
            <a:r>
              <a:rPr lang="en-GB" dirty="0" smtClean="0"/>
              <a:t>CERN </a:t>
            </a:r>
            <a:r>
              <a:rPr lang="en-GB" dirty="0"/>
              <a:t>Geneva </a:t>
            </a:r>
            <a:r>
              <a:rPr lang="en-GB" dirty="0" smtClean="0"/>
              <a:t>/ 19-04-2016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3568" y="2751830"/>
            <a:ext cx="7920000" cy="540000"/>
          </a:xfrm>
        </p:spPr>
        <p:txBody>
          <a:bodyPr/>
          <a:lstStyle/>
          <a:p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Bellow dimensions study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6000" dirty="0"/>
              <a:t/>
            </a:r>
            <a:br>
              <a:rPr lang="en-GB" sz="6000" dirty="0"/>
            </a:br>
            <a:endParaRPr lang="en-GB" sz="6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9532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-32370" y="135000"/>
            <a:ext cx="9864656" cy="540000"/>
          </a:xfrm>
        </p:spPr>
        <p:txBody>
          <a:bodyPr/>
          <a:lstStyle/>
          <a:p>
            <a:r>
              <a:rPr lang="en-GB" dirty="0" smtClean="0"/>
              <a:t>Bellow optimization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noProof="0" dirty="0" smtClean="0"/>
              <a:t>Vincent Baglin – Pablo Santos </a:t>
            </a:r>
            <a:r>
              <a:rPr lang="fr-FR" noProof="0" dirty="0" err="1" smtClean="0"/>
              <a:t>Díaz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042" y="1749635"/>
            <a:ext cx="3665675" cy="27166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117391"/>
            <a:ext cx="2692615" cy="234887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6012160" y="1635646"/>
            <a:ext cx="504056" cy="9361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572000" y="3291829"/>
            <a:ext cx="1080120" cy="7200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393040" y="3291830"/>
            <a:ext cx="275304" cy="7200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96136" y="116465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Bellow body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35895" y="4027468"/>
            <a:ext cx="1808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Transition tube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64263" y="4028263"/>
            <a:ext cx="1808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RF fingers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694" y="860067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Wen need to fit the inner diameter of the vacuum chamber with the inner diameter of RF bridge of the bellow in order to have </a:t>
            </a:r>
            <a:r>
              <a:rPr lang="en-GB" u="sng" dirty="0" smtClean="0"/>
              <a:t>no transition </a:t>
            </a:r>
            <a:r>
              <a:rPr lang="en-GB" dirty="0" smtClean="0"/>
              <a:t>(tapering) between them.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123728" y="4523263"/>
            <a:ext cx="19832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RF bridge = transition tube + RF fingers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5684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239" y="2451916"/>
            <a:ext cx="3331870" cy="1673684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-32370" y="135000"/>
            <a:ext cx="9864656" cy="540000"/>
          </a:xfrm>
        </p:spPr>
        <p:txBody>
          <a:bodyPr/>
          <a:lstStyle/>
          <a:p>
            <a:r>
              <a:rPr lang="en-GB" dirty="0" smtClean="0"/>
              <a:t>Transition tube joint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noProof="0" dirty="0" smtClean="0"/>
              <a:t>Vincent Baglin – Pablo Santos </a:t>
            </a:r>
            <a:r>
              <a:rPr lang="fr-FR" noProof="0" dirty="0" err="1" smtClean="0"/>
              <a:t>Díaz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9826" y="2205512"/>
            <a:ext cx="2102359" cy="17839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2240" y="772328"/>
            <a:ext cx="1658715" cy="1175515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6785681" y="732458"/>
            <a:ext cx="460845" cy="43756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668" y="718962"/>
            <a:ext cx="2906638" cy="168899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3582982" y="3759012"/>
            <a:ext cx="3551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38109" y="3435846"/>
            <a:ext cx="2380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Max. inner diameter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in transition tube joint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94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-1044624" y="558581"/>
            <a:ext cx="9864656" cy="540000"/>
          </a:xfrm>
        </p:spPr>
        <p:txBody>
          <a:bodyPr/>
          <a:lstStyle/>
          <a:p>
            <a:r>
              <a:rPr lang="en-GB" dirty="0" smtClean="0"/>
              <a:t>Transition tube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noProof="0" dirty="0" smtClean="0"/>
              <a:t>Vincent Baglin – Pablo Santos </a:t>
            </a:r>
            <a:r>
              <a:rPr lang="fr-FR" noProof="0" dirty="0" err="1" smtClean="0"/>
              <a:t>Díaz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8840" y="240824"/>
            <a:ext cx="1658715" cy="1175515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8065722" y="683639"/>
            <a:ext cx="219385" cy="19437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5039" y="1816083"/>
            <a:ext cx="2167271" cy="1558327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7654533" y="2870354"/>
            <a:ext cx="0" cy="7015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516879" y="3544230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72188" y="2414197"/>
            <a:ext cx="1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61096" y="2220887"/>
            <a:ext cx="1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4037" y="3715405"/>
            <a:ext cx="132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171276" y="3328785"/>
            <a:ext cx="132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131766" y="4068814"/>
            <a:ext cx="3551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355976" y="3745648"/>
            <a:ext cx="2380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Max. inner diameter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in transition tube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803" y="3144398"/>
            <a:ext cx="3725140" cy="1042703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V="1">
            <a:off x="7366501" y="2870354"/>
            <a:ext cx="3361" cy="6295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25846" y="348267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6691234" y="2805731"/>
            <a:ext cx="3361" cy="6295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550579" y="3418051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71276" y="2607507"/>
            <a:ext cx="1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</a:t>
            </a:r>
            <a:endParaRPr lang="en-GB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804" y="2075128"/>
            <a:ext cx="3725140" cy="101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73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76" y="2649871"/>
            <a:ext cx="4612214" cy="17318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898" y="743168"/>
            <a:ext cx="3971998" cy="1738866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-32370" y="135000"/>
            <a:ext cx="9864656" cy="540000"/>
          </a:xfrm>
        </p:spPr>
        <p:txBody>
          <a:bodyPr/>
          <a:lstStyle/>
          <a:p>
            <a:r>
              <a:rPr lang="en-GB" dirty="0" smtClean="0"/>
              <a:t>RF Finger joint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noProof="0" dirty="0" smtClean="0"/>
              <a:t>Vincent Baglin – Pablo Santos </a:t>
            </a:r>
            <a:r>
              <a:rPr lang="fr-FR" noProof="0" dirty="0" err="1" smtClean="0"/>
              <a:t>Díaz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8085" y="515170"/>
            <a:ext cx="1658715" cy="117551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8225955" y="475300"/>
            <a:ext cx="522509" cy="43756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652120" y="3906716"/>
            <a:ext cx="2380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Max. inner diameter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in RF finger joint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endCxn id="18" idx="1"/>
          </p:cNvCxnSpPr>
          <p:nvPr/>
        </p:nvCxnSpPr>
        <p:spPr>
          <a:xfrm>
            <a:off x="5004048" y="4229881"/>
            <a:ext cx="648072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838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-32370" y="225116"/>
            <a:ext cx="9864656" cy="540000"/>
          </a:xfrm>
        </p:spPr>
        <p:txBody>
          <a:bodyPr/>
          <a:lstStyle/>
          <a:p>
            <a:r>
              <a:rPr lang="en-GB" dirty="0" smtClean="0"/>
              <a:t>Conclusions </a:t>
            </a:r>
            <a:br>
              <a:rPr lang="en-GB" dirty="0" smtClean="0"/>
            </a:br>
            <a:r>
              <a:rPr lang="en-GB" dirty="0" smtClean="0"/>
              <a:t>Bellow optimization and vacuum chamber study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noProof="0" dirty="0" smtClean="0"/>
              <a:t>Vincent Baglin – Pablo Santos </a:t>
            </a:r>
            <a:r>
              <a:rPr lang="fr-FR" noProof="0" dirty="0" err="1" smtClean="0"/>
              <a:t>Díaz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899958" y="1174893"/>
            <a:ext cx="40427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Objective → </a:t>
            </a:r>
            <a:r>
              <a:rPr lang="en-GB" dirty="0" smtClean="0"/>
              <a:t>to not have diameter transition between vacuum chamber and bellow:</a:t>
            </a:r>
          </a:p>
          <a:p>
            <a:endParaRPr lang="en-GB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rgbClr val="FF0000"/>
                </a:solidFill>
              </a:rPr>
              <a:t>Min inner diameter → 91 mm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FF0000"/>
                </a:solidFill>
              </a:rPr>
              <a:t>Max inner diameter → 92 </a:t>
            </a:r>
            <a:r>
              <a:rPr lang="en-GB" dirty="0" smtClean="0">
                <a:solidFill>
                  <a:srgbClr val="FF0000"/>
                </a:solidFill>
              </a:rPr>
              <a:t>mm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rgbClr val="FF0000"/>
                </a:solidFill>
              </a:rPr>
              <a:t>Max vacuum module alignment accuracy* </a:t>
            </a:r>
            <a:r>
              <a:rPr lang="en-GB" dirty="0">
                <a:solidFill>
                  <a:srgbClr val="FF0000"/>
                </a:solidFill>
              </a:rPr>
              <a:t>→ </a:t>
            </a:r>
            <a:r>
              <a:rPr lang="en-GB" dirty="0" smtClean="0">
                <a:solidFill>
                  <a:srgbClr val="FF0000"/>
                </a:solidFill>
              </a:rPr>
              <a:t>2.32 </a:t>
            </a:r>
            <a:r>
              <a:rPr lang="en-GB" dirty="0">
                <a:solidFill>
                  <a:srgbClr val="FF0000"/>
                </a:solidFill>
              </a:rPr>
              <a:t>mm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TARGET : </a:t>
            </a:r>
          </a:p>
          <a:p>
            <a:r>
              <a:rPr lang="en-GB" dirty="0"/>
              <a:t>	</a:t>
            </a:r>
            <a:r>
              <a:rPr lang="en-GB" dirty="0" smtClean="0"/>
              <a:t>ID91, </a:t>
            </a:r>
            <a:r>
              <a:rPr lang="en-GB" dirty="0" err="1" smtClean="0"/>
              <a:t>Alignement</a:t>
            </a:r>
            <a:r>
              <a:rPr lang="en-GB" dirty="0" smtClean="0"/>
              <a:t> +/- 1.8 mm</a:t>
            </a:r>
          </a:p>
          <a:p>
            <a:r>
              <a:rPr lang="en-GB" dirty="0"/>
              <a:t>	</a:t>
            </a:r>
            <a:r>
              <a:rPr lang="en-GB" dirty="0" smtClean="0"/>
              <a:t>ID92, </a:t>
            </a:r>
            <a:r>
              <a:rPr lang="en-GB" dirty="0" err="1" smtClean="0"/>
              <a:t>Alignement</a:t>
            </a:r>
            <a:r>
              <a:rPr lang="en-GB" dirty="0" smtClean="0"/>
              <a:t> +/-  2.3 mm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397701" y="4572487"/>
            <a:ext cx="26285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All the tolerances shown are in radius</a:t>
            </a:r>
            <a:endParaRPr lang="en-GB" sz="11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3253213"/>
            <a:ext cx="3744416" cy="12762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652" y="968440"/>
            <a:ext cx="4441380" cy="222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5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3568" y="3291830"/>
            <a:ext cx="7920000" cy="540000"/>
          </a:xfrm>
        </p:spPr>
        <p:txBody>
          <a:bodyPr/>
          <a:lstStyle/>
          <a:p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/>
              <a:t>Alignment </a:t>
            </a:r>
            <a:r>
              <a:rPr lang="en-GB" sz="4000" dirty="0" smtClean="0"/>
              <a:t>equipment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6000" dirty="0"/>
              <a:t/>
            </a:r>
            <a:br>
              <a:rPr lang="en-GB" sz="6000" dirty="0"/>
            </a:br>
            <a:endParaRPr lang="en-GB" sz="6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986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0041" y="802024"/>
            <a:ext cx="4183967" cy="1168163"/>
          </a:xfrm>
        </p:spPr>
        <p:txBody>
          <a:bodyPr>
            <a:normAutofit fontScale="92500"/>
          </a:bodyPr>
          <a:lstStyle/>
          <a:p>
            <a:pPr marL="171450" lvl="2" indent="-171450" algn="l">
              <a:buFontTx/>
              <a:buChar char="-"/>
            </a:pPr>
            <a:r>
              <a:rPr lang="en-GB" sz="1400" dirty="0" smtClean="0"/>
              <a:t>In addition to vacuum chambers (VC), we have to align bellows (VMT), Supports (VHL) and vacuum assemblies (VA).</a:t>
            </a:r>
          </a:p>
          <a:p>
            <a:pPr marL="171450" lvl="2" indent="-171450" algn="l">
              <a:buFontTx/>
              <a:buChar char="-"/>
            </a:pPr>
            <a:r>
              <a:rPr lang="en-GB" sz="1400" dirty="0"/>
              <a:t>For future </a:t>
            </a:r>
            <a:r>
              <a:rPr lang="en-GB" sz="1400" dirty="0" smtClean="0"/>
              <a:t>design, improvement </a:t>
            </a:r>
            <a:r>
              <a:rPr lang="en-GB" sz="1400" dirty="0"/>
              <a:t>in alignment is </a:t>
            </a:r>
            <a:endParaRPr lang="en-GB" sz="1400" dirty="0" smtClean="0"/>
          </a:p>
          <a:p>
            <a:pPr marL="0" lvl="2" algn="l"/>
            <a:r>
              <a:rPr lang="en-GB" sz="1400" dirty="0" smtClean="0"/>
              <a:t>needed</a:t>
            </a:r>
            <a:r>
              <a:rPr lang="en-GB" sz="1600" dirty="0" smtClean="0"/>
              <a:t>. </a:t>
            </a:r>
            <a:r>
              <a:rPr lang="en-GB" sz="1400" dirty="0" smtClean="0"/>
              <a:t>Today our alignment specification is 3 mm.</a:t>
            </a:r>
            <a:endParaRPr lang="en-GB" sz="1400" dirty="0"/>
          </a:p>
          <a:p>
            <a:pPr marL="285750" indent="-285750" algn="l">
              <a:buFontTx/>
              <a:buChar char="-"/>
            </a:pPr>
            <a:endParaRPr lang="en-GB" sz="1600" dirty="0"/>
          </a:p>
        </p:txBody>
      </p:sp>
      <p:sp>
        <p:nvSpPr>
          <p:cNvPr id="18" name="Titre 2"/>
          <p:cNvSpPr>
            <a:spLocks noGrp="1"/>
          </p:cNvSpPr>
          <p:nvPr>
            <p:ph type="title"/>
          </p:nvPr>
        </p:nvSpPr>
        <p:spPr>
          <a:xfrm>
            <a:off x="-1447720" y="200461"/>
            <a:ext cx="7920000" cy="432048"/>
          </a:xfrm>
        </p:spPr>
        <p:txBody>
          <a:bodyPr/>
          <a:lstStyle/>
          <a:p>
            <a:r>
              <a:rPr lang="en-GB" dirty="0"/>
              <a:t>Alignment </a:t>
            </a:r>
            <a:r>
              <a:rPr lang="en-GB" dirty="0" smtClean="0"/>
              <a:t>equipment</a:t>
            </a:r>
            <a:endParaRPr lang="en-GB" sz="5400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  <p:sp>
        <p:nvSpPr>
          <p:cNvPr id="28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1560" y="2139702"/>
            <a:ext cx="4327342" cy="1435303"/>
          </a:xfrm>
        </p:spPr>
        <p:txBody>
          <a:bodyPr>
            <a:normAutofit fontScale="85000" lnSpcReduction="20000"/>
          </a:bodyPr>
          <a:lstStyle/>
          <a:p>
            <a:pPr marL="171450" lvl="2" indent="-171450" algn="just">
              <a:buFontTx/>
              <a:buChar char="-"/>
            </a:pPr>
            <a:r>
              <a:rPr lang="en-GB" sz="2000" u="sng" dirty="0"/>
              <a:t>W</a:t>
            </a:r>
            <a:r>
              <a:rPr lang="en-GB" sz="2000" u="sng" dirty="0" smtClean="0"/>
              <a:t>hat </a:t>
            </a:r>
            <a:r>
              <a:rPr lang="en-GB" sz="2000" u="sng" dirty="0"/>
              <a:t>are </a:t>
            </a:r>
            <a:r>
              <a:rPr lang="en-GB" sz="2000" u="sng" dirty="0" smtClean="0"/>
              <a:t>the standard tools &amp; means used to </a:t>
            </a:r>
            <a:r>
              <a:rPr lang="en-GB" sz="2000" u="sng" dirty="0"/>
              <a:t>align an equipment</a:t>
            </a:r>
            <a:r>
              <a:rPr lang="en-GB" sz="2000" u="sng" dirty="0" smtClean="0"/>
              <a:t>?</a:t>
            </a:r>
          </a:p>
          <a:p>
            <a:pPr marL="171450" lvl="2" indent="-171450" algn="just">
              <a:buFontTx/>
              <a:buChar char="-"/>
            </a:pPr>
            <a:endParaRPr lang="en-GB" sz="2000" u="sng" dirty="0" smtClean="0"/>
          </a:p>
          <a:p>
            <a:pPr marL="171450" lvl="2" indent="-171450" algn="just">
              <a:buFontTx/>
              <a:buChar char="-"/>
            </a:pPr>
            <a:r>
              <a:rPr lang="en-GB" sz="2000" u="sng" dirty="0" smtClean="0"/>
              <a:t>Which tools do </a:t>
            </a:r>
            <a:r>
              <a:rPr lang="en-GB" sz="2000" u="sng" dirty="0"/>
              <a:t>we have to include in the design to do the alignment with your equipment?</a:t>
            </a:r>
          </a:p>
          <a:p>
            <a:pPr marL="171450" lvl="2" indent="-171450" algn="l">
              <a:buFontTx/>
              <a:buChar char="-"/>
            </a:pPr>
            <a:endParaRPr lang="en-GB" u="sng" dirty="0"/>
          </a:p>
          <a:p>
            <a:pPr marL="285750" indent="-285750" algn="l">
              <a:buFontTx/>
              <a:buChar char="-"/>
            </a:pP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018" y="791546"/>
            <a:ext cx="3941066" cy="401179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6948264" y="2504911"/>
            <a:ext cx="864096" cy="858927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508104" y="2504911"/>
            <a:ext cx="757015" cy="1282677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04919" y="2046041"/>
            <a:ext cx="1081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Support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69530" y="3432290"/>
            <a:ext cx="1242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>Vacuum assembly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6404" y="3495275"/>
            <a:ext cx="1692704" cy="1266512"/>
          </a:xfrm>
          <a:prstGeom prst="rect">
            <a:avLst/>
          </a:prstGeom>
        </p:spPr>
      </p:pic>
      <p:sp>
        <p:nvSpPr>
          <p:cNvPr id="29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38579" y="3669868"/>
            <a:ext cx="4327342" cy="1435303"/>
          </a:xfrm>
        </p:spPr>
        <p:txBody>
          <a:bodyPr>
            <a:normAutofit/>
          </a:bodyPr>
          <a:lstStyle/>
          <a:p>
            <a:pPr marL="0" lvl="2" algn="just"/>
            <a:r>
              <a:rPr lang="en-GB" sz="6000" dirty="0" smtClean="0"/>
              <a:t>?</a:t>
            </a:r>
            <a:endParaRPr lang="en-GB" sz="6000" dirty="0"/>
          </a:p>
          <a:p>
            <a:pPr marL="171450" lvl="2" indent="-171450" algn="l">
              <a:buFontTx/>
              <a:buChar char="-"/>
            </a:pPr>
            <a:endParaRPr lang="en-GB" u="sng" dirty="0"/>
          </a:p>
          <a:p>
            <a:pPr marL="285750" indent="-285750" algn="l">
              <a:buFontTx/>
              <a:buChar char="-"/>
            </a:pPr>
            <a:endParaRPr lang="en-GB" sz="1600" dirty="0"/>
          </a:p>
        </p:txBody>
      </p:sp>
      <p:sp>
        <p:nvSpPr>
          <p:cNvPr id="30" name="Espace réservé du texte 4"/>
          <p:cNvSpPr>
            <a:spLocks noGrp="1"/>
          </p:cNvSpPr>
          <p:nvPr>
            <p:ph type="body" sz="quarter" idx="3"/>
          </p:nvPr>
        </p:nvSpPr>
        <p:spPr>
          <a:xfrm rot="10800000">
            <a:off x="-2538323" y="3149860"/>
            <a:ext cx="4327342" cy="1435303"/>
          </a:xfrm>
        </p:spPr>
        <p:txBody>
          <a:bodyPr>
            <a:normAutofit/>
          </a:bodyPr>
          <a:lstStyle/>
          <a:p>
            <a:pPr marL="0" lvl="2" algn="just"/>
            <a:r>
              <a:rPr lang="en-GB" sz="6000" dirty="0" smtClean="0"/>
              <a:t>?</a:t>
            </a:r>
            <a:endParaRPr lang="en-GB" sz="6000" dirty="0"/>
          </a:p>
          <a:p>
            <a:pPr marL="171450" lvl="2" indent="-171450" algn="l">
              <a:buFontTx/>
              <a:buChar char="-"/>
            </a:pPr>
            <a:endParaRPr lang="en-GB" u="sng" dirty="0"/>
          </a:p>
          <a:p>
            <a:pPr marL="285750" indent="-285750" algn="l">
              <a:buFontTx/>
              <a:buChar char="-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7151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95536" y="899118"/>
            <a:ext cx="8064016" cy="1168163"/>
          </a:xfrm>
        </p:spPr>
        <p:txBody>
          <a:bodyPr>
            <a:normAutofit/>
          </a:bodyPr>
          <a:lstStyle/>
          <a:p>
            <a:pPr marL="171450" lvl="2" indent="-171450" algn="l">
              <a:buFontTx/>
              <a:buChar char="-"/>
            </a:pPr>
            <a:r>
              <a:rPr lang="en-GB" sz="1600" dirty="0" smtClean="0"/>
              <a:t>Idea: to have a support aligned </a:t>
            </a:r>
            <a:r>
              <a:rPr lang="en-GB" sz="1600" u="sng" dirty="0" smtClean="0"/>
              <a:t>only once </a:t>
            </a:r>
            <a:r>
              <a:rPr lang="en-GB" sz="1600" dirty="0" smtClean="0"/>
              <a:t>and its ancillaries easily exchangeable, </a:t>
            </a:r>
            <a:r>
              <a:rPr lang="en-GB" sz="1600" u="sng" dirty="0" smtClean="0"/>
              <a:t>without</a:t>
            </a:r>
            <a:r>
              <a:rPr lang="en-GB" sz="1600" dirty="0" smtClean="0"/>
              <a:t> re-</a:t>
            </a:r>
            <a:r>
              <a:rPr lang="en-GB" sz="1600" dirty="0" err="1" smtClean="0"/>
              <a:t>alignement</a:t>
            </a:r>
            <a:r>
              <a:rPr lang="en-GB" sz="1600" dirty="0" smtClean="0"/>
              <a:t>, in order to follow ALARA recommendations.</a:t>
            </a:r>
          </a:p>
          <a:p>
            <a:pPr marL="628650" lvl="3" indent="-171450" algn="l">
              <a:buFontTx/>
              <a:buChar char="-"/>
            </a:pPr>
            <a:r>
              <a:rPr lang="en-GB" sz="1400" dirty="0" smtClean="0"/>
              <a:t>What is the alignment accuracy for this kind of support?</a:t>
            </a:r>
          </a:p>
          <a:p>
            <a:pPr marL="628650" lvl="3" indent="-171450" algn="l">
              <a:buFontTx/>
              <a:buChar char="-"/>
            </a:pPr>
            <a:r>
              <a:rPr lang="en-GB" sz="1400" dirty="0" smtClean="0"/>
              <a:t>What are the alignment tools do we need for this kind of support?</a:t>
            </a:r>
            <a:endParaRPr lang="en-GB" sz="1400" dirty="0"/>
          </a:p>
          <a:p>
            <a:pPr marL="285750" indent="-285750" algn="l">
              <a:buFontTx/>
              <a:buChar char="-"/>
            </a:pPr>
            <a:endParaRPr lang="en-GB" sz="1600" dirty="0"/>
          </a:p>
        </p:txBody>
      </p:sp>
      <p:sp>
        <p:nvSpPr>
          <p:cNvPr id="18" name="Titre 2"/>
          <p:cNvSpPr>
            <a:spLocks noGrp="1"/>
          </p:cNvSpPr>
          <p:nvPr>
            <p:ph type="title"/>
          </p:nvPr>
        </p:nvSpPr>
        <p:spPr>
          <a:xfrm>
            <a:off x="539552" y="291357"/>
            <a:ext cx="7920000" cy="432048"/>
          </a:xfrm>
        </p:spPr>
        <p:txBody>
          <a:bodyPr/>
          <a:lstStyle/>
          <a:p>
            <a:r>
              <a:rPr lang="en-GB" dirty="0"/>
              <a:t>Alignment </a:t>
            </a:r>
            <a:r>
              <a:rPr lang="en-GB" dirty="0" smtClean="0"/>
              <a:t>equipment</a:t>
            </a:r>
            <a:endParaRPr lang="en-GB" sz="5400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079847"/>
            <a:ext cx="3265313" cy="23049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7" y="2067281"/>
            <a:ext cx="3059551" cy="2304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84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37" y="1524735"/>
            <a:ext cx="4241175" cy="2898611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2"/>
          <p:cNvSpPr>
            <a:spLocks noGrp="1"/>
          </p:cNvSpPr>
          <p:nvPr>
            <p:ph type="title"/>
          </p:nvPr>
        </p:nvSpPr>
        <p:spPr>
          <a:xfrm>
            <a:off x="539552" y="291357"/>
            <a:ext cx="7920000" cy="432048"/>
          </a:xfrm>
        </p:spPr>
        <p:txBody>
          <a:bodyPr/>
          <a:lstStyle/>
          <a:p>
            <a:r>
              <a:rPr lang="en-GB" dirty="0"/>
              <a:t>Alignment </a:t>
            </a:r>
            <a:r>
              <a:rPr lang="en-GB" dirty="0" smtClean="0"/>
              <a:t>equipment: VA</a:t>
            </a:r>
            <a:endParaRPr lang="en-GB" sz="5400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86366" y="3189803"/>
            <a:ext cx="1395724" cy="5834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879492" y="2750588"/>
            <a:ext cx="1108525" cy="10295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-335091" y="3708539"/>
            <a:ext cx="2417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Alignment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tool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00666" y="3487897"/>
            <a:ext cx="119474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>D2</a:t>
            </a:r>
          </a:p>
          <a:p>
            <a:pPr algn="ctr"/>
            <a:r>
              <a:rPr lang="en-GB" dirty="0">
                <a:solidFill>
                  <a:srgbClr val="FFFF00"/>
                </a:solidFill>
              </a:rPr>
              <a:t>(aligned)</a:t>
            </a:r>
          </a:p>
          <a:p>
            <a:pPr algn="ctr"/>
            <a:endParaRPr lang="en-GB" sz="32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398851" y="1540312"/>
            <a:ext cx="66201" cy="162407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3037" y="2638242"/>
            <a:ext cx="1300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>BPM</a:t>
            </a:r>
          </a:p>
          <a:p>
            <a:pPr algn="ctr"/>
            <a:r>
              <a:rPr lang="en-GB" dirty="0" smtClean="0">
                <a:solidFill>
                  <a:srgbClr val="FFFF00"/>
                </a:solidFill>
              </a:rPr>
              <a:t>(aligned)</a:t>
            </a:r>
            <a:endParaRPr lang="en-GB" dirty="0">
              <a:solidFill>
                <a:srgbClr val="FFFF00"/>
              </a:solidFill>
            </a:endParaRPr>
          </a:p>
        </p:txBody>
      </p:sp>
      <p:cxnSp>
        <p:nvCxnSpPr>
          <p:cNvPr id="15" name="Straight Arrow Connector 14"/>
          <p:cNvCxnSpPr>
            <a:stCxn id="24" idx="0"/>
          </p:cNvCxnSpPr>
          <p:nvPr/>
        </p:nvCxnSpPr>
        <p:spPr>
          <a:xfrm flipV="1">
            <a:off x="2922648" y="2799396"/>
            <a:ext cx="119047" cy="164937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4" idx="0"/>
          </p:cNvCxnSpPr>
          <p:nvPr/>
        </p:nvCxnSpPr>
        <p:spPr>
          <a:xfrm flipV="1">
            <a:off x="2922648" y="3284573"/>
            <a:ext cx="326200" cy="116419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343489" y="1586312"/>
            <a:ext cx="55363" cy="1164276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08434" y="4448767"/>
            <a:ext cx="14284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Fix to D2 </a:t>
            </a:r>
          </a:p>
          <a:p>
            <a:pPr algn="ctr"/>
            <a:r>
              <a:rPr lang="en-GB" sz="1600" dirty="0" smtClean="0"/>
              <a:t>and aligned</a:t>
            </a:r>
            <a:endParaRPr lang="en-GB" sz="1600" dirty="0"/>
          </a:p>
          <a:p>
            <a:pPr algn="ctr"/>
            <a:endParaRPr lang="en-GB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266624" y="946708"/>
            <a:ext cx="24177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Fix to BPM </a:t>
            </a:r>
          </a:p>
          <a:p>
            <a:pPr algn="ctr"/>
            <a:r>
              <a:rPr lang="en-GB" sz="1600" dirty="0" smtClean="0"/>
              <a:t>and aligned</a:t>
            </a:r>
            <a:endParaRPr lang="en-GB" sz="1600" dirty="0"/>
          </a:p>
          <a:p>
            <a:pPr algn="ctr"/>
            <a:endParaRPr lang="en-GB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2147161" y="965848"/>
            <a:ext cx="24177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Need to</a:t>
            </a:r>
          </a:p>
          <a:p>
            <a:pPr algn="ctr"/>
            <a:r>
              <a:rPr lang="en-GB" sz="1600" dirty="0" smtClean="0"/>
              <a:t> be aligned</a:t>
            </a:r>
            <a:endParaRPr lang="en-GB" sz="1600" dirty="0"/>
          </a:p>
          <a:p>
            <a:pPr algn="ctr"/>
            <a:endParaRPr lang="en-GB" sz="32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315756" y="1533390"/>
            <a:ext cx="988896" cy="117836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585974" y="1534982"/>
            <a:ext cx="720215" cy="1697334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6009" y="942642"/>
            <a:ext cx="3523543" cy="348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3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5164" y="824951"/>
            <a:ext cx="7920000" cy="54000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Díaz</a:t>
            </a:r>
            <a:r>
              <a:rPr lang="fr-FR" dirty="0"/>
              <a:t> - Vincent Baglin 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27584" y="1977061"/>
            <a:ext cx="8149952" cy="1815263"/>
          </a:xfrm>
        </p:spPr>
        <p:txBody>
          <a:bodyPr>
            <a:normAutofit/>
          </a:bodyPr>
          <a:lstStyle/>
          <a:p>
            <a:pPr marL="285750" indent="-285750" algn="l">
              <a:buFontTx/>
              <a:buChar char="-"/>
            </a:pPr>
            <a:r>
              <a:rPr lang="en-GB" sz="1800" dirty="0" smtClean="0"/>
              <a:t>Introduction: HI-LUMI LSSR5.</a:t>
            </a:r>
          </a:p>
          <a:p>
            <a:pPr marL="285750" indent="-285750" algn="l">
              <a:buFontTx/>
              <a:buChar char="-"/>
            </a:pPr>
            <a:r>
              <a:rPr lang="en-GB" sz="1800" dirty="0" smtClean="0"/>
              <a:t>Vacuum chamber dimensions study.</a:t>
            </a:r>
          </a:p>
          <a:p>
            <a:pPr marL="285750" indent="-285750" algn="l">
              <a:buFontTx/>
              <a:buChar char="-"/>
            </a:pPr>
            <a:r>
              <a:rPr lang="en-GB" sz="1800" dirty="0" smtClean="0"/>
              <a:t>Bellow dimensions </a:t>
            </a:r>
            <a:r>
              <a:rPr lang="en-GB" sz="1800" dirty="0"/>
              <a:t>study</a:t>
            </a:r>
            <a:r>
              <a:rPr lang="en-GB" sz="1800" dirty="0" smtClean="0"/>
              <a:t>.</a:t>
            </a:r>
          </a:p>
          <a:p>
            <a:pPr marL="285750" indent="-285750" algn="l">
              <a:buFontTx/>
              <a:buChar char="-"/>
            </a:pPr>
            <a:r>
              <a:rPr lang="en-GB" sz="1800" dirty="0" smtClean="0"/>
              <a:t>Alignment equipment.</a:t>
            </a:r>
          </a:p>
          <a:p>
            <a:pPr marL="285750" indent="-285750" algn="l">
              <a:buFontTx/>
              <a:buChar char="-"/>
            </a:pPr>
            <a:r>
              <a:rPr lang="en-GB" sz="1800" dirty="0" smtClean="0"/>
              <a:t>Questions.</a:t>
            </a:r>
            <a:endParaRPr lang="en-GB" sz="1200" dirty="0"/>
          </a:p>
          <a:p>
            <a:pPr marL="285750" indent="-285750" algn="l">
              <a:buFontTx/>
              <a:buChar char="-"/>
            </a:pPr>
            <a:endParaRPr lang="en-GB" sz="2400" dirty="0" smtClean="0"/>
          </a:p>
          <a:p>
            <a:pPr marL="285750" indent="-285750" algn="l">
              <a:buFontTx/>
              <a:buChar char="-"/>
            </a:pPr>
            <a:endParaRPr lang="en-GB" sz="3000" dirty="0"/>
          </a:p>
          <a:p>
            <a:pPr marL="285750" indent="-285750" algn="l">
              <a:buFontTx/>
              <a:buChar char="-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1378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145" y="1059028"/>
            <a:ext cx="4613092" cy="3435047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2"/>
          <p:cNvSpPr>
            <a:spLocks noGrp="1"/>
          </p:cNvSpPr>
          <p:nvPr>
            <p:ph type="title"/>
          </p:nvPr>
        </p:nvSpPr>
        <p:spPr>
          <a:xfrm>
            <a:off x="539552" y="291357"/>
            <a:ext cx="7920000" cy="432048"/>
          </a:xfrm>
        </p:spPr>
        <p:txBody>
          <a:bodyPr/>
          <a:lstStyle/>
          <a:p>
            <a:r>
              <a:rPr lang="en-GB" dirty="0"/>
              <a:t>Alignment </a:t>
            </a:r>
            <a:r>
              <a:rPr lang="en-GB" dirty="0" smtClean="0"/>
              <a:t>equipment: VC</a:t>
            </a:r>
            <a:endParaRPr lang="en-GB" sz="5400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915816" y="3620326"/>
            <a:ext cx="1297082" cy="10635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915816" y="2627636"/>
            <a:ext cx="2272484" cy="109904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46891" y="3415968"/>
            <a:ext cx="2417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Single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support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9037" y="2864846"/>
            <a:ext cx="2417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Double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 support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494101" y="2300992"/>
            <a:ext cx="1462275" cy="88701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" y="1636807"/>
            <a:ext cx="3131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Courier New" panose="02070309020205020404" pitchFamily="49" charset="0"/>
              <a:buChar char="o"/>
            </a:pPr>
            <a:r>
              <a:rPr lang="en-GB" dirty="0" smtClean="0"/>
              <a:t>Vacuum chamber supports have to be aligned</a:t>
            </a:r>
          </a:p>
          <a:p>
            <a:pPr marL="285750" indent="-285750" algn="ctr">
              <a:buFont typeface="Courier New" panose="02070309020205020404" pitchFamily="49" charset="0"/>
              <a:buChar char="o"/>
            </a:pPr>
            <a:r>
              <a:rPr lang="en-GB" dirty="0" smtClean="0"/>
              <a:t>Movable &amp; fixed supports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60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214192"/>
            <a:ext cx="3096344" cy="4407369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2"/>
          <p:cNvSpPr>
            <a:spLocks noGrp="1"/>
          </p:cNvSpPr>
          <p:nvPr>
            <p:ph type="title"/>
          </p:nvPr>
        </p:nvSpPr>
        <p:spPr>
          <a:xfrm>
            <a:off x="-883514" y="411510"/>
            <a:ext cx="7920000" cy="432048"/>
          </a:xfrm>
        </p:spPr>
        <p:txBody>
          <a:bodyPr/>
          <a:lstStyle/>
          <a:p>
            <a:r>
              <a:rPr lang="en-GB" dirty="0"/>
              <a:t>Alignment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equipment: VMT</a:t>
            </a:r>
            <a:endParaRPr lang="en-GB" sz="5400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742611" y="2847759"/>
            <a:ext cx="1989629" cy="11457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742611" y="1223516"/>
            <a:ext cx="1989629" cy="13482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076486" y="2354059"/>
            <a:ext cx="2417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Bellow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67963" y="3779862"/>
            <a:ext cx="2417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Support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4869" y="1787411"/>
            <a:ext cx="2781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Courier New" panose="02070309020205020404" pitchFamily="49" charset="0"/>
              <a:buChar char="o"/>
            </a:pPr>
            <a:r>
              <a:rPr lang="en-GB" dirty="0" smtClean="0"/>
              <a:t>Some Vacuum modules with double bellows have to be aligned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30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66800" y="3323625"/>
            <a:ext cx="7920000" cy="540000"/>
          </a:xfrm>
        </p:spPr>
        <p:txBody>
          <a:bodyPr/>
          <a:lstStyle/>
          <a:p>
            <a:r>
              <a:rPr lang="en-GB" sz="6600" dirty="0" smtClean="0"/>
              <a:t/>
            </a:r>
            <a:br>
              <a:rPr lang="en-GB" sz="6600" dirty="0" smtClean="0"/>
            </a:br>
            <a:r>
              <a:rPr lang="en-GB" sz="4000" dirty="0" smtClean="0"/>
              <a:t>Questions</a:t>
            </a:r>
            <a:r>
              <a:rPr lang="en-GB" sz="5400" dirty="0"/>
              <a:t/>
            </a:r>
            <a:br>
              <a:rPr lang="en-GB" sz="5400" dirty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6000" dirty="0"/>
              <a:t/>
            </a:r>
            <a:br>
              <a:rPr lang="en-GB" sz="6000" dirty="0"/>
            </a:br>
            <a:endParaRPr lang="en-GB" sz="6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241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5164" y="143087"/>
            <a:ext cx="7920000" cy="540000"/>
          </a:xfrm>
        </p:spPr>
        <p:txBody>
          <a:bodyPr/>
          <a:lstStyle/>
          <a:p>
            <a:r>
              <a:rPr lang="en-GB" dirty="0"/>
              <a:t>Q</a:t>
            </a:r>
            <a:r>
              <a:rPr lang="en-GB" dirty="0" smtClean="0"/>
              <a:t>uestions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30188" y="1131590"/>
            <a:ext cx="8149952" cy="2944101"/>
          </a:xfrm>
        </p:spPr>
        <p:txBody>
          <a:bodyPr>
            <a:normAutofit/>
          </a:bodyPr>
          <a:lstStyle/>
          <a:p>
            <a:pPr marL="285750" lvl="2" indent="-285750" algn="l">
              <a:buFont typeface="Courier New" panose="02070309020205020404" pitchFamily="49" charset="0"/>
              <a:buChar char="o"/>
            </a:pPr>
            <a:r>
              <a:rPr lang="en-GB" sz="1600" dirty="0"/>
              <a:t>What is </a:t>
            </a:r>
            <a:r>
              <a:rPr lang="en-GB" sz="1600" dirty="0" smtClean="0"/>
              <a:t>the achievable </a:t>
            </a:r>
            <a:r>
              <a:rPr lang="en-GB" sz="1600" dirty="0"/>
              <a:t>alignment </a:t>
            </a:r>
            <a:r>
              <a:rPr lang="en-GB" sz="1600" dirty="0" smtClean="0"/>
              <a:t>accuracy of an upgraded alignment system for the VA, VC, VMT?</a:t>
            </a:r>
          </a:p>
          <a:p>
            <a:pPr algn="l"/>
            <a:endParaRPr lang="en-GB" sz="1600" dirty="0"/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en-GB" sz="1600" dirty="0" smtClean="0"/>
              <a:t>Concerning </a:t>
            </a:r>
            <a:r>
              <a:rPr lang="en-GB" sz="1600" dirty="0"/>
              <a:t>the alignment equipment, what are the tools that you need to align an equipment? </a:t>
            </a:r>
            <a:endParaRPr lang="en-GB" sz="1600" dirty="0" smtClean="0"/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en-GB" sz="1600" dirty="0" smtClean="0"/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en-GB" sz="1600" dirty="0" smtClean="0"/>
              <a:t>If </a:t>
            </a:r>
            <a:r>
              <a:rPr lang="en-GB" sz="1600" dirty="0"/>
              <a:t>we design a new support, which tools </a:t>
            </a:r>
            <a:r>
              <a:rPr lang="en-GB" sz="1600" dirty="0" smtClean="0"/>
              <a:t>do we </a:t>
            </a:r>
            <a:r>
              <a:rPr lang="en-GB" sz="1600" dirty="0"/>
              <a:t>have to include in the design to do the alignment with your equipment</a:t>
            </a:r>
            <a:r>
              <a:rPr lang="en-GB" sz="1600" dirty="0" smtClean="0"/>
              <a:t>?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en-GB" sz="1600" dirty="0"/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en-GB" sz="1600" dirty="0" smtClean="0"/>
              <a:t>How </a:t>
            </a:r>
            <a:r>
              <a:rPr lang="en-GB" sz="1600" dirty="0"/>
              <a:t>do you do the alignment? Which tools or which methodology do you use?</a:t>
            </a:r>
          </a:p>
          <a:p>
            <a:pPr algn="l"/>
            <a:endParaRPr lang="en-GB" sz="2400" dirty="0" smtClean="0"/>
          </a:p>
          <a:p>
            <a:pPr marL="285750" indent="-285750" algn="l">
              <a:buFontTx/>
              <a:buChar char="-"/>
            </a:pPr>
            <a:endParaRPr lang="en-GB" sz="3000" dirty="0"/>
          </a:p>
          <a:p>
            <a:pPr marL="285750" indent="-285750" algn="l">
              <a:buFontTx/>
              <a:buChar char="-"/>
            </a:pPr>
            <a:endParaRPr lang="en-GB" sz="1600" dirty="0"/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9280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ATTENTION!!!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66800" y="2787774"/>
            <a:ext cx="7920000" cy="540000"/>
          </a:xfrm>
        </p:spPr>
        <p:txBody>
          <a:bodyPr/>
          <a:lstStyle/>
          <a:p>
            <a:r>
              <a:rPr lang="en-GB" sz="6600" dirty="0" smtClean="0"/>
              <a:t/>
            </a:r>
            <a:br>
              <a:rPr lang="en-GB" sz="6600" dirty="0" smtClean="0"/>
            </a:br>
            <a:r>
              <a:rPr lang="en-GB" sz="4000" dirty="0"/>
              <a:t>Introduction: 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HI-LUMI LSSR5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6000" dirty="0"/>
              <a:t/>
            </a:r>
            <a:br>
              <a:rPr lang="en-GB" sz="6000" dirty="0"/>
            </a:br>
            <a:endParaRPr lang="en-GB" sz="6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Díaz</a:t>
            </a:r>
            <a:r>
              <a:rPr lang="fr-FR" dirty="0"/>
              <a:t> - Vincent Baglin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3500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3170" y="915566"/>
            <a:ext cx="8410838" cy="1584175"/>
          </a:xfrm>
        </p:spPr>
        <p:txBody>
          <a:bodyPr>
            <a:normAutofit/>
          </a:bodyPr>
          <a:lstStyle/>
          <a:p>
            <a:pPr marL="171450" lvl="2" indent="-171450" algn="l">
              <a:buFontTx/>
              <a:buChar char="-"/>
            </a:pPr>
            <a:r>
              <a:rPr lang="en-GB" sz="1400" dirty="0" smtClean="0"/>
              <a:t>Working on the LSSR5 integration establishing the vacuum equipment needed:</a:t>
            </a:r>
          </a:p>
          <a:p>
            <a:pPr marL="628650" lvl="3" indent="-171450" algn="l">
              <a:buFontTx/>
              <a:buChar char="-"/>
            </a:pPr>
            <a:r>
              <a:rPr lang="en-GB" sz="1200" dirty="0" smtClean="0"/>
              <a:t>Valves, bellows</a:t>
            </a:r>
          </a:p>
          <a:p>
            <a:pPr marL="628650" lvl="3" indent="-171450" algn="l">
              <a:buFontTx/>
              <a:buChar char="-"/>
            </a:pPr>
            <a:r>
              <a:rPr lang="en-GB" sz="1200" dirty="0" smtClean="0"/>
              <a:t>Vacuum Assemblies</a:t>
            </a:r>
          </a:p>
          <a:p>
            <a:pPr marL="628650" lvl="3" indent="-171450" algn="l">
              <a:buFontTx/>
              <a:buChar char="-"/>
            </a:pPr>
            <a:r>
              <a:rPr lang="en-GB" sz="1200" dirty="0" smtClean="0"/>
              <a:t>Gauges</a:t>
            </a:r>
          </a:p>
          <a:p>
            <a:pPr marL="628650" lvl="3" indent="-171450" algn="l">
              <a:buFontTx/>
              <a:buChar char="-"/>
            </a:pPr>
            <a:r>
              <a:rPr lang="en-GB" sz="1200" u="sng" dirty="0" smtClean="0"/>
              <a:t>Vacuum chamber → setting the dimensions</a:t>
            </a:r>
          </a:p>
          <a:p>
            <a:pPr marL="628650" lvl="3" indent="-171450" algn="l">
              <a:buFontTx/>
              <a:buChar char="-"/>
            </a:pPr>
            <a:r>
              <a:rPr lang="en-GB" sz="1000" dirty="0" smtClean="0"/>
              <a:t>…</a:t>
            </a:r>
            <a:endParaRPr lang="en-GB" sz="2200" dirty="0" smtClean="0"/>
          </a:p>
          <a:p>
            <a:pPr marL="285750" indent="-285750" algn="l">
              <a:buFontTx/>
              <a:buChar char="-"/>
            </a:pPr>
            <a:endParaRPr lang="en-GB" sz="3000" dirty="0"/>
          </a:p>
          <a:p>
            <a:pPr marL="285750" indent="-285750" algn="l">
              <a:buFontTx/>
              <a:buChar char="-"/>
            </a:pPr>
            <a:endParaRPr lang="en-GB" sz="1600" dirty="0"/>
          </a:p>
        </p:txBody>
      </p:sp>
      <p:sp>
        <p:nvSpPr>
          <p:cNvPr id="18" name="Titre 2"/>
          <p:cNvSpPr>
            <a:spLocks noGrp="1"/>
          </p:cNvSpPr>
          <p:nvPr>
            <p:ph type="title"/>
          </p:nvPr>
        </p:nvSpPr>
        <p:spPr>
          <a:xfrm>
            <a:off x="620344" y="-308570"/>
            <a:ext cx="7920000" cy="432048"/>
          </a:xfrm>
        </p:spPr>
        <p:txBody>
          <a:bodyPr/>
          <a:lstStyle/>
          <a:p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GB" dirty="0"/>
              <a:t>Introduction: </a:t>
            </a:r>
            <a:r>
              <a:rPr lang="en-GB" dirty="0" smtClean="0"/>
              <a:t>HI-LUMI LSSR5</a:t>
            </a:r>
            <a:endParaRPr lang="en-GB" sz="5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30" y="2374421"/>
            <a:ext cx="8491070" cy="2121458"/>
          </a:xfrm>
          <a:prstGeom prst="rect">
            <a:avLst/>
          </a:prstGeom>
        </p:spPr>
      </p:pic>
      <p:sp>
        <p:nvSpPr>
          <p:cNvPr id="1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Díaz</a:t>
            </a:r>
            <a:r>
              <a:rPr lang="fr-FR" dirty="0"/>
              <a:t> - Vincent Baglin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4890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2"/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432048"/>
          </a:xfrm>
        </p:spPr>
        <p:txBody>
          <a:bodyPr/>
          <a:lstStyle/>
          <a:p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GB" dirty="0"/>
              <a:t>Introduction: </a:t>
            </a:r>
            <a:r>
              <a:rPr lang="en-GB" dirty="0" smtClean="0"/>
              <a:t>LSSR5 – between TAXN and D2</a:t>
            </a:r>
            <a:endParaRPr lang="en-GB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7472848" y="1260838"/>
            <a:ext cx="1151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Detail 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383" y="1635646"/>
            <a:ext cx="8481417" cy="25710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43608" y="978282"/>
            <a:ext cx="7519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axis = +/- 10 mm lateral displacement </a:t>
            </a:r>
            <a:r>
              <a:rPr lang="en-GB" dirty="0" smtClean="0">
                <a:sym typeface="Wingdings" panose="05000000000000000000" pitchFamily="2" charset="2"/>
              </a:rPr>
              <a:t> specific bellows (VMT type)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649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2"/>
          <p:cNvSpPr>
            <a:spLocks noGrp="1"/>
          </p:cNvSpPr>
          <p:nvPr>
            <p:ph type="title"/>
          </p:nvPr>
        </p:nvSpPr>
        <p:spPr>
          <a:xfrm>
            <a:off x="620344" y="-134601"/>
            <a:ext cx="7920000" cy="432048"/>
          </a:xfrm>
        </p:spPr>
        <p:txBody>
          <a:bodyPr/>
          <a:lstStyle/>
          <a:p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GB" dirty="0"/>
              <a:t>Introduction: </a:t>
            </a:r>
            <a:r>
              <a:rPr lang="en-GB" dirty="0" smtClean="0"/>
              <a:t>LSSR5 – bellow-pipe transition </a:t>
            </a:r>
            <a:endParaRPr lang="en-GB" sz="5400" dirty="0"/>
          </a:p>
        </p:txBody>
      </p:sp>
      <p:sp>
        <p:nvSpPr>
          <p:cNvPr id="1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332938"/>
            <a:ext cx="3682752" cy="3332663"/>
          </a:xfrm>
          <a:prstGeom prst="rect">
            <a:avLst/>
          </a:prstGeom>
        </p:spPr>
      </p:pic>
      <p:sp>
        <p:nvSpPr>
          <p:cNvPr id="9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55962" y="1582947"/>
            <a:ext cx="8410838" cy="1584175"/>
          </a:xfrm>
        </p:spPr>
        <p:txBody>
          <a:bodyPr>
            <a:normAutofit/>
          </a:bodyPr>
          <a:lstStyle/>
          <a:p>
            <a:pPr marL="171450" lvl="2" indent="-171450" algn="l">
              <a:buFontTx/>
              <a:buChar char="-"/>
            </a:pPr>
            <a:r>
              <a:rPr lang="en-GB" dirty="0" smtClean="0"/>
              <a:t>Vacuum chamber inner diameter</a:t>
            </a:r>
          </a:p>
          <a:p>
            <a:pPr marL="0" lvl="2" algn="l"/>
            <a:r>
              <a:rPr lang="en-GB" dirty="0" smtClean="0"/>
              <a:t> must be set to determine:</a:t>
            </a:r>
          </a:p>
          <a:p>
            <a:pPr marL="628650" lvl="3" indent="-171450" algn="l">
              <a:buFontTx/>
              <a:buChar char="-"/>
            </a:pPr>
            <a:r>
              <a:rPr lang="en-GB" dirty="0" smtClean="0"/>
              <a:t>If new bellows has to be design.</a:t>
            </a:r>
          </a:p>
          <a:p>
            <a:pPr marL="628650" lvl="3" indent="-171450" algn="l">
              <a:buFontTx/>
              <a:buChar char="-"/>
            </a:pPr>
            <a:r>
              <a:rPr lang="en-GB" dirty="0" smtClean="0"/>
              <a:t>Collisions between components.</a:t>
            </a:r>
          </a:p>
          <a:p>
            <a:pPr marL="628650" lvl="3" indent="-171450" algn="l">
              <a:buFontTx/>
              <a:buChar char="-"/>
            </a:pPr>
            <a:endParaRPr lang="en-GB" sz="2000" dirty="0" smtClean="0"/>
          </a:p>
          <a:p>
            <a:pPr marL="285750" indent="-285750" algn="l">
              <a:buFontTx/>
              <a:buChar char="-"/>
            </a:pPr>
            <a:endParaRPr lang="en-GB" sz="3000" dirty="0"/>
          </a:p>
          <a:p>
            <a:pPr marL="285750" indent="-285750" algn="l">
              <a:buFontTx/>
              <a:buChar char="-"/>
            </a:pP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5508104" y="4033336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FF00"/>
                </a:solidFill>
              </a:rPr>
              <a:t>BELLOW</a:t>
            </a:r>
            <a:endParaRPr lang="en-GB" sz="16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99425" y="1413670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FF00"/>
                </a:solidFill>
              </a:rPr>
              <a:t>PIPE</a:t>
            </a:r>
            <a:endParaRPr lang="en-GB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16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  <p:sp>
        <p:nvSpPr>
          <p:cNvPr id="5" name="Rectangle 4"/>
          <p:cNvSpPr/>
          <p:nvPr/>
        </p:nvSpPr>
        <p:spPr>
          <a:xfrm>
            <a:off x="1331640" y="2094696"/>
            <a:ext cx="64011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dirty="0" smtClean="0"/>
              <a:t>What is required to set the dimensions </a:t>
            </a:r>
          </a:p>
          <a:p>
            <a:pPr algn="ctr"/>
            <a:r>
              <a:rPr lang="en-GB" sz="2800" dirty="0" smtClean="0"/>
              <a:t>of the vacuum chamber?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8144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3568" y="3291830"/>
            <a:ext cx="7920000" cy="540000"/>
          </a:xfrm>
        </p:spPr>
        <p:txBody>
          <a:bodyPr/>
          <a:lstStyle/>
          <a:p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Vacuum </a:t>
            </a:r>
            <a:r>
              <a:rPr lang="en-GB" sz="4000" dirty="0"/>
              <a:t>chamber 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dimensions study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6000" dirty="0"/>
              <a:t/>
            </a:r>
            <a:br>
              <a:rPr lang="en-GB" sz="6000" dirty="0"/>
            </a:br>
            <a:endParaRPr lang="en-GB" sz="6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8344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3170" y="915566"/>
            <a:ext cx="8410838" cy="1584175"/>
          </a:xfrm>
        </p:spPr>
        <p:txBody>
          <a:bodyPr>
            <a:normAutofit/>
          </a:bodyPr>
          <a:lstStyle/>
          <a:p>
            <a:pPr marL="171450" lvl="2" indent="-171450" algn="l">
              <a:buFontTx/>
              <a:buChar char="-"/>
            </a:pPr>
            <a:r>
              <a:rPr lang="en-GB" sz="1600" b="0" dirty="0" smtClean="0"/>
              <a:t>Inputs:</a:t>
            </a:r>
          </a:p>
          <a:p>
            <a:pPr marL="628650" lvl="3" indent="-171450" algn="l">
              <a:buFontTx/>
              <a:buChar char="-"/>
            </a:pPr>
            <a:r>
              <a:rPr lang="en-GB" sz="1400" dirty="0" smtClean="0"/>
              <a:t>Beam aperture</a:t>
            </a:r>
            <a:r>
              <a:rPr lang="en-GB" sz="1400" b="0" dirty="0" smtClean="0"/>
              <a:t>: 85 mm.</a:t>
            </a:r>
          </a:p>
          <a:p>
            <a:pPr marL="171450" lvl="2" indent="-171450" algn="l">
              <a:buFontTx/>
              <a:buChar char="-"/>
            </a:pPr>
            <a:r>
              <a:rPr lang="en-GB" sz="1600" b="0" dirty="0"/>
              <a:t>Data </a:t>
            </a:r>
            <a:r>
              <a:rPr lang="en-GB" sz="1600" b="0" dirty="0" smtClean="0"/>
              <a:t>required for tolerance:</a:t>
            </a:r>
          </a:p>
          <a:p>
            <a:pPr marL="628650" lvl="3" indent="-171450" algn="l">
              <a:buFontTx/>
              <a:buChar char="-"/>
            </a:pPr>
            <a:r>
              <a:rPr lang="en-GB" sz="1400" dirty="0" smtClean="0"/>
              <a:t>Pipe mechanical tolerance</a:t>
            </a:r>
            <a:r>
              <a:rPr lang="en-GB" sz="1400" baseline="30000" dirty="0" smtClean="0"/>
              <a:t>&amp;</a:t>
            </a:r>
            <a:r>
              <a:rPr lang="en-GB" sz="1400" b="0" dirty="0" smtClean="0"/>
              <a:t>.</a:t>
            </a:r>
          </a:p>
          <a:p>
            <a:pPr marL="628650" lvl="3" indent="-171450" algn="l">
              <a:buFontTx/>
              <a:buChar char="-"/>
            </a:pPr>
            <a:r>
              <a:rPr lang="en-GB" sz="1400" dirty="0" smtClean="0"/>
              <a:t>Pipe alignment accuracy</a:t>
            </a:r>
            <a:r>
              <a:rPr lang="en-GB" sz="1200" b="0" dirty="0" smtClean="0"/>
              <a:t>. </a:t>
            </a:r>
            <a:endParaRPr lang="en-GB" sz="1200" b="0" dirty="0"/>
          </a:p>
          <a:p>
            <a:pPr marL="285750" indent="-285750" algn="l">
              <a:buFontTx/>
              <a:buChar char="-"/>
            </a:pPr>
            <a:endParaRPr lang="en-GB" sz="1600" dirty="0"/>
          </a:p>
        </p:txBody>
      </p:sp>
      <p:sp>
        <p:nvSpPr>
          <p:cNvPr id="18" name="Titre 2"/>
          <p:cNvSpPr>
            <a:spLocks noGrp="1"/>
          </p:cNvSpPr>
          <p:nvPr>
            <p:ph type="title"/>
          </p:nvPr>
        </p:nvSpPr>
        <p:spPr>
          <a:xfrm>
            <a:off x="620344" y="-308570"/>
            <a:ext cx="7920000" cy="432048"/>
          </a:xfrm>
        </p:spPr>
        <p:txBody>
          <a:bodyPr/>
          <a:lstStyle/>
          <a:p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GB" dirty="0"/>
              <a:t>Vacuum chamber </a:t>
            </a:r>
            <a:r>
              <a:rPr lang="en-GB" dirty="0" smtClean="0"/>
              <a:t>dimensions study</a:t>
            </a:r>
            <a:endParaRPr lang="en-GB" sz="5400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 algn="ctr"/>
            <a:r>
              <a:rPr lang="fr-FR" noProof="0" dirty="0" smtClean="0"/>
              <a:t>Pablo Santos </a:t>
            </a:r>
            <a:r>
              <a:rPr lang="fr-FR" noProof="0" dirty="0" err="1" smtClean="0"/>
              <a:t>Díaz</a:t>
            </a:r>
            <a:r>
              <a:rPr lang="fr-FR" dirty="0"/>
              <a:t> - Vincent Baglin </a:t>
            </a:r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70" y="2354413"/>
            <a:ext cx="2291888" cy="20399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1475656" y="3075806"/>
            <a:ext cx="641417" cy="504056"/>
          </a:xfrm>
          <a:prstGeom prst="straightConnector1">
            <a:avLst/>
          </a:prstGeom>
          <a:ln>
            <a:solidFill>
              <a:srgbClr val="92D05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051720" y="3681727"/>
            <a:ext cx="130706" cy="169219"/>
          </a:xfrm>
          <a:prstGeom prst="straightConnector1">
            <a:avLst/>
          </a:prstGeom>
          <a:ln>
            <a:solidFill>
              <a:srgbClr val="FFFF00"/>
            </a:solidFill>
            <a:headEnd type="arrow" w="sm" len="sm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547664" y="4011910"/>
            <a:ext cx="72008" cy="288032"/>
          </a:xfrm>
          <a:prstGeom prst="straightConnector1">
            <a:avLst/>
          </a:prstGeom>
          <a:ln>
            <a:solidFill>
              <a:srgbClr val="7030A0"/>
            </a:solidFill>
            <a:headEnd type="arrow" w="sm" len="sm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3185265" y="1242361"/>
            <a:ext cx="144016" cy="144016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524692" y="1791864"/>
            <a:ext cx="144016" cy="144016"/>
          </a:xfrm>
          <a:prstGeom prst="ellipse">
            <a:avLst/>
          </a:prstGeom>
          <a:gradFill>
            <a:gsLst>
              <a:gs pos="100000">
                <a:srgbClr val="FFFF00"/>
              </a:gs>
              <a:gs pos="0">
                <a:srgbClr val="FFFF0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380676" y="2046278"/>
            <a:ext cx="144016" cy="144016"/>
          </a:xfrm>
          <a:prstGeom prst="ellipse">
            <a:avLst/>
          </a:prstGeom>
          <a:gradFill>
            <a:gsLst>
              <a:gs pos="100000">
                <a:srgbClr val="7030A0"/>
              </a:gs>
              <a:gs pos="100000">
                <a:srgbClr val="FFFF0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163228" y="3117072"/>
            <a:ext cx="5923239" cy="427261"/>
          </a:xfrm>
        </p:spPr>
        <p:txBody>
          <a:bodyPr>
            <a:normAutofit/>
          </a:bodyPr>
          <a:lstStyle/>
          <a:p>
            <a:pPr marL="171450" lvl="2" indent="-171450" algn="l">
              <a:buFontTx/>
              <a:buChar char="-"/>
            </a:pPr>
            <a:r>
              <a:rPr lang="en-GB" sz="2000" u="sng" dirty="0" smtClean="0"/>
              <a:t>Which </a:t>
            </a:r>
            <a:r>
              <a:rPr lang="en-GB" sz="2000" u="sng" dirty="0"/>
              <a:t>is the alignment </a:t>
            </a:r>
            <a:r>
              <a:rPr lang="en-GB" sz="2000" u="sng" dirty="0" smtClean="0"/>
              <a:t>tolerance accuracy?</a:t>
            </a:r>
            <a:endParaRPr lang="en-GB" sz="2000" u="sng" dirty="0"/>
          </a:p>
          <a:p>
            <a:pPr marL="171450" lvl="2" indent="-171450" algn="l">
              <a:buFontTx/>
              <a:buChar char="-"/>
            </a:pPr>
            <a:endParaRPr lang="en-GB" u="sng" dirty="0"/>
          </a:p>
          <a:p>
            <a:pPr marL="285750" indent="-285750" algn="l">
              <a:buFontTx/>
              <a:buChar char="-"/>
            </a:pPr>
            <a:endParaRPr lang="en-GB" sz="1600" dirty="0"/>
          </a:p>
        </p:txBody>
      </p:sp>
      <p:cxnSp>
        <p:nvCxnSpPr>
          <p:cNvPr id="6" name="Straight Arrow Connector 5"/>
          <p:cNvCxnSpPr>
            <a:endCxn id="11" idx="1"/>
          </p:cNvCxnSpPr>
          <p:nvPr/>
        </p:nvCxnSpPr>
        <p:spPr>
          <a:xfrm flipV="1">
            <a:off x="7406347" y="1493876"/>
            <a:ext cx="326470" cy="1699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732817" y="1339987"/>
            <a:ext cx="1312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Assumed*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3663198" y="3748930"/>
            <a:ext cx="4455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85 + yellow + yellow = 85+0.9+0.9 = 86.8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86.8 + purple + purple = 90.8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91 mm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339220" y="2836905"/>
            <a:ext cx="130706" cy="169219"/>
          </a:xfrm>
          <a:prstGeom prst="straightConnector1">
            <a:avLst/>
          </a:prstGeom>
          <a:ln>
            <a:solidFill>
              <a:srgbClr val="FFFF00"/>
            </a:solidFill>
            <a:headEnd type="arrow" w="sm" len="sm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1969973" y="2440016"/>
            <a:ext cx="72008" cy="246200"/>
          </a:xfrm>
          <a:prstGeom prst="straightConnector1">
            <a:avLst/>
          </a:prstGeom>
          <a:ln>
            <a:solidFill>
              <a:srgbClr val="7030A0"/>
            </a:solidFill>
            <a:headEnd type="arrow" w="sm" len="sm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350094" y="1663864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Minimum value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32131" y="4620147"/>
            <a:ext cx="12971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* Today for LHC = 3 mm</a:t>
            </a:r>
            <a:endParaRPr lang="en-GB" sz="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4649" y="1034383"/>
            <a:ext cx="3552694" cy="16339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41981" y="4417517"/>
            <a:ext cx="36375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aseline="30000" dirty="0" smtClean="0"/>
              <a:t>&amp; </a:t>
            </a:r>
            <a:r>
              <a:rPr lang="en-GB" sz="800" dirty="0" err="1" smtClean="0"/>
              <a:t>Mech</a:t>
            </a:r>
            <a:r>
              <a:rPr lang="en-GB" sz="800" dirty="0" smtClean="0"/>
              <a:t> </a:t>
            </a:r>
            <a:r>
              <a:rPr lang="en-GB" sz="800" dirty="0" err="1" smtClean="0"/>
              <a:t>Tol</a:t>
            </a:r>
            <a:r>
              <a:rPr lang="en-GB" sz="800" dirty="0" smtClean="0"/>
              <a:t>. = </a:t>
            </a:r>
            <a:r>
              <a:rPr lang="en-GB" sz="800" dirty="0" err="1" smtClean="0"/>
              <a:t>Cylindricity</a:t>
            </a:r>
            <a:r>
              <a:rPr lang="en-GB" sz="800" dirty="0" smtClean="0"/>
              <a:t> = </a:t>
            </a:r>
            <a:r>
              <a:rPr lang="en-GB" sz="800" dirty="0" err="1" smtClean="0"/>
              <a:t>concentricity+straightness+parallelism</a:t>
            </a:r>
            <a:r>
              <a:rPr lang="en-GB" sz="800" dirty="0" smtClean="0"/>
              <a:t> = 1.8 mm 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54597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CB4D459-97E4-4AFB-8B36-8A9BE1329DA8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8946e33d-fd2f-4ae4-8ee9-d90c129cdf9e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6380</TotalTime>
  <Words>761</Words>
  <Application>Microsoft Office PowerPoint</Application>
  <PresentationFormat>On-screen Show (16:9)</PresentationFormat>
  <Paragraphs>178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Courier New</vt:lpstr>
      <vt:lpstr>Wingdings</vt:lpstr>
      <vt:lpstr>Thème Office</vt:lpstr>
      <vt:lpstr>HL-LHC LSSR5 integration - Alignment</vt:lpstr>
      <vt:lpstr>OUTLINE</vt:lpstr>
      <vt:lpstr> Introduction:  HI-LUMI LSSR5  </vt:lpstr>
      <vt:lpstr> Introduction: HI-LUMI LSSR5</vt:lpstr>
      <vt:lpstr> Introduction: LSSR5 – between TAXN and D2</vt:lpstr>
      <vt:lpstr> Introduction: LSSR5 – bellow-pipe transition </vt:lpstr>
      <vt:lpstr>PowerPoint Presentation</vt:lpstr>
      <vt:lpstr> Vacuum chamber  dimensions study   </vt:lpstr>
      <vt:lpstr> Vacuum chamber dimensions study</vt:lpstr>
      <vt:lpstr> Bellow dimensions study  </vt:lpstr>
      <vt:lpstr>Bellow optimization</vt:lpstr>
      <vt:lpstr>Transition tube joint</vt:lpstr>
      <vt:lpstr>Transition tube</vt:lpstr>
      <vt:lpstr>RF Finger joint</vt:lpstr>
      <vt:lpstr>Conclusions  Bellow optimization and vacuum chamber study</vt:lpstr>
      <vt:lpstr> Alignment equipment   </vt:lpstr>
      <vt:lpstr>Alignment equipment</vt:lpstr>
      <vt:lpstr>Alignment equipment</vt:lpstr>
      <vt:lpstr>Alignment equipment: VA</vt:lpstr>
      <vt:lpstr>Alignment equipment: VC</vt:lpstr>
      <vt:lpstr>Alignment  equipment: VMT</vt:lpstr>
      <vt:lpstr> Questions     </vt:lpstr>
      <vt:lpstr>Questions</vt:lpstr>
      <vt:lpstr>THANK YOU FOR YOUR ATTENTION!!!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Pablo Santos Diaz</cp:lastModifiedBy>
  <cp:revision>240</cp:revision>
  <cp:lastPrinted>2016-03-18T07:47:38Z</cp:lastPrinted>
  <dcterms:created xsi:type="dcterms:W3CDTF">2016-02-12T09:02:01Z</dcterms:created>
  <dcterms:modified xsi:type="dcterms:W3CDTF">2016-04-22T14:49:17Z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