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56" r:id="rId5"/>
    <p:sldId id="285" r:id="rId6"/>
    <p:sldId id="28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403"/>
    <a:srgbClr val="317F55"/>
    <a:srgbClr val="001489"/>
    <a:srgbClr val="0737A0"/>
    <a:srgbClr val="982029"/>
    <a:srgbClr val="1F34CF"/>
    <a:srgbClr val="0000FF"/>
    <a:srgbClr val="0A76D8"/>
    <a:srgbClr val="377DE5"/>
    <a:srgbClr val="152C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827" autoAdjust="0"/>
  </p:normalViewPr>
  <p:slideViewPr>
    <p:cSldViewPr snapToGrid="0">
      <p:cViewPr>
        <p:scale>
          <a:sx n="90" d="100"/>
          <a:sy n="90" d="100"/>
        </p:scale>
        <p:origin x="-1304" y="-80"/>
      </p:cViewPr>
      <p:guideLst>
        <p:guide orient="horz" pos="21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5DD19-6CA3-4745-A627-3E7F089F7F57}" type="datetime1">
              <a:rPr lang="en-US" smtClean="0"/>
              <a:t>31/05/16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your name &amp; title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B81B-1B2E-46AB-89F7-BD86854096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4443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CC4BC-0A13-844E-94E9-EF933F61F373}" type="datetime1">
              <a:rPr lang="en-US" smtClean="0"/>
              <a:t>31/05/16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33" y="1644586"/>
            <a:ext cx="8780746" cy="1767235"/>
          </a:xfrm>
        </p:spPr>
        <p:txBody>
          <a:bodyPr anchor="ctr">
            <a:normAutofit/>
          </a:bodyPr>
          <a:lstStyle>
            <a:lvl1pPr algn="r">
              <a:defRPr sz="4800" b="1">
                <a:solidFill>
                  <a:srgbClr val="0014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70" y="3218930"/>
            <a:ext cx="8780746" cy="1266106"/>
          </a:xfrm>
        </p:spPr>
        <p:txBody>
          <a:bodyPr anchor="ctr">
            <a:normAutofit/>
          </a:bodyPr>
          <a:lstStyle>
            <a:lvl1pPr marL="0" indent="0" algn="r">
              <a:buNone/>
              <a:defRPr lang="en-GB" sz="2800" b="1" kern="1200" dirty="0">
                <a:solidFill>
                  <a:srgbClr val="001489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6273452" y="887981"/>
            <a:ext cx="2339414" cy="544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2800" b="1" kern="1200" dirty="0">
                <a:solidFill>
                  <a:srgbClr val="0737A0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solidFill>
                  <a:srgbClr val="001489"/>
                </a:solidFill>
                <a:latin typeface="Avenir Next Condensed Medium"/>
                <a:cs typeface="Avenir Next Condensed Medium"/>
              </a:rPr>
              <a:t>Mid-Term</a:t>
            </a:r>
            <a:r>
              <a:rPr lang="en-US" sz="2600" baseline="0" dirty="0" smtClean="0">
                <a:solidFill>
                  <a:srgbClr val="001489"/>
                </a:solidFill>
                <a:latin typeface="Avenir Next Condensed Medium"/>
                <a:cs typeface="Avenir Next Condensed Medium"/>
              </a:rPr>
              <a:t> Review </a:t>
            </a:r>
            <a:endParaRPr lang="en-US" sz="2600" dirty="0">
              <a:solidFill>
                <a:srgbClr val="001489"/>
              </a:solidFill>
              <a:latin typeface="Avenir Next Condensed Medium"/>
              <a:cs typeface="Avenir Next Condensed Medium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"/>
          <a:stretch/>
        </p:blipFill>
        <p:spPr>
          <a:xfrm>
            <a:off x="-7145" y="0"/>
            <a:ext cx="6479383" cy="1470788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05424" y="6353135"/>
            <a:ext cx="8118921" cy="417364"/>
            <a:chOff x="767249" y="4044454"/>
            <a:chExt cx="8118921" cy="41736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249" y="4044454"/>
              <a:ext cx="625781" cy="4173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1393029" y="4099247"/>
              <a:ext cx="74931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kern="1200" dirty="0" smtClean="0">
                  <a:solidFill>
                    <a:srgbClr val="001489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project is funded by the European Union under Grant Agreement no. 645479</a:t>
              </a:r>
              <a:endParaRPr lang="de-DE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142957"/>
            <a:ext cx="8666018" cy="5150687"/>
          </a:xfrm>
        </p:spPr>
        <p:txBody>
          <a:bodyPr/>
          <a:lstStyle>
            <a:lvl1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3545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7600" y="6426000"/>
            <a:ext cx="868494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>
                <a:solidFill>
                  <a:srgbClr val="001489"/>
                </a:solidFill>
              </a:rPr>
              <a:pPr/>
              <a:t>31 May 2016</a:t>
            </a:fld>
            <a:r>
              <a:rPr lang="en-US" dirty="0" smtClean="0">
                <a:solidFill>
                  <a:srgbClr val="001489"/>
                </a:solidFill>
              </a:rPr>
              <a:t>  			                       TSS: WP 5 – Training &amp;</a:t>
            </a:r>
            <a:r>
              <a:rPr lang="en-US" baseline="0" dirty="0" smtClean="0">
                <a:solidFill>
                  <a:srgbClr val="001489"/>
                </a:solidFill>
              </a:rPr>
              <a:t> Knowledge Transfer</a:t>
            </a:r>
            <a:endParaRPr lang="en-GB" dirty="0">
              <a:solidFill>
                <a:srgbClr val="0014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757" y="1135857"/>
            <a:ext cx="8678486" cy="3725078"/>
          </a:xfrm>
        </p:spPr>
        <p:txBody>
          <a:bodyPr/>
          <a:lstStyle>
            <a:lvl1pPr marL="0" indent="0">
              <a:buNone/>
              <a:defRPr sz="180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31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9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62" y="1144800"/>
            <a:ext cx="4314838" cy="5184563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4800"/>
            <a:ext cx="4343400" cy="5177419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31 May 2016</a:t>
            </a:fld>
            <a:endParaRPr lang="en-GB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31 May 2016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242493" y="1461600"/>
            <a:ext cx="8659013" cy="880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rgbClr val="0737A0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31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9" t="-195485" r="8839" b="195485"/>
          <a:stretch/>
        </p:blipFill>
        <p:spPr>
          <a:xfrm>
            <a:off x="1283111" y="2730587"/>
            <a:ext cx="4767645" cy="139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33" y="2255658"/>
            <a:ext cx="8780746" cy="1767235"/>
          </a:xfrm>
        </p:spPr>
        <p:txBody>
          <a:bodyPr>
            <a:normAutofit/>
          </a:bodyPr>
          <a:lstStyle/>
          <a:p>
            <a:r>
              <a:rPr lang="en-GB" dirty="0" smtClean="0"/>
              <a:t>Overview of today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70" y="3830002"/>
            <a:ext cx="8780746" cy="1266106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GB" dirty="0" smtClean="0"/>
              <a:t>Thomas Schörner-Sadenius</a:t>
            </a:r>
            <a:endParaRPr lang="en-GB" sz="2200" dirty="0" smtClean="0"/>
          </a:p>
          <a:p>
            <a:pPr>
              <a:lnSpc>
                <a:spcPct val="70000"/>
              </a:lnSpc>
            </a:pPr>
            <a:r>
              <a:rPr lang="en-GB" sz="2200" dirty="0" smtClean="0"/>
              <a:t>Santander, 31 May 2016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>
            <a:normAutofit/>
          </a:bodyPr>
          <a:lstStyle/>
          <a:p>
            <a:r>
              <a:rPr lang="en-GB" dirty="0" smtClean="0"/>
              <a:t>Present today</a:t>
            </a:r>
            <a:endParaRPr lang="en-GB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224598" y="876140"/>
            <a:ext cx="8584864" cy="5507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EU: Marjory </a:t>
            </a:r>
            <a:r>
              <a:rPr lang="en-US" dirty="0" err="1" smtClean="0"/>
              <a:t>Genachte</a:t>
            </a:r>
            <a:endParaRPr lang="en-US" dirty="0" smtClean="0"/>
          </a:p>
          <a:p>
            <a:r>
              <a:rPr lang="en-US" dirty="0" smtClean="0"/>
              <a:t>External reviewer: Paolo </a:t>
            </a:r>
            <a:r>
              <a:rPr lang="en-US" dirty="0" err="1" smtClean="0"/>
              <a:t>Giacomelli</a:t>
            </a:r>
            <a:r>
              <a:rPr lang="en-US" dirty="0" smtClean="0"/>
              <a:t> (INFN Bologna)</a:t>
            </a:r>
          </a:p>
          <a:p>
            <a:endParaRPr lang="en-US" dirty="0"/>
          </a:p>
          <a:p>
            <a:r>
              <a:rPr lang="en-US" dirty="0" smtClean="0"/>
              <a:t>CEA: ---</a:t>
            </a:r>
          </a:p>
          <a:p>
            <a:r>
              <a:rPr lang="en-US" dirty="0" smtClean="0"/>
              <a:t>CERN: Nicolas </a:t>
            </a:r>
            <a:r>
              <a:rPr lang="en-US" dirty="0" err="1" smtClean="0"/>
              <a:t>Friedli</a:t>
            </a:r>
            <a:r>
              <a:rPr lang="en-US" dirty="0" smtClean="0"/>
              <a:t>, Cecile </a:t>
            </a:r>
            <a:r>
              <a:rPr lang="en-US" dirty="0" err="1" smtClean="0"/>
              <a:t>Granier</a:t>
            </a:r>
            <a:r>
              <a:rPr lang="en-US" dirty="0" smtClean="0"/>
              <a:t>, Seamus </a:t>
            </a:r>
            <a:r>
              <a:rPr lang="en-US" dirty="0" err="1" smtClean="0"/>
              <a:t>Hegarty</a:t>
            </a:r>
            <a:r>
              <a:rPr lang="en-US" dirty="0" smtClean="0"/>
              <a:t>, </a:t>
            </a:r>
            <a:r>
              <a:rPr lang="en-US" dirty="0" smtClean="0"/>
              <a:t>Andrea Latina, </a:t>
            </a:r>
            <a:r>
              <a:rPr lang="en-US" dirty="0" err="1" smtClean="0"/>
              <a:t>Steinar</a:t>
            </a:r>
            <a:r>
              <a:rPr lang="en-US" dirty="0" smtClean="0"/>
              <a:t> </a:t>
            </a:r>
            <a:r>
              <a:rPr lang="en-US" dirty="0" err="1" smtClean="0"/>
              <a:t>Stapnes</a:t>
            </a:r>
            <a:endParaRPr lang="en-US" dirty="0" smtClean="0"/>
          </a:p>
          <a:p>
            <a:r>
              <a:rPr lang="en-US" dirty="0" smtClean="0"/>
              <a:t>CNRS: Philip </a:t>
            </a:r>
            <a:r>
              <a:rPr lang="en-US" dirty="0" err="1" smtClean="0"/>
              <a:t>Bambade</a:t>
            </a:r>
            <a:endParaRPr lang="en-US" dirty="0" smtClean="0"/>
          </a:p>
          <a:p>
            <a:r>
              <a:rPr lang="en-US" dirty="0" smtClean="0"/>
              <a:t>CSIC: Angeles </a:t>
            </a:r>
            <a:r>
              <a:rPr lang="en-US" dirty="0" err="1"/>
              <a:t>Faus-Golfe</a:t>
            </a:r>
            <a:r>
              <a:rPr lang="en-US" dirty="0"/>
              <a:t> </a:t>
            </a:r>
          </a:p>
          <a:p>
            <a:r>
              <a:rPr lang="en-US" dirty="0" smtClean="0"/>
              <a:t>DESY: Anne </a:t>
            </a:r>
            <a:r>
              <a:rPr lang="en-US" dirty="0" err="1" smtClean="0"/>
              <a:t>Schuetz</a:t>
            </a:r>
            <a:r>
              <a:rPr lang="en-US" dirty="0" smtClean="0"/>
              <a:t>, </a:t>
            </a:r>
            <a:r>
              <a:rPr lang="en-US" dirty="0" err="1" smtClean="0"/>
              <a:t>Karsten</a:t>
            </a:r>
            <a:r>
              <a:rPr lang="en-US" dirty="0" smtClean="0"/>
              <a:t> </a:t>
            </a:r>
            <a:r>
              <a:rPr lang="en-US" dirty="0" err="1" smtClean="0"/>
              <a:t>Buesser</a:t>
            </a:r>
            <a:r>
              <a:rPr lang="en-US" dirty="0" smtClean="0"/>
              <a:t>, Klaus </a:t>
            </a:r>
            <a:r>
              <a:rPr lang="en-US" dirty="0" err="1" smtClean="0"/>
              <a:t>Sinram</a:t>
            </a:r>
            <a:r>
              <a:rPr lang="en-US" dirty="0" smtClean="0"/>
              <a:t>, Natalia </a:t>
            </a:r>
            <a:r>
              <a:rPr lang="en-US" dirty="0" err="1" smtClean="0"/>
              <a:t>Potylitsina</a:t>
            </a:r>
            <a:r>
              <a:rPr lang="en-US" dirty="0" smtClean="0"/>
              <a:t> </a:t>
            </a:r>
            <a:r>
              <a:rPr lang="en-US" dirty="0" err="1" smtClean="0"/>
              <a:t>Kube</a:t>
            </a:r>
            <a:r>
              <a:rPr lang="en-US" dirty="0" smtClean="0"/>
              <a:t>, Marcel </a:t>
            </a:r>
            <a:r>
              <a:rPr lang="en-US" dirty="0" err="1" smtClean="0"/>
              <a:t>Stanitzki</a:t>
            </a:r>
            <a:r>
              <a:rPr lang="en-US" dirty="0" smtClean="0"/>
              <a:t>, Thomas Schörner-Sadenius</a:t>
            </a:r>
          </a:p>
          <a:p>
            <a:r>
              <a:rPr lang="en-US" dirty="0" smtClean="0"/>
              <a:t>KEK: </a:t>
            </a:r>
            <a:r>
              <a:rPr lang="en-US" dirty="0" err="1" smtClean="0"/>
              <a:t>Katsuo</a:t>
            </a:r>
            <a:r>
              <a:rPr lang="en-US" dirty="0" smtClean="0"/>
              <a:t> </a:t>
            </a:r>
            <a:r>
              <a:rPr lang="en-US" dirty="0" err="1" smtClean="0"/>
              <a:t>Tokushuku</a:t>
            </a:r>
            <a:endParaRPr lang="en-US" dirty="0"/>
          </a:p>
          <a:p>
            <a:r>
              <a:rPr lang="en-US" dirty="0" smtClean="0"/>
              <a:t>RHUL: </a:t>
            </a:r>
            <a:r>
              <a:rPr lang="en-US" dirty="0" err="1" smtClean="0"/>
              <a:t>Pavel</a:t>
            </a:r>
            <a:r>
              <a:rPr lang="en-US" dirty="0" smtClean="0"/>
              <a:t> </a:t>
            </a:r>
            <a:r>
              <a:rPr lang="en-US" dirty="0" err="1" smtClean="0"/>
              <a:t>Karataev</a:t>
            </a:r>
            <a:r>
              <a:rPr lang="en-US" dirty="0" smtClean="0"/>
              <a:t>, </a:t>
            </a:r>
            <a:r>
              <a:rPr lang="en-US" dirty="0" smtClean="0"/>
              <a:t>(Emi </a:t>
            </a:r>
            <a:r>
              <a:rPr lang="en-US" dirty="0" err="1" smtClean="0"/>
              <a:t>Yamakawa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UOXF: Phil Burrows, </a:t>
            </a:r>
            <a:r>
              <a:rPr lang="en-US" dirty="0" err="1"/>
              <a:t>Neven</a:t>
            </a:r>
            <a:r>
              <a:rPr lang="en-US" dirty="0"/>
              <a:t> </a:t>
            </a:r>
            <a:r>
              <a:rPr lang="en-US" dirty="0" err="1"/>
              <a:t>Blaskovic</a:t>
            </a:r>
            <a:r>
              <a:rPr lang="en-US" dirty="0"/>
              <a:t> </a:t>
            </a:r>
            <a:r>
              <a:rPr lang="en-US" dirty="0" err="1"/>
              <a:t>Kraljevic</a:t>
            </a:r>
            <a:endParaRPr lang="en-US" dirty="0" smtClean="0"/>
          </a:p>
          <a:p>
            <a:r>
              <a:rPr lang="en-US" dirty="0" err="1" smtClean="0"/>
              <a:t>UoT</a:t>
            </a:r>
            <a:r>
              <a:rPr lang="en-US" dirty="0" smtClean="0"/>
              <a:t>: ---</a:t>
            </a:r>
          </a:p>
        </p:txBody>
      </p:sp>
    </p:spTree>
    <p:extLst>
      <p:ext uri="{BB962C8B-B14F-4D97-AF65-F5344CB8AC3E}">
        <p14:creationId xmlns:p14="http://schemas.microsoft.com/office/powerpoint/2010/main" val="807018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>
            <a:normAutofit/>
          </a:bodyPr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pic>
        <p:nvPicPr>
          <p:cNvPr id="2" name="Picture 1" descr="Screen Shot 2016-05-27 at 14.20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21" y="197555"/>
            <a:ext cx="6668971" cy="619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62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4E4EAC-21A4-4182-9C09-8345A03794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C0BE85-B973-4964-8B9D-7302D1ED70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DA058B-73F5-4FEB-B047-F6A6208FC0B5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3441</TotalTime>
  <Words>107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Overview of today</vt:lpstr>
      <vt:lpstr>Present today</vt:lpstr>
      <vt:lpstr>Agenda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Thomas Schörner-Sadenius</cp:lastModifiedBy>
  <cp:revision>165</cp:revision>
  <cp:lastPrinted>2016-05-26T14:19:35Z</cp:lastPrinted>
  <dcterms:created xsi:type="dcterms:W3CDTF">2015-04-17T13:06:14Z</dcterms:created>
  <dcterms:modified xsi:type="dcterms:W3CDTF">2016-05-31T06:26:03Z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