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43"/>
  </p:notesMasterIdLst>
  <p:handoutMasterIdLst>
    <p:handoutMasterId r:id="rId44"/>
  </p:handoutMasterIdLst>
  <p:sldIdLst>
    <p:sldId id="256" r:id="rId5"/>
    <p:sldId id="310" r:id="rId6"/>
    <p:sldId id="258" r:id="rId7"/>
    <p:sldId id="259" r:id="rId8"/>
    <p:sldId id="261" r:id="rId9"/>
    <p:sldId id="260" r:id="rId10"/>
    <p:sldId id="267" r:id="rId11"/>
    <p:sldId id="262" r:id="rId12"/>
    <p:sldId id="263" r:id="rId13"/>
    <p:sldId id="264" r:id="rId14"/>
    <p:sldId id="268" r:id="rId15"/>
    <p:sldId id="291" r:id="rId16"/>
    <p:sldId id="274" r:id="rId17"/>
    <p:sldId id="275" r:id="rId18"/>
    <p:sldId id="276" r:id="rId19"/>
    <p:sldId id="293" r:id="rId20"/>
    <p:sldId id="294" r:id="rId21"/>
    <p:sldId id="304" r:id="rId22"/>
    <p:sldId id="300" r:id="rId23"/>
    <p:sldId id="301" r:id="rId24"/>
    <p:sldId id="302" r:id="rId25"/>
    <p:sldId id="297" r:id="rId26"/>
    <p:sldId id="296" r:id="rId27"/>
    <p:sldId id="286" r:id="rId28"/>
    <p:sldId id="285" r:id="rId29"/>
    <p:sldId id="298" r:id="rId30"/>
    <p:sldId id="295" r:id="rId31"/>
    <p:sldId id="269" r:id="rId32"/>
    <p:sldId id="281" r:id="rId33"/>
    <p:sldId id="292" r:id="rId34"/>
    <p:sldId id="282" r:id="rId35"/>
    <p:sldId id="299" r:id="rId36"/>
    <p:sldId id="307" r:id="rId37"/>
    <p:sldId id="305" r:id="rId38"/>
    <p:sldId id="306" r:id="rId39"/>
    <p:sldId id="270" r:id="rId40"/>
    <p:sldId id="271" r:id="rId41"/>
    <p:sldId id="309"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7F55"/>
    <a:srgbClr val="001489"/>
    <a:srgbClr val="0737A0"/>
    <a:srgbClr val="982029"/>
    <a:srgbClr val="1F34CF"/>
    <a:srgbClr val="0000FF"/>
    <a:srgbClr val="0A76D8"/>
    <a:srgbClr val="377DE5"/>
    <a:srgbClr val="152C9F"/>
    <a:srgbClr val="1D3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0827" autoAdjust="0"/>
  </p:normalViewPr>
  <p:slideViewPr>
    <p:cSldViewPr snapToGrid="0">
      <p:cViewPr>
        <p:scale>
          <a:sx n="143" d="100"/>
          <a:sy n="143" d="100"/>
        </p:scale>
        <p:origin x="-544" y="-80"/>
      </p:cViewPr>
      <p:guideLst>
        <p:guide orient="horz" pos="2169"/>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1C5DD19-6CA3-4745-A627-3E7F089F7F57}" type="datetime1">
              <a:rPr lang="en-US" smtClean="0"/>
              <a:t>27/05/16</a:t>
            </a:fld>
            <a:endParaRPr lang="de-DE"/>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de-DE" smtClean="0"/>
              <a:t>your name &amp; title</a:t>
            </a:r>
            <a:endParaRPr lang="de-DE"/>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49B81B-1B2E-46AB-89F7-BD868540963F}" type="slidenum">
              <a:rPr lang="de-DE" smtClean="0"/>
              <a:t>‹#›</a:t>
            </a:fld>
            <a:endParaRPr lang="de-DE"/>
          </a:p>
        </p:txBody>
      </p:sp>
    </p:spTree>
    <p:extLst>
      <p:ext uri="{BB962C8B-B14F-4D97-AF65-F5344CB8AC3E}">
        <p14:creationId xmlns:p14="http://schemas.microsoft.com/office/powerpoint/2010/main" val="3027444375"/>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ECC4BC-0A13-844E-94E9-EF933F61F373}" type="datetime1">
              <a:rPr lang="en-US" smtClean="0"/>
              <a:t>27/05/16</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en-GB" smtClean="0"/>
              <a:t>your name &amp; title</a:t>
            </a:r>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5</a:t>
            </a:fld>
            <a:endParaRPr lang="en-GB"/>
          </a:p>
        </p:txBody>
      </p:sp>
    </p:spTree>
    <p:extLst>
      <p:ext uri="{BB962C8B-B14F-4D97-AF65-F5344CB8AC3E}">
        <p14:creationId xmlns:p14="http://schemas.microsoft.com/office/powerpoint/2010/main" val="1122438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wait</a:t>
            </a:r>
            <a:r>
              <a:rPr lang="en-US" baseline="0" dirty="0" smtClean="0"/>
              <a:t> for input </a:t>
            </a:r>
            <a:r>
              <a:rPr lang="en-US" baseline="0" dirty="0" err="1" smtClean="0"/>
              <a:t>Eckhard</a:t>
            </a:r>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34</a:t>
            </a:fld>
            <a:endParaRPr lang="en-GB"/>
          </a:p>
        </p:txBody>
      </p:sp>
    </p:spTree>
    <p:extLst>
      <p:ext uri="{BB962C8B-B14F-4D97-AF65-F5344CB8AC3E}">
        <p14:creationId xmlns:p14="http://schemas.microsoft.com/office/powerpoint/2010/main" val="2319851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wait</a:t>
            </a:r>
            <a:r>
              <a:rPr lang="en-US" baseline="0" dirty="0" smtClean="0"/>
              <a:t> for input </a:t>
            </a:r>
            <a:r>
              <a:rPr lang="en-US" baseline="0" dirty="0" err="1" smtClean="0"/>
              <a:t>Eckhard</a:t>
            </a:r>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35</a:t>
            </a:fld>
            <a:endParaRPr lang="en-GB"/>
          </a:p>
        </p:txBody>
      </p:sp>
    </p:spTree>
    <p:extLst>
      <p:ext uri="{BB962C8B-B14F-4D97-AF65-F5344CB8AC3E}">
        <p14:creationId xmlns:p14="http://schemas.microsoft.com/office/powerpoint/2010/main" val="2319851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Task 1.3</a:t>
            </a:r>
            <a:r>
              <a:rPr lang="en-US" baseline="0" dirty="0" smtClean="0"/>
              <a:t> </a:t>
            </a:r>
            <a:r>
              <a:rPr lang="en-US" baseline="0" dirty="0" err="1" smtClean="0"/>
              <a:t>zeigt</a:t>
            </a:r>
            <a:r>
              <a:rPr lang="en-US" baseline="0" dirty="0" smtClean="0"/>
              <a:t> </a:t>
            </a:r>
            <a:r>
              <a:rPr lang="en-US" baseline="0" dirty="0" err="1" smtClean="0"/>
              <a:t>einen</a:t>
            </a:r>
            <a:r>
              <a:rPr lang="en-US" baseline="0" dirty="0" smtClean="0"/>
              <a:t> solid-state amplifier for PSB; well-established KEK-CERN collaboration (for J-PARC in 2002-2006), Japan will contribute R&amp;D and 44 SSAs</a:t>
            </a:r>
          </a:p>
          <a:p>
            <a:endParaRPr lang="en-US" baseline="0" dirty="0" smtClean="0"/>
          </a:p>
          <a:p>
            <a:r>
              <a:rPr lang="en-US" baseline="0" dirty="0" err="1" smtClean="0"/>
              <a:t>Steinar</a:t>
            </a:r>
            <a:r>
              <a:rPr lang="en-US" baseline="0" dirty="0" smtClean="0"/>
              <a:t>: KEK will deliver magnet alloy cores and various other in-kind deliverables, also solid state power supplies. Followed up at KEK by E-JADE </a:t>
            </a:r>
            <a:r>
              <a:rPr lang="en-US" baseline="0" dirty="0" err="1" smtClean="0"/>
              <a:t>secondments</a:t>
            </a:r>
            <a:r>
              <a:rPr lang="en-US" baseline="0" dirty="0" smtClean="0"/>
              <a:t>. Not very much so far </a:t>
            </a:r>
            <a:r>
              <a:rPr lang="is-IS" baseline="0" dirty="0" smtClean="0"/>
              <a:t>… not optimistc. </a:t>
            </a:r>
            <a:r>
              <a:rPr lang="en-US" baseline="0" dirty="0" smtClean="0"/>
              <a:t>C</a:t>
            </a:r>
            <a:r>
              <a:rPr lang="is-IS" baseline="0" dirty="0" smtClean="0"/>
              <a:t>urrently signing paers – not fully started. </a:t>
            </a:r>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6</a:t>
            </a:fld>
            <a:endParaRPr lang="en-GB"/>
          </a:p>
        </p:txBody>
      </p:sp>
    </p:spTree>
    <p:extLst>
      <p:ext uri="{BB962C8B-B14F-4D97-AF65-F5344CB8AC3E}">
        <p14:creationId xmlns:p14="http://schemas.microsoft.com/office/powerpoint/2010/main" val="1122438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8</a:t>
            </a:fld>
            <a:endParaRPr lang="en-GB"/>
          </a:p>
        </p:txBody>
      </p:sp>
    </p:spTree>
    <p:extLst>
      <p:ext uri="{BB962C8B-B14F-4D97-AF65-F5344CB8AC3E}">
        <p14:creationId xmlns:p14="http://schemas.microsoft.com/office/powerpoint/2010/main" val="18515235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9</a:t>
            </a:fld>
            <a:endParaRPr lang="en-GB"/>
          </a:p>
        </p:txBody>
      </p:sp>
    </p:spTree>
    <p:extLst>
      <p:ext uri="{BB962C8B-B14F-4D97-AF65-F5344CB8AC3E}">
        <p14:creationId xmlns:p14="http://schemas.microsoft.com/office/powerpoint/2010/main" val="1851523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10</a:t>
            </a:fld>
            <a:endParaRPr lang="en-GB"/>
          </a:p>
        </p:txBody>
      </p:sp>
    </p:spTree>
    <p:extLst>
      <p:ext uri="{BB962C8B-B14F-4D97-AF65-F5344CB8AC3E}">
        <p14:creationId xmlns:p14="http://schemas.microsoft.com/office/powerpoint/2010/main" val="1851523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Status</a:t>
            </a:r>
            <a:r>
              <a:rPr lang="en-US" baseline="0" dirty="0" smtClean="0"/>
              <a:t> and who for replacement of current NC D1 </a:t>
            </a:r>
            <a:r>
              <a:rPr lang="is-IS" baseline="0" dirty="0" smtClean="0"/>
              <a:t>… ? Wer macht da was wo? Rolle von E-JADE? </a:t>
            </a:r>
          </a:p>
          <a:p>
            <a:endParaRPr lang="is-IS" baseline="0" dirty="0" smtClean="0"/>
          </a:p>
          <a:p>
            <a:r>
              <a:rPr lang="is-IS" baseline="0" dirty="0" smtClean="0"/>
              <a:t>Steinar: Delivered by KEK, E-HJADE being used to support people coordinating this on european side. 2m prototype  ready  - End of 2017 work on prototype ready; less in 2018. Real building later ...</a:t>
            </a:r>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13</a:t>
            </a:fld>
            <a:endParaRPr lang="en-GB"/>
          </a:p>
        </p:txBody>
      </p:sp>
    </p:spTree>
    <p:extLst>
      <p:ext uri="{BB962C8B-B14F-4D97-AF65-F5344CB8AC3E}">
        <p14:creationId xmlns:p14="http://schemas.microsoft.com/office/powerpoint/2010/main" val="1905720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Unclear what the structure</a:t>
            </a:r>
            <a:r>
              <a:rPr lang="en-US" baseline="0" dirty="0" smtClean="0"/>
              <a:t> on the right is? </a:t>
            </a:r>
          </a:p>
          <a:p>
            <a:r>
              <a:rPr lang="en-US" baseline="0" dirty="0" smtClean="0"/>
              <a:t>Note down the numbers of </a:t>
            </a:r>
            <a:r>
              <a:rPr lang="en-US" baseline="0" dirty="0" err="1" smtClean="0"/>
              <a:t>secondments</a:t>
            </a:r>
            <a:r>
              <a:rPr lang="en-US" baseline="0" dirty="0" smtClean="0"/>
              <a:t> from CERN on this. </a:t>
            </a:r>
          </a:p>
          <a:p>
            <a:endParaRPr lang="en-US" baseline="0" dirty="0" smtClean="0"/>
          </a:p>
          <a:p>
            <a:r>
              <a:rPr lang="en-US" baseline="0" dirty="0" smtClean="0"/>
              <a:t>Andrea </a:t>
            </a:r>
            <a:r>
              <a:rPr lang="en-US" baseline="0" dirty="0" err="1" smtClean="0"/>
              <a:t>Musso</a:t>
            </a:r>
            <a:r>
              <a:rPr lang="en-US" baseline="0" dirty="0" smtClean="0"/>
              <a:t> as main person – on E-JADE money, now testing prototype at KEK. Part of his travel money </a:t>
            </a:r>
            <a:r>
              <a:rPr lang="en-US" baseline="0" dirty="0" err="1" smtClean="0"/>
              <a:t>notyet</a:t>
            </a:r>
            <a:r>
              <a:rPr lang="en-US" baseline="0" dirty="0" smtClean="0"/>
              <a:t> in ECAS (also </a:t>
            </a:r>
            <a:r>
              <a:rPr lang="en-US" baseline="0" dirty="0" err="1" smtClean="0"/>
              <a:t>Lucio</a:t>
            </a:r>
            <a:r>
              <a:rPr lang="en-US" baseline="0" dirty="0" smtClean="0"/>
              <a:t> </a:t>
            </a:r>
            <a:r>
              <a:rPr lang="is-IS" baseline="0" dirty="0" smtClean="0"/>
              <a:t>…). All related to following up in-kind contributions from Japan / KEK. </a:t>
            </a:r>
          </a:p>
          <a:p>
            <a:r>
              <a:rPr lang="is-IS" baseline="0" dirty="0" smtClean="0"/>
              <a:t>IN fact 7-8 motnhs out of 30 done, but not yet bookkept</a:t>
            </a:r>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14</a:t>
            </a:fld>
            <a:endParaRPr lang="en-GB"/>
          </a:p>
        </p:txBody>
      </p:sp>
    </p:spTree>
    <p:extLst>
      <p:ext uri="{BB962C8B-B14F-4D97-AF65-F5344CB8AC3E}">
        <p14:creationId xmlns:p14="http://schemas.microsoft.com/office/powerpoint/2010/main" val="39339772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wait</a:t>
            </a:r>
            <a:r>
              <a:rPr lang="en-US" baseline="0" dirty="0" smtClean="0"/>
              <a:t> for input </a:t>
            </a:r>
            <a:r>
              <a:rPr lang="en-US" baseline="0" dirty="0" err="1" smtClean="0"/>
              <a:t>Eckhard</a:t>
            </a:r>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31</a:t>
            </a:fld>
            <a:endParaRPr lang="en-GB"/>
          </a:p>
        </p:txBody>
      </p:sp>
    </p:spTree>
    <p:extLst>
      <p:ext uri="{BB962C8B-B14F-4D97-AF65-F5344CB8AC3E}">
        <p14:creationId xmlns:p14="http://schemas.microsoft.com/office/powerpoint/2010/main" val="2319851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to wait</a:t>
            </a:r>
            <a:r>
              <a:rPr lang="en-US" baseline="0" dirty="0" smtClean="0"/>
              <a:t> for input </a:t>
            </a:r>
            <a:r>
              <a:rPr lang="en-US" baseline="0" dirty="0" err="1" smtClean="0"/>
              <a:t>Eckhard</a:t>
            </a:r>
            <a:endParaRPr lang="en-US" dirty="0"/>
          </a:p>
        </p:txBody>
      </p:sp>
      <p:sp>
        <p:nvSpPr>
          <p:cNvPr id="4" name="Footer Placeholder 3"/>
          <p:cNvSpPr>
            <a:spLocks noGrp="1"/>
          </p:cNvSpPr>
          <p:nvPr>
            <p:ph type="ftr" sz="quarter" idx="10"/>
          </p:nvPr>
        </p:nvSpPr>
        <p:spPr/>
        <p:txBody>
          <a:bodyPr/>
          <a:lstStyle/>
          <a:p>
            <a:r>
              <a:rPr lang="en-GB" smtClean="0"/>
              <a:t>your name &amp; title</a:t>
            </a:r>
            <a:endParaRPr lang="en-GB"/>
          </a:p>
        </p:txBody>
      </p:sp>
      <p:sp>
        <p:nvSpPr>
          <p:cNvPr id="5" name="Slide Number Placeholder 4"/>
          <p:cNvSpPr>
            <a:spLocks noGrp="1"/>
          </p:cNvSpPr>
          <p:nvPr>
            <p:ph type="sldNum" sz="quarter" idx="11"/>
          </p:nvPr>
        </p:nvSpPr>
        <p:spPr/>
        <p:txBody>
          <a:bodyPr/>
          <a:lstStyle/>
          <a:p>
            <a:fld id="{8F3C095F-DFB4-48DB-AE73-9852A816E977}" type="slidenum">
              <a:rPr lang="en-GB" smtClean="0"/>
              <a:t>32</a:t>
            </a:fld>
            <a:endParaRPr lang="en-GB"/>
          </a:p>
        </p:txBody>
      </p:sp>
    </p:spTree>
    <p:extLst>
      <p:ext uri="{BB962C8B-B14F-4D97-AF65-F5344CB8AC3E}">
        <p14:creationId xmlns:p14="http://schemas.microsoft.com/office/powerpoint/2010/main" val="2319851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6933" y="1644586"/>
            <a:ext cx="8780746" cy="1767235"/>
          </a:xfrm>
        </p:spPr>
        <p:txBody>
          <a:bodyPr anchor="ctr">
            <a:normAutofit/>
          </a:bodyPr>
          <a:lstStyle>
            <a:lvl1pPr algn="r">
              <a:defRPr sz="4800" b="1">
                <a:solidFill>
                  <a:srgbClr val="001489"/>
                </a:solidFill>
                <a:effectLst>
                  <a:outerShdw blurRad="38100" dist="38100" dir="2700000" algn="tl">
                    <a:srgbClr val="000000">
                      <a:alpha val="43137"/>
                    </a:srgbClr>
                  </a:outerShdw>
                </a:effectLst>
                <a:latin typeface="Lucida Sans Unicode" panose="020B0602030504020204" pitchFamily="34" charset="0"/>
                <a:cs typeface="Lucida Sans Unicode" panose="020B0602030504020204" pitchFamily="34" charset="0"/>
              </a:defRPr>
            </a:lvl1pPr>
          </a:lstStyle>
          <a:p>
            <a:r>
              <a:rPr lang="en-US" dirty="0" smtClean="0"/>
              <a:t>Click to edit Master title style</a:t>
            </a:r>
            <a:endParaRPr lang="en-GB" dirty="0"/>
          </a:p>
        </p:txBody>
      </p:sp>
      <p:sp>
        <p:nvSpPr>
          <p:cNvPr id="3" name="Subtitle 2"/>
          <p:cNvSpPr>
            <a:spLocks noGrp="1"/>
          </p:cNvSpPr>
          <p:nvPr>
            <p:ph type="subTitle" idx="1"/>
          </p:nvPr>
        </p:nvSpPr>
        <p:spPr>
          <a:xfrm>
            <a:off x="150670" y="3218930"/>
            <a:ext cx="8780746" cy="1266106"/>
          </a:xfrm>
        </p:spPr>
        <p:txBody>
          <a:bodyPr anchor="ctr">
            <a:normAutofit/>
          </a:bodyPr>
          <a:lstStyle>
            <a:lvl1pPr marL="0" indent="0" algn="r">
              <a:buNone/>
              <a:defRPr lang="en-GB" sz="2800" b="1" kern="1200" dirty="0">
                <a:solidFill>
                  <a:srgbClr val="001489"/>
                </a:solidFill>
                <a:effectLst/>
                <a:latin typeface="Lucida Sans Unicode" panose="020B0602030504020204" pitchFamily="34" charset="0"/>
                <a:ea typeface="+mj-ea"/>
                <a:cs typeface="Lucida Sans Unicode" panose="020B0602030504020204" pitchFamily="34" charset="0"/>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dirty="0" smtClean="0"/>
              <a:t>Click to edit Master subtitle style</a:t>
            </a:r>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14" name="Subtitle 2"/>
          <p:cNvSpPr txBox="1">
            <a:spLocks/>
          </p:cNvSpPr>
          <p:nvPr userDrawn="1"/>
        </p:nvSpPr>
        <p:spPr>
          <a:xfrm>
            <a:off x="6273452" y="887981"/>
            <a:ext cx="2339414" cy="544248"/>
          </a:xfrm>
          <a:prstGeom prst="rect">
            <a:avLst/>
          </a:prstGeom>
        </p:spPr>
        <p:txBody>
          <a:bodyPr vert="horz" lIns="91440" tIns="45720" rIns="91440" bIns="45720" rtlCol="0" anchor="ctr">
            <a:normAutofit/>
          </a:bodyPr>
          <a:lstStyle>
            <a:lvl1pPr marL="0" indent="0" algn="r" defTabSz="685783" rtl="0" eaLnBrk="1" latinLnBrk="0" hangingPunct="1">
              <a:lnSpc>
                <a:spcPct val="90000"/>
              </a:lnSpc>
              <a:spcBef>
                <a:spcPts val="750"/>
              </a:spcBef>
              <a:buFont typeface="Arial" panose="020B0604020202020204" pitchFamily="34" charset="0"/>
              <a:buNone/>
              <a:defRPr lang="en-GB" sz="2800" b="1" kern="1200" dirty="0">
                <a:solidFill>
                  <a:srgbClr val="0737A0"/>
                </a:solidFill>
                <a:effectLst/>
                <a:latin typeface="Lucida Sans Unicode" panose="020B0602030504020204" pitchFamily="34" charset="0"/>
                <a:ea typeface="+mj-ea"/>
                <a:cs typeface="Lucida Sans Unicode" panose="020B0602030504020204" pitchFamily="34" charset="0"/>
              </a:defRPr>
            </a:lvl1pPr>
            <a:lvl2pPr marL="342892" indent="0" algn="ctr" defTabSz="685783"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783" indent="0" algn="ctr"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675"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566"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457"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348"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240"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132"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2600" dirty="0" smtClean="0">
                <a:solidFill>
                  <a:srgbClr val="001489"/>
                </a:solidFill>
                <a:latin typeface="Avenir Next Condensed Medium"/>
                <a:cs typeface="Avenir Next Condensed Medium"/>
              </a:rPr>
              <a:t>Mid-Term</a:t>
            </a:r>
            <a:r>
              <a:rPr lang="en-US" sz="2600" baseline="0" dirty="0" smtClean="0">
                <a:solidFill>
                  <a:srgbClr val="001489"/>
                </a:solidFill>
                <a:latin typeface="Avenir Next Condensed Medium"/>
                <a:cs typeface="Avenir Next Condensed Medium"/>
              </a:rPr>
              <a:t> Review </a:t>
            </a:r>
            <a:endParaRPr lang="en-US" sz="2600" dirty="0">
              <a:solidFill>
                <a:srgbClr val="001489"/>
              </a:solidFill>
              <a:latin typeface="Avenir Next Condensed Medium"/>
              <a:cs typeface="Avenir Next Condensed Medium"/>
            </a:endParaRPr>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r="7783"/>
          <a:stretch/>
        </p:blipFill>
        <p:spPr>
          <a:xfrm>
            <a:off x="-7145" y="0"/>
            <a:ext cx="6479383" cy="1470788"/>
          </a:xfrm>
          <a:prstGeom prst="rect">
            <a:avLst/>
          </a:prstGeom>
        </p:spPr>
      </p:pic>
      <p:grpSp>
        <p:nvGrpSpPr>
          <p:cNvPr id="9" name="Group 8"/>
          <p:cNvGrpSpPr/>
          <p:nvPr userDrawn="1"/>
        </p:nvGrpSpPr>
        <p:grpSpPr>
          <a:xfrm>
            <a:off x="105424" y="6353135"/>
            <a:ext cx="8118921" cy="417364"/>
            <a:chOff x="767249" y="4044454"/>
            <a:chExt cx="8118921" cy="417364"/>
          </a:xfrm>
        </p:grpSpPr>
        <p:pic>
          <p:nvPicPr>
            <p:cNvPr id="7" name="Pictur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7249" y="4044454"/>
              <a:ext cx="625781" cy="417364"/>
            </a:xfrm>
            <a:prstGeom prst="rect">
              <a:avLst/>
            </a:prstGeom>
          </p:spPr>
        </p:pic>
        <p:sp>
          <p:nvSpPr>
            <p:cNvPr id="8" name="TextBox 7"/>
            <p:cNvSpPr txBox="1"/>
            <p:nvPr userDrawn="1"/>
          </p:nvSpPr>
          <p:spPr>
            <a:xfrm>
              <a:off x="1393029" y="4099247"/>
              <a:ext cx="7493141" cy="292388"/>
            </a:xfrm>
            <a:prstGeom prst="rect">
              <a:avLst/>
            </a:prstGeom>
            <a:noFill/>
          </p:spPr>
          <p:txBody>
            <a:bodyPr wrap="square" rtlCol="0">
              <a:spAutoFit/>
            </a:bodyPr>
            <a:lstStyle/>
            <a:p>
              <a:r>
                <a:rPr lang="en-US" sz="1300" kern="1200" dirty="0" smtClean="0">
                  <a:solidFill>
                    <a:srgbClr val="001489"/>
                  </a:solidFill>
                  <a:effectLst/>
                  <a:latin typeface="Arial" panose="020B0604020202020204" pitchFamily="34" charset="0"/>
                  <a:ea typeface="+mn-ea"/>
                  <a:cs typeface="Arial" panose="020B0604020202020204" pitchFamily="34" charset="0"/>
                </a:rPr>
                <a:t>This project is funded by the European Union under Grant Agreement no. 645479</a:t>
              </a:r>
              <a:endParaRPr lang="de-DE" sz="1300" dirty="0"/>
            </a:p>
          </p:txBody>
        </p:sp>
      </p:grpSp>
    </p:spTree>
    <p:extLst>
      <p:ext uri="{BB962C8B-B14F-4D97-AF65-F5344CB8AC3E}">
        <p14:creationId xmlns:p14="http://schemas.microsoft.com/office/powerpoint/2010/main" val="1676338065"/>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142957"/>
            <a:ext cx="8666018" cy="5150687"/>
          </a:xfrm>
        </p:spPr>
        <p:txBody>
          <a:bodyPr/>
          <a:lstStyle>
            <a:lvl1pPr>
              <a:buClr>
                <a:srgbClr val="C00000"/>
              </a:buClr>
              <a:defRPr b="0">
                <a:solidFill>
                  <a:srgbClr val="001489"/>
                </a:solidFill>
                <a:latin typeface="Lucida Sans Unicode" panose="020B0602030504020204" pitchFamily="34" charset="0"/>
                <a:cs typeface="Lucida Sans Unicode" panose="020B0602030504020204" pitchFamily="34" charset="0"/>
              </a:defRPr>
            </a:lvl1pPr>
            <a:lvl2pPr>
              <a:buClr>
                <a:srgbClr val="C00000"/>
              </a:buClr>
              <a:defRPr b="0">
                <a:solidFill>
                  <a:srgbClr val="001489"/>
                </a:solidFill>
                <a:latin typeface="Lucida Sans Unicode" panose="020B0602030504020204" pitchFamily="34" charset="0"/>
                <a:cs typeface="Lucida Sans Unicode" panose="020B0602030504020204" pitchFamily="34" charset="0"/>
              </a:defRPr>
            </a:lvl2pPr>
            <a:lvl3pPr>
              <a:buClr>
                <a:srgbClr val="C00000"/>
              </a:buClr>
              <a:defRPr b="0">
                <a:solidFill>
                  <a:srgbClr val="001489"/>
                </a:solidFill>
                <a:latin typeface="Lucida Sans Unicode" panose="020B0602030504020204" pitchFamily="34" charset="0"/>
                <a:cs typeface="Lucida Sans Unicode" panose="020B0602030504020204" pitchFamily="34" charset="0"/>
              </a:defRPr>
            </a:lvl3pPr>
            <a:lvl4pPr>
              <a:buClr>
                <a:srgbClr val="C00000"/>
              </a:buClr>
              <a:defRPr b="0">
                <a:solidFill>
                  <a:srgbClr val="001489"/>
                </a:solidFill>
                <a:latin typeface="Lucida Sans Unicode" panose="020B0602030504020204" pitchFamily="34" charset="0"/>
                <a:cs typeface="Lucida Sans Unicode" panose="020B0602030504020204" pitchFamily="34" charset="0"/>
              </a:defRPr>
            </a:lvl4pPr>
            <a:lvl5pPr>
              <a:buClr>
                <a:srgbClr val="C00000"/>
              </a:buClr>
              <a:defRPr b="0">
                <a:solidFill>
                  <a:srgbClr val="001489"/>
                </a:solidFill>
                <a:latin typeface="Lucida Sans Unicode" panose="020B060203050402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1" name="Title 10"/>
          <p:cNvSpPr>
            <a:spLocks noGrp="1"/>
          </p:cNvSpPr>
          <p:nvPr>
            <p:ph type="title"/>
          </p:nvPr>
        </p:nvSpPr>
        <p:spPr>
          <a:xfrm>
            <a:off x="242099" y="233545"/>
            <a:ext cx="8659013"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smtClean="0"/>
              <a:t>Click to edit Master title style</a:t>
            </a:r>
            <a:endParaRPr lang="en-GB" dirty="0"/>
          </a:p>
        </p:txBody>
      </p:sp>
      <p:sp>
        <p:nvSpPr>
          <p:cNvPr id="7"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
        <p:nvSpPr>
          <p:cNvPr id="8" name="Date Placeholder 3"/>
          <p:cNvSpPr txBox="1">
            <a:spLocks/>
          </p:cNvSpPr>
          <p:nvPr userDrawn="1"/>
        </p:nvSpPr>
        <p:spPr>
          <a:xfrm>
            <a:off x="237600" y="6426000"/>
            <a:ext cx="868494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solidFill>
                  <a:srgbClr val="001489"/>
                </a:solidFill>
              </a:rPr>
              <a:pPr/>
              <a:t>27 May 2016</a:t>
            </a:fld>
            <a:r>
              <a:rPr lang="en-US" dirty="0" smtClean="0">
                <a:solidFill>
                  <a:srgbClr val="001489"/>
                </a:solidFill>
              </a:rPr>
              <a:t>  			                       TSS: Coordinator’s Report</a:t>
            </a:r>
            <a:endParaRPr lang="en-GB" dirty="0">
              <a:solidFill>
                <a:srgbClr val="001489"/>
              </a:solidFill>
            </a:endParaRPr>
          </a:p>
        </p:txBody>
      </p:sp>
    </p:spTree>
    <p:extLst>
      <p:ext uri="{BB962C8B-B14F-4D97-AF65-F5344CB8AC3E}">
        <p14:creationId xmlns:p14="http://schemas.microsoft.com/office/powerpoint/2010/main" val="3368208290"/>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32757" y="1135857"/>
            <a:ext cx="8678486" cy="3725078"/>
          </a:xfrm>
        </p:spPr>
        <p:txBody>
          <a:bodyPr/>
          <a:lstStyle>
            <a:lvl1pPr marL="0" indent="0">
              <a:buNone/>
              <a:defRPr sz="1800">
                <a:solidFill>
                  <a:srgbClr val="001489"/>
                </a:solidFill>
                <a:latin typeface="Lucida Sans Unicode" panose="020B0602030504020204" pitchFamily="34" charset="0"/>
                <a:cs typeface="Lucida Sans Unicode" panose="020B0602030504020204" pitchFamily="34" charset="0"/>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dirty="0" smtClean="0"/>
              <a:t>Click to edit Master text styles</a:t>
            </a:r>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May 2016</a:t>
            </a:fld>
            <a:endParaRPr lang="en-GB" dirty="0"/>
          </a:p>
        </p:txBody>
      </p:sp>
      <p:sp>
        <p:nvSpPr>
          <p:cNvPr id="8"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
        <p:nvSpPr>
          <p:cNvPr id="9" name="Title 10"/>
          <p:cNvSpPr>
            <a:spLocks noGrp="1"/>
          </p:cNvSpPr>
          <p:nvPr>
            <p:ph type="title"/>
          </p:nvPr>
        </p:nvSpPr>
        <p:spPr>
          <a:xfrm>
            <a:off x="242099" y="234000"/>
            <a:ext cx="8659013"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smtClean="0"/>
              <a:t>Click to edit Master title style</a:t>
            </a:r>
            <a:endParaRPr lang="en-GB" dirty="0"/>
          </a:p>
        </p:txBody>
      </p:sp>
    </p:spTree>
    <p:extLst>
      <p:ext uri="{BB962C8B-B14F-4D97-AF65-F5344CB8AC3E}">
        <p14:creationId xmlns:p14="http://schemas.microsoft.com/office/powerpoint/2010/main" val="1511267144"/>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57162" y="1144800"/>
            <a:ext cx="4314838" cy="5184563"/>
          </a:xfrm>
        </p:spPr>
        <p:txBody>
          <a:bodyPr/>
          <a:lstStyle>
            <a:lvl1pPr>
              <a:buClr>
                <a:srgbClr val="C00000"/>
              </a:buClr>
              <a:defRPr>
                <a:solidFill>
                  <a:srgbClr val="001489"/>
                </a:solidFill>
                <a:latin typeface="Lucida Sans Unicode" panose="020B0602030504020204" pitchFamily="34" charset="0"/>
                <a:cs typeface="Lucida Sans Unicode" panose="020B0602030504020204" pitchFamily="34" charset="0"/>
              </a:defRPr>
            </a:lvl1pPr>
            <a:lvl2pPr>
              <a:buClr>
                <a:srgbClr val="C00000"/>
              </a:buClr>
              <a:defRPr>
                <a:solidFill>
                  <a:srgbClr val="001489"/>
                </a:solidFill>
                <a:latin typeface="Lucida Sans Unicode" panose="020B0602030504020204" pitchFamily="34" charset="0"/>
                <a:cs typeface="Lucida Sans Unicode" panose="020B0602030504020204" pitchFamily="34" charset="0"/>
              </a:defRPr>
            </a:lvl2pPr>
            <a:lvl3pPr>
              <a:buClr>
                <a:srgbClr val="C00000"/>
              </a:buClr>
              <a:defRPr>
                <a:solidFill>
                  <a:srgbClr val="001489"/>
                </a:solidFill>
                <a:latin typeface="Lucida Sans Unicode" panose="020B0602030504020204" pitchFamily="34" charset="0"/>
                <a:cs typeface="Lucida Sans Unicode" panose="020B0602030504020204" pitchFamily="34" charset="0"/>
              </a:defRPr>
            </a:lvl3pPr>
            <a:lvl4pPr>
              <a:buClr>
                <a:srgbClr val="C00000"/>
              </a:buClr>
              <a:defRPr>
                <a:solidFill>
                  <a:srgbClr val="001489"/>
                </a:solidFill>
                <a:latin typeface="Lucida Sans Unicode" panose="020B0602030504020204" pitchFamily="34" charset="0"/>
                <a:cs typeface="Lucida Sans Unicode" panose="020B0602030504020204" pitchFamily="34" charset="0"/>
              </a:defRPr>
            </a:lvl4pPr>
            <a:lvl5pPr>
              <a:buClr>
                <a:srgbClr val="C00000"/>
              </a:buClr>
              <a:defRPr>
                <a:solidFill>
                  <a:srgbClr val="001489"/>
                </a:solidFill>
                <a:latin typeface="Lucida Sans Unicode" panose="020B060203050402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572000" y="1144800"/>
            <a:ext cx="4343400" cy="5177419"/>
          </a:xfrm>
        </p:spPr>
        <p:txBody>
          <a:bodyPr/>
          <a:lstStyle>
            <a:lvl1pPr>
              <a:buClr>
                <a:srgbClr val="C00000"/>
              </a:buClr>
              <a:defRPr>
                <a:solidFill>
                  <a:srgbClr val="0737A0"/>
                </a:solidFill>
                <a:latin typeface="Lucida Sans Unicode" panose="020B0602030504020204" pitchFamily="34" charset="0"/>
                <a:cs typeface="Lucida Sans Unicode" panose="020B0602030504020204" pitchFamily="34" charset="0"/>
              </a:defRPr>
            </a:lvl1pPr>
            <a:lvl2pPr>
              <a:buClr>
                <a:srgbClr val="C00000"/>
              </a:buClr>
              <a:defRPr>
                <a:solidFill>
                  <a:srgbClr val="0737A0"/>
                </a:solidFill>
                <a:latin typeface="Lucida Sans Unicode" panose="020B0602030504020204" pitchFamily="34" charset="0"/>
                <a:cs typeface="Lucida Sans Unicode" panose="020B0602030504020204" pitchFamily="34" charset="0"/>
              </a:defRPr>
            </a:lvl2pPr>
            <a:lvl3pPr>
              <a:buClr>
                <a:srgbClr val="C00000"/>
              </a:buClr>
              <a:defRPr>
                <a:solidFill>
                  <a:srgbClr val="0737A0"/>
                </a:solidFill>
                <a:latin typeface="Lucida Sans Unicode" panose="020B0602030504020204" pitchFamily="34" charset="0"/>
                <a:cs typeface="Lucida Sans Unicode" panose="020B0602030504020204" pitchFamily="34" charset="0"/>
              </a:defRPr>
            </a:lvl3pPr>
            <a:lvl4pPr>
              <a:buClr>
                <a:srgbClr val="C00000"/>
              </a:buClr>
              <a:defRPr>
                <a:solidFill>
                  <a:srgbClr val="0737A0"/>
                </a:solidFill>
                <a:latin typeface="Lucida Sans Unicode" panose="020B0602030504020204" pitchFamily="34" charset="0"/>
                <a:cs typeface="Lucida Sans Unicode" panose="020B0602030504020204" pitchFamily="34" charset="0"/>
              </a:defRPr>
            </a:lvl4pPr>
            <a:lvl5pPr>
              <a:buClr>
                <a:srgbClr val="C00000"/>
              </a:buClr>
              <a:defRPr>
                <a:solidFill>
                  <a:srgbClr val="0737A0"/>
                </a:solidFill>
                <a:latin typeface="Lucida Sans Unicode" panose="020B060203050402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
        <p:nvSpPr>
          <p:cNvPr id="8"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May 2016</a:t>
            </a:fld>
            <a:endParaRPr lang="en-GB" dirty="0"/>
          </a:p>
        </p:txBody>
      </p:sp>
      <p:sp>
        <p:nvSpPr>
          <p:cNvPr id="9"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
        <p:nvSpPr>
          <p:cNvPr id="11" name="Title 10"/>
          <p:cNvSpPr>
            <a:spLocks noGrp="1"/>
          </p:cNvSpPr>
          <p:nvPr>
            <p:ph type="title"/>
          </p:nvPr>
        </p:nvSpPr>
        <p:spPr>
          <a:xfrm>
            <a:off x="242099" y="234000"/>
            <a:ext cx="8659013" cy="880837"/>
          </a:xfrm>
        </p:spPr>
        <p:txBody>
          <a:bodyPr/>
          <a:lstStyle>
            <a:lvl1pPr>
              <a:defRPr b="1">
                <a:solidFill>
                  <a:srgbClr val="001489"/>
                </a:solidFill>
                <a:latin typeface="Lucida Sans Unicode" panose="020B0602030504020204" pitchFamily="34" charset="0"/>
                <a:cs typeface="Lucida Sans Unicode" panose="020B0602030504020204" pitchFamily="34" charset="0"/>
              </a:defRPr>
            </a:lvl1pPr>
          </a:lstStyle>
          <a:p>
            <a:r>
              <a:rPr lang="en-US" dirty="0" smtClean="0"/>
              <a:t>Click to edit Master title style</a:t>
            </a:r>
            <a:endParaRPr lang="en-GB" dirty="0"/>
          </a:p>
        </p:txBody>
      </p:sp>
    </p:spTree>
    <p:extLst>
      <p:ext uri="{BB962C8B-B14F-4D97-AF65-F5344CB8AC3E}">
        <p14:creationId xmlns:p14="http://schemas.microsoft.com/office/powerpoint/2010/main" val="2120341413"/>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dirty="0"/>
          </a:p>
        </p:txBody>
      </p:sp>
      <p:sp>
        <p:nvSpPr>
          <p:cNvPr id="6"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May 2016</a:t>
            </a:fld>
            <a:endParaRPr lang="en-GB" dirty="0"/>
          </a:p>
        </p:txBody>
      </p:sp>
      <p:sp>
        <p:nvSpPr>
          <p:cNvPr id="7"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
        <p:nvSpPr>
          <p:cNvPr id="8" name="Title 10"/>
          <p:cNvSpPr txBox="1">
            <a:spLocks/>
          </p:cNvSpPr>
          <p:nvPr userDrawn="1"/>
        </p:nvSpPr>
        <p:spPr>
          <a:xfrm>
            <a:off x="242493" y="1461600"/>
            <a:ext cx="8659013" cy="880837"/>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rgbClr val="0737A0"/>
                </a:solidFill>
                <a:latin typeface="Lucida Sans Unicode" panose="020B0602030504020204" pitchFamily="34" charset="0"/>
                <a:ea typeface="+mj-ea"/>
                <a:cs typeface="Lucida Sans Unicode" panose="020B0602030504020204" pitchFamily="34" charset="0"/>
              </a:defRPr>
            </a:lvl1pPr>
          </a:lstStyle>
          <a:p>
            <a:r>
              <a:rPr lang="en-US" dirty="0" smtClean="0"/>
              <a:t>Click to edit Master title style</a:t>
            </a:r>
            <a:endParaRPr lang="en-GB" dirty="0"/>
          </a:p>
        </p:txBody>
      </p:sp>
    </p:spTree>
    <p:extLst>
      <p:ext uri="{BB962C8B-B14F-4D97-AF65-F5344CB8AC3E}">
        <p14:creationId xmlns:p14="http://schemas.microsoft.com/office/powerpoint/2010/main" val="2897855936"/>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
        <p:nvSpPr>
          <p:cNvPr id="5" name="Date Placeholder 3"/>
          <p:cNvSpPr txBox="1">
            <a:spLocks/>
          </p:cNvSpPr>
          <p:nvPr userDrawn="1"/>
        </p:nvSpPr>
        <p:spPr>
          <a:xfrm>
            <a:off x="236914" y="6424612"/>
            <a:ext cx="1481819"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77521D4-B6A2-402E-A085-C880F30EB62E}" type="datetime3">
              <a:rPr lang="en-US" smtClean="0"/>
              <a:pPr/>
              <a:t>27 May 2016</a:t>
            </a:fld>
            <a:endParaRPr lang="en-GB" dirty="0"/>
          </a:p>
        </p:txBody>
      </p:sp>
      <p:sp>
        <p:nvSpPr>
          <p:cNvPr id="8" name="Date Placeholder 3"/>
          <p:cNvSpPr txBox="1">
            <a:spLocks/>
          </p:cNvSpPr>
          <p:nvPr userDrawn="1"/>
        </p:nvSpPr>
        <p:spPr>
          <a:xfrm>
            <a:off x="8415338" y="6406355"/>
            <a:ext cx="635264" cy="365125"/>
          </a:xfrm>
          <a:prstGeom prst="rect">
            <a:avLst/>
          </a:prstGeom>
          <a:ln>
            <a:noFill/>
          </a:ln>
        </p:spPr>
        <p:txBody>
          <a:bodyPr anchor="ctr"/>
          <a:lstStyle>
            <a:defPPr>
              <a:defRPr lang="en-US"/>
            </a:defPPr>
            <a:lvl1pPr marL="0" algn="l" defTabSz="914400" rtl="0" eaLnBrk="1" latinLnBrk="0" hangingPunct="1">
              <a:defRPr sz="1100" kern="1200">
                <a:solidFill>
                  <a:srgbClr val="171A6C"/>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50840B3-66D7-4E97-8EEE-A683E038C8DE}" type="slidenum">
              <a:rPr lang="en-US" smtClean="0"/>
              <a:t>‹#›</a:t>
            </a:fld>
            <a:endParaRPr lang="en-GB" dirty="0"/>
          </a:p>
        </p:txBody>
      </p:sp>
    </p:spTree>
    <p:extLst>
      <p:ext uri="{BB962C8B-B14F-4D97-AF65-F5344CB8AC3E}">
        <p14:creationId xmlns:p14="http://schemas.microsoft.com/office/powerpoint/2010/main" val="1144143760"/>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 Id="rId8"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pic>
        <p:nvPicPr>
          <p:cNvPr id="4" name="Picture 3"/>
          <p:cNvPicPr>
            <a:picLocks noChangeAspect="1"/>
          </p:cNvPicPr>
          <p:nvPr userDrawn="1"/>
        </p:nvPicPr>
        <p:blipFill rotWithShape="1">
          <a:blip r:embed="rId8">
            <a:extLst>
              <a:ext uri="{28A0092B-C50C-407E-A947-70E740481C1C}">
                <a14:useLocalDpi xmlns:a14="http://schemas.microsoft.com/office/drawing/2010/main" val="0"/>
              </a:ext>
            </a:extLst>
          </a:blip>
          <a:srcRect l="18679" t="-195485" r="8839" b="195485"/>
          <a:stretch/>
        </p:blipFill>
        <p:spPr>
          <a:xfrm>
            <a:off x="1283111" y="2730587"/>
            <a:ext cx="4767645" cy="1396825"/>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Lst>
  <p:timing>
    <p:tnLst>
      <p:par>
        <p:cTn xmlns:p14="http://schemas.microsoft.com/office/powerpoint/2010/main" id="1" dur="indefinite" restart="never" nodeType="tmRoot"/>
      </p:par>
    </p:tnLst>
  </p:timing>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emf"/><Relationship Id="rId3" Type="http://schemas.openxmlformats.org/officeDocument/2006/relationships/image" Target="../media/image44.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 Id="rId3"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51.png"/><Relationship Id="rId6"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54.jpeg"/><Relationship Id="rId4" Type="http://schemas.openxmlformats.org/officeDocument/2006/relationships/image" Target="../media/image55.emf"/><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58.png"/><Relationship Id="rId5" Type="http://schemas.openxmlformats.org/officeDocument/2006/relationships/image" Target="../media/image59.png"/><Relationship Id="rId6"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5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27.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png"/><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1" Type="http://schemas.openxmlformats.org/officeDocument/2006/relationships/image" Target="../media/image15.png"/><Relationship Id="rId12" Type="http://schemas.openxmlformats.org/officeDocument/2006/relationships/image" Target="../media/image16.png"/><Relationship Id="rId13"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jpeg"/><Relationship Id="rId9" Type="http://schemas.openxmlformats.org/officeDocument/2006/relationships/image" Target="../media/image13.emf"/><Relationship Id="rId10" Type="http://schemas.openxmlformats.org/officeDocument/2006/relationships/image" Target="../media/image1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9" Type="http://schemas.openxmlformats.org/officeDocument/2006/relationships/image" Target="../media/image24.jpg"/><Relationship Id="rId20" Type="http://schemas.openxmlformats.org/officeDocument/2006/relationships/image" Target="../media/image35.png"/><Relationship Id="rId10" Type="http://schemas.openxmlformats.org/officeDocument/2006/relationships/image" Target="../media/image25.jpeg"/><Relationship Id="rId11" Type="http://schemas.openxmlformats.org/officeDocument/2006/relationships/image" Target="../media/image26.png"/><Relationship Id="rId12" Type="http://schemas.openxmlformats.org/officeDocument/2006/relationships/image" Target="../media/image27.png"/><Relationship Id="rId13" Type="http://schemas.openxmlformats.org/officeDocument/2006/relationships/image" Target="../media/image28.png"/><Relationship Id="rId14" Type="http://schemas.openxmlformats.org/officeDocument/2006/relationships/image" Target="../media/image29.png"/><Relationship Id="rId15" Type="http://schemas.openxmlformats.org/officeDocument/2006/relationships/image" Target="../media/image30.png"/><Relationship Id="rId16" Type="http://schemas.openxmlformats.org/officeDocument/2006/relationships/image" Target="../media/image31.png"/><Relationship Id="rId17" Type="http://schemas.openxmlformats.org/officeDocument/2006/relationships/image" Target="../media/image32.png"/><Relationship Id="rId18" Type="http://schemas.openxmlformats.org/officeDocument/2006/relationships/image" Target="../media/image33.png"/><Relationship Id="rId19"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8.png"/><Relationship Id="rId4" Type="http://schemas.openxmlformats.org/officeDocument/2006/relationships/image" Target="../media/image19.jpg"/><Relationship Id="rId5" Type="http://schemas.openxmlformats.org/officeDocument/2006/relationships/image" Target="../media/image20.jpg"/><Relationship Id="rId6" Type="http://schemas.openxmlformats.org/officeDocument/2006/relationships/image" Target="../media/image21.gif"/><Relationship Id="rId7" Type="http://schemas.openxmlformats.org/officeDocument/2006/relationships/image" Target="../media/image22.jpg"/><Relationship Id="rId8" Type="http://schemas.openxmlformats.org/officeDocument/2006/relationships/image" Target="../media/image2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6933" y="2255658"/>
            <a:ext cx="8780746" cy="1767235"/>
          </a:xfrm>
        </p:spPr>
        <p:txBody>
          <a:bodyPr/>
          <a:lstStyle/>
          <a:p>
            <a:r>
              <a:rPr lang="en-GB" dirty="0" smtClean="0"/>
              <a:t>Coordinator’s Report</a:t>
            </a:r>
            <a:endParaRPr lang="en-GB" dirty="0"/>
          </a:p>
        </p:txBody>
      </p:sp>
      <p:sp>
        <p:nvSpPr>
          <p:cNvPr id="3" name="Subtitle 2"/>
          <p:cNvSpPr>
            <a:spLocks noGrp="1"/>
          </p:cNvSpPr>
          <p:nvPr>
            <p:ph type="subTitle" idx="1"/>
          </p:nvPr>
        </p:nvSpPr>
        <p:spPr>
          <a:xfrm>
            <a:off x="150670" y="3830002"/>
            <a:ext cx="8780746" cy="1266106"/>
          </a:xfrm>
        </p:spPr>
        <p:txBody>
          <a:bodyPr/>
          <a:lstStyle/>
          <a:p>
            <a:pPr>
              <a:lnSpc>
                <a:spcPct val="70000"/>
              </a:lnSpc>
            </a:pPr>
            <a:r>
              <a:rPr lang="en-GB" dirty="0" smtClean="0"/>
              <a:t>Thomas Schörner-Sadenius</a:t>
            </a:r>
            <a:endParaRPr lang="en-GB" sz="2200" dirty="0" smtClean="0"/>
          </a:p>
          <a:p>
            <a:pPr>
              <a:lnSpc>
                <a:spcPct val="70000"/>
              </a:lnSpc>
            </a:pPr>
            <a:r>
              <a:rPr lang="en-GB" sz="2200" dirty="0" smtClean="0"/>
              <a:t>Santander, 31 May 2016</a:t>
            </a:r>
            <a:r>
              <a:rPr lang="en-GB" dirty="0" smtClean="0"/>
              <a:t> </a:t>
            </a:r>
            <a:endParaRPr lang="en-GB" dirty="0"/>
          </a:p>
        </p:txBody>
      </p:sp>
    </p:spTree>
    <p:extLst>
      <p:ext uri="{BB962C8B-B14F-4D97-AF65-F5344CB8AC3E}">
        <p14:creationId xmlns:p14="http://schemas.microsoft.com/office/powerpoint/2010/main" val="413514454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lstStyle/>
          <a:p>
            <a:r>
              <a:rPr lang="en-GB" dirty="0" smtClean="0"/>
              <a:t>E-JADE – Governance</a:t>
            </a:r>
            <a:endParaRPr lang="en-GB" dirty="0"/>
          </a:p>
        </p:txBody>
      </p:sp>
      <p:grpSp>
        <p:nvGrpSpPr>
          <p:cNvPr id="6" name="Group 5"/>
          <p:cNvGrpSpPr/>
          <p:nvPr/>
        </p:nvGrpSpPr>
        <p:grpSpPr>
          <a:xfrm>
            <a:off x="5539153" y="1316378"/>
            <a:ext cx="2852616" cy="3684957"/>
            <a:chOff x="664307" y="1240693"/>
            <a:chExt cx="2852616" cy="3684957"/>
          </a:xfrm>
        </p:grpSpPr>
        <p:sp>
          <p:nvSpPr>
            <p:cNvPr id="7" name="Rounded Rectangle 6"/>
            <p:cNvSpPr/>
            <p:nvPr/>
          </p:nvSpPr>
          <p:spPr>
            <a:xfrm>
              <a:off x="664307" y="1240693"/>
              <a:ext cx="2852616" cy="1123462"/>
            </a:xfrm>
            <a:prstGeom prst="round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Supervisory Board</a:t>
              </a:r>
              <a:endParaRPr lang="en-US" sz="1200" dirty="0"/>
            </a:p>
          </p:txBody>
        </p:sp>
        <p:sp>
          <p:nvSpPr>
            <p:cNvPr id="8" name="Rounded Rectangle 7"/>
            <p:cNvSpPr/>
            <p:nvPr/>
          </p:nvSpPr>
          <p:spPr>
            <a:xfrm>
              <a:off x="664307" y="2516555"/>
              <a:ext cx="2852616" cy="1123462"/>
            </a:xfrm>
            <a:prstGeom prst="roundRect">
              <a:avLst/>
            </a:prstGeom>
            <a:solidFill>
              <a:srgbClr val="4F81BD"/>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WP Leaders</a:t>
              </a:r>
              <a:endParaRPr lang="en-US" sz="1200" dirty="0"/>
            </a:p>
          </p:txBody>
        </p:sp>
        <p:sp>
          <p:nvSpPr>
            <p:cNvPr id="9" name="Rounded Rectangle 8"/>
            <p:cNvSpPr/>
            <p:nvPr/>
          </p:nvSpPr>
          <p:spPr>
            <a:xfrm>
              <a:off x="664307" y="3802188"/>
              <a:ext cx="2852616" cy="1123462"/>
            </a:xfrm>
            <a:prstGeom prst="roundRect">
              <a:avLst/>
            </a:prstGeom>
            <a:solidFill>
              <a:srgbClr val="4F81BD"/>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Administrative</a:t>
              </a:r>
              <a:r>
                <a:rPr lang="en-US" dirty="0"/>
                <a:t> </a:t>
              </a:r>
              <a:r>
                <a:rPr lang="en-US" dirty="0" smtClean="0"/>
                <a:t>Contacts</a:t>
              </a:r>
              <a:endParaRPr lang="en-US" sz="1200" dirty="0"/>
            </a:p>
          </p:txBody>
        </p:sp>
      </p:grpSp>
      <p:sp>
        <p:nvSpPr>
          <p:cNvPr id="10" name="Rounded Rectangle 9"/>
          <p:cNvSpPr/>
          <p:nvPr/>
        </p:nvSpPr>
        <p:spPr>
          <a:xfrm>
            <a:off x="996572" y="2607872"/>
            <a:ext cx="2852616" cy="1123462"/>
          </a:xfrm>
          <a:prstGeom prst="roundRect">
            <a:avLst/>
          </a:prstGeom>
          <a:solidFill>
            <a:schemeClr val="accent6"/>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0000"/>
                </a:solidFill>
              </a:rPr>
              <a:t>Management</a:t>
            </a:r>
            <a:endParaRPr lang="en-US" sz="1200" dirty="0">
              <a:solidFill>
                <a:srgbClr val="000000"/>
              </a:solidFill>
            </a:endParaRPr>
          </a:p>
        </p:txBody>
      </p:sp>
      <p:sp>
        <p:nvSpPr>
          <p:cNvPr id="11" name="Rounded Rectangle 10"/>
          <p:cNvSpPr/>
          <p:nvPr/>
        </p:nvSpPr>
        <p:spPr>
          <a:xfrm>
            <a:off x="1041509" y="5471562"/>
            <a:ext cx="7408875" cy="521007"/>
          </a:xfrm>
          <a:prstGeom prst="roundRect">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bg1"/>
                </a:solidFill>
              </a:rPr>
              <a:t>All E-JADE </a:t>
            </a:r>
            <a:r>
              <a:rPr lang="en-US" dirty="0" err="1" smtClean="0">
                <a:solidFill>
                  <a:schemeClr val="bg1"/>
                </a:solidFill>
              </a:rPr>
              <a:t>afficionados</a:t>
            </a:r>
            <a:endParaRPr lang="en-US" sz="1200" dirty="0">
              <a:solidFill>
                <a:schemeClr val="bg1"/>
              </a:solidFill>
            </a:endParaRPr>
          </a:p>
        </p:txBody>
      </p:sp>
    </p:spTree>
    <p:extLst>
      <p:ext uri="{BB962C8B-B14F-4D97-AF65-F5344CB8AC3E}">
        <p14:creationId xmlns:p14="http://schemas.microsoft.com/office/powerpoint/2010/main" val="247134549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142957"/>
            <a:ext cx="8805633" cy="5150687"/>
          </a:xfrm>
        </p:spPr>
        <p:txBody>
          <a:bodyPr/>
          <a:lstStyle/>
          <a:p>
            <a:r>
              <a:rPr lang="en-GB" b="0" dirty="0" smtClean="0"/>
              <a:t>The E-JADE project – science</a:t>
            </a:r>
          </a:p>
          <a:p>
            <a:endParaRPr lang="en-GB" b="0" dirty="0" smtClean="0"/>
          </a:p>
          <a:p>
            <a:r>
              <a:rPr lang="en-GB" dirty="0" smtClean="0"/>
              <a:t>The E-JADE project – organisation</a:t>
            </a:r>
          </a:p>
          <a:p>
            <a:endParaRPr lang="en-GB" dirty="0" smtClean="0"/>
          </a:p>
          <a:p>
            <a:r>
              <a:rPr lang="en-GB" b="0" dirty="0" smtClean="0"/>
              <a:t>The work packages – quick overview</a:t>
            </a:r>
          </a:p>
          <a:p>
            <a:endParaRPr lang="en-GB" b="0" dirty="0" smtClean="0"/>
          </a:p>
          <a:p>
            <a:r>
              <a:rPr lang="en-GB" b="0" dirty="0" smtClean="0"/>
              <a:t>Status of secondments</a:t>
            </a:r>
          </a:p>
          <a:p>
            <a:endParaRPr lang="en-GB" dirty="0"/>
          </a:p>
          <a:p>
            <a:r>
              <a:rPr lang="en-GB" b="0" dirty="0" smtClean="0"/>
              <a:t>Feedback to EU</a:t>
            </a:r>
          </a:p>
          <a:p>
            <a:endParaRPr lang="en-GB" b="0" dirty="0" smtClean="0"/>
          </a:p>
          <a:p>
            <a:r>
              <a:rPr lang="en-GB" dirty="0" smtClean="0"/>
              <a:t>Conclusions and outlook</a:t>
            </a:r>
            <a:endParaRPr lang="en-GB" b="0" dirty="0" smtClean="0"/>
          </a:p>
          <a:p>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Overview</a:t>
            </a:r>
            <a:endParaRPr lang="en-GB" dirty="0"/>
          </a:p>
        </p:txBody>
      </p:sp>
      <p:sp>
        <p:nvSpPr>
          <p:cNvPr id="4" name="Left Arrow 3"/>
          <p:cNvSpPr/>
          <p:nvPr/>
        </p:nvSpPr>
        <p:spPr>
          <a:xfrm>
            <a:off x="5490457" y="2644838"/>
            <a:ext cx="1690107" cy="53469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286385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4" y="1291567"/>
            <a:ext cx="8640232" cy="5193219"/>
          </a:xfrm>
        </p:spPr>
        <p:txBody>
          <a:bodyPr>
            <a:normAutofit/>
          </a:bodyPr>
          <a:lstStyle/>
          <a:p>
            <a:pPr>
              <a:lnSpc>
                <a:spcPct val="110000"/>
              </a:lnSpc>
            </a:pPr>
            <a:r>
              <a:rPr lang="en-US" sz="2000" dirty="0" smtClean="0"/>
              <a:t>LHC </a:t>
            </a:r>
            <a:r>
              <a:rPr lang="en-US" sz="2000" dirty="0"/>
              <a:t>exploitation and </a:t>
            </a:r>
            <a:r>
              <a:rPr lang="en-US" sz="2000" dirty="0" smtClean="0"/>
              <a:t>upgrades (spec. planned Japanese contributions) and R</a:t>
            </a:r>
            <a:r>
              <a:rPr lang="en-US" sz="2000" dirty="0"/>
              <a:t>&amp;D for future </a:t>
            </a:r>
            <a:r>
              <a:rPr lang="en-US" sz="2000" dirty="0" smtClean="0"/>
              <a:t>high-energy/intensity hadron machines (e.g. FCC) </a:t>
            </a:r>
          </a:p>
          <a:p>
            <a:pPr>
              <a:lnSpc>
                <a:spcPct val="110000"/>
              </a:lnSpc>
            </a:pPr>
            <a:r>
              <a:rPr lang="en-US" sz="2000" dirty="0" smtClean="0"/>
              <a:t>Main objective: integration </a:t>
            </a:r>
            <a:r>
              <a:rPr lang="en-US" sz="2000" dirty="0"/>
              <a:t>of </a:t>
            </a:r>
            <a:r>
              <a:rPr lang="en-US" sz="2000" dirty="0" smtClean="0"/>
              <a:t>European </a:t>
            </a:r>
            <a:r>
              <a:rPr lang="en-US" sz="2000" dirty="0"/>
              <a:t>and Japanese efforts </a:t>
            </a:r>
            <a:r>
              <a:rPr lang="en-US" sz="2000" dirty="0" smtClean="0"/>
              <a:t>(plus other </a:t>
            </a:r>
            <a:r>
              <a:rPr lang="en-US" sz="2000" dirty="0"/>
              <a:t>regions) on </a:t>
            </a:r>
            <a:r>
              <a:rPr lang="en-US" sz="2000" dirty="0" smtClean="0"/>
              <a:t>HL-LHC upgrade </a:t>
            </a:r>
            <a:r>
              <a:rPr lang="en-US" sz="2000" dirty="0"/>
              <a:t>into a construction </a:t>
            </a:r>
            <a:r>
              <a:rPr lang="en-US" sz="2000" dirty="0" smtClean="0"/>
              <a:t>project</a:t>
            </a:r>
            <a:endParaRPr lang="en-US" sz="2000" dirty="0"/>
          </a:p>
          <a:p>
            <a:pPr>
              <a:lnSpc>
                <a:spcPct val="110000"/>
              </a:lnSpc>
            </a:pPr>
            <a:r>
              <a:rPr lang="en-US" sz="2000" dirty="0"/>
              <a:t>CERN (30), KEK (36), U Tokyo (12)</a:t>
            </a:r>
          </a:p>
          <a:p>
            <a:pPr>
              <a:lnSpc>
                <a:spcPct val="110000"/>
              </a:lnSpc>
            </a:pPr>
            <a:r>
              <a:rPr lang="en-US" sz="2000" dirty="0" smtClean="0"/>
              <a:t>From proposal: </a:t>
            </a:r>
          </a:p>
        </p:txBody>
      </p:sp>
      <p:sp>
        <p:nvSpPr>
          <p:cNvPr id="5" name="Title 4"/>
          <p:cNvSpPr>
            <a:spLocks noGrp="1"/>
          </p:cNvSpPr>
          <p:nvPr>
            <p:ph type="title"/>
          </p:nvPr>
        </p:nvSpPr>
        <p:spPr>
          <a:xfrm>
            <a:off x="242099" y="166709"/>
            <a:ext cx="8659013" cy="673535"/>
          </a:xfrm>
        </p:spPr>
        <p:txBody>
          <a:bodyPr/>
          <a:lstStyle/>
          <a:p>
            <a:r>
              <a:rPr lang="en-GB" dirty="0" smtClean="0"/>
              <a:t>WP 1: LHC Consolidation, Upgrades and </a:t>
            </a:r>
            <a:endParaRPr lang="en-GB" dirty="0"/>
          </a:p>
        </p:txBody>
      </p:sp>
      <p:sp>
        <p:nvSpPr>
          <p:cNvPr id="12" name="Title 4"/>
          <p:cNvSpPr txBox="1">
            <a:spLocks/>
          </p:cNvSpPr>
          <p:nvPr/>
        </p:nvSpPr>
        <p:spPr>
          <a:xfrm>
            <a:off x="1502458" y="589309"/>
            <a:ext cx="6888274" cy="673535"/>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b="1" kern="1200">
                <a:solidFill>
                  <a:srgbClr val="001489"/>
                </a:solidFill>
                <a:latin typeface="Lucida Sans Unicode" panose="020B0602030504020204" pitchFamily="34" charset="0"/>
                <a:ea typeface="+mj-ea"/>
                <a:cs typeface="Lucida Sans Unicode" panose="020B0602030504020204" pitchFamily="34" charset="0"/>
              </a:defRPr>
            </a:lvl1pPr>
          </a:lstStyle>
          <a:p>
            <a:r>
              <a:rPr lang="en-GB" dirty="0" smtClean="0"/>
              <a:t>R&amp;D for Future Hadron Machines</a:t>
            </a:r>
            <a:endParaRPr lang="en-GB" dirty="0"/>
          </a:p>
        </p:txBody>
      </p:sp>
      <p:pic>
        <p:nvPicPr>
          <p:cNvPr id="3" name="Picture 2" descr="Screen Shot 2016-05-25 at 09.45.2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3314" y="4072483"/>
            <a:ext cx="8305512" cy="1843201"/>
          </a:xfrm>
          <a:prstGeom prst="rect">
            <a:avLst/>
          </a:prstGeom>
        </p:spPr>
      </p:pic>
    </p:spTree>
    <p:extLst>
      <p:ext uri="{BB962C8B-B14F-4D97-AF65-F5344CB8AC3E}">
        <p14:creationId xmlns:p14="http://schemas.microsoft.com/office/powerpoint/2010/main" val="21087621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normAutofit/>
          </a:bodyPr>
          <a:lstStyle/>
          <a:p>
            <a:r>
              <a:rPr lang="en-GB" dirty="0" smtClean="0"/>
              <a:t>WP 1: Tasks</a:t>
            </a:r>
            <a:endParaRPr lang="en-GB" dirty="0"/>
          </a:p>
        </p:txBody>
      </p:sp>
      <p:grpSp>
        <p:nvGrpSpPr>
          <p:cNvPr id="7" name="Group 6"/>
          <p:cNvGrpSpPr/>
          <p:nvPr/>
        </p:nvGrpSpPr>
        <p:grpSpPr>
          <a:xfrm>
            <a:off x="610550" y="4282307"/>
            <a:ext cx="7937146" cy="2213141"/>
            <a:chOff x="0" y="3183995"/>
            <a:chExt cx="9144000" cy="2659553"/>
          </a:xfrm>
        </p:grpSpPr>
        <p:pic>
          <p:nvPicPr>
            <p:cNvPr id="8" name="Picture 7"/>
            <p:cNvPicPr>
              <a:picLocks noChangeAspect="1"/>
            </p:cNvPicPr>
            <p:nvPr/>
          </p:nvPicPr>
          <p:blipFill>
            <a:blip r:embed="rId3"/>
            <a:stretch>
              <a:fillRect/>
            </a:stretch>
          </p:blipFill>
          <p:spPr>
            <a:xfrm>
              <a:off x="0" y="3183995"/>
              <a:ext cx="9144000" cy="2659553"/>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a:blip r:embed="rId4"/>
            <a:stretch>
              <a:fillRect/>
            </a:stretch>
          </p:blipFill>
          <p:spPr>
            <a:xfrm>
              <a:off x="8377693" y="5146481"/>
              <a:ext cx="756758" cy="675221"/>
            </a:xfrm>
            <a:prstGeom prst="rect">
              <a:avLst/>
            </a:prstGeom>
          </p:spPr>
        </p:pic>
        <p:pic>
          <p:nvPicPr>
            <p:cNvPr id="10" name="Picture 9"/>
            <p:cNvPicPr>
              <a:picLocks noChangeAspect="1"/>
            </p:cNvPicPr>
            <p:nvPr/>
          </p:nvPicPr>
          <p:blipFill>
            <a:blip r:embed="rId4"/>
            <a:stretch>
              <a:fillRect/>
            </a:stretch>
          </p:blipFill>
          <p:spPr>
            <a:xfrm>
              <a:off x="401720" y="5616283"/>
              <a:ext cx="1380361" cy="217671"/>
            </a:xfrm>
            <a:prstGeom prst="rect">
              <a:avLst/>
            </a:prstGeom>
          </p:spPr>
        </p:pic>
      </p:grpSp>
      <p:sp>
        <p:nvSpPr>
          <p:cNvPr id="13" name="Content Placeholder 1"/>
          <p:cNvSpPr>
            <a:spLocks noGrp="1"/>
          </p:cNvSpPr>
          <p:nvPr>
            <p:ph idx="1"/>
          </p:nvPr>
        </p:nvSpPr>
        <p:spPr>
          <a:xfrm>
            <a:off x="236913" y="862974"/>
            <a:ext cx="8805633" cy="2849444"/>
          </a:xfrm>
        </p:spPr>
        <p:txBody>
          <a:bodyPr>
            <a:noAutofit/>
          </a:bodyPr>
          <a:lstStyle/>
          <a:p>
            <a:pPr>
              <a:lnSpc>
                <a:spcPct val="100000"/>
              </a:lnSpc>
            </a:pPr>
            <a:r>
              <a:rPr lang="en-US" sz="1800" b="1" dirty="0">
                <a:solidFill>
                  <a:srgbClr val="982029"/>
                </a:solidFill>
              </a:rPr>
              <a:t>1.1 –</a:t>
            </a:r>
            <a:r>
              <a:rPr lang="en-US" sz="1800" dirty="0">
                <a:solidFill>
                  <a:srgbClr val="982029"/>
                </a:solidFill>
              </a:rPr>
              <a:t> LHC operation and analysis</a:t>
            </a:r>
            <a:r>
              <a:rPr lang="en-US" sz="1800" dirty="0"/>
              <a:t>: Integrate Japanese efforts in operation of LHC machines </a:t>
            </a:r>
            <a:r>
              <a:rPr lang="en-US" sz="1800" dirty="0" smtClean="0"/>
              <a:t>/ detectors; gain experience </a:t>
            </a:r>
            <a:r>
              <a:rPr lang="en-US" sz="1800" dirty="0"/>
              <a:t>for future developments</a:t>
            </a:r>
          </a:p>
          <a:p>
            <a:pPr>
              <a:lnSpc>
                <a:spcPct val="100000"/>
              </a:lnSpc>
            </a:pPr>
            <a:r>
              <a:rPr lang="en-US" sz="1800" b="1" dirty="0">
                <a:solidFill>
                  <a:srgbClr val="982029"/>
                </a:solidFill>
              </a:rPr>
              <a:t>1.2 - </a:t>
            </a:r>
            <a:r>
              <a:rPr lang="en-US" sz="1800" dirty="0">
                <a:solidFill>
                  <a:srgbClr val="982029"/>
                </a:solidFill>
              </a:rPr>
              <a:t>HL-LHC</a:t>
            </a:r>
            <a:r>
              <a:rPr lang="en-US" sz="1800" dirty="0"/>
              <a:t>: Engineering design and validation of two short prototype separation superconducting dipoles (D1) followed by construction preparation, construction and test of the 4 final (plus two spare) D1 dipoles for the upgraded LHC insertion regions. Studies for </a:t>
            </a:r>
            <a:r>
              <a:rPr lang="en-US" sz="1800" dirty="0" smtClean="0"/>
              <a:t>crab </a:t>
            </a:r>
            <a:r>
              <a:rPr lang="en-US" sz="1800" dirty="0"/>
              <a:t>cavities (CC) for </a:t>
            </a:r>
            <a:r>
              <a:rPr lang="en-US" sz="1800" dirty="0" smtClean="0"/>
              <a:t>LHC </a:t>
            </a:r>
            <a:r>
              <a:rPr lang="en-US" sz="1800" dirty="0"/>
              <a:t>luminosity upgrade, benefitting from </a:t>
            </a:r>
            <a:r>
              <a:rPr lang="en-US" sz="1800" dirty="0" smtClean="0"/>
              <a:t>KEK operational experience</a:t>
            </a:r>
            <a:endParaRPr lang="en-US" sz="1800" dirty="0"/>
          </a:p>
          <a:p>
            <a:pPr>
              <a:lnSpc>
                <a:spcPct val="100000"/>
              </a:lnSpc>
            </a:pPr>
            <a:r>
              <a:rPr lang="en-US" sz="1800" b="1" dirty="0">
                <a:solidFill>
                  <a:srgbClr val="982029"/>
                </a:solidFill>
              </a:rPr>
              <a:t>1.3 - </a:t>
            </a:r>
            <a:r>
              <a:rPr lang="en-US" sz="1800" dirty="0">
                <a:solidFill>
                  <a:srgbClr val="982029"/>
                </a:solidFill>
              </a:rPr>
              <a:t>high-field magnet R&amp;D and preparation of future hadron </a:t>
            </a:r>
            <a:r>
              <a:rPr lang="en-US" sz="1800" dirty="0" smtClean="0">
                <a:solidFill>
                  <a:srgbClr val="982029"/>
                </a:solidFill>
              </a:rPr>
              <a:t>injectors / colliders</a:t>
            </a:r>
            <a:r>
              <a:rPr lang="en-US" sz="1800" dirty="0"/>
              <a:t>: R&amp;D on </a:t>
            </a:r>
            <a:r>
              <a:rPr lang="en-US" sz="1800" dirty="0" smtClean="0"/>
              <a:t>HTS </a:t>
            </a:r>
            <a:r>
              <a:rPr lang="en-US" sz="1800" dirty="0"/>
              <a:t>magnets of accelerator/collider quality </a:t>
            </a:r>
            <a:r>
              <a:rPr lang="en-US" sz="1800" dirty="0" smtClean="0"/>
              <a:t>(wideband </a:t>
            </a:r>
            <a:r>
              <a:rPr lang="en-US" sz="1800" dirty="0"/>
              <a:t>cavities using magnetic alloy, solid-state amplifiers and low-level RF). </a:t>
            </a:r>
          </a:p>
          <a:p>
            <a:r>
              <a:rPr lang="en-GB" sz="1800" b="0" dirty="0" smtClean="0"/>
              <a:t>Example: Replacement of current NC D1 by SC D1</a:t>
            </a:r>
            <a:endParaRPr lang="en-GB" sz="1800" b="0" dirty="0"/>
          </a:p>
        </p:txBody>
      </p:sp>
    </p:spTree>
    <p:extLst>
      <p:ext uri="{BB962C8B-B14F-4D97-AF65-F5344CB8AC3E}">
        <p14:creationId xmlns:p14="http://schemas.microsoft.com/office/powerpoint/2010/main" val="400301870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142957"/>
            <a:ext cx="8805633" cy="5150687"/>
          </a:xfrm>
        </p:spPr>
        <p:txBody>
          <a:bodyPr/>
          <a:lstStyle/>
          <a:p>
            <a:r>
              <a:rPr lang="en-GB" b="0" dirty="0" smtClean="0"/>
              <a:t>The</a:t>
            </a:r>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WP 1: Example D1 Magnets / HL-LHC</a:t>
            </a:r>
            <a:endParaRPr lang="en-GB" dirty="0"/>
          </a:p>
        </p:txBody>
      </p:sp>
      <p:sp>
        <p:nvSpPr>
          <p:cNvPr id="12" name="Content Placeholder 1"/>
          <p:cNvSpPr txBox="1">
            <a:spLocks/>
          </p:cNvSpPr>
          <p:nvPr/>
        </p:nvSpPr>
        <p:spPr>
          <a:xfrm>
            <a:off x="257161" y="901620"/>
            <a:ext cx="4994857" cy="5558042"/>
          </a:xfrm>
          <a:prstGeom prst="rect">
            <a:avLst/>
          </a:prstGeom>
          <a:solidFill>
            <a:schemeClr val="bg1"/>
          </a:solidFill>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000" dirty="0" err="1" smtClean="0"/>
              <a:t>Secondments</a:t>
            </a:r>
            <a:r>
              <a:rPr lang="en-US" sz="2000" dirty="0" smtClean="0"/>
              <a:t> / travels currently mostly linked to preparation (prototyping) of the separation dipoles for HL-LHC</a:t>
            </a:r>
          </a:p>
          <a:p>
            <a:r>
              <a:rPr lang="en-US" sz="2000" dirty="0" smtClean="0"/>
              <a:t>Testing of 2m prototyping ongoing this week (A. </a:t>
            </a:r>
            <a:r>
              <a:rPr lang="en-US" sz="2000" dirty="0" err="1" smtClean="0"/>
              <a:t>Musso</a:t>
            </a:r>
            <a:r>
              <a:rPr lang="en-US" sz="2000" dirty="0" smtClean="0"/>
              <a:t> now at KEK) </a:t>
            </a:r>
            <a:br>
              <a:rPr lang="en-US" sz="2000" dirty="0" smtClean="0"/>
            </a:br>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endParaRPr lang="en-US" sz="2000" dirty="0" smtClean="0"/>
          </a:p>
          <a:p>
            <a:r>
              <a:rPr lang="en-US" sz="2000" dirty="0" smtClean="0"/>
              <a:t>See comments about LHC injectors and FCC later (in WP 1 report) </a:t>
            </a:r>
          </a:p>
        </p:txBody>
      </p:sp>
      <p:pic>
        <p:nvPicPr>
          <p:cNvPr id="13" name="Picture 12"/>
          <p:cNvPicPr>
            <a:picLocks noChangeAspect="1"/>
          </p:cNvPicPr>
          <p:nvPr/>
        </p:nvPicPr>
        <p:blipFill>
          <a:blip r:embed="rId3"/>
          <a:stretch>
            <a:fillRect/>
          </a:stretch>
        </p:blipFill>
        <p:spPr>
          <a:xfrm>
            <a:off x="5040095" y="794801"/>
            <a:ext cx="3994159" cy="2771457"/>
          </a:xfrm>
          <a:prstGeom prst="rect">
            <a:avLst/>
          </a:prstGeom>
        </p:spPr>
      </p:pic>
      <p:pic>
        <p:nvPicPr>
          <p:cNvPr id="14" name="Picture 13"/>
          <p:cNvPicPr>
            <a:picLocks noChangeAspect="1"/>
          </p:cNvPicPr>
          <p:nvPr/>
        </p:nvPicPr>
        <p:blipFill>
          <a:blip r:embed="rId4"/>
          <a:stretch>
            <a:fillRect/>
          </a:stretch>
        </p:blipFill>
        <p:spPr>
          <a:xfrm>
            <a:off x="604644" y="2921748"/>
            <a:ext cx="4140200" cy="2489200"/>
          </a:xfrm>
          <a:prstGeom prst="rect">
            <a:avLst/>
          </a:prstGeom>
          <a:ln>
            <a:noFill/>
          </a:ln>
          <a:effectLst>
            <a:outerShdw blurRad="292100" dist="139700" dir="2700000" algn="tl" rotWithShape="0">
              <a:srgbClr val="333333">
                <a:alpha val="65000"/>
              </a:srgbClr>
            </a:outerShdw>
          </a:effectLst>
        </p:spPr>
      </p:pic>
      <p:pic>
        <p:nvPicPr>
          <p:cNvPr id="15" name="Picture 14"/>
          <p:cNvPicPr>
            <a:picLocks noChangeAspect="1"/>
          </p:cNvPicPr>
          <p:nvPr/>
        </p:nvPicPr>
        <p:blipFill>
          <a:blip r:embed="rId5"/>
          <a:stretch>
            <a:fillRect/>
          </a:stretch>
        </p:blipFill>
        <p:spPr>
          <a:xfrm>
            <a:off x="5414671" y="3684779"/>
            <a:ext cx="3138153" cy="275276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603955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879257"/>
            <a:ext cx="8805633" cy="5414387"/>
          </a:xfrm>
        </p:spPr>
        <p:txBody>
          <a:bodyPr/>
          <a:lstStyle/>
          <a:p>
            <a:r>
              <a:rPr lang="en-GB" b="0" dirty="0" smtClean="0"/>
              <a:t>KEK operates the ATF facility: damping ring meeting LC specifications with low-energy scaled version of LC final focus bea</a:t>
            </a:r>
            <a:r>
              <a:rPr lang="en-GB" dirty="0" smtClean="0"/>
              <a:t>m line</a:t>
            </a:r>
          </a:p>
          <a:p>
            <a:r>
              <a:rPr lang="en-GB" b="0" dirty="0" smtClean="0"/>
              <a:t>Main objective: Test sophisticated LC beam handling techniques</a:t>
            </a:r>
          </a:p>
          <a:p>
            <a:r>
              <a:rPr lang="en-GB" dirty="0" smtClean="0"/>
              <a:t>Partners: CERN (31), CNRS (50), CSIC (12), KEK (13), RHUL (21), UOXF (49), </a:t>
            </a:r>
            <a:r>
              <a:rPr lang="en-GB" dirty="0" err="1" smtClean="0"/>
              <a:t>UoT</a:t>
            </a:r>
            <a:r>
              <a:rPr lang="en-GB" dirty="0" smtClean="0"/>
              <a:t> (2)</a:t>
            </a:r>
          </a:p>
          <a:p>
            <a:r>
              <a:rPr lang="en-GB" dirty="0" smtClean="0"/>
              <a:t>From the Proposal: </a:t>
            </a:r>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WP 2: Nanometre scale beam handling</a:t>
            </a:r>
            <a:endParaRPr lang="en-GB" dirty="0"/>
          </a:p>
        </p:txBody>
      </p:sp>
      <p:pic>
        <p:nvPicPr>
          <p:cNvPr id="3" name="Picture 2" descr="Screen Shot 2016-05-25 at 10.15.4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7032" y="3574181"/>
            <a:ext cx="8541591" cy="1891592"/>
          </a:xfrm>
          <a:prstGeom prst="rect">
            <a:avLst/>
          </a:prstGeom>
        </p:spPr>
      </p:pic>
    </p:spTree>
    <p:extLst>
      <p:ext uri="{BB962C8B-B14F-4D97-AF65-F5344CB8AC3E}">
        <p14:creationId xmlns:p14="http://schemas.microsoft.com/office/powerpoint/2010/main" val="424797361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normAutofit/>
          </a:bodyPr>
          <a:lstStyle/>
          <a:p>
            <a:r>
              <a:rPr lang="en-GB" dirty="0" smtClean="0"/>
              <a:t>WP 2: ATF and LC</a:t>
            </a:r>
            <a:endParaRPr lang="en-GB" dirty="0"/>
          </a:p>
        </p:txBody>
      </p:sp>
      <p:pic>
        <p:nvPicPr>
          <p:cNvPr id="14" name="図 9" descr="ILCTDR-VOLUME_1-Executive-Summary（ドラッグされました）.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220" y="822268"/>
            <a:ext cx="7006189" cy="3369005"/>
          </a:xfrm>
          <a:prstGeom prst="rect">
            <a:avLst/>
          </a:prstGeom>
        </p:spPr>
      </p:pic>
      <p:pic>
        <p:nvPicPr>
          <p:cNvPr id="13" name="図 3" descr="atf-layout-2009.pdf"/>
          <p:cNvPicPr>
            <a:picLocks noChangeAspect="1"/>
          </p:cNvPicPr>
          <p:nvPr/>
        </p:nvPicPr>
        <p:blipFill>
          <a:blip r:embed="rId3"/>
          <a:stretch>
            <a:fillRect/>
          </a:stretch>
        </p:blipFill>
        <p:spPr>
          <a:xfrm>
            <a:off x="2289131" y="4070626"/>
            <a:ext cx="6207822" cy="2297757"/>
          </a:xfrm>
          <a:prstGeom prst="rect">
            <a:avLst/>
          </a:prstGeom>
        </p:spPr>
      </p:pic>
      <p:grpSp>
        <p:nvGrpSpPr>
          <p:cNvPr id="4" name="Group 3"/>
          <p:cNvGrpSpPr/>
          <p:nvPr/>
        </p:nvGrpSpPr>
        <p:grpSpPr>
          <a:xfrm>
            <a:off x="957618" y="2641718"/>
            <a:ext cx="3991048" cy="3198844"/>
            <a:chOff x="957618" y="2641718"/>
            <a:chExt cx="3991048" cy="3198844"/>
          </a:xfrm>
        </p:grpSpPr>
        <p:sp>
          <p:nvSpPr>
            <p:cNvPr id="16" name="台形 30"/>
            <p:cNvSpPr/>
            <p:nvPr/>
          </p:nvSpPr>
          <p:spPr>
            <a:xfrm rot="21251157">
              <a:off x="2250864" y="2641718"/>
              <a:ext cx="2697802" cy="1589425"/>
            </a:xfrm>
            <a:prstGeom prst="trapezoid">
              <a:avLst>
                <a:gd name="adj" fmla="val 94461"/>
              </a:avLst>
            </a:prstGeom>
            <a:gradFill flip="none" rotWithShape="1">
              <a:gsLst>
                <a:gs pos="45000">
                  <a:srgbClr val="C0504D">
                    <a:alpha val="30000"/>
                  </a:srgbClr>
                </a:gs>
                <a:gs pos="89000">
                  <a:srgbClr val="FFFFFF">
                    <a:alpha val="30000"/>
                  </a:srgbClr>
                </a:gs>
              </a:gsLst>
              <a:lin ang="558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20012" tIns="10007" rIns="20012" bIns="10007" rtlCol="0" anchor="ctr"/>
            <a:lstStyle/>
            <a:p>
              <a:pPr algn="ctr"/>
              <a:endParaRPr kumimoji="1" lang="ja-JP" altLang="en-US"/>
            </a:p>
          </p:txBody>
        </p:sp>
        <p:sp>
          <p:nvSpPr>
            <p:cNvPr id="21" name="テキスト ボックス 10"/>
            <p:cNvSpPr txBox="1"/>
            <p:nvPr/>
          </p:nvSpPr>
          <p:spPr>
            <a:xfrm>
              <a:off x="957618" y="4412545"/>
              <a:ext cx="3813721" cy="1428017"/>
            </a:xfrm>
            <a:prstGeom prst="rect">
              <a:avLst/>
            </a:prstGeom>
            <a:noFill/>
          </p:spPr>
          <p:txBody>
            <a:bodyPr wrap="none" lIns="91369" tIns="45687" rIns="91369" bIns="45687" rtlCol="0">
              <a:spAutoFit/>
            </a:bodyPr>
            <a:lstStyle/>
            <a:p>
              <a:pPr>
                <a:lnSpc>
                  <a:spcPct val="120000"/>
                </a:lnSpc>
              </a:pPr>
              <a:r>
                <a:rPr lang="en-US" altLang="ja-JP" sz="1400" b="1" dirty="0">
                  <a:solidFill>
                    <a:srgbClr val="FF0000"/>
                  </a:solidFill>
                </a:rPr>
                <a:t>ATF2 </a:t>
              </a:r>
              <a:r>
                <a:rPr lang="en-US" altLang="ja-JP" sz="1400" b="1" dirty="0" smtClean="0">
                  <a:solidFill>
                    <a:srgbClr val="FF0000"/>
                  </a:solidFill>
                </a:rPr>
                <a:t>beamline: Nano-meter </a:t>
              </a:r>
              <a:r>
                <a:rPr lang="en-US" altLang="ja-JP" sz="1400" b="1" dirty="0">
                  <a:solidFill>
                    <a:srgbClr val="FF0000"/>
                  </a:solidFill>
                </a:rPr>
                <a:t>beam R&amp;D</a:t>
              </a:r>
            </a:p>
            <a:p>
              <a:r>
                <a:rPr lang="en-US" altLang="ja-JP" sz="1400" dirty="0" smtClean="0">
                  <a:solidFill>
                    <a:srgbClr val="800000"/>
                  </a:solidFill>
                </a:rPr>
                <a:t>Final </a:t>
              </a:r>
              <a:r>
                <a:rPr lang="en-US" altLang="ja-JP" sz="1400" dirty="0">
                  <a:solidFill>
                    <a:srgbClr val="800000"/>
                  </a:solidFill>
                </a:rPr>
                <a:t>focus s</a:t>
              </a:r>
              <a:r>
                <a:rPr lang="en-US" altLang="ja-JP" sz="1400" dirty="0" smtClean="0">
                  <a:solidFill>
                    <a:srgbClr val="800000"/>
                  </a:solidFill>
                </a:rPr>
                <a:t>ystem development</a:t>
              </a:r>
            </a:p>
            <a:p>
              <a:r>
                <a:rPr lang="en-US" altLang="ja-JP" sz="1400" b="1" dirty="0" smtClean="0">
                  <a:solidFill>
                    <a:srgbClr val="800000"/>
                  </a:solidFill>
                </a:rPr>
                <a:t>Technologies to maintain the luminosity at ILC</a:t>
              </a:r>
            </a:p>
            <a:p>
              <a:r>
                <a:rPr lang="en-US" altLang="ja-JP" sz="1400" b="1" dirty="0" smtClean="0">
                  <a:solidFill>
                    <a:srgbClr val="800000"/>
                  </a:solidFill>
                </a:rPr>
                <a:t>Beam size: 37 nm (design), 44 nm (achieved)</a:t>
              </a:r>
            </a:p>
            <a:p>
              <a:r>
                <a:rPr lang="en-US" altLang="ja-JP" sz="1400" b="1" dirty="0" smtClean="0">
                  <a:solidFill>
                    <a:srgbClr val="800000"/>
                  </a:solidFill>
                </a:rPr>
                <a:t>Beam stabilization via feedback: achieved 67 nm </a:t>
              </a:r>
            </a:p>
            <a:p>
              <a:r>
                <a:rPr lang="en-US" altLang="ja-JP" sz="1400" b="1" dirty="0">
                  <a:solidFill>
                    <a:srgbClr val="800000"/>
                  </a:solidFill>
                </a:rPr>
                <a:t>B</a:t>
              </a:r>
              <a:r>
                <a:rPr lang="en-US" altLang="ja-JP" sz="1400" b="1" dirty="0" smtClean="0">
                  <a:solidFill>
                    <a:srgbClr val="800000"/>
                  </a:solidFill>
                </a:rPr>
                <a:t>eam instrumentation development</a:t>
              </a:r>
              <a:endParaRPr lang="ja-JP" altLang="en-US" sz="1400" b="1" dirty="0">
                <a:solidFill>
                  <a:srgbClr val="800000"/>
                </a:solidFill>
              </a:endParaRPr>
            </a:p>
          </p:txBody>
        </p:sp>
      </p:grpSp>
      <p:grpSp>
        <p:nvGrpSpPr>
          <p:cNvPr id="6" name="Group 5"/>
          <p:cNvGrpSpPr/>
          <p:nvPr/>
        </p:nvGrpSpPr>
        <p:grpSpPr>
          <a:xfrm>
            <a:off x="4015843" y="423100"/>
            <a:ext cx="5117990" cy="4905746"/>
            <a:chOff x="4015843" y="423100"/>
            <a:chExt cx="5117990" cy="4905746"/>
          </a:xfrm>
        </p:grpSpPr>
        <p:sp>
          <p:nvSpPr>
            <p:cNvPr id="15" name="U ターン矢印 29"/>
            <p:cNvSpPr/>
            <p:nvPr/>
          </p:nvSpPr>
          <p:spPr>
            <a:xfrm rot="18971042" flipH="1">
              <a:off x="4015843" y="423100"/>
              <a:ext cx="1003249" cy="4905746"/>
            </a:xfrm>
            <a:prstGeom prst="uturnArrow">
              <a:avLst>
                <a:gd name="adj1" fmla="val 28974"/>
                <a:gd name="adj2" fmla="val 24988"/>
                <a:gd name="adj3" fmla="val 15750"/>
                <a:gd name="adj4" fmla="val 18933"/>
                <a:gd name="adj5" fmla="val 10709"/>
              </a:avLst>
            </a:prstGeom>
            <a:gradFill flip="none" rotWithShape="1">
              <a:gsLst>
                <a:gs pos="0">
                  <a:schemeClr val="accent1">
                    <a:tint val="100000"/>
                    <a:shade val="100000"/>
                    <a:satMod val="130000"/>
                  </a:schemeClr>
                </a:gs>
                <a:gs pos="22000">
                  <a:schemeClr val="accent1">
                    <a:tint val="50000"/>
                    <a:shade val="100000"/>
                    <a:satMod val="350000"/>
                    <a:alpha val="30000"/>
                  </a:schemeClr>
                </a:gs>
              </a:gsLst>
              <a:lin ang="4500000" scaled="0"/>
              <a:tileRect/>
            </a:gradFill>
            <a:ln>
              <a:noFill/>
            </a:ln>
            <a:effectLst/>
          </p:spPr>
          <p:style>
            <a:lnRef idx="1">
              <a:schemeClr val="accent1"/>
            </a:lnRef>
            <a:fillRef idx="3">
              <a:schemeClr val="accent1"/>
            </a:fillRef>
            <a:effectRef idx="2">
              <a:schemeClr val="accent1"/>
            </a:effectRef>
            <a:fontRef idx="minor">
              <a:schemeClr val="lt1"/>
            </a:fontRef>
          </p:style>
          <p:txBody>
            <a:bodyPr lIns="20012" tIns="10007" rIns="20012" bIns="10007" rtlCol="0" anchor="ctr"/>
            <a:lstStyle/>
            <a:p>
              <a:pPr algn="ctr"/>
              <a:endParaRPr kumimoji="1" lang="ja-JP" altLang="en-US">
                <a:solidFill>
                  <a:schemeClr val="tx1"/>
                </a:solidFill>
              </a:endParaRPr>
            </a:p>
          </p:txBody>
        </p:sp>
        <p:sp>
          <p:nvSpPr>
            <p:cNvPr id="19" name="Text Box 1035"/>
            <p:cNvSpPr txBox="1">
              <a:spLocks noChangeArrowheads="1"/>
            </p:cNvSpPr>
            <p:nvPr/>
          </p:nvSpPr>
          <p:spPr bwMode="auto">
            <a:xfrm>
              <a:off x="6342797" y="2493875"/>
              <a:ext cx="2791036" cy="1600402"/>
            </a:xfrm>
            <a:prstGeom prst="rect">
              <a:avLst/>
            </a:prstGeom>
            <a:solidFill>
              <a:srgbClr val="FFFFFF"/>
            </a:solidFill>
            <a:ln>
              <a:noFill/>
            </a:ln>
            <a:extLst/>
          </p:spPr>
          <p:txBody>
            <a:bodyPr wrap="square" lIns="91402" tIns="45702" rIns="91402" bIns="45702">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en-US" altLang="ja-JP" sz="1400" i="1" dirty="0"/>
                <a:t>Energy: 1.3 </a:t>
              </a:r>
              <a:r>
                <a:rPr lang="en-US" altLang="ja-JP" sz="1400" i="1" dirty="0" err="1" smtClean="0"/>
                <a:t>GeV</a:t>
              </a:r>
              <a:r>
                <a:rPr lang="en-US" altLang="ja-JP" sz="1400" i="1" dirty="0"/>
                <a:t/>
              </a:r>
              <a:br>
                <a:rPr lang="en-US" altLang="ja-JP" sz="1400" i="1" dirty="0"/>
              </a:br>
              <a:r>
                <a:rPr lang="en-US" altLang="ja-JP" sz="1400" i="1" dirty="0" smtClean="0"/>
                <a:t>Repetition</a:t>
              </a:r>
              <a:r>
                <a:rPr lang="en-US" altLang="ja-JP" sz="1400" i="1" dirty="0"/>
                <a:t>: 3.12 Hz</a:t>
              </a:r>
            </a:p>
            <a:p>
              <a:r>
                <a:rPr lang="en-US" altLang="ja-JP" sz="1400" i="1" dirty="0"/>
                <a:t>Intensity: </a:t>
              </a:r>
              <a:r>
                <a:rPr lang="en-US" altLang="ja-JP" sz="1400" i="1" dirty="0" smtClean="0"/>
                <a:t>1-2x10</a:t>
              </a:r>
              <a:r>
                <a:rPr lang="en-US" altLang="ja-JP" sz="1400" i="1" baseline="30000" dirty="0" smtClean="0"/>
                <a:t>10</a:t>
              </a:r>
              <a:r>
                <a:rPr lang="en-US" altLang="ja-JP" sz="1400" i="1" dirty="0" smtClean="0"/>
                <a:t> </a:t>
              </a:r>
              <a:r>
                <a:rPr lang="en-US" altLang="ja-JP" sz="1400" i="1" dirty="0"/>
                <a:t>e-/</a:t>
              </a:r>
              <a:r>
                <a:rPr lang="en-US" altLang="ja-JP" sz="1400" i="1" dirty="0" smtClean="0"/>
                <a:t>bunch</a:t>
              </a:r>
              <a:endParaRPr lang="en-US" altLang="ja-JP" sz="1400" i="1" dirty="0"/>
            </a:p>
            <a:p>
              <a:r>
                <a:rPr lang="en-US" altLang="ja-JP" sz="1400" i="1" dirty="0" smtClean="0"/>
                <a:t>1~20 </a:t>
              </a:r>
              <a:r>
                <a:rPr lang="en-US" altLang="ja-JP" sz="1400" i="1" dirty="0"/>
                <a:t>bunches/pulse</a:t>
              </a:r>
            </a:p>
            <a:p>
              <a:r>
                <a:rPr lang="en-US" altLang="ja-JP" sz="1400" i="1" dirty="0" smtClean="0"/>
                <a:t>Design </a:t>
              </a:r>
              <a:r>
                <a:rPr lang="en-US" altLang="ja-JP" sz="1400" i="1" dirty="0" err="1" smtClean="0"/>
                <a:t>emittance</a:t>
              </a:r>
              <a:r>
                <a:rPr lang="en-US" altLang="ja-JP" sz="1400" i="1" dirty="0"/>
                <a:t>:</a:t>
              </a:r>
              <a:r>
                <a:rPr lang="en-US" altLang="ja-JP" sz="1400" i="1" dirty="0" smtClean="0"/>
                <a:t> </a:t>
              </a:r>
              <a:br>
                <a:rPr lang="en-US" altLang="ja-JP" sz="1400" i="1" dirty="0" smtClean="0"/>
              </a:br>
              <a:r>
                <a:rPr lang="en-US" altLang="ja-JP" sz="1400" i="1" dirty="0" smtClean="0"/>
                <a:t>	1 </a:t>
              </a:r>
              <a:r>
                <a:rPr lang="en-US" altLang="ja-JP" sz="1400" i="1" dirty="0"/>
                <a:t>nm(H</a:t>
              </a:r>
              <a:r>
                <a:rPr lang="en-US" altLang="ja-JP" sz="1400" i="1" dirty="0" smtClean="0"/>
                <a:t>) / </a:t>
              </a:r>
              <a:r>
                <a:rPr lang="en-US" altLang="ja-JP" sz="1400" i="1" dirty="0"/>
                <a:t>10 pm(V), </a:t>
              </a:r>
            </a:p>
            <a:p>
              <a:r>
                <a:rPr lang="en-US" altLang="ja-JP" sz="1400" i="1" dirty="0" smtClean="0">
                  <a:solidFill>
                    <a:srgbClr val="800000"/>
                  </a:solidFill>
                </a:rPr>
                <a:t>Achieved </a:t>
              </a:r>
              <a:r>
                <a:rPr lang="en-US" altLang="ja-JP" sz="1400" i="1" dirty="0">
                  <a:solidFill>
                    <a:srgbClr val="800000"/>
                  </a:solidFill>
                </a:rPr>
                <a:t>4 pm(V)</a:t>
              </a:r>
            </a:p>
          </p:txBody>
        </p:sp>
        <p:sp>
          <p:nvSpPr>
            <p:cNvPr id="20" name="テキスト ボックス 33"/>
            <p:cNvSpPr txBox="1"/>
            <p:nvPr/>
          </p:nvSpPr>
          <p:spPr>
            <a:xfrm>
              <a:off x="6324539" y="2209633"/>
              <a:ext cx="2425777" cy="369265"/>
            </a:xfrm>
            <a:prstGeom prst="rect">
              <a:avLst/>
            </a:prstGeom>
            <a:solidFill>
              <a:schemeClr val="bg1"/>
            </a:solidFill>
          </p:spPr>
          <p:txBody>
            <a:bodyPr wrap="none" lIns="91369" tIns="45687" rIns="91369" bIns="45687" rtlCol="0">
              <a:spAutoFit/>
            </a:bodyPr>
            <a:lstStyle/>
            <a:p>
              <a:r>
                <a:rPr lang="en-US" altLang="ja-JP" b="1" dirty="0">
                  <a:solidFill>
                    <a:srgbClr val="000090"/>
                  </a:solidFill>
                </a:rPr>
                <a:t>Accelerator Test Facility</a:t>
              </a:r>
            </a:p>
          </p:txBody>
        </p:sp>
      </p:grpSp>
      <p:sp>
        <p:nvSpPr>
          <p:cNvPr id="18" name="テキスト ボックス 7"/>
          <p:cNvSpPr txBox="1"/>
          <p:nvPr/>
        </p:nvSpPr>
        <p:spPr>
          <a:xfrm>
            <a:off x="5987666" y="5094158"/>
            <a:ext cx="1883706" cy="523154"/>
          </a:xfrm>
          <a:prstGeom prst="rect">
            <a:avLst/>
          </a:prstGeom>
          <a:noFill/>
        </p:spPr>
        <p:txBody>
          <a:bodyPr wrap="none" lIns="91369" tIns="45687" rIns="91369" bIns="45687" rtlCol="0">
            <a:spAutoFit/>
          </a:bodyPr>
          <a:lstStyle/>
          <a:p>
            <a:r>
              <a:rPr lang="en-US" altLang="ja-JP" sz="1400" b="1" dirty="0">
                <a:solidFill>
                  <a:srgbClr val="0000FF"/>
                </a:solidFill>
              </a:rPr>
              <a:t>Damping Ring (~140m)</a:t>
            </a:r>
          </a:p>
          <a:p>
            <a:r>
              <a:rPr lang="en-US" altLang="ja-JP" sz="1400" dirty="0">
                <a:solidFill>
                  <a:srgbClr val="0000FF"/>
                </a:solidFill>
              </a:rPr>
              <a:t>L</a:t>
            </a:r>
            <a:r>
              <a:rPr lang="en-US" altLang="ja-JP" sz="1200" dirty="0">
                <a:solidFill>
                  <a:srgbClr val="0000FF"/>
                </a:solidFill>
              </a:rPr>
              <a:t>ow emittance beam</a:t>
            </a:r>
            <a:endParaRPr lang="ja-JP" altLang="en-US" sz="1200" dirty="0">
              <a:solidFill>
                <a:srgbClr val="0000FF"/>
              </a:solidFill>
            </a:endParaRPr>
          </a:p>
        </p:txBody>
      </p:sp>
    </p:spTree>
    <p:extLst>
      <p:ext uri="{BB962C8B-B14F-4D97-AF65-F5344CB8AC3E}">
        <p14:creationId xmlns:p14="http://schemas.microsoft.com/office/powerpoint/2010/main" val="23431308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879257"/>
            <a:ext cx="8805633" cy="5414387"/>
          </a:xfrm>
        </p:spPr>
        <p:txBody>
          <a:bodyPr>
            <a:normAutofit/>
          </a:bodyPr>
          <a:lstStyle/>
          <a:p>
            <a:r>
              <a:rPr lang="en-US" dirty="0" smtClean="0"/>
              <a:t>2.1 </a:t>
            </a:r>
            <a:r>
              <a:rPr lang="en-US" dirty="0"/>
              <a:t>Beam Size </a:t>
            </a:r>
            <a:r>
              <a:rPr lang="en-US" dirty="0" err="1"/>
              <a:t>Minimisation</a:t>
            </a:r>
            <a:r>
              <a:rPr lang="en-US" dirty="0"/>
              <a:t> </a:t>
            </a:r>
          </a:p>
          <a:p>
            <a:r>
              <a:rPr lang="en-US" dirty="0" smtClean="0"/>
              <a:t>2.2 </a:t>
            </a:r>
            <a:r>
              <a:rPr lang="en-US" dirty="0"/>
              <a:t>Wake Field </a:t>
            </a:r>
          </a:p>
          <a:p>
            <a:r>
              <a:rPr lang="en-US" dirty="0" smtClean="0"/>
              <a:t>2.3 </a:t>
            </a:r>
            <a:r>
              <a:rPr lang="en-US" dirty="0"/>
              <a:t>Ground Motion </a:t>
            </a:r>
          </a:p>
          <a:p>
            <a:r>
              <a:rPr lang="en-US" dirty="0" smtClean="0"/>
              <a:t>2.4 </a:t>
            </a:r>
            <a:r>
              <a:rPr lang="en-US" dirty="0"/>
              <a:t>Halo Collimation and Backgrounds </a:t>
            </a:r>
          </a:p>
          <a:p>
            <a:r>
              <a:rPr lang="en-US" dirty="0" smtClean="0"/>
              <a:t>2.5 </a:t>
            </a:r>
            <a:r>
              <a:rPr lang="en-US" dirty="0"/>
              <a:t>Beam Instrumentation and control </a:t>
            </a:r>
          </a:p>
          <a:p>
            <a:r>
              <a:rPr lang="en-US" dirty="0" smtClean="0"/>
              <a:t>2.6 </a:t>
            </a:r>
            <a:r>
              <a:rPr lang="en-US" dirty="0"/>
              <a:t>Beam Position </a:t>
            </a:r>
            <a:r>
              <a:rPr lang="en-US" dirty="0" smtClean="0"/>
              <a:t>Feedback</a:t>
            </a:r>
          </a:p>
          <a:p>
            <a:endParaRPr lang="en-US" dirty="0"/>
          </a:p>
          <a:p>
            <a:pPr marL="285750" indent="-285750"/>
            <a:r>
              <a:rPr lang="en-US" dirty="0"/>
              <a:t>WP2 has followed the schedule of deliveries</a:t>
            </a:r>
            <a:r>
              <a:rPr lang="en-US" dirty="0" smtClean="0"/>
              <a:t>:</a:t>
            </a:r>
          </a:p>
          <a:p>
            <a:pPr marL="628641" lvl="1" indent="-285750"/>
            <a:r>
              <a:rPr lang="en-US" sz="1700" dirty="0" smtClean="0"/>
              <a:t>2 </a:t>
            </a:r>
            <a:r>
              <a:rPr lang="en-US" sz="1700" dirty="0"/>
              <a:t>submitted deliverable reports (</a:t>
            </a:r>
            <a:r>
              <a:rPr lang="en-US" sz="1700" b="1" dirty="0"/>
              <a:t>HaloCollBgds-1</a:t>
            </a:r>
            <a:r>
              <a:rPr lang="en-US" sz="1700" dirty="0"/>
              <a:t>, I</a:t>
            </a:r>
            <a:r>
              <a:rPr lang="en-US" sz="1700" b="1" dirty="0"/>
              <a:t>nstr-1</a:t>
            </a:r>
            <a:r>
              <a:rPr lang="en-US" sz="1700" dirty="0"/>
              <a:t>) and 1 under preparation (</a:t>
            </a:r>
            <a:r>
              <a:rPr lang="en-US" sz="1700" b="1" dirty="0"/>
              <a:t>GM-1</a:t>
            </a:r>
            <a:r>
              <a:rPr lang="en-US" sz="1700" dirty="0"/>
              <a:t>)   </a:t>
            </a:r>
            <a:endParaRPr lang="en-US" dirty="0" smtClean="0"/>
          </a:p>
          <a:p>
            <a:pPr marL="628641" lvl="1" indent="-285750"/>
            <a:r>
              <a:rPr lang="en-US" dirty="0" smtClean="0"/>
              <a:t>Delay </a:t>
            </a:r>
            <a:r>
              <a:rPr lang="en-US" dirty="0"/>
              <a:t>in </a:t>
            </a:r>
            <a:r>
              <a:rPr lang="en-US" dirty="0" err="1"/>
              <a:t>secondments</a:t>
            </a:r>
            <a:r>
              <a:rPr lang="en-US" dirty="0"/>
              <a:t>: </a:t>
            </a:r>
            <a:r>
              <a:rPr lang="en-US" dirty="0" smtClean="0"/>
              <a:t>Currently &gt;600 eligible </a:t>
            </a:r>
            <a:r>
              <a:rPr lang="en-US" dirty="0"/>
              <a:t>E-JADE days </a:t>
            </a:r>
            <a:r>
              <a:rPr lang="en-US" dirty="0" smtClean="0"/>
              <a:t>for WP2</a:t>
            </a:r>
          </a:p>
          <a:p>
            <a:pPr marL="628641" lvl="1" indent="-285750"/>
            <a:r>
              <a:rPr lang="en-US" dirty="0" smtClean="0"/>
              <a:t>Total </a:t>
            </a:r>
            <a:r>
              <a:rPr lang="en-US" dirty="0"/>
              <a:t>in </a:t>
            </a:r>
            <a:r>
              <a:rPr lang="en-US" dirty="0" smtClean="0"/>
              <a:t>contract: 163 </a:t>
            </a:r>
            <a:r>
              <a:rPr lang="en-US" dirty="0"/>
              <a:t>months </a:t>
            </a:r>
            <a:r>
              <a:rPr lang="en-US" dirty="0">
                <a:sym typeface="Wingdings" panose="05000000000000000000" pitchFamily="2" charset="2"/>
              </a:rPr>
              <a:t> have used 10% so </a:t>
            </a:r>
            <a:r>
              <a:rPr lang="en-US" dirty="0" smtClean="0">
                <a:sym typeface="Wingdings" panose="05000000000000000000" pitchFamily="2" charset="2"/>
              </a:rPr>
              <a:t>far</a:t>
            </a:r>
          </a:p>
          <a:p>
            <a:pPr marL="285750" indent="-285750"/>
            <a:r>
              <a:rPr lang="en-US" dirty="0" smtClean="0">
                <a:sym typeface="Wingdings" panose="05000000000000000000" pitchFamily="2" charset="2"/>
              </a:rPr>
              <a:t>Explanation </a:t>
            </a:r>
            <a:r>
              <a:rPr lang="en-US" dirty="0" smtClean="0">
                <a:solidFill>
                  <a:srgbClr val="982029"/>
                </a:solidFill>
                <a:sym typeface="Wingdings" panose="05000000000000000000" pitchFamily="2" charset="2"/>
              </a:rPr>
              <a:t>(see later)</a:t>
            </a:r>
            <a:r>
              <a:rPr lang="en-US" dirty="0" smtClean="0">
                <a:sym typeface="Wingdings" panose="05000000000000000000" pitchFamily="2" charset="2"/>
              </a:rPr>
              <a:t>: </a:t>
            </a:r>
            <a:r>
              <a:rPr lang="en-US" dirty="0">
                <a:sym typeface="Wingdings" panose="05000000000000000000" pitchFamily="2" charset="2"/>
              </a:rPr>
              <a:t>slow start, 50% less ATF beam time in 2015 budget, eligibility criteria,</a:t>
            </a:r>
            <a:r>
              <a:rPr lang="en-US" dirty="0" smtClean="0">
                <a:sym typeface="Wingdings" panose="05000000000000000000" pitchFamily="2" charset="2"/>
              </a:rPr>
              <a:t>… </a:t>
            </a:r>
          </a:p>
          <a:p>
            <a:pPr marL="285750" indent="-285750"/>
            <a:r>
              <a:rPr lang="en-US" dirty="0" smtClean="0">
                <a:sym typeface="Wingdings" panose="05000000000000000000" pitchFamily="2" charset="2"/>
              </a:rPr>
              <a:t>Solutions </a:t>
            </a:r>
            <a:r>
              <a:rPr lang="en-US" dirty="0" smtClean="0">
                <a:sym typeface="Wingdings"/>
              </a:rPr>
              <a:t> later slide</a:t>
            </a:r>
            <a:endParaRPr lang="en-US" dirty="0"/>
          </a:p>
        </p:txBody>
      </p:sp>
      <p:sp>
        <p:nvSpPr>
          <p:cNvPr id="5" name="Title 4"/>
          <p:cNvSpPr>
            <a:spLocks noGrp="1"/>
          </p:cNvSpPr>
          <p:nvPr>
            <p:ph type="title"/>
          </p:nvPr>
        </p:nvSpPr>
        <p:spPr>
          <a:xfrm>
            <a:off x="242099" y="166709"/>
            <a:ext cx="8659013" cy="673535"/>
          </a:xfrm>
        </p:spPr>
        <p:txBody>
          <a:bodyPr>
            <a:normAutofit/>
          </a:bodyPr>
          <a:lstStyle/>
          <a:p>
            <a:r>
              <a:rPr lang="en-GB" dirty="0" smtClean="0"/>
              <a:t>WP 2: Tasks and Status</a:t>
            </a:r>
            <a:endParaRPr lang="en-GB" dirty="0"/>
          </a:p>
        </p:txBody>
      </p:sp>
    </p:spTree>
    <p:extLst>
      <p:ext uri="{BB962C8B-B14F-4D97-AF65-F5344CB8AC3E}">
        <p14:creationId xmlns:p14="http://schemas.microsoft.com/office/powerpoint/2010/main" val="717937046"/>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879257"/>
            <a:ext cx="8805633" cy="5414387"/>
          </a:xfrm>
        </p:spPr>
        <p:txBody>
          <a:bodyPr>
            <a:normAutofit/>
          </a:bodyPr>
          <a:lstStyle/>
          <a:p>
            <a:r>
              <a:rPr lang="en-US" sz="2000" dirty="0"/>
              <a:t>I</a:t>
            </a:r>
            <a:r>
              <a:rPr lang="en-US" sz="2000" dirty="0" smtClean="0"/>
              <a:t>mprovement </a:t>
            </a:r>
            <a:r>
              <a:rPr lang="en-US" sz="2000" dirty="0"/>
              <a:t>in modulation depth from the </a:t>
            </a:r>
            <a:r>
              <a:rPr lang="en-US" sz="2000" dirty="0" err="1"/>
              <a:t>Shintake</a:t>
            </a:r>
            <a:r>
              <a:rPr lang="en-US" sz="2000" dirty="0"/>
              <a:t> monitor (which measures the IP beam size at ATF2) </a:t>
            </a:r>
            <a:r>
              <a:rPr lang="en-US" sz="2000" dirty="0" smtClean="0"/>
              <a:t>when </a:t>
            </a:r>
            <a:r>
              <a:rPr lang="en-US" sz="2000" dirty="0"/>
              <a:t>feedback is turned </a:t>
            </a:r>
            <a:r>
              <a:rPr lang="en-US" sz="2000" dirty="0" smtClean="0"/>
              <a:t>ON.</a:t>
            </a:r>
          </a:p>
          <a:p>
            <a:pPr lvl="1"/>
            <a:r>
              <a:rPr lang="en-US" sz="1700" dirty="0" smtClean="0"/>
              <a:t>Clear positive </a:t>
            </a:r>
            <a:r>
              <a:rPr lang="en-US" sz="1700" dirty="0"/>
              <a:t>effect of feedback for the ATF2 spot </a:t>
            </a:r>
            <a:r>
              <a:rPr lang="en-US" sz="1700" dirty="0" smtClean="0"/>
              <a:t>size</a:t>
            </a:r>
            <a:endParaRPr lang="en-US" sz="1700" dirty="0"/>
          </a:p>
        </p:txBody>
      </p:sp>
      <p:sp>
        <p:nvSpPr>
          <p:cNvPr id="5" name="Title 4"/>
          <p:cNvSpPr>
            <a:spLocks noGrp="1"/>
          </p:cNvSpPr>
          <p:nvPr>
            <p:ph type="title"/>
          </p:nvPr>
        </p:nvSpPr>
        <p:spPr>
          <a:xfrm>
            <a:off x="242099" y="166709"/>
            <a:ext cx="8659013" cy="673535"/>
          </a:xfrm>
        </p:spPr>
        <p:txBody>
          <a:bodyPr>
            <a:normAutofit/>
          </a:bodyPr>
          <a:lstStyle/>
          <a:p>
            <a:r>
              <a:rPr lang="en-GB" dirty="0" smtClean="0"/>
              <a:t>WP 2: Example Highlight</a:t>
            </a:r>
            <a:endParaRPr lang="en-GB" dirty="0"/>
          </a:p>
        </p:txBody>
      </p:sp>
      <p:pic>
        <p:nvPicPr>
          <p:cNvPr id="3" name="Picture 2" descr="Screen Shot 2016-05-26 at 11.16.3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1444" y="2428099"/>
            <a:ext cx="5564495" cy="3763819"/>
          </a:xfrm>
          <a:prstGeom prst="rect">
            <a:avLst/>
          </a:prstGeom>
        </p:spPr>
      </p:pic>
    </p:spTree>
    <p:extLst>
      <p:ext uri="{BB962C8B-B14F-4D97-AF65-F5344CB8AC3E}">
        <p14:creationId xmlns:p14="http://schemas.microsoft.com/office/powerpoint/2010/main" val="134065295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879257"/>
            <a:ext cx="8805633" cy="5414387"/>
          </a:xfrm>
        </p:spPr>
        <p:txBody>
          <a:bodyPr>
            <a:normAutofit/>
          </a:bodyPr>
          <a:lstStyle/>
          <a:p>
            <a:r>
              <a:rPr lang="en-US" dirty="0" smtClean="0"/>
              <a:t>Main </a:t>
            </a:r>
            <a:r>
              <a:rPr lang="en-US" dirty="0" err="1" smtClean="0"/>
              <a:t>objetive</a:t>
            </a:r>
            <a:r>
              <a:rPr lang="en-US" dirty="0" smtClean="0"/>
              <a:t>: Perform site-specific </a:t>
            </a:r>
            <a:r>
              <a:rPr lang="en-US" dirty="0" err="1" smtClean="0"/>
              <a:t>optimisations</a:t>
            </a:r>
            <a:r>
              <a:rPr lang="en-US" dirty="0" smtClean="0"/>
              <a:t> for ILC, based on ILC TDR and the proposed site in Japan </a:t>
            </a:r>
          </a:p>
          <a:p>
            <a:r>
              <a:rPr lang="en-US" dirty="0" smtClean="0"/>
              <a:t>CERN (16), DESY (70), UOXF (10), CEA (8), CNRS (4)</a:t>
            </a:r>
          </a:p>
          <a:p>
            <a:r>
              <a:rPr lang="en-US" dirty="0" smtClean="0"/>
              <a:t>From WP 3 talk today:</a:t>
            </a:r>
            <a:endParaRPr lang="en-US" dirty="0"/>
          </a:p>
          <a:p>
            <a:r>
              <a:rPr lang="en-US" dirty="0" smtClean="0"/>
              <a:t>Tasks: </a:t>
            </a:r>
          </a:p>
          <a:p>
            <a:pPr lvl="1"/>
            <a:r>
              <a:rPr lang="en-US" dirty="0" smtClean="0"/>
              <a:t>3.1 EDMS</a:t>
            </a:r>
          </a:p>
          <a:p>
            <a:pPr lvl="1"/>
            <a:r>
              <a:rPr lang="en-US" dirty="0" smtClean="0"/>
              <a:t>3.2 MDI</a:t>
            </a:r>
          </a:p>
          <a:p>
            <a:pPr lvl="1"/>
            <a:r>
              <a:rPr lang="en-US" dirty="0" smtClean="0"/>
              <a:t>3.3 SRF</a:t>
            </a:r>
          </a:p>
          <a:p>
            <a:pPr lvl="1"/>
            <a:r>
              <a:rPr lang="en-US" dirty="0" smtClean="0"/>
              <a:t>3.4 LC </a:t>
            </a:r>
            <a:r>
              <a:rPr lang="en-US" dirty="0" err="1" smtClean="0"/>
              <a:t>optimisation</a:t>
            </a:r>
            <a:r>
              <a:rPr lang="en-US" dirty="0" smtClean="0"/>
              <a:t/>
            </a:r>
            <a:br>
              <a:rPr lang="en-US" dirty="0" smtClean="0"/>
            </a:br>
            <a:r>
              <a:rPr lang="en-US" dirty="0" smtClean="0"/>
              <a:t>(e</a:t>
            </a:r>
            <a:r>
              <a:rPr lang="en-US" baseline="30000" dirty="0" smtClean="0"/>
              <a:t>+</a:t>
            </a:r>
            <a:r>
              <a:rPr lang="en-US" dirty="0" smtClean="0"/>
              <a:t> source, </a:t>
            </a:r>
            <a:r>
              <a:rPr lang="en-US" dirty="0" err="1" smtClean="0"/>
              <a:t>polarisation</a:t>
            </a:r>
            <a:r>
              <a:rPr lang="en-US" dirty="0" smtClean="0"/>
              <a:t>)</a:t>
            </a:r>
          </a:p>
          <a:p>
            <a:pPr lvl="1"/>
            <a:endParaRPr lang="en-US" dirty="0"/>
          </a:p>
          <a:p>
            <a:r>
              <a:rPr lang="en-US" dirty="0" smtClean="0"/>
              <a:t>From the proposal:</a:t>
            </a:r>
          </a:p>
        </p:txBody>
      </p:sp>
      <p:sp>
        <p:nvSpPr>
          <p:cNvPr id="5" name="Title 4"/>
          <p:cNvSpPr>
            <a:spLocks noGrp="1"/>
          </p:cNvSpPr>
          <p:nvPr>
            <p:ph type="title"/>
          </p:nvPr>
        </p:nvSpPr>
        <p:spPr>
          <a:xfrm>
            <a:off x="242099" y="166709"/>
            <a:ext cx="8659013" cy="673535"/>
          </a:xfrm>
        </p:spPr>
        <p:txBody>
          <a:bodyPr>
            <a:normAutofit/>
          </a:bodyPr>
          <a:lstStyle/>
          <a:p>
            <a:r>
              <a:rPr lang="en-GB" dirty="0" smtClean="0"/>
              <a:t>WP 3: Linear Collider Targeted R&amp;D</a:t>
            </a:r>
            <a:endParaRPr lang="en-GB" dirty="0"/>
          </a:p>
        </p:txBody>
      </p:sp>
      <p:pic>
        <p:nvPicPr>
          <p:cNvPr id="3" name="Picture 2" descr="Screen Shot 2016-05-26 at 10.36.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910" y="5026958"/>
            <a:ext cx="8674485" cy="877074"/>
          </a:xfrm>
          <a:prstGeom prst="rect">
            <a:avLst/>
          </a:prstGeom>
        </p:spPr>
      </p:pic>
      <p:pic>
        <p:nvPicPr>
          <p:cNvPr id="4" name="Picture 3" descr="Screen Shot 2016-05-26 at 10.39.0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8566" y="1993515"/>
            <a:ext cx="5323797" cy="314806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8287883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885151"/>
            <a:ext cx="8805633" cy="5408493"/>
          </a:xfrm>
        </p:spPr>
        <p:txBody>
          <a:bodyPr/>
          <a:lstStyle/>
          <a:p>
            <a:r>
              <a:rPr lang="en-GB" b="0" dirty="0" smtClean="0">
                <a:solidFill>
                  <a:srgbClr val="982029"/>
                </a:solidFill>
              </a:rPr>
              <a:t>E</a:t>
            </a:r>
            <a:r>
              <a:rPr lang="en-GB" b="0" dirty="0" smtClean="0"/>
              <a:t>U-</a:t>
            </a:r>
            <a:r>
              <a:rPr lang="en-GB" b="0" dirty="0" smtClean="0">
                <a:solidFill>
                  <a:srgbClr val="982029"/>
                </a:solidFill>
              </a:rPr>
              <a:t>J</a:t>
            </a:r>
            <a:r>
              <a:rPr lang="en-GB" b="0" dirty="0" smtClean="0"/>
              <a:t>apan </a:t>
            </a:r>
            <a:r>
              <a:rPr lang="en-GB" b="0" dirty="0" smtClean="0">
                <a:solidFill>
                  <a:srgbClr val="982029"/>
                </a:solidFill>
              </a:rPr>
              <a:t>A</a:t>
            </a:r>
            <a:r>
              <a:rPr lang="en-GB" b="0" dirty="0" smtClean="0"/>
              <a:t>ccelerator </a:t>
            </a:r>
            <a:r>
              <a:rPr lang="en-GB" b="0" dirty="0" smtClean="0">
                <a:solidFill>
                  <a:srgbClr val="982029"/>
                </a:solidFill>
              </a:rPr>
              <a:t>D</a:t>
            </a:r>
            <a:r>
              <a:rPr lang="en-GB" b="0" dirty="0" smtClean="0"/>
              <a:t>evelopment </a:t>
            </a:r>
            <a:r>
              <a:rPr lang="en-GB" b="0" dirty="0" smtClean="0">
                <a:solidFill>
                  <a:srgbClr val="982029"/>
                </a:solidFill>
              </a:rPr>
              <a:t>E</a:t>
            </a:r>
            <a:r>
              <a:rPr lang="en-GB" b="0" dirty="0" smtClean="0"/>
              <a:t>xchange Programme</a:t>
            </a:r>
            <a:br>
              <a:rPr lang="en-GB" b="0" dirty="0" smtClean="0"/>
            </a:br>
            <a:endParaRPr lang="en-GB" b="0" dirty="0" smtClean="0"/>
          </a:p>
          <a:p>
            <a:r>
              <a:rPr lang="en-GB" dirty="0" smtClean="0"/>
              <a:t> JADE is something very dear to particle physicists, and to </a:t>
            </a:r>
            <a:br>
              <a:rPr lang="en-GB" dirty="0" smtClean="0"/>
            </a:br>
            <a:r>
              <a:rPr lang="en-GB" dirty="0" smtClean="0"/>
              <a:t>many of us here in particular: </a:t>
            </a:r>
          </a:p>
        </p:txBody>
      </p:sp>
      <p:sp>
        <p:nvSpPr>
          <p:cNvPr id="5" name="Title 4"/>
          <p:cNvSpPr>
            <a:spLocks noGrp="1"/>
          </p:cNvSpPr>
          <p:nvPr>
            <p:ph type="title"/>
          </p:nvPr>
        </p:nvSpPr>
        <p:spPr>
          <a:xfrm>
            <a:off x="242099" y="166709"/>
            <a:ext cx="8659013" cy="673535"/>
          </a:xfrm>
        </p:spPr>
        <p:txBody>
          <a:bodyPr/>
          <a:lstStyle/>
          <a:p>
            <a:r>
              <a:rPr lang="en-GB" dirty="0" smtClean="0"/>
              <a:t>E-JADE</a:t>
            </a:r>
            <a:endParaRPr lang="en-GB" dirty="0"/>
          </a:p>
        </p:txBody>
      </p:sp>
      <p:pic>
        <p:nvPicPr>
          <p:cNvPr id="3" name="Picture 2"/>
          <p:cNvPicPr>
            <a:picLocks noChangeAspect="1"/>
          </p:cNvPicPr>
          <p:nvPr/>
        </p:nvPicPr>
        <p:blipFill>
          <a:blip r:embed="rId2"/>
          <a:stretch>
            <a:fillRect/>
          </a:stretch>
        </p:blipFill>
        <p:spPr>
          <a:xfrm>
            <a:off x="517895" y="1385454"/>
            <a:ext cx="8079620" cy="5141576"/>
          </a:xfrm>
          <a:prstGeom prst="rect">
            <a:avLst/>
          </a:prstGeom>
          <a:ln>
            <a:noFill/>
          </a:ln>
          <a:effectLst>
            <a:outerShdw blurRad="292100" dist="139700" dir="2700000" algn="tl" rotWithShape="0">
              <a:srgbClr val="333333">
                <a:alpha val="65000"/>
              </a:srgbClr>
            </a:outerShdw>
          </a:effectLst>
        </p:spPr>
      </p:pic>
      <p:grpSp>
        <p:nvGrpSpPr>
          <p:cNvPr id="7" name="Group 6"/>
          <p:cNvGrpSpPr/>
          <p:nvPr/>
        </p:nvGrpSpPr>
        <p:grpSpPr>
          <a:xfrm>
            <a:off x="4931568" y="2486122"/>
            <a:ext cx="3681341" cy="3517779"/>
            <a:chOff x="5216356" y="1262304"/>
            <a:chExt cx="3681341" cy="3517779"/>
          </a:xfrm>
        </p:grpSpPr>
        <p:pic>
          <p:nvPicPr>
            <p:cNvPr id="4" name="Picture 3"/>
            <p:cNvPicPr>
              <a:picLocks noChangeAspect="1"/>
            </p:cNvPicPr>
            <p:nvPr/>
          </p:nvPicPr>
          <p:blipFill rotWithShape="1">
            <a:blip r:embed="rId3"/>
            <a:srcRect l="21801" t="6382" r="8165"/>
            <a:stretch/>
          </p:blipFill>
          <p:spPr>
            <a:xfrm>
              <a:off x="5216356" y="1262304"/>
              <a:ext cx="3681341" cy="3517779"/>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6722286" y="4216514"/>
              <a:ext cx="2121093" cy="523220"/>
            </a:xfrm>
            <a:prstGeom prst="rect">
              <a:avLst/>
            </a:prstGeom>
            <a:solidFill>
              <a:srgbClr val="001489"/>
            </a:solidFill>
          </p:spPr>
          <p:txBody>
            <a:bodyPr wrap="none" rtlCol="0">
              <a:spAutoFit/>
            </a:bodyPr>
            <a:lstStyle/>
            <a:p>
              <a:pPr algn="ctr"/>
              <a:r>
                <a:rPr lang="en-US" sz="1400" b="1" dirty="0" smtClean="0">
                  <a:solidFill>
                    <a:schemeClr val="bg1"/>
                  </a:solidFill>
                </a:rPr>
                <a:t>Three-jet event in JADE at </a:t>
              </a:r>
              <a:br>
                <a:rPr lang="en-US" sz="1400" b="1" dirty="0" smtClean="0">
                  <a:solidFill>
                    <a:schemeClr val="bg1"/>
                  </a:solidFill>
                </a:rPr>
              </a:br>
              <a:r>
                <a:rPr lang="en-US" sz="1400" b="1" dirty="0" smtClean="0">
                  <a:solidFill>
                    <a:schemeClr val="bg1"/>
                  </a:solidFill>
                </a:rPr>
                <a:t>DESY’s PETRA </a:t>
              </a:r>
              <a:r>
                <a:rPr lang="en-US" sz="1400" b="1" dirty="0" err="1" smtClean="0">
                  <a:solidFill>
                    <a:schemeClr val="bg1"/>
                  </a:solidFill>
                </a:rPr>
                <a:t>e</a:t>
              </a:r>
              <a:r>
                <a:rPr lang="en-US" sz="1400" b="1" baseline="30000" dirty="0" err="1" smtClean="0">
                  <a:solidFill>
                    <a:schemeClr val="bg1"/>
                  </a:solidFill>
                </a:rPr>
                <a:t>+</a:t>
              </a:r>
              <a:r>
                <a:rPr lang="en-US" sz="1400" b="1" dirty="0" err="1" smtClean="0">
                  <a:solidFill>
                    <a:schemeClr val="bg1"/>
                  </a:solidFill>
                </a:rPr>
                <a:t>e</a:t>
              </a:r>
              <a:r>
                <a:rPr lang="en-US" sz="1400" b="1" baseline="30000" dirty="0" smtClean="0">
                  <a:solidFill>
                    <a:schemeClr val="bg1"/>
                  </a:solidFill>
                </a:rPr>
                <a:t>-</a:t>
              </a:r>
              <a:r>
                <a:rPr lang="en-US" sz="1400" b="1" dirty="0" smtClean="0">
                  <a:solidFill>
                    <a:schemeClr val="bg1"/>
                  </a:solidFill>
                </a:rPr>
                <a:t> collider</a:t>
              </a:r>
              <a:endParaRPr lang="en-US" sz="1400" b="1" dirty="0">
                <a:solidFill>
                  <a:schemeClr val="bg1"/>
                </a:solidFill>
              </a:endParaRPr>
            </a:p>
          </p:txBody>
        </p:sp>
      </p:grpSp>
      <p:pic>
        <p:nvPicPr>
          <p:cNvPr id="8" name="Picture 7" descr="Screen Shot 2016-05-26 at 16.13.55.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9878" y="4413789"/>
            <a:ext cx="2591569" cy="1628331"/>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l="73039" r="1523"/>
          <a:stretch/>
        </p:blipFill>
        <p:spPr>
          <a:xfrm>
            <a:off x="1269999" y="2402145"/>
            <a:ext cx="2085879" cy="17164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098879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nodeType="clickEffect">
                                  <p:stCondLst>
                                    <p:cond delay="0"/>
                                  </p:stCondLst>
                                  <p:childTnLst>
                                    <p:animEffect transition="out" filter="blinds(horizontal)">
                                      <p:cBhvr>
                                        <p:cTn id="14" dur="500"/>
                                        <p:tgtEl>
                                          <p:spTgt spid="3"/>
                                        </p:tgtEl>
                                      </p:cBhvr>
                                    </p:animEffect>
                                    <p:set>
                                      <p:cBhvr>
                                        <p:cTn id="15" dur="1" fill="hold">
                                          <p:stCondLst>
                                            <p:cond delay="499"/>
                                          </p:stCondLst>
                                        </p:cTn>
                                        <p:tgtEl>
                                          <p:spTgt spid="3"/>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879257"/>
            <a:ext cx="8805633" cy="5414387"/>
          </a:xfrm>
        </p:spPr>
        <p:txBody>
          <a:bodyPr>
            <a:normAutofit/>
          </a:bodyPr>
          <a:lstStyle/>
          <a:p>
            <a:r>
              <a:rPr lang="en-US" sz="2000" dirty="0" smtClean="0"/>
              <a:t>Unexpected delay of ILC project </a:t>
            </a:r>
            <a:r>
              <a:rPr lang="en-US" sz="2000" dirty="0" smtClean="0">
                <a:sym typeface="Wingdings"/>
              </a:rPr>
              <a:t> delay e.g. in EDMS and MDI tasks (e.g. impact on </a:t>
            </a:r>
            <a:r>
              <a:rPr lang="en-US" sz="2000" i="1" dirty="0" err="1" smtClean="0">
                <a:sym typeface="Wingdings"/>
              </a:rPr>
              <a:t>EDMSReqUser</a:t>
            </a:r>
            <a:r>
              <a:rPr lang="en-US" sz="2000" dirty="0" smtClean="0">
                <a:sym typeface="Wingdings"/>
              </a:rPr>
              <a:t> deliverable)</a:t>
            </a:r>
          </a:p>
          <a:p>
            <a:r>
              <a:rPr lang="en-US" sz="2000" dirty="0" smtClean="0">
                <a:sym typeface="Wingdings"/>
              </a:rPr>
              <a:t>Nevertheless significant work on MDI/CFS, SRF, and </a:t>
            </a:r>
            <a:r>
              <a:rPr lang="en-US" sz="2000" dirty="0" err="1" smtClean="0">
                <a:sym typeface="Wingdings"/>
              </a:rPr>
              <a:t>optimisation</a:t>
            </a:r>
            <a:endParaRPr lang="en-US" sz="2000" dirty="0" smtClean="0">
              <a:sym typeface="Wingdings"/>
            </a:endParaRPr>
          </a:p>
          <a:p>
            <a:pPr lvl="1"/>
            <a:r>
              <a:rPr lang="en-US" sz="1700" dirty="0" smtClean="0">
                <a:sym typeface="Wingdings"/>
              </a:rPr>
              <a:t>Numerous visits to Japan, many expert discussions</a:t>
            </a:r>
            <a:endParaRPr lang="en-US" sz="1700" dirty="0" smtClean="0"/>
          </a:p>
        </p:txBody>
      </p:sp>
      <p:sp>
        <p:nvSpPr>
          <p:cNvPr id="5" name="Title 4"/>
          <p:cNvSpPr>
            <a:spLocks noGrp="1"/>
          </p:cNvSpPr>
          <p:nvPr>
            <p:ph type="title"/>
          </p:nvPr>
        </p:nvSpPr>
        <p:spPr>
          <a:xfrm>
            <a:off x="242099" y="166709"/>
            <a:ext cx="8659013" cy="673535"/>
          </a:xfrm>
        </p:spPr>
        <p:txBody>
          <a:bodyPr>
            <a:normAutofit/>
          </a:bodyPr>
          <a:lstStyle/>
          <a:p>
            <a:r>
              <a:rPr lang="en-GB" dirty="0" smtClean="0"/>
              <a:t>WP 3: ILC-related tasks</a:t>
            </a:r>
            <a:endParaRPr lang="en-GB" dirty="0"/>
          </a:p>
        </p:txBody>
      </p:sp>
      <p:grpSp>
        <p:nvGrpSpPr>
          <p:cNvPr id="20" name="Group 19"/>
          <p:cNvGrpSpPr/>
          <p:nvPr/>
        </p:nvGrpSpPr>
        <p:grpSpPr>
          <a:xfrm>
            <a:off x="6442143" y="2206914"/>
            <a:ext cx="2524827" cy="2209223"/>
            <a:chOff x="6442143" y="2206914"/>
            <a:chExt cx="2524827" cy="2209223"/>
          </a:xfrm>
        </p:grpSpPr>
        <p:pic>
          <p:nvPicPr>
            <p:cNvPr id="13" name="Picture 12" descr="Screen Shot 2016-05-26 at 10.54.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2143" y="2206914"/>
              <a:ext cx="2524827" cy="2209223"/>
            </a:xfrm>
            <a:prstGeom prst="rect">
              <a:avLst/>
            </a:prstGeom>
            <a:ln>
              <a:noFill/>
            </a:ln>
            <a:effectLst>
              <a:outerShdw blurRad="292100" dist="139700" dir="2700000" algn="tl" rotWithShape="0">
                <a:srgbClr val="333333">
                  <a:alpha val="65000"/>
                </a:srgbClr>
              </a:outerShdw>
            </a:effectLst>
          </p:spPr>
        </p:pic>
        <p:sp>
          <p:nvSpPr>
            <p:cNvPr id="17" name="TextBox 16"/>
            <p:cNvSpPr txBox="1"/>
            <p:nvPr/>
          </p:nvSpPr>
          <p:spPr>
            <a:xfrm>
              <a:off x="6601279" y="3104348"/>
              <a:ext cx="1390124" cy="523220"/>
            </a:xfrm>
            <a:prstGeom prst="rect">
              <a:avLst/>
            </a:prstGeom>
            <a:solidFill>
              <a:srgbClr val="001489"/>
            </a:solidFill>
          </p:spPr>
          <p:txBody>
            <a:bodyPr wrap="none" rtlCol="0">
              <a:spAutoFit/>
            </a:bodyPr>
            <a:lstStyle/>
            <a:p>
              <a:pPr algn="ctr"/>
              <a:r>
                <a:rPr lang="en-US" sz="1400" b="1" dirty="0" smtClean="0">
                  <a:solidFill>
                    <a:schemeClr val="bg1"/>
                  </a:solidFill>
                </a:rPr>
                <a:t>XFEL experience</a:t>
              </a:r>
              <a:br>
                <a:rPr lang="en-US" sz="1400" b="1" dirty="0" smtClean="0">
                  <a:solidFill>
                    <a:schemeClr val="bg1"/>
                  </a:solidFill>
                </a:rPr>
              </a:br>
              <a:r>
                <a:rPr lang="en-US" sz="1400" b="1" dirty="0" smtClean="0">
                  <a:solidFill>
                    <a:schemeClr val="bg1"/>
                  </a:solidFill>
                </a:rPr>
                <a:t>for ILC</a:t>
              </a:r>
              <a:endParaRPr lang="en-US" sz="1400" b="1" dirty="0">
                <a:solidFill>
                  <a:schemeClr val="bg1"/>
                </a:solidFill>
              </a:endParaRPr>
            </a:p>
          </p:txBody>
        </p:sp>
      </p:grpSp>
      <p:grpSp>
        <p:nvGrpSpPr>
          <p:cNvPr id="19" name="Group 18"/>
          <p:cNvGrpSpPr/>
          <p:nvPr/>
        </p:nvGrpSpPr>
        <p:grpSpPr>
          <a:xfrm>
            <a:off x="217109" y="2216726"/>
            <a:ext cx="7949018" cy="4316654"/>
            <a:chOff x="217109" y="2216726"/>
            <a:chExt cx="7949018" cy="4316654"/>
          </a:xfrm>
        </p:grpSpPr>
        <p:pic>
          <p:nvPicPr>
            <p:cNvPr id="12" name="Picture 11" descr="Screen Shot 2016-03-15 at 23.08.19.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1273" y="4180679"/>
              <a:ext cx="3502121" cy="2352701"/>
            </a:xfrm>
            <a:prstGeom prst="rect">
              <a:avLst/>
            </a:prstGeom>
            <a:ln>
              <a:noFill/>
            </a:ln>
            <a:effectLst>
              <a:outerShdw blurRad="292100" dist="139700" dir="2700000" algn="tl" rotWithShape="0">
                <a:srgbClr val="333333">
                  <a:alpha val="65000"/>
                </a:srgbClr>
              </a:outerShdw>
            </a:effectLst>
          </p:spPr>
        </p:pic>
        <p:pic>
          <p:nvPicPr>
            <p:cNvPr id="9" name="Picture 8" descr="Screen Shot 2016-05-26 at 10.49.0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7109" y="2216728"/>
              <a:ext cx="2961739" cy="2194086"/>
            </a:xfrm>
            <a:prstGeom prst="rect">
              <a:avLst/>
            </a:prstGeom>
            <a:ln>
              <a:noFill/>
            </a:ln>
            <a:effectLst>
              <a:outerShdw blurRad="292100" dist="139700" dir="2700000" algn="tl" rotWithShape="0">
                <a:srgbClr val="333333">
                  <a:alpha val="65000"/>
                </a:srgbClr>
              </a:outerShdw>
            </a:effectLst>
          </p:spPr>
        </p:pic>
        <p:pic>
          <p:nvPicPr>
            <p:cNvPr id="10" name="Picture 9" descr="Screen Shot 2016-05-26 at 10.50.04.png"/>
            <p:cNvPicPr>
              <a:picLocks noChangeAspect="1"/>
            </p:cNvPicPr>
            <p:nvPr/>
          </p:nvPicPr>
          <p:blipFill rotWithShape="1">
            <a:blip r:embed="rId5">
              <a:extLst>
                <a:ext uri="{28A0092B-C50C-407E-A947-70E740481C1C}">
                  <a14:useLocalDpi xmlns:a14="http://schemas.microsoft.com/office/drawing/2010/main" val="0"/>
                </a:ext>
              </a:extLst>
            </a:blip>
            <a:srcRect l="11169"/>
            <a:stretch/>
          </p:blipFill>
          <p:spPr>
            <a:xfrm>
              <a:off x="1262303" y="4140970"/>
              <a:ext cx="3098074" cy="2376472"/>
            </a:xfrm>
            <a:prstGeom prst="rect">
              <a:avLst/>
            </a:prstGeom>
            <a:ln>
              <a:noFill/>
            </a:ln>
            <a:effectLst>
              <a:outerShdw blurRad="292100" dist="139700" dir="2700000" algn="tl" rotWithShape="0">
                <a:srgbClr val="333333">
                  <a:alpha val="65000"/>
                </a:srgbClr>
              </a:outerShdw>
            </a:effectLst>
          </p:spPr>
        </p:pic>
        <p:pic>
          <p:nvPicPr>
            <p:cNvPr id="11" name="Picture 10" descr="Screen Shot 2016-05-26 at 10.50.10.png"/>
            <p:cNvPicPr>
              <a:picLocks noChangeAspect="1"/>
            </p:cNvPicPr>
            <p:nvPr/>
          </p:nvPicPr>
          <p:blipFill rotWithShape="1">
            <a:blip r:embed="rId6">
              <a:extLst>
                <a:ext uri="{28A0092B-C50C-407E-A947-70E740481C1C}">
                  <a14:useLocalDpi xmlns:a14="http://schemas.microsoft.com/office/drawing/2010/main" val="0"/>
                </a:ext>
              </a:extLst>
            </a:blip>
            <a:srcRect l="5050" r="6847"/>
            <a:stretch/>
          </p:blipFill>
          <p:spPr>
            <a:xfrm>
              <a:off x="3263516" y="2216726"/>
              <a:ext cx="2971030" cy="2163814"/>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275129" y="2269995"/>
              <a:ext cx="1018227" cy="307777"/>
            </a:xfrm>
            <a:prstGeom prst="rect">
              <a:avLst/>
            </a:prstGeom>
            <a:solidFill>
              <a:srgbClr val="001489"/>
            </a:solidFill>
          </p:spPr>
          <p:txBody>
            <a:bodyPr wrap="none" rtlCol="0">
              <a:spAutoFit/>
            </a:bodyPr>
            <a:lstStyle/>
            <a:p>
              <a:r>
                <a:rPr lang="en-US" sz="1400" b="1" dirty="0" smtClean="0">
                  <a:solidFill>
                    <a:schemeClr val="bg1"/>
                  </a:solidFill>
                </a:rPr>
                <a:t>IP planning</a:t>
              </a:r>
              <a:endParaRPr lang="en-US" sz="1400" b="1" dirty="0">
                <a:solidFill>
                  <a:schemeClr val="bg1"/>
                </a:solidFill>
              </a:endParaRPr>
            </a:p>
          </p:txBody>
        </p:sp>
        <p:sp>
          <p:nvSpPr>
            <p:cNvPr id="15" name="TextBox 14"/>
            <p:cNvSpPr txBox="1"/>
            <p:nvPr/>
          </p:nvSpPr>
          <p:spPr>
            <a:xfrm>
              <a:off x="1312681" y="6178517"/>
              <a:ext cx="1223412" cy="307777"/>
            </a:xfrm>
            <a:prstGeom prst="rect">
              <a:avLst/>
            </a:prstGeom>
            <a:solidFill>
              <a:srgbClr val="001489"/>
            </a:solidFill>
          </p:spPr>
          <p:txBody>
            <a:bodyPr wrap="none" rtlCol="0">
              <a:spAutoFit/>
            </a:bodyPr>
            <a:lstStyle/>
            <a:p>
              <a:r>
                <a:rPr lang="en-US" sz="1400" b="1" dirty="0" smtClean="0">
                  <a:solidFill>
                    <a:schemeClr val="bg1"/>
                  </a:solidFill>
                </a:rPr>
                <a:t>Infrastructure</a:t>
              </a:r>
              <a:endParaRPr lang="en-US" sz="1400" b="1" dirty="0">
                <a:solidFill>
                  <a:schemeClr val="bg1"/>
                </a:solidFill>
              </a:endParaRPr>
            </a:p>
          </p:txBody>
        </p:sp>
        <p:sp>
          <p:nvSpPr>
            <p:cNvPr id="16" name="TextBox 15"/>
            <p:cNvSpPr txBox="1"/>
            <p:nvPr/>
          </p:nvSpPr>
          <p:spPr>
            <a:xfrm>
              <a:off x="6814475" y="6176978"/>
              <a:ext cx="1351652" cy="307777"/>
            </a:xfrm>
            <a:prstGeom prst="rect">
              <a:avLst/>
            </a:prstGeom>
            <a:solidFill>
              <a:srgbClr val="001489"/>
            </a:solidFill>
          </p:spPr>
          <p:txBody>
            <a:bodyPr wrap="none" rtlCol="0">
              <a:spAutoFit/>
            </a:bodyPr>
            <a:lstStyle/>
            <a:p>
              <a:pPr algn="ctr"/>
              <a:r>
                <a:rPr lang="en-US" sz="1400" b="1" dirty="0" smtClean="0">
                  <a:solidFill>
                    <a:schemeClr val="bg1"/>
                  </a:solidFill>
                </a:rPr>
                <a:t>Assembly plans</a:t>
              </a:r>
              <a:endParaRPr lang="en-US" sz="1400" b="1" dirty="0">
                <a:solidFill>
                  <a:schemeClr val="bg1"/>
                </a:solidFill>
              </a:endParaRPr>
            </a:p>
          </p:txBody>
        </p:sp>
        <p:sp>
          <p:nvSpPr>
            <p:cNvPr id="18" name="TextBox 17"/>
            <p:cNvSpPr txBox="1"/>
            <p:nvPr/>
          </p:nvSpPr>
          <p:spPr>
            <a:xfrm>
              <a:off x="3313893" y="2245365"/>
              <a:ext cx="813043" cy="307777"/>
            </a:xfrm>
            <a:prstGeom prst="rect">
              <a:avLst/>
            </a:prstGeom>
            <a:solidFill>
              <a:srgbClr val="001489"/>
            </a:solidFill>
          </p:spPr>
          <p:txBody>
            <a:bodyPr wrap="none" rtlCol="0">
              <a:spAutoFit/>
            </a:bodyPr>
            <a:lstStyle/>
            <a:p>
              <a:r>
                <a:rPr lang="en-US" sz="1400" b="1" dirty="0" smtClean="0">
                  <a:solidFill>
                    <a:schemeClr val="bg1"/>
                  </a:solidFill>
                </a:rPr>
                <a:t>Logistics</a:t>
              </a:r>
              <a:endParaRPr lang="en-US" sz="1400" b="1" dirty="0">
                <a:solidFill>
                  <a:schemeClr val="bg1"/>
                </a:solidFill>
              </a:endParaRPr>
            </a:p>
          </p:txBody>
        </p:sp>
      </p:grpSp>
    </p:spTree>
    <p:extLst>
      <p:ext uri="{BB962C8B-B14F-4D97-AF65-F5344CB8AC3E}">
        <p14:creationId xmlns:p14="http://schemas.microsoft.com/office/powerpoint/2010/main" val="36507189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879257"/>
            <a:ext cx="8805633" cy="5414387"/>
          </a:xfrm>
        </p:spPr>
        <p:txBody>
          <a:bodyPr>
            <a:normAutofit/>
          </a:bodyPr>
          <a:lstStyle/>
          <a:p>
            <a:r>
              <a:rPr lang="en-US" sz="2000" dirty="0" smtClean="0"/>
              <a:t>Under task 3.4 LC </a:t>
            </a:r>
            <a:r>
              <a:rPr lang="en-US" sz="2000" dirty="0" err="1" smtClean="0"/>
              <a:t>optimisation</a:t>
            </a:r>
            <a:r>
              <a:rPr lang="en-US" sz="2000" dirty="0" smtClean="0"/>
              <a:t> </a:t>
            </a:r>
          </a:p>
          <a:p>
            <a:pPr lvl="1"/>
            <a:r>
              <a:rPr lang="en-US" sz="1700" dirty="0" smtClean="0"/>
              <a:t>12 GHz copper cavities etc.</a:t>
            </a:r>
          </a:p>
          <a:p>
            <a:r>
              <a:rPr kumimoji="1" lang="en-US" altLang="ja-JP" sz="2000" dirty="0" smtClean="0"/>
              <a:t>Work: </a:t>
            </a:r>
            <a:r>
              <a:rPr kumimoji="1" lang="en-US" altLang="ja-JP" sz="2000" dirty="0" err="1" smtClean="0"/>
              <a:t>Optimisation</a:t>
            </a:r>
            <a:r>
              <a:rPr kumimoji="1" lang="en-US" altLang="ja-JP" sz="2000" dirty="0" smtClean="0"/>
              <a:t> </a:t>
            </a:r>
            <a:r>
              <a:rPr kumimoji="1" lang="en-US" altLang="ja-JP" sz="2000" dirty="0"/>
              <a:t>of CLIC </a:t>
            </a:r>
            <a:r>
              <a:rPr kumimoji="1" lang="en-US" altLang="ja-JP" sz="2000" dirty="0" smtClean="0"/>
              <a:t>structures</a:t>
            </a:r>
            <a:br>
              <a:rPr kumimoji="1" lang="en-US" altLang="ja-JP" sz="2000" dirty="0" smtClean="0"/>
            </a:br>
            <a:r>
              <a:rPr kumimoji="1" lang="en-US" altLang="ja-JP" sz="2000" dirty="0" smtClean="0"/>
              <a:t>using </a:t>
            </a:r>
            <a:r>
              <a:rPr kumimoji="1" lang="en-US" altLang="ja-JP" sz="2000" dirty="0"/>
              <a:t>key facility at KEK</a:t>
            </a:r>
          </a:p>
          <a:p>
            <a:pPr lvl="1"/>
            <a:r>
              <a:rPr kumimoji="1" lang="en-US" sz="1700" dirty="0"/>
              <a:t>Parameters: gradient versus breakdown rate; </a:t>
            </a:r>
            <a:r>
              <a:rPr kumimoji="1" lang="en-US" sz="1700" dirty="0" smtClean="0"/>
              <a:t/>
            </a:r>
            <a:br>
              <a:rPr kumimoji="1" lang="en-US" sz="1700" dirty="0" smtClean="0"/>
            </a:br>
            <a:r>
              <a:rPr kumimoji="1" lang="en-US" sz="1700" dirty="0" smtClean="0"/>
              <a:t>requires </a:t>
            </a:r>
            <a:r>
              <a:rPr kumimoji="1" lang="en-US" sz="1700" dirty="0"/>
              <a:t>conditioning with high power RF system</a:t>
            </a:r>
          </a:p>
          <a:p>
            <a:r>
              <a:rPr kumimoji="1" lang="en-US" sz="2000" dirty="0"/>
              <a:t>KEK tests structures produced with </a:t>
            </a:r>
            <a:r>
              <a:rPr kumimoji="1" lang="en-US" sz="2000" dirty="0" smtClean="0"/>
              <a:t/>
            </a:r>
            <a:br>
              <a:rPr kumimoji="1" lang="en-US" sz="2000" dirty="0" smtClean="0"/>
            </a:br>
            <a:r>
              <a:rPr kumimoji="1" lang="en-US" sz="2000" dirty="0" smtClean="0"/>
              <a:t>SLAC</a:t>
            </a:r>
            <a:r>
              <a:rPr kumimoji="1" lang="en-US" sz="2000" dirty="0"/>
              <a:t>, and from Tsinghua and SINAP </a:t>
            </a:r>
          </a:p>
          <a:p>
            <a:r>
              <a:rPr kumimoji="1" lang="en-US" sz="2000" dirty="0"/>
              <a:t>I</a:t>
            </a:r>
            <a:r>
              <a:rPr kumimoji="1" lang="en-US" sz="2000" dirty="0" smtClean="0"/>
              <a:t>mportance </a:t>
            </a:r>
            <a:r>
              <a:rPr kumimoji="1" lang="en-US" sz="2000" dirty="0"/>
              <a:t>of the </a:t>
            </a:r>
            <a:r>
              <a:rPr kumimoji="1" lang="en-US" sz="2000" dirty="0" smtClean="0"/>
              <a:t>facility:</a:t>
            </a:r>
            <a:endParaRPr lang="en-US" sz="2000" dirty="0" smtClean="0"/>
          </a:p>
        </p:txBody>
      </p:sp>
      <p:sp>
        <p:nvSpPr>
          <p:cNvPr id="5" name="Title 4"/>
          <p:cNvSpPr>
            <a:spLocks noGrp="1"/>
          </p:cNvSpPr>
          <p:nvPr>
            <p:ph type="title"/>
          </p:nvPr>
        </p:nvSpPr>
        <p:spPr>
          <a:xfrm>
            <a:off x="242099" y="166709"/>
            <a:ext cx="8659013" cy="673535"/>
          </a:xfrm>
        </p:spPr>
        <p:txBody>
          <a:bodyPr>
            <a:normAutofit/>
          </a:bodyPr>
          <a:lstStyle/>
          <a:p>
            <a:r>
              <a:rPr lang="en-GB" dirty="0" smtClean="0"/>
              <a:t>WP 3: CLIC</a:t>
            </a:r>
            <a:endParaRPr lang="en-GB"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4414" t="5806" r="7620" b="3333"/>
          <a:stretch/>
        </p:blipFill>
        <p:spPr>
          <a:xfrm>
            <a:off x="804507" y="3886970"/>
            <a:ext cx="3664426" cy="2436224"/>
          </a:xfrm>
          <a:prstGeom prst="rect">
            <a:avLst/>
          </a:prstGeom>
          <a:ln>
            <a:noFill/>
          </a:ln>
          <a:effectLst>
            <a:outerShdw blurRad="292100" dist="139700" dir="2700000" algn="tl" rotWithShape="0">
              <a:srgbClr val="333333">
                <a:alpha val="65000"/>
              </a:srgbClr>
            </a:outerShdw>
          </a:effectLst>
        </p:spPr>
      </p:pic>
      <p:pic>
        <p:nvPicPr>
          <p:cNvPr id="7" name="図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976183" y="792788"/>
            <a:ext cx="2652120" cy="1599389"/>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a:stretch>
            <a:fillRect/>
          </a:stretch>
        </p:blipFill>
        <p:spPr>
          <a:xfrm>
            <a:off x="5992154" y="2732423"/>
            <a:ext cx="2659396" cy="34465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6494112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lstStyle/>
          <a:p>
            <a:r>
              <a:rPr lang="en-GB" dirty="0" smtClean="0"/>
              <a:t>WP 4: Management &amp; Dissemination</a:t>
            </a:r>
            <a:endParaRPr lang="en-GB" dirty="0"/>
          </a:p>
        </p:txBody>
      </p:sp>
      <p:sp>
        <p:nvSpPr>
          <p:cNvPr id="7" name="Content Placeholder 5"/>
          <p:cNvSpPr txBox="1">
            <a:spLocks/>
          </p:cNvSpPr>
          <p:nvPr/>
        </p:nvSpPr>
        <p:spPr>
          <a:xfrm>
            <a:off x="224598" y="876141"/>
            <a:ext cx="8584864" cy="2493066"/>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Tasks</a:t>
            </a:r>
            <a:endParaRPr lang="en-US" sz="1700" dirty="0"/>
          </a:p>
          <a:p>
            <a:pPr marL="514337" lvl="2">
              <a:spcBef>
                <a:spcPts val="750"/>
              </a:spcBef>
            </a:pPr>
            <a:r>
              <a:rPr lang="en-US" sz="1700" dirty="0" smtClean="0">
                <a:solidFill>
                  <a:srgbClr val="982029"/>
                </a:solidFill>
              </a:rPr>
              <a:t>4.1 </a:t>
            </a:r>
            <a:r>
              <a:rPr lang="en-US" sz="1700" dirty="0">
                <a:solidFill>
                  <a:srgbClr val="982029"/>
                </a:solidFill>
              </a:rPr>
              <a:t>Scientific and Financial Management </a:t>
            </a:r>
            <a:r>
              <a:rPr lang="en-US" sz="1700" dirty="0"/>
              <a:t>(CERN &amp; KEK): The management of the </a:t>
            </a:r>
            <a:r>
              <a:rPr lang="en-US" sz="1700" dirty="0" err="1"/>
              <a:t>programme</a:t>
            </a:r>
            <a:r>
              <a:rPr lang="en-US" sz="1700" dirty="0"/>
              <a:t> involves the </a:t>
            </a:r>
            <a:r>
              <a:rPr lang="en-US" sz="1700" dirty="0" err="1"/>
              <a:t>organisation</a:t>
            </a:r>
            <a:r>
              <a:rPr lang="en-US" sz="1700" dirty="0"/>
              <a:t> of </a:t>
            </a:r>
            <a:r>
              <a:rPr lang="en-US" sz="1700" dirty="0" err="1"/>
              <a:t>programme</a:t>
            </a:r>
            <a:r>
              <a:rPr lang="en-US" sz="1700" dirty="0"/>
              <a:t> events, managing the </a:t>
            </a:r>
            <a:r>
              <a:rPr lang="en-US" sz="1700" dirty="0" err="1"/>
              <a:t>secondments</a:t>
            </a:r>
            <a:r>
              <a:rPr lang="en-US" sz="1700" dirty="0"/>
              <a:t> of researchers and the financial planning, execution and reporting to the EU. </a:t>
            </a:r>
            <a:endParaRPr lang="en-US" sz="1700" dirty="0" smtClean="0"/>
          </a:p>
          <a:p>
            <a:pPr marL="514337" lvl="2">
              <a:spcBef>
                <a:spcPts val="750"/>
              </a:spcBef>
            </a:pPr>
            <a:r>
              <a:rPr lang="en-US" sz="1700" dirty="0" smtClean="0">
                <a:solidFill>
                  <a:srgbClr val="982029"/>
                </a:solidFill>
              </a:rPr>
              <a:t>4.2 </a:t>
            </a:r>
            <a:r>
              <a:rPr lang="en-US" sz="1700" dirty="0">
                <a:solidFill>
                  <a:srgbClr val="982029"/>
                </a:solidFill>
              </a:rPr>
              <a:t>CERN &amp; KEK Offices </a:t>
            </a:r>
            <a:r>
              <a:rPr lang="en-US" sz="1700" dirty="0"/>
              <a:t>(CERN &amp; KEK): Permanent offices at CERN and KEK will be set up, which will support the researchers during the duration of their </a:t>
            </a:r>
            <a:r>
              <a:rPr lang="en-US" sz="1700" dirty="0" err="1" smtClean="0"/>
              <a:t>secondment</a:t>
            </a:r>
            <a:r>
              <a:rPr lang="en-US" sz="1700" dirty="0" smtClean="0"/>
              <a:t>.</a:t>
            </a:r>
          </a:p>
          <a:p>
            <a:pPr marL="514337" lvl="2">
              <a:spcBef>
                <a:spcPts val="750"/>
              </a:spcBef>
            </a:pPr>
            <a:r>
              <a:rPr lang="en-US" sz="1700" dirty="0" smtClean="0">
                <a:solidFill>
                  <a:srgbClr val="982029"/>
                </a:solidFill>
              </a:rPr>
              <a:t>4.3 </a:t>
            </a:r>
            <a:r>
              <a:rPr lang="en-US" sz="1700" dirty="0">
                <a:solidFill>
                  <a:srgbClr val="982029"/>
                </a:solidFill>
              </a:rPr>
              <a:t>Communication </a:t>
            </a:r>
            <a:r>
              <a:rPr lang="en-US" sz="1700" dirty="0"/>
              <a:t>(CERN &amp; KEK): The Communication of E-JADE achievements experiences and results within the E-JADE </a:t>
            </a:r>
            <a:r>
              <a:rPr lang="en-US" sz="1700" dirty="0" err="1"/>
              <a:t>programme</a:t>
            </a:r>
            <a:r>
              <a:rPr lang="en-US" sz="1700" dirty="0"/>
              <a:t> will ensure most efficient sharing </a:t>
            </a:r>
            <a:r>
              <a:rPr lang="en-US" sz="1700" dirty="0" smtClean="0"/>
              <a:t>of </a:t>
            </a:r>
            <a:r>
              <a:rPr lang="en-US" sz="1700" dirty="0"/>
              <a:t>knowledge and expertise of the seconded researchers. Annual meetings of all E-JADE participants will be organized as well as topical workshops as described in B4.3.1 </a:t>
            </a:r>
            <a:endParaRPr lang="en-US" sz="1700" dirty="0" smtClean="0"/>
          </a:p>
          <a:p>
            <a:pPr marL="514337" lvl="2">
              <a:spcBef>
                <a:spcPts val="750"/>
              </a:spcBef>
            </a:pPr>
            <a:r>
              <a:rPr lang="en-US" sz="1700" dirty="0" smtClean="0">
                <a:solidFill>
                  <a:srgbClr val="982029"/>
                </a:solidFill>
              </a:rPr>
              <a:t>4.4 </a:t>
            </a:r>
            <a:r>
              <a:rPr lang="en-US" sz="1700" dirty="0">
                <a:solidFill>
                  <a:srgbClr val="982029"/>
                </a:solidFill>
              </a:rPr>
              <a:t>Dissemination </a:t>
            </a:r>
            <a:r>
              <a:rPr lang="en-US" sz="1700" dirty="0"/>
              <a:t>(CERN &amp; KEK): A program for dissemination of information from E-JADE will be setup. This involves setting up public web pages and social media accounts as well as providing information for media and general public. T</a:t>
            </a:r>
            <a:r>
              <a:rPr lang="en-US" sz="1700" dirty="0" smtClean="0"/>
              <a:t>he </a:t>
            </a:r>
            <a:r>
              <a:rPr lang="en-US" sz="1700" dirty="0"/>
              <a:t>publication of results in scientific journal articles and participation in international conferences will </a:t>
            </a:r>
            <a:r>
              <a:rPr lang="en-US" sz="1700" dirty="0" smtClean="0"/>
              <a:t>also be monitored</a:t>
            </a:r>
            <a:endParaRPr lang="en-US" sz="1700" dirty="0"/>
          </a:p>
        </p:txBody>
      </p:sp>
    </p:spTree>
    <p:extLst>
      <p:ext uri="{BB962C8B-B14F-4D97-AF65-F5344CB8AC3E}">
        <p14:creationId xmlns:p14="http://schemas.microsoft.com/office/powerpoint/2010/main" val="106731700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normAutofit/>
          </a:bodyPr>
          <a:lstStyle/>
          <a:p>
            <a:r>
              <a:rPr lang="en-GB" dirty="0" smtClean="0"/>
              <a:t>WP 4: Deliverables and Status</a:t>
            </a:r>
            <a:endParaRPr lang="en-GB" dirty="0"/>
          </a:p>
        </p:txBody>
      </p:sp>
      <p:sp>
        <p:nvSpPr>
          <p:cNvPr id="8" name="Content Placeholder 5"/>
          <p:cNvSpPr txBox="1">
            <a:spLocks/>
          </p:cNvSpPr>
          <p:nvPr/>
        </p:nvSpPr>
        <p:spPr>
          <a:xfrm>
            <a:off x="296384" y="867674"/>
            <a:ext cx="4180980" cy="2755189"/>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000" dirty="0" smtClean="0">
                <a:latin typeface="+mn-lt"/>
              </a:rPr>
              <a:t>Kick-off and second</a:t>
            </a:r>
            <a:br>
              <a:rPr lang="en-US" sz="2000" dirty="0" smtClean="0">
                <a:latin typeface="+mn-lt"/>
              </a:rPr>
            </a:br>
            <a:r>
              <a:rPr lang="en-US" sz="2000" dirty="0" smtClean="0">
                <a:latin typeface="+mn-lt"/>
              </a:rPr>
              <a:t>general meeting:</a:t>
            </a:r>
            <a:endParaRPr lang="en-US" sz="2000" dirty="0" smtClean="0"/>
          </a:p>
          <a:p>
            <a:pPr marL="342891" lvl="1" indent="0">
              <a:buFont typeface="Arial" panose="020B0604020202020204" pitchFamily="34" charset="0"/>
              <a:buNone/>
            </a:pPr>
            <a:r>
              <a:rPr lang="en-US" sz="2000" dirty="0" smtClean="0"/>
              <a:t>	</a:t>
            </a:r>
          </a:p>
          <a:p>
            <a:pPr marL="342891" lvl="1" indent="0">
              <a:buFont typeface="Arial" panose="020B0604020202020204" pitchFamily="34" charset="0"/>
              <a:buNone/>
            </a:pPr>
            <a:endParaRPr lang="en-US" sz="2000" dirty="0" smtClean="0"/>
          </a:p>
        </p:txBody>
      </p:sp>
      <p:sp>
        <p:nvSpPr>
          <p:cNvPr id="9" name="Content Placeholder 5"/>
          <p:cNvSpPr txBox="1">
            <a:spLocks/>
          </p:cNvSpPr>
          <p:nvPr/>
        </p:nvSpPr>
        <p:spPr>
          <a:xfrm>
            <a:off x="324802" y="4475665"/>
            <a:ext cx="1930164" cy="702182"/>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000" dirty="0" smtClean="0">
                <a:latin typeface="+mn-lt"/>
              </a:rPr>
              <a:t>Web </a:t>
            </a:r>
            <a:br>
              <a:rPr lang="en-US" sz="2000" dirty="0" smtClean="0">
                <a:latin typeface="+mn-lt"/>
              </a:rPr>
            </a:br>
            <a:r>
              <a:rPr lang="en-US" sz="2000" dirty="0" smtClean="0">
                <a:latin typeface="+mn-lt"/>
              </a:rPr>
              <a:t>pages</a:t>
            </a:r>
            <a:endParaRPr lang="en-US" sz="2000" dirty="0" smtClean="0"/>
          </a:p>
          <a:p>
            <a:pPr marL="342891" lvl="1" indent="0">
              <a:buFont typeface="Arial" panose="020B0604020202020204" pitchFamily="34" charset="0"/>
              <a:buNone/>
            </a:pPr>
            <a:endParaRPr lang="en-US" sz="2000" dirty="0" smtClean="0"/>
          </a:p>
          <a:p>
            <a:pPr marL="342891" lvl="1" indent="0">
              <a:buFont typeface="Arial" panose="020B0604020202020204" pitchFamily="34" charset="0"/>
              <a:buNone/>
            </a:pPr>
            <a:r>
              <a:rPr lang="en-US" sz="2000" dirty="0" smtClean="0"/>
              <a:t>	</a:t>
            </a:r>
          </a:p>
          <a:p>
            <a:pPr marL="342891" lvl="1" indent="0">
              <a:buFont typeface="Arial" panose="020B0604020202020204" pitchFamily="34" charset="0"/>
              <a:buNone/>
            </a:pPr>
            <a:endParaRPr lang="en-US" sz="2000" dirty="0" smtClean="0"/>
          </a:p>
        </p:txBody>
      </p:sp>
      <p:pic>
        <p:nvPicPr>
          <p:cNvPr id="10" name="Picture 9"/>
          <p:cNvPicPr>
            <a:picLocks noChangeAspect="1"/>
          </p:cNvPicPr>
          <p:nvPr/>
        </p:nvPicPr>
        <p:blipFill>
          <a:blip r:embed="rId2"/>
          <a:stretch>
            <a:fillRect/>
          </a:stretch>
        </p:blipFill>
        <p:spPr>
          <a:xfrm>
            <a:off x="2676229" y="957205"/>
            <a:ext cx="1775729" cy="3151766"/>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3"/>
          <a:stretch>
            <a:fillRect/>
          </a:stretch>
        </p:blipFill>
        <p:spPr>
          <a:xfrm>
            <a:off x="1400194" y="4477464"/>
            <a:ext cx="3130958" cy="1962280"/>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4"/>
          <a:stretch>
            <a:fillRect/>
          </a:stretch>
        </p:blipFill>
        <p:spPr>
          <a:xfrm>
            <a:off x="5180207" y="3710453"/>
            <a:ext cx="3495268" cy="2735613"/>
          </a:xfrm>
          <a:prstGeom prst="rect">
            <a:avLst/>
          </a:prstGeom>
          <a:ln>
            <a:noFill/>
          </a:ln>
          <a:effectLst>
            <a:outerShdw blurRad="292100" dist="139700" dir="2700000" algn="tl" rotWithShape="0">
              <a:srgbClr val="333333">
                <a:alpha val="65000"/>
              </a:srgbClr>
            </a:outerShdw>
          </a:effectLst>
        </p:spPr>
      </p:pic>
      <p:pic>
        <p:nvPicPr>
          <p:cNvPr id="4" name="Picture 3" descr="Screen Shot 2016-05-25 at 11.20.58.png"/>
          <p:cNvPicPr>
            <a:picLocks noChangeAspect="1"/>
          </p:cNvPicPr>
          <p:nvPr/>
        </p:nvPicPr>
        <p:blipFill rotWithShape="1">
          <a:blip r:embed="rId5">
            <a:extLst>
              <a:ext uri="{28A0092B-C50C-407E-A947-70E740481C1C}">
                <a14:useLocalDpi xmlns:a14="http://schemas.microsoft.com/office/drawing/2010/main" val="0"/>
              </a:ext>
            </a:extLst>
          </a:blip>
          <a:srcRect l="2312" t="1656" r="1931" b="2311"/>
          <a:stretch/>
        </p:blipFill>
        <p:spPr>
          <a:xfrm>
            <a:off x="895474" y="1522418"/>
            <a:ext cx="2417777" cy="2833161"/>
          </a:xfrm>
          <a:prstGeom prst="rect">
            <a:avLst/>
          </a:prstGeom>
          <a:ln>
            <a:noFill/>
          </a:ln>
          <a:effectLst>
            <a:outerShdw blurRad="292100" dist="139700" dir="2700000" algn="tl" rotWithShape="0">
              <a:srgbClr val="333333">
                <a:alpha val="65000"/>
              </a:srgbClr>
            </a:outerShdw>
          </a:effectLst>
        </p:spPr>
      </p:pic>
      <p:sp>
        <p:nvSpPr>
          <p:cNvPr id="12" name="Content Placeholder 5"/>
          <p:cNvSpPr txBox="1">
            <a:spLocks/>
          </p:cNvSpPr>
          <p:nvPr/>
        </p:nvSpPr>
        <p:spPr>
          <a:xfrm>
            <a:off x="4808033" y="3581759"/>
            <a:ext cx="1930164" cy="702182"/>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000" dirty="0" smtClean="0">
                <a:latin typeface="+mn-lt"/>
              </a:rPr>
              <a:t>Annual </a:t>
            </a:r>
            <a:br>
              <a:rPr lang="en-US" sz="2000" dirty="0" smtClean="0">
                <a:latin typeface="+mn-lt"/>
              </a:rPr>
            </a:br>
            <a:r>
              <a:rPr lang="en-US" sz="2000" dirty="0" smtClean="0">
                <a:latin typeface="+mn-lt"/>
              </a:rPr>
              <a:t>report</a:t>
            </a:r>
            <a:endParaRPr lang="en-US" sz="2000" dirty="0" smtClean="0"/>
          </a:p>
          <a:p>
            <a:pPr marL="342891" lvl="1" indent="0">
              <a:buFont typeface="Arial" panose="020B0604020202020204" pitchFamily="34" charset="0"/>
              <a:buNone/>
            </a:pPr>
            <a:endParaRPr lang="en-US" sz="2000" dirty="0" smtClean="0"/>
          </a:p>
          <a:p>
            <a:pPr marL="342891" lvl="1" indent="0">
              <a:buFont typeface="Arial" panose="020B0604020202020204" pitchFamily="34" charset="0"/>
              <a:buNone/>
            </a:pPr>
            <a:r>
              <a:rPr lang="en-US" sz="2000" dirty="0" smtClean="0"/>
              <a:t>	</a:t>
            </a:r>
          </a:p>
          <a:p>
            <a:pPr marL="342891" lvl="1" indent="0">
              <a:buFont typeface="Arial" panose="020B0604020202020204" pitchFamily="34" charset="0"/>
              <a:buNone/>
            </a:pPr>
            <a:endParaRPr lang="en-US" sz="2000" dirty="0" smtClean="0"/>
          </a:p>
        </p:txBody>
      </p:sp>
      <p:sp>
        <p:nvSpPr>
          <p:cNvPr id="14" name="Content Placeholder 5"/>
          <p:cNvSpPr txBox="1">
            <a:spLocks/>
          </p:cNvSpPr>
          <p:nvPr/>
        </p:nvSpPr>
        <p:spPr>
          <a:xfrm>
            <a:off x="4857192" y="922379"/>
            <a:ext cx="3991709" cy="2708626"/>
          </a:xfrm>
          <a:prstGeom prst="rect">
            <a:avLst/>
          </a:prstGeom>
        </p:spPr>
        <p:txBody>
          <a:bodyPr vert="horz" lIns="91440" tIns="45720" rIns="91440" bIns="45720" rtlCol="0">
            <a:norm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kumimoji="1" lang="en-US" altLang="ja-JP" sz="2000" dirty="0" smtClean="0">
                <a:latin typeface="+mn-lt"/>
              </a:rPr>
              <a:t>CERN-KEK Offices:</a:t>
            </a:r>
            <a:endParaRPr kumimoji="1" lang="en-US" altLang="ja-JP" sz="2000" dirty="0">
              <a:latin typeface="+mn-lt"/>
            </a:endParaRPr>
          </a:p>
          <a:p>
            <a:pPr lvl="1"/>
            <a:r>
              <a:rPr lang="en-US" altLang="ja-JP" sz="1700" dirty="0">
                <a:latin typeface="+mn-lt"/>
              </a:rPr>
              <a:t>CERN office at KEK: Building 3-403 (not permanently manned)</a:t>
            </a:r>
            <a:endParaRPr kumimoji="1" lang="en-US" altLang="ja-JP" sz="1700" dirty="0">
              <a:latin typeface="+mn-lt"/>
            </a:endParaRPr>
          </a:p>
          <a:p>
            <a:pPr lvl="1"/>
            <a:r>
              <a:rPr lang="en-US" altLang="ja-JP" sz="1700" dirty="0">
                <a:latin typeface="+mn-lt"/>
              </a:rPr>
              <a:t>KEK office at CERN:  Building 30-6-</a:t>
            </a:r>
            <a:r>
              <a:rPr lang="en-US" altLang="ja-JP" sz="1700" dirty="0" smtClean="0">
                <a:latin typeface="+mn-lt"/>
              </a:rPr>
              <a:t>021 (administrative trainee M</a:t>
            </a:r>
            <a:r>
              <a:rPr lang="en-US" altLang="ja-JP" sz="1700" dirty="0">
                <a:latin typeface="+mn-lt"/>
              </a:rPr>
              <a:t>. </a:t>
            </a:r>
            <a:r>
              <a:rPr lang="en-US" altLang="ja-JP" sz="1700" dirty="0" smtClean="0">
                <a:latin typeface="+mn-lt"/>
              </a:rPr>
              <a:t>Watanabe </a:t>
            </a:r>
            <a:r>
              <a:rPr lang="en-US" altLang="ja-JP" sz="1700" dirty="0">
                <a:latin typeface="+mn-lt"/>
              </a:rPr>
              <a:t>half time</a:t>
            </a:r>
            <a:r>
              <a:rPr lang="en-US" altLang="ja-JP" sz="1700" dirty="0" smtClean="0">
                <a:latin typeface="+mn-lt"/>
              </a:rPr>
              <a:t>)</a:t>
            </a:r>
          </a:p>
          <a:p>
            <a:r>
              <a:rPr lang="en-US" sz="2000" dirty="0" smtClean="0">
                <a:latin typeface="+mn-lt"/>
              </a:rPr>
              <a:t>Overall – WP 4 well on track</a:t>
            </a:r>
            <a:endParaRPr lang="en-US" sz="2000" dirty="0">
              <a:latin typeface="+mn-lt"/>
            </a:endParaRPr>
          </a:p>
          <a:p>
            <a:pPr lvl="1"/>
            <a:r>
              <a:rPr lang="en-US" sz="1700" dirty="0">
                <a:latin typeface="+mn-lt"/>
              </a:rPr>
              <a:t>Next step: Deliverable </a:t>
            </a:r>
            <a:r>
              <a:rPr lang="en-US" sz="1700" dirty="0" err="1">
                <a:latin typeface="+mn-lt"/>
              </a:rPr>
              <a:t>CommStrgy</a:t>
            </a:r>
            <a:endParaRPr lang="en-US" sz="1700" dirty="0">
              <a:latin typeface="+mn-lt"/>
            </a:endParaRPr>
          </a:p>
          <a:p>
            <a:pPr lvl="1"/>
            <a:r>
              <a:rPr lang="en-US" sz="1700" dirty="0">
                <a:latin typeface="+mn-lt"/>
              </a:rPr>
              <a:t>See dedicated WP4 talk</a:t>
            </a:r>
          </a:p>
          <a:p>
            <a:pPr marL="342891" lvl="1" indent="0">
              <a:buFont typeface="Arial" panose="020B0604020202020204" pitchFamily="34" charset="0"/>
              <a:buNone/>
            </a:pPr>
            <a:endParaRPr lang="en-US" sz="2000" dirty="0" smtClean="0">
              <a:latin typeface="+mn-lt"/>
            </a:endParaRPr>
          </a:p>
        </p:txBody>
      </p:sp>
      <p:pic>
        <p:nvPicPr>
          <p:cNvPr id="15" name="Picture 14"/>
          <p:cNvPicPr>
            <a:picLocks noChangeAspect="1"/>
          </p:cNvPicPr>
          <p:nvPr/>
        </p:nvPicPr>
        <p:blipFill rotWithShape="1">
          <a:blip r:embed="rId6"/>
          <a:srcRect t="4715" b="61222"/>
          <a:stretch/>
        </p:blipFill>
        <p:spPr>
          <a:xfrm>
            <a:off x="4949151" y="2503496"/>
            <a:ext cx="3802304" cy="107559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287839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3" presetClass="exit" presetSubtype="10" fill="hold" nodeType="clickEffect">
                                  <p:stCondLst>
                                    <p:cond delay="0"/>
                                  </p:stCondLst>
                                  <p:childTnLst>
                                    <p:animEffect transition="out" filter="blinds(horizontal)">
                                      <p:cBhvr>
                                        <p:cTn id="12" dur="500"/>
                                        <p:tgtEl>
                                          <p:spTgt spid="15"/>
                                        </p:tgtEl>
                                      </p:cBhvr>
                                    </p:animEffect>
                                    <p:set>
                                      <p:cBhvr>
                                        <p:cTn id="13"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Shot 2016-05-25 at 11.22.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1228" y="268663"/>
            <a:ext cx="4384581" cy="6252492"/>
          </a:xfrm>
          <a:prstGeom prst="rect">
            <a:avLst/>
          </a:prstGeom>
          <a:ln>
            <a:noFill/>
          </a:ln>
          <a:effectLst>
            <a:outerShdw blurRad="292100" dist="139700" dir="2700000" algn="tl" rotWithShape="0">
              <a:srgbClr val="333333">
                <a:alpha val="65000"/>
              </a:srgbClr>
            </a:outerShdw>
          </a:effectLst>
        </p:spPr>
      </p:pic>
      <p:sp>
        <p:nvSpPr>
          <p:cNvPr id="2" name="Content Placeholder 1"/>
          <p:cNvSpPr>
            <a:spLocks noGrp="1"/>
          </p:cNvSpPr>
          <p:nvPr>
            <p:ph idx="1"/>
          </p:nvPr>
        </p:nvSpPr>
        <p:spPr>
          <a:xfrm>
            <a:off x="236914" y="903681"/>
            <a:ext cx="4045076" cy="5389963"/>
          </a:xfrm>
        </p:spPr>
        <p:txBody>
          <a:bodyPr/>
          <a:lstStyle/>
          <a:p>
            <a:r>
              <a:rPr lang="en-GB" dirty="0" smtClean="0"/>
              <a:t>All E-JADE partners use their established PR mechanisms to promote E-JADE</a:t>
            </a:r>
          </a:p>
          <a:p>
            <a:pPr lvl="1"/>
            <a:r>
              <a:rPr lang="en-GB" dirty="0" smtClean="0"/>
              <a:t>Newsletters </a:t>
            </a:r>
          </a:p>
          <a:p>
            <a:pPr lvl="1"/>
            <a:r>
              <a:rPr lang="en-GB" b="0" dirty="0" smtClean="0"/>
              <a:t>Days of open doors</a:t>
            </a:r>
          </a:p>
          <a:p>
            <a:pPr lvl="1"/>
            <a:r>
              <a:rPr lang="en-GB" b="0" dirty="0" smtClean="0"/>
              <a:t>Other public events</a:t>
            </a:r>
          </a:p>
          <a:p>
            <a:pPr lvl="1"/>
            <a:endParaRPr lang="en-GB" b="0" dirty="0" smtClean="0"/>
          </a:p>
          <a:p>
            <a:r>
              <a:rPr lang="en-GB" b="0" dirty="0" smtClean="0"/>
              <a:t>Nice example: Japan Science Agora 2015</a:t>
            </a:r>
          </a:p>
          <a:p>
            <a:pPr lvl="1"/>
            <a:r>
              <a:rPr lang="en-GB" dirty="0" smtClean="0"/>
              <a:t>E-JADE featured prominently</a:t>
            </a:r>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WP 4 - Dissemination</a:t>
            </a:r>
            <a:endParaRPr lang="en-GB" dirty="0"/>
          </a:p>
        </p:txBody>
      </p:sp>
    </p:spTree>
    <p:extLst>
      <p:ext uri="{BB962C8B-B14F-4D97-AF65-F5344CB8AC3E}">
        <p14:creationId xmlns:p14="http://schemas.microsoft.com/office/powerpoint/2010/main" val="292154052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normAutofit/>
          </a:bodyPr>
          <a:lstStyle/>
          <a:p>
            <a:r>
              <a:rPr lang="en-GB" dirty="0" smtClean="0"/>
              <a:t>WP </a:t>
            </a:r>
            <a:r>
              <a:rPr lang="en-GB" dirty="0"/>
              <a:t>5</a:t>
            </a:r>
            <a:r>
              <a:rPr lang="en-GB" dirty="0" smtClean="0"/>
              <a:t>: Training and Knowledge Transfer</a:t>
            </a:r>
            <a:endParaRPr lang="en-GB" dirty="0"/>
          </a:p>
        </p:txBody>
      </p:sp>
      <p:sp>
        <p:nvSpPr>
          <p:cNvPr id="7" name="Content Placeholder 5"/>
          <p:cNvSpPr txBox="1">
            <a:spLocks/>
          </p:cNvSpPr>
          <p:nvPr/>
        </p:nvSpPr>
        <p:spPr>
          <a:xfrm>
            <a:off x="224598" y="876141"/>
            <a:ext cx="8584864" cy="2493066"/>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mtClean="0"/>
              <a:t>Tasks</a:t>
            </a:r>
            <a:endParaRPr lang="en-US" sz="1700" dirty="0"/>
          </a:p>
          <a:p>
            <a:pPr lvl="1"/>
            <a:r>
              <a:rPr lang="en-US" sz="1700" b="1" dirty="0" smtClean="0">
                <a:solidFill>
                  <a:srgbClr val="982029"/>
                </a:solidFill>
              </a:rPr>
              <a:t>5.1 - training</a:t>
            </a:r>
            <a:r>
              <a:rPr lang="en-US" sz="1700" b="1" dirty="0" smtClean="0"/>
              <a:t>: </a:t>
            </a:r>
            <a:r>
              <a:rPr lang="en-US" sz="1700" dirty="0"/>
              <a:t>All beneficiaries and partners will provide an extensive, relevant and high-quality schedule of training courses, individual coaching sessions and research experience periods to the researchers to be exchanged. These efforts will be directed towards the exchange of knowledge and expertise available at project partners, for the benefit of visiting and resident researchers. A detailed description can be found under section 4.3.1. </a:t>
            </a:r>
            <a:endParaRPr lang="en-US" sz="1700" dirty="0" smtClean="0"/>
          </a:p>
          <a:p>
            <a:pPr lvl="1"/>
            <a:r>
              <a:rPr lang="en-US" sz="1700" b="1" dirty="0" smtClean="0">
                <a:solidFill>
                  <a:srgbClr val="982029"/>
                </a:solidFill>
              </a:rPr>
              <a:t>5.2 - evaluation</a:t>
            </a:r>
            <a:r>
              <a:rPr lang="en-US" sz="1700" b="1" dirty="0" smtClean="0"/>
              <a:t>: </a:t>
            </a:r>
            <a:r>
              <a:rPr lang="en-US" sz="1700" dirty="0"/>
              <a:t>In order to achieve the objective of increasing skills, knowledge and experience of the staff exchanged, the knowledge transfer schedule must be fully implemented (see Task 5.1). In parallel, as also described in WP 4, the consortium will develop and approve at the kick-off meeting an evaluation framework that will monitor the implementation of the knowledge transfer, and evaluate with individual participants to what extent the efforts conducted have been successful, meeting the individual and overall goals, and where/when any adjustments or improvements are necessary. </a:t>
            </a:r>
          </a:p>
          <a:p>
            <a:pPr marL="514337" lvl="2">
              <a:spcBef>
                <a:spcPts val="750"/>
              </a:spcBef>
            </a:pPr>
            <a:endParaRPr lang="en-US" sz="1700" dirty="0"/>
          </a:p>
        </p:txBody>
      </p:sp>
    </p:spTree>
    <p:extLst>
      <p:ext uri="{BB962C8B-B14F-4D97-AF65-F5344CB8AC3E}">
        <p14:creationId xmlns:p14="http://schemas.microsoft.com/office/powerpoint/2010/main" val="80701896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normAutofit/>
          </a:bodyPr>
          <a:lstStyle/>
          <a:p>
            <a:r>
              <a:rPr lang="en-GB" dirty="0" smtClean="0"/>
              <a:t>WP </a:t>
            </a:r>
            <a:r>
              <a:rPr lang="en-GB" dirty="0"/>
              <a:t>5</a:t>
            </a:r>
            <a:r>
              <a:rPr lang="en-GB" dirty="0" smtClean="0"/>
              <a:t>: Training and Knowledge Transfer</a:t>
            </a:r>
            <a:endParaRPr lang="en-GB" dirty="0"/>
          </a:p>
        </p:txBody>
      </p:sp>
      <p:sp>
        <p:nvSpPr>
          <p:cNvPr id="7" name="Content Placeholder 5"/>
          <p:cNvSpPr txBox="1">
            <a:spLocks/>
          </p:cNvSpPr>
          <p:nvPr/>
        </p:nvSpPr>
        <p:spPr>
          <a:xfrm>
            <a:off x="224598" y="876141"/>
            <a:ext cx="8584864" cy="832969"/>
          </a:xfrm>
          <a:prstGeom prst="rect">
            <a:avLst/>
          </a:prstGeom>
        </p:spPr>
        <p:txBody>
          <a:bodyPr vert="horz" lIns="91440" tIns="45720" rIns="91440" bIns="45720" rtlCol="0">
            <a:noAutofit/>
          </a:bodyPr>
          <a:lstStyle>
            <a:lvl1pPr marL="171446" indent="-171446" algn="l" defTabSz="685783" rtl="0" eaLnBrk="1" latinLnBrk="0" hangingPunct="1">
              <a:lnSpc>
                <a:spcPct val="90000"/>
              </a:lnSpc>
              <a:spcBef>
                <a:spcPts val="750"/>
              </a:spcBef>
              <a:buClr>
                <a:srgbClr val="C00000"/>
              </a:buClr>
              <a:buFont typeface="Arial" panose="020B0604020202020204" pitchFamily="34" charset="0"/>
              <a:buChar char="•"/>
              <a:defRPr sz="2100" b="0" kern="1200">
                <a:solidFill>
                  <a:srgbClr val="001489"/>
                </a:solidFill>
                <a:latin typeface="Lucida Sans Unicode" panose="020B0602030504020204" pitchFamily="34" charset="0"/>
                <a:ea typeface="+mn-ea"/>
                <a:cs typeface="Lucida Sans Unicode" panose="020B0602030504020204" pitchFamily="34" charset="0"/>
              </a:defRPr>
            </a:lvl1pPr>
            <a:lvl2pPr marL="514337" indent="-171446" algn="l" defTabSz="685783" rtl="0" eaLnBrk="1" latinLnBrk="0" hangingPunct="1">
              <a:lnSpc>
                <a:spcPct val="90000"/>
              </a:lnSpc>
              <a:spcBef>
                <a:spcPts val="375"/>
              </a:spcBef>
              <a:buClr>
                <a:srgbClr val="C00000"/>
              </a:buClr>
              <a:buFont typeface="Arial" panose="020B0604020202020204" pitchFamily="34" charset="0"/>
              <a:buChar char="•"/>
              <a:defRPr sz="1800" b="0" kern="1200">
                <a:solidFill>
                  <a:srgbClr val="001489"/>
                </a:solidFill>
                <a:latin typeface="Lucida Sans Unicode" panose="020B0602030504020204" pitchFamily="34" charset="0"/>
                <a:ea typeface="+mn-ea"/>
                <a:cs typeface="Lucida Sans Unicode" panose="020B0602030504020204" pitchFamily="34" charset="0"/>
              </a:defRPr>
            </a:lvl2pPr>
            <a:lvl3pPr marL="857228" indent="-171446" algn="l" defTabSz="685783" rtl="0" eaLnBrk="1" latinLnBrk="0" hangingPunct="1">
              <a:lnSpc>
                <a:spcPct val="90000"/>
              </a:lnSpc>
              <a:spcBef>
                <a:spcPts val="375"/>
              </a:spcBef>
              <a:buClr>
                <a:srgbClr val="C00000"/>
              </a:buClr>
              <a:buFont typeface="Arial" panose="020B0604020202020204" pitchFamily="34" charset="0"/>
              <a:buChar char="•"/>
              <a:defRPr sz="1500" b="0" kern="1200">
                <a:solidFill>
                  <a:srgbClr val="001489"/>
                </a:solidFill>
                <a:latin typeface="Lucida Sans Unicode" panose="020B0602030504020204" pitchFamily="34" charset="0"/>
                <a:ea typeface="+mn-ea"/>
                <a:cs typeface="Lucida Sans Unicode" panose="020B0602030504020204" pitchFamily="34" charset="0"/>
              </a:defRPr>
            </a:lvl3pPr>
            <a:lvl4pPr marL="1200120"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4pPr>
            <a:lvl5pPr marL="1543012" indent="-171446" algn="l" defTabSz="685783" rtl="0" eaLnBrk="1" latinLnBrk="0" hangingPunct="1">
              <a:lnSpc>
                <a:spcPct val="90000"/>
              </a:lnSpc>
              <a:spcBef>
                <a:spcPts val="375"/>
              </a:spcBef>
              <a:buClr>
                <a:srgbClr val="C00000"/>
              </a:buClr>
              <a:buFont typeface="Arial" panose="020B0604020202020204" pitchFamily="34" charset="0"/>
              <a:buChar char="•"/>
              <a:defRPr sz="1350" b="0" kern="1200">
                <a:solidFill>
                  <a:srgbClr val="001489"/>
                </a:solidFill>
                <a:latin typeface="Lucida Sans Unicode" panose="020B0602030504020204" pitchFamily="34" charset="0"/>
                <a:ea typeface="+mn-ea"/>
                <a:cs typeface="Lucida Sans Unicode" panose="020B0602030504020204" pitchFamily="34" charset="0"/>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smtClean="0"/>
              <a:t>Deliverable </a:t>
            </a:r>
            <a:r>
              <a:rPr lang="en-US" dirty="0" err="1" smtClean="0"/>
              <a:t>KTTTool</a:t>
            </a:r>
            <a:r>
              <a:rPr lang="en-US" dirty="0" smtClean="0"/>
              <a:t> – evaluation framework</a:t>
            </a:r>
          </a:p>
          <a:p>
            <a:pPr lvl="1"/>
            <a:r>
              <a:rPr lang="en-US" sz="1700" dirty="0" smtClean="0"/>
              <a:t>First look at “data” planned for second annual report</a:t>
            </a:r>
            <a:endParaRPr lang="en-US" sz="1700" dirty="0"/>
          </a:p>
        </p:txBody>
      </p:sp>
      <p:pic>
        <p:nvPicPr>
          <p:cNvPr id="3" name="Picture 2" descr="Screen Shot 2016-05-25 at 16.17.4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295" y="1706410"/>
            <a:ext cx="6687948" cy="4369815"/>
          </a:xfrm>
          <a:prstGeom prst="rect">
            <a:avLst/>
          </a:prstGeom>
          <a:ln>
            <a:noFill/>
          </a:ln>
          <a:effectLst>
            <a:outerShdw blurRad="292100" dist="139700" dir="2700000" algn="tl" rotWithShape="0">
              <a:srgbClr val="333333">
                <a:alpha val="65000"/>
              </a:srgbClr>
            </a:outerShdw>
          </a:effectLst>
        </p:spPr>
      </p:pic>
      <p:pic>
        <p:nvPicPr>
          <p:cNvPr id="4" name="Picture 3" descr="Screen Shot 2016-05-25 at 16.40.5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4502" y="2207390"/>
            <a:ext cx="6366027" cy="2225580"/>
          </a:xfrm>
          <a:prstGeom prst="rect">
            <a:avLst/>
          </a:prstGeom>
          <a:ln>
            <a:noFill/>
          </a:ln>
          <a:effectLst>
            <a:outerShdw blurRad="292100" dist="139700" dir="2700000" algn="tl" rotWithShape="0">
              <a:srgbClr val="333333">
                <a:alpha val="65000"/>
              </a:srgbClr>
            </a:outerShdw>
          </a:effectLst>
        </p:spPr>
      </p:pic>
      <p:pic>
        <p:nvPicPr>
          <p:cNvPr id="6" name="Picture 5" descr="Screen Shot 2016-05-25 at 16.41.0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83842" y="3113822"/>
            <a:ext cx="5318648" cy="33865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987353861"/>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42099" y="166709"/>
            <a:ext cx="8659013" cy="673535"/>
          </a:xfrm>
        </p:spPr>
        <p:txBody>
          <a:bodyPr/>
          <a:lstStyle/>
          <a:p>
            <a:r>
              <a:rPr lang="en-GB" dirty="0" smtClean="0"/>
              <a:t>All Work Packages: Deliverables</a:t>
            </a:r>
            <a:endParaRPr lang="en-GB" dirty="0"/>
          </a:p>
        </p:txBody>
      </p:sp>
      <p:grpSp>
        <p:nvGrpSpPr>
          <p:cNvPr id="11" name="Group 10"/>
          <p:cNvGrpSpPr/>
          <p:nvPr/>
        </p:nvGrpSpPr>
        <p:grpSpPr>
          <a:xfrm>
            <a:off x="193362" y="1204906"/>
            <a:ext cx="8886196" cy="4602869"/>
            <a:chOff x="193362" y="1204906"/>
            <a:chExt cx="8886196" cy="4602869"/>
          </a:xfrm>
        </p:grpSpPr>
        <p:pic>
          <p:nvPicPr>
            <p:cNvPr id="8" name="Picture 7" descr="Screen Shot 2016-05-25 at 10.25.3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362" y="1204906"/>
              <a:ext cx="4389831" cy="4602869"/>
            </a:xfrm>
            <a:prstGeom prst="rect">
              <a:avLst/>
            </a:prstGeom>
          </p:spPr>
        </p:pic>
        <p:pic>
          <p:nvPicPr>
            <p:cNvPr id="9" name="Picture 8" descr="Screen Shot 2016-05-25 at 10.33.5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7159" y="1758514"/>
              <a:ext cx="4366521" cy="1384031"/>
            </a:xfrm>
            <a:prstGeom prst="rect">
              <a:avLst/>
            </a:prstGeom>
          </p:spPr>
        </p:pic>
        <p:pic>
          <p:nvPicPr>
            <p:cNvPr id="10" name="Picture 9" descr="Screen Shot 2016-05-25 at 10.34.09.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01561" y="3134389"/>
              <a:ext cx="4377997" cy="1469756"/>
            </a:xfrm>
            <a:prstGeom prst="rect">
              <a:avLst/>
            </a:prstGeom>
          </p:spPr>
        </p:pic>
      </p:grpSp>
      <p:grpSp>
        <p:nvGrpSpPr>
          <p:cNvPr id="23" name="Group 22"/>
          <p:cNvGrpSpPr/>
          <p:nvPr/>
        </p:nvGrpSpPr>
        <p:grpSpPr>
          <a:xfrm>
            <a:off x="233806" y="2758894"/>
            <a:ext cx="8803653" cy="3013264"/>
            <a:chOff x="233806" y="2758894"/>
            <a:chExt cx="8803653" cy="3013264"/>
          </a:xfrm>
        </p:grpSpPr>
        <p:sp>
          <p:nvSpPr>
            <p:cNvPr id="12" name="Rectangle 11"/>
            <p:cNvSpPr/>
            <p:nvPr/>
          </p:nvSpPr>
          <p:spPr>
            <a:xfrm>
              <a:off x="236079" y="2857585"/>
              <a:ext cx="4306411" cy="423346"/>
            </a:xfrm>
            <a:prstGeom prst="rect">
              <a:avLst/>
            </a:prstGeom>
            <a:solidFill>
              <a:srgbClr val="0080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33806" y="5590767"/>
              <a:ext cx="4306411" cy="181391"/>
            </a:xfrm>
            <a:prstGeom prst="rect">
              <a:avLst/>
            </a:prstGeom>
            <a:solidFill>
              <a:srgbClr val="0080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4717039" y="4212608"/>
              <a:ext cx="4306411" cy="181391"/>
            </a:xfrm>
            <a:prstGeom prst="rect">
              <a:avLst/>
            </a:prstGeom>
            <a:solidFill>
              <a:srgbClr val="0080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4725178" y="3390341"/>
              <a:ext cx="4306411" cy="181391"/>
            </a:xfrm>
            <a:prstGeom prst="rect">
              <a:avLst/>
            </a:prstGeom>
            <a:solidFill>
              <a:srgbClr val="0080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725180" y="3146103"/>
              <a:ext cx="4306411" cy="181391"/>
            </a:xfrm>
            <a:prstGeom prst="rect">
              <a:avLst/>
            </a:prstGeom>
            <a:solidFill>
              <a:srgbClr val="0080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731048" y="2956569"/>
              <a:ext cx="4306411" cy="181391"/>
            </a:xfrm>
            <a:prstGeom prst="rect">
              <a:avLst/>
            </a:prstGeom>
            <a:solidFill>
              <a:srgbClr val="0080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4720635" y="2758894"/>
              <a:ext cx="4306411" cy="181391"/>
            </a:xfrm>
            <a:prstGeom prst="rect">
              <a:avLst/>
            </a:prstGeom>
            <a:solidFill>
              <a:srgbClr val="0080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Rectangle 18"/>
          <p:cNvSpPr/>
          <p:nvPr/>
        </p:nvSpPr>
        <p:spPr>
          <a:xfrm>
            <a:off x="4731046" y="3819544"/>
            <a:ext cx="4306411" cy="181391"/>
          </a:xfrm>
          <a:prstGeom prst="rect">
            <a:avLst/>
          </a:prstGeom>
          <a:solidFill>
            <a:srgbClr val="FF00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4" name="Group 23"/>
          <p:cNvGrpSpPr/>
          <p:nvPr/>
        </p:nvGrpSpPr>
        <p:grpSpPr>
          <a:xfrm>
            <a:off x="246863" y="1763376"/>
            <a:ext cx="8788322" cy="2039884"/>
            <a:chOff x="246863" y="1763376"/>
            <a:chExt cx="8788322" cy="2039884"/>
          </a:xfrm>
        </p:grpSpPr>
        <p:sp>
          <p:nvSpPr>
            <p:cNvPr id="20" name="Rectangle 19"/>
            <p:cNvSpPr/>
            <p:nvPr/>
          </p:nvSpPr>
          <p:spPr>
            <a:xfrm>
              <a:off x="4728774" y="3621869"/>
              <a:ext cx="4306411" cy="181391"/>
            </a:xfrm>
            <a:prstGeom prst="rect">
              <a:avLst/>
            </a:prstGeom>
            <a:solidFill>
              <a:srgbClr val="FFFF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4726501" y="1763376"/>
              <a:ext cx="4306411" cy="181391"/>
            </a:xfrm>
            <a:prstGeom prst="rect">
              <a:avLst/>
            </a:prstGeom>
            <a:solidFill>
              <a:srgbClr val="FFFF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246863" y="3552171"/>
              <a:ext cx="4306411" cy="181391"/>
            </a:xfrm>
            <a:prstGeom prst="rect">
              <a:avLst/>
            </a:prstGeom>
            <a:solidFill>
              <a:srgbClr val="FFFF00">
                <a:alpha val="43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5" name="Content Placeholder 1"/>
          <p:cNvSpPr>
            <a:spLocks noGrp="1"/>
          </p:cNvSpPr>
          <p:nvPr>
            <p:ph idx="1"/>
          </p:nvPr>
        </p:nvSpPr>
        <p:spPr>
          <a:xfrm>
            <a:off x="4706138" y="5018200"/>
            <a:ext cx="4281155" cy="770240"/>
          </a:xfrm>
        </p:spPr>
        <p:txBody>
          <a:bodyPr>
            <a:normAutofit/>
          </a:bodyPr>
          <a:lstStyle/>
          <a:p>
            <a:r>
              <a:rPr lang="en-GB" b="0" dirty="0" smtClean="0"/>
              <a:t>Overall E-JADE work progress well on track.</a:t>
            </a:r>
            <a:endParaRPr lang="en-GB" b="0" dirty="0"/>
          </a:p>
        </p:txBody>
      </p:sp>
    </p:spTree>
    <p:extLst>
      <p:ext uri="{BB962C8B-B14F-4D97-AF65-F5344CB8AC3E}">
        <p14:creationId xmlns:p14="http://schemas.microsoft.com/office/powerpoint/2010/main" val="38632754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5"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142957"/>
            <a:ext cx="8805633" cy="5150687"/>
          </a:xfrm>
        </p:spPr>
        <p:txBody>
          <a:bodyPr/>
          <a:lstStyle/>
          <a:p>
            <a:r>
              <a:rPr lang="en-GB" b="0" dirty="0" smtClean="0"/>
              <a:t>The E-JADE project – science</a:t>
            </a:r>
          </a:p>
          <a:p>
            <a:endParaRPr lang="en-GB" b="0" dirty="0" smtClean="0"/>
          </a:p>
          <a:p>
            <a:r>
              <a:rPr lang="en-GB" dirty="0" smtClean="0"/>
              <a:t>The E-JADE project – organisation</a:t>
            </a:r>
          </a:p>
          <a:p>
            <a:endParaRPr lang="en-GB" dirty="0" smtClean="0"/>
          </a:p>
          <a:p>
            <a:r>
              <a:rPr lang="en-GB" b="0" dirty="0" smtClean="0"/>
              <a:t>The work packages – quick overview</a:t>
            </a:r>
          </a:p>
          <a:p>
            <a:endParaRPr lang="en-GB" b="0" dirty="0" smtClean="0"/>
          </a:p>
          <a:p>
            <a:r>
              <a:rPr lang="en-GB" b="0" dirty="0" smtClean="0"/>
              <a:t>Status of secondments</a:t>
            </a:r>
          </a:p>
          <a:p>
            <a:endParaRPr lang="en-GB" dirty="0"/>
          </a:p>
          <a:p>
            <a:r>
              <a:rPr lang="en-GB" b="0" dirty="0" smtClean="0"/>
              <a:t>Feedback to EU</a:t>
            </a:r>
          </a:p>
          <a:p>
            <a:endParaRPr lang="en-GB" b="0" dirty="0" smtClean="0"/>
          </a:p>
          <a:p>
            <a:r>
              <a:rPr lang="en-GB" dirty="0" smtClean="0"/>
              <a:t>Conclusions and outlook</a:t>
            </a:r>
            <a:endParaRPr lang="en-GB" b="0" dirty="0" smtClean="0"/>
          </a:p>
          <a:p>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Overview</a:t>
            </a:r>
            <a:endParaRPr lang="en-GB" dirty="0"/>
          </a:p>
        </p:txBody>
      </p:sp>
      <p:sp>
        <p:nvSpPr>
          <p:cNvPr id="4" name="Left Arrow 3"/>
          <p:cNvSpPr/>
          <p:nvPr/>
        </p:nvSpPr>
        <p:spPr>
          <a:xfrm>
            <a:off x="5490457" y="3370502"/>
            <a:ext cx="1690107" cy="53469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9520951"/>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930641"/>
            <a:ext cx="8805633" cy="5363003"/>
          </a:xfrm>
        </p:spPr>
        <p:txBody>
          <a:bodyPr/>
          <a:lstStyle/>
          <a:p>
            <a:r>
              <a:rPr lang="en-GB" dirty="0" smtClean="0"/>
              <a:t>Shown are the days travelled on E-JADE funding until last week</a:t>
            </a:r>
          </a:p>
          <a:p>
            <a:r>
              <a:rPr lang="en-GB" b="0" dirty="0" smtClean="0">
                <a:sym typeface="Wingdings"/>
              </a:rPr>
              <a:t>Japanese secondments  talk by </a:t>
            </a:r>
            <a:r>
              <a:rPr lang="en-GB" b="0" dirty="0" err="1" smtClean="0">
                <a:sym typeface="Wingdings"/>
              </a:rPr>
              <a:t>Katsuo</a:t>
            </a:r>
            <a:r>
              <a:rPr lang="en-GB" b="0" dirty="0" smtClean="0">
                <a:sym typeface="Wingdings"/>
              </a:rPr>
              <a:t>-san later</a:t>
            </a:r>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Status of </a:t>
            </a:r>
            <a:r>
              <a:rPr lang="en-GB" dirty="0"/>
              <a:t>S</a:t>
            </a:r>
            <a:r>
              <a:rPr lang="en-GB" dirty="0" smtClean="0"/>
              <a:t>econdments</a:t>
            </a:r>
            <a:endParaRPr lang="en-GB" dirty="0"/>
          </a:p>
        </p:txBody>
      </p:sp>
      <p:pic>
        <p:nvPicPr>
          <p:cNvPr id="3" name="Picture 2" descr="Screen Shot 2016-05-27 at 08.16.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73254"/>
            <a:ext cx="9144000" cy="341137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350978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142957"/>
            <a:ext cx="8805633" cy="5150687"/>
          </a:xfrm>
        </p:spPr>
        <p:txBody>
          <a:bodyPr/>
          <a:lstStyle/>
          <a:p>
            <a:r>
              <a:rPr lang="en-GB" b="0" dirty="0" smtClean="0"/>
              <a:t>The E-JADE project – science</a:t>
            </a:r>
          </a:p>
          <a:p>
            <a:endParaRPr lang="en-GB" b="0" dirty="0" smtClean="0"/>
          </a:p>
          <a:p>
            <a:r>
              <a:rPr lang="en-GB" dirty="0" smtClean="0"/>
              <a:t>The E-JADE project – organisation</a:t>
            </a:r>
          </a:p>
          <a:p>
            <a:endParaRPr lang="en-GB" dirty="0" smtClean="0"/>
          </a:p>
          <a:p>
            <a:r>
              <a:rPr lang="en-GB" b="0" dirty="0" smtClean="0"/>
              <a:t>The work packages – quick overview</a:t>
            </a:r>
          </a:p>
          <a:p>
            <a:endParaRPr lang="en-GB" b="0" dirty="0" smtClean="0"/>
          </a:p>
          <a:p>
            <a:r>
              <a:rPr lang="en-GB" b="0" dirty="0" smtClean="0"/>
              <a:t>Status of secondments</a:t>
            </a:r>
          </a:p>
          <a:p>
            <a:endParaRPr lang="en-GB" dirty="0"/>
          </a:p>
          <a:p>
            <a:r>
              <a:rPr lang="en-GB" b="0" dirty="0" smtClean="0"/>
              <a:t>Feedback to EU</a:t>
            </a:r>
          </a:p>
          <a:p>
            <a:endParaRPr lang="en-GB" b="0" dirty="0" smtClean="0"/>
          </a:p>
          <a:p>
            <a:r>
              <a:rPr lang="en-GB" dirty="0" smtClean="0"/>
              <a:t>Conclusions and outlook</a:t>
            </a:r>
            <a:endParaRPr lang="en-GB" b="0" dirty="0" smtClean="0"/>
          </a:p>
          <a:p>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Overview</a:t>
            </a:r>
            <a:endParaRPr lang="en-GB" dirty="0"/>
          </a:p>
        </p:txBody>
      </p:sp>
      <p:sp>
        <p:nvSpPr>
          <p:cNvPr id="3" name="Left Arrow 2"/>
          <p:cNvSpPr/>
          <p:nvPr/>
        </p:nvSpPr>
        <p:spPr>
          <a:xfrm>
            <a:off x="5500006" y="1069400"/>
            <a:ext cx="1690107" cy="53469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602485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930641"/>
            <a:ext cx="8805633" cy="5363003"/>
          </a:xfrm>
        </p:spPr>
        <p:txBody>
          <a:bodyPr/>
          <a:lstStyle/>
          <a:p>
            <a:r>
              <a:rPr lang="en-GB" dirty="0" smtClean="0"/>
              <a:t>View of seconded months after first complete month</a:t>
            </a:r>
          </a:p>
          <a:p>
            <a:r>
              <a:rPr lang="en-GB" dirty="0" smtClean="0"/>
              <a:t>Numerous </a:t>
            </a:r>
            <a:r>
              <a:rPr lang="en-GB" dirty="0"/>
              <a:t>secondments not yet adding up to one month</a:t>
            </a:r>
          </a:p>
          <a:p>
            <a:pPr lvl="1"/>
            <a:r>
              <a:rPr lang="en-GB" dirty="0"/>
              <a:t>Many will be completed soon </a:t>
            </a:r>
            <a:r>
              <a:rPr lang="en-GB" dirty="0">
                <a:sym typeface="Wingdings"/>
              </a:rPr>
              <a:t> “threshold effect</a:t>
            </a:r>
            <a:r>
              <a:rPr lang="en-GB" dirty="0" smtClean="0">
                <a:sym typeface="Wingdings"/>
              </a:rPr>
              <a:t>”</a:t>
            </a:r>
            <a:endParaRPr lang="en-GB" dirty="0" smtClean="0"/>
          </a:p>
          <a:p>
            <a:r>
              <a:rPr lang="en-GB" b="0" dirty="0" err="1" smtClean="0"/>
              <a:t>Underspending</a:t>
            </a:r>
            <a:r>
              <a:rPr lang="en-GB" b="0" dirty="0" smtClean="0"/>
              <a:t> becomes very visible</a:t>
            </a:r>
          </a:p>
          <a:p>
            <a:r>
              <a:rPr lang="en-GB" dirty="0" smtClean="0"/>
              <a:t>Remedies </a:t>
            </a:r>
            <a:r>
              <a:rPr lang="en-GB" dirty="0" smtClean="0">
                <a:sym typeface="Wingdings"/>
              </a:rPr>
              <a:t> </a:t>
            </a:r>
            <a:r>
              <a:rPr lang="en-GB" b="0" dirty="0" smtClean="0"/>
              <a:t>next slide</a:t>
            </a:r>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Status of </a:t>
            </a:r>
            <a:r>
              <a:rPr lang="en-GB" dirty="0"/>
              <a:t>S</a:t>
            </a:r>
            <a:r>
              <a:rPr lang="en-GB" dirty="0" smtClean="0"/>
              <a:t>econdments</a:t>
            </a:r>
            <a:endParaRPr lang="en-GB" dirty="0"/>
          </a:p>
        </p:txBody>
      </p:sp>
      <p:pic>
        <p:nvPicPr>
          <p:cNvPr id="3" name="Picture 2" descr="Screen Shot 2016-05-27 at 08.54.5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982998"/>
            <a:ext cx="9144000" cy="264012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461826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963487"/>
            <a:ext cx="8718241" cy="5516962"/>
          </a:xfrm>
        </p:spPr>
        <p:txBody>
          <a:bodyPr>
            <a:normAutofit lnSpcReduction="10000"/>
          </a:bodyPr>
          <a:lstStyle/>
          <a:p>
            <a:r>
              <a:rPr lang="en-GB" b="0" dirty="0" smtClean="0"/>
              <a:t>The overall secondment situation is below expectation</a:t>
            </a:r>
          </a:p>
          <a:p>
            <a:pPr lvl="1"/>
            <a:r>
              <a:rPr lang="en-GB" dirty="0" smtClean="0"/>
              <a:t>Roughly 10% of target after 30% of project time</a:t>
            </a:r>
          </a:p>
          <a:p>
            <a:r>
              <a:rPr lang="en-GB" b="0" dirty="0" smtClean="0"/>
              <a:t>Reasons</a:t>
            </a:r>
          </a:p>
          <a:p>
            <a:pPr lvl="1"/>
            <a:r>
              <a:rPr lang="en-GB" dirty="0"/>
              <a:t>Delayed schedule of ILC due to on-going in-depth official review process in </a:t>
            </a:r>
            <a:r>
              <a:rPr lang="en-GB" dirty="0" smtClean="0"/>
              <a:t>Japan: In contrast to expectations at the time of writing the E-JADE proposal, there is no formal project </a:t>
            </a:r>
            <a:r>
              <a:rPr lang="en-GB" dirty="0" smtClean="0">
                <a:sym typeface="Wingdings"/>
              </a:rPr>
              <a:t> WP3,5</a:t>
            </a:r>
            <a:br>
              <a:rPr lang="en-GB" dirty="0" smtClean="0">
                <a:sym typeface="Wingdings"/>
              </a:rPr>
            </a:br>
            <a:r>
              <a:rPr lang="en-GB" dirty="0" smtClean="0">
                <a:solidFill>
                  <a:srgbClr val="982029"/>
                </a:solidFill>
                <a:sym typeface="Wingdings"/>
              </a:rPr>
              <a:t>Mitigation: difficult</a:t>
            </a:r>
          </a:p>
          <a:p>
            <a:pPr lvl="1"/>
            <a:r>
              <a:rPr lang="en-GB" b="0" dirty="0" smtClean="0">
                <a:sym typeface="Wingdings"/>
              </a:rPr>
              <a:t>Significant reduction (factor 2) of beam time at KEK for ATF2  WP2</a:t>
            </a:r>
            <a:br>
              <a:rPr lang="en-GB" b="0" dirty="0" smtClean="0">
                <a:sym typeface="Wingdings"/>
              </a:rPr>
            </a:br>
            <a:r>
              <a:rPr lang="en-GB" b="0" dirty="0" smtClean="0">
                <a:solidFill>
                  <a:srgbClr val="982029"/>
                </a:solidFill>
                <a:sym typeface="Wingdings"/>
              </a:rPr>
              <a:t>Mitigation: Expect much larger beam operation time in future; increased CERN contributions to ATF</a:t>
            </a:r>
          </a:p>
          <a:p>
            <a:pPr lvl="1"/>
            <a:r>
              <a:rPr lang="en-GB" dirty="0" smtClean="0">
                <a:sym typeface="Wingdings"/>
              </a:rPr>
              <a:t>Absence of key persons  all WPs, specifically WP1,3,4</a:t>
            </a:r>
            <a:br>
              <a:rPr lang="en-GB" dirty="0" smtClean="0">
                <a:sym typeface="Wingdings"/>
              </a:rPr>
            </a:br>
            <a:r>
              <a:rPr lang="en-GB" dirty="0" smtClean="0">
                <a:solidFill>
                  <a:srgbClr val="982029"/>
                </a:solidFill>
                <a:sym typeface="Wingdings"/>
              </a:rPr>
              <a:t>Mitigation: Transition mastered</a:t>
            </a:r>
          </a:p>
          <a:p>
            <a:pPr lvl="1"/>
            <a:r>
              <a:rPr lang="en-GB" dirty="0" smtClean="0">
                <a:sym typeface="Wingdings"/>
              </a:rPr>
              <a:t>Slow ramp-up of some activities</a:t>
            </a:r>
            <a:br>
              <a:rPr lang="en-GB" dirty="0" smtClean="0">
                <a:sym typeface="Wingdings"/>
              </a:rPr>
            </a:br>
            <a:r>
              <a:rPr lang="en-GB" dirty="0" smtClean="0">
                <a:solidFill>
                  <a:srgbClr val="982029"/>
                </a:solidFill>
                <a:sym typeface="Wingdings"/>
              </a:rPr>
              <a:t>Mitigation: Now ramping up (e.g. injector activities in WP 1, positron injection / polarisation in WP 3, </a:t>
            </a:r>
            <a:r>
              <a:rPr lang="is-IS" dirty="0" smtClean="0">
                <a:solidFill>
                  <a:srgbClr val="982029"/>
                </a:solidFill>
                <a:sym typeface="Wingdings"/>
              </a:rPr>
              <a:t>…)</a:t>
            </a:r>
            <a:endParaRPr lang="en-GB" dirty="0" smtClean="0">
              <a:solidFill>
                <a:srgbClr val="982029"/>
              </a:solidFill>
              <a:sym typeface="Wingdings"/>
            </a:endParaRPr>
          </a:p>
          <a:p>
            <a:pPr lvl="1"/>
            <a:r>
              <a:rPr lang="en-GB" dirty="0" smtClean="0">
                <a:sym typeface="Wingdings"/>
              </a:rPr>
              <a:t>Unclear situation with eligibility criteria, and more problems than expected for senior researchers to spend long secondments</a:t>
            </a:r>
            <a:br>
              <a:rPr lang="en-GB" dirty="0" smtClean="0">
                <a:sym typeface="Wingdings"/>
              </a:rPr>
            </a:br>
            <a:r>
              <a:rPr lang="en-GB" dirty="0" err="1" smtClean="0">
                <a:solidFill>
                  <a:srgbClr val="982029"/>
                </a:solidFill>
                <a:sym typeface="Wingdings"/>
              </a:rPr>
              <a:t>Mitigiation</a:t>
            </a:r>
            <a:r>
              <a:rPr lang="en-GB" dirty="0" smtClean="0">
                <a:solidFill>
                  <a:srgbClr val="982029"/>
                </a:solidFill>
                <a:sym typeface="Wingdings"/>
              </a:rPr>
              <a:t>: eligibility situation now clearer</a:t>
            </a:r>
            <a:r>
              <a:rPr lang="en-GB" dirty="0" smtClean="0">
                <a:sym typeface="Wingdings"/>
              </a:rPr>
              <a:t> </a:t>
            </a:r>
          </a:p>
          <a:p>
            <a:pPr lvl="1"/>
            <a:r>
              <a:rPr lang="en-GB" dirty="0" smtClean="0">
                <a:sym typeface="Wingdings"/>
              </a:rPr>
              <a:t>Rather ambitious initial planning</a:t>
            </a:r>
            <a:br>
              <a:rPr lang="en-GB" dirty="0" smtClean="0">
                <a:sym typeface="Wingdings"/>
              </a:rPr>
            </a:br>
            <a:r>
              <a:rPr lang="en-GB" dirty="0" err="1" smtClean="0">
                <a:solidFill>
                  <a:srgbClr val="982029"/>
                </a:solidFill>
                <a:sym typeface="Wingdings"/>
              </a:rPr>
              <a:t>Mitigiation</a:t>
            </a:r>
            <a:r>
              <a:rPr lang="en-GB" dirty="0" smtClean="0">
                <a:solidFill>
                  <a:srgbClr val="982029"/>
                </a:solidFill>
                <a:sym typeface="Wingdings"/>
              </a:rPr>
              <a:t>: exploit scientific / technological developments arisen during the project to maximise secondments  next slide</a:t>
            </a:r>
          </a:p>
        </p:txBody>
      </p:sp>
      <p:sp>
        <p:nvSpPr>
          <p:cNvPr id="5" name="Title 4"/>
          <p:cNvSpPr>
            <a:spLocks noGrp="1"/>
          </p:cNvSpPr>
          <p:nvPr>
            <p:ph type="title"/>
          </p:nvPr>
        </p:nvSpPr>
        <p:spPr>
          <a:xfrm>
            <a:off x="242099" y="166709"/>
            <a:ext cx="8659013" cy="673535"/>
          </a:xfrm>
        </p:spPr>
        <p:txBody>
          <a:bodyPr/>
          <a:lstStyle/>
          <a:p>
            <a:r>
              <a:rPr lang="en-GB" dirty="0" smtClean="0"/>
              <a:t>Status of </a:t>
            </a:r>
            <a:r>
              <a:rPr lang="en-GB" dirty="0"/>
              <a:t>S</a:t>
            </a:r>
            <a:r>
              <a:rPr lang="en-GB" dirty="0" smtClean="0"/>
              <a:t>econdments</a:t>
            </a:r>
            <a:endParaRPr lang="en-GB" dirty="0"/>
          </a:p>
        </p:txBody>
      </p:sp>
    </p:spTree>
    <p:extLst>
      <p:ext uri="{BB962C8B-B14F-4D97-AF65-F5344CB8AC3E}">
        <p14:creationId xmlns:p14="http://schemas.microsoft.com/office/powerpoint/2010/main" val="43843254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963487"/>
            <a:ext cx="8718241" cy="5516962"/>
          </a:xfrm>
        </p:spPr>
        <p:txBody>
          <a:bodyPr>
            <a:normAutofit/>
          </a:bodyPr>
          <a:lstStyle/>
          <a:p>
            <a:r>
              <a:rPr lang="en-GB" b="0" dirty="0" smtClean="0"/>
              <a:t>Nanometre </a:t>
            </a:r>
            <a:r>
              <a:rPr lang="en-GB" dirty="0" smtClean="0"/>
              <a:t>scale beams at </a:t>
            </a:r>
            <a:r>
              <a:rPr lang="en-GB" dirty="0" err="1" smtClean="0"/>
              <a:t>SuperKEKB</a:t>
            </a:r>
            <a:endParaRPr lang="en-GB" dirty="0" smtClean="0"/>
          </a:p>
          <a:p>
            <a:pPr lvl="1"/>
            <a:r>
              <a:rPr lang="en-US" dirty="0" err="1" smtClean="0"/>
              <a:t>SuperKEKB</a:t>
            </a:r>
            <a:r>
              <a:rPr lang="en-US" dirty="0" smtClean="0"/>
              <a:t> has recently started beam operation </a:t>
            </a:r>
            <a:r>
              <a:rPr lang="en-US" dirty="0" smtClean="0">
                <a:sym typeface="Wingdings"/>
              </a:rPr>
              <a:t> ideal and unforeseen new </a:t>
            </a:r>
            <a:r>
              <a:rPr lang="en-US" dirty="0" err="1" smtClean="0">
                <a:sym typeface="Wingdings"/>
              </a:rPr>
              <a:t>testbed</a:t>
            </a:r>
            <a:r>
              <a:rPr lang="en-US" dirty="0" smtClean="0">
                <a:sym typeface="Wingdings"/>
              </a:rPr>
              <a:t> for important aspects of WP2 </a:t>
            </a:r>
            <a:r>
              <a:rPr lang="en-US" dirty="0" smtClean="0"/>
              <a:t>on </a:t>
            </a:r>
            <a:r>
              <a:rPr lang="en-US" dirty="0"/>
              <a:t>“</a:t>
            </a:r>
            <a:r>
              <a:rPr lang="en-US" dirty="0" err="1"/>
              <a:t>Nanometre</a:t>
            </a:r>
            <a:r>
              <a:rPr lang="en-US" dirty="0"/>
              <a:t> scale beam handling at the ATF” </a:t>
            </a:r>
            <a:endParaRPr lang="en-US" dirty="0" smtClean="0"/>
          </a:p>
          <a:p>
            <a:pPr lvl="1"/>
            <a:r>
              <a:rPr lang="en-US" dirty="0" smtClean="0"/>
              <a:t>Suggest to extend WP2 to </a:t>
            </a:r>
            <a:r>
              <a:rPr lang="en-US" dirty="0"/>
              <a:t>include </a:t>
            </a:r>
            <a:r>
              <a:rPr lang="en-US" dirty="0" smtClean="0"/>
              <a:t>additional work on </a:t>
            </a:r>
            <a:r>
              <a:rPr lang="en-US" dirty="0"/>
              <a:t>“Tests of optical tuning methods and luminosity optimization techniques at </a:t>
            </a:r>
            <a:r>
              <a:rPr lang="en-US" dirty="0" err="1"/>
              <a:t>SuperKEKB</a:t>
            </a:r>
            <a:r>
              <a:rPr lang="en-US" dirty="0" smtClean="0"/>
              <a:t>”</a:t>
            </a:r>
          </a:p>
          <a:p>
            <a:pPr lvl="1"/>
            <a:r>
              <a:rPr lang="en-US" dirty="0" err="1" smtClean="0"/>
              <a:t>SuperKEKB</a:t>
            </a:r>
            <a:r>
              <a:rPr lang="en-US" dirty="0" smtClean="0"/>
              <a:t> fits naturally between low-energy small-scale ATF2 and “the real thing” (ILC)</a:t>
            </a:r>
          </a:p>
          <a:p>
            <a:pPr lvl="1"/>
            <a:r>
              <a:rPr lang="en-US" dirty="0" smtClean="0"/>
              <a:t>Benefit also for WP3</a:t>
            </a:r>
          </a:p>
          <a:p>
            <a:pPr lvl="1"/>
            <a:r>
              <a:rPr lang="en-US" dirty="0" smtClean="0"/>
              <a:t>See additional document / WP2 presentation </a:t>
            </a:r>
            <a:endParaRPr lang="en-GB" dirty="0" smtClean="0"/>
          </a:p>
          <a:p>
            <a:r>
              <a:rPr lang="en-GB" dirty="0" smtClean="0">
                <a:sym typeface="Wingdings"/>
              </a:rPr>
              <a:t>ILC Project at KEK</a:t>
            </a:r>
          </a:p>
          <a:p>
            <a:pPr lvl="1"/>
            <a:r>
              <a:rPr lang="en-GB" dirty="0" smtClean="0">
                <a:sym typeface="Wingdings"/>
              </a:rPr>
              <a:t>KEK proposed </a:t>
            </a:r>
            <a:r>
              <a:rPr lang="en-US" dirty="0"/>
              <a:t>follow-up works of the KEK-ILC action plan in a framework of collaboration between Europe and Japan. </a:t>
            </a:r>
            <a:endParaRPr lang="en-US" dirty="0" smtClean="0"/>
          </a:p>
          <a:p>
            <a:pPr lvl="1"/>
            <a:r>
              <a:rPr lang="en-US" dirty="0" smtClean="0">
                <a:sym typeface="Wingdings"/>
              </a:rPr>
              <a:t>Work towards “ILC action plan in Europe” plus initiate more technical work, supported by E-JADE: SRF (WP 3), </a:t>
            </a:r>
            <a:r>
              <a:rPr lang="en-US" dirty="0" err="1" smtClean="0">
                <a:sym typeface="Wingdings"/>
              </a:rPr>
              <a:t>nanobeam</a:t>
            </a:r>
            <a:r>
              <a:rPr lang="en-US" dirty="0" smtClean="0">
                <a:sym typeface="Wingdings"/>
              </a:rPr>
              <a:t> technology (WP 2), beam dump system engineering, civil engineering (both WP 3)</a:t>
            </a:r>
          </a:p>
          <a:p>
            <a:pPr lvl="1"/>
            <a:r>
              <a:rPr lang="en-US" dirty="0" smtClean="0">
                <a:sym typeface="Wingdings"/>
              </a:rPr>
              <a:t>More details in WP 3 talk</a:t>
            </a:r>
          </a:p>
          <a:p>
            <a:r>
              <a:rPr lang="en-US" dirty="0" smtClean="0">
                <a:sym typeface="Wingdings"/>
              </a:rPr>
              <a:t>Natural and easy ways to </a:t>
            </a:r>
            <a:r>
              <a:rPr lang="en-US" dirty="0" err="1" smtClean="0">
                <a:sym typeface="Wingdings"/>
              </a:rPr>
              <a:t>maximise</a:t>
            </a:r>
            <a:r>
              <a:rPr lang="en-US" dirty="0" smtClean="0">
                <a:sym typeface="Wingdings"/>
              </a:rPr>
              <a:t> </a:t>
            </a:r>
            <a:r>
              <a:rPr lang="en-US" dirty="0" err="1" smtClean="0">
                <a:sym typeface="Wingdings"/>
              </a:rPr>
              <a:t>secondments</a:t>
            </a:r>
            <a:r>
              <a:rPr lang="en-US" dirty="0" smtClean="0">
                <a:sym typeface="Wingdings"/>
              </a:rPr>
              <a:t>.</a:t>
            </a:r>
            <a:endParaRPr lang="en-GB" dirty="0" smtClean="0">
              <a:sym typeface="Wingdings"/>
            </a:endParaRPr>
          </a:p>
        </p:txBody>
      </p:sp>
      <p:sp>
        <p:nvSpPr>
          <p:cNvPr id="5" name="Title 4"/>
          <p:cNvSpPr>
            <a:spLocks noGrp="1"/>
          </p:cNvSpPr>
          <p:nvPr>
            <p:ph type="title"/>
          </p:nvPr>
        </p:nvSpPr>
        <p:spPr>
          <a:xfrm>
            <a:off x="242099" y="166709"/>
            <a:ext cx="8659013" cy="673535"/>
          </a:xfrm>
        </p:spPr>
        <p:txBody>
          <a:bodyPr>
            <a:normAutofit/>
          </a:bodyPr>
          <a:lstStyle/>
          <a:p>
            <a:r>
              <a:rPr lang="en-GB" dirty="0" smtClean="0"/>
              <a:t>Additional work within tasks</a:t>
            </a:r>
            <a:endParaRPr lang="en-GB" dirty="0"/>
          </a:p>
        </p:txBody>
      </p:sp>
    </p:spTree>
    <p:extLst>
      <p:ext uri="{BB962C8B-B14F-4D97-AF65-F5344CB8AC3E}">
        <p14:creationId xmlns:p14="http://schemas.microsoft.com/office/powerpoint/2010/main" val="323721905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142957"/>
            <a:ext cx="8805633" cy="5150687"/>
          </a:xfrm>
        </p:spPr>
        <p:txBody>
          <a:bodyPr/>
          <a:lstStyle/>
          <a:p>
            <a:r>
              <a:rPr lang="en-GB" b="0" dirty="0" smtClean="0"/>
              <a:t>The E-JADE project – science</a:t>
            </a:r>
          </a:p>
          <a:p>
            <a:endParaRPr lang="en-GB" b="0" dirty="0" smtClean="0"/>
          </a:p>
          <a:p>
            <a:r>
              <a:rPr lang="en-GB" dirty="0" smtClean="0"/>
              <a:t>The E-JADE project – organisation</a:t>
            </a:r>
          </a:p>
          <a:p>
            <a:endParaRPr lang="en-GB" dirty="0" smtClean="0"/>
          </a:p>
          <a:p>
            <a:r>
              <a:rPr lang="en-GB" b="0" dirty="0" smtClean="0"/>
              <a:t>The work packages – quick overview</a:t>
            </a:r>
          </a:p>
          <a:p>
            <a:endParaRPr lang="en-GB" b="0" dirty="0" smtClean="0"/>
          </a:p>
          <a:p>
            <a:r>
              <a:rPr lang="en-GB" b="0" dirty="0" smtClean="0"/>
              <a:t>Status of secondments</a:t>
            </a:r>
          </a:p>
          <a:p>
            <a:endParaRPr lang="en-GB" dirty="0"/>
          </a:p>
          <a:p>
            <a:r>
              <a:rPr lang="en-GB" b="0" dirty="0" smtClean="0"/>
              <a:t>Feedback to EU</a:t>
            </a:r>
          </a:p>
          <a:p>
            <a:endParaRPr lang="en-GB" b="0" dirty="0" smtClean="0"/>
          </a:p>
          <a:p>
            <a:r>
              <a:rPr lang="en-GB" dirty="0" smtClean="0"/>
              <a:t>Conclusions and outlook</a:t>
            </a:r>
            <a:endParaRPr lang="en-GB" b="0" dirty="0" smtClean="0"/>
          </a:p>
          <a:p>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Overview</a:t>
            </a:r>
            <a:endParaRPr lang="en-GB" dirty="0"/>
          </a:p>
        </p:txBody>
      </p:sp>
      <p:sp>
        <p:nvSpPr>
          <p:cNvPr id="4" name="Left Arrow 3"/>
          <p:cNvSpPr/>
          <p:nvPr/>
        </p:nvSpPr>
        <p:spPr>
          <a:xfrm>
            <a:off x="5451972" y="4086320"/>
            <a:ext cx="1690107" cy="53469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08614073"/>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963487"/>
            <a:ext cx="8718241" cy="5516962"/>
          </a:xfrm>
        </p:spPr>
        <p:txBody>
          <a:bodyPr>
            <a:normAutofit/>
          </a:bodyPr>
          <a:lstStyle/>
          <a:p>
            <a:r>
              <a:rPr lang="en-GB" sz="2000" b="0" dirty="0" smtClean="0"/>
              <a:t>Rather impractical tool – </a:t>
            </a:r>
            <a:r>
              <a:rPr lang="en-GB" sz="2000" dirty="0" smtClean="0"/>
              <a:t>download and bookkeeping of numbers not possible</a:t>
            </a:r>
          </a:p>
          <a:p>
            <a:pPr lvl="1"/>
            <a:r>
              <a:rPr lang="en-GB" sz="1700" dirty="0" smtClean="0">
                <a:sym typeface="Wingdings"/>
              </a:rPr>
              <a:t> keeping our own separate book-keeping tool; doubles the work</a:t>
            </a:r>
          </a:p>
          <a:p>
            <a:r>
              <a:rPr lang="en-GB" sz="2000" dirty="0" smtClean="0">
                <a:sym typeface="Wingdings"/>
              </a:rPr>
              <a:t>From Grant Agreement: “</a:t>
            </a:r>
            <a:r>
              <a:rPr lang="en-US" sz="2000" i="1" dirty="0"/>
              <a:t>the  obligation  of  the  researcher  to  complete  and submit at  the end  of  the  training the evaluation  questionnaire  and two  years  later follow-up  questionnaire  provided  by  the Agency</a:t>
            </a:r>
            <a:r>
              <a:rPr lang="en-GB" sz="2000" dirty="0" smtClean="0">
                <a:sym typeface="Wingdings"/>
              </a:rPr>
              <a:t>” </a:t>
            </a:r>
          </a:p>
          <a:p>
            <a:pPr lvl="1"/>
            <a:r>
              <a:rPr lang="en-GB" sz="1700" dirty="0" smtClean="0">
                <a:sym typeface="Wingdings"/>
              </a:rPr>
              <a:t>Not implemented in ECAS</a:t>
            </a:r>
          </a:p>
          <a:p>
            <a:r>
              <a:rPr lang="en-GB" sz="2000" dirty="0" smtClean="0">
                <a:sym typeface="Wingdings"/>
              </a:rPr>
              <a:t>Researcher declaration: Function and definition of “Family charges” information unclear</a:t>
            </a:r>
          </a:p>
          <a:p>
            <a:pPr lvl="1"/>
            <a:r>
              <a:rPr lang="en-GB" sz="1700" dirty="0" smtClean="0">
                <a:sym typeface="Wingdings"/>
              </a:rPr>
              <a:t>What if family status changes? </a:t>
            </a:r>
          </a:p>
          <a:p>
            <a:r>
              <a:rPr lang="en-GB" sz="2000" dirty="0" smtClean="0">
                <a:sym typeface="Wingdings"/>
              </a:rPr>
              <a:t>Secondment declaration: If one person travels in two WPs, there is no way to distinguish which secondment was done for which WP.</a:t>
            </a:r>
            <a:endParaRPr lang="en-GB" sz="2000" dirty="0">
              <a:sym typeface="Wingdings"/>
            </a:endParaRPr>
          </a:p>
          <a:p>
            <a:pPr lvl="1"/>
            <a:r>
              <a:rPr lang="en-GB" sz="1700" dirty="0" smtClean="0">
                <a:sym typeface="Wingdings"/>
              </a:rPr>
              <a:t> Define additional “WP” column for each secondment</a:t>
            </a:r>
          </a:p>
          <a:p>
            <a:pPr lvl="1"/>
            <a:r>
              <a:rPr lang="en-GB" sz="1700" dirty="0" smtClean="0">
                <a:sym typeface="Wingdings"/>
              </a:rPr>
              <a:t>Also give additional column “Days” for each secondment – to facilitate our book-keeping and cross-checking.</a:t>
            </a:r>
          </a:p>
          <a:p>
            <a:r>
              <a:rPr lang="en-GB" sz="2000" dirty="0" smtClean="0">
                <a:sym typeface="Wingdings"/>
              </a:rPr>
              <a:t>In pop-up window “Edit researcher declaration” (clicking on researcher name): always “DESY” as “sending organisation”</a:t>
            </a:r>
          </a:p>
        </p:txBody>
      </p:sp>
      <p:sp>
        <p:nvSpPr>
          <p:cNvPr id="5" name="Title 4"/>
          <p:cNvSpPr>
            <a:spLocks noGrp="1"/>
          </p:cNvSpPr>
          <p:nvPr>
            <p:ph type="title"/>
          </p:nvPr>
        </p:nvSpPr>
        <p:spPr>
          <a:xfrm>
            <a:off x="242099" y="166709"/>
            <a:ext cx="8659013" cy="673535"/>
          </a:xfrm>
        </p:spPr>
        <p:txBody>
          <a:bodyPr>
            <a:normAutofit/>
          </a:bodyPr>
          <a:lstStyle/>
          <a:p>
            <a:r>
              <a:rPr lang="en-GB" dirty="0" smtClean="0"/>
              <a:t>A Word on ECAS / Continuous Reporting</a:t>
            </a:r>
            <a:endParaRPr lang="en-GB" dirty="0"/>
          </a:p>
        </p:txBody>
      </p:sp>
    </p:spTree>
    <p:extLst>
      <p:ext uri="{BB962C8B-B14F-4D97-AF65-F5344CB8AC3E}">
        <p14:creationId xmlns:p14="http://schemas.microsoft.com/office/powerpoint/2010/main" val="212087686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963487"/>
            <a:ext cx="8718241" cy="5516962"/>
          </a:xfrm>
        </p:spPr>
        <p:txBody>
          <a:bodyPr>
            <a:normAutofit lnSpcReduction="10000"/>
          </a:bodyPr>
          <a:lstStyle/>
          <a:p>
            <a:r>
              <a:rPr lang="en-GB" sz="2000" b="0" dirty="0" smtClean="0"/>
              <a:t>Different situation of e.g. Ph.D. students at different institutes</a:t>
            </a:r>
          </a:p>
          <a:p>
            <a:pPr lvl="1"/>
            <a:r>
              <a:rPr lang="en-GB" sz="1700" dirty="0" smtClean="0">
                <a:sym typeface="Wingdings"/>
              </a:rPr>
              <a:t>Some with direct contract</a:t>
            </a:r>
          </a:p>
          <a:p>
            <a:pPr lvl="1"/>
            <a:r>
              <a:rPr lang="en-GB" sz="1700" dirty="0" smtClean="0">
                <a:sym typeface="Wingdings"/>
              </a:rPr>
              <a:t>Some with contract with central funding agency</a:t>
            </a:r>
          </a:p>
          <a:p>
            <a:pPr lvl="1"/>
            <a:r>
              <a:rPr lang="en-GB" sz="1700" dirty="0" smtClean="0">
                <a:sym typeface="Wingdings"/>
              </a:rPr>
              <a:t>Some with scholarships</a:t>
            </a:r>
          </a:p>
          <a:p>
            <a:pPr lvl="1"/>
            <a:r>
              <a:rPr lang="en-GB" sz="1700" dirty="0" smtClean="0">
                <a:sym typeface="Wingdings"/>
              </a:rPr>
              <a:t>Some from foreign institutes, but on </a:t>
            </a:r>
            <a:r>
              <a:rPr lang="en-GB" sz="1700" dirty="0" err="1" smtClean="0">
                <a:sym typeface="Wingdings"/>
              </a:rPr>
              <a:t>MoU</a:t>
            </a:r>
            <a:r>
              <a:rPr lang="en-GB" sz="1700" dirty="0" smtClean="0">
                <a:sym typeface="Wingdings"/>
              </a:rPr>
              <a:t> with European institute with full national European social security coverage, residence permit etc.</a:t>
            </a:r>
            <a:endParaRPr lang="is-IS" sz="1700" dirty="0" smtClean="0">
              <a:sym typeface="Wingdings"/>
            </a:endParaRPr>
          </a:p>
          <a:p>
            <a:pPr lvl="1"/>
            <a:endParaRPr lang="en-GB" sz="1700" dirty="0" smtClean="0">
              <a:sym typeface="Wingdings"/>
            </a:endParaRPr>
          </a:p>
          <a:p>
            <a:r>
              <a:rPr lang="en-GB" sz="2000" dirty="0" smtClean="0">
                <a:sym typeface="Wingdings"/>
              </a:rPr>
              <a:t>Obviously different treatment of (also seemingly similar) cases at different partner institutions. </a:t>
            </a:r>
            <a:br>
              <a:rPr lang="en-GB" sz="2000" dirty="0" smtClean="0">
                <a:sym typeface="Wingdings"/>
              </a:rPr>
            </a:br>
            <a:endParaRPr lang="en-GB" sz="2000" dirty="0">
              <a:sym typeface="Wingdings"/>
            </a:endParaRPr>
          </a:p>
          <a:p>
            <a:r>
              <a:rPr lang="en-GB" sz="2000" dirty="0" smtClean="0">
                <a:sym typeface="Wingdings"/>
              </a:rPr>
              <a:t>Are there </a:t>
            </a:r>
          </a:p>
          <a:p>
            <a:pPr lvl="1"/>
            <a:r>
              <a:rPr lang="is-IS" sz="1700" dirty="0" smtClean="0">
                <a:sym typeface="Wingdings"/>
              </a:rPr>
              <a:t>… d</a:t>
            </a:r>
            <a:r>
              <a:rPr lang="en-GB" sz="1700" dirty="0" err="1" smtClean="0">
                <a:sym typeface="Wingdings"/>
              </a:rPr>
              <a:t>ifferent</a:t>
            </a:r>
            <a:r>
              <a:rPr lang="en-GB" sz="1700" dirty="0" smtClean="0">
                <a:sym typeface="Wingdings"/>
              </a:rPr>
              <a:t> rules for these different cases?</a:t>
            </a:r>
          </a:p>
          <a:p>
            <a:pPr lvl="1"/>
            <a:r>
              <a:rPr lang="is-IS" sz="1700" dirty="0" smtClean="0">
                <a:sym typeface="Wingdings"/>
              </a:rPr>
              <a:t>… different interpretations of the rules for similar cases at the various partner institutes?</a:t>
            </a:r>
          </a:p>
          <a:p>
            <a:pPr lvl="1"/>
            <a:endParaRPr lang="is-IS" sz="1700" dirty="0">
              <a:sym typeface="Wingdings"/>
            </a:endParaRPr>
          </a:p>
          <a:p>
            <a:r>
              <a:rPr lang="is-IS" sz="2000" dirty="0" smtClean="0">
                <a:sym typeface="Wingdings"/>
              </a:rPr>
              <a:t>Question requires advice from EU; a clear guideline would be helpful.</a:t>
            </a:r>
            <a:br>
              <a:rPr lang="is-IS" sz="2000" dirty="0" smtClean="0">
                <a:sym typeface="Wingdings"/>
              </a:rPr>
            </a:br>
            <a:endParaRPr lang="is-IS" sz="2000" dirty="0" smtClean="0">
              <a:sym typeface="Wingdings"/>
            </a:endParaRPr>
          </a:p>
          <a:p>
            <a:r>
              <a:rPr lang="is-IS" sz="2000" dirty="0" smtClean="0">
                <a:sym typeface="Wingdings"/>
              </a:rPr>
              <a:t>Besides this point: Criterion of 1 month minimum secondment extremely difficult, especially for senior people.</a:t>
            </a:r>
            <a:endParaRPr lang="en-GB" sz="2000" dirty="0" smtClean="0">
              <a:sym typeface="Wingdings"/>
            </a:endParaRPr>
          </a:p>
        </p:txBody>
      </p:sp>
      <p:sp>
        <p:nvSpPr>
          <p:cNvPr id="5" name="Title 4"/>
          <p:cNvSpPr>
            <a:spLocks noGrp="1"/>
          </p:cNvSpPr>
          <p:nvPr>
            <p:ph type="title"/>
          </p:nvPr>
        </p:nvSpPr>
        <p:spPr>
          <a:xfrm>
            <a:off x="242099" y="166709"/>
            <a:ext cx="8659013" cy="673535"/>
          </a:xfrm>
        </p:spPr>
        <p:txBody>
          <a:bodyPr>
            <a:normAutofit/>
          </a:bodyPr>
          <a:lstStyle/>
          <a:p>
            <a:r>
              <a:rPr lang="en-GB" dirty="0" smtClean="0"/>
              <a:t>Eligibility Criteria</a:t>
            </a:r>
            <a:endParaRPr lang="en-GB" dirty="0"/>
          </a:p>
        </p:txBody>
      </p:sp>
    </p:spTree>
    <p:extLst>
      <p:ext uri="{BB962C8B-B14F-4D97-AF65-F5344CB8AC3E}">
        <p14:creationId xmlns:p14="http://schemas.microsoft.com/office/powerpoint/2010/main" val="214568272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142957"/>
            <a:ext cx="8805633" cy="5150687"/>
          </a:xfrm>
        </p:spPr>
        <p:txBody>
          <a:bodyPr/>
          <a:lstStyle/>
          <a:p>
            <a:r>
              <a:rPr lang="en-GB" b="0" dirty="0" smtClean="0"/>
              <a:t>The E-JADE project – science</a:t>
            </a:r>
          </a:p>
          <a:p>
            <a:endParaRPr lang="en-GB" b="0" dirty="0" smtClean="0"/>
          </a:p>
          <a:p>
            <a:r>
              <a:rPr lang="en-GB" dirty="0" smtClean="0"/>
              <a:t>The E-JADE project – organisation</a:t>
            </a:r>
          </a:p>
          <a:p>
            <a:endParaRPr lang="en-GB" dirty="0" smtClean="0"/>
          </a:p>
          <a:p>
            <a:r>
              <a:rPr lang="en-GB" b="0" dirty="0" smtClean="0"/>
              <a:t>The work packages – quick overview</a:t>
            </a:r>
          </a:p>
          <a:p>
            <a:endParaRPr lang="en-GB" b="0" dirty="0" smtClean="0"/>
          </a:p>
          <a:p>
            <a:r>
              <a:rPr lang="en-GB" b="0" dirty="0" smtClean="0"/>
              <a:t>Status of secondments</a:t>
            </a:r>
          </a:p>
          <a:p>
            <a:endParaRPr lang="en-GB" dirty="0"/>
          </a:p>
          <a:p>
            <a:r>
              <a:rPr lang="en-GB" b="0" dirty="0" smtClean="0"/>
              <a:t>Feedback to EU</a:t>
            </a:r>
          </a:p>
          <a:p>
            <a:endParaRPr lang="en-GB" b="0" dirty="0" smtClean="0"/>
          </a:p>
          <a:p>
            <a:r>
              <a:rPr lang="en-GB" dirty="0" smtClean="0"/>
              <a:t>Conclusions and outlook</a:t>
            </a:r>
            <a:endParaRPr lang="en-GB" b="0" dirty="0" smtClean="0"/>
          </a:p>
          <a:p>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Overview</a:t>
            </a:r>
            <a:endParaRPr lang="en-GB" dirty="0"/>
          </a:p>
        </p:txBody>
      </p:sp>
      <p:sp>
        <p:nvSpPr>
          <p:cNvPr id="4" name="Left Arrow 3"/>
          <p:cNvSpPr/>
          <p:nvPr/>
        </p:nvSpPr>
        <p:spPr>
          <a:xfrm>
            <a:off x="5509554" y="4886810"/>
            <a:ext cx="1690107" cy="53469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952095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025801"/>
            <a:ext cx="8805633" cy="5267844"/>
          </a:xfrm>
        </p:spPr>
        <p:txBody>
          <a:bodyPr/>
          <a:lstStyle/>
          <a:p>
            <a:r>
              <a:rPr lang="en-GB" b="0" dirty="0" smtClean="0"/>
              <a:t>E-JADE is an excellent opportunity to promote EU-Japan collaboration and push common projects</a:t>
            </a:r>
          </a:p>
          <a:p>
            <a:r>
              <a:rPr lang="en-GB" dirty="0" smtClean="0"/>
              <a:t>E-JADE can serve as a </a:t>
            </a:r>
            <a:r>
              <a:rPr lang="en-GB" dirty="0" err="1" smtClean="0"/>
              <a:t>testbed</a:t>
            </a:r>
            <a:r>
              <a:rPr lang="en-GB" dirty="0" smtClean="0"/>
              <a:t> for increased exchange and large common projects in Japan or the EU (e.g. ILC)</a:t>
            </a:r>
          </a:p>
          <a:p>
            <a:r>
              <a:rPr lang="en-GB" b="0" dirty="0" smtClean="0"/>
              <a:t>All E-JADE work packages are well on track</a:t>
            </a:r>
          </a:p>
          <a:p>
            <a:pPr lvl="1"/>
            <a:r>
              <a:rPr lang="en-GB" dirty="0" smtClean="0"/>
              <a:t>Some delay e.g. in WP 3 – ILC has not turned into a project yet</a:t>
            </a:r>
          </a:p>
          <a:p>
            <a:r>
              <a:rPr lang="en-GB" b="0" dirty="0" smtClean="0"/>
              <a:t>Delays in secondments</a:t>
            </a:r>
          </a:p>
          <a:p>
            <a:pPr lvl="1"/>
            <a:r>
              <a:rPr lang="en-GB" dirty="0" smtClean="0"/>
              <a:t>Reasons understood</a:t>
            </a:r>
          </a:p>
          <a:p>
            <a:pPr lvl="1"/>
            <a:r>
              <a:rPr lang="en-GB" dirty="0" smtClean="0"/>
              <a:t>Numerous mitigation measures envisaged and defined</a:t>
            </a:r>
          </a:p>
          <a:p>
            <a:pPr lvl="1"/>
            <a:r>
              <a:rPr lang="en-GB" dirty="0" smtClean="0"/>
              <a:t>Some necessity for discussion with EU</a:t>
            </a:r>
          </a:p>
          <a:p>
            <a:pPr lvl="2"/>
            <a:r>
              <a:rPr lang="en-GB" dirty="0" smtClean="0"/>
              <a:t>Broadening of tasks, i.e. nanometre beam studies at </a:t>
            </a:r>
            <a:r>
              <a:rPr lang="en-GB" dirty="0" err="1" smtClean="0"/>
              <a:t>SuperKEKB</a:t>
            </a:r>
            <a:r>
              <a:rPr lang="en-GB" dirty="0" smtClean="0"/>
              <a:t>, ILC project management at KEK</a:t>
            </a:r>
          </a:p>
          <a:p>
            <a:pPr lvl="2"/>
            <a:r>
              <a:rPr lang="en-GB" dirty="0" smtClean="0"/>
              <a:t>Moderate extension of E-JADE running period? </a:t>
            </a:r>
            <a:br>
              <a:rPr lang="en-GB" dirty="0" smtClean="0"/>
            </a:br>
            <a:endParaRPr lang="en-GB" dirty="0" smtClean="0"/>
          </a:p>
          <a:p>
            <a:r>
              <a:rPr lang="en-GB" dirty="0" smtClean="0">
                <a:solidFill>
                  <a:srgbClr val="982029"/>
                </a:solidFill>
              </a:rPr>
              <a:t>All in all E-Jade is the right tool at the right time; long-felt profits still to be earned.</a:t>
            </a:r>
          </a:p>
          <a:p>
            <a:pPr lvl="1"/>
            <a:endParaRPr lang="en-GB" dirty="0" smtClean="0"/>
          </a:p>
        </p:txBody>
      </p:sp>
      <p:sp>
        <p:nvSpPr>
          <p:cNvPr id="5" name="Title 4"/>
          <p:cNvSpPr>
            <a:spLocks noGrp="1"/>
          </p:cNvSpPr>
          <p:nvPr>
            <p:ph type="title"/>
          </p:nvPr>
        </p:nvSpPr>
        <p:spPr>
          <a:xfrm>
            <a:off x="242099" y="166709"/>
            <a:ext cx="8659013" cy="673535"/>
          </a:xfrm>
        </p:spPr>
        <p:txBody>
          <a:bodyPr/>
          <a:lstStyle/>
          <a:p>
            <a:r>
              <a:rPr lang="en-GB" dirty="0" smtClean="0"/>
              <a:t>Conclusions and Outlook</a:t>
            </a:r>
            <a:endParaRPr lang="en-GB" dirty="0"/>
          </a:p>
        </p:txBody>
      </p:sp>
    </p:spTree>
    <p:extLst>
      <p:ext uri="{BB962C8B-B14F-4D97-AF65-F5344CB8AC3E}">
        <p14:creationId xmlns:p14="http://schemas.microsoft.com/office/powerpoint/2010/main" val="6242950"/>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61636" y="6411576"/>
            <a:ext cx="8782243" cy="33096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1943129" y="2991497"/>
            <a:ext cx="5599901" cy="1087897"/>
          </a:xfrm>
        </p:spPr>
        <p:txBody>
          <a:bodyPr>
            <a:normAutofit/>
          </a:bodyPr>
          <a:lstStyle/>
          <a:p>
            <a:pPr algn="ctr"/>
            <a:r>
              <a:rPr lang="en-GB" dirty="0" smtClean="0"/>
              <a:t>Thank you very much for your attention!</a:t>
            </a:r>
            <a:endParaRPr lang="en-GB" dirty="0"/>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r="7783"/>
          <a:stretch/>
        </p:blipFill>
        <p:spPr>
          <a:xfrm>
            <a:off x="-7145" y="0"/>
            <a:ext cx="6479383" cy="1470788"/>
          </a:xfrm>
          <a:prstGeom prst="rect">
            <a:avLst/>
          </a:prstGeom>
        </p:spPr>
      </p:pic>
      <p:grpSp>
        <p:nvGrpSpPr>
          <p:cNvPr id="7" name="Group 6"/>
          <p:cNvGrpSpPr/>
          <p:nvPr/>
        </p:nvGrpSpPr>
        <p:grpSpPr>
          <a:xfrm>
            <a:off x="120818" y="6368529"/>
            <a:ext cx="8118921" cy="417364"/>
            <a:chOff x="767249" y="4044454"/>
            <a:chExt cx="8118921" cy="417364"/>
          </a:xfrm>
        </p:grpSpPr>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7249" y="4044454"/>
              <a:ext cx="625781" cy="417364"/>
            </a:xfrm>
            <a:prstGeom prst="rect">
              <a:avLst/>
            </a:prstGeom>
          </p:spPr>
        </p:pic>
        <p:sp>
          <p:nvSpPr>
            <p:cNvPr id="9" name="TextBox 8"/>
            <p:cNvSpPr txBox="1"/>
            <p:nvPr userDrawn="1"/>
          </p:nvSpPr>
          <p:spPr>
            <a:xfrm>
              <a:off x="1393029" y="4099247"/>
              <a:ext cx="7493141" cy="292388"/>
            </a:xfrm>
            <a:prstGeom prst="rect">
              <a:avLst/>
            </a:prstGeom>
            <a:noFill/>
          </p:spPr>
          <p:txBody>
            <a:bodyPr wrap="square" rtlCol="0">
              <a:spAutoFit/>
            </a:bodyPr>
            <a:lstStyle/>
            <a:p>
              <a:r>
                <a:rPr lang="en-US" sz="1300" kern="1200" dirty="0" smtClean="0">
                  <a:solidFill>
                    <a:srgbClr val="001489"/>
                  </a:solidFill>
                  <a:effectLst/>
                  <a:latin typeface="Arial" panose="020B0604020202020204" pitchFamily="34" charset="0"/>
                  <a:ea typeface="+mn-ea"/>
                  <a:cs typeface="Arial" panose="020B0604020202020204" pitchFamily="34" charset="0"/>
                </a:rPr>
                <a:t>This project is funded by the European Union under Grant Agreement no. 645479</a:t>
              </a:r>
              <a:endParaRPr lang="de-DE" sz="1300" dirty="0"/>
            </a:p>
          </p:txBody>
        </p:sp>
      </p:grpSp>
      <p:sp>
        <p:nvSpPr>
          <p:cNvPr id="10" name="Subtitle 2"/>
          <p:cNvSpPr txBox="1">
            <a:spLocks/>
          </p:cNvSpPr>
          <p:nvPr/>
        </p:nvSpPr>
        <p:spPr>
          <a:xfrm>
            <a:off x="6273452" y="887981"/>
            <a:ext cx="2339414" cy="544248"/>
          </a:xfrm>
          <a:prstGeom prst="rect">
            <a:avLst/>
          </a:prstGeom>
        </p:spPr>
        <p:txBody>
          <a:bodyPr vert="horz" lIns="91440" tIns="45720" rIns="91440" bIns="45720" rtlCol="0" anchor="ctr">
            <a:normAutofit/>
          </a:bodyPr>
          <a:lstStyle>
            <a:lvl1pPr marL="0" indent="0" algn="r" defTabSz="685783" rtl="0" eaLnBrk="1" latinLnBrk="0" hangingPunct="1">
              <a:lnSpc>
                <a:spcPct val="90000"/>
              </a:lnSpc>
              <a:spcBef>
                <a:spcPts val="750"/>
              </a:spcBef>
              <a:buFont typeface="Arial" panose="020B0604020202020204" pitchFamily="34" charset="0"/>
              <a:buNone/>
              <a:defRPr lang="en-GB" sz="2800" b="1" kern="1200" dirty="0">
                <a:solidFill>
                  <a:srgbClr val="0737A0"/>
                </a:solidFill>
                <a:effectLst/>
                <a:latin typeface="Lucida Sans Unicode" panose="020B0602030504020204" pitchFamily="34" charset="0"/>
                <a:ea typeface="+mj-ea"/>
                <a:cs typeface="Lucida Sans Unicode" panose="020B0602030504020204" pitchFamily="34" charset="0"/>
              </a:defRPr>
            </a:lvl1pPr>
            <a:lvl2pPr marL="342892" indent="0" algn="ctr" defTabSz="685783"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783" indent="0" algn="ctr" defTabSz="685783"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675"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566"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457"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348"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240"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132" indent="0" algn="ctr" defTabSz="685783"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2600" dirty="0" smtClean="0">
                <a:solidFill>
                  <a:srgbClr val="001489"/>
                </a:solidFill>
                <a:latin typeface="Avenir Next Condensed Medium"/>
                <a:cs typeface="Avenir Next Condensed Medium"/>
              </a:rPr>
              <a:t>Mid-Term</a:t>
            </a:r>
            <a:r>
              <a:rPr lang="en-US" sz="2600" baseline="0" dirty="0" smtClean="0">
                <a:solidFill>
                  <a:srgbClr val="001489"/>
                </a:solidFill>
                <a:latin typeface="Avenir Next Condensed Medium"/>
                <a:cs typeface="Avenir Next Condensed Medium"/>
              </a:rPr>
              <a:t> Review </a:t>
            </a:r>
            <a:endParaRPr lang="en-US" sz="2600" dirty="0">
              <a:solidFill>
                <a:srgbClr val="001489"/>
              </a:solidFill>
              <a:latin typeface="Avenir Next Condensed Medium"/>
              <a:cs typeface="Avenir Next Condensed Medium"/>
            </a:endParaRPr>
          </a:p>
        </p:txBody>
      </p:sp>
    </p:spTree>
    <p:extLst>
      <p:ext uri="{BB962C8B-B14F-4D97-AF65-F5344CB8AC3E}">
        <p14:creationId xmlns:p14="http://schemas.microsoft.com/office/powerpoint/2010/main" val="43160657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142957"/>
            <a:ext cx="8805633" cy="5150687"/>
          </a:xfrm>
        </p:spPr>
        <p:txBody>
          <a:bodyPr>
            <a:normAutofit lnSpcReduction="10000"/>
          </a:bodyPr>
          <a:lstStyle/>
          <a:p>
            <a:r>
              <a:rPr lang="en-GB" b="0" dirty="0" smtClean="0"/>
              <a:t>Particle physics has since long been a very international endeavour</a:t>
            </a:r>
          </a:p>
          <a:p>
            <a:r>
              <a:rPr lang="en-GB" dirty="0" smtClean="0"/>
              <a:t>For funding reasons, there will be only o</a:t>
            </a:r>
            <a:r>
              <a:rPr lang="en-GB" b="0" dirty="0" smtClean="0"/>
              <a:t>ne accelerator of a given type at a given time (</a:t>
            </a:r>
            <a:r>
              <a:rPr lang="en-GB" dirty="0" smtClean="0"/>
              <a:t>e.g. </a:t>
            </a:r>
            <a:r>
              <a:rPr lang="en-GB" b="0" dirty="0" smtClean="0"/>
              <a:t>hadron collider, </a:t>
            </a:r>
            <a:r>
              <a:rPr lang="en-GB" b="0" dirty="0" err="1" smtClean="0"/>
              <a:t>e</a:t>
            </a:r>
            <a:r>
              <a:rPr lang="en-GB" b="0" baseline="30000" dirty="0" err="1" smtClean="0"/>
              <a:t>+</a:t>
            </a:r>
            <a:r>
              <a:rPr lang="en-GB" b="0" dirty="0" err="1" smtClean="0"/>
              <a:t>e</a:t>
            </a:r>
            <a:r>
              <a:rPr lang="en-GB" b="0" baseline="30000" dirty="0" smtClean="0"/>
              <a:t>-</a:t>
            </a:r>
            <a:r>
              <a:rPr lang="en-GB" b="0" dirty="0" smtClean="0"/>
              <a:t> collider, </a:t>
            </a:r>
            <a:r>
              <a:rPr lang="is-IS" b="0" dirty="0" smtClean="0"/>
              <a:t>…)</a:t>
            </a:r>
          </a:p>
          <a:p>
            <a:r>
              <a:rPr lang="is-IS" dirty="0" smtClean="0"/>
              <a:t>International roadmaps (European, Japanese, but also US) identify similar goals</a:t>
            </a:r>
            <a:r>
              <a:rPr lang="is-IS" b="0" dirty="0" smtClean="0"/>
              <a:t/>
            </a:r>
            <a:br>
              <a:rPr lang="is-IS" b="0" dirty="0" smtClean="0"/>
            </a:br>
            <a:r>
              <a:rPr lang="is-IS" b="0" dirty="0" smtClean="0"/>
              <a:t/>
            </a:r>
            <a:br>
              <a:rPr lang="is-IS" b="0" dirty="0" smtClean="0"/>
            </a:br>
            <a:r>
              <a:rPr lang="is-IS" dirty="0" smtClean="0">
                <a:sym typeface="Wingdings"/>
              </a:rPr>
              <a:t> increased collaboration and exchange between different world regions is mandatory for maximising the chances of realisation</a:t>
            </a:r>
            <a:br>
              <a:rPr lang="is-IS" dirty="0" smtClean="0">
                <a:sym typeface="Wingdings"/>
              </a:rPr>
            </a:br>
            <a:endParaRPr lang="en-GB" b="0" dirty="0" smtClean="0"/>
          </a:p>
          <a:p>
            <a:r>
              <a:rPr lang="en-GB" b="0" dirty="0" smtClean="0"/>
              <a:t>“</a:t>
            </a:r>
            <a:r>
              <a:rPr lang="is-IS" b="0" i="1" dirty="0" smtClean="0">
                <a:solidFill>
                  <a:srgbClr val="982029"/>
                </a:solidFill>
              </a:rPr>
              <a:t>… E-JADE addresses the urgent need of exchange of ideas on R&amp;D and implementation of future accelerators for particle physics.</a:t>
            </a:r>
            <a:r>
              <a:rPr lang="en-GB" b="0" dirty="0" smtClean="0"/>
              <a:t>”</a:t>
            </a:r>
          </a:p>
          <a:p>
            <a:pPr lvl="1"/>
            <a:r>
              <a:rPr lang="en-GB" dirty="0" smtClean="0"/>
              <a:t>Basic accelerator R&amp;D</a:t>
            </a:r>
          </a:p>
          <a:p>
            <a:pPr lvl="1"/>
            <a:r>
              <a:rPr lang="en-GB" b="0" dirty="0" smtClean="0"/>
              <a:t>Prototyping</a:t>
            </a:r>
          </a:p>
          <a:p>
            <a:pPr lvl="1"/>
            <a:r>
              <a:rPr lang="en-GB" dirty="0" smtClean="0"/>
              <a:t>Implementation</a:t>
            </a:r>
          </a:p>
          <a:p>
            <a:pPr lvl="1"/>
            <a:r>
              <a:rPr lang="en-GB" b="0" dirty="0" smtClean="0"/>
              <a:t>Management</a:t>
            </a:r>
          </a:p>
          <a:p>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E-JADE – The Science Scope</a:t>
            </a:r>
            <a:endParaRPr lang="en-GB" dirty="0"/>
          </a:p>
        </p:txBody>
      </p:sp>
    </p:spTree>
    <p:extLst>
      <p:ext uri="{BB962C8B-B14F-4D97-AF65-F5344CB8AC3E}">
        <p14:creationId xmlns:p14="http://schemas.microsoft.com/office/powerpoint/2010/main" val="30982753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161949" y="896789"/>
            <a:ext cx="8813379" cy="5194967"/>
            <a:chOff x="161949" y="896789"/>
            <a:chExt cx="8813379" cy="5194967"/>
          </a:xfrm>
        </p:grpSpPr>
        <p:sp>
          <p:nvSpPr>
            <p:cNvPr id="35" name="Oval 34"/>
            <p:cNvSpPr/>
            <p:nvPr/>
          </p:nvSpPr>
          <p:spPr>
            <a:xfrm>
              <a:off x="3704110" y="896789"/>
              <a:ext cx="5271218" cy="5165951"/>
            </a:xfrm>
            <a:prstGeom prst="ellipse">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33"/>
            <p:cNvSpPr/>
            <p:nvPr/>
          </p:nvSpPr>
          <p:spPr>
            <a:xfrm>
              <a:off x="161949" y="925805"/>
              <a:ext cx="5271218" cy="5165951"/>
            </a:xfrm>
            <a:prstGeom prst="ellipse">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TextBox 8"/>
            <p:cNvSpPr txBox="1"/>
            <p:nvPr/>
          </p:nvSpPr>
          <p:spPr>
            <a:xfrm>
              <a:off x="6865460" y="3752445"/>
              <a:ext cx="1350663" cy="1200329"/>
            </a:xfrm>
            <a:prstGeom prst="rect">
              <a:avLst/>
            </a:prstGeom>
            <a:noFill/>
          </p:spPr>
          <p:txBody>
            <a:bodyPr wrap="none" rtlCol="0">
              <a:spAutoFit/>
            </a:bodyPr>
            <a:lstStyle/>
            <a:p>
              <a:pPr algn="ctr"/>
              <a:r>
                <a:rPr lang="en-US" dirty="0" smtClean="0">
                  <a:solidFill>
                    <a:schemeClr val="bg1"/>
                  </a:solidFill>
                </a:rPr>
                <a:t>Training and </a:t>
              </a:r>
              <a:br>
                <a:rPr lang="en-US" dirty="0" smtClean="0">
                  <a:solidFill>
                    <a:schemeClr val="bg1"/>
                  </a:solidFill>
                </a:rPr>
              </a:br>
              <a:r>
                <a:rPr lang="en-US" dirty="0" smtClean="0">
                  <a:solidFill>
                    <a:schemeClr val="bg1"/>
                  </a:solidFill>
                </a:rPr>
                <a:t>knowledge </a:t>
              </a:r>
              <a:br>
                <a:rPr lang="en-US" dirty="0" smtClean="0">
                  <a:solidFill>
                    <a:schemeClr val="bg1"/>
                  </a:solidFill>
                </a:rPr>
              </a:br>
              <a:r>
                <a:rPr lang="en-US" dirty="0" smtClean="0">
                  <a:solidFill>
                    <a:schemeClr val="bg1"/>
                  </a:solidFill>
                </a:rPr>
                <a:t>transfer</a:t>
              </a:r>
              <a:br>
                <a:rPr lang="en-US" dirty="0" smtClean="0">
                  <a:solidFill>
                    <a:schemeClr val="bg1"/>
                  </a:solidFill>
                </a:rPr>
              </a:br>
              <a:r>
                <a:rPr lang="en-US" dirty="0" smtClean="0">
                  <a:solidFill>
                    <a:schemeClr val="bg1"/>
                  </a:solidFill>
                </a:rPr>
                <a:t>(WP 5)</a:t>
              </a:r>
              <a:endParaRPr lang="en-US" dirty="0">
                <a:solidFill>
                  <a:schemeClr val="bg1"/>
                </a:solidFill>
              </a:endParaRPr>
            </a:p>
          </p:txBody>
        </p:sp>
        <p:sp>
          <p:nvSpPr>
            <p:cNvPr id="36" name="TextBox 35"/>
            <p:cNvSpPr txBox="1"/>
            <p:nvPr/>
          </p:nvSpPr>
          <p:spPr>
            <a:xfrm>
              <a:off x="641390" y="3255567"/>
              <a:ext cx="1900468" cy="923330"/>
            </a:xfrm>
            <a:prstGeom prst="rect">
              <a:avLst/>
            </a:prstGeom>
            <a:noFill/>
          </p:spPr>
          <p:txBody>
            <a:bodyPr wrap="none" rtlCol="0">
              <a:spAutoFit/>
            </a:bodyPr>
            <a:lstStyle/>
            <a:p>
              <a:pPr algn="ctr"/>
              <a:r>
                <a:rPr lang="en-US" dirty="0" smtClean="0">
                  <a:solidFill>
                    <a:schemeClr val="bg1"/>
                  </a:solidFill>
                </a:rPr>
                <a:t>Management</a:t>
              </a:r>
              <a:br>
                <a:rPr lang="en-US" dirty="0" smtClean="0">
                  <a:solidFill>
                    <a:schemeClr val="bg1"/>
                  </a:solidFill>
                </a:rPr>
              </a:br>
              <a:r>
                <a:rPr lang="en-US" dirty="0" smtClean="0">
                  <a:solidFill>
                    <a:schemeClr val="bg1"/>
                  </a:solidFill>
                </a:rPr>
                <a:t>and dissemination</a:t>
              </a:r>
              <a:br>
                <a:rPr lang="en-US" dirty="0" smtClean="0">
                  <a:solidFill>
                    <a:schemeClr val="bg1"/>
                  </a:solidFill>
                </a:rPr>
              </a:br>
              <a:r>
                <a:rPr lang="en-US" dirty="0" smtClean="0">
                  <a:solidFill>
                    <a:schemeClr val="bg1"/>
                  </a:solidFill>
                </a:rPr>
                <a:t>(WP 4)</a:t>
              </a:r>
              <a:endParaRPr lang="en-US" dirty="0">
                <a:solidFill>
                  <a:schemeClr val="bg1"/>
                </a:solidFill>
              </a:endParaRPr>
            </a:p>
          </p:txBody>
        </p:sp>
      </p:grpSp>
      <p:sp>
        <p:nvSpPr>
          <p:cNvPr id="5" name="Title 4"/>
          <p:cNvSpPr>
            <a:spLocks noGrp="1"/>
          </p:cNvSpPr>
          <p:nvPr>
            <p:ph type="title"/>
          </p:nvPr>
        </p:nvSpPr>
        <p:spPr>
          <a:xfrm>
            <a:off x="242099" y="166709"/>
            <a:ext cx="8659013" cy="673535"/>
          </a:xfrm>
        </p:spPr>
        <p:txBody>
          <a:bodyPr/>
          <a:lstStyle/>
          <a:p>
            <a:r>
              <a:rPr lang="en-GB" dirty="0" smtClean="0"/>
              <a:t>E-JADE – Science Overview</a:t>
            </a:r>
            <a:endParaRPr lang="en-GB" dirty="0"/>
          </a:p>
        </p:txBody>
      </p:sp>
      <p:grpSp>
        <p:nvGrpSpPr>
          <p:cNvPr id="28" name="Group 27"/>
          <p:cNvGrpSpPr/>
          <p:nvPr/>
        </p:nvGrpSpPr>
        <p:grpSpPr>
          <a:xfrm>
            <a:off x="2539928" y="1212624"/>
            <a:ext cx="4267477" cy="4324967"/>
            <a:chOff x="2539928" y="1212624"/>
            <a:chExt cx="4267477" cy="4324967"/>
          </a:xfrm>
        </p:grpSpPr>
        <p:sp>
          <p:nvSpPr>
            <p:cNvPr id="2" name="Oval 1"/>
            <p:cNvSpPr/>
            <p:nvPr/>
          </p:nvSpPr>
          <p:spPr>
            <a:xfrm>
              <a:off x="2539928" y="1212624"/>
              <a:ext cx="2167538" cy="216744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Hadron colliders:</a:t>
              </a:r>
            </a:p>
            <a:p>
              <a:pPr algn="ctr"/>
              <a:r>
                <a:rPr lang="en-US" dirty="0" smtClean="0"/>
                <a:t>LHC, HL-LHC, FCC, </a:t>
              </a:r>
              <a:r>
                <a:rPr lang="is-IS" dirty="0" smtClean="0"/>
                <a:t>…</a:t>
              </a:r>
              <a:r>
                <a:rPr lang="en-US" dirty="0" smtClean="0"/>
                <a:t/>
              </a:r>
              <a:br>
                <a:rPr lang="en-US" dirty="0" smtClean="0"/>
              </a:br>
              <a:r>
                <a:rPr lang="en-US" dirty="0" smtClean="0"/>
                <a:t>(WP 1)</a:t>
              </a:r>
              <a:endParaRPr lang="en-US" dirty="0"/>
            </a:p>
          </p:txBody>
        </p:sp>
        <p:sp>
          <p:nvSpPr>
            <p:cNvPr id="32" name="Oval 31"/>
            <p:cNvSpPr/>
            <p:nvPr/>
          </p:nvSpPr>
          <p:spPr>
            <a:xfrm>
              <a:off x="2978787" y="3370148"/>
              <a:ext cx="2167538" cy="216744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Lepton beams:</a:t>
              </a:r>
              <a:br>
                <a:rPr lang="en-US" dirty="0" smtClean="0"/>
              </a:br>
              <a:r>
                <a:rPr lang="en-US" dirty="0" err="1" smtClean="0"/>
                <a:t>nanobeams</a:t>
              </a:r>
              <a:r>
                <a:rPr lang="en-US" dirty="0" smtClean="0"/>
                <a:t> at ATF </a:t>
              </a:r>
              <a:br>
                <a:rPr lang="en-US" dirty="0" smtClean="0"/>
              </a:br>
              <a:r>
                <a:rPr lang="en-US" dirty="0" smtClean="0"/>
                <a:t>(WP 2)</a:t>
              </a:r>
              <a:endParaRPr lang="en-US" dirty="0"/>
            </a:p>
          </p:txBody>
        </p:sp>
        <p:sp>
          <p:nvSpPr>
            <p:cNvPr id="33" name="Oval 32"/>
            <p:cNvSpPr/>
            <p:nvPr/>
          </p:nvSpPr>
          <p:spPr>
            <a:xfrm>
              <a:off x="4639867" y="1908901"/>
              <a:ext cx="2167538" cy="216744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Lepton colliders:</a:t>
              </a:r>
            </a:p>
            <a:p>
              <a:pPr algn="ctr"/>
              <a:r>
                <a:rPr lang="en-US" dirty="0" smtClean="0"/>
                <a:t>LC R&amp;D and management</a:t>
              </a:r>
              <a:br>
                <a:rPr lang="en-US" dirty="0" smtClean="0"/>
              </a:br>
              <a:r>
                <a:rPr lang="en-US" dirty="0" smtClean="0"/>
                <a:t>(WP 3)</a:t>
              </a:r>
              <a:endParaRPr lang="en-US" dirty="0"/>
            </a:p>
          </p:txBody>
        </p:sp>
      </p:grpSp>
    </p:spTree>
    <p:extLst>
      <p:ext uri="{BB962C8B-B14F-4D97-AF65-F5344CB8AC3E}">
        <p14:creationId xmlns:p14="http://schemas.microsoft.com/office/powerpoint/2010/main" val="311065641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p:cNvGrpSpPr/>
          <p:nvPr/>
        </p:nvGrpSpPr>
        <p:grpSpPr>
          <a:xfrm>
            <a:off x="6307119" y="2807174"/>
            <a:ext cx="2817783" cy="1585003"/>
            <a:chOff x="6307119" y="2807174"/>
            <a:chExt cx="2817783" cy="1585003"/>
          </a:xfrm>
        </p:grpSpPr>
        <p:pic>
          <p:nvPicPr>
            <p:cNvPr id="26" name="Picture 25"/>
            <p:cNvPicPr>
              <a:picLocks noChangeAspect="1"/>
            </p:cNvPicPr>
            <p:nvPr/>
          </p:nvPicPr>
          <p:blipFill>
            <a:blip r:embed="rId3"/>
            <a:stretch>
              <a:fillRect/>
            </a:stretch>
          </p:blipFill>
          <p:spPr>
            <a:xfrm>
              <a:off x="6307119" y="2807174"/>
              <a:ext cx="2817783" cy="1585003"/>
            </a:xfrm>
            <a:prstGeom prst="rect">
              <a:avLst/>
            </a:prstGeom>
          </p:spPr>
        </p:pic>
        <p:sp>
          <p:nvSpPr>
            <p:cNvPr id="30" name="TextBox 29"/>
            <p:cNvSpPr txBox="1"/>
            <p:nvPr/>
          </p:nvSpPr>
          <p:spPr>
            <a:xfrm>
              <a:off x="8047972" y="2843879"/>
              <a:ext cx="1005403" cy="307777"/>
            </a:xfrm>
            <a:prstGeom prst="rect">
              <a:avLst/>
            </a:prstGeom>
            <a:solidFill>
              <a:srgbClr val="001489"/>
            </a:solidFill>
          </p:spPr>
          <p:txBody>
            <a:bodyPr wrap="none" rtlCol="0">
              <a:spAutoFit/>
            </a:bodyPr>
            <a:lstStyle/>
            <a:p>
              <a:r>
                <a:rPr lang="en-US" sz="1400" b="1" dirty="0" err="1" smtClean="0">
                  <a:solidFill>
                    <a:schemeClr val="bg1"/>
                  </a:solidFill>
                </a:rPr>
                <a:t>SuperKEKB</a:t>
              </a:r>
              <a:endParaRPr lang="en-US" sz="1400" b="1" dirty="0">
                <a:solidFill>
                  <a:schemeClr val="bg1"/>
                </a:solidFill>
              </a:endParaRPr>
            </a:p>
          </p:txBody>
        </p:sp>
      </p:grpSp>
      <p:grpSp>
        <p:nvGrpSpPr>
          <p:cNvPr id="27" name="Group 26"/>
          <p:cNvGrpSpPr/>
          <p:nvPr/>
        </p:nvGrpSpPr>
        <p:grpSpPr>
          <a:xfrm>
            <a:off x="294556" y="350481"/>
            <a:ext cx="8653168" cy="6104099"/>
            <a:chOff x="294556" y="350481"/>
            <a:chExt cx="8653168" cy="6104099"/>
          </a:xfrm>
        </p:grpSpPr>
        <p:pic>
          <p:nvPicPr>
            <p:cNvPr id="10" name="Picture 9"/>
            <p:cNvPicPr>
              <a:picLocks noChangeAspect="1"/>
            </p:cNvPicPr>
            <p:nvPr/>
          </p:nvPicPr>
          <p:blipFill rotWithShape="1">
            <a:blip r:embed="rId4"/>
            <a:srcRect l="19005" t="11831" r="1736" b="3480"/>
            <a:stretch/>
          </p:blipFill>
          <p:spPr>
            <a:xfrm>
              <a:off x="294556" y="4048439"/>
              <a:ext cx="3162045" cy="2387053"/>
            </a:xfrm>
            <a:prstGeom prst="rect">
              <a:avLst/>
            </a:prstGeom>
          </p:spPr>
        </p:pic>
        <p:pic>
          <p:nvPicPr>
            <p:cNvPr id="3" name="Picture 2"/>
            <p:cNvPicPr>
              <a:picLocks noChangeAspect="1"/>
            </p:cNvPicPr>
            <p:nvPr/>
          </p:nvPicPr>
          <p:blipFill rotWithShape="1">
            <a:blip r:embed="rId5"/>
            <a:srcRect l="12751" r="16661"/>
            <a:stretch/>
          </p:blipFill>
          <p:spPr>
            <a:xfrm>
              <a:off x="296007" y="1012109"/>
              <a:ext cx="3384696" cy="2463439"/>
            </a:xfrm>
            <a:prstGeom prst="rect">
              <a:avLst/>
            </a:prstGeom>
          </p:spPr>
        </p:pic>
        <p:pic>
          <p:nvPicPr>
            <p:cNvPr id="4" name="Picture 3"/>
            <p:cNvPicPr>
              <a:picLocks noChangeAspect="1"/>
            </p:cNvPicPr>
            <p:nvPr/>
          </p:nvPicPr>
          <p:blipFill>
            <a:blip r:embed="rId6"/>
            <a:stretch>
              <a:fillRect/>
            </a:stretch>
          </p:blipFill>
          <p:spPr>
            <a:xfrm>
              <a:off x="5280388" y="350481"/>
              <a:ext cx="3638028" cy="2423835"/>
            </a:xfrm>
            <a:prstGeom prst="rect">
              <a:avLst/>
            </a:prstGeom>
          </p:spPr>
        </p:pic>
        <p:sp>
          <p:nvSpPr>
            <p:cNvPr id="12" name="TextBox 11"/>
            <p:cNvSpPr txBox="1"/>
            <p:nvPr/>
          </p:nvSpPr>
          <p:spPr>
            <a:xfrm>
              <a:off x="334201" y="1050303"/>
              <a:ext cx="2280542" cy="307777"/>
            </a:xfrm>
            <a:prstGeom prst="rect">
              <a:avLst/>
            </a:prstGeom>
            <a:solidFill>
              <a:srgbClr val="001489"/>
            </a:solidFill>
          </p:spPr>
          <p:txBody>
            <a:bodyPr wrap="none" rtlCol="0">
              <a:spAutoFit/>
            </a:bodyPr>
            <a:lstStyle/>
            <a:p>
              <a:r>
                <a:rPr lang="en-US" sz="1400" b="1" dirty="0" smtClean="0">
                  <a:solidFill>
                    <a:schemeClr val="bg1"/>
                  </a:solidFill>
                </a:rPr>
                <a:t>LHC: analysis, upgrade, R&amp;D</a:t>
              </a:r>
              <a:endParaRPr lang="en-US" sz="1400" b="1" dirty="0">
                <a:solidFill>
                  <a:schemeClr val="bg1"/>
                </a:solidFill>
              </a:endParaRPr>
            </a:p>
          </p:txBody>
        </p:sp>
        <p:sp>
          <p:nvSpPr>
            <p:cNvPr id="15" name="TextBox 14"/>
            <p:cNvSpPr txBox="1"/>
            <p:nvPr/>
          </p:nvSpPr>
          <p:spPr>
            <a:xfrm>
              <a:off x="5652406" y="391120"/>
              <a:ext cx="2031325" cy="307777"/>
            </a:xfrm>
            <a:prstGeom prst="rect">
              <a:avLst/>
            </a:prstGeom>
            <a:solidFill>
              <a:srgbClr val="001489"/>
            </a:solidFill>
          </p:spPr>
          <p:txBody>
            <a:bodyPr wrap="none" rtlCol="0">
              <a:spAutoFit/>
            </a:bodyPr>
            <a:lstStyle/>
            <a:p>
              <a:r>
                <a:rPr lang="en-US" sz="1400" b="1" dirty="0" smtClean="0">
                  <a:solidFill>
                    <a:schemeClr val="bg1"/>
                  </a:solidFill>
                </a:rPr>
                <a:t>ATF2: </a:t>
              </a:r>
              <a:r>
                <a:rPr lang="en-US" sz="1400" b="1" dirty="0" err="1" smtClean="0">
                  <a:solidFill>
                    <a:schemeClr val="bg1"/>
                  </a:solidFill>
                </a:rPr>
                <a:t>nanometre</a:t>
              </a:r>
              <a:r>
                <a:rPr lang="en-US" sz="1400" b="1" dirty="0" smtClean="0">
                  <a:solidFill>
                    <a:schemeClr val="bg1"/>
                  </a:solidFill>
                </a:rPr>
                <a:t> beams</a:t>
              </a:r>
              <a:endParaRPr lang="en-US" sz="1400" b="1" dirty="0">
                <a:solidFill>
                  <a:schemeClr val="bg1"/>
                </a:solidFill>
              </a:endParaRPr>
            </a:p>
          </p:txBody>
        </p:sp>
        <p:sp>
          <p:nvSpPr>
            <p:cNvPr id="17" name="TextBox 16"/>
            <p:cNvSpPr txBox="1"/>
            <p:nvPr/>
          </p:nvSpPr>
          <p:spPr>
            <a:xfrm>
              <a:off x="352920" y="6100933"/>
              <a:ext cx="736951" cy="307777"/>
            </a:xfrm>
            <a:prstGeom prst="rect">
              <a:avLst/>
            </a:prstGeom>
            <a:solidFill>
              <a:srgbClr val="001489"/>
            </a:solidFill>
          </p:spPr>
          <p:txBody>
            <a:bodyPr wrap="none" rtlCol="0">
              <a:spAutoFit/>
            </a:bodyPr>
            <a:lstStyle/>
            <a:p>
              <a:r>
                <a:rPr lang="en-US" sz="1400" b="1" dirty="0" smtClean="0">
                  <a:solidFill>
                    <a:schemeClr val="bg1"/>
                  </a:solidFill>
                </a:rPr>
                <a:t>LC R&amp;D</a:t>
              </a:r>
              <a:endParaRPr lang="en-US" sz="1400" b="1" dirty="0">
                <a:solidFill>
                  <a:schemeClr val="bg1"/>
                </a:solidFill>
              </a:endParaRPr>
            </a:p>
          </p:txBody>
        </p:sp>
        <p:pic>
          <p:nvPicPr>
            <p:cNvPr id="21" name="Picture 20"/>
            <p:cNvPicPr>
              <a:picLocks noChangeAspect="1"/>
            </p:cNvPicPr>
            <p:nvPr/>
          </p:nvPicPr>
          <p:blipFill rotWithShape="1">
            <a:blip r:embed="rId7"/>
            <a:srcRect b="15566"/>
            <a:stretch/>
          </p:blipFill>
          <p:spPr>
            <a:xfrm>
              <a:off x="6177960" y="4414275"/>
              <a:ext cx="2769764" cy="2040305"/>
            </a:xfrm>
            <a:prstGeom prst="rect">
              <a:avLst/>
            </a:prstGeom>
          </p:spPr>
        </p:pic>
        <p:sp>
          <p:nvSpPr>
            <p:cNvPr id="22" name="TextBox 21"/>
            <p:cNvSpPr txBox="1"/>
            <p:nvPr/>
          </p:nvSpPr>
          <p:spPr>
            <a:xfrm>
              <a:off x="8411196" y="6119286"/>
              <a:ext cx="505267" cy="307777"/>
            </a:xfrm>
            <a:prstGeom prst="rect">
              <a:avLst/>
            </a:prstGeom>
            <a:solidFill>
              <a:srgbClr val="001489"/>
            </a:solidFill>
          </p:spPr>
          <p:txBody>
            <a:bodyPr wrap="none" rtlCol="0">
              <a:spAutoFit/>
            </a:bodyPr>
            <a:lstStyle/>
            <a:p>
              <a:r>
                <a:rPr lang="en-US" sz="1400" b="1" dirty="0" smtClean="0">
                  <a:solidFill>
                    <a:schemeClr val="bg1"/>
                  </a:solidFill>
                </a:rPr>
                <a:t>CLIC</a:t>
              </a:r>
              <a:endParaRPr lang="en-US" sz="1400" b="1" dirty="0">
                <a:solidFill>
                  <a:schemeClr val="bg1"/>
                </a:solidFill>
              </a:endParaRPr>
            </a:p>
          </p:txBody>
        </p:sp>
      </p:grpSp>
      <p:sp>
        <p:nvSpPr>
          <p:cNvPr id="5" name="Title 4"/>
          <p:cNvSpPr>
            <a:spLocks noGrp="1"/>
          </p:cNvSpPr>
          <p:nvPr>
            <p:ph type="title"/>
          </p:nvPr>
        </p:nvSpPr>
        <p:spPr>
          <a:xfrm>
            <a:off x="242099" y="166709"/>
            <a:ext cx="8659013" cy="673535"/>
          </a:xfrm>
        </p:spPr>
        <p:txBody>
          <a:bodyPr/>
          <a:lstStyle/>
          <a:p>
            <a:r>
              <a:rPr lang="en-GB" dirty="0" smtClean="0"/>
              <a:t>E-JADE – Our Facilities</a:t>
            </a:r>
            <a:endParaRPr lang="en-GB" dirty="0"/>
          </a:p>
        </p:txBody>
      </p:sp>
      <p:grpSp>
        <p:nvGrpSpPr>
          <p:cNvPr id="29" name="Group 28"/>
          <p:cNvGrpSpPr/>
          <p:nvPr/>
        </p:nvGrpSpPr>
        <p:grpSpPr>
          <a:xfrm>
            <a:off x="105028" y="832938"/>
            <a:ext cx="6693567" cy="5449777"/>
            <a:chOff x="105028" y="832938"/>
            <a:chExt cx="6693567" cy="5449777"/>
          </a:xfrm>
        </p:grpSpPr>
        <p:pic>
          <p:nvPicPr>
            <p:cNvPr id="7" name="図 1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31118" y="2549369"/>
              <a:ext cx="2227919" cy="1670939"/>
            </a:xfrm>
            <a:prstGeom prst="rect">
              <a:avLst/>
            </a:prstGeom>
          </p:spPr>
        </p:pic>
        <p:pic>
          <p:nvPicPr>
            <p:cNvPr id="8" name="Image 4"/>
            <p:cNvPicPr/>
            <p:nvPr/>
          </p:nvPicPr>
          <p:blipFill rotWithShape="1">
            <a:blip r:embed="rId9">
              <a:extLst>
                <a:ext uri="{28A0092B-C50C-407E-A947-70E740481C1C}">
                  <a14:useLocalDpi xmlns:a14="http://schemas.microsoft.com/office/drawing/2010/main" val="0"/>
                </a:ext>
              </a:extLst>
            </a:blip>
            <a:srcRect l="3894" t="3684" r="66591" b="52131"/>
            <a:stretch/>
          </p:blipFill>
          <p:spPr bwMode="auto">
            <a:xfrm>
              <a:off x="4783834" y="2253386"/>
              <a:ext cx="2014761" cy="1479971"/>
            </a:xfrm>
            <a:prstGeom prst="rect">
              <a:avLst/>
            </a:prstGeom>
            <a:noFill/>
            <a:ln>
              <a:noFill/>
            </a:ln>
          </p:spPr>
        </p:pic>
        <p:pic>
          <p:nvPicPr>
            <p:cNvPr id="11" name="Picture 10" descr="ILD_all_110826.jpg"/>
            <p:cNvPicPr>
              <a:picLocks noChangeAspect="1"/>
            </p:cNvPicPr>
            <p:nvPr/>
          </p:nvPicPr>
          <p:blipFill rotWithShape="1">
            <a:blip r:embed="rId10" cstate="print">
              <a:extLst>
                <a:ext uri="{28A0092B-C50C-407E-A947-70E740481C1C}">
                  <a14:useLocalDpi xmlns:a14="http://schemas.microsoft.com/office/drawing/2010/main" val="0"/>
                </a:ext>
              </a:extLst>
            </a:blip>
            <a:srcRect l="17961" r="14163" b="12291"/>
            <a:stretch/>
          </p:blipFill>
          <p:spPr>
            <a:xfrm>
              <a:off x="105028" y="3497045"/>
              <a:ext cx="1752553" cy="1601697"/>
            </a:xfrm>
            <a:prstGeom prst="rect">
              <a:avLst/>
            </a:prstGeom>
          </p:spPr>
        </p:pic>
        <p:sp>
          <p:nvSpPr>
            <p:cNvPr id="14" name="TextBox 13"/>
            <p:cNvSpPr txBox="1"/>
            <p:nvPr/>
          </p:nvSpPr>
          <p:spPr>
            <a:xfrm>
              <a:off x="3188488" y="3885374"/>
              <a:ext cx="1531188" cy="307777"/>
            </a:xfrm>
            <a:prstGeom prst="rect">
              <a:avLst/>
            </a:prstGeom>
            <a:solidFill>
              <a:srgbClr val="001489"/>
            </a:solidFill>
          </p:spPr>
          <p:txBody>
            <a:bodyPr wrap="none" rtlCol="0">
              <a:spAutoFit/>
            </a:bodyPr>
            <a:lstStyle/>
            <a:p>
              <a:r>
                <a:rPr lang="en-US" sz="1400" b="1" dirty="0" smtClean="0">
                  <a:solidFill>
                    <a:schemeClr val="bg1"/>
                  </a:solidFill>
                </a:rPr>
                <a:t>Task 1.3: injectors</a:t>
              </a:r>
              <a:endParaRPr lang="en-US" sz="1400" b="1" dirty="0">
                <a:solidFill>
                  <a:schemeClr val="bg1"/>
                </a:solidFill>
              </a:endParaRPr>
            </a:p>
          </p:txBody>
        </p:sp>
        <p:sp>
          <p:nvSpPr>
            <p:cNvPr id="16" name="TextBox 15"/>
            <p:cNvSpPr txBox="1"/>
            <p:nvPr/>
          </p:nvSpPr>
          <p:spPr>
            <a:xfrm>
              <a:off x="4840372" y="3398429"/>
              <a:ext cx="1184213" cy="307777"/>
            </a:xfrm>
            <a:prstGeom prst="rect">
              <a:avLst/>
            </a:prstGeom>
            <a:solidFill>
              <a:srgbClr val="001489"/>
            </a:solidFill>
          </p:spPr>
          <p:txBody>
            <a:bodyPr wrap="none" rtlCol="0">
              <a:spAutoFit/>
            </a:bodyPr>
            <a:lstStyle/>
            <a:p>
              <a:r>
                <a:rPr lang="en-US" sz="1400" b="1" dirty="0" smtClean="0">
                  <a:solidFill>
                    <a:schemeClr val="bg1"/>
                  </a:solidFill>
                </a:rPr>
                <a:t>Task 2.6 BPM</a:t>
              </a:r>
              <a:endParaRPr lang="en-US" sz="1400" b="1" dirty="0">
                <a:solidFill>
                  <a:schemeClr val="bg1"/>
                </a:solidFill>
              </a:endParaRPr>
            </a:p>
          </p:txBody>
        </p:sp>
        <p:sp>
          <p:nvSpPr>
            <p:cNvPr id="18" name="TextBox 17"/>
            <p:cNvSpPr txBox="1"/>
            <p:nvPr/>
          </p:nvSpPr>
          <p:spPr>
            <a:xfrm>
              <a:off x="151977" y="4763813"/>
              <a:ext cx="1149060" cy="307777"/>
            </a:xfrm>
            <a:prstGeom prst="rect">
              <a:avLst/>
            </a:prstGeom>
            <a:solidFill>
              <a:srgbClr val="001489"/>
            </a:solidFill>
          </p:spPr>
          <p:txBody>
            <a:bodyPr wrap="none" rtlCol="0">
              <a:spAutoFit/>
            </a:bodyPr>
            <a:lstStyle/>
            <a:p>
              <a:r>
                <a:rPr lang="en-US" sz="1400" b="1" dirty="0" smtClean="0">
                  <a:solidFill>
                    <a:schemeClr val="bg1"/>
                  </a:solidFill>
                </a:rPr>
                <a:t>Task 3.2 MDI</a:t>
              </a:r>
              <a:endParaRPr lang="en-US" sz="1400" b="1" dirty="0">
                <a:solidFill>
                  <a:schemeClr val="bg1"/>
                </a:solidFill>
              </a:endParaRPr>
            </a:p>
          </p:txBody>
        </p:sp>
        <p:pic>
          <p:nvPicPr>
            <p:cNvPr id="19" name="Picture 18"/>
            <p:cNvPicPr>
              <a:picLocks noChangeAspect="1"/>
            </p:cNvPicPr>
            <p:nvPr/>
          </p:nvPicPr>
          <p:blipFill>
            <a:blip r:embed="rId11"/>
            <a:stretch>
              <a:fillRect/>
            </a:stretch>
          </p:blipFill>
          <p:spPr>
            <a:xfrm>
              <a:off x="3099682" y="4573591"/>
              <a:ext cx="2563685" cy="1709124"/>
            </a:xfrm>
            <a:prstGeom prst="rect">
              <a:avLst/>
            </a:prstGeom>
          </p:spPr>
        </p:pic>
        <p:sp>
          <p:nvSpPr>
            <p:cNvPr id="20" name="TextBox 19"/>
            <p:cNvSpPr txBox="1"/>
            <p:nvPr/>
          </p:nvSpPr>
          <p:spPr>
            <a:xfrm>
              <a:off x="3140734" y="5947794"/>
              <a:ext cx="1099442" cy="307777"/>
            </a:xfrm>
            <a:prstGeom prst="rect">
              <a:avLst/>
            </a:prstGeom>
            <a:solidFill>
              <a:srgbClr val="001489"/>
            </a:solidFill>
          </p:spPr>
          <p:txBody>
            <a:bodyPr wrap="none" rtlCol="0">
              <a:spAutoFit/>
            </a:bodyPr>
            <a:lstStyle/>
            <a:p>
              <a:r>
                <a:rPr lang="en-US" sz="1400" b="1" dirty="0" smtClean="0">
                  <a:solidFill>
                    <a:schemeClr val="bg1"/>
                  </a:solidFill>
                </a:rPr>
                <a:t>Task 3.3 SRF</a:t>
              </a:r>
              <a:endParaRPr lang="en-US" sz="1400" b="1" dirty="0">
                <a:solidFill>
                  <a:schemeClr val="bg1"/>
                </a:solidFill>
              </a:endParaRPr>
            </a:p>
          </p:txBody>
        </p:sp>
        <p:pic>
          <p:nvPicPr>
            <p:cNvPr id="24" name="Picture 4"/>
            <p:cNvPicPr>
              <a:picLocks noChangeAspect="1" noChangeArrowheads="1"/>
            </p:cNvPicPr>
            <p:nvPr/>
          </p:nvPicPr>
          <p:blipFill rotWithShape="1">
            <a:blip r:embed="rId12">
              <a:extLst>
                <a:ext uri="{28A0092B-C50C-407E-A947-70E740481C1C}">
                  <a14:useLocalDpi xmlns:a14="http://schemas.microsoft.com/office/drawing/2010/main" val="0"/>
                </a:ext>
              </a:extLst>
            </a:blip>
            <a:srcRect l="78338"/>
            <a:stretch/>
          </p:blipFill>
          <p:spPr bwMode="auto">
            <a:xfrm>
              <a:off x="5138627" y="3771558"/>
              <a:ext cx="1220745" cy="19994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5" name="TextBox 24"/>
            <p:cNvSpPr txBox="1"/>
            <p:nvPr/>
          </p:nvSpPr>
          <p:spPr>
            <a:xfrm>
              <a:off x="5212020" y="3840947"/>
              <a:ext cx="790513" cy="307777"/>
            </a:xfrm>
            <a:prstGeom prst="rect">
              <a:avLst/>
            </a:prstGeom>
            <a:solidFill>
              <a:srgbClr val="001489"/>
            </a:solidFill>
          </p:spPr>
          <p:txBody>
            <a:bodyPr wrap="none" rtlCol="0">
              <a:spAutoFit/>
            </a:bodyPr>
            <a:lstStyle/>
            <a:p>
              <a:r>
                <a:rPr lang="en-US" sz="1400" b="1" dirty="0" smtClean="0">
                  <a:solidFill>
                    <a:schemeClr val="bg1"/>
                  </a:solidFill>
                </a:rPr>
                <a:t>Task 3.4</a:t>
              </a:r>
              <a:endParaRPr lang="en-US" sz="1400" b="1" dirty="0">
                <a:solidFill>
                  <a:schemeClr val="bg1"/>
                </a:solidFill>
              </a:endParaRPr>
            </a:p>
          </p:txBody>
        </p:sp>
        <p:pic>
          <p:nvPicPr>
            <p:cNvPr id="6" name="図 21"/>
            <p:cNvPicPr/>
            <p:nvPr/>
          </p:nvPicPr>
          <p:blipFill rotWithShape="1">
            <a:blip r:embed="rId13" cstate="email">
              <a:extLst>
                <a:ext uri="{28A0092B-C50C-407E-A947-70E740481C1C}">
                  <a14:useLocalDpi xmlns:a14="http://schemas.microsoft.com/office/drawing/2010/main"/>
                </a:ext>
              </a:extLst>
            </a:blip>
            <a:srcRect b="13542"/>
            <a:stretch/>
          </p:blipFill>
          <p:spPr>
            <a:xfrm>
              <a:off x="3227446" y="832938"/>
              <a:ext cx="1984849" cy="1706885"/>
            </a:xfrm>
            <a:prstGeom prst="rect">
              <a:avLst/>
            </a:prstGeom>
          </p:spPr>
        </p:pic>
        <p:sp>
          <p:nvSpPr>
            <p:cNvPr id="13" name="TextBox 12"/>
            <p:cNvSpPr txBox="1"/>
            <p:nvPr/>
          </p:nvSpPr>
          <p:spPr>
            <a:xfrm>
              <a:off x="3780888" y="2205263"/>
              <a:ext cx="1415772" cy="307777"/>
            </a:xfrm>
            <a:prstGeom prst="rect">
              <a:avLst/>
            </a:prstGeom>
            <a:solidFill>
              <a:srgbClr val="001489"/>
            </a:solidFill>
          </p:spPr>
          <p:txBody>
            <a:bodyPr wrap="none" rtlCol="0">
              <a:spAutoFit/>
            </a:bodyPr>
            <a:lstStyle/>
            <a:p>
              <a:r>
                <a:rPr lang="en-US" sz="1400" b="1" dirty="0" smtClean="0">
                  <a:solidFill>
                    <a:schemeClr val="bg1"/>
                  </a:solidFill>
                </a:rPr>
                <a:t>Task 1.2: HL-LHC</a:t>
              </a:r>
              <a:endParaRPr lang="en-US" sz="1400" b="1" dirty="0">
                <a:solidFill>
                  <a:schemeClr val="bg1"/>
                </a:solidFill>
              </a:endParaRPr>
            </a:p>
          </p:txBody>
        </p:sp>
      </p:grpSp>
    </p:spTree>
    <p:extLst>
      <p:ext uri="{BB962C8B-B14F-4D97-AF65-F5344CB8AC3E}">
        <p14:creationId xmlns:p14="http://schemas.microsoft.com/office/powerpoint/2010/main" val="6039494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142957"/>
            <a:ext cx="8805633" cy="5150687"/>
          </a:xfrm>
        </p:spPr>
        <p:txBody>
          <a:bodyPr/>
          <a:lstStyle/>
          <a:p>
            <a:r>
              <a:rPr lang="en-GB" b="0" dirty="0" smtClean="0"/>
              <a:t>The E-JADE project – science</a:t>
            </a:r>
          </a:p>
          <a:p>
            <a:endParaRPr lang="en-GB" b="0" dirty="0" smtClean="0"/>
          </a:p>
          <a:p>
            <a:r>
              <a:rPr lang="en-GB" dirty="0" smtClean="0"/>
              <a:t>The E-JADE project – organisation</a:t>
            </a:r>
          </a:p>
          <a:p>
            <a:endParaRPr lang="en-GB" dirty="0" smtClean="0"/>
          </a:p>
          <a:p>
            <a:r>
              <a:rPr lang="en-GB" b="0" dirty="0" smtClean="0"/>
              <a:t>The work packages – quick overview</a:t>
            </a:r>
          </a:p>
          <a:p>
            <a:endParaRPr lang="en-GB" b="0" dirty="0" smtClean="0"/>
          </a:p>
          <a:p>
            <a:r>
              <a:rPr lang="en-GB" b="0" dirty="0" smtClean="0"/>
              <a:t>Status of secondments</a:t>
            </a:r>
          </a:p>
          <a:p>
            <a:endParaRPr lang="en-GB" dirty="0"/>
          </a:p>
          <a:p>
            <a:r>
              <a:rPr lang="en-GB" b="0" dirty="0" smtClean="0"/>
              <a:t>Feedback to EU</a:t>
            </a:r>
          </a:p>
          <a:p>
            <a:endParaRPr lang="en-GB" b="0" dirty="0" smtClean="0"/>
          </a:p>
          <a:p>
            <a:r>
              <a:rPr lang="en-GB" dirty="0" smtClean="0"/>
              <a:t>Conclusions and outlook</a:t>
            </a:r>
            <a:endParaRPr lang="en-GB" b="0" dirty="0" smtClean="0"/>
          </a:p>
          <a:p>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Overview</a:t>
            </a:r>
            <a:endParaRPr lang="en-GB" dirty="0"/>
          </a:p>
        </p:txBody>
      </p:sp>
      <p:sp>
        <p:nvSpPr>
          <p:cNvPr id="4" name="Left Arrow 3"/>
          <p:cNvSpPr/>
          <p:nvPr/>
        </p:nvSpPr>
        <p:spPr>
          <a:xfrm>
            <a:off x="5500006" y="1823692"/>
            <a:ext cx="1690107" cy="53469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286385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923353"/>
            <a:ext cx="8805633" cy="5150687"/>
          </a:xfrm>
        </p:spPr>
        <p:txBody>
          <a:bodyPr>
            <a:normAutofit/>
          </a:bodyPr>
          <a:lstStyle/>
          <a:p>
            <a:r>
              <a:rPr lang="en-GB" b="0" dirty="0" smtClean="0"/>
              <a:t>E-JADE has seven contributing institutes in Europe (coordinator: CERN) and two Japanese partner institutes</a:t>
            </a:r>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E-JADE – Organisation</a:t>
            </a:r>
            <a:endParaRPr lang="en-GB" dirty="0"/>
          </a:p>
        </p:txBody>
      </p:sp>
      <p:pic>
        <p:nvPicPr>
          <p:cNvPr id="4" name="Picture 3" descr="CEA_logotype20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6380" y="27111151"/>
            <a:ext cx="1324071" cy="1080119"/>
          </a:xfrm>
          <a:prstGeom prst="rect">
            <a:avLst/>
          </a:prstGeom>
        </p:spPr>
      </p:pic>
      <p:pic>
        <p:nvPicPr>
          <p:cNvPr id="6" name="Picture 5" descr="cern.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04507" y="26895127"/>
            <a:ext cx="1426658" cy="1395857"/>
          </a:xfrm>
          <a:prstGeom prst="rect">
            <a:avLst/>
          </a:prstGeom>
        </p:spPr>
      </p:pic>
      <p:pic>
        <p:nvPicPr>
          <p:cNvPr id="7" name="Picture 6" descr="CSIC.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96195" y="28767335"/>
            <a:ext cx="3024336" cy="1197637"/>
          </a:xfrm>
          <a:prstGeom prst="rect">
            <a:avLst/>
          </a:prstGeom>
        </p:spPr>
      </p:pic>
      <p:pic>
        <p:nvPicPr>
          <p:cNvPr id="8" name="Picture 7" descr="DESY-Logo-cyan-RGB_ge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48723" y="26823119"/>
            <a:ext cx="1440160" cy="1440160"/>
          </a:xfrm>
          <a:prstGeom prst="rect">
            <a:avLst/>
          </a:prstGeom>
        </p:spPr>
      </p:pic>
      <p:pic>
        <p:nvPicPr>
          <p:cNvPr id="9" name="Picture 8" descr="KEK-JAPAN.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08563" y="28767335"/>
            <a:ext cx="1599864" cy="1296144"/>
          </a:xfrm>
          <a:prstGeom prst="rect">
            <a:avLst/>
          </a:prstGeom>
        </p:spPr>
      </p:pic>
      <p:pic>
        <p:nvPicPr>
          <p:cNvPr id="10" name="Picture 9" descr="logo-cnr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80771" y="28767335"/>
            <a:ext cx="1296144" cy="1296144"/>
          </a:xfrm>
          <a:prstGeom prst="rect">
            <a:avLst/>
          </a:prstGeom>
        </p:spPr>
      </p:pic>
      <p:pic>
        <p:nvPicPr>
          <p:cNvPr id="11" name="Picture 10" descr="ox_brand_cmyk_pos.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992939" y="28767335"/>
            <a:ext cx="1291596" cy="1296144"/>
          </a:xfrm>
          <a:prstGeom prst="rect">
            <a:avLst/>
          </a:prstGeom>
        </p:spPr>
      </p:pic>
      <p:pic>
        <p:nvPicPr>
          <p:cNvPr id="12" name="Picture 11" descr="Small_Royal_Holloway_logo.jp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505107" y="28911350"/>
            <a:ext cx="2304256" cy="1150908"/>
          </a:xfrm>
          <a:prstGeom prst="rect">
            <a:avLst/>
          </a:prstGeom>
        </p:spPr>
      </p:pic>
      <p:pic>
        <p:nvPicPr>
          <p:cNvPr id="13" name="Picture 12" descr="utlogo.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368203" y="30229745"/>
            <a:ext cx="3528392" cy="913854"/>
          </a:xfrm>
          <a:prstGeom prst="rect">
            <a:avLst/>
          </a:prstGeom>
        </p:spPr>
      </p:pic>
      <p:pic>
        <p:nvPicPr>
          <p:cNvPr id="14" name="Picture 13" descr="CEA_logotype20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28780" y="27263551"/>
            <a:ext cx="1324071" cy="1080119"/>
          </a:xfrm>
          <a:prstGeom prst="rect">
            <a:avLst/>
          </a:prstGeom>
        </p:spPr>
      </p:pic>
      <p:pic>
        <p:nvPicPr>
          <p:cNvPr id="15" name="Picture 14" descr="cern.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6907" y="27047527"/>
            <a:ext cx="1426658" cy="1395857"/>
          </a:xfrm>
          <a:prstGeom prst="rect">
            <a:avLst/>
          </a:prstGeom>
        </p:spPr>
      </p:pic>
      <p:pic>
        <p:nvPicPr>
          <p:cNvPr id="16" name="Picture 15" descr="CSIC.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48595" y="28919735"/>
            <a:ext cx="3024336" cy="1197637"/>
          </a:xfrm>
          <a:prstGeom prst="rect">
            <a:avLst/>
          </a:prstGeom>
        </p:spPr>
      </p:pic>
      <p:pic>
        <p:nvPicPr>
          <p:cNvPr id="17" name="Picture 16" descr="DESY-Logo-cyan-RGB_ge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01123" y="26975519"/>
            <a:ext cx="1440160" cy="1440160"/>
          </a:xfrm>
          <a:prstGeom prst="rect">
            <a:avLst/>
          </a:prstGeom>
        </p:spPr>
      </p:pic>
      <p:pic>
        <p:nvPicPr>
          <p:cNvPr id="18" name="Picture 17" descr="KEK-JAPAN.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760963" y="28919735"/>
            <a:ext cx="1599864" cy="1296144"/>
          </a:xfrm>
          <a:prstGeom prst="rect">
            <a:avLst/>
          </a:prstGeom>
        </p:spPr>
      </p:pic>
      <p:pic>
        <p:nvPicPr>
          <p:cNvPr id="19" name="Picture 18" descr="logo-cnrs.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33171" y="28919735"/>
            <a:ext cx="1296144" cy="1296144"/>
          </a:xfrm>
          <a:prstGeom prst="rect">
            <a:avLst/>
          </a:prstGeom>
        </p:spPr>
      </p:pic>
      <p:pic>
        <p:nvPicPr>
          <p:cNvPr id="20" name="Picture 19" descr="ox_brand_cmyk_pos.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45339" y="28919735"/>
            <a:ext cx="1291596" cy="1296144"/>
          </a:xfrm>
          <a:prstGeom prst="rect">
            <a:avLst/>
          </a:prstGeom>
        </p:spPr>
      </p:pic>
      <p:pic>
        <p:nvPicPr>
          <p:cNvPr id="21" name="Picture 20" descr="Small_Royal_Holloway_logo.jp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657507" y="29063750"/>
            <a:ext cx="2304256" cy="1150908"/>
          </a:xfrm>
          <a:prstGeom prst="rect">
            <a:avLst/>
          </a:prstGeom>
        </p:spPr>
      </p:pic>
      <p:pic>
        <p:nvPicPr>
          <p:cNvPr id="22" name="Picture 21" descr="utlogo.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520603" y="30382145"/>
            <a:ext cx="3528392" cy="913854"/>
          </a:xfrm>
          <a:prstGeom prst="rect">
            <a:avLst/>
          </a:prstGeom>
        </p:spPr>
      </p:pic>
      <p:pic>
        <p:nvPicPr>
          <p:cNvPr id="23" name="Picture 22" descr="CEA_logotype201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1180" y="27415951"/>
            <a:ext cx="1324071" cy="1080119"/>
          </a:xfrm>
          <a:prstGeom prst="rect">
            <a:avLst/>
          </a:prstGeom>
        </p:spPr>
      </p:pic>
      <p:pic>
        <p:nvPicPr>
          <p:cNvPr id="3" name="Picture 2"/>
          <p:cNvPicPr>
            <a:picLocks noChangeAspect="1"/>
          </p:cNvPicPr>
          <p:nvPr/>
        </p:nvPicPr>
        <p:blipFill>
          <a:blip r:embed="rId12"/>
          <a:stretch>
            <a:fillRect/>
          </a:stretch>
        </p:blipFill>
        <p:spPr>
          <a:xfrm>
            <a:off x="354736" y="1699581"/>
            <a:ext cx="1659408" cy="1353673"/>
          </a:xfrm>
          <a:prstGeom prst="rect">
            <a:avLst/>
          </a:prstGeom>
        </p:spPr>
      </p:pic>
      <p:pic>
        <p:nvPicPr>
          <p:cNvPr id="24" name="Picture 23"/>
          <p:cNvPicPr>
            <a:picLocks noChangeAspect="1"/>
          </p:cNvPicPr>
          <p:nvPr/>
        </p:nvPicPr>
        <p:blipFill>
          <a:blip r:embed="rId13"/>
          <a:stretch>
            <a:fillRect/>
          </a:stretch>
        </p:blipFill>
        <p:spPr>
          <a:xfrm>
            <a:off x="389673" y="4769020"/>
            <a:ext cx="1427766" cy="1427766"/>
          </a:xfrm>
          <a:prstGeom prst="rect">
            <a:avLst/>
          </a:prstGeom>
        </p:spPr>
      </p:pic>
      <p:pic>
        <p:nvPicPr>
          <p:cNvPr id="25" name="Picture 24"/>
          <p:cNvPicPr>
            <a:picLocks noChangeAspect="1"/>
          </p:cNvPicPr>
          <p:nvPr/>
        </p:nvPicPr>
        <p:blipFill>
          <a:blip r:embed="rId14"/>
          <a:stretch>
            <a:fillRect/>
          </a:stretch>
        </p:blipFill>
        <p:spPr>
          <a:xfrm>
            <a:off x="2100697" y="4755510"/>
            <a:ext cx="1481856" cy="1481856"/>
          </a:xfrm>
          <a:prstGeom prst="rect">
            <a:avLst/>
          </a:prstGeom>
        </p:spPr>
      </p:pic>
      <p:pic>
        <p:nvPicPr>
          <p:cNvPr id="26" name="Picture 25"/>
          <p:cNvPicPr>
            <a:picLocks noChangeAspect="1"/>
          </p:cNvPicPr>
          <p:nvPr/>
        </p:nvPicPr>
        <p:blipFill>
          <a:blip r:embed="rId15"/>
          <a:stretch>
            <a:fillRect/>
          </a:stretch>
        </p:blipFill>
        <p:spPr>
          <a:xfrm>
            <a:off x="4010421" y="3268544"/>
            <a:ext cx="1314711" cy="1285951"/>
          </a:xfrm>
          <a:prstGeom prst="rect">
            <a:avLst/>
          </a:prstGeom>
        </p:spPr>
      </p:pic>
      <p:pic>
        <p:nvPicPr>
          <p:cNvPr id="27" name="Picture 26"/>
          <p:cNvPicPr>
            <a:picLocks noChangeAspect="1"/>
          </p:cNvPicPr>
          <p:nvPr/>
        </p:nvPicPr>
        <p:blipFill>
          <a:blip r:embed="rId16"/>
          <a:stretch>
            <a:fillRect/>
          </a:stretch>
        </p:blipFill>
        <p:spPr>
          <a:xfrm>
            <a:off x="4016927" y="4847973"/>
            <a:ext cx="1320169" cy="1320169"/>
          </a:xfrm>
          <a:prstGeom prst="rect">
            <a:avLst/>
          </a:prstGeom>
        </p:spPr>
      </p:pic>
      <p:pic>
        <p:nvPicPr>
          <p:cNvPr id="28" name="Picture 27"/>
          <p:cNvPicPr>
            <a:picLocks noChangeAspect="1"/>
          </p:cNvPicPr>
          <p:nvPr/>
        </p:nvPicPr>
        <p:blipFill>
          <a:blip r:embed="rId17"/>
          <a:stretch>
            <a:fillRect/>
          </a:stretch>
        </p:blipFill>
        <p:spPr>
          <a:xfrm>
            <a:off x="684688" y="3257190"/>
            <a:ext cx="2585127" cy="1291195"/>
          </a:xfrm>
          <a:prstGeom prst="rect">
            <a:avLst/>
          </a:prstGeom>
        </p:spPr>
      </p:pic>
      <p:pic>
        <p:nvPicPr>
          <p:cNvPr id="30" name="Picture 29"/>
          <p:cNvPicPr>
            <a:picLocks noChangeAspect="1"/>
          </p:cNvPicPr>
          <p:nvPr/>
        </p:nvPicPr>
        <p:blipFill>
          <a:blip r:embed="rId18"/>
          <a:stretch>
            <a:fillRect/>
          </a:stretch>
        </p:blipFill>
        <p:spPr>
          <a:xfrm>
            <a:off x="2165620" y="1857088"/>
            <a:ext cx="3022849" cy="974029"/>
          </a:xfrm>
          <a:prstGeom prst="rect">
            <a:avLst/>
          </a:prstGeom>
        </p:spPr>
      </p:pic>
      <p:pic>
        <p:nvPicPr>
          <p:cNvPr id="31" name="Picture 30"/>
          <p:cNvPicPr>
            <a:picLocks noChangeAspect="1"/>
          </p:cNvPicPr>
          <p:nvPr/>
        </p:nvPicPr>
        <p:blipFill>
          <a:blip r:embed="rId19"/>
          <a:stretch>
            <a:fillRect/>
          </a:stretch>
        </p:blipFill>
        <p:spPr>
          <a:xfrm>
            <a:off x="5815110" y="2491217"/>
            <a:ext cx="2932561" cy="1270777"/>
          </a:xfrm>
          <a:prstGeom prst="rect">
            <a:avLst/>
          </a:prstGeom>
        </p:spPr>
      </p:pic>
      <p:pic>
        <p:nvPicPr>
          <p:cNvPr id="32" name="Picture 31"/>
          <p:cNvPicPr>
            <a:picLocks noChangeAspect="1"/>
          </p:cNvPicPr>
          <p:nvPr/>
        </p:nvPicPr>
        <p:blipFill>
          <a:blip r:embed="rId20"/>
          <a:stretch>
            <a:fillRect/>
          </a:stretch>
        </p:blipFill>
        <p:spPr>
          <a:xfrm>
            <a:off x="6500780" y="3924313"/>
            <a:ext cx="1959300" cy="1587344"/>
          </a:xfrm>
          <a:prstGeom prst="rect">
            <a:avLst/>
          </a:prstGeom>
        </p:spPr>
      </p:pic>
    </p:spTree>
    <p:extLst>
      <p:ext uri="{BB962C8B-B14F-4D97-AF65-F5344CB8AC3E}">
        <p14:creationId xmlns:p14="http://schemas.microsoft.com/office/powerpoint/2010/main" val="184150174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36913" y="1142957"/>
            <a:ext cx="8805633" cy="5150687"/>
          </a:xfrm>
        </p:spPr>
        <p:txBody>
          <a:bodyPr>
            <a:normAutofit/>
          </a:bodyPr>
          <a:lstStyle/>
          <a:p>
            <a:r>
              <a:rPr lang="en-GB" b="0" dirty="0" smtClean="0"/>
              <a:t>E-JADE Scientific Coordinator: </a:t>
            </a:r>
            <a:r>
              <a:rPr lang="en-GB" b="0" dirty="0" err="1" smtClean="0"/>
              <a:t>Steinar</a:t>
            </a:r>
            <a:r>
              <a:rPr lang="en-GB" b="0" dirty="0" smtClean="0"/>
              <a:t> </a:t>
            </a:r>
            <a:r>
              <a:rPr lang="en-GB" b="0" dirty="0" err="1" smtClean="0"/>
              <a:t>Stapnes</a:t>
            </a:r>
            <a:r>
              <a:rPr lang="en-GB" dirty="0"/>
              <a:t>	</a:t>
            </a:r>
            <a:endParaRPr lang="en-GB" dirty="0" smtClean="0"/>
          </a:p>
          <a:p>
            <a:pPr lvl="1"/>
            <a:r>
              <a:rPr lang="en-GB" b="0" dirty="0" smtClean="0"/>
              <a:t>Interim: TSS</a:t>
            </a:r>
          </a:p>
          <a:p>
            <a:r>
              <a:rPr lang="en-GB" dirty="0" smtClean="0"/>
              <a:t>E-JADE Project Manager: TSS</a:t>
            </a:r>
            <a:endParaRPr lang="en-GB" b="0" dirty="0" smtClean="0"/>
          </a:p>
          <a:p>
            <a:r>
              <a:rPr lang="en-GB" b="0" dirty="0" smtClean="0"/>
              <a:t>E-JADE has five work packages:</a:t>
            </a:r>
            <a:endParaRPr lang="en-GB" dirty="0"/>
          </a:p>
          <a:p>
            <a:pPr lvl="1"/>
            <a:r>
              <a:rPr lang="en-GB" dirty="0"/>
              <a:t>WP 1: LHC consolidation, upgrades and R&amp;D for future hadron </a:t>
            </a:r>
            <a:r>
              <a:rPr lang="en-GB" dirty="0" smtClean="0"/>
              <a:t>machines</a:t>
            </a:r>
            <a:br>
              <a:rPr lang="en-GB" dirty="0" smtClean="0"/>
            </a:br>
            <a:r>
              <a:rPr lang="en-GB" dirty="0" smtClean="0"/>
              <a:t>Leaders: </a:t>
            </a:r>
            <a:r>
              <a:rPr lang="en-GB" dirty="0" err="1" smtClean="0"/>
              <a:t>Lucio</a:t>
            </a:r>
            <a:r>
              <a:rPr lang="en-GB" dirty="0" smtClean="0"/>
              <a:t> Rossi / </a:t>
            </a:r>
            <a:r>
              <a:rPr lang="en-GB" dirty="0" err="1" smtClean="0"/>
              <a:t>Steinar</a:t>
            </a:r>
            <a:r>
              <a:rPr lang="en-GB" dirty="0" smtClean="0"/>
              <a:t> </a:t>
            </a:r>
            <a:r>
              <a:rPr lang="en-GB" dirty="0" err="1" smtClean="0"/>
              <a:t>Stapnes</a:t>
            </a:r>
            <a:r>
              <a:rPr lang="en-GB" dirty="0" smtClean="0"/>
              <a:t> (CERN)</a:t>
            </a:r>
            <a:br>
              <a:rPr lang="en-GB" dirty="0" smtClean="0"/>
            </a:br>
            <a:endParaRPr lang="en-GB" dirty="0"/>
          </a:p>
          <a:p>
            <a:pPr lvl="1"/>
            <a:r>
              <a:rPr lang="en-GB" dirty="0"/>
              <a:t>WP 2: Nanometre scale beam handling at the </a:t>
            </a:r>
            <a:r>
              <a:rPr lang="en-GB" dirty="0" smtClean="0"/>
              <a:t>ATF</a:t>
            </a:r>
            <a:br>
              <a:rPr lang="en-GB" dirty="0" smtClean="0"/>
            </a:br>
            <a:r>
              <a:rPr lang="en-GB" dirty="0" smtClean="0"/>
              <a:t>Leader: Philip </a:t>
            </a:r>
            <a:r>
              <a:rPr lang="en-GB" dirty="0" err="1" smtClean="0"/>
              <a:t>Bambade</a:t>
            </a:r>
            <a:r>
              <a:rPr lang="en-GB" dirty="0" smtClean="0"/>
              <a:t> (CNRS </a:t>
            </a:r>
            <a:r>
              <a:rPr lang="en-GB" dirty="0" err="1" smtClean="0"/>
              <a:t>Orsay</a:t>
            </a:r>
            <a:r>
              <a:rPr lang="en-GB" dirty="0" smtClean="0"/>
              <a:t>)</a:t>
            </a:r>
            <a:br>
              <a:rPr lang="en-GB" dirty="0" smtClean="0"/>
            </a:br>
            <a:endParaRPr lang="en-GB" dirty="0"/>
          </a:p>
          <a:p>
            <a:pPr lvl="1"/>
            <a:r>
              <a:rPr lang="en-GB" dirty="0"/>
              <a:t>WP 3: Linear collider targeted R&amp;</a:t>
            </a:r>
            <a:r>
              <a:rPr lang="en-GB" dirty="0" smtClean="0"/>
              <a:t>D</a:t>
            </a:r>
            <a:br>
              <a:rPr lang="en-GB" dirty="0" smtClean="0"/>
            </a:br>
            <a:r>
              <a:rPr lang="en-GB" dirty="0"/>
              <a:t>L</a:t>
            </a:r>
            <a:r>
              <a:rPr lang="en-GB" dirty="0" smtClean="0"/>
              <a:t>eader: Marcel </a:t>
            </a:r>
            <a:r>
              <a:rPr lang="en-GB" dirty="0" err="1" smtClean="0"/>
              <a:t>Stanitzki</a:t>
            </a:r>
            <a:r>
              <a:rPr lang="en-GB" dirty="0" smtClean="0"/>
              <a:t> (DESY)</a:t>
            </a:r>
            <a:br>
              <a:rPr lang="en-GB" dirty="0" smtClean="0"/>
            </a:br>
            <a:endParaRPr lang="en-GB" dirty="0"/>
          </a:p>
          <a:p>
            <a:pPr lvl="1"/>
            <a:r>
              <a:rPr lang="en-GB" dirty="0"/>
              <a:t>WP 4: Management and </a:t>
            </a:r>
            <a:r>
              <a:rPr lang="en-GB" dirty="0" smtClean="0"/>
              <a:t>dissemination</a:t>
            </a:r>
            <a:br>
              <a:rPr lang="en-GB" dirty="0" smtClean="0"/>
            </a:br>
            <a:r>
              <a:rPr lang="en-GB" dirty="0" smtClean="0"/>
              <a:t>Leader: Andrea Latina (CERN)</a:t>
            </a:r>
            <a:br>
              <a:rPr lang="en-GB" dirty="0" smtClean="0"/>
            </a:br>
            <a:endParaRPr lang="en-GB" dirty="0"/>
          </a:p>
          <a:p>
            <a:pPr lvl="1"/>
            <a:r>
              <a:rPr lang="en-GB" dirty="0"/>
              <a:t>WP 5: Training and knowledge </a:t>
            </a:r>
            <a:r>
              <a:rPr lang="en-GB" dirty="0" smtClean="0"/>
              <a:t>transfer</a:t>
            </a:r>
            <a:br>
              <a:rPr lang="en-GB" dirty="0" smtClean="0"/>
            </a:br>
            <a:r>
              <a:rPr lang="en-GB" dirty="0" smtClean="0"/>
              <a:t>Leader: TSS</a:t>
            </a:r>
            <a:endParaRPr lang="en-GB" dirty="0"/>
          </a:p>
          <a:p>
            <a:pPr lvl="1"/>
            <a:endParaRPr lang="en-GB" b="0" dirty="0"/>
          </a:p>
        </p:txBody>
      </p:sp>
      <p:sp>
        <p:nvSpPr>
          <p:cNvPr id="5" name="Title 4"/>
          <p:cNvSpPr>
            <a:spLocks noGrp="1"/>
          </p:cNvSpPr>
          <p:nvPr>
            <p:ph type="title"/>
          </p:nvPr>
        </p:nvSpPr>
        <p:spPr>
          <a:xfrm>
            <a:off x="242099" y="166709"/>
            <a:ext cx="8659013" cy="673535"/>
          </a:xfrm>
        </p:spPr>
        <p:txBody>
          <a:bodyPr/>
          <a:lstStyle/>
          <a:p>
            <a:r>
              <a:rPr lang="en-GB" dirty="0" smtClean="0"/>
              <a:t>E-JADE – Organisation</a:t>
            </a:r>
            <a:endParaRPr lang="en-GB" dirty="0"/>
          </a:p>
        </p:txBody>
      </p:sp>
    </p:spTree>
    <p:extLst>
      <p:ext uri="{BB962C8B-B14F-4D97-AF65-F5344CB8AC3E}">
        <p14:creationId xmlns:p14="http://schemas.microsoft.com/office/powerpoint/2010/main" val="317374966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1297D64DC01694398705FD739D63467" ma:contentTypeVersion="0" ma:contentTypeDescription="Create a new document." ma:contentTypeScope="" ma:versionID="d74227126e935054d2e2cd3ed0e1fd9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C4E4EAC-21A4-4182-9C09-8345A03794B8}">
  <ds:schemaRefs>
    <ds:schemaRef ds:uri="http://schemas.microsoft.com/sharepoint/v3/contenttype/forms"/>
  </ds:schemaRefs>
</ds:datastoreItem>
</file>

<file path=customXml/itemProps2.xml><?xml version="1.0" encoding="utf-8"?>
<ds:datastoreItem xmlns:ds="http://schemas.openxmlformats.org/officeDocument/2006/customXml" ds:itemID="{40C0BE85-B973-4964-8B9D-7302D1ED70E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20DA058B-73F5-4FEB-B047-F6A6208FC0B5}">
  <ds:schemaRefs>
    <ds:schemaRef ds:uri="http://purl.org/dc/dcmitype/"/>
    <ds:schemaRef ds:uri="http://schemas.microsoft.com/office/2006/metadata/properties"/>
    <ds:schemaRef ds:uri="http://schemas.microsoft.com/office/infopath/2007/PartnerControls"/>
    <ds:schemaRef ds:uri="http://purl.org/dc/elements/1.1/"/>
    <ds:schemaRef ds:uri="http://purl.org/dc/terms/"/>
    <ds:schemaRef ds:uri="http://www.w3.org/XML/1998/namespace"/>
    <ds:schemaRef ds:uri="http://schemas.microsoft.com/office/2006/documentManagement/type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3149</TotalTime>
  <Words>2459</Words>
  <Application>Microsoft Macintosh PowerPoint</Application>
  <PresentationFormat>On-screen Show (4:3)</PresentationFormat>
  <Paragraphs>359</Paragraphs>
  <Slides>38</Slides>
  <Notes>11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Office Theme</vt:lpstr>
      <vt:lpstr>Coordinator’s Report</vt:lpstr>
      <vt:lpstr>E-JADE</vt:lpstr>
      <vt:lpstr>Overview</vt:lpstr>
      <vt:lpstr>E-JADE – The Science Scope</vt:lpstr>
      <vt:lpstr>E-JADE – Science Overview</vt:lpstr>
      <vt:lpstr>E-JADE – Our Facilities</vt:lpstr>
      <vt:lpstr>Overview</vt:lpstr>
      <vt:lpstr>E-JADE – Organisation</vt:lpstr>
      <vt:lpstr>E-JADE – Organisation</vt:lpstr>
      <vt:lpstr>E-JADE – Governance</vt:lpstr>
      <vt:lpstr>Overview</vt:lpstr>
      <vt:lpstr>WP 1: LHC Consolidation, Upgrades and </vt:lpstr>
      <vt:lpstr>WP 1: Tasks</vt:lpstr>
      <vt:lpstr>WP 1: Example D1 Magnets / HL-LHC</vt:lpstr>
      <vt:lpstr>WP 2: Nanometre scale beam handling</vt:lpstr>
      <vt:lpstr>WP 2: ATF and LC</vt:lpstr>
      <vt:lpstr>WP 2: Tasks and Status</vt:lpstr>
      <vt:lpstr>WP 2: Example Highlight</vt:lpstr>
      <vt:lpstr>WP 3: Linear Collider Targeted R&amp;D</vt:lpstr>
      <vt:lpstr>WP 3: ILC-related tasks</vt:lpstr>
      <vt:lpstr>WP 3: CLIC</vt:lpstr>
      <vt:lpstr>WP 4: Management &amp; Dissemination</vt:lpstr>
      <vt:lpstr>WP 4: Deliverables and Status</vt:lpstr>
      <vt:lpstr>WP 4 - Dissemination</vt:lpstr>
      <vt:lpstr>WP 5: Training and Knowledge Transfer</vt:lpstr>
      <vt:lpstr>WP 5: Training and Knowledge Transfer</vt:lpstr>
      <vt:lpstr>All Work Packages: Deliverables</vt:lpstr>
      <vt:lpstr>Overview</vt:lpstr>
      <vt:lpstr>Status of Secondments</vt:lpstr>
      <vt:lpstr>Status of Secondments</vt:lpstr>
      <vt:lpstr>Status of Secondments</vt:lpstr>
      <vt:lpstr>Additional work within tasks</vt:lpstr>
      <vt:lpstr>Overview</vt:lpstr>
      <vt:lpstr>A Word on ECAS / Continuous Reporting</vt:lpstr>
      <vt:lpstr>Eligibility Criteria</vt:lpstr>
      <vt:lpstr>Overview</vt:lpstr>
      <vt:lpstr>Conclusions and Outlook</vt:lpstr>
      <vt:lpstr>Thank you very much for your attention!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Thomas Schörner-Sadenius</cp:lastModifiedBy>
  <cp:revision>156</cp:revision>
  <cp:lastPrinted>2016-05-26T14:19:35Z</cp:lastPrinted>
  <dcterms:created xsi:type="dcterms:W3CDTF">2015-04-17T13:06:14Z</dcterms:created>
  <dcterms:modified xsi:type="dcterms:W3CDTF">2016-05-27T09:25:46Z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