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5.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6" r:id="rId5"/>
    <p:sldMasterId id="2147483660" r:id="rId6"/>
    <p:sldMasterId id="2147483670" r:id="rId7"/>
    <p:sldMasterId id="2147483682" r:id="rId8"/>
    <p:sldMasterId id="2147483695" r:id="rId9"/>
  </p:sldMasterIdLst>
  <p:notesMasterIdLst>
    <p:notesMasterId r:id="rId26"/>
  </p:notesMasterIdLst>
  <p:handoutMasterIdLst>
    <p:handoutMasterId r:id="rId27"/>
  </p:handoutMasterIdLst>
  <p:sldIdLst>
    <p:sldId id="318" r:id="rId10"/>
    <p:sldId id="326" r:id="rId11"/>
    <p:sldId id="327" r:id="rId12"/>
    <p:sldId id="331" r:id="rId13"/>
    <p:sldId id="328" r:id="rId14"/>
    <p:sldId id="329" r:id="rId15"/>
    <p:sldId id="322" r:id="rId16"/>
    <p:sldId id="297" r:id="rId17"/>
    <p:sldId id="324" r:id="rId18"/>
    <p:sldId id="323" r:id="rId19"/>
    <p:sldId id="335" r:id="rId20"/>
    <p:sldId id="337" r:id="rId21"/>
    <p:sldId id="336" r:id="rId22"/>
    <p:sldId id="330" r:id="rId23"/>
    <p:sldId id="317" r:id="rId24"/>
    <p:sldId id="30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7F55"/>
    <a:srgbClr val="001489"/>
    <a:srgbClr val="0737A0"/>
    <a:srgbClr val="982029"/>
    <a:srgbClr val="1F34CF"/>
    <a:srgbClr val="0000FF"/>
    <a:srgbClr val="0A76D8"/>
    <a:srgbClr val="377DE5"/>
    <a:srgbClr val="152C9F"/>
    <a:srgbClr val="1D3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827" autoAdjust="0"/>
  </p:normalViewPr>
  <p:slideViewPr>
    <p:cSldViewPr snapToGrid="0">
      <p:cViewPr>
        <p:scale>
          <a:sx n="100" d="100"/>
          <a:sy n="100" d="100"/>
        </p:scale>
        <p:origin x="-2224" y="-616"/>
      </p:cViewPr>
      <p:guideLst>
        <p:guide orient="horz" pos="2169"/>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6.xml"/><Relationship Id="rId20" Type="http://schemas.openxmlformats.org/officeDocument/2006/relationships/slide" Target="slides/slide11.xml"/><Relationship Id="rId21" Type="http://schemas.openxmlformats.org/officeDocument/2006/relationships/slide" Target="slides/slide12.xml"/><Relationship Id="rId22" Type="http://schemas.openxmlformats.org/officeDocument/2006/relationships/slide" Target="slides/slide13.xml"/><Relationship Id="rId23" Type="http://schemas.openxmlformats.org/officeDocument/2006/relationships/slide" Target="slides/slide14.xml"/><Relationship Id="rId24" Type="http://schemas.openxmlformats.org/officeDocument/2006/relationships/slide" Target="slides/slide15.xml"/><Relationship Id="rId25" Type="http://schemas.openxmlformats.org/officeDocument/2006/relationships/slide" Target="slides/slide16.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1.xml"/><Relationship Id="rId11" Type="http://schemas.openxmlformats.org/officeDocument/2006/relationships/slide" Target="slides/slide2.xml"/><Relationship Id="rId12" Type="http://schemas.openxmlformats.org/officeDocument/2006/relationships/slide" Target="slides/slide3.xml"/><Relationship Id="rId13" Type="http://schemas.openxmlformats.org/officeDocument/2006/relationships/slide" Target="slides/slide4.xml"/><Relationship Id="rId14" Type="http://schemas.openxmlformats.org/officeDocument/2006/relationships/slide" Target="slides/slide5.xml"/><Relationship Id="rId15" Type="http://schemas.openxmlformats.org/officeDocument/2006/relationships/slide" Target="slides/slide6.xml"/><Relationship Id="rId16" Type="http://schemas.openxmlformats.org/officeDocument/2006/relationships/slide" Target="slides/slide7.xml"/><Relationship Id="rId17" Type="http://schemas.openxmlformats.org/officeDocument/2006/relationships/slide" Target="slides/slide8.xml"/><Relationship Id="rId18" Type="http://schemas.openxmlformats.org/officeDocument/2006/relationships/slide" Target="slides/slide9.xml"/><Relationship Id="rId19" Type="http://schemas.openxmlformats.org/officeDocument/2006/relationships/slide" Target="slides/slide10.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C5DD19-6CA3-4745-A627-3E7F089F7F57}" type="datetime1">
              <a:rPr lang="en-US" smtClean="0"/>
              <a:t>29/05/16</a:t>
            </a:fld>
            <a:endParaRPr lang="de-D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de-DE" smtClean="0"/>
              <a:t>your name &amp; title</a:t>
            </a:r>
            <a:endParaRPr lang="de-D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49B81B-1B2E-46AB-89F7-BD868540963F}" type="slidenum">
              <a:rPr lang="de-DE" smtClean="0"/>
              <a:t>‹#›</a:t>
            </a:fld>
            <a:endParaRPr lang="de-DE"/>
          </a:p>
        </p:txBody>
      </p:sp>
    </p:spTree>
    <p:extLst>
      <p:ext uri="{BB962C8B-B14F-4D97-AF65-F5344CB8AC3E}">
        <p14:creationId xmlns:p14="http://schemas.microsoft.com/office/powerpoint/2010/main" val="302744437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ECC4BC-0A13-844E-94E9-EF933F61F373}" type="datetime1">
              <a:rPr lang="en-US" smtClean="0"/>
              <a:t>29/05/16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smtClean="0"/>
              <a:t>your name &amp; title</a:t>
            </a: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5C13CCF-54C8-4A35-9B72-FE3D7234DA48}" type="slidenum">
              <a:rPr kumimoji="1" lang="ja-JP" altLang="en-US" smtClean="0"/>
              <a:t>6</a:t>
            </a:fld>
            <a:endParaRPr kumimoji="1" lang="ja-JP" altLang="en-US"/>
          </a:p>
        </p:txBody>
      </p:sp>
    </p:spTree>
    <p:extLst>
      <p:ext uri="{BB962C8B-B14F-4D97-AF65-F5344CB8AC3E}">
        <p14:creationId xmlns:p14="http://schemas.microsoft.com/office/powerpoint/2010/main" val="3776750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BFC1B94-3335-944A-8EEE-776147E52E93}" type="slidenum">
              <a:rPr lang="ja-JP" altLang="en-US" smtClean="0">
                <a:solidFill>
                  <a:prstClr val="black"/>
                </a:solidFill>
                <a:latin typeface="Calibri"/>
                <a:ea typeface="ＭＳ Ｐゴシック"/>
              </a:rPr>
              <a:pPr/>
              <a:t>14</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4270095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Master" Target="../slideMasters/slideMaster3.xml"/><Relationship Id="rId2" Type="http://schemas.openxmlformats.org/officeDocument/2006/relationships/image" Target="../media/image6.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1.jpeg"/><Relationship Id="rId1" Type="http://schemas.openxmlformats.org/officeDocument/2006/relationships/slideMaster" Target="../slideMasters/slideMaster3.xml"/><Relationship Id="rId2" Type="http://schemas.openxmlformats.org/officeDocument/2006/relationships/image" Target="../media/image6.jp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13.jpeg"/><Relationship Id="rId3" Type="http://schemas.openxmlformats.org/officeDocument/2006/relationships/image" Target="../media/image14.jpe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13.jpeg"/><Relationship Id="rId3" Type="http://schemas.openxmlformats.org/officeDocument/2006/relationships/image" Target="../media/image14.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2.xml"/><Relationship Id="rId3" Type="http://schemas.openxmlformats.org/officeDocument/2006/relationships/image" Target="../media/image5.emf"/></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6933" y="1644586"/>
            <a:ext cx="8780746"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50670" y="3218930"/>
            <a:ext cx="8780746"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4" name="Subtitle 2"/>
          <p:cNvSpPr txBox="1">
            <a:spLocks/>
          </p:cNvSpPr>
          <p:nvPr userDrawn="1"/>
        </p:nvSpPr>
        <p:spPr>
          <a:xfrm>
            <a:off x="6273452" y="887981"/>
            <a:ext cx="2339414" cy="544248"/>
          </a:xfrm>
          <a:prstGeom prst="rect">
            <a:avLst/>
          </a:prstGeom>
        </p:spPr>
        <p:txBody>
          <a:bodyPr vert="horz" lIns="91440" tIns="45720" rIns="91440" bIns="45720" rtlCol="0" anchor="ctr">
            <a:normAutofit/>
          </a:bodyPr>
          <a:lstStyle>
            <a:lvl1pPr marL="0" indent="0" algn="r" defTabSz="685783" rtl="0" eaLnBrk="1" latinLnBrk="0" hangingPunct="1">
              <a:lnSpc>
                <a:spcPct val="90000"/>
              </a:lnSpc>
              <a:spcBef>
                <a:spcPts val="750"/>
              </a:spcBef>
              <a:buFont typeface="Arial" panose="020B0604020202020204" pitchFamily="34" charset="0"/>
              <a:buNone/>
              <a:defRPr lang="en-GB" sz="2800" b="1" kern="1200" dirty="0">
                <a:solidFill>
                  <a:srgbClr val="0737A0"/>
                </a:solidFill>
                <a:effectLst/>
                <a:latin typeface="Lucida Sans Unicode" panose="020B0602030504020204" pitchFamily="34" charset="0"/>
                <a:ea typeface="+mj-ea"/>
                <a:cs typeface="Lucida Sans Unicode" panose="020B0602030504020204" pitchFamily="34" charset="0"/>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600" dirty="0" smtClean="0">
                <a:solidFill>
                  <a:srgbClr val="001489"/>
                </a:solidFill>
                <a:latin typeface="Avenir Next Condensed Medium"/>
                <a:cs typeface="Avenir Next Condensed Medium"/>
              </a:rPr>
              <a:t>Mid-Term</a:t>
            </a:r>
            <a:r>
              <a:rPr lang="en-US" sz="2600" baseline="0" dirty="0" smtClean="0">
                <a:solidFill>
                  <a:srgbClr val="001489"/>
                </a:solidFill>
                <a:latin typeface="Avenir Next Condensed Medium"/>
                <a:cs typeface="Avenir Next Condensed Medium"/>
              </a:rPr>
              <a:t> Review </a:t>
            </a:r>
            <a:endParaRPr lang="en-US" sz="2600" dirty="0">
              <a:solidFill>
                <a:srgbClr val="001489"/>
              </a:solidFill>
              <a:latin typeface="Avenir Next Condensed Medium"/>
              <a:cs typeface="Avenir Next Condensed Medium"/>
            </a:endParaRP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r="7783"/>
          <a:stretch/>
        </p:blipFill>
        <p:spPr>
          <a:xfrm>
            <a:off x="-7145" y="0"/>
            <a:ext cx="6479383" cy="1470788"/>
          </a:xfrm>
          <a:prstGeom prst="rect">
            <a:avLst/>
          </a:prstGeom>
        </p:spPr>
      </p:pic>
      <p:grpSp>
        <p:nvGrpSpPr>
          <p:cNvPr id="9" name="Group 8"/>
          <p:cNvGrpSpPr/>
          <p:nvPr userDrawn="1"/>
        </p:nvGrpSpPr>
        <p:grpSpPr>
          <a:xfrm>
            <a:off x="105424" y="6353135"/>
            <a:ext cx="8118921" cy="417364"/>
            <a:chOff x="767249" y="4044454"/>
            <a:chExt cx="8118921" cy="417364"/>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smtClean="0">
                  <a:solidFill>
                    <a:srgbClr val="001489"/>
                  </a:solidFill>
                  <a:effectLst/>
                  <a:latin typeface="Arial" panose="020B0604020202020204" pitchFamily="34" charset="0"/>
                  <a:ea typeface="+mn-ea"/>
                  <a:cs typeface="Arial" panose="020B0604020202020204" pitchFamily="34" charset="0"/>
                </a:rPr>
                <a:t>This project is funded by the European Union under Grant Agreement no. 645479</a:t>
              </a:r>
              <a:endParaRPr lang="de-DE" sz="1300" dirty="0"/>
            </a:p>
          </p:txBody>
        </p:sp>
      </p:grpSp>
    </p:spTree>
    <p:extLst>
      <p:ext uri="{BB962C8B-B14F-4D97-AF65-F5344CB8AC3E}">
        <p14:creationId xmlns:p14="http://schemas.microsoft.com/office/powerpoint/2010/main" val="1676338065"/>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defTabSz="457200"/>
            <a:r>
              <a:rPr lang="en-US" sz="1200" dirty="0" smtClean="0">
                <a:solidFill>
                  <a:srgbClr val="4BACC6">
                    <a:lumMod val="75000"/>
                  </a:srgbClr>
                </a:solidFill>
                <a:latin typeface="Calibri"/>
              </a:rPr>
              <a:t>The </a:t>
            </a:r>
            <a:r>
              <a:rPr lang="en-US" sz="1200" dirty="0" err="1" smtClean="0">
                <a:solidFill>
                  <a:srgbClr val="4BACC6">
                    <a:lumMod val="75000"/>
                  </a:srgbClr>
                </a:solidFill>
                <a:latin typeface="Calibri"/>
              </a:rPr>
              <a:t>HiLumi</a:t>
            </a:r>
            <a:r>
              <a:rPr lang="en-US" sz="1200" dirty="0" smtClean="0">
                <a:solidFill>
                  <a:srgbClr val="4BACC6">
                    <a:lumMod val="75000"/>
                  </a:srgbClr>
                </a:solidFill>
                <a:latin typeface="Calibri"/>
              </a:rPr>
              <a:t> LHC Design Study is included in the High Luminosity LHC project and is partly funded by the European Commission within the Framework </a:t>
            </a:r>
            <a:r>
              <a:rPr lang="en-US" sz="1200" dirty="0" err="1" smtClean="0">
                <a:solidFill>
                  <a:srgbClr val="4BACC6">
                    <a:lumMod val="75000"/>
                  </a:srgbClr>
                </a:solidFill>
                <a:latin typeface="Calibri"/>
              </a:rPr>
              <a:t>Programme</a:t>
            </a:r>
            <a:r>
              <a:rPr lang="en-US" sz="1200" dirty="0" smtClean="0">
                <a:solidFill>
                  <a:srgbClr val="4BACC6">
                    <a:lumMod val="75000"/>
                  </a:srgbClr>
                </a:solidFill>
                <a:latin typeface="Calibri"/>
              </a:rPr>
              <a:t> 7 Capacities Specific </a:t>
            </a:r>
            <a:r>
              <a:rPr lang="en-US" sz="1200" dirty="0" err="1" smtClean="0">
                <a:solidFill>
                  <a:srgbClr val="4BACC6">
                    <a:lumMod val="75000"/>
                  </a:srgbClr>
                </a:solidFill>
                <a:latin typeface="Calibri"/>
              </a:rPr>
              <a:t>Programme</a:t>
            </a:r>
            <a:r>
              <a:rPr lang="en-US" sz="1200" dirty="0" smtClean="0">
                <a:solidFill>
                  <a:srgbClr val="4BACC6">
                    <a:lumMod val="75000"/>
                  </a:srgbClr>
                </a:solidFill>
                <a:latin typeface="Calibri"/>
              </a:rPr>
              <a:t>, Grant Agreement 284404. </a:t>
            </a:r>
            <a:endParaRPr lang="en-GB" sz="1200" dirty="0">
              <a:solidFill>
                <a:srgbClr val="4BACC6">
                  <a:lumMod val="75000"/>
                </a:srgbClr>
              </a:solidFill>
              <a:latin typeface="Calibri"/>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440220786"/>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742020852"/>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3103552976"/>
      </p:ext>
    </p:extLst>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3605981328"/>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569040793"/>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631627801"/>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solidFill>
                  <a:prstClr val="black"/>
                </a:solidFill>
                <a:latin typeface="Calibri"/>
              </a:rPr>
              <a:pPr/>
              <a:t>‹#›</a:t>
            </a:fld>
            <a:endParaRPr lang="en-US">
              <a:solidFill>
                <a:prstClr val="black"/>
              </a:solidFill>
              <a:latin typeface="Calibri"/>
            </a:endParaRPr>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4207433151"/>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defTabSz="457200"/>
            <a:r>
              <a:rPr lang="en-US" sz="1200" dirty="0" smtClean="0">
                <a:solidFill>
                  <a:srgbClr val="4BACC6">
                    <a:lumMod val="75000"/>
                  </a:srgbClr>
                </a:solidFill>
                <a:latin typeface="Calibri"/>
              </a:rPr>
              <a:t>The </a:t>
            </a:r>
            <a:r>
              <a:rPr lang="en-US" sz="1200" dirty="0" err="1" smtClean="0">
                <a:solidFill>
                  <a:srgbClr val="4BACC6">
                    <a:lumMod val="75000"/>
                  </a:srgbClr>
                </a:solidFill>
                <a:latin typeface="Calibri"/>
              </a:rPr>
              <a:t>HiLumi</a:t>
            </a:r>
            <a:r>
              <a:rPr lang="en-US" sz="1200" dirty="0" smtClean="0">
                <a:solidFill>
                  <a:srgbClr val="4BACC6">
                    <a:lumMod val="75000"/>
                  </a:srgbClr>
                </a:solidFill>
                <a:latin typeface="Calibri"/>
              </a:rPr>
              <a:t> LHC Design Study is included in the High Luminosity LHC project and is partly funded by the European Commission within the Framework </a:t>
            </a:r>
            <a:r>
              <a:rPr lang="en-US" sz="1200" dirty="0" err="1" smtClean="0">
                <a:solidFill>
                  <a:srgbClr val="4BACC6">
                    <a:lumMod val="75000"/>
                  </a:srgbClr>
                </a:solidFill>
                <a:latin typeface="Calibri"/>
              </a:rPr>
              <a:t>Programme</a:t>
            </a:r>
            <a:r>
              <a:rPr lang="en-US" sz="1200" dirty="0" smtClean="0">
                <a:solidFill>
                  <a:srgbClr val="4BACC6">
                    <a:lumMod val="75000"/>
                  </a:srgbClr>
                </a:solidFill>
                <a:latin typeface="Calibri"/>
              </a:rPr>
              <a:t> 7 Capacities Specific </a:t>
            </a:r>
            <a:r>
              <a:rPr lang="en-US" sz="1200" dirty="0" err="1" smtClean="0">
                <a:solidFill>
                  <a:srgbClr val="4BACC6">
                    <a:lumMod val="75000"/>
                  </a:srgbClr>
                </a:solidFill>
                <a:latin typeface="Calibri"/>
              </a:rPr>
              <a:t>Programme</a:t>
            </a:r>
            <a:r>
              <a:rPr lang="en-US" sz="1200" dirty="0" smtClean="0">
                <a:solidFill>
                  <a:srgbClr val="4BACC6">
                    <a:lumMod val="75000"/>
                  </a:srgbClr>
                </a:solidFill>
                <a:latin typeface="Calibri"/>
              </a:rPr>
              <a:t>, Grant Agreement 284404. </a:t>
            </a:r>
            <a:endParaRPr lang="en-GB" sz="1200" dirty="0">
              <a:solidFill>
                <a:srgbClr val="4BACC6">
                  <a:lumMod val="75000"/>
                </a:srgbClr>
              </a:solidFill>
              <a:latin typeface="Calibri"/>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2789556324"/>
      </p:ext>
    </p:extLst>
  </p:cSld>
  <p:clrMapOvr>
    <a:masterClrMapping/>
  </p:clrMapOvr>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solidFill>
                  <a:prstClr val="black"/>
                </a:solidFill>
                <a:latin typeface="Calibri"/>
              </a:rPr>
              <a:pPr/>
              <a:t>‹#›</a:t>
            </a:fld>
            <a:endParaRPr lang="en-US" dirty="0">
              <a:solidFill>
                <a:prstClr val="black"/>
              </a:solidFill>
              <a:latin typeface="Calibri"/>
            </a:endParaRPr>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2" name="Footer Placeholder 11"/>
          <p:cNvSpPr>
            <a:spLocks noGrp="1"/>
          </p:cNvSpPr>
          <p:nvPr>
            <p:ph type="ftr" sz="quarter" idx="13"/>
          </p:nvPr>
        </p:nvSpPr>
        <p:spPr/>
        <p:txBody>
          <a:bodyPr/>
          <a:lstStyle/>
          <a:p>
            <a:r>
              <a:rPr lang="en-GB" b="1" smtClean="0">
                <a:solidFill>
                  <a:prstClr val="black"/>
                </a:solidFill>
                <a:latin typeface="Calibri"/>
              </a:rPr>
              <a:t>LRossi-LHC Up@10th CERN-KEK committe</a:t>
            </a:r>
            <a:endParaRPr lang="en-US" dirty="0">
              <a:solidFill>
                <a:prstClr val="black"/>
              </a:solidFill>
              <a:latin typeface="Calibri"/>
            </a:endParaRPr>
          </a:p>
        </p:txBody>
      </p:sp>
      <p:sp>
        <p:nvSpPr>
          <p:cNvPr id="16" name="Content Placeholder 15"/>
          <p:cNvSpPr>
            <a:spLocks noGrp="1"/>
          </p:cNvSpPr>
          <p:nvPr>
            <p:ph sz="quarter" idx="14"/>
          </p:nvPr>
        </p:nvSpPr>
        <p:spPr>
          <a:xfrm>
            <a:off x="446088" y="1670050"/>
            <a:ext cx="3440112" cy="4648200"/>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11" name="Content Placeholder 15"/>
          <p:cNvSpPr>
            <a:spLocks noGrp="1"/>
          </p:cNvSpPr>
          <p:nvPr>
            <p:ph sz="quarter" idx="15"/>
          </p:nvPr>
        </p:nvSpPr>
        <p:spPr>
          <a:xfrm>
            <a:off x="4800600" y="1695893"/>
            <a:ext cx="3440112" cy="4648200"/>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91245093"/>
      </p:ext>
    </p:extLst>
  </p:cSld>
  <p:clrMapOvr>
    <a:masterClrMapping/>
  </p:clrMapOvr>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3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78079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142957"/>
            <a:ext cx="8666018"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itle 10"/>
          <p:cNvSpPr>
            <a:spLocks noGrp="1"/>
          </p:cNvSpPr>
          <p:nvPr>
            <p:ph type="title"/>
          </p:nvPr>
        </p:nvSpPr>
        <p:spPr>
          <a:xfrm>
            <a:off x="242099" y="233545"/>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
        <p:nvSpPr>
          <p:cNvPr id="7"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8" name="Date Placeholder 3"/>
          <p:cNvSpPr txBox="1">
            <a:spLocks/>
          </p:cNvSpPr>
          <p:nvPr userDrawn="1"/>
        </p:nvSpPr>
        <p:spPr>
          <a:xfrm>
            <a:off x="237600" y="6426000"/>
            <a:ext cx="868494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solidFill>
                  <a:srgbClr val="001489"/>
                </a:solidFill>
              </a:rPr>
              <a:pPr/>
              <a:t>29 May 2016</a:t>
            </a:fld>
            <a:r>
              <a:rPr lang="en-US" dirty="0" smtClean="0">
                <a:solidFill>
                  <a:srgbClr val="001489"/>
                </a:solidFill>
              </a:rPr>
              <a:t>  			</a:t>
            </a:r>
            <a:endParaRPr lang="en-GB" dirty="0">
              <a:solidFill>
                <a:srgbClr val="001489"/>
              </a:solidFill>
            </a:endParaRPr>
          </a:p>
        </p:txBody>
      </p:sp>
    </p:spTree>
    <p:extLst>
      <p:ext uri="{BB962C8B-B14F-4D97-AF65-F5344CB8AC3E}">
        <p14:creationId xmlns:p14="http://schemas.microsoft.com/office/powerpoint/2010/main" val="3368208290"/>
      </p:ext>
    </p:extLst>
  </p:cSld>
  <p:clrMapOvr>
    <a:masterClrMapping/>
  </p:clrMapOvr>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1947186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1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505598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193276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920957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121816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479422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1" y="27306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293593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096531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5537623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4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6C49B73-B8B8-4802-9578-1C4F0DA81C56}" type="datetimeFigureOut">
              <a:rPr lang="ja-JP" altLang="en-US" smtClean="0">
                <a:solidFill>
                  <a:prstClr val="black">
                    <a:tint val="75000"/>
                  </a:prstClr>
                </a:solidFill>
                <a:latin typeface="Calibri"/>
                <a:ea typeface="ＭＳ Ｐゴシック"/>
              </a:rPr>
              <a:pPr/>
              <a:t>30/05/16</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BC22E3F3-78E3-467A-9B8D-E5498ABBA7FE}"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29843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757" y="1135857"/>
            <a:ext cx="8678486"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29 May 2016</a:t>
            </a:fld>
            <a:endParaRPr lang="en-GB" dirty="0"/>
          </a:p>
        </p:txBody>
      </p:sp>
      <p:sp>
        <p:nvSpPr>
          <p:cNvPr id="8"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9" name="Title 10"/>
          <p:cNvSpPr>
            <a:spLocks noGrp="1"/>
          </p:cNvSpPr>
          <p:nvPr>
            <p:ph type="title"/>
          </p:nvPr>
        </p:nvSpPr>
        <p:spPr>
          <a:xfrm>
            <a:off x="242099" y="234000"/>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1511267144"/>
      </p:ext>
    </p:extLst>
  </p:cSld>
  <p:clrMapOvr>
    <a:masterClrMapping/>
  </p:clrMapOvr>
  <p:timing>
    <p:tnLst>
      <p:par>
        <p:cTn xmlns:p14="http://schemas.microsoft.com/office/powerpoint/2010/mai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371686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1499697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5275501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683934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6255848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745143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695589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752250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802910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16937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7162" y="1144800"/>
            <a:ext cx="4314838"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572000" y="1144800"/>
            <a:ext cx="43434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29 May 2016</a:t>
            </a:fld>
            <a:endParaRPr lang="en-GB" dirty="0"/>
          </a:p>
        </p:txBody>
      </p:sp>
      <p:sp>
        <p:nvSpPr>
          <p:cNvPr id="9"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11" name="Title 10"/>
          <p:cNvSpPr>
            <a:spLocks noGrp="1"/>
          </p:cNvSpPr>
          <p:nvPr>
            <p:ph type="title"/>
          </p:nvPr>
        </p:nvSpPr>
        <p:spPr>
          <a:xfrm>
            <a:off x="242099" y="234000"/>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2120341413"/>
      </p:ext>
    </p:extLst>
  </p:cSld>
  <p:clrMapOvr>
    <a:masterClrMapping/>
  </p:clrMapOvr>
  <p:timing>
    <p:tnLst>
      <p:par>
        <p:cTn xmlns:p14="http://schemas.microsoft.com/office/powerpoint/2010/mai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74961851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7010400" y="1"/>
            <a:ext cx="2133600" cy="260648"/>
          </a:xfrm>
        </p:spPr>
        <p:txBody>
          <a:bodyPr/>
          <a:lstStyle>
            <a:lvl1pPr>
              <a:defRPr>
                <a:solidFill>
                  <a:schemeClr val="tx1"/>
                </a:solidFill>
                <a:latin typeface="Constantia" pitchFamily="18" charset="0"/>
              </a:defRPr>
            </a:lvl1pPr>
          </a:lstStyle>
          <a:p>
            <a:fld id="{80312B61-8FBB-43B8-A6DD-B3B75C37806A}" type="slidenum">
              <a:rPr lang="en-US" smtClean="0">
                <a:solidFill>
                  <a:prstClr val="black"/>
                </a:solidFill>
              </a:rPr>
              <a:pPr/>
              <a:t>‹#›</a:t>
            </a:fld>
            <a:endParaRPr lang="en-US" dirty="0">
              <a:solidFill>
                <a:prstClr val="black"/>
              </a:solidFill>
            </a:endParaRPr>
          </a:p>
        </p:txBody>
      </p:sp>
      <p:sp>
        <p:nvSpPr>
          <p:cNvPr id="17" name="TextBox 16"/>
          <p:cNvSpPr txBox="1"/>
          <p:nvPr userDrawn="1"/>
        </p:nvSpPr>
        <p:spPr>
          <a:xfrm>
            <a:off x="35496" y="6505599"/>
            <a:ext cx="4464496" cy="307777"/>
          </a:xfrm>
          <a:prstGeom prst="rect">
            <a:avLst/>
          </a:prstGeom>
          <a:noFill/>
        </p:spPr>
        <p:txBody>
          <a:bodyPr wrap="square" rtlCol="0">
            <a:spAutoFit/>
          </a:bodyPr>
          <a:lstStyle/>
          <a:p>
            <a:pPr>
              <a:defRPr/>
            </a:pPr>
            <a:r>
              <a:rPr kumimoji="1" lang="en-US" sz="1400" dirty="0" smtClean="0">
                <a:solidFill>
                  <a:prstClr val="black"/>
                </a:solidFill>
                <a:latin typeface="Constantia" pitchFamily="18" charset="0"/>
              </a:rPr>
              <a:t>H. Damerau, Chamonix 2012, 09/02/2012</a:t>
            </a:r>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3025623486"/>
      </p:ext>
    </p:extLst>
  </p:cSld>
  <p:clrMapOvr>
    <a:masterClrMapping/>
  </p:clrMapOvr>
  <p:timing>
    <p:tnLst>
      <p:par>
        <p:cTn xmlns:p14="http://schemas.microsoft.com/office/powerpoint/2010/mai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3349960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615780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318018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382717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2948738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8564177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1225625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51872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29 May 2016</a:t>
            </a:fld>
            <a:endParaRPr lang="en-GB" dirty="0"/>
          </a:p>
        </p:txBody>
      </p:sp>
      <p:sp>
        <p:nvSpPr>
          <p:cNvPr id="7"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8" name="Title 10"/>
          <p:cNvSpPr txBox="1">
            <a:spLocks/>
          </p:cNvSpPr>
          <p:nvPr userDrawn="1"/>
        </p:nvSpPr>
        <p:spPr>
          <a:xfrm>
            <a:off x="242493" y="1461600"/>
            <a:ext cx="8659013"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2897855936"/>
      </p:ext>
    </p:extLst>
  </p:cSld>
  <p:clrMapOvr>
    <a:masterClrMapping/>
  </p:clrMapOvr>
  <p:timing>
    <p:tnLst>
      <p:par>
        <p:cTn xmlns:p14="http://schemas.microsoft.com/office/powerpoint/2010/mai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026237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4315333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0956183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a:xfrm>
            <a:off x="7010400" y="1"/>
            <a:ext cx="2133600" cy="260648"/>
          </a:xfrm>
        </p:spPr>
        <p:txBody>
          <a:bodyPr/>
          <a:lstStyle>
            <a:lvl1pPr>
              <a:defRPr>
                <a:solidFill>
                  <a:schemeClr val="tx1"/>
                </a:solidFill>
                <a:latin typeface="Constantia" pitchFamily="18" charset="0"/>
              </a:defRPr>
            </a:lvl1pPr>
          </a:lstStyle>
          <a:p>
            <a:fld id="{80312B61-8FBB-43B8-A6DD-B3B75C37806A}" type="slidenum">
              <a:rPr lang="en-US" smtClean="0">
                <a:solidFill>
                  <a:prstClr val="black"/>
                </a:solidFill>
              </a:rPr>
              <a:pPr/>
              <a:t>‹#›</a:t>
            </a:fld>
            <a:endParaRPr lang="en-US" dirty="0">
              <a:solidFill>
                <a:prstClr val="black"/>
              </a:solidFill>
            </a:endParaRPr>
          </a:p>
        </p:txBody>
      </p:sp>
      <p:sp>
        <p:nvSpPr>
          <p:cNvPr id="17" name="TextBox 16"/>
          <p:cNvSpPr txBox="1"/>
          <p:nvPr userDrawn="1"/>
        </p:nvSpPr>
        <p:spPr>
          <a:xfrm>
            <a:off x="35496" y="6505599"/>
            <a:ext cx="4464496" cy="307777"/>
          </a:xfrm>
          <a:prstGeom prst="rect">
            <a:avLst/>
          </a:prstGeom>
          <a:noFill/>
        </p:spPr>
        <p:txBody>
          <a:bodyPr wrap="square" rtlCol="0">
            <a:spAutoFit/>
          </a:bodyPr>
          <a:lstStyle/>
          <a:p>
            <a:pPr>
              <a:defRPr/>
            </a:pPr>
            <a:r>
              <a:rPr kumimoji="1" lang="en-US" sz="1400" dirty="0" smtClean="0">
                <a:solidFill>
                  <a:prstClr val="black"/>
                </a:solidFill>
                <a:latin typeface="Constantia" pitchFamily="18" charset="0"/>
              </a:rPr>
              <a:t>H. Damerau, Chamonix 2012, 09/02/2012</a:t>
            </a:r>
          </a:p>
        </p:txBody>
      </p:sp>
      <p:sp>
        <p:nvSpPr>
          <p:cNvPr id="9"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10" name="Picture 9"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11" name="Picture 10" descr="liu_ppt-03.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2667" y="274638"/>
            <a:ext cx="552909" cy="667721"/>
          </a:xfrm>
          <a:prstGeom prst="rect">
            <a:avLst/>
          </a:prstGeom>
        </p:spPr>
      </p:pic>
    </p:spTree>
    <p:extLst>
      <p:ext uri="{BB962C8B-B14F-4D97-AF65-F5344CB8AC3E}">
        <p14:creationId xmlns:p14="http://schemas.microsoft.com/office/powerpoint/2010/main" val="3920658907"/>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29 May 2016</a:t>
            </a:fld>
            <a:endParaRPr lang="en-GB" dirty="0"/>
          </a:p>
        </p:txBody>
      </p:sp>
      <p:sp>
        <p:nvSpPr>
          <p:cNvPr id="8"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Tree>
    <p:extLst>
      <p:ext uri="{BB962C8B-B14F-4D97-AF65-F5344CB8AC3E}">
        <p14:creationId xmlns:p14="http://schemas.microsoft.com/office/powerpoint/2010/main" val="1144143760"/>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idx="10"/>
          </p:nvPr>
        </p:nvSpPr>
        <p:spPr/>
        <p:txBody>
          <a:bodyPr/>
          <a:lstStyle>
            <a:lvl1pPr>
              <a:defRPr/>
            </a:lvl1pPr>
          </a:lstStyle>
          <a:p>
            <a:pPr>
              <a:defRPr/>
            </a:pPr>
            <a:r>
              <a:rPr lang="en-US" altLang="en-US">
                <a:ea typeface="Droid Sans Fallback"/>
                <a:cs typeface="Droid Sans Fallback"/>
              </a:rPr>
              <a:t>05.11.2015</a:t>
            </a:r>
          </a:p>
        </p:txBody>
      </p:sp>
      <p:sp>
        <p:nvSpPr>
          <p:cNvPr id="3" name="Rectangle 6"/>
          <p:cNvSpPr>
            <a:spLocks noGrp="1" noChangeArrowheads="1"/>
          </p:cNvSpPr>
          <p:nvPr>
            <p:ph type="ftr" idx="11"/>
          </p:nvPr>
        </p:nvSpPr>
        <p:spPr/>
        <p:txBody>
          <a:bodyPr/>
          <a:lstStyle>
            <a:lvl1pPr>
              <a:defRPr/>
            </a:lvl1pPr>
          </a:lstStyle>
          <a:p>
            <a:pPr>
              <a:defRPr/>
            </a:pPr>
            <a:r>
              <a:rPr lang="en-US" altLang="en-US">
                <a:ea typeface="Droid Sans Fallback"/>
                <a:cs typeface="Droid Sans Fallback"/>
              </a:rPr>
              <a:t>Eucard WS - Firenze</a:t>
            </a:r>
          </a:p>
        </p:txBody>
      </p:sp>
      <p:sp>
        <p:nvSpPr>
          <p:cNvPr id="4" name="Rectangle 7"/>
          <p:cNvSpPr>
            <a:spLocks noGrp="1" noChangeArrowheads="1"/>
          </p:cNvSpPr>
          <p:nvPr>
            <p:ph type="sldNum" idx="12"/>
          </p:nvPr>
        </p:nvSpPr>
        <p:spPr>
          <a:xfrm>
            <a:off x="8776518" y="6570663"/>
            <a:ext cx="908050" cy="314325"/>
          </a:xfrm>
        </p:spPr>
        <p:txBody>
          <a:bodyPr/>
          <a:lstStyle>
            <a:lvl1pPr>
              <a:defRPr/>
            </a:lvl1pPr>
          </a:lstStyle>
          <a:p>
            <a:fld id="{EC7D4AEC-6DC2-D24A-8B28-5A33EC898CA7}" type="slidenum">
              <a:rPr lang="en-US" altLang="en-US"/>
              <a:pPr/>
              <a:t>‹#›</a:t>
            </a:fld>
            <a:endParaRPr lang="en-US" altLang="en-US"/>
          </a:p>
        </p:txBody>
      </p:sp>
    </p:spTree>
    <p:extLst>
      <p:ext uri="{BB962C8B-B14F-4D97-AF65-F5344CB8AC3E}">
        <p14:creationId xmlns:p14="http://schemas.microsoft.com/office/powerpoint/2010/main" val="2020145369"/>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0100" y="0"/>
            <a:ext cx="7423150" cy="79375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atin typeface="Arial" charset="0"/>
              </a:defRPr>
            </a:lvl1pPr>
          </a:lstStyle>
          <a:p>
            <a:fld id="{D25BBBD8-E0C6-904A-B80A-492F498EB1FD}" type="datetime1">
              <a:rPr lang="en-GB" altLang="en-US">
                <a:ea typeface="Droid Sans Fallback"/>
                <a:cs typeface="Droid Sans Fallback"/>
              </a:rPr>
              <a:pPr/>
              <a:t>30/05/16</a:t>
            </a:fld>
            <a:endParaRPr lang="en-GB" altLang="en-US">
              <a:ea typeface="Droid Sans Fallback"/>
              <a:cs typeface="Droid Sans Fallback"/>
            </a:endParaRPr>
          </a:p>
        </p:txBody>
      </p:sp>
      <p:sp>
        <p:nvSpPr>
          <p:cNvPr id="5" name="Slide Number Placeholder 5"/>
          <p:cNvSpPr>
            <a:spLocks noGrp="1"/>
          </p:cNvSpPr>
          <p:nvPr>
            <p:ph type="sldNum" sz="quarter" idx="11"/>
          </p:nvPr>
        </p:nvSpPr>
        <p:spPr/>
        <p:txBody>
          <a:bodyPr/>
          <a:lstStyle>
            <a:lvl1pPr>
              <a:defRPr sz="1200">
                <a:solidFill>
                  <a:schemeClr val="bg1"/>
                </a:solidFill>
              </a:defRPr>
            </a:lvl1pPr>
          </a:lstStyle>
          <a:p>
            <a:fld id="{D51A55A1-30B7-A940-8C46-5275B246705E}" type="slidenum">
              <a:rPr lang="en-US" altLang="en-US">
                <a:solidFill>
                  <a:prstClr val="white"/>
                </a:solidFill>
              </a:rPr>
              <a:pPr/>
              <a:t>‹#›</a:t>
            </a:fld>
            <a:endParaRPr lang="en-US" altLang="en-US">
              <a:solidFill>
                <a:prstClr val="white"/>
              </a:solidFill>
            </a:endParaRPr>
          </a:p>
        </p:txBody>
      </p:sp>
    </p:spTree>
    <p:extLst>
      <p:ext uri="{BB962C8B-B14F-4D97-AF65-F5344CB8AC3E}">
        <p14:creationId xmlns:p14="http://schemas.microsoft.com/office/powerpoint/2010/main" val="4220418065"/>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311525" y="2181225"/>
            <a:ext cx="2520950"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52685"/>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theme" Target="../theme/theme2.xml"/><Relationship Id="rId5" Type="http://schemas.openxmlformats.org/officeDocument/2006/relationships/image" Target="../media/image4.emf"/><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11" Type="http://schemas.openxmlformats.org/officeDocument/2006/relationships/image" Target="../media/image6.jpg"/><Relationship Id="rId12" Type="http://schemas.openxmlformats.org/officeDocument/2006/relationships/image" Target="../media/image7.jpeg"/><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29.xml"/><Relationship Id="rId12" Type="http://schemas.openxmlformats.org/officeDocument/2006/relationships/theme" Target="../theme/theme4.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 Id="rId9" Type="http://schemas.openxmlformats.org/officeDocument/2006/relationships/slideLayout" Target="../slideLayouts/slideLayout27.xml"/><Relationship Id="rId10" Type="http://schemas.openxmlformats.org/officeDocument/2006/relationships/slideLayout" Target="../slideLayouts/slideLayout28.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0.xml"/><Relationship Id="rId12" Type="http://schemas.openxmlformats.org/officeDocument/2006/relationships/slideLayout" Target="../slideLayouts/slideLayout41.xml"/><Relationship Id="rId13" Type="http://schemas.openxmlformats.org/officeDocument/2006/relationships/theme" Target="../theme/theme5.xml"/><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slideLayout" Target="../slideLayouts/slideLayout36.xml"/><Relationship Id="rId8" Type="http://schemas.openxmlformats.org/officeDocument/2006/relationships/slideLayout" Target="../slideLayouts/slideLayout37.xml"/><Relationship Id="rId9" Type="http://schemas.openxmlformats.org/officeDocument/2006/relationships/slideLayout" Target="../slideLayouts/slideLayout38.xml"/><Relationship Id="rId10"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52.xml"/><Relationship Id="rId12" Type="http://schemas.openxmlformats.org/officeDocument/2006/relationships/slideLayout" Target="../slideLayouts/slideLayout53.xml"/><Relationship Id="rId13" Type="http://schemas.openxmlformats.org/officeDocument/2006/relationships/theme" Target="../theme/theme6.xml"/><Relationship Id="rId1" Type="http://schemas.openxmlformats.org/officeDocument/2006/relationships/slideLayout" Target="../slideLayouts/slideLayout42.xml"/><Relationship Id="rId2" Type="http://schemas.openxmlformats.org/officeDocument/2006/relationships/slideLayout" Target="../slideLayouts/slideLayout43.xml"/><Relationship Id="rId3" Type="http://schemas.openxmlformats.org/officeDocument/2006/relationships/slideLayout" Target="../slideLayouts/slideLayout44.xml"/><Relationship Id="rId4" Type="http://schemas.openxmlformats.org/officeDocument/2006/relationships/slideLayout" Target="../slideLayouts/slideLayout45.xml"/><Relationship Id="rId5" Type="http://schemas.openxmlformats.org/officeDocument/2006/relationships/slideLayout" Target="../slideLayouts/slideLayout46.xml"/><Relationship Id="rId6" Type="http://schemas.openxmlformats.org/officeDocument/2006/relationships/slideLayout" Target="../slideLayouts/slideLayout47.xml"/><Relationship Id="rId7" Type="http://schemas.openxmlformats.org/officeDocument/2006/relationships/slideLayout" Target="../slideLayouts/slideLayout48.xml"/><Relationship Id="rId8" Type="http://schemas.openxmlformats.org/officeDocument/2006/relationships/slideLayout" Target="../slideLayouts/slideLayout49.xml"/><Relationship Id="rId9" Type="http://schemas.openxmlformats.org/officeDocument/2006/relationships/slideLayout" Target="../slideLayouts/slideLayout50.xml"/><Relationship Id="rId10"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8">
            <a:extLst>
              <a:ext uri="{28A0092B-C50C-407E-A947-70E740481C1C}">
                <a14:useLocalDpi xmlns:a14="http://schemas.microsoft.com/office/drawing/2010/main" val="0"/>
              </a:ext>
            </a:extLst>
          </a:blip>
          <a:srcRect l="18679" t="-195485" r="8839" b="195485"/>
          <a:stretch/>
        </p:blipFill>
        <p:spPr>
          <a:xfrm>
            <a:off x="1283111" y="2730587"/>
            <a:ext cx="4767645" cy="1396825"/>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timing>
    <p:tnLst>
      <p:par>
        <p:cTn xmlns:p14="http://schemas.microsoft.com/office/powerpoint/2010/main" id="1" dur="indefinite" restart="never" nodeType="tmRoot"/>
      </p:par>
    </p:tnLst>
  </p:timing>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5"/>
          <p:cNvSpPr>
            <a:spLocks noGrp="1" noChangeArrowheads="1"/>
          </p:cNvSpPr>
          <p:nvPr>
            <p:ph type="dt"/>
          </p:nvPr>
        </p:nvSpPr>
        <p:spPr bwMode="auto">
          <a:xfrm>
            <a:off x="1657350" y="9534525"/>
            <a:ext cx="1441450" cy="336550"/>
          </a:xfrm>
          <a:prstGeom prst="rect">
            <a:avLst/>
          </a:prstGeom>
          <a:solidFill>
            <a:srgbClr val="F2F2F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mn-ea"/>
                <a:cs typeface="+mn-cs"/>
              </a:defRPr>
            </a:lvl1pPr>
          </a:lstStyle>
          <a:p>
            <a:pPr defTabSz="457200" fontAlgn="base" hangingPunct="0">
              <a:spcBef>
                <a:spcPct val="0"/>
              </a:spcBef>
              <a:spcAft>
                <a:spcPct val="0"/>
              </a:spcAft>
              <a:defRPr/>
            </a:pPr>
            <a:r>
              <a:rPr lang="en-US" altLang="en-US">
                <a:ea typeface="Droid Sans Fallback"/>
                <a:cs typeface="Droid Sans Fallback"/>
              </a:rPr>
              <a:t>05.11.2015</a:t>
            </a:r>
          </a:p>
        </p:txBody>
      </p:sp>
      <p:sp>
        <p:nvSpPr>
          <p:cNvPr id="1030" name="Rectangle 6"/>
          <p:cNvSpPr>
            <a:spLocks noGrp="1" noChangeArrowheads="1"/>
          </p:cNvSpPr>
          <p:nvPr>
            <p:ph type="ftr"/>
          </p:nvPr>
        </p:nvSpPr>
        <p:spPr bwMode="auto">
          <a:xfrm>
            <a:off x="6400800" y="12830175"/>
            <a:ext cx="4603750" cy="336550"/>
          </a:xfrm>
          <a:prstGeom prst="rect">
            <a:avLst/>
          </a:prstGeom>
          <a:solidFill>
            <a:srgbClr val="F2F2F2"/>
          </a:solidFill>
          <a:ln>
            <a:noFill/>
          </a:ln>
          <a:effectLst/>
          <a:extLs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a:lnSpc>
                <a:spcPct val="93000"/>
              </a:lnSpc>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anose="020B0604020202020204" pitchFamily="34" charset="0"/>
                <a:ea typeface="+mn-ea"/>
                <a:cs typeface="+mn-cs"/>
              </a:defRPr>
            </a:lvl1pPr>
          </a:lstStyle>
          <a:p>
            <a:pPr defTabSz="457200" fontAlgn="base" hangingPunct="0">
              <a:spcBef>
                <a:spcPct val="0"/>
              </a:spcBef>
              <a:spcAft>
                <a:spcPct val="0"/>
              </a:spcAft>
              <a:defRPr/>
            </a:pPr>
            <a:r>
              <a:rPr lang="en-US" altLang="en-US">
                <a:ea typeface="Droid Sans Fallback"/>
                <a:cs typeface="Droid Sans Fallback"/>
              </a:rPr>
              <a:t>Eucard WS - Firenze</a:t>
            </a:r>
          </a:p>
        </p:txBody>
      </p:sp>
      <p:sp>
        <p:nvSpPr>
          <p:cNvPr id="1031" name="Rectangle 7"/>
          <p:cNvSpPr>
            <a:spLocks noGrp="1" noChangeArrowheads="1"/>
          </p:cNvSpPr>
          <p:nvPr>
            <p:ph type="sldNum"/>
          </p:nvPr>
        </p:nvSpPr>
        <p:spPr bwMode="auto">
          <a:xfrm>
            <a:off x="8777288" y="6570663"/>
            <a:ext cx="908050" cy="31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a:lnSpc>
                <a:spcPct val="93000"/>
              </a:lnSpc>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800">
                <a:solidFill>
                  <a:srgbClr val="000000"/>
                </a:solidFill>
              </a:defRPr>
            </a:lvl1pPr>
          </a:lstStyle>
          <a:p>
            <a:pPr defTabSz="457200" fontAlgn="base" hangingPunct="0">
              <a:spcBef>
                <a:spcPct val="0"/>
              </a:spcBef>
              <a:spcAft>
                <a:spcPct val="0"/>
              </a:spcAft>
            </a:pPr>
            <a:fld id="{3288FB45-6D3F-634C-BA64-C03BAD0CD385}" type="slidenum">
              <a:rPr lang="en-US" altLang="en-US">
                <a:latin typeface="Arial" charset="0"/>
                <a:ea typeface="Droid Sans Fallback" charset="0"/>
                <a:cs typeface="Droid Sans Fallback" charset="0"/>
              </a:rPr>
              <a:pPr defTabSz="457200" fontAlgn="base" hangingPunct="0">
                <a:spcBef>
                  <a:spcPct val="0"/>
                </a:spcBef>
                <a:spcAft>
                  <a:spcPct val="0"/>
                </a:spcAft>
              </a:pPr>
              <a:t>‹#›</a:t>
            </a:fld>
            <a:endParaRPr lang="en-US" altLang="en-US">
              <a:latin typeface="Arial" charset="0"/>
              <a:ea typeface="Droid Sans Fallback" charset="0"/>
              <a:cs typeface="Droid Sans Fallback" charset="0"/>
            </a:endParaRPr>
          </a:p>
        </p:txBody>
      </p:sp>
      <p:sp>
        <p:nvSpPr>
          <p:cNvPr id="1033" name="Rectangle 8"/>
          <p:cNvSpPr>
            <a:spLocks noGrp="1" noChangeArrowheads="1"/>
          </p:cNvSpPr>
          <p:nvPr>
            <p:ph type="body" idx="1"/>
          </p:nvPr>
        </p:nvSpPr>
        <p:spPr bwMode="auto">
          <a:xfrm>
            <a:off x="457200" y="1604963"/>
            <a:ext cx="8223250" cy="3970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15840" rIns="0" bIns="0" numCol="1" anchor="t" anchorCtr="0" compatLnSpc="1">
            <a:prstTxWarp prst="textNoShape">
              <a:avLst/>
            </a:prstTxWarp>
          </a:bodyPr>
          <a:lstStyle/>
          <a:p>
            <a:pPr lvl="0"/>
            <a:r>
              <a:rPr lang="en-GB" altLang="en-US" dirty="0"/>
              <a:t>Click to edit the outline text format</a:t>
            </a:r>
          </a:p>
          <a:p>
            <a:pPr lvl="1"/>
            <a:r>
              <a:rPr lang="en-GB" altLang="en-US" dirty="0"/>
              <a:t>Second Outline Level</a:t>
            </a:r>
          </a:p>
          <a:p>
            <a:pPr lvl="2"/>
            <a:r>
              <a:rPr lang="en-GB" altLang="en-US" dirty="0"/>
              <a:t>Third Outline Level</a:t>
            </a:r>
          </a:p>
          <a:p>
            <a:pPr lvl="3"/>
            <a:r>
              <a:rPr lang="en-GB" altLang="en-US" dirty="0"/>
              <a:t>Fourth Outline Level</a:t>
            </a:r>
          </a:p>
          <a:p>
            <a:pPr lvl="4"/>
            <a:r>
              <a:rPr lang="en-GB" altLang="en-US" dirty="0"/>
              <a:t>Fifth Outline Level</a:t>
            </a:r>
          </a:p>
          <a:p>
            <a:pPr lvl="4"/>
            <a:r>
              <a:rPr lang="en-GB" altLang="en-US" dirty="0"/>
              <a:t>Sixth Outline Level</a:t>
            </a:r>
          </a:p>
          <a:p>
            <a:pPr lvl="4"/>
            <a:r>
              <a:rPr lang="en-GB" altLang="en-US" dirty="0"/>
              <a:t>Seventh Outline Level</a:t>
            </a:r>
          </a:p>
        </p:txBody>
      </p:sp>
      <p:pic>
        <p:nvPicPr>
          <p:cNvPr id="9" name="Image 4" descr="bande-01.eps"/>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27384"/>
            <a:ext cx="9180512" cy="707202"/>
          </a:xfrm>
          <a:prstGeom prst="rect">
            <a:avLst/>
          </a:prstGeom>
        </p:spPr>
      </p:pic>
    </p:spTree>
    <p:extLst>
      <p:ext uri="{BB962C8B-B14F-4D97-AF65-F5344CB8AC3E}">
        <p14:creationId xmlns:p14="http://schemas.microsoft.com/office/powerpoint/2010/main" val="948139549"/>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iming>
    <p:tnLst>
      <p:par>
        <p:cTn xmlns:p14="http://schemas.microsoft.com/office/powerpoint/2010/main" id="1" dur="indefinite" restart="never" nodeType="tmRoot"/>
      </p:par>
    </p:tnLst>
  </p:timing>
  <p:hf sldNum="0" hdr="0"/>
  <p:txStyles>
    <p:titleStyle>
      <a:lvl1pPr algn="l" defTabSz="457200" rtl="0" eaLnBrk="0" fontAlgn="base" hangingPunct="0">
        <a:lnSpc>
          <a:spcPct val="98000"/>
        </a:lnSpc>
        <a:spcBef>
          <a:spcPct val="0"/>
        </a:spcBef>
        <a:spcAft>
          <a:spcPct val="0"/>
        </a:spcAft>
        <a:buClr>
          <a:srgbClr val="000000"/>
        </a:buClr>
        <a:buSzPct val="100000"/>
        <a:buFont typeface="Times New Roman" charset="0"/>
        <a:defRPr sz="3200" kern="1200">
          <a:solidFill>
            <a:srgbClr val="000000"/>
          </a:solidFill>
          <a:latin typeface="+mj-lt"/>
          <a:ea typeface="+mj-ea"/>
          <a:cs typeface="+mj-cs"/>
        </a:defRPr>
      </a:lvl1pPr>
      <a:lvl2pPr algn="l" defTabSz="457200" rtl="0" eaLnBrk="0" fontAlgn="base" hangingPunct="0">
        <a:lnSpc>
          <a:spcPct val="98000"/>
        </a:lnSpc>
        <a:spcBef>
          <a:spcPct val="0"/>
        </a:spcBef>
        <a:spcAft>
          <a:spcPct val="0"/>
        </a:spcAft>
        <a:buClr>
          <a:srgbClr val="000000"/>
        </a:buClr>
        <a:buSzPct val="100000"/>
        <a:buFont typeface="Times New Roman" charset="0"/>
        <a:defRPr sz="3200">
          <a:solidFill>
            <a:srgbClr val="000000"/>
          </a:solidFill>
          <a:latin typeface="Comic Sans MS" panose="030F0702030302020204" pitchFamily="66" charset="0"/>
          <a:ea typeface="Droid Sans Fallback" charset="0"/>
          <a:cs typeface="Droid Sans Fallback" charset="0"/>
        </a:defRPr>
      </a:lvl2pPr>
      <a:lvl3pPr algn="l" defTabSz="457200" rtl="0" eaLnBrk="0" fontAlgn="base" hangingPunct="0">
        <a:lnSpc>
          <a:spcPct val="98000"/>
        </a:lnSpc>
        <a:spcBef>
          <a:spcPct val="0"/>
        </a:spcBef>
        <a:spcAft>
          <a:spcPct val="0"/>
        </a:spcAft>
        <a:buClr>
          <a:srgbClr val="000000"/>
        </a:buClr>
        <a:buSzPct val="100000"/>
        <a:buFont typeface="Times New Roman" charset="0"/>
        <a:defRPr sz="3200">
          <a:solidFill>
            <a:srgbClr val="000000"/>
          </a:solidFill>
          <a:latin typeface="Comic Sans MS" panose="030F0702030302020204" pitchFamily="66" charset="0"/>
          <a:ea typeface="Droid Sans Fallback" charset="0"/>
          <a:cs typeface="Droid Sans Fallback" charset="0"/>
        </a:defRPr>
      </a:lvl3pPr>
      <a:lvl4pPr algn="l" defTabSz="457200" rtl="0" eaLnBrk="0" fontAlgn="base" hangingPunct="0">
        <a:lnSpc>
          <a:spcPct val="98000"/>
        </a:lnSpc>
        <a:spcBef>
          <a:spcPct val="0"/>
        </a:spcBef>
        <a:spcAft>
          <a:spcPct val="0"/>
        </a:spcAft>
        <a:buClr>
          <a:srgbClr val="000000"/>
        </a:buClr>
        <a:buSzPct val="100000"/>
        <a:buFont typeface="Times New Roman" charset="0"/>
        <a:defRPr sz="3200">
          <a:solidFill>
            <a:srgbClr val="000000"/>
          </a:solidFill>
          <a:latin typeface="Comic Sans MS" panose="030F0702030302020204" pitchFamily="66" charset="0"/>
          <a:ea typeface="Droid Sans Fallback" charset="0"/>
          <a:cs typeface="Droid Sans Fallback" charset="0"/>
        </a:defRPr>
      </a:lvl4pPr>
      <a:lvl5pPr algn="l" defTabSz="457200" rtl="0" eaLnBrk="0" fontAlgn="base" hangingPunct="0">
        <a:lnSpc>
          <a:spcPct val="98000"/>
        </a:lnSpc>
        <a:spcBef>
          <a:spcPct val="0"/>
        </a:spcBef>
        <a:spcAft>
          <a:spcPct val="0"/>
        </a:spcAft>
        <a:buClr>
          <a:srgbClr val="000000"/>
        </a:buClr>
        <a:buSzPct val="100000"/>
        <a:buFont typeface="Times New Roman" charset="0"/>
        <a:defRPr sz="3200">
          <a:solidFill>
            <a:srgbClr val="000000"/>
          </a:solidFill>
          <a:latin typeface="Comic Sans MS" panose="030F0702030302020204" pitchFamily="66" charset="0"/>
          <a:ea typeface="Droid Sans Fallback" charset="0"/>
          <a:cs typeface="Droid Sans Fallback" charset="0"/>
        </a:defRPr>
      </a:lvl5pPr>
      <a:lvl6pPr marL="2514600" indent="-228600" algn="l" defTabSz="457200" rtl="0" fontAlgn="base" hangingPunct="0">
        <a:lnSpc>
          <a:spcPct val="98000"/>
        </a:lnSpc>
        <a:spcBef>
          <a:spcPct val="0"/>
        </a:spcBef>
        <a:spcAft>
          <a:spcPct val="0"/>
        </a:spcAft>
        <a:buClr>
          <a:srgbClr val="000000"/>
        </a:buClr>
        <a:buSzPct val="100000"/>
        <a:buFont typeface="Times New Roman" panose="02020603050405020304" pitchFamily="18" charset="0"/>
        <a:defRPr sz="3200">
          <a:solidFill>
            <a:srgbClr val="000000"/>
          </a:solidFill>
          <a:latin typeface="Comic Sans MS" panose="030F0702030302020204" pitchFamily="66" charset="0"/>
          <a:ea typeface="Droid Sans Fallback" charset="0"/>
          <a:cs typeface="Droid Sans Fallback" charset="0"/>
        </a:defRPr>
      </a:lvl6pPr>
      <a:lvl7pPr marL="2971800" indent="-228600" algn="l" defTabSz="457200" rtl="0" fontAlgn="base" hangingPunct="0">
        <a:lnSpc>
          <a:spcPct val="98000"/>
        </a:lnSpc>
        <a:spcBef>
          <a:spcPct val="0"/>
        </a:spcBef>
        <a:spcAft>
          <a:spcPct val="0"/>
        </a:spcAft>
        <a:buClr>
          <a:srgbClr val="000000"/>
        </a:buClr>
        <a:buSzPct val="100000"/>
        <a:buFont typeface="Times New Roman" panose="02020603050405020304" pitchFamily="18" charset="0"/>
        <a:defRPr sz="3200">
          <a:solidFill>
            <a:srgbClr val="000000"/>
          </a:solidFill>
          <a:latin typeface="Comic Sans MS" panose="030F0702030302020204" pitchFamily="66" charset="0"/>
          <a:ea typeface="Droid Sans Fallback" charset="0"/>
          <a:cs typeface="Droid Sans Fallback" charset="0"/>
        </a:defRPr>
      </a:lvl7pPr>
      <a:lvl8pPr marL="3429000" indent="-228600" algn="l" defTabSz="457200" rtl="0" fontAlgn="base" hangingPunct="0">
        <a:lnSpc>
          <a:spcPct val="98000"/>
        </a:lnSpc>
        <a:spcBef>
          <a:spcPct val="0"/>
        </a:spcBef>
        <a:spcAft>
          <a:spcPct val="0"/>
        </a:spcAft>
        <a:buClr>
          <a:srgbClr val="000000"/>
        </a:buClr>
        <a:buSzPct val="100000"/>
        <a:buFont typeface="Times New Roman" panose="02020603050405020304" pitchFamily="18" charset="0"/>
        <a:defRPr sz="3200">
          <a:solidFill>
            <a:srgbClr val="000000"/>
          </a:solidFill>
          <a:latin typeface="Comic Sans MS" panose="030F0702030302020204" pitchFamily="66" charset="0"/>
          <a:ea typeface="Droid Sans Fallback" charset="0"/>
          <a:cs typeface="Droid Sans Fallback" charset="0"/>
        </a:defRPr>
      </a:lvl8pPr>
      <a:lvl9pPr marL="3886200" indent="-228600" algn="l" defTabSz="457200" rtl="0" fontAlgn="base" hangingPunct="0">
        <a:lnSpc>
          <a:spcPct val="98000"/>
        </a:lnSpc>
        <a:spcBef>
          <a:spcPct val="0"/>
        </a:spcBef>
        <a:spcAft>
          <a:spcPct val="0"/>
        </a:spcAft>
        <a:buClr>
          <a:srgbClr val="000000"/>
        </a:buClr>
        <a:buSzPct val="100000"/>
        <a:buFont typeface="Times New Roman" panose="02020603050405020304" pitchFamily="18" charset="0"/>
        <a:defRPr sz="3200">
          <a:solidFill>
            <a:srgbClr val="000000"/>
          </a:solidFill>
          <a:latin typeface="Comic Sans MS" panose="030F0702030302020204" pitchFamily="66" charset="0"/>
          <a:ea typeface="Droid Sans Fallback" charset="0"/>
          <a:cs typeface="Droid Sans Fallback" charset="0"/>
        </a:defRPr>
      </a:lvl9pPr>
    </p:titleStyle>
    <p:bodyStyle>
      <a:lvl1pPr marL="342900" indent="-342900" algn="l" defTabSz="457200" rtl="0" eaLnBrk="0" fontAlgn="base" hangingPunct="0">
        <a:lnSpc>
          <a:spcPct val="93000"/>
        </a:lnSpc>
        <a:spcBef>
          <a:spcPct val="0"/>
        </a:spcBef>
        <a:spcAft>
          <a:spcPts val="1425"/>
        </a:spcAft>
        <a:buClr>
          <a:srgbClr val="000000"/>
        </a:buClr>
        <a:buSzPct val="100000"/>
        <a:buFont typeface="Times New Roman" charset="0"/>
        <a:defRPr kern="1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charset="0"/>
        <a:defRPr sz="1400" kern="1200">
          <a:solidFill>
            <a:srgbClr val="000000"/>
          </a:solidFill>
          <a:latin typeface="+mn-lt"/>
          <a:ea typeface="+mn-ea"/>
          <a:cs typeface="+mn-cs"/>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charset="0"/>
        <a:defRPr sz="1400" kern="1200">
          <a:solidFill>
            <a:srgbClr val="000000"/>
          </a:solidFill>
          <a:latin typeface="+mn-lt"/>
          <a:ea typeface="+mn-ea"/>
          <a:cs typeface="+mn-cs"/>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charset="0"/>
        <a:defRPr sz="1400" kern="1200">
          <a:solidFill>
            <a:srgbClr val="000000"/>
          </a:solidFill>
          <a:latin typeface="+mn-lt"/>
          <a:ea typeface="+mn-ea"/>
          <a:cs typeface="+mn-cs"/>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pPr defTabSz="457200"/>
            <a:fld id="{0FA004B2-1541-5046-B6F2-22AF56585712}" type="slidenum">
              <a:rPr lang="en-US" smtClean="0">
                <a:solidFill>
                  <a:prstClr val="black"/>
                </a:solidFill>
                <a:latin typeface="Calibri"/>
              </a:rPr>
              <a:pPr defTabSz="457200"/>
              <a:t>‹#›</a:t>
            </a:fld>
            <a:endParaRPr lang="en-US" dirty="0">
              <a:solidFill>
                <a:prstClr val="black"/>
              </a:solidFill>
              <a:latin typeface="Calibri"/>
            </a:endParaRPr>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2975212" y="6311960"/>
            <a:ext cx="3316406" cy="226001"/>
          </a:xfrm>
          <a:prstGeom prst="rect">
            <a:avLst/>
          </a:prstGeom>
        </p:spPr>
        <p:txBody>
          <a:bodyPr vert="horz" lIns="91440" tIns="45720" rIns="91440" bIns="45720" rtlCol="0" anchor="ctr"/>
          <a:lstStyle>
            <a:lvl1pPr algn="ctr">
              <a:defRPr sz="1200">
                <a:solidFill>
                  <a:schemeClr val="tx1"/>
                </a:solidFill>
              </a:defRPr>
            </a:lvl1pPr>
          </a:lstStyle>
          <a:p>
            <a:pPr defTabSz="457200"/>
            <a:r>
              <a:rPr lang="en-GB" smtClean="0">
                <a:solidFill>
                  <a:prstClr val="black"/>
                </a:solidFill>
                <a:latin typeface="Calibri"/>
              </a:rPr>
              <a:t>LRossi-LHC Up@10th CERN-KEK committe</a:t>
            </a:r>
            <a:endParaRPr lang="en-GB" dirty="0">
              <a:solidFill>
                <a:prstClr val="black"/>
              </a:solidFill>
              <a:latin typeface="Calibri"/>
            </a:endParaRPr>
          </a:p>
        </p:txBody>
      </p:sp>
    </p:spTree>
    <p:extLst>
      <p:ext uri="{BB962C8B-B14F-4D97-AF65-F5344CB8AC3E}">
        <p14:creationId xmlns:p14="http://schemas.microsoft.com/office/powerpoint/2010/main" val="32406467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iming>
    <p:tnLst>
      <p:par>
        <p:cTn xmlns:p14="http://schemas.microsoft.com/office/powerpoint/2010/mai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6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C49B73-B8B8-4802-9578-1C4F0DA81C56}" type="datetimeFigureOut">
              <a:rPr kumimoji="1" lang="ja-JP" altLang="en-US" smtClean="0">
                <a:solidFill>
                  <a:prstClr val="black">
                    <a:tint val="75000"/>
                  </a:prstClr>
                </a:solidFill>
                <a:latin typeface="Calibri"/>
                <a:ea typeface="ＭＳ Ｐゴシック"/>
              </a:rPr>
              <a:pPr/>
              <a:t>30/05/16</a:t>
            </a:fld>
            <a:endParaRPr kumimoji="1"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6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6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22E3F3-78E3-467A-9B8D-E5498ABBA7FE}" type="slidenum">
              <a:rPr kumimoji="1" lang="ja-JP" altLang="en-US" smtClean="0">
                <a:solidFill>
                  <a:prstClr val="black">
                    <a:tint val="75000"/>
                  </a:prstClr>
                </a:solidFill>
                <a:latin typeface="Calibri"/>
                <a:ea typeface="ＭＳ Ｐゴシック"/>
              </a:rPr>
              <a:pPr/>
              <a:t>‹#›</a:t>
            </a:fld>
            <a:endParaRPr kumimoji="1"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3660377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2015/7/30</a:t>
            </a:r>
            <a:endParaRPr kumimoji="1"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C.Ohmori@CERN-KEK Committee</a:t>
            </a:r>
            <a:endParaRPr kumimoji="1"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7D53F-081C-4015-9E87-EE7442C70678}" type="slidenum">
              <a:rPr kumimoji="1" lang="ja-JP" altLang="en-US" smtClean="0">
                <a:solidFill>
                  <a:prstClr val="black">
                    <a:tint val="75000"/>
                  </a:prstClr>
                </a:solidFill>
                <a:latin typeface="Calibri"/>
                <a:ea typeface="ＭＳ Ｐゴシック"/>
              </a:rPr>
              <a:pPr/>
              <a:t>‹#›</a:t>
            </a:fld>
            <a:endParaRPr kumimoji="1"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3809105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hf hd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2015/7/30</a:t>
            </a:r>
            <a:endParaRPr kumimoji="1"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solidFill>
                  <a:prstClr val="black">
                    <a:tint val="75000"/>
                  </a:prstClr>
                </a:solidFill>
                <a:latin typeface="Calibri"/>
                <a:ea typeface="ＭＳ Ｐゴシック"/>
              </a:rPr>
              <a:t>C.Ohmori@CERN-KEK Committee</a:t>
            </a:r>
            <a:endParaRPr kumimoji="1"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17D53F-081C-4015-9E87-EE7442C70678}" type="slidenum">
              <a:rPr kumimoji="1" lang="ja-JP" altLang="en-US" smtClean="0">
                <a:solidFill>
                  <a:prstClr val="black">
                    <a:tint val="75000"/>
                  </a:prstClr>
                </a:solidFill>
                <a:latin typeface="Calibri"/>
                <a:ea typeface="ＭＳ Ｐゴシック"/>
              </a:rPr>
              <a:pPr/>
              <a:t>‹#›</a:t>
            </a:fld>
            <a:endParaRPr kumimoji="1"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7396433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hf hd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4.xml"/><Relationship Id="rId2" Type="http://schemas.openxmlformats.org/officeDocument/2006/relationships/image" Target="../media/image2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5.xml.rels><?xml version="1.0" encoding="UTF-8" standalone="yes"?>
<Relationships xmlns="http://schemas.openxmlformats.org/package/2006/relationships"><Relationship Id="rId11" Type="http://schemas.openxmlformats.org/officeDocument/2006/relationships/image" Target="../media/image22.png"/><Relationship Id="rId12" Type="http://schemas.openxmlformats.org/officeDocument/2006/relationships/hyperlink" Target="http://www.iconarchive.com/show/flag-icons-by-gosquared/Spain-icon.html" TargetMode="External"/><Relationship Id="rId13" Type="http://schemas.openxmlformats.org/officeDocument/2006/relationships/image" Target="../media/image23.png"/><Relationship Id="rId14" Type="http://schemas.openxmlformats.org/officeDocument/2006/relationships/image" Target="../media/image24.png"/><Relationship Id="rId15" Type="http://schemas.openxmlformats.org/officeDocument/2006/relationships/hyperlink" Target="http://www.iconarchive.com/show/flag-icons-by-gosquared/United-Kingdom-icon.html" TargetMode="External"/><Relationship Id="rId16" Type="http://schemas.openxmlformats.org/officeDocument/2006/relationships/image" Target="../media/image25.png"/><Relationship Id="rId1" Type="http://schemas.openxmlformats.org/officeDocument/2006/relationships/slideLayout" Target="../slideLayouts/slideLayout14.xml"/><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hyperlink" Target="http://www.iconarchive.com/show/flag-icons-by-gosquared/United-States-icon.html" TargetMode="External"/><Relationship Id="rId5" Type="http://schemas.openxmlformats.org/officeDocument/2006/relationships/image" Target="../media/image19.png"/><Relationship Id="rId6" Type="http://schemas.openxmlformats.org/officeDocument/2006/relationships/hyperlink" Target="http://www.iconarchive.com/show/flag-icons-by-gosquared/Japan-icon.html" TargetMode="External"/><Relationship Id="rId7" Type="http://schemas.openxmlformats.org/officeDocument/2006/relationships/image" Target="../media/image20.png"/><Relationship Id="rId8" Type="http://schemas.openxmlformats.org/officeDocument/2006/relationships/hyperlink" Target="http://www.iconarchive.com/show/flag-icons-by-gosquared/France-icon.html" TargetMode="External"/><Relationship Id="rId9" Type="http://schemas.openxmlformats.org/officeDocument/2006/relationships/image" Target="../media/image21.png"/><Relationship Id="rId10" Type="http://schemas.openxmlformats.org/officeDocument/2006/relationships/hyperlink" Target="http://www.iconarchive.com/show/flag-icons-by-gosquared/Italy-icon.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a:effectLst/>
              </a:rPr>
              <a:t>LHC consolidation, upgrades and R&amp;D for future hadron machines</a:t>
            </a:r>
            <a:r>
              <a:rPr lang="en-US" dirty="0">
                <a:effectLst/>
              </a:rPr>
              <a:t> </a:t>
            </a:r>
            <a:endParaRPr lang="en-GB" dirty="0"/>
          </a:p>
        </p:txBody>
      </p:sp>
      <p:sp>
        <p:nvSpPr>
          <p:cNvPr id="3" name="Subtitle 2"/>
          <p:cNvSpPr>
            <a:spLocks noGrp="1"/>
          </p:cNvSpPr>
          <p:nvPr>
            <p:ph type="subTitle" idx="1"/>
          </p:nvPr>
        </p:nvSpPr>
        <p:spPr/>
        <p:txBody>
          <a:bodyPr/>
          <a:lstStyle/>
          <a:p>
            <a:r>
              <a:rPr lang="en-GB" dirty="0" smtClean="0"/>
              <a:t>Steinar Stapnes</a:t>
            </a:r>
            <a:r>
              <a:rPr lang="en-GB" dirty="0" smtClean="0"/>
              <a:t>/ WP 1</a:t>
            </a:r>
            <a:endParaRPr lang="en-GB" dirty="0"/>
          </a:p>
        </p:txBody>
      </p:sp>
    </p:spTree>
    <p:extLst>
      <p:ext uri="{BB962C8B-B14F-4D97-AF65-F5344CB8AC3E}">
        <p14:creationId xmlns:p14="http://schemas.microsoft.com/office/powerpoint/2010/main" val="387839562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57162" y="1144800"/>
            <a:ext cx="4314838" cy="5558042"/>
          </a:xfrm>
          <a:solidFill>
            <a:schemeClr val="bg1"/>
          </a:solidFill>
        </p:spPr>
        <p:txBody>
          <a:bodyPr>
            <a:noAutofit/>
          </a:bodyPr>
          <a:lstStyle/>
          <a:p>
            <a:r>
              <a:rPr lang="en-US" sz="2000" dirty="0" err="1" smtClean="0"/>
              <a:t>Secondments</a:t>
            </a:r>
            <a:r>
              <a:rPr lang="en-US" sz="2000" dirty="0"/>
              <a:t>/</a:t>
            </a:r>
            <a:r>
              <a:rPr lang="en-US" sz="2000" dirty="0" smtClean="0"/>
              <a:t>travels currently mostly linked to preparation (prototyping) of the separation dipoles for HL-LHC</a:t>
            </a:r>
          </a:p>
          <a:p>
            <a:r>
              <a:rPr lang="en-US" sz="2000" dirty="0" smtClean="0"/>
              <a:t>Testing of 2m prototyping ongoing this week (</a:t>
            </a:r>
            <a:r>
              <a:rPr lang="en-US" sz="2000" dirty="0" err="1" smtClean="0"/>
              <a:t>A.Musso</a:t>
            </a:r>
            <a:r>
              <a:rPr lang="en-US" sz="2000" dirty="0" smtClean="0"/>
              <a:t> </a:t>
            </a:r>
            <a:r>
              <a:rPr lang="en-US" sz="2000" dirty="0" smtClean="0"/>
              <a:t>currently at KEK) </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p:txBody>
      </p:sp>
      <p:sp>
        <p:nvSpPr>
          <p:cNvPr id="4" name="Title 3"/>
          <p:cNvSpPr>
            <a:spLocks noGrp="1"/>
          </p:cNvSpPr>
          <p:nvPr>
            <p:ph type="title"/>
          </p:nvPr>
        </p:nvSpPr>
        <p:spPr/>
        <p:txBody>
          <a:bodyPr/>
          <a:lstStyle/>
          <a:p>
            <a:r>
              <a:rPr lang="en-US" dirty="0" smtClean="0"/>
              <a:t>HL-LHC </a:t>
            </a:r>
            <a:endParaRPr lang="en-US" dirty="0"/>
          </a:p>
        </p:txBody>
      </p:sp>
      <p:pic>
        <p:nvPicPr>
          <p:cNvPr id="7" name="Picture 6"/>
          <p:cNvPicPr>
            <a:picLocks noChangeAspect="1"/>
          </p:cNvPicPr>
          <p:nvPr/>
        </p:nvPicPr>
        <p:blipFill>
          <a:blip r:embed="rId2"/>
          <a:stretch>
            <a:fillRect/>
          </a:stretch>
        </p:blipFill>
        <p:spPr>
          <a:xfrm>
            <a:off x="4847866" y="481203"/>
            <a:ext cx="3994159" cy="2771457"/>
          </a:xfrm>
          <a:prstGeom prst="rect">
            <a:avLst/>
          </a:prstGeom>
        </p:spPr>
      </p:pic>
      <p:pic>
        <p:nvPicPr>
          <p:cNvPr id="8" name="Picture 7"/>
          <p:cNvPicPr>
            <a:picLocks noChangeAspect="1"/>
          </p:cNvPicPr>
          <p:nvPr/>
        </p:nvPicPr>
        <p:blipFill>
          <a:blip r:embed="rId3"/>
          <a:stretch>
            <a:fillRect/>
          </a:stretch>
        </p:blipFill>
        <p:spPr>
          <a:xfrm>
            <a:off x="391654" y="3263347"/>
            <a:ext cx="4140200" cy="2489200"/>
          </a:xfrm>
          <a:prstGeom prst="rect">
            <a:avLst/>
          </a:prstGeom>
        </p:spPr>
      </p:pic>
      <p:pic>
        <p:nvPicPr>
          <p:cNvPr id="9" name="Picture 8"/>
          <p:cNvPicPr>
            <a:picLocks noChangeAspect="1"/>
          </p:cNvPicPr>
          <p:nvPr/>
        </p:nvPicPr>
        <p:blipFill>
          <a:blip r:embed="rId4"/>
          <a:stretch>
            <a:fillRect/>
          </a:stretch>
        </p:blipFill>
        <p:spPr>
          <a:xfrm>
            <a:off x="4856092" y="3495262"/>
            <a:ext cx="3441662" cy="3019002"/>
          </a:xfrm>
          <a:prstGeom prst="rect">
            <a:avLst/>
          </a:prstGeom>
        </p:spPr>
      </p:pic>
    </p:spTree>
    <p:extLst>
      <p:ext uri="{BB962C8B-B14F-4D97-AF65-F5344CB8AC3E}">
        <p14:creationId xmlns:p14="http://schemas.microsoft.com/office/powerpoint/2010/main" val="342790889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Advantages of</a:t>
            </a:r>
            <a:r>
              <a:rPr kumimoji="1" lang="en-US" altLang="ja-JP" dirty="0" smtClean="0"/>
              <a:t> Magnetic Alloy (</a:t>
            </a:r>
            <a:r>
              <a:rPr kumimoji="1" lang="en-US" altLang="ja-JP" dirty="0" err="1" smtClean="0"/>
              <a:t>Finemet</a:t>
            </a:r>
            <a:r>
              <a:rPr kumimoji="1" lang="en-US" altLang="ja-JP" dirty="0" smtClean="0"/>
              <a:t>®) Cavity for PSB/PS Case</a:t>
            </a:r>
            <a:endParaRPr kumimoji="1" lang="ja-JP" altLang="en-US" dirty="0"/>
          </a:p>
        </p:txBody>
      </p:sp>
      <p:sp>
        <p:nvSpPr>
          <p:cNvPr id="10" name="日付プレースホルダー 9"/>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11" name="フッター プレースホルダー 10"/>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12" name="スライド番号プレースホルダー 11"/>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11</a:t>
            </a:fld>
            <a:endParaRPr lang="ja-JP" altLang="en-US">
              <a:solidFill>
                <a:prstClr val="black">
                  <a:tint val="75000"/>
                </a:prstClr>
              </a:solidFill>
              <a:latin typeface="Calibri"/>
              <a:ea typeface="ＭＳ Ｐゴシック"/>
            </a:endParaRPr>
          </a:p>
        </p:txBody>
      </p:sp>
      <p:sp>
        <p:nvSpPr>
          <p:cNvPr id="14" name="コンテンツ プレースホルダー 13"/>
          <p:cNvSpPr>
            <a:spLocks noGrp="1"/>
          </p:cNvSpPr>
          <p:nvPr>
            <p:ph idx="1"/>
          </p:nvPr>
        </p:nvSpPr>
        <p:spPr>
          <a:xfrm>
            <a:off x="0" y="1528763"/>
            <a:ext cx="9144000" cy="470854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77500" lnSpcReduction="20000"/>
          </a:bodyPr>
          <a:lstStyle/>
          <a:p>
            <a:pPr marL="0" indent="0">
              <a:buNone/>
            </a:pPr>
            <a:r>
              <a:rPr lang="en-US" altLang="ja-JP" dirty="0"/>
              <a:t>RF cavity loaded with </a:t>
            </a:r>
            <a:r>
              <a:rPr lang="en-US" altLang="ja-JP" dirty="0">
                <a:solidFill>
                  <a:srgbClr val="FF0000"/>
                </a:solidFill>
              </a:rPr>
              <a:t>magnetic alloy cores</a:t>
            </a:r>
          </a:p>
          <a:p>
            <a:r>
              <a:rPr lang="en-US" altLang="ja-JP" dirty="0"/>
              <a:t>High field gradient -&gt; </a:t>
            </a:r>
          </a:p>
          <a:p>
            <a:pPr marL="0" indent="0">
              <a:buNone/>
            </a:pPr>
            <a:r>
              <a:rPr lang="en-US" altLang="ja-JP" dirty="0" smtClean="0"/>
              <a:t>	Replacement </a:t>
            </a:r>
            <a:r>
              <a:rPr lang="en-US" altLang="ja-JP" dirty="0"/>
              <a:t>of PSB </a:t>
            </a:r>
            <a:r>
              <a:rPr lang="en-US" altLang="ja-JP" dirty="0" smtClean="0"/>
              <a:t>cavities</a:t>
            </a:r>
          </a:p>
          <a:p>
            <a:pPr marL="0" indent="0">
              <a:buNone/>
            </a:pPr>
            <a:r>
              <a:rPr lang="en-US" altLang="ja-JP" dirty="0"/>
              <a:t>	E</a:t>
            </a:r>
            <a:r>
              <a:rPr lang="en-US" altLang="ja-JP" dirty="0" smtClean="0"/>
              <a:t>nough voltage to damp coupled bunch instability at PS</a:t>
            </a:r>
            <a:endParaRPr lang="en-US" altLang="ja-JP" dirty="0"/>
          </a:p>
          <a:p>
            <a:r>
              <a:rPr lang="en-US" altLang="ja-JP" dirty="0"/>
              <a:t>Wideband system </a:t>
            </a:r>
            <a:r>
              <a:rPr lang="en-US" altLang="ja-JP" dirty="0" smtClean="0"/>
              <a:t>-&gt;</a:t>
            </a:r>
          </a:p>
          <a:p>
            <a:pPr marL="0" indent="0">
              <a:buNone/>
            </a:pPr>
            <a:r>
              <a:rPr lang="en-US" altLang="ja-JP" dirty="0"/>
              <a:t>	</a:t>
            </a:r>
            <a:r>
              <a:rPr lang="en-US" altLang="ja-JP" dirty="0" smtClean="0"/>
              <a:t>dual </a:t>
            </a:r>
            <a:r>
              <a:rPr lang="en-US" altLang="ja-JP" dirty="0"/>
              <a:t>harmonic acceleration for </a:t>
            </a:r>
            <a:r>
              <a:rPr lang="en-US" altLang="ja-JP" dirty="0" smtClean="0"/>
              <a:t>PSB 	</a:t>
            </a:r>
          </a:p>
          <a:p>
            <a:pPr marL="0" indent="0">
              <a:buNone/>
            </a:pPr>
            <a:r>
              <a:rPr lang="en-US" altLang="ja-JP" dirty="0"/>
              <a:t>	</a:t>
            </a:r>
            <a:r>
              <a:rPr lang="en-US" altLang="ja-JP" dirty="0" smtClean="0"/>
              <a:t>compensation </a:t>
            </a:r>
            <a:r>
              <a:rPr lang="en-US" altLang="ja-JP" dirty="0"/>
              <a:t>of multi-harmonics for PS </a:t>
            </a:r>
            <a:endParaRPr lang="en-US" altLang="ja-JP" dirty="0" smtClean="0"/>
          </a:p>
          <a:p>
            <a:pPr marL="342900" lvl="1" indent="-342900">
              <a:buFont typeface="Arial" panose="020B0604020202020204" pitchFamily="34" charset="0"/>
              <a:buChar char="•"/>
            </a:pPr>
            <a:r>
              <a:rPr lang="en-US" altLang="ja-JP" sz="3200" dirty="0"/>
              <a:t>Stable/medium </a:t>
            </a:r>
            <a:r>
              <a:rPr lang="en-US" altLang="ja-JP" sz="3200" dirty="0" smtClean="0"/>
              <a:t>impedance</a:t>
            </a:r>
          </a:p>
          <a:p>
            <a:pPr marL="0" lvl="1" indent="0">
              <a:buNone/>
            </a:pPr>
            <a:r>
              <a:rPr lang="en-US" altLang="ja-JP" sz="3200" dirty="0"/>
              <a:t>	</a:t>
            </a:r>
            <a:r>
              <a:rPr lang="en-US" altLang="ja-JP" sz="3200" dirty="0" smtClean="0"/>
              <a:t>Compact </a:t>
            </a:r>
            <a:r>
              <a:rPr lang="en-US" altLang="ja-JP" sz="3200" dirty="0"/>
              <a:t>RF system driven by </a:t>
            </a:r>
            <a:r>
              <a:rPr lang="en-US" altLang="ja-JP" sz="3900" dirty="0">
                <a:solidFill>
                  <a:srgbClr val="FF0000"/>
                </a:solidFill>
              </a:rPr>
              <a:t>solid state </a:t>
            </a:r>
            <a:r>
              <a:rPr lang="en-US" altLang="ja-JP" sz="3900" dirty="0" smtClean="0">
                <a:solidFill>
                  <a:srgbClr val="FF0000"/>
                </a:solidFill>
              </a:rPr>
              <a:t>amplifiers</a:t>
            </a:r>
            <a:endParaRPr lang="en-US" altLang="ja-JP" dirty="0" smtClean="0"/>
          </a:p>
          <a:p>
            <a:r>
              <a:rPr lang="en-US" altLang="ja-JP" dirty="0" smtClean="0"/>
              <a:t>Multi-cell structure (24-36 cell / PSB ring, 24 is enough)</a:t>
            </a:r>
          </a:p>
          <a:p>
            <a:pPr marL="0" indent="0">
              <a:buNone/>
            </a:pPr>
            <a:r>
              <a:rPr lang="en-US" altLang="ja-JP" dirty="0"/>
              <a:t>	</a:t>
            </a:r>
            <a:r>
              <a:rPr lang="en-US" altLang="ja-JP" dirty="0" smtClean="0"/>
              <a:t>Reduction of down time</a:t>
            </a:r>
          </a:p>
          <a:p>
            <a:r>
              <a:rPr lang="en-US" altLang="ja-JP" dirty="0" smtClean="0"/>
              <a:t>Cost reduction: no bias PS, no tube, no anode PS </a:t>
            </a:r>
          </a:p>
        </p:txBody>
      </p:sp>
    </p:spTree>
    <p:extLst>
      <p:ext uri="{BB962C8B-B14F-4D97-AF65-F5344CB8AC3E}">
        <p14:creationId xmlns:p14="http://schemas.microsoft.com/office/powerpoint/2010/main" val="254696654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lang="en-US" altLang="ja-JP" smtClean="0">
                <a:solidFill>
                  <a:prstClr val="black">
                    <a:tint val="75000"/>
                  </a:prstClr>
                </a:solidFill>
                <a:latin typeface="Calibri"/>
                <a:ea typeface="ＭＳ Ｐゴシック"/>
              </a:rPr>
              <a:t>2015/7/30</a:t>
            </a:r>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r>
              <a:rPr lang="en-US" altLang="ja-JP" smtClean="0">
                <a:solidFill>
                  <a:prstClr val="black">
                    <a:tint val="75000"/>
                  </a:prstClr>
                </a:solidFill>
                <a:latin typeface="Calibri"/>
                <a:ea typeface="ＭＳ Ｐゴシック"/>
              </a:rPr>
              <a:t>C.Ohmori@CERN-KEK Committee</a:t>
            </a:r>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1517D53F-081C-4015-9E87-EE7442C70678}" type="slidenum">
              <a:rPr lang="ja-JP" altLang="en-US" smtClean="0">
                <a:solidFill>
                  <a:prstClr val="black">
                    <a:tint val="75000"/>
                  </a:prstClr>
                </a:solidFill>
                <a:latin typeface="Calibri"/>
                <a:ea typeface="ＭＳ Ｐゴシック"/>
              </a:rPr>
              <a:pPr/>
              <a:t>12</a:t>
            </a:fld>
            <a:endParaRPr lang="ja-JP" altLang="en-US">
              <a:solidFill>
                <a:prstClr val="black">
                  <a:tint val="75000"/>
                </a:prstClr>
              </a:solidFill>
              <a:latin typeface="Calibri"/>
              <a:ea typeface="ＭＳ Ｐゴシック"/>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518" y="125385"/>
            <a:ext cx="8321406" cy="6255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グループ化 8"/>
          <p:cNvGrpSpPr/>
          <p:nvPr/>
        </p:nvGrpSpPr>
        <p:grpSpPr>
          <a:xfrm>
            <a:off x="383084" y="1628800"/>
            <a:ext cx="4044900" cy="3598659"/>
            <a:chOff x="383084" y="1628800"/>
            <a:chExt cx="4044900" cy="3598659"/>
          </a:xfrm>
        </p:grpSpPr>
        <p:sp>
          <p:nvSpPr>
            <p:cNvPr id="5" name="正方形/長方形 4"/>
            <p:cNvSpPr/>
            <p:nvPr/>
          </p:nvSpPr>
          <p:spPr>
            <a:xfrm>
              <a:off x="539552" y="1628800"/>
              <a:ext cx="3888432" cy="129614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latin typeface="Calibri"/>
                <a:ea typeface="ＭＳ Ｐゴシック"/>
              </a:endParaRPr>
            </a:p>
          </p:txBody>
        </p:sp>
        <p:sp>
          <p:nvSpPr>
            <p:cNvPr id="7" name="正方形/長方形 6"/>
            <p:cNvSpPr/>
            <p:nvPr/>
          </p:nvSpPr>
          <p:spPr>
            <a:xfrm>
              <a:off x="547502" y="3140968"/>
              <a:ext cx="3880482" cy="115212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prstClr val="white"/>
                </a:solidFill>
                <a:latin typeface="Calibri"/>
                <a:ea typeface="ＭＳ Ｐゴシック"/>
              </a:endParaRPr>
            </a:p>
          </p:txBody>
        </p:sp>
        <p:sp>
          <p:nvSpPr>
            <p:cNvPr id="6" name="テキスト ボックス 5"/>
            <p:cNvSpPr txBox="1"/>
            <p:nvPr/>
          </p:nvSpPr>
          <p:spPr>
            <a:xfrm>
              <a:off x="383084" y="4581128"/>
              <a:ext cx="4032448" cy="646331"/>
            </a:xfrm>
            <a:prstGeom prst="rect">
              <a:avLst/>
            </a:prstGeom>
            <a:noFill/>
          </p:spPr>
          <p:txBody>
            <a:bodyPr wrap="square" rtlCol="0">
              <a:spAutoFit/>
            </a:bodyPr>
            <a:lstStyle/>
            <a:p>
              <a:r>
                <a:rPr kumimoji="1" lang="en-US" altLang="ja-JP" b="1" dirty="0" err="1" smtClean="0">
                  <a:solidFill>
                    <a:srgbClr val="FF0000"/>
                  </a:solidFill>
                  <a:latin typeface="Calibri"/>
                  <a:ea typeface="ＭＳ Ｐゴシック"/>
                </a:rPr>
                <a:t>Finemet</a:t>
              </a:r>
              <a:r>
                <a:rPr kumimoji="1" lang="en-US" altLang="ja-JP" b="1" dirty="0" smtClean="0">
                  <a:solidFill>
                    <a:srgbClr val="FF0000"/>
                  </a:solidFill>
                  <a:latin typeface="Calibri"/>
                  <a:ea typeface="ＭＳ Ｐゴシック"/>
                </a:rPr>
                <a:t> cavities may (will) work as C02 &amp; C04 systems</a:t>
              </a:r>
              <a:endParaRPr kumimoji="1" lang="ja-JP" altLang="en-US" b="1" dirty="0">
                <a:solidFill>
                  <a:srgbClr val="FF0000"/>
                </a:solidFill>
                <a:latin typeface="Calibri"/>
                <a:ea typeface="ＭＳ Ｐゴシック"/>
              </a:endParaRPr>
            </a:p>
          </p:txBody>
        </p:sp>
      </p:grpSp>
      <p:sp>
        <p:nvSpPr>
          <p:cNvPr id="8" name="テキスト ボックス 7"/>
          <p:cNvSpPr txBox="1"/>
          <p:nvPr/>
        </p:nvSpPr>
        <p:spPr>
          <a:xfrm>
            <a:off x="5220072" y="6011996"/>
            <a:ext cx="2903424" cy="369332"/>
          </a:xfrm>
          <a:prstGeom prst="rect">
            <a:avLst/>
          </a:prstGeom>
          <a:noFill/>
        </p:spPr>
        <p:txBody>
          <a:bodyPr wrap="none" rtlCol="0">
            <a:spAutoFit/>
          </a:bodyPr>
          <a:lstStyle/>
          <a:p>
            <a:r>
              <a:rPr kumimoji="1" lang="en-US" altLang="ja-JP" dirty="0" smtClean="0">
                <a:solidFill>
                  <a:prstClr val="black"/>
                </a:solidFill>
                <a:latin typeface="Calibri"/>
                <a:ea typeface="ＭＳ Ｐゴシック"/>
              </a:rPr>
              <a:t>M. </a:t>
            </a:r>
            <a:r>
              <a:rPr kumimoji="1" lang="en-US" altLang="ja-JP" dirty="0" err="1" smtClean="0">
                <a:solidFill>
                  <a:prstClr val="black"/>
                </a:solidFill>
                <a:latin typeface="Calibri"/>
                <a:ea typeface="ＭＳ Ｐゴシック"/>
              </a:rPr>
              <a:t>Poluzzi</a:t>
            </a:r>
            <a:r>
              <a:rPr kumimoji="1" lang="en-US" altLang="ja-JP" dirty="0" smtClean="0">
                <a:solidFill>
                  <a:prstClr val="black"/>
                </a:solidFill>
                <a:latin typeface="Calibri"/>
                <a:ea typeface="ＭＳ Ｐゴシック"/>
              </a:rPr>
              <a:t> @ </a:t>
            </a:r>
            <a:r>
              <a:rPr kumimoji="1" lang="en-US" altLang="ja-JP" dirty="0" err="1" smtClean="0">
                <a:solidFill>
                  <a:prstClr val="black"/>
                </a:solidFill>
                <a:latin typeface="Calibri"/>
                <a:ea typeface="ＭＳ Ｐゴシック"/>
              </a:rPr>
              <a:t>Finemet</a:t>
            </a:r>
            <a:r>
              <a:rPr kumimoji="1" lang="en-US" altLang="ja-JP" dirty="0" smtClean="0">
                <a:solidFill>
                  <a:prstClr val="black"/>
                </a:solidFill>
                <a:latin typeface="Calibri"/>
                <a:ea typeface="ＭＳ Ｐゴシック"/>
              </a:rPr>
              <a:t> review</a:t>
            </a:r>
            <a:endParaRPr kumimoji="1" lang="ja-JP" altLang="en-US" dirty="0">
              <a:solidFill>
                <a:prstClr val="black"/>
              </a:solidFill>
              <a:latin typeface="Calibri"/>
              <a:ea typeface="ＭＳ Ｐゴシック"/>
            </a:endParaRPr>
          </a:p>
        </p:txBody>
      </p:sp>
    </p:spTree>
    <p:extLst>
      <p:ext uri="{BB962C8B-B14F-4D97-AF65-F5344CB8AC3E}">
        <p14:creationId xmlns:p14="http://schemas.microsoft.com/office/powerpoint/2010/main" val="25988526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257162" y="1144800"/>
            <a:ext cx="4314838" cy="5558042"/>
          </a:xfrm>
          <a:solidFill>
            <a:schemeClr val="bg1"/>
          </a:solidFill>
        </p:spPr>
        <p:txBody>
          <a:bodyPr>
            <a:noAutofit/>
          </a:bodyPr>
          <a:lstStyle/>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p:txBody>
      </p:sp>
      <p:sp>
        <p:nvSpPr>
          <p:cNvPr id="4" name="Title 3"/>
          <p:cNvSpPr>
            <a:spLocks noGrp="1"/>
          </p:cNvSpPr>
          <p:nvPr>
            <p:ph type="title"/>
          </p:nvPr>
        </p:nvSpPr>
        <p:spPr/>
        <p:txBody>
          <a:bodyPr/>
          <a:lstStyle/>
          <a:p>
            <a:r>
              <a:rPr lang="en-US" dirty="0" smtClean="0"/>
              <a:t>LHC Injector Upgrade</a:t>
            </a:r>
            <a:r>
              <a:rPr lang="en-US" dirty="0" smtClean="0"/>
              <a:t> </a:t>
            </a:r>
            <a:endParaRPr lang="en-US" dirty="0"/>
          </a:p>
        </p:txBody>
      </p:sp>
      <p:pic>
        <p:nvPicPr>
          <p:cNvPr id="3" name="Picture 2"/>
          <p:cNvPicPr>
            <a:picLocks noChangeAspect="1"/>
          </p:cNvPicPr>
          <p:nvPr/>
        </p:nvPicPr>
        <p:blipFill>
          <a:blip r:embed="rId2"/>
          <a:stretch>
            <a:fillRect/>
          </a:stretch>
        </p:blipFill>
        <p:spPr>
          <a:xfrm>
            <a:off x="673100" y="1257300"/>
            <a:ext cx="6845300" cy="2413000"/>
          </a:xfrm>
          <a:prstGeom prst="rect">
            <a:avLst/>
          </a:prstGeom>
        </p:spPr>
      </p:pic>
    </p:spTree>
    <p:extLst>
      <p:ext uri="{BB962C8B-B14F-4D97-AF65-F5344CB8AC3E}">
        <p14:creationId xmlns:p14="http://schemas.microsoft.com/office/powerpoint/2010/main" val="53424818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R&amp;D</a:t>
            </a:r>
            <a:r>
              <a:rPr kumimoji="1" lang="ja-JP" altLang="en-US" dirty="0" smtClean="0"/>
              <a:t> </a:t>
            </a:r>
            <a:r>
              <a:rPr kumimoji="1" lang="en-US" altLang="ja-JP" dirty="0" smtClean="0"/>
              <a:t>Status</a:t>
            </a:r>
            <a:endParaRPr kumimoji="1" lang="ja-JP" altLang="en-US" dirty="0"/>
          </a:p>
        </p:txBody>
      </p:sp>
      <p:sp>
        <p:nvSpPr>
          <p:cNvPr id="3" name="コンテンツ プレースホルダー 2"/>
          <p:cNvSpPr>
            <a:spLocks noGrp="1"/>
          </p:cNvSpPr>
          <p:nvPr>
            <p:ph idx="1"/>
          </p:nvPr>
        </p:nvSpPr>
        <p:spPr>
          <a:xfrm>
            <a:off x="0" y="1600206"/>
            <a:ext cx="9144000" cy="4525963"/>
          </a:xfrm>
        </p:spPr>
        <p:txBody>
          <a:bodyPr>
            <a:normAutofit fontScale="92500" lnSpcReduction="10000"/>
          </a:bodyPr>
          <a:lstStyle/>
          <a:p>
            <a:r>
              <a:rPr lang="en-US" altLang="ja-JP" dirty="0" smtClean="0"/>
              <a:t>Two projects on going (</a:t>
            </a:r>
            <a:r>
              <a:rPr lang="en-US" altLang="ja-JP" dirty="0"/>
              <a:t>Founded by JST and </a:t>
            </a:r>
            <a:r>
              <a:rPr lang="en-US" altLang="ja-JP" dirty="0" smtClean="0"/>
              <a:t>AMED</a:t>
            </a:r>
            <a:r>
              <a:rPr lang="en-US" altLang="ja-JP" dirty="0"/>
              <a:t>)</a:t>
            </a:r>
            <a:endParaRPr lang="en-US" altLang="ja-JP" dirty="0" smtClean="0"/>
          </a:p>
          <a:p>
            <a:pPr lvl="1"/>
            <a:r>
              <a:rPr lang="en-US" altLang="ja-JP" sz="2600" dirty="0" smtClean="0"/>
              <a:t>JST: Med Field HTS Mag. For Small Acc.</a:t>
            </a:r>
            <a:r>
              <a:rPr lang="en-US" altLang="ja-JP" sz="2600" dirty="0"/>
              <a:t>;</a:t>
            </a:r>
            <a:r>
              <a:rPr lang="en-US" altLang="ja-JP" sz="2600" dirty="0" smtClean="0"/>
              <a:t> </a:t>
            </a:r>
            <a:r>
              <a:rPr lang="en-US" altLang="ja-JP" sz="2600" dirty="0"/>
              <a:t>~1MCHF/y * </a:t>
            </a:r>
            <a:r>
              <a:rPr lang="en-US" altLang="ja-JP" sz="2600" dirty="0" smtClean="0"/>
              <a:t>(5</a:t>
            </a:r>
            <a:r>
              <a:rPr lang="en-US" altLang="ja-JP" sz="2600" dirty="0"/>
              <a:t>+</a:t>
            </a:r>
            <a:r>
              <a:rPr lang="en-US" altLang="ja-JP" sz="2600" dirty="0" smtClean="0"/>
              <a:t>5)y</a:t>
            </a:r>
          </a:p>
          <a:p>
            <a:pPr lvl="1"/>
            <a:r>
              <a:rPr kumimoji="1" lang="en-US" altLang="ja-JP" sz="2600" dirty="0" smtClean="0"/>
              <a:t>AMED: Med Field HTS Mag. </a:t>
            </a:r>
            <a:r>
              <a:rPr lang="en-US" altLang="ja-JP" sz="2600" dirty="0"/>
              <a:t>f</a:t>
            </a:r>
            <a:r>
              <a:rPr kumimoji="1" lang="en-US" altLang="ja-JP" sz="2600" dirty="0" smtClean="0"/>
              <a:t>or Medical Acc.; ~1MCHF/y * 3y</a:t>
            </a:r>
          </a:p>
          <a:p>
            <a:r>
              <a:rPr kumimoji="1" lang="en-US" altLang="ja-JP" dirty="0" smtClean="0"/>
              <a:t>Several Proposals to JSPS</a:t>
            </a:r>
          </a:p>
          <a:p>
            <a:pPr lvl="1"/>
            <a:r>
              <a:rPr kumimoji="1" lang="en-US" altLang="ja-JP" dirty="0" smtClean="0"/>
              <a:t>JSPS: Advanced Conductor Development for High Field App.</a:t>
            </a:r>
          </a:p>
          <a:p>
            <a:pPr lvl="2"/>
            <a:r>
              <a:rPr lang="en-US" altLang="ja-JP" dirty="0" smtClean="0"/>
              <a:t>Nb3Sn and HTS; ~3MCHF/y * 5y</a:t>
            </a:r>
            <a:endParaRPr lang="en-US" altLang="ja-JP" dirty="0"/>
          </a:p>
          <a:p>
            <a:pPr lvl="1"/>
            <a:r>
              <a:rPr kumimoji="1" lang="en-US" altLang="ja-JP" dirty="0" smtClean="0"/>
              <a:t>JSPS: HTS </a:t>
            </a:r>
            <a:r>
              <a:rPr lang="en-US" altLang="ja-JP" dirty="0"/>
              <a:t>H</a:t>
            </a:r>
            <a:r>
              <a:rPr kumimoji="1" lang="en-US" altLang="ja-JP" dirty="0" smtClean="0"/>
              <a:t>igh Field </a:t>
            </a:r>
            <a:r>
              <a:rPr lang="en-US" altLang="ja-JP" dirty="0" smtClean="0"/>
              <a:t>M</a:t>
            </a:r>
            <a:r>
              <a:rPr kumimoji="1" lang="en-US" altLang="ja-JP" dirty="0" smtClean="0"/>
              <a:t>agnet Development </a:t>
            </a:r>
            <a:r>
              <a:rPr lang="en-US" altLang="ja-JP" dirty="0" smtClean="0"/>
              <a:t>for Future Acc.</a:t>
            </a:r>
            <a:endParaRPr lang="en-US" altLang="ja-JP" dirty="0"/>
          </a:p>
          <a:p>
            <a:pPr lvl="2"/>
            <a:r>
              <a:rPr lang="en-US" altLang="ja-JP" dirty="0" err="1" smtClean="0"/>
              <a:t>ReBCO</a:t>
            </a:r>
            <a:r>
              <a:rPr lang="en-US" altLang="ja-JP" dirty="0" smtClean="0"/>
              <a:t> cable; ~2MCHF overall 5y</a:t>
            </a:r>
          </a:p>
          <a:p>
            <a:r>
              <a:rPr kumimoji="1" lang="en-US" altLang="ja-JP" dirty="0" smtClean="0"/>
              <a:t>Nb3Sn Development Efforts by Private Companies</a:t>
            </a:r>
          </a:p>
          <a:p>
            <a:pPr lvl="1"/>
            <a:r>
              <a:rPr kumimoji="1" lang="en-US" altLang="ja-JP" dirty="0" smtClean="0"/>
              <a:t>KSL/JASTEC, SH</a:t>
            </a:r>
            <a:r>
              <a:rPr kumimoji="1" lang="ja-JP" altLang="en-US" dirty="0" smtClean="0"/>
              <a:t> </a:t>
            </a:r>
            <a:r>
              <a:rPr kumimoji="1" lang="en-US" altLang="ja-JP" dirty="0" smtClean="0"/>
              <a:t>Copper,</a:t>
            </a:r>
            <a:r>
              <a:rPr kumimoji="1" lang="ja-JP" altLang="en-US" dirty="0" smtClean="0"/>
              <a:t> </a:t>
            </a:r>
            <a:r>
              <a:rPr kumimoji="1" lang="en-US" altLang="ja-JP" dirty="0" smtClean="0"/>
              <a:t>and</a:t>
            </a:r>
            <a:r>
              <a:rPr kumimoji="1" lang="ja-JP" altLang="en-US" dirty="0" smtClean="0"/>
              <a:t> </a:t>
            </a:r>
            <a:r>
              <a:rPr kumimoji="1" lang="en-US" altLang="ja-JP" dirty="0" smtClean="0"/>
              <a:t>Furukawa</a:t>
            </a:r>
            <a:endParaRPr kumimoji="1" lang="ja-JP" altLang="en-US" dirty="0"/>
          </a:p>
        </p:txBody>
      </p:sp>
      <p:sp>
        <p:nvSpPr>
          <p:cNvPr id="4" name="TextBox 3"/>
          <p:cNvSpPr txBox="1"/>
          <p:nvPr/>
        </p:nvSpPr>
        <p:spPr>
          <a:xfrm>
            <a:off x="5524500" y="6488668"/>
            <a:ext cx="3619500" cy="369332"/>
          </a:xfrm>
          <a:prstGeom prst="rect">
            <a:avLst/>
          </a:prstGeom>
          <a:solidFill>
            <a:schemeClr val="bg2">
              <a:lumMod val="75000"/>
            </a:schemeClr>
          </a:solidFill>
          <a:ln>
            <a:solidFill>
              <a:schemeClr val="bg1">
                <a:lumMod val="85000"/>
              </a:schemeClr>
            </a:solidFill>
          </a:ln>
          <a:effectLst/>
        </p:spPr>
        <p:txBody>
          <a:bodyPr wrap="square" rtlCol="0">
            <a:spAutoFit/>
          </a:bodyPr>
          <a:lstStyle/>
          <a:p>
            <a:r>
              <a:rPr lang="en-US" dirty="0"/>
              <a:t>Toru </a:t>
            </a:r>
            <a:r>
              <a:rPr lang="en-US" dirty="0" err="1" smtClean="0"/>
              <a:t>Ogitsu</a:t>
            </a:r>
            <a:r>
              <a:rPr lang="en-US" dirty="0" smtClean="0"/>
              <a:t>, </a:t>
            </a:r>
            <a:r>
              <a:rPr lang="en-US" dirty="0" smtClean="0"/>
              <a:t>CERN-KEK meeting </a:t>
            </a:r>
            <a:endParaRPr lang="en-US" dirty="0">
              <a:solidFill>
                <a:schemeClr val="tx1"/>
              </a:solidFill>
            </a:endParaRPr>
          </a:p>
        </p:txBody>
      </p:sp>
      <p:sp>
        <p:nvSpPr>
          <p:cNvPr id="5" name="TextBox 4"/>
          <p:cNvSpPr txBox="1"/>
          <p:nvPr/>
        </p:nvSpPr>
        <p:spPr>
          <a:xfrm>
            <a:off x="0" y="0"/>
            <a:ext cx="1854200" cy="369332"/>
          </a:xfrm>
          <a:prstGeom prst="rect">
            <a:avLst/>
          </a:prstGeom>
          <a:solidFill>
            <a:schemeClr val="bg2">
              <a:lumMod val="75000"/>
            </a:schemeClr>
          </a:solidFill>
          <a:ln>
            <a:solidFill>
              <a:schemeClr val="bg1">
                <a:lumMod val="85000"/>
              </a:schemeClr>
            </a:solidFill>
          </a:ln>
          <a:effectLst/>
        </p:spPr>
        <p:txBody>
          <a:bodyPr wrap="square" rtlCol="0">
            <a:spAutoFit/>
          </a:bodyPr>
          <a:lstStyle/>
          <a:p>
            <a:r>
              <a:rPr lang="en-US" dirty="0" smtClean="0"/>
              <a:t>FCC relevant R&amp;D  </a:t>
            </a:r>
            <a:endParaRPr lang="en-US" dirty="0">
              <a:solidFill>
                <a:schemeClr val="tx1"/>
              </a:solidFill>
            </a:endParaRPr>
          </a:p>
        </p:txBody>
      </p:sp>
    </p:spTree>
    <p:extLst>
      <p:ext uri="{BB962C8B-B14F-4D97-AF65-F5344CB8AC3E}">
        <p14:creationId xmlns:p14="http://schemas.microsoft.com/office/powerpoint/2010/main" val="252343260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Projects and tasks nicely on track </a:t>
            </a:r>
          </a:p>
          <a:p>
            <a:endParaRPr lang="en-US" dirty="0" smtClean="0"/>
          </a:p>
          <a:p>
            <a:r>
              <a:rPr lang="en-US" dirty="0" err="1" smtClean="0"/>
              <a:t>Secondments</a:t>
            </a:r>
            <a:r>
              <a:rPr lang="en-US" dirty="0" smtClean="0"/>
              <a:t> for LHC operation (task 1)-&gt; talk of </a:t>
            </a:r>
            <a:r>
              <a:rPr lang="en-US" dirty="0" err="1" smtClean="0"/>
              <a:t>K.Tokushuku</a:t>
            </a:r>
            <a:endParaRPr lang="en-US" dirty="0" smtClean="0"/>
          </a:p>
          <a:p>
            <a:r>
              <a:rPr lang="en-US" dirty="0" err="1" smtClean="0"/>
              <a:t>Secondments</a:t>
            </a:r>
            <a:r>
              <a:rPr lang="en-US" dirty="0" smtClean="0"/>
              <a:t> for task 2 started and will be important in the coming years (follow the dipoles)</a:t>
            </a:r>
          </a:p>
          <a:p>
            <a:r>
              <a:rPr lang="en-US" dirty="0" smtClean="0"/>
              <a:t>For task 3 the work well underway and agreements are (being) put in place, </a:t>
            </a:r>
            <a:r>
              <a:rPr lang="en-US" dirty="0" err="1" smtClean="0"/>
              <a:t>secondments</a:t>
            </a:r>
            <a:r>
              <a:rPr lang="en-US" dirty="0" smtClean="0"/>
              <a:t> being defined in more detail. Efforts are being made to making best possible use of EJADE to increase impact. </a:t>
            </a:r>
          </a:p>
          <a:p>
            <a:pPr marL="0" indent="0">
              <a:buNone/>
            </a:pPr>
            <a:r>
              <a:rPr lang="en-US" dirty="0" smtClean="0"/>
              <a:t> </a:t>
            </a:r>
          </a:p>
          <a:p>
            <a:pPr marL="0" indent="0">
              <a:buNone/>
            </a:pPr>
            <a:endParaRPr lang="en-US" dirty="0" smtClean="0"/>
          </a:p>
        </p:txBody>
      </p:sp>
      <p:sp>
        <p:nvSpPr>
          <p:cNvPr id="3" name="Title 2"/>
          <p:cNvSpPr>
            <a:spLocks noGrp="1"/>
          </p:cNvSpPr>
          <p:nvPr>
            <p:ph type="title"/>
          </p:nvPr>
        </p:nvSpPr>
        <p:spPr/>
        <p:txBody>
          <a:bodyPr/>
          <a:lstStyle/>
          <a:p>
            <a:r>
              <a:rPr lang="en-US" dirty="0" smtClean="0"/>
              <a:t>Key points</a:t>
            </a:r>
            <a:endParaRPr lang="en-US" dirty="0"/>
          </a:p>
        </p:txBody>
      </p:sp>
    </p:spTree>
    <p:extLst>
      <p:ext uri="{BB962C8B-B14F-4D97-AF65-F5344CB8AC3E}">
        <p14:creationId xmlns:p14="http://schemas.microsoft.com/office/powerpoint/2010/main" val="2027379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636" y="6411576"/>
            <a:ext cx="8782243" cy="3309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1943129" y="2991497"/>
            <a:ext cx="5599901" cy="1087897"/>
          </a:xfrm>
        </p:spPr>
        <p:txBody>
          <a:bodyPr>
            <a:normAutofit/>
          </a:bodyPr>
          <a:lstStyle/>
          <a:p>
            <a:pPr algn="ctr"/>
            <a:r>
              <a:rPr lang="en-GB" dirty="0" smtClean="0"/>
              <a:t>Thank you very much for your attention!</a:t>
            </a:r>
            <a:endParaRPr lang="en-GB"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7783"/>
          <a:stretch/>
        </p:blipFill>
        <p:spPr>
          <a:xfrm>
            <a:off x="-7145" y="0"/>
            <a:ext cx="6479383" cy="1470788"/>
          </a:xfrm>
          <a:prstGeom prst="rect">
            <a:avLst/>
          </a:prstGeom>
        </p:spPr>
      </p:pic>
      <p:grpSp>
        <p:nvGrpSpPr>
          <p:cNvPr id="7" name="Group 6"/>
          <p:cNvGrpSpPr/>
          <p:nvPr/>
        </p:nvGrpSpPr>
        <p:grpSpPr>
          <a:xfrm>
            <a:off x="120818" y="6368529"/>
            <a:ext cx="8118921" cy="417364"/>
            <a:chOff x="767249" y="4044454"/>
            <a:chExt cx="8118921" cy="417364"/>
          </a:xfrm>
        </p:grpSpPr>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249" y="4044454"/>
              <a:ext cx="625781" cy="417364"/>
            </a:xfrm>
            <a:prstGeom prst="rect">
              <a:avLst/>
            </a:prstGeom>
          </p:spPr>
        </p:pic>
        <p:sp>
          <p:nvSpPr>
            <p:cNvPr id="9" name="TextBox 8"/>
            <p:cNvSpPr txBox="1"/>
            <p:nvPr userDrawn="1"/>
          </p:nvSpPr>
          <p:spPr>
            <a:xfrm>
              <a:off x="1393029" y="4099247"/>
              <a:ext cx="7493141" cy="292388"/>
            </a:xfrm>
            <a:prstGeom prst="rect">
              <a:avLst/>
            </a:prstGeom>
            <a:noFill/>
          </p:spPr>
          <p:txBody>
            <a:bodyPr wrap="square" rtlCol="0">
              <a:spAutoFit/>
            </a:bodyPr>
            <a:lstStyle/>
            <a:p>
              <a:r>
                <a:rPr lang="en-US" sz="1300" kern="1200" dirty="0" smtClean="0">
                  <a:solidFill>
                    <a:srgbClr val="001489"/>
                  </a:solidFill>
                  <a:effectLst/>
                  <a:latin typeface="Arial" panose="020B0604020202020204" pitchFamily="34" charset="0"/>
                  <a:ea typeface="+mn-ea"/>
                  <a:cs typeface="Arial" panose="020B0604020202020204" pitchFamily="34" charset="0"/>
                </a:rPr>
                <a:t>This project is funded by the European Union under Grant Agreement no. 645479</a:t>
              </a:r>
              <a:endParaRPr lang="de-DE" sz="1300" dirty="0"/>
            </a:p>
          </p:txBody>
        </p:sp>
      </p:grpSp>
      <p:sp>
        <p:nvSpPr>
          <p:cNvPr id="10" name="Subtitle 2"/>
          <p:cNvSpPr txBox="1">
            <a:spLocks/>
          </p:cNvSpPr>
          <p:nvPr/>
        </p:nvSpPr>
        <p:spPr>
          <a:xfrm>
            <a:off x="6273452" y="887981"/>
            <a:ext cx="2339414" cy="544248"/>
          </a:xfrm>
          <a:prstGeom prst="rect">
            <a:avLst/>
          </a:prstGeom>
        </p:spPr>
        <p:txBody>
          <a:bodyPr vert="horz" lIns="91440" tIns="45720" rIns="91440" bIns="45720" rtlCol="0" anchor="ctr">
            <a:normAutofit/>
          </a:bodyPr>
          <a:lstStyle>
            <a:lvl1pPr marL="0" indent="0" algn="r" defTabSz="685783" rtl="0" eaLnBrk="1" latinLnBrk="0" hangingPunct="1">
              <a:lnSpc>
                <a:spcPct val="90000"/>
              </a:lnSpc>
              <a:spcBef>
                <a:spcPts val="750"/>
              </a:spcBef>
              <a:buFont typeface="Arial" panose="020B0604020202020204" pitchFamily="34" charset="0"/>
              <a:buNone/>
              <a:defRPr lang="en-GB" sz="2800" b="1" kern="1200" dirty="0">
                <a:solidFill>
                  <a:srgbClr val="0737A0"/>
                </a:solidFill>
                <a:effectLst/>
                <a:latin typeface="Lucida Sans Unicode" panose="020B0602030504020204" pitchFamily="34" charset="0"/>
                <a:ea typeface="+mj-ea"/>
                <a:cs typeface="Lucida Sans Unicode" panose="020B0602030504020204" pitchFamily="34" charset="0"/>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600" dirty="0" smtClean="0">
                <a:solidFill>
                  <a:srgbClr val="001489"/>
                </a:solidFill>
                <a:latin typeface="Avenir Next Condensed Medium"/>
                <a:cs typeface="Avenir Next Condensed Medium"/>
              </a:rPr>
              <a:t>Mid-Term</a:t>
            </a:r>
            <a:r>
              <a:rPr lang="en-US" sz="2600" baseline="0" dirty="0" smtClean="0">
                <a:solidFill>
                  <a:srgbClr val="001489"/>
                </a:solidFill>
                <a:latin typeface="Avenir Next Condensed Medium"/>
                <a:cs typeface="Avenir Next Condensed Medium"/>
              </a:rPr>
              <a:t> Review </a:t>
            </a:r>
            <a:endParaRPr lang="en-US" sz="2600" dirty="0">
              <a:solidFill>
                <a:srgbClr val="001489"/>
              </a:solidFill>
              <a:latin typeface="Avenir Next Condensed Medium"/>
              <a:cs typeface="Avenir Next Condensed Medium"/>
            </a:endParaRPr>
          </a:p>
        </p:txBody>
      </p:sp>
    </p:spTree>
    <p:extLst>
      <p:ext uri="{BB962C8B-B14F-4D97-AF65-F5344CB8AC3E}">
        <p14:creationId xmlns:p14="http://schemas.microsoft.com/office/powerpoint/2010/main" val="4316065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3"/>
          <p:cNvSpPr txBox="1">
            <a:spLocks noChangeArrowheads="1"/>
          </p:cNvSpPr>
          <p:nvPr/>
        </p:nvSpPr>
        <p:spPr bwMode="auto">
          <a:xfrm>
            <a:off x="59295" y="1217072"/>
            <a:ext cx="9106917" cy="37240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57200" eaLnBrk="0" fontAlgn="base" hangingPunct="0">
              <a:spcBef>
                <a:spcPct val="0"/>
              </a:spcBef>
              <a:spcAft>
                <a:spcPct val="0"/>
              </a:spcAft>
            </a:pPr>
            <a:r>
              <a:rPr lang="en-US" altLang="en-US" dirty="0">
                <a:solidFill>
                  <a:prstClr val="black"/>
                </a:solidFill>
                <a:latin typeface="Arial" charset="0"/>
                <a:ea typeface="Droid Sans Fallback" charset="0"/>
                <a:cs typeface="Droid Sans Fallback" charset="0"/>
              </a:rPr>
              <a:t>Full exploitation of the LHC: </a:t>
            </a:r>
          </a:p>
          <a:p>
            <a:pPr defTabSz="457200" eaLnBrk="0" fontAlgn="base" hangingPunct="0">
              <a:spcBef>
                <a:spcPct val="0"/>
              </a:spcBef>
              <a:spcAft>
                <a:spcPct val="0"/>
              </a:spcAft>
              <a:buSzPct val="96000"/>
              <a:buFont typeface="Wingdings" charset="2"/>
              <a:buChar char="q"/>
            </a:pPr>
            <a:r>
              <a:rPr lang="en-US" altLang="en-US" dirty="0">
                <a:solidFill>
                  <a:srgbClr val="4F81BD">
                    <a:lumMod val="75000"/>
                  </a:srgbClr>
                </a:solidFill>
                <a:latin typeface="Arial" charset="0"/>
                <a:ea typeface="Droid Sans Fallback" charset="0"/>
                <a:cs typeface="Droid Sans Fallback" charset="0"/>
              </a:rPr>
              <a:t> </a:t>
            </a:r>
            <a:r>
              <a:rPr lang="en-US" altLang="en-US" sz="1600" dirty="0" smtClean="0">
                <a:solidFill>
                  <a:srgbClr val="4F81BD">
                    <a:lumMod val="75000"/>
                  </a:srgbClr>
                </a:solidFill>
                <a:latin typeface="Arial" charset="0"/>
                <a:ea typeface="Droid Sans Fallback" charset="0"/>
                <a:cs typeface="Droid Sans Fallback" charset="0"/>
              </a:rPr>
              <a:t>Run </a:t>
            </a:r>
            <a:r>
              <a:rPr lang="en-US" altLang="en-US" sz="1600" dirty="0">
                <a:solidFill>
                  <a:srgbClr val="4F81BD">
                    <a:lumMod val="75000"/>
                  </a:srgbClr>
                </a:solidFill>
                <a:latin typeface="Arial" charset="0"/>
                <a:ea typeface="Droid Sans Fallback" charset="0"/>
                <a:cs typeface="Droid Sans Fallback" charset="0"/>
              </a:rPr>
              <a:t>2 </a:t>
            </a:r>
            <a:r>
              <a:rPr lang="en-US" altLang="en-US" sz="1600" dirty="0" smtClean="0">
                <a:solidFill>
                  <a:srgbClr val="4F81BD">
                    <a:lumMod val="75000"/>
                  </a:srgbClr>
                </a:solidFill>
                <a:latin typeface="Arial" charset="0"/>
                <a:ea typeface="Droid Sans Fallback" charset="0"/>
                <a:cs typeface="Droid Sans Fallback" charset="0"/>
              </a:rPr>
              <a:t>started last year </a:t>
            </a:r>
            <a:r>
              <a:rPr lang="en-US" altLang="en-US" sz="1600" dirty="0" smtClean="0">
                <a:solidFill>
                  <a:srgbClr val="4F81BD">
                    <a:lumMod val="75000"/>
                  </a:srgbClr>
                </a:solidFill>
                <a:latin typeface="Arial" charset="0"/>
                <a:ea typeface="Droid Sans Fallback" charset="0"/>
                <a:cs typeface="Droid Sans Fallback" charset="0"/>
                <a:sym typeface="Wingdings"/>
              </a:rPr>
              <a:t> goal this year is </a:t>
            </a:r>
            <a:r>
              <a:rPr lang="en-US" sz="1600" dirty="0">
                <a:solidFill>
                  <a:srgbClr val="4F81BD">
                    <a:lumMod val="75000"/>
                  </a:srgbClr>
                </a:solidFill>
                <a:latin typeface="Arial " charset="0"/>
                <a:ea typeface="Droid Sans Fallback" charset="0"/>
                <a:cs typeface="Droid Sans Fallback" charset="0"/>
              </a:rPr>
              <a:t>L=10</a:t>
            </a:r>
            <a:r>
              <a:rPr lang="en-US" sz="1600" baseline="30000" dirty="0">
                <a:solidFill>
                  <a:srgbClr val="4F81BD">
                    <a:lumMod val="75000"/>
                  </a:srgbClr>
                </a:solidFill>
                <a:latin typeface="Arial " charset="0"/>
                <a:ea typeface="Droid Sans Fallback" charset="0"/>
                <a:cs typeface="Droid Sans Fallback" charset="0"/>
              </a:rPr>
              <a:t>34 </a:t>
            </a:r>
            <a:r>
              <a:rPr lang="en-US" sz="1600" dirty="0" smtClean="0">
                <a:solidFill>
                  <a:srgbClr val="4F81BD">
                    <a:lumMod val="75000"/>
                  </a:srgbClr>
                </a:solidFill>
                <a:latin typeface="Arial " charset="0"/>
                <a:ea typeface="Droid Sans Fallback" charset="0"/>
                <a:cs typeface="Droid Sans Fallback" charset="0"/>
              </a:rPr>
              <a:t> at √</a:t>
            </a:r>
            <a:r>
              <a:rPr lang="en-US" sz="1600" dirty="0">
                <a:solidFill>
                  <a:srgbClr val="4F81BD">
                    <a:lumMod val="75000"/>
                  </a:srgbClr>
                </a:solidFill>
                <a:latin typeface="Arial " charset="0"/>
                <a:ea typeface="Droid Sans Fallback" charset="0"/>
                <a:cs typeface="Droid Sans Fallback" charset="0"/>
              </a:rPr>
              <a:t>s =13 </a:t>
            </a:r>
            <a:r>
              <a:rPr lang="en-US" sz="1600" dirty="0" err="1">
                <a:solidFill>
                  <a:srgbClr val="4F81BD">
                    <a:lumMod val="75000"/>
                  </a:srgbClr>
                </a:solidFill>
                <a:latin typeface="Arial " charset="0"/>
                <a:ea typeface="Droid Sans Fallback" charset="0"/>
                <a:cs typeface="Droid Sans Fallback" charset="0"/>
              </a:rPr>
              <a:t>TeV</a:t>
            </a:r>
            <a:r>
              <a:rPr lang="en-US" sz="1600" dirty="0">
                <a:solidFill>
                  <a:srgbClr val="4F81BD">
                    <a:lumMod val="75000"/>
                  </a:srgbClr>
                </a:solidFill>
                <a:latin typeface="Arial " charset="0"/>
                <a:ea typeface="Droid Sans Fallback" charset="0"/>
                <a:cs typeface="Droid Sans Fallback" charset="0"/>
              </a:rPr>
              <a:t>, ~25 </a:t>
            </a:r>
            <a:r>
              <a:rPr lang="en-US" sz="1600" dirty="0" smtClean="0">
                <a:solidFill>
                  <a:srgbClr val="4F81BD">
                    <a:lumMod val="75000"/>
                  </a:srgbClr>
                </a:solidFill>
                <a:latin typeface="Arial " charset="0"/>
                <a:ea typeface="Droid Sans Fallback" charset="0"/>
                <a:cs typeface="Droid Sans Fallback" charset="0"/>
              </a:rPr>
              <a:t>fb</a:t>
            </a:r>
            <a:r>
              <a:rPr lang="en-US" sz="1600" baseline="30000" dirty="0" smtClean="0">
                <a:solidFill>
                  <a:srgbClr val="4F81BD">
                    <a:lumMod val="75000"/>
                  </a:srgbClr>
                </a:solidFill>
                <a:latin typeface="Arial " charset="0"/>
                <a:ea typeface="Droid Sans Fallback" charset="0"/>
                <a:cs typeface="Droid Sans Fallback" charset="0"/>
              </a:rPr>
              <a:t>-1</a:t>
            </a:r>
            <a:endParaRPr lang="en-US" altLang="en-US" sz="1600" dirty="0" smtClean="0">
              <a:solidFill>
                <a:srgbClr val="4F81BD">
                  <a:lumMod val="75000"/>
                </a:srgbClr>
              </a:solidFill>
              <a:latin typeface="Comic Sans MS"/>
              <a:ea typeface="Droid Sans Fallback" charset="0"/>
              <a:cs typeface="Droid Sans Fallback" charset="0"/>
            </a:endParaRPr>
          </a:p>
          <a:p>
            <a:pPr defTabSz="457200" eaLnBrk="0" fontAlgn="base" hangingPunct="0">
              <a:spcBef>
                <a:spcPct val="0"/>
              </a:spcBef>
              <a:spcAft>
                <a:spcPct val="0"/>
              </a:spcAft>
              <a:buSzPct val="96000"/>
              <a:buFont typeface="Wingdings" charset="2"/>
              <a:buChar char="q"/>
            </a:pPr>
            <a:r>
              <a:rPr lang="en-US" altLang="en-US" sz="1600" dirty="0" smtClean="0">
                <a:solidFill>
                  <a:srgbClr val="4F81BD">
                    <a:lumMod val="75000"/>
                  </a:srgbClr>
                </a:solidFill>
                <a:latin typeface="Arial" charset="0"/>
                <a:ea typeface="Droid Sans Fallback" charset="0"/>
                <a:cs typeface="Droid Sans Fallback" charset="0"/>
              </a:rPr>
              <a:t> building upgrade of injectors (LIU), collider (HL-LHC) and detectors (Phase-1 and Phase-2)</a:t>
            </a:r>
          </a:p>
          <a:p>
            <a:pPr defTabSz="457200" eaLnBrk="0" fontAlgn="base" hangingPunct="0">
              <a:spcBef>
                <a:spcPct val="0"/>
              </a:spcBef>
              <a:spcAft>
                <a:spcPct val="0"/>
              </a:spcAft>
            </a:pPr>
            <a:endParaRPr lang="en-US" altLang="en-US" dirty="0">
              <a:solidFill>
                <a:srgbClr val="000090"/>
              </a:solidFill>
              <a:latin typeface="Arial" charset="0"/>
              <a:ea typeface="Droid Sans Fallback" charset="0"/>
              <a:cs typeface="Droid Sans Fallback" charset="0"/>
            </a:endParaRPr>
          </a:p>
          <a:p>
            <a:pPr defTabSz="457200" eaLnBrk="0" fontAlgn="base" hangingPunct="0">
              <a:spcBef>
                <a:spcPct val="0"/>
              </a:spcBef>
              <a:spcAft>
                <a:spcPct val="0"/>
              </a:spcAft>
            </a:pPr>
            <a:r>
              <a:rPr lang="en-US" altLang="en-US" dirty="0">
                <a:solidFill>
                  <a:prstClr val="black"/>
                </a:solidFill>
                <a:latin typeface="Arial" charset="0"/>
                <a:ea typeface="Droid Sans Fallback" charset="0"/>
                <a:cs typeface="Droid Sans Fallback" charset="0"/>
              </a:rPr>
              <a:t>Diversity </a:t>
            </a:r>
            <a:r>
              <a:rPr lang="en-US" altLang="en-US" dirty="0" err="1">
                <a:solidFill>
                  <a:prstClr val="black"/>
                </a:solidFill>
                <a:latin typeface="Arial" charset="0"/>
                <a:ea typeface="Droid Sans Fallback" charset="0"/>
                <a:cs typeface="Droid Sans Fallback" charset="0"/>
              </a:rPr>
              <a:t>programme</a:t>
            </a:r>
            <a:r>
              <a:rPr lang="en-US" altLang="en-US" dirty="0">
                <a:solidFill>
                  <a:prstClr val="black"/>
                </a:solidFill>
                <a:latin typeface="Arial" charset="0"/>
                <a:ea typeface="Droid Sans Fallback" charset="0"/>
                <a:cs typeface="Droid Sans Fallback" charset="0"/>
              </a:rPr>
              <a:t> serving a broad community</a:t>
            </a:r>
            <a:r>
              <a:rPr lang="en-US" altLang="en-US" dirty="0" smtClean="0">
                <a:solidFill>
                  <a:prstClr val="black"/>
                </a:solidFill>
                <a:latin typeface="Arial" charset="0"/>
                <a:ea typeface="Droid Sans Fallback" charset="0"/>
                <a:cs typeface="Droid Sans Fallback" charset="0"/>
              </a:rPr>
              <a:t>:</a:t>
            </a:r>
            <a:endParaRPr lang="en-US" altLang="en-US" dirty="0">
              <a:solidFill>
                <a:srgbClr val="0070C0"/>
              </a:solidFill>
              <a:latin typeface="Arial" charset="0"/>
              <a:ea typeface="Droid Sans Fallback" charset="0"/>
              <a:cs typeface="Droid Sans Fallback" charset="0"/>
            </a:endParaRPr>
          </a:p>
          <a:p>
            <a:pPr marL="285750" indent="-285750" defTabSz="457200" eaLnBrk="0" fontAlgn="base" hangingPunct="0">
              <a:spcBef>
                <a:spcPct val="0"/>
              </a:spcBef>
              <a:spcAft>
                <a:spcPct val="0"/>
              </a:spcAft>
              <a:buClr>
                <a:srgbClr val="4F81BD">
                  <a:lumMod val="75000"/>
                </a:srgbClr>
              </a:buClr>
              <a:buSzPct val="101000"/>
              <a:buFont typeface="Wingdings" charset="2"/>
              <a:buChar char="q"/>
            </a:pPr>
            <a:r>
              <a:rPr lang="en-US" altLang="en-US" sz="1600" dirty="0" smtClean="0">
                <a:solidFill>
                  <a:srgbClr val="4F81BD">
                    <a:lumMod val="75000"/>
                  </a:srgbClr>
                </a:solidFill>
                <a:latin typeface="Arial" charset="0"/>
                <a:ea typeface="Droid Sans Fallback" charset="0"/>
                <a:cs typeface="Droid Sans Fallback" charset="0"/>
              </a:rPr>
              <a:t>ongoing </a:t>
            </a:r>
            <a:r>
              <a:rPr lang="en-US" altLang="en-US" sz="1600" dirty="0">
                <a:solidFill>
                  <a:srgbClr val="4F81BD">
                    <a:lumMod val="75000"/>
                  </a:srgbClr>
                </a:solidFill>
                <a:latin typeface="Arial" charset="0"/>
                <a:ea typeface="Droid Sans Fallback" charset="0"/>
                <a:cs typeface="Droid Sans Fallback" charset="0"/>
              </a:rPr>
              <a:t>experiments and facilities at Booster, PS, SPS and their </a:t>
            </a:r>
            <a:r>
              <a:rPr lang="en-US" altLang="en-US" sz="1600" dirty="0" smtClean="0">
                <a:solidFill>
                  <a:srgbClr val="4F81BD">
                    <a:lumMod val="75000"/>
                  </a:srgbClr>
                </a:solidFill>
                <a:latin typeface="Arial" charset="0"/>
                <a:ea typeface="Droid Sans Fallback" charset="0"/>
                <a:cs typeface="Droid Sans Fallback" charset="0"/>
              </a:rPr>
              <a:t>upgrades </a:t>
            </a:r>
            <a:r>
              <a:rPr lang="en-US" altLang="en-US" sz="1400" dirty="0" smtClean="0">
                <a:solidFill>
                  <a:srgbClr val="4F81BD">
                    <a:lumMod val="75000"/>
                  </a:srgbClr>
                </a:solidFill>
                <a:latin typeface="Arial" charset="0"/>
                <a:ea typeface="Droid Sans Fallback" charset="0"/>
                <a:cs typeface="Droid Sans Fallback" charset="0"/>
              </a:rPr>
              <a:t>(ELENA</a:t>
            </a:r>
            <a:r>
              <a:rPr lang="en-US" altLang="en-US" sz="1400" dirty="0">
                <a:solidFill>
                  <a:srgbClr val="4F81BD">
                    <a:lumMod val="75000"/>
                  </a:srgbClr>
                </a:solidFill>
                <a:latin typeface="Arial" charset="0"/>
                <a:ea typeface="Droid Sans Fallback" charset="0"/>
                <a:cs typeface="Droid Sans Fallback" charset="0"/>
              </a:rPr>
              <a:t>, HIE-ISOLDE)</a:t>
            </a:r>
          </a:p>
          <a:p>
            <a:pPr defTabSz="457200" eaLnBrk="0" fontAlgn="base" hangingPunct="0">
              <a:spcBef>
                <a:spcPct val="0"/>
              </a:spcBef>
              <a:spcAft>
                <a:spcPct val="0"/>
              </a:spcAft>
              <a:buFont typeface="Wingdings" charset="2"/>
              <a:buChar char="q"/>
            </a:pPr>
            <a:r>
              <a:rPr lang="en-US" altLang="en-US" sz="1600" dirty="0">
                <a:solidFill>
                  <a:srgbClr val="4F81BD">
                    <a:lumMod val="75000"/>
                  </a:srgbClr>
                </a:solidFill>
                <a:latin typeface="Arial" charset="0"/>
                <a:ea typeface="Droid Sans Fallback" charset="0"/>
                <a:cs typeface="Droid Sans Fallback" charset="0"/>
              </a:rPr>
              <a:t> participation in accelerator-based neutrino projects outside Europe (presently </a:t>
            </a:r>
            <a:r>
              <a:rPr lang="en-US" altLang="en-US" sz="1600" dirty="0" smtClean="0">
                <a:solidFill>
                  <a:srgbClr val="4F81BD">
                    <a:lumMod val="75000"/>
                  </a:srgbClr>
                </a:solidFill>
                <a:latin typeface="Arial" charset="0"/>
                <a:ea typeface="Droid Sans Fallback" charset="0"/>
                <a:cs typeface="Droid Sans Fallback" charset="0"/>
              </a:rPr>
              <a:t>mainly </a:t>
            </a:r>
            <a:r>
              <a:rPr lang="en-US" altLang="en-US" sz="1600" dirty="0">
                <a:solidFill>
                  <a:srgbClr val="4F81BD">
                    <a:lumMod val="75000"/>
                  </a:srgbClr>
                </a:solidFill>
                <a:latin typeface="Arial" charset="0"/>
                <a:ea typeface="Droid Sans Fallback" charset="0"/>
                <a:cs typeface="Droid Sans Fallback" charset="0"/>
              </a:rPr>
              <a:t>LBNF in </a:t>
            </a:r>
          </a:p>
          <a:p>
            <a:pPr defTabSz="457200" eaLnBrk="0" fontAlgn="base" hangingPunct="0">
              <a:spcBef>
                <a:spcPct val="0"/>
              </a:spcBef>
              <a:spcAft>
                <a:spcPct val="0"/>
              </a:spcAft>
            </a:pPr>
            <a:r>
              <a:rPr lang="en-US" altLang="en-US" sz="1600" dirty="0" smtClean="0">
                <a:solidFill>
                  <a:srgbClr val="4F81BD">
                    <a:lumMod val="75000"/>
                  </a:srgbClr>
                </a:solidFill>
                <a:latin typeface="Arial" charset="0"/>
                <a:ea typeface="Droid Sans Fallback" charset="0"/>
                <a:cs typeface="Droid Sans Fallback" charset="0"/>
              </a:rPr>
              <a:t>    the </a:t>
            </a:r>
            <a:r>
              <a:rPr lang="en-US" altLang="en-US" sz="1600" dirty="0">
                <a:solidFill>
                  <a:srgbClr val="4F81BD">
                    <a:lumMod val="75000"/>
                  </a:srgbClr>
                </a:solidFill>
                <a:latin typeface="Arial" charset="0"/>
                <a:ea typeface="Droid Sans Fallback" charset="0"/>
                <a:cs typeface="Droid Sans Fallback" charset="0"/>
              </a:rPr>
              <a:t>US) through </a:t>
            </a:r>
            <a:r>
              <a:rPr lang="en-US" altLang="en-US" sz="1600" dirty="0" smtClean="0">
                <a:solidFill>
                  <a:srgbClr val="4F81BD">
                    <a:lumMod val="75000"/>
                  </a:srgbClr>
                </a:solidFill>
                <a:latin typeface="Arial" charset="0"/>
                <a:ea typeface="Droid Sans Fallback" charset="0"/>
                <a:cs typeface="Droid Sans Fallback" charset="0"/>
              </a:rPr>
              <a:t>the CERN </a:t>
            </a:r>
            <a:r>
              <a:rPr lang="en-US" altLang="en-US" sz="1600" dirty="0">
                <a:solidFill>
                  <a:srgbClr val="4F81BD">
                    <a:lumMod val="75000"/>
                  </a:srgbClr>
                </a:solidFill>
                <a:latin typeface="Arial" charset="0"/>
                <a:ea typeface="Droid Sans Fallback" charset="0"/>
                <a:cs typeface="Droid Sans Fallback" charset="0"/>
              </a:rPr>
              <a:t>Neutrino Platform</a:t>
            </a:r>
          </a:p>
          <a:p>
            <a:pPr defTabSz="457200" eaLnBrk="0" fontAlgn="base" hangingPunct="0">
              <a:spcBef>
                <a:spcPct val="0"/>
              </a:spcBef>
              <a:spcAft>
                <a:spcPct val="0"/>
              </a:spcAft>
            </a:pPr>
            <a:endParaRPr lang="en-US" altLang="en-US" dirty="0">
              <a:solidFill>
                <a:srgbClr val="4F81BD">
                  <a:lumMod val="75000"/>
                </a:srgbClr>
              </a:solidFill>
              <a:latin typeface="Arial" charset="0"/>
              <a:ea typeface="Droid Sans Fallback" charset="0"/>
              <a:cs typeface="Droid Sans Fallback" charset="0"/>
            </a:endParaRPr>
          </a:p>
          <a:p>
            <a:pPr defTabSz="457200" eaLnBrk="0" fontAlgn="base" hangingPunct="0">
              <a:spcBef>
                <a:spcPct val="0"/>
              </a:spcBef>
              <a:spcAft>
                <a:spcPct val="0"/>
              </a:spcAft>
            </a:pPr>
            <a:r>
              <a:rPr lang="en-US" altLang="en-US" dirty="0">
                <a:solidFill>
                  <a:prstClr val="black"/>
                </a:solidFill>
                <a:latin typeface="Arial" charset="0"/>
                <a:ea typeface="Droid Sans Fallback" charset="0"/>
                <a:cs typeface="Droid Sans Fallback" charset="0"/>
              </a:rPr>
              <a:t>Preparation of CERN’s future:</a:t>
            </a:r>
          </a:p>
          <a:p>
            <a:pPr defTabSz="457200" eaLnBrk="0" fontAlgn="base" hangingPunct="0">
              <a:spcBef>
                <a:spcPct val="0"/>
              </a:spcBef>
              <a:spcAft>
                <a:spcPct val="0"/>
              </a:spcAft>
              <a:buFont typeface="Wingdings" charset="2"/>
              <a:buChar char="q"/>
            </a:pPr>
            <a:r>
              <a:rPr lang="en-US" altLang="en-US" sz="1600" dirty="0">
                <a:solidFill>
                  <a:srgbClr val="4F81BD">
                    <a:lumMod val="75000"/>
                  </a:srgbClr>
                </a:solidFill>
                <a:latin typeface="Arial" charset="0"/>
                <a:ea typeface="Droid Sans Fallback" charset="0"/>
                <a:cs typeface="Droid Sans Fallback" charset="0"/>
              </a:rPr>
              <a:t> vibrant accelerator R&amp;D </a:t>
            </a:r>
            <a:r>
              <a:rPr lang="en-US" altLang="en-US" sz="1600" dirty="0" err="1">
                <a:solidFill>
                  <a:srgbClr val="4F81BD">
                    <a:lumMod val="75000"/>
                  </a:srgbClr>
                </a:solidFill>
                <a:latin typeface="Arial" charset="0"/>
                <a:ea typeface="Droid Sans Fallback" charset="0"/>
                <a:cs typeface="Droid Sans Fallback" charset="0"/>
              </a:rPr>
              <a:t>programme</a:t>
            </a:r>
            <a:r>
              <a:rPr lang="en-US" altLang="en-US" sz="1600" dirty="0">
                <a:solidFill>
                  <a:srgbClr val="4F81BD">
                    <a:lumMod val="75000"/>
                  </a:srgbClr>
                </a:solidFill>
                <a:latin typeface="Arial" charset="0"/>
                <a:ea typeface="Droid Sans Fallback" charset="0"/>
                <a:cs typeface="Droid Sans Fallback" charset="0"/>
              </a:rPr>
              <a:t> exploiting CERN’s strengths and uniqueness </a:t>
            </a:r>
          </a:p>
          <a:p>
            <a:pPr defTabSz="457200" eaLnBrk="0" fontAlgn="base" hangingPunct="0">
              <a:spcBef>
                <a:spcPct val="0"/>
              </a:spcBef>
              <a:spcAft>
                <a:spcPct val="0"/>
              </a:spcAft>
            </a:pPr>
            <a:r>
              <a:rPr lang="en-US" altLang="en-US" sz="1600" dirty="0">
                <a:solidFill>
                  <a:srgbClr val="4F81BD">
                    <a:lumMod val="75000"/>
                  </a:srgbClr>
                </a:solidFill>
                <a:latin typeface="Arial" charset="0"/>
                <a:ea typeface="Droid Sans Fallback" charset="0"/>
                <a:cs typeface="Droid Sans Fallback" charset="0"/>
              </a:rPr>
              <a:t>    </a:t>
            </a:r>
            <a:r>
              <a:rPr lang="en-US" altLang="en-US" sz="1500" dirty="0">
                <a:solidFill>
                  <a:srgbClr val="4F81BD">
                    <a:lumMod val="75000"/>
                  </a:srgbClr>
                </a:solidFill>
                <a:latin typeface="Arial" charset="0"/>
                <a:ea typeface="Droid Sans Fallback" charset="0"/>
                <a:cs typeface="Droid Sans Fallback" charset="0"/>
              </a:rPr>
              <a:t>(</a:t>
            </a:r>
            <a:r>
              <a:rPr lang="en-US" altLang="en-US" sz="1500" dirty="0">
                <a:solidFill>
                  <a:srgbClr val="4F81BD">
                    <a:lumMod val="75000"/>
                  </a:srgbClr>
                </a:solidFill>
                <a:latin typeface="Arial" charset="0"/>
                <a:ea typeface="Droid Sans Fallback" charset="0"/>
                <a:cs typeface="Droid Sans Fallback" charset="0"/>
                <a:sym typeface="Wingdings" charset="2"/>
              </a:rPr>
              <a:t>including superconducting high-field magnets, AWAKE, etc.) </a:t>
            </a:r>
            <a:endParaRPr lang="en-US" altLang="en-US" sz="1500" dirty="0">
              <a:solidFill>
                <a:srgbClr val="4F81BD">
                  <a:lumMod val="75000"/>
                </a:srgbClr>
              </a:solidFill>
              <a:latin typeface="Arial" charset="0"/>
              <a:ea typeface="Droid Sans Fallback" charset="0"/>
              <a:cs typeface="Droid Sans Fallback" charset="0"/>
            </a:endParaRPr>
          </a:p>
          <a:p>
            <a:pPr defTabSz="457200" eaLnBrk="0" fontAlgn="base" hangingPunct="0">
              <a:spcBef>
                <a:spcPct val="0"/>
              </a:spcBef>
              <a:spcAft>
                <a:spcPct val="0"/>
              </a:spcAft>
              <a:buFont typeface="Wingdings" charset="2"/>
              <a:buChar char="q"/>
            </a:pPr>
            <a:r>
              <a:rPr lang="en-US" altLang="en-US" sz="1600" dirty="0">
                <a:solidFill>
                  <a:srgbClr val="4F81BD">
                    <a:lumMod val="75000"/>
                  </a:srgbClr>
                </a:solidFill>
                <a:latin typeface="Arial" charset="0"/>
                <a:ea typeface="Droid Sans Fallback" charset="0"/>
                <a:cs typeface="Droid Sans Fallback" charset="0"/>
              </a:rPr>
              <a:t> design studies for future accelerators: CLIC, FCC</a:t>
            </a:r>
            <a:r>
              <a:rPr lang="is-IS" altLang="en-US" sz="1600" dirty="0">
                <a:solidFill>
                  <a:srgbClr val="4F81BD">
                    <a:lumMod val="75000"/>
                  </a:srgbClr>
                </a:solidFill>
                <a:latin typeface="Arial" charset="0"/>
                <a:ea typeface="Droid Sans Fallback" charset="0"/>
                <a:cs typeface="Droid Sans Fallback" charset="0"/>
              </a:rPr>
              <a:t> (includes </a:t>
            </a:r>
            <a:r>
              <a:rPr lang="is-IS" altLang="en-US" sz="1600" dirty="0" smtClean="0">
                <a:solidFill>
                  <a:srgbClr val="4F81BD">
                    <a:lumMod val="75000"/>
                  </a:srgbClr>
                </a:solidFill>
                <a:latin typeface="Arial" charset="0"/>
                <a:ea typeface="Droid Sans Fallback" charset="0"/>
                <a:cs typeface="Droid Sans Fallback" charset="0"/>
              </a:rPr>
              <a:t>HE-LHC)</a:t>
            </a:r>
          </a:p>
          <a:p>
            <a:pPr defTabSz="457200" eaLnBrk="0" fontAlgn="base" hangingPunct="0">
              <a:spcBef>
                <a:spcPct val="0"/>
              </a:spcBef>
              <a:spcAft>
                <a:spcPct val="0"/>
              </a:spcAft>
              <a:buFont typeface="Wingdings" charset="2"/>
              <a:buChar char="q"/>
            </a:pPr>
            <a:r>
              <a:rPr lang="is-IS" altLang="en-US" sz="1600" dirty="0">
                <a:solidFill>
                  <a:srgbClr val="4F81BD">
                    <a:lumMod val="75000"/>
                  </a:srgbClr>
                </a:solidFill>
                <a:latin typeface="Arial" charset="0"/>
                <a:ea typeface="Droid Sans Fallback" charset="0"/>
                <a:cs typeface="Droid Sans Fallback" charset="0"/>
              </a:rPr>
              <a:t> future opportunities for scientific diversity programme </a:t>
            </a:r>
            <a:r>
              <a:rPr lang="is-IS" altLang="en-US" sz="1600" dirty="0">
                <a:solidFill>
                  <a:srgbClr val="4F81BD">
                    <a:lumMod val="75000"/>
                  </a:srgbClr>
                </a:solidFill>
                <a:latin typeface="Arial" charset="0"/>
                <a:ea typeface="Droid Sans Fallback" charset="0"/>
                <a:cs typeface="Droid Sans Fallback" charset="0"/>
                <a:sym typeface="Wingdings" charset="2"/>
              </a:rPr>
              <a:t>(</a:t>
            </a:r>
            <a:r>
              <a:rPr lang="is-IS" altLang="en-US" sz="1600" dirty="0" smtClean="0">
                <a:solidFill>
                  <a:srgbClr val="4F81BD">
                    <a:lumMod val="75000"/>
                  </a:srgbClr>
                </a:solidFill>
                <a:latin typeface="Arial" charset="0"/>
                <a:ea typeface="Droid Sans Fallback" charset="0"/>
                <a:cs typeface="Droid Sans Fallback" charset="0"/>
              </a:rPr>
              <a:t>new)</a:t>
            </a:r>
          </a:p>
        </p:txBody>
      </p:sp>
      <p:sp>
        <p:nvSpPr>
          <p:cNvPr id="9220" name="TextBox 5"/>
          <p:cNvSpPr txBox="1">
            <a:spLocks noChangeArrowheads="1"/>
          </p:cNvSpPr>
          <p:nvPr/>
        </p:nvSpPr>
        <p:spPr bwMode="auto">
          <a:xfrm>
            <a:off x="2788123" y="143634"/>
            <a:ext cx="362631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457200" eaLnBrk="0" fontAlgn="base" hangingPunct="0">
              <a:spcBef>
                <a:spcPct val="0"/>
              </a:spcBef>
              <a:spcAft>
                <a:spcPct val="0"/>
              </a:spcAft>
            </a:pPr>
            <a:r>
              <a:rPr lang="en-US" altLang="en-US" sz="2400" dirty="0" smtClean="0">
                <a:solidFill>
                  <a:prstClr val="white"/>
                </a:solidFill>
                <a:latin typeface="Arial" charset="0"/>
                <a:ea typeface="Droid Sans Fallback" charset="0"/>
                <a:cs typeface="Droid Sans Fallback" charset="0"/>
              </a:rPr>
              <a:t>CERN scientific roadmap</a:t>
            </a:r>
            <a:endParaRPr lang="en-US" altLang="en-US" sz="2400" dirty="0">
              <a:solidFill>
                <a:prstClr val="white"/>
              </a:solidFill>
              <a:latin typeface="Arial" charset="0"/>
              <a:ea typeface="Droid Sans Fallback" charset="0"/>
              <a:cs typeface="Droid Sans Fallback" charset="0"/>
            </a:endParaRPr>
          </a:p>
        </p:txBody>
      </p:sp>
      <p:sp>
        <p:nvSpPr>
          <p:cNvPr id="2" name="TextBox 1"/>
          <p:cNvSpPr txBox="1"/>
          <p:nvPr/>
        </p:nvSpPr>
        <p:spPr>
          <a:xfrm>
            <a:off x="6235700" y="6488668"/>
            <a:ext cx="2908300" cy="369332"/>
          </a:xfrm>
          <a:prstGeom prst="rect">
            <a:avLst/>
          </a:prstGeom>
          <a:solidFill>
            <a:schemeClr val="bg2">
              <a:lumMod val="75000"/>
            </a:schemeClr>
          </a:solidFill>
          <a:ln>
            <a:solidFill>
              <a:schemeClr val="bg1">
                <a:lumMod val="85000"/>
              </a:schemeClr>
            </a:solidFill>
          </a:ln>
          <a:effectLst/>
        </p:spPr>
        <p:txBody>
          <a:bodyPr wrap="square" rtlCol="0">
            <a:spAutoFit/>
          </a:bodyPr>
          <a:lstStyle/>
          <a:p>
            <a:r>
              <a:rPr lang="en-US" dirty="0" err="1" smtClean="0"/>
              <a:t>F.Gianotti</a:t>
            </a:r>
            <a:r>
              <a:rPr lang="en-US" dirty="0" smtClean="0"/>
              <a:t> April 2016 </a:t>
            </a:r>
            <a:endParaRPr lang="en-US" dirty="0">
              <a:solidFill>
                <a:schemeClr val="tx1"/>
              </a:solidFill>
            </a:endParaRPr>
          </a:p>
        </p:txBody>
      </p:sp>
    </p:spTree>
    <p:extLst>
      <p:ext uri="{BB962C8B-B14F-4D97-AF65-F5344CB8AC3E}">
        <p14:creationId xmlns:p14="http://schemas.microsoft.com/office/powerpoint/2010/main" val="9629581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566169" y="649740"/>
            <a:ext cx="7966271" cy="4363436"/>
            <a:chOff x="539444" y="620688"/>
            <a:chExt cx="7966271" cy="4363436"/>
          </a:xfrm>
        </p:grpSpPr>
        <p:pic>
          <p:nvPicPr>
            <p:cNvPr id="15" name="Picture 14" descr="Screen Shot 2015-06-11 at 11.53.03 AM.png"/>
            <p:cNvPicPr preferRelativeResize="0">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9444" y="620688"/>
              <a:ext cx="7776972" cy="4363436"/>
            </a:xfrm>
            <a:prstGeom prst="rect">
              <a:avLst/>
            </a:prstGeom>
          </p:spPr>
        </p:pic>
        <p:grpSp>
          <p:nvGrpSpPr>
            <p:cNvPr id="28" name="Group 27"/>
            <p:cNvGrpSpPr/>
            <p:nvPr/>
          </p:nvGrpSpPr>
          <p:grpSpPr>
            <a:xfrm>
              <a:off x="1763688" y="879668"/>
              <a:ext cx="6742027" cy="3152964"/>
              <a:chOff x="1475656" y="908720"/>
              <a:chExt cx="6742027" cy="3152964"/>
            </a:xfrm>
          </p:grpSpPr>
          <p:sp>
            <p:nvSpPr>
              <p:cNvPr id="16" name="TextBox 15"/>
              <p:cNvSpPr txBox="1"/>
              <p:nvPr/>
            </p:nvSpPr>
            <p:spPr>
              <a:xfrm>
                <a:off x="3068953" y="3753907"/>
                <a:ext cx="893193" cy="307777"/>
              </a:xfrm>
              <a:prstGeom prst="rect">
                <a:avLst/>
              </a:prstGeom>
              <a:solidFill>
                <a:srgbClr val="99CCFF"/>
              </a:solidFill>
              <a:ln>
                <a:solidFill>
                  <a:srgbClr val="000090"/>
                </a:solidFill>
              </a:ln>
            </p:spPr>
            <p:txBody>
              <a:bodyPr wrap="none" rtlCol="0">
                <a:spAutoFit/>
              </a:bodyPr>
              <a:lstStyle/>
              <a:p>
                <a:pPr defTabSz="457200" eaLnBrk="0" fontAlgn="base" hangingPunct="0">
                  <a:spcBef>
                    <a:spcPct val="0"/>
                  </a:spcBef>
                  <a:spcAft>
                    <a:spcPct val="0"/>
                  </a:spcAft>
                </a:pPr>
                <a:r>
                  <a:rPr lang="en-GB" sz="1400" dirty="0" smtClean="0">
                    <a:solidFill>
                      <a:srgbClr val="000000"/>
                    </a:solidFill>
                    <a:latin typeface="Arial" charset="0"/>
                    <a:ea typeface="Droid Sans Fallback" charset="0"/>
                    <a:cs typeface="Droid Sans Fallback" charset="0"/>
                  </a:rPr>
                  <a:t>~100 fb</a:t>
                </a:r>
                <a:r>
                  <a:rPr lang="en-GB" sz="1400" baseline="30000" dirty="0" smtClean="0">
                    <a:solidFill>
                      <a:srgbClr val="000000"/>
                    </a:solidFill>
                    <a:latin typeface="Arial" charset="0"/>
                    <a:ea typeface="Droid Sans Fallback" charset="0"/>
                    <a:cs typeface="Droid Sans Fallback" charset="0"/>
                  </a:rPr>
                  <a:t>-1</a:t>
                </a:r>
                <a:endParaRPr lang="en-GB" sz="1400" baseline="30000" dirty="0">
                  <a:solidFill>
                    <a:srgbClr val="000000"/>
                  </a:solidFill>
                  <a:latin typeface="Arial" charset="0"/>
                  <a:ea typeface="Droid Sans Fallback" charset="0"/>
                  <a:cs typeface="Droid Sans Fallback" charset="0"/>
                </a:endParaRPr>
              </a:p>
            </p:txBody>
          </p:sp>
          <p:sp>
            <p:nvSpPr>
              <p:cNvPr id="9" name="TextBox 8"/>
              <p:cNvSpPr txBox="1"/>
              <p:nvPr/>
            </p:nvSpPr>
            <p:spPr>
              <a:xfrm>
                <a:off x="7164189" y="1340768"/>
                <a:ext cx="1053494" cy="323165"/>
              </a:xfrm>
              <a:prstGeom prst="rect">
                <a:avLst/>
              </a:prstGeom>
              <a:solidFill>
                <a:srgbClr val="99CCFF"/>
              </a:solidFill>
              <a:ln>
                <a:solidFill>
                  <a:srgbClr val="000090"/>
                </a:solidFill>
              </a:ln>
            </p:spPr>
            <p:txBody>
              <a:bodyPr wrap="none" rtlCol="0">
                <a:spAutoFit/>
              </a:bodyPr>
              <a:lstStyle/>
              <a:p>
                <a:pPr defTabSz="457200" eaLnBrk="0" fontAlgn="base" hangingPunct="0">
                  <a:spcBef>
                    <a:spcPct val="0"/>
                  </a:spcBef>
                  <a:spcAft>
                    <a:spcPct val="0"/>
                  </a:spcAft>
                </a:pPr>
                <a:r>
                  <a:rPr lang="en-GB" sz="1500" dirty="0" smtClean="0">
                    <a:solidFill>
                      <a:prstClr val="black"/>
                    </a:solidFill>
                    <a:latin typeface="Arial" charset="0"/>
                    <a:ea typeface="Droid Sans Fallback" charset="0"/>
                    <a:cs typeface="Droid Sans Fallback" charset="0"/>
                  </a:rPr>
                  <a:t>~3000 fb</a:t>
                </a:r>
                <a:r>
                  <a:rPr lang="en-GB" sz="1500" b="1" baseline="30000" dirty="0" smtClean="0">
                    <a:solidFill>
                      <a:prstClr val="black"/>
                    </a:solidFill>
                    <a:latin typeface="Arial" charset="0"/>
                    <a:ea typeface="Droid Sans Fallback" charset="0"/>
                    <a:cs typeface="Droid Sans Fallback" charset="0"/>
                  </a:rPr>
                  <a:t>-1</a:t>
                </a:r>
                <a:endParaRPr lang="en-GB" sz="1500" b="1" baseline="30000" dirty="0">
                  <a:solidFill>
                    <a:prstClr val="black"/>
                  </a:solidFill>
                  <a:latin typeface="Arial" charset="0"/>
                  <a:ea typeface="Droid Sans Fallback" charset="0"/>
                  <a:cs typeface="Droid Sans Fallback" charset="0"/>
                </a:endParaRPr>
              </a:p>
            </p:txBody>
          </p:sp>
          <p:sp>
            <p:nvSpPr>
              <p:cNvPr id="3" name="TextBox 2"/>
              <p:cNvSpPr txBox="1"/>
              <p:nvPr/>
            </p:nvSpPr>
            <p:spPr>
              <a:xfrm>
                <a:off x="1475656" y="908720"/>
                <a:ext cx="771515" cy="276999"/>
              </a:xfrm>
              <a:prstGeom prst="rect">
                <a:avLst/>
              </a:prstGeom>
              <a:solidFill>
                <a:srgbClr val="008000"/>
              </a:solidFill>
              <a:ln>
                <a:solidFill>
                  <a:srgbClr val="008000"/>
                </a:solidFill>
              </a:ln>
            </p:spPr>
            <p:txBody>
              <a:bodyPr wrap="none" rtlCol="0">
                <a:spAutoFit/>
              </a:bodyPr>
              <a:lstStyle/>
              <a:p>
                <a:pPr defTabSz="457200" eaLnBrk="0" fontAlgn="base" hangingPunct="0">
                  <a:spcBef>
                    <a:spcPct val="0"/>
                  </a:spcBef>
                  <a:spcAft>
                    <a:spcPct val="0"/>
                  </a:spcAft>
                </a:pPr>
                <a:r>
                  <a:rPr lang="en-US" sz="1200" dirty="0" smtClean="0">
                    <a:solidFill>
                      <a:prstClr val="white"/>
                    </a:solidFill>
                    <a:latin typeface="Arial" charset="0"/>
                    <a:ea typeface="Droid Sans Fallback" charset="0"/>
                    <a:cs typeface="Droid Sans Fallback" charset="0"/>
                  </a:rPr>
                  <a:t>7-8 </a:t>
                </a:r>
                <a:r>
                  <a:rPr lang="en-US" sz="1200" dirty="0" err="1" smtClean="0">
                    <a:solidFill>
                      <a:prstClr val="white"/>
                    </a:solidFill>
                    <a:latin typeface="Arial" charset="0"/>
                    <a:ea typeface="Droid Sans Fallback" charset="0"/>
                    <a:cs typeface="Droid Sans Fallback" charset="0"/>
                  </a:rPr>
                  <a:t>TeV</a:t>
                </a:r>
                <a:endParaRPr lang="en-US" sz="1200" dirty="0" smtClean="0">
                  <a:solidFill>
                    <a:prstClr val="white"/>
                  </a:solidFill>
                  <a:latin typeface="Arial" charset="0"/>
                  <a:ea typeface="Droid Sans Fallback" charset="0"/>
                  <a:cs typeface="Droid Sans Fallback" charset="0"/>
                </a:endParaRPr>
              </a:p>
            </p:txBody>
          </p:sp>
          <p:grpSp>
            <p:nvGrpSpPr>
              <p:cNvPr id="17" name="Group 16"/>
              <p:cNvGrpSpPr/>
              <p:nvPr/>
            </p:nvGrpSpPr>
            <p:grpSpPr>
              <a:xfrm>
                <a:off x="2483768" y="908720"/>
                <a:ext cx="4680520" cy="276999"/>
                <a:chOff x="2483768" y="1032991"/>
                <a:chExt cx="4680520" cy="276999"/>
              </a:xfrm>
            </p:grpSpPr>
            <p:cxnSp>
              <p:nvCxnSpPr>
                <p:cNvPr id="6" name="Straight Arrow Connector 5"/>
                <p:cNvCxnSpPr/>
                <p:nvPr/>
              </p:nvCxnSpPr>
              <p:spPr bwMode="auto">
                <a:xfrm>
                  <a:off x="2483768" y="1196752"/>
                  <a:ext cx="4680520" cy="0"/>
                </a:xfrm>
                <a:prstGeom prst="straightConnector1">
                  <a:avLst/>
                </a:prstGeom>
                <a:solidFill>
                  <a:schemeClr val="accent1"/>
                </a:solidFill>
                <a:ln w="9525" cap="flat" cmpd="sng" algn="ctr">
                  <a:solidFill>
                    <a:srgbClr val="008000"/>
                  </a:solidFill>
                  <a:prstDash val="solid"/>
                  <a:round/>
                  <a:headEnd type="arrow"/>
                  <a:tailEnd type="arrow"/>
                </a:ln>
                <a:effectLst/>
              </p:spPr>
            </p:cxnSp>
            <p:sp>
              <p:nvSpPr>
                <p:cNvPr id="11" name="TextBox 10"/>
                <p:cNvSpPr txBox="1"/>
                <p:nvPr/>
              </p:nvSpPr>
              <p:spPr>
                <a:xfrm>
                  <a:off x="3828981" y="1032991"/>
                  <a:ext cx="910075" cy="276999"/>
                </a:xfrm>
                <a:prstGeom prst="rect">
                  <a:avLst/>
                </a:prstGeom>
                <a:solidFill>
                  <a:srgbClr val="008000"/>
                </a:solidFill>
                <a:ln>
                  <a:solidFill>
                    <a:srgbClr val="008000"/>
                  </a:solidFill>
                </a:ln>
              </p:spPr>
              <p:txBody>
                <a:bodyPr wrap="none" rtlCol="0">
                  <a:spAutoFit/>
                </a:bodyPr>
                <a:lstStyle/>
                <a:p>
                  <a:pPr defTabSz="457200" eaLnBrk="0" fontAlgn="base" hangingPunct="0">
                    <a:spcBef>
                      <a:spcPct val="0"/>
                    </a:spcBef>
                    <a:spcAft>
                      <a:spcPct val="0"/>
                    </a:spcAft>
                  </a:pPr>
                  <a:r>
                    <a:rPr lang="en-US" sz="1200" dirty="0" smtClean="0">
                      <a:solidFill>
                        <a:srgbClr val="FFFFFF"/>
                      </a:solidFill>
                      <a:latin typeface="Arial" charset="0"/>
                      <a:ea typeface="Droid Sans Fallback" charset="0"/>
                      <a:cs typeface="Droid Sans Fallback" charset="0"/>
                    </a:rPr>
                    <a:t>13-14 </a:t>
                  </a:r>
                  <a:r>
                    <a:rPr lang="en-US" sz="1200" dirty="0" err="1" smtClean="0">
                      <a:solidFill>
                        <a:srgbClr val="FFFFFF"/>
                      </a:solidFill>
                      <a:latin typeface="Arial" charset="0"/>
                      <a:ea typeface="Droid Sans Fallback" charset="0"/>
                      <a:cs typeface="Droid Sans Fallback" charset="0"/>
                    </a:rPr>
                    <a:t>TeV</a:t>
                  </a:r>
                  <a:endParaRPr lang="en-US" sz="1200" dirty="0" smtClean="0">
                    <a:solidFill>
                      <a:srgbClr val="FFFFFF"/>
                    </a:solidFill>
                    <a:latin typeface="Arial" charset="0"/>
                    <a:ea typeface="Droid Sans Fallback" charset="0"/>
                    <a:cs typeface="Droid Sans Fallback" charset="0"/>
                  </a:endParaRPr>
                </a:p>
              </p:txBody>
            </p:sp>
          </p:grpSp>
          <p:sp>
            <p:nvSpPr>
              <p:cNvPr id="18" name="TextBox 17"/>
              <p:cNvSpPr txBox="1"/>
              <p:nvPr/>
            </p:nvSpPr>
            <p:spPr>
              <a:xfrm>
                <a:off x="4211960" y="3573016"/>
                <a:ext cx="893193" cy="307777"/>
              </a:xfrm>
              <a:prstGeom prst="rect">
                <a:avLst/>
              </a:prstGeom>
              <a:solidFill>
                <a:srgbClr val="99CCFF"/>
              </a:solidFill>
              <a:ln>
                <a:solidFill>
                  <a:srgbClr val="000090"/>
                </a:solidFill>
              </a:ln>
            </p:spPr>
            <p:txBody>
              <a:bodyPr wrap="none" rtlCol="0">
                <a:spAutoFit/>
              </a:bodyPr>
              <a:lstStyle/>
              <a:p>
                <a:pPr defTabSz="457200" eaLnBrk="0" fontAlgn="base" hangingPunct="0">
                  <a:spcBef>
                    <a:spcPct val="0"/>
                  </a:spcBef>
                  <a:spcAft>
                    <a:spcPct val="0"/>
                  </a:spcAft>
                </a:pPr>
                <a:r>
                  <a:rPr lang="en-GB" sz="1400" dirty="0" smtClean="0">
                    <a:solidFill>
                      <a:srgbClr val="000000"/>
                    </a:solidFill>
                    <a:latin typeface="Arial" charset="0"/>
                    <a:ea typeface="Droid Sans Fallback" charset="0"/>
                    <a:cs typeface="Droid Sans Fallback" charset="0"/>
                  </a:rPr>
                  <a:t>~300 fb</a:t>
                </a:r>
                <a:r>
                  <a:rPr lang="en-GB" sz="1400" b="1" baseline="30000" dirty="0" smtClean="0">
                    <a:solidFill>
                      <a:srgbClr val="000000"/>
                    </a:solidFill>
                    <a:latin typeface="Arial" charset="0"/>
                    <a:ea typeface="Droid Sans Fallback" charset="0"/>
                    <a:cs typeface="Droid Sans Fallback" charset="0"/>
                  </a:rPr>
                  <a:t>-1</a:t>
                </a:r>
                <a:endParaRPr lang="en-GB" sz="1400" b="1" baseline="30000" dirty="0">
                  <a:solidFill>
                    <a:srgbClr val="000000"/>
                  </a:solidFill>
                  <a:latin typeface="Arial" charset="0"/>
                  <a:ea typeface="Droid Sans Fallback" charset="0"/>
                  <a:cs typeface="Droid Sans Fallback" charset="0"/>
                </a:endParaRPr>
              </a:p>
            </p:txBody>
          </p:sp>
          <p:grpSp>
            <p:nvGrpSpPr>
              <p:cNvPr id="21" name="Group 20"/>
              <p:cNvGrpSpPr/>
              <p:nvPr/>
            </p:nvGrpSpPr>
            <p:grpSpPr>
              <a:xfrm>
                <a:off x="1959880" y="1628800"/>
                <a:ext cx="2896081" cy="646331"/>
                <a:chOff x="1959880" y="1512367"/>
                <a:chExt cx="2896081" cy="646331"/>
              </a:xfrm>
            </p:grpSpPr>
            <p:sp>
              <p:nvSpPr>
                <p:cNvPr id="14" name="TextBox 13"/>
                <p:cNvSpPr txBox="1"/>
                <p:nvPr/>
              </p:nvSpPr>
              <p:spPr>
                <a:xfrm>
                  <a:off x="1959880" y="1556792"/>
                  <a:ext cx="721672" cy="461665"/>
                </a:xfrm>
                <a:prstGeom prst="rect">
                  <a:avLst/>
                </a:prstGeom>
                <a:solidFill>
                  <a:schemeClr val="bg1">
                    <a:lumMod val="95000"/>
                  </a:schemeClr>
                </a:solidFill>
                <a:ln>
                  <a:solidFill>
                    <a:schemeClr val="tx1"/>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Splices </a:t>
                  </a:r>
                </a:p>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fixed</a:t>
                  </a:r>
                </a:p>
              </p:txBody>
            </p:sp>
            <p:sp>
              <p:nvSpPr>
                <p:cNvPr id="19" name="TextBox 18"/>
                <p:cNvSpPr txBox="1"/>
                <p:nvPr/>
              </p:nvSpPr>
              <p:spPr>
                <a:xfrm>
                  <a:off x="3059832" y="1568405"/>
                  <a:ext cx="764953" cy="461665"/>
                </a:xfrm>
                <a:prstGeom prst="rect">
                  <a:avLst/>
                </a:prstGeom>
                <a:solidFill>
                  <a:srgbClr val="F2F2F2"/>
                </a:solidFill>
                <a:ln>
                  <a:solidFill>
                    <a:schemeClr val="tx1"/>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Injectors</a:t>
                  </a:r>
                </a:p>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upgrade</a:t>
                  </a:r>
                </a:p>
              </p:txBody>
            </p:sp>
            <p:sp>
              <p:nvSpPr>
                <p:cNvPr id="20" name="TextBox 19"/>
                <p:cNvSpPr txBox="1"/>
                <p:nvPr/>
              </p:nvSpPr>
              <p:spPr>
                <a:xfrm>
                  <a:off x="4211960" y="1512367"/>
                  <a:ext cx="644001" cy="646331"/>
                </a:xfrm>
                <a:prstGeom prst="rect">
                  <a:avLst/>
                </a:prstGeom>
                <a:solidFill>
                  <a:srgbClr val="F2F2F2"/>
                </a:solidFill>
                <a:ln>
                  <a:solidFill>
                    <a:schemeClr val="tx1"/>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New </a:t>
                  </a:r>
                </a:p>
                <a:p>
                  <a:pPr defTabSz="457200" eaLnBrk="0" fontAlgn="base" hangingPunct="0">
                    <a:spcBef>
                      <a:spcPct val="0"/>
                    </a:spcBef>
                    <a:spcAft>
                      <a:spcPct val="0"/>
                    </a:spcAft>
                  </a:pPr>
                  <a:r>
                    <a:rPr lang="en-US" sz="1200" dirty="0">
                      <a:solidFill>
                        <a:prstClr val="black"/>
                      </a:solidFill>
                      <a:latin typeface="Arial" charset="0"/>
                      <a:ea typeface="Droid Sans Fallback" charset="0"/>
                      <a:cs typeface="Droid Sans Fallback" charset="0"/>
                    </a:rPr>
                    <a:t>l</a:t>
                  </a:r>
                  <a:r>
                    <a:rPr lang="en-US" sz="1200" dirty="0" smtClean="0">
                      <a:solidFill>
                        <a:prstClr val="black"/>
                      </a:solidFill>
                      <a:latin typeface="Arial" charset="0"/>
                      <a:ea typeface="Droid Sans Fallback" charset="0"/>
                      <a:cs typeface="Droid Sans Fallback" charset="0"/>
                    </a:rPr>
                    <a:t>ow-</a:t>
                  </a:r>
                  <a:r>
                    <a:rPr lang="en-US" sz="1200" dirty="0" smtClean="0">
                      <a:solidFill>
                        <a:prstClr val="black"/>
                      </a:solidFill>
                      <a:latin typeface="Lucida Grande"/>
                      <a:ea typeface="Lucida Grande"/>
                      <a:cs typeface="Lucida Grande"/>
                    </a:rPr>
                    <a:t>β*</a:t>
                  </a:r>
                  <a:endParaRPr lang="en-US" sz="1200" dirty="0" smtClean="0">
                    <a:solidFill>
                      <a:prstClr val="black"/>
                    </a:solidFill>
                    <a:latin typeface="Arial" charset="0"/>
                    <a:ea typeface="Droid Sans Fallback" charset="0"/>
                    <a:cs typeface="Droid Sans Fallback" charset="0"/>
                  </a:endParaRPr>
                </a:p>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quads</a:t>
                  </a:r>
                </a:p>
              </p:txBody>
            </p:sp>
          </p:grpSp>
          <p:sp>
            <p:nvSpPr>
              <p:cNvPr id="5" name="TextBox 4"/>
              <p:cNvSpPr txBox="1"/>
              <p:nvPr/>
            </p:nvSpPr>
            <p:spPr>
              <a:xfrm>
                <a:off x="1547664" y="1268760"/>
                <a:ext cx="593432" cy="276999"/>
              </a:xfrm>
              <a:prstGeom prst="rect">
                <a:avLst/>
              </a:prstGeom>
              <a:solidFill>
                <a:srgbClr val="FFCCFF"/>
              </a:solidFill>
              <a:ln>
                <a:solidFill>
                  <a:srgbClr val="000000"/>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Run 1</a:t>
                </a:r>
              </a:p>
            </p:txBody>
          </p:sp>
          <p:sp>
            <p:nvSpPr>
              <p:cNvPr id="22" name="TextBox 21"/>
              <p:cNvSpPr txBox="1"/>
              <p:nvPr/>
            </p:nvSpPr>
            <p:spPr>
              <a:xfrm>
                <a:off x="2621988" y="1267200"/>
                <a:ext cx="593432" cy="276999"/>
              </a:xfrm>
              <a:prstGeom prst="rect">
                <a:avLst/>
              </a:prstGeom>
              <a:solidFill>
                <a:srgbClr val="FFCCFF"/>
              </a:solidFill>
              <a:ln>
                <a:solidFill>
                  <a:srgbClr val="000000"/>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Run 2</a:t>
                </a:r>
              </a:p>
            </p:txBody>
          </p:sp>
          <p:sp>
            <p:nvSpPr>
              <p:cNvPr id="23" name="TextBox 22"/>
              <p:cNvSpPr txBox="1"/>
              <p:nvPr/>
            </p:nvSpPr>
            <p:spPr>
              <a:xfrm>
                <a:off x="3736671" y="1268760"/>
                <a:ext cx="593432" cy="276999"/>
              </a:xfrm>
              <a:prstGeom prst="rect">
                <a:avLst/>
              </a:prstGeom>
              <a:solidFill>
                <a:srgbClr val="FFCCFF"/>
              </a:solidFill>
              <a:ln>
                <a:solidFill>
                  <a:srgbClr val="000000"/>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Run 3</a:t>
                </a:r>
              </a:p>
            </p:txBody>
          </p:sp>
          <p:grpSp>
            <p:nvGrpSpPr>
              <p:cNvPr id="13" name="Group 12"/>
              <p:cNvGrpSpPr/>
              <p:nvPr/>
            </p:nvGrpSpPr>
            <p:grpSpPr>
              <a:xfrm>
                <a:off x="4860032" y="1124744"/>
                <a:ext cx="2232248" cy="276999"/>
                <a:chOff x="4860032" y="3049215"/>
                <a:chExt cx="2232248" cy="276999"/>
              </a:xfrm>
            </p:grpSpPr>
            <p:cxnSp>
              <p:nvCxnSpPr>
                <p:cNvPr id="8" name="Straight Arrow Connector 7"/>
                <p:cNvCxnSpPr/>
                <p:nvPr/>
              </p:nvCxnSpPr>
              <p:spPr bwMode="auto">
                <a:xfrm>
                  <a:off x="4860032" y="3212976"/>
                  <a:ext cx="2232248" cy="0"/>
                </a:xfrm>
                <a:prstGeom prst="straightConnector1">
                  <a:avLst/>
                </a:prstGeom>
                <a:solidFill>
                  <a:schemeClr val="accent1"/>
                </a:solidFill>
                <a:ln w="12700" cap="flat" cmpd="sng" algn="ctr">
                  <a:solidFill>
                    <a:schemeClr val="tx1"/>
                  </a:solidFill>
                  <a:prstDash val="solid"/>
                  <a:round/>
                  <a:headEnd type="arrow"/>
                  <a:tailEnd type="arrow"/>
                </a:ln>
                <a:effectLst/>
              </p:spPr>
            </p:cxnSp>
            <p:sp>
              <p:nvSpPr>
                <p:cNvPr id="24" name="TextBox 23"/>
                <p:cNvSpPr txBox="1"/>
                <p:nvPr/>
              </p:nvSpPr>
              <p:spPr>
                <a:xfrm>
                  <a:off x="5531017" y="3049215"/>
                  <a:ext cx="747395" cy="276999"/>
                </a:xfrm>
                <a:prstGeom prst="rect">
                  <a:avLst/>
                </a:prstGeom>
                <a:solidFill>
                  <a:srgbClr val="FFCCFF"/>
                </a:solidFill>
                <a:ln>
                  <a:solidFill>
                    <a:srgbClr val="000000"/>
                  </a:solidFill>
                </a:ln>
              </p:spPr>
              <p:txBody>
                <a:bodyPr wrap="none" rtlCol="0">
                  <a:spAutoFit/>
                </a:bodyPr>
                <a:lstStyle/>
                <a:p>
                  <a:pPr defTabSz="457200" eaLnBrk="0" fontAlgn="base" hangingPunct="0">
                    <a:spcBef>
                      <a:spcPct val="0"/>
                    </a:spcBef>
                    <a:spcAft>
                      <a:spcPct val="0"/>
                    </a:spcAft>
                  </a:pPr>
                  <a:r>
                    <a:rPr lang="en-US" sz="1200" dirty="0" smtClean="0">
                      <a:solidFill>
                        <a:prstClr val="black"/>
                      </a:solidFill>
                      <a:latin typeface="Arial" charset="0"/>
                      <a:ea typeface="Droid Sans Fallback" charset="0"/>
                      <a:cs typeface="Droid Sans Fallback" charset="0"/>
                    </a:rPr>
                    <a:t>HL-LHC</a:t>
                  </a:r>
                </a:p>
              </p:txBody>
            </p:sp>
          </p:grpSp>
        </p:grpSp>
      </p:grpSp>
      <p:sp>
        <p:nvSpPr>
          <p:cNvPr id="7" name="TextBox 6"/>
          <p:cNvSpPr txBox="1"/>
          <p:nvPr/>
        </p:nvSpPr>
        <p:spPr>
          <a:xfrm>
            <a:off x="2699792" y="102404"/>
            <a:ext cx="2396810" cy="430887"/>
          </a:xfrm>
          <a:prstGeom prst="rect">
            <a:avLst/>
          </a:prstGeom>
          <a:noFill/>
        </p:spPr>
        <p:txBody>
          <a:bodyPr wrap="none" rtlCol="0">
            <a:spAutoFit/>
          </a:bodyPr>
          <a:lstStyle/>
          <a:p>
            <a:pPr defTabSz="457200" eaLnBrk="0" fontAlgn="base" hangingPunct="0">
              <a:spcBef>
                <a:spcPct val="0"/>
              </a:spcBef>
              <a:spcAft>
                <a:spcPct val="0"/>
              </a:spcAft>
            </a:pPr>
            <a:r>
              <a:rPr lang="en-US" sz="2200" dirty="0" smtClean="0">
                <a:solidFill>
                  <a:srgbClr val="FFFFFF"/>
                </a:solidFill>
                <a:latin typeface="Arial" charset="0"/>
                <a:ea typeface="Droid Sans Fallback" charset="0"/>
                <a:cs typeface="Droid Sans Fallback" charset="0"/>
              </a:rPr>
              <a:t>LHC </a:t>
            </a:r>
            <a:r>
              <a:rPr lang="en-US" sz="2200" dirty="0">
                <a:solidFill>
                  <a:srgbClr val="FFFFFF"/>
                </a:solidFill>
                <a:latin typeface="Arial" charset="0"/>
                <a:ea typeface="Droid Sans Fallback" charset="0"/>
                <a:cs typeface="Droid Sans Fallback" charset="0"/>
              </a:rPr>
              <a:t>and </a:t>
            </a:r>
            <a:r>
              <a:rPr lang="en-US" sz="2200" dirty="0" smtClean="0">
                <a:solidFill>
                  <a:srgbClr val="FFFFFF"/>
                </a:solidFill>
                <a:latin typeface="Arial" charset="0"/>
                <a:ea typeface="Droid Sans Fallback" charset="0"/>
                <a:cs typeface="Droid Sans Fallback" charset="0"/>
              </a:rPr>
              <a:t>HL-LHC</a:t>
            </a:r>
            <a:endParaRPr lang="en-US" sz="2200" dirty="0">
              <a:solidFill>
                <a:srgbClr val="FFFFFF"/>
              </a:solidFill>
              <a:latin typeface="Arial" charset="0"/>
              <a:ea typeface="Droid Sans Fallback" charset="0"/>
              <a:cs typeface="Droid Sans Fallback" charset="0"/>
            </a:endParaRPr>
          </a:p>
        </p:txBody>
      </p:sp>
      <p:sp>
        <p:nvSpPr>
          <p:cNvPr id="26" name="TextBox 25"/>
          <p:cNvSpPr txBox="1"/>
          <p:nvPr/>
        </p:nvSpPr>
        <p:spPr>
          <a:xfrm>
            <a:off x="35496" y="4869160"/>
            <a:ext cx="9169498" cy="1923604"/>
          </a:xfrm>
          <a:prstGeom prst="rect">
            <a:avLst/>
          </a:prstGeom>
          <a:solidFill>
            <a:schemeClr val="accent5">
              <a:lumMod val="20000"/>
              <a:lumOff val="80000"/>
            </a:schemeClr>
          </a:solidFill>
          <a:ln>
            <a:solidFill>
              <a:srgbClr val="000000"/>
            </a:solidFill>
          </a:ln>
        </p:spPr>
        <p:txBody>
          <a:bodyPr wrap="none" rtlCol="0">
            <a:spAutoFit/>
          </a:bodyPr>
          <a:lstStyle/>
          <a:p>
            <a:pPr defTabSz="457200" eaLnBrk="0" fontAlgn="base" hangingPunct="0">
              <a:spcBef>
                <a:spcPct val="0"/>
              </a:spcBef>
              <a:spcAft>
                <a:spcPct val="0"/>
              </a:spcAft>
            </a:pPr>
            <a:r>
              <a:rPr lang="en-US" sz="1700" dirty="0" smtClean="0">
                <a:solidFill>
                  <a:prstClr val="black"/>
                </a:solidFill>
                <a:latin typeface="Arial " charset="0"/>
                <a:ea typeface="Droid Sans Fallback" charset="0"/>
                <a:cs typeface="Droid Sans Fallback" charset="0"/>
              </a:rPr>
              <a:t>LHC is today’s most powerful collider </a:t>
            </a:r>
            <a:r>
              <a:rPr lang="en-US" sz="1700" dirty="0" smtClean="0">
                <a:solidFill>
                  <a:prstClr val="black"/>
                </a:solidFill>
                <a:latin typeface="Arial " charset="0"/>
                <a:ea typeface="Droid Sans Fallback" charset="0"/>
                <a:cs typeface="Droid Sans Fallback" charset="0"/>
                <a:sym typeface="Wingdings"/>
              </a:rPr>
              <a:t> full exploitation </a:t>
            </a:r>
            <a:r>
              <a:rPr lang="en-US" sz="1700" dirty="0" smtClean="0">
                <a:solidFill>
                  <a:prstClr val="black"/>
                </a:solidFill>
                <a:latin typeface="Arial " charset="0"/>
                <a:ea typeface="Droid Sans Fallback" charset="0"/>
                <a:cs typeface="Droid Sans Fallback" charset="0"/>
              </a:rPr>
              <a:t>(√s ~ 14 </a:t>
            </a:r>
            <a:r>
              <a:rPr lang="en-US" sz="1700" dirty="0" err="1" smtClean="0">
                <a:solidFill>
                  <a:prstClr val="black"/>
                </a:solidFill>
                <a:latin typeface="Arial " charset="0"/>
                <a:ea typeface="Droid Sans Fallback" charset="0"/>
                <a:cs typeface="Droid Sans Fallback" charset="0"/>
              </a:rPr>
              <a:t>TeV</a:t>
            </a:r>
            <a:r>
              <a:rPr lang="en-US" sz="1700" dirty="0" smtClean="0">
                <a:solidFill>
                  <a:prstClr val="black"/>
                </a:solidFill>
                <a:latin typeface="Arial " charset="0"/>
                <a:ea typeface="Droid Sans Fallback" charset="0"/>
                <a:cs typeface="Droid Sans Fallback" charset="0"/>
              </a:rPr>
              <a:t>, 3000/fb) is mandatory: </a:t>
            </a:r>
          </a:p>
          <a:p>
            <a:pPr marL="285750" indent="-285750" defTabSz="457200" eaLnBrk="0" fontAlgn="base" hangingPunct="0">
              <a:spcBef>
                <a:spcPct val="0"/>
              </a:spcBef>
              <a:spcAft>
                <a:spcPct val="0"/>
              </a:spcAft>
              <a:buFont typeface="Wingdings" charset="2"/>
              <a:buChar char="q"/>
            </a:pPr>
            <a:r>
              <a:rPr lang="en-US" sz="1700" dirty="0" smtClean="0">
                <a:solidFill>
                  <a:prstClr val="black"/>
                </a:solidFill>
                <a:latin typeface="Arial " charset="0"/>
                <a:ea typeface="Droid Sans Fallback" charset="0"/>
                <a:cs typeface="Droid Sans Fallback" charset="0"/>
              </a:rPr>
              <a:t>If new physics discovered in Run 2-3: </a:t>
            </a:r>
          </a:p>
          <a:p>
            <a:pPr defTabSz="457200" eaLnBrk="0" fontAlgn="base" hangingPunct="0">
              <a:spcBef>
                <a:spcPct val="0"/>
              </a:spcBef>
              <a:spcAft>
                <a:spcPct val="0"/>
              </a:spcAft>
            </a:pPr>
            <a:r>
              <a:rPr lang="en-US" sz="1700" dirty="0">
                <a:solidFill>
                  <a:prstClr val="black"/>
                </a:solidFill>
                <a:latin typeface="Arial " charset="0"/>
                <a:ea typeface="Droid Sans Fallback" charset="0"/>
                <a:cs typeface="Droid Sans Fallback" charset="0"/>
                <a:sym typeface="Wingdings"/>
              </a:rPr>
              <a:t> </a:t>
            </a:r>
            <a:r>
              <a:rPr lang="en-US" sz="1700" dirty="0" smtClean="0">
                <a:solidFill>
                  <a:prstClr val="black"/>
                </a:solidFill>
                <a:latin typeface="Arial " charset="0"/>
                <a:ea typeface="Droid Sans Fallback" charset="0"/>
                <a:cs typeface="Droid Sans Fallback" charset="0"/>
                <a:sym typeface="Wingdings"/>
              </a:rPr>
              <a:t>     first detailed exploration of new physics with well understood machine and experiments</a:t>
            </a:r>
          </a:p>
          <a:p>
            <a:pPr defTabSz="457200" eaLnBrk="0" fontAlgn="base" hangingPunct="0">
              <a:spcBef>
                <a:spcPct val="0"/>
              </a:spcBef>
              <a:spcAft>
                <a:spcPct val="0"/>
              </a:spcAft>
            </a:pPr>
            <a:r>
              <a:rPr lang="en-US" sz="1700" dirty="0">
                <a:solidFill>
                  <a:prstClr val="black"/>
                </a:solidFill>
                <a:latin typeface="Arial " charset="0"/>
                <a:ea typeface="Droid Sans Fallback" charset="0"/>
                <a:cs typeface="Droid Sans Fallback" charset="0"/>
                <a:sym typeface="Wingdings"/>
              </a:rPr>
              <a:t> </a:t>
            </a:r>
            <a:r>
              <a:rPr lang="en-US" sz="1700" dirty="0" smtClean="0">
                <a:solidFill>
                  <a:prstClr val="black"/>
                </a:solidFill>
                <a:latin typeface="Arial " charset="0"/>
                <a:ea typeface="Droid Sans Fallback" charset="0"/>
                <a:cs typeface="Droid Sans Fallback" charset="0"/>
                <a:sym typeface="Wingdings"/>
              </a:rPr>
              <a:t>        while building next accelerator </a:t>
            </a:r>
          </a:p>
          <a:p>
            <a:pPr marL="285750" indent="-285750" defTabSz="457200" eaLnBrk="0" fontAlgn="base" hangingPunct="0">
              <a:spcBef>
                <a:spcPct val="0"/>
              </a:spcBef>
              <a:spcAft>
                <a:spcPct val="0"/>
              </a:spcAft>
              <a:buFont typeface="Wingdings" charset="2"/>
              <a:buChar char="q"/>
            </a:pPr>
            <a:r>
              <a:rPr lang="en-US" sz="1700" dirty="0" smtClean="0">
                <a:solidFill>
                  <a:prstClr val="black"/>
                </a:solidFill>
                <a:latin typeface="Arial " charset="0"/>
                <a:ea typeface="Droid Sans Fallback" charset="0"/>
                <a:cs typeface="Droid Sans Fallback" charset="0"/>
                <a:sym typeface="Wingdings"/>
              </a:rPr>
              <a:t>If no new physics in Run 2-3: </a:t>
            </a:r>
          </a:p>
          <a:p>
            <a:pPr defTabSz="457200" eaLnBrk="0" fontAlgn="base" hangingPunct="0">
              <a:spcBef>
                <a:spcPct val="0"/>
              </a:spcBef>
              <a:spcAft>
                <a:spcPct val="0"/>
              </a:spcAft>
            </a:pPr>
            <a:r>
              <a:rPr lang="en-US" sz="1700" dirty="0">
                <a:solidFill>
                  <a:prstClr val="black"/>
                </a:solidFill>
                <a:latin typeface="Arial " charset="0"/>
                <a:ea typeface="Droid Sans Fallback" charset="0"/>
                <a:cs typeface="Droid Sans Fallback" charset="0"/>
                <a:sym typeface="Wingdings"/>
              </a:rPr>
              <a:t> </a:t>
            </a:r>
            <a:r>
              <a:rPr lang="en-US" sz="1700" dirty="0" smtClean="0">
                <a:solidFill>
                  <a:prstClr val="black"/>
                </a:solidFill>
                <a:latin typeface="Arial " charset="0"/>
                <a:ea typeface="Droid Sans Fallback" charset="0"/>
                <a:cs typeface="Droid Sans Fallback" charset="0"/>
                <a:sym typeface="Wingdings"/>
              </a:rPr>
              <a:t>     extend direct discovery potential by ~ 20-30% (up to </a:t>
            </a:r>
            <a:r>
              <a:rPr lang="en-US" sz="1700" dirty="0">
                <a:solidFill>
                  <a:prstClr val="black"/>
                </a:solidFill>
                <a:latin typeface="Arial " charset="0"/>
                <a:ea typeface="Droid Sans Fallback" charset="0"/>
                <a:cs typeface="Droid Sans Fallback" charset="0"/>
                <a:sym typeface="Wingdings"/>
              </a:rPr>
              <a:t>m </a:t>
            </a:r>
            <a:r>
              <a:rPr lang="en-US" sz="1700" dirty="0">
                <a:solidFill>
                  <a:prstClr val="black"/>
                </a:solidFill>
                <a:latin typeface="Arial " charset="0"/>
                <a:ea typeface="Droid Sans Fallback" charset="0"/>
                <a:cs typeface="Droid Sans Fallback" charset="0"/>
              </a:rPr>
              <a:t>~ </a:t>
            </a:r>
            <a:r>
              <a:rPr lang="en-US" sz="1700" dirty="0" smtClean="0">
                <a:solidFill>
                  <a:prstClr val="black"/>
                </a:solidFill>
                <a:latin typeface="Arial " charset="0"/>
                <a:ea typeface="Droid Sans Fallback" charset="0"/>
                <a:cs typeface="Droid Sans Fallback" charset="0"/>
                <a:sym typeface="Wingdings"/>
              </a:rPr>
              <a:t>10 </a:t>
            </a:r>
            <a:r>
              <a:rPr lang="en-US" sz="1700" dirty="0" err="1" smtClean="0">
                <a:solidFill>
                  <a:prstClr val="black"/>
                </a:solidFill>
                <a:latin typeface="Arial " charset="0"/>
                <a:ea typeface="Droid Sans Fallback" charset="0"/>
                <a:cs typeface="Droid Sans Fallback" charset="0"/>
                <a:sym typeface="Wingdings"/>
              </a:rPr>
              <a:t>TeV</a:t>
            </a:r>
            <a:r>
              <a:rPr lang="en-US" sz="1700" dirty="0" smtClean="0">
                <a:solidFill>
                  <a:prstClr val="black"/>
                </a:solidFill>
                <a:latin typeface="Arial " charset="0"/>
                <a:ea typeface="Droid Sans Fallback" charset="0"/>
                <a:cs typeface="Droid Sans Fallback" charset="0"/>
                <a:sym typeface="Wingdings"/>
              </a:rPr>
              <a:t>)</a:t>
            </a:r>
          </a:p>
          <a:p>
            <a:pPr defTabSz="457200" eaLnBrk="0" fontAlgn="base" hangingPunct="0">
              <a:spcBef>
                <a:spcPct val="0"/>
              </a:spcBef>
              <a:spcAft>
                <a:spcPct val="0"/>
              </a:spcAft>
            </a:pPr>
            <a:r>
              <a:rPr lang="en-US" sz="1700" dirty="0" smtClean="0">
                <a:solidFill>
                  <a:prstClr val="black"/>
                </a:solidFill>
                <a:latin typeface="Arial " charset="0"/>
                <a:ea typeface="Droid Sans Fallback" charset="0"/>
                <a:cs typeface="Droid Sans Fallback" charset="0"/>
                <a:sym typeface="Wingdings"/>
              </a:rPr>
              <a:t>In either case: measure H couplings to few percent (including 2</a:t>
            </a:r>
            <a:r>
              <a:rPr lang="en-US" sz="1700" baseline="30000" dirty="0" smtClean="0">
                <a:solidFill>
                  <a:prstClr val="black"/>
                </a:solidFill>
                <a:latin typeface="Arial " charset="0"/>
                <a:ea typeface="Droid Sans Fallback" charset="0"/>
                <a:cs typeface="Droid Sans Fallback" charset="0"/>
                <a:sym typeface="Wingdings"/>
              </a:rPr>
              <a:t>nd</a:t>
            </a:r>
            <a:r>
              <a:rPr lang="en-US" sz="1700" dirty="0" smtClean="0">
                <a:solidFill>
                  <a:prstClr val="black"/>
                </a:solidFill>
                <a:latin typeface="Arial " charset="0"/>
                <a:ea typeface="Droid Sans Fallback" charset="0"/>
                <a:cs typeface="Droid Sans Fallback" charset="0"/>
                <a:sym typeface="Wingdings"/>
              </a:rPr>
              <a:t> generation: </a:t>
            </a:r>
            <a:r>
              <a:rPr lang="en-US" sz="1700" dirty="0" err="1" smtClean="0">
                <a:solidFill>
                  <a:prstClr val="black"/>
                </a:solidFill>
                <a:latin typeface="Arial " charset="0"/>
                <a:ea typeface="Droid Sans Fallback" charset="0"/>
                <a:cs typeface="Droid Sans Fallback" charset="0"/>
                <a:sym typeface="Wingdings"/>
              </a:rPr>
              <a:t>H</a:t>
            </a:r>
            <a:r>
              <a:rPr lang="en-US" sz="1700" dirty="0" err="1" smtClean="0">
                <a:solidFill>
                  <a:prstClr val="black"/>
                </a:solidFill>
                <a:latin typeface="Arial " charset="0"/>
                <a:ea typeface="Lucida Grande"/>
                <a:cs typeface="Lucida Grande"/>
                <a:sym typeface="Wingdings"/>
              </a:rPr>
              <a:t>μμ</a:t>
            </a:r>
            <a:r>
              <a:rPr lang="en-US" sz="1700" dirty="0" smtClean="0">
                <a:solidFill>
                  <a:prstClr val="black"/>
                </a:solidFill>
                <a:latin typeface="Arial " charset="0"/>
                <a:ea typeface="Droid Sans Fallback" charset="0"/>
                <a:cs typeface="Droid Sans Fallback" charset="0"/>
                <a:sym typeface="Wingdings"/>
              </a:rPr>
              <a:t>)</a:t>
            </a:r>
            <a:endParaRPr lang="en-US" sz="1700" dirty="0" smtClean="0">
              <a:solidFill>
                <a:prstClr val="black"/>
              </a:solidFill>
              <a:latin typeface="Arial " charset="0"/>
              <a:ea typeface="Droid Sans Fallback" charset="0"/>
              <a:cs typeface="Droid Sans Fallback" charset="0"/>
            </a:endParaRPr>
          </a:p>
        </p:txBody>
      </p:sp>
      <p:sp>
        <p:nvSpPr>
          <p:cNvPr id="25" name="TextBox 24"/>
          <p:cNvSpPr txBox="1"/>
          <p:nvPr/>
        </p:nvSpPr>
        <p:spPr>
          <a:xfrm>
            <a:off x="6235700" y="0"/>
            <a:ext cx="2908300" cy="369332"/>
          </a:xfrm>
          <a:prstGeom prst="rect">
            <a:avLst/>
          </a:prstGeom>
          <a:solidFill>
            <a:schemeClr val="bg2">
              <a:lumMod val="75000"/>
            </a:schemeClr>
          </a:solidFill>
          <a:ln>
            <a:solidFill>
              <a:schemeClr val="bg1">
                <a:lumMod val="85000"/>
              </a:schemeClr>
            </a:solidFill>
          </a:ln>
          <a:effectLst/>
        </p:spPr>
        <p:txBody>
          <a:bodyPr wrap="square" rtlCol="0">
            <a:spAutoFit/>
          </a:bodyPr>
          <a:lstStyle/>
          <a:p>
            <a:r>
              <a:rPr lang="en-US" dirty="0" err="1" smtClean="0"/>
              <a:t>F.Gianotti</a:t>
            </a:r>
            <a:r>
              <a:rPr lang="en-US" dirty="0" smtClean="0"/>
              <a:t> April 2016 </a:t>
            </a:r>
            <a:endParaRPr lang="en-US" dirty="0">
              <a:solidFill>
                <a:schemeClr val="tx1"/>
              </a:solidFill>
            </a:endParaRPr>
          </a:p>
        </p:txBody>
      </p:sp>
    </p:spTree>
    <p:extLst>
      <p:ext uri="{BB962C8B-B14F-4D97-AF65-F5344CB8AC3E}">
        <p14:creationId xmlns:p14="http://schemas.microsoft.com/office/powerpoint/2010/main" val="28539268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4294967295"/>
          </p:nvPr>
        </p:nvSpPr>
        <p:spPr>
          <a:xfrm>
            <a:off x="0" y="9534525"/>
            <a:ext cx="1441450" cy="336550"/>
          </a:xfrm>
          <a:prstGeom prst="rect">
            <a:avLst/>
          </a:prstGeom>
        </p:spPr>
        <p:txBody>
          <a:bodyPr/>
          <a:lstStyle/>
          <a:p>
            <a:fld id="{D25BBBD8-E0C6-904A-B80A-492F498EB1FD}" type="datetime1">
              <a:rPr lang="en-GB" altLang="en-US" smtClean="0">
                <a:ea typeface="Droid Sans Fallback"/>
                <a:cs typeface="Droid Sans Fallback"/>
              </a:rPr>
              <a:pPr/>
              <a:t>30/05/16</a:t>
            </a:fld>
            <a:endParaRPr lang="en-GB" altLang="en-US">
              <a:ea typeface="Droid Sans Fallback"/>
              <a:cs typeface="Droid Sans Fallback"/>
            </a:endParaRPr>
          </a:p>
        </p:txBody>
      </p:sp>
      <p:pic>
        <p:nvPicPr>
          <p:cNvPr id="11" name="Picture 10"/>
          <p:cNvPicPr>
            <a:picLocks noChangeAspect="1"/>
          </p:cNvPicPr>
          <p:nvPr/>
        </p:nvPicPr>
        <p:blipFill>
          <a:blip r:embed="rId2"/>
          <a:stretch>
            <a:fillRect/>
          </a:stretch>
        </p:blipFill>
        <p:spPr>
          <a:xfrm>
            <a:off x="2082800" y="0"/>
            <a:ext cx="4957334" cy="6858000"/>
          </a:xfrm>
          <a:prstGeom prst="rect">
            <a:avLst/>
          </a:prstGeom>
        </p:spPr>
      </p:pic>
    </p:spTree>
    <p:extLst>
      <p:ext uri="{BB962C8B-B14F-4D97-AF65-F5344CB8AC3E}">
        <p14:creationId xmlns:p14="http://schemas.microsoft.com/office/powerpoint/2010/main" val="101056656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solidFill>
                  <a:prstClr val="black"/>
                </a:solidFill>
                <a:latin typeface="Calibri"/>
              </a:rPr>
              <a:pPr/>
              <a:t>5</a:t>
            </a:fld>
            <a:endParaRPr lang="en-US">
              <a:solidFill>
                <a:prstClr val="black"/>
              </a:solidFill>
              <a:latin typeface="Calibri"/>
            </a:endParaRPr>
          </a:p>
        </p:txBody>
      </p:sp>
      <p:sp>
        <p:nvSpPr>
          <p:cNvPr id="2" name="Title 1"/>
          <p:cNvSpPr>
            <a:spLocks noGrp="1"/>
          </p:cNvSpPr>
          <p:nvPr>
            <p:ph type="title"/>
          </p:nvPr>
        </p:nvSpPr>
        <p:spPr/>
        <p:txBody>
          <a:bodyPr>
            <a:normAutofit fontScale="90000"/>
          </a:bodyPr>
          <a:lstStyle/>
          <a:p>
            <a:r>
              <a:rPr lang="fr-CH" dirty="0" smtClean="0"/>
              <a:t>In-</a:t>
            </a:r>
            <a:r>
              <a:rPr lang="fr-CH" dirty="0" err="1" smtClean="0"/>
              <a:t>kind</a:t>
            </a:r>
            <a:r>
              <a:rPr lang="fr-CH" dirty="0" smtClean="0"/>
              <a:t> contribution and Collaboration for HW design and prototypes</a:t>
            </a:r>
            <a:endParaRPr lang="en-GB" dirty="0"/>
          </a:p>
        </p:txBody>
      </p:sp>
      <p:sp>
        <p:nvSpPr>
          <p:cNvPr id="5" name="Footer Placeholder 4"/>
          <p:cNvSpPr>
            <a:spLocks noGrp="1"/>
          </p:cNvSpPr>
          <p:nvPr>
            <p:ph type="ftr" sz="quarter" idx="3"/>
          </p:nvPr>
        </p:nvSpPr>
        <p:spPr/>
        <p:txBody>
          <a:bodyPr/>
          <a:lstStyle/>
          <a:p>
            <a:r>
              <a:rPr lang="en-GB" smtClean="0">
                <a:solidFill>
                  <a:prstClr val="black"/>
                </a:solidFill>
                <a:latin typeface="Calibri"/>
              </a:rPr>
              <a:t>LRossi-LHC Up@10th CERN-KEK committe</a:t>
            </a:r>
            <a:endParaRPr lang="en-GB" dirty="0">
              <a:solidFill>
                <a:prstClr val="black"/>
              </a:solidFill>
              <a:latin typeface="Calibri"/>
            </a:endParaRPr>
          </a:p>
        </p:txBody>
      </p:sp>
      <p:pic>
        <p:nvPicPr>
          <p:cNvPr id="3" name="Picture 3"/>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16843" y="1623913"/>
            <a:ext cx="8748465" cy="2424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23307" y="4221088"/>
            <a:ext cx="5579293" cy="194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535630" y="2579424"/>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52905" y="2213664"/>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246386" y="456478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6" descr="Japan icon">
            <a:hlinkClick r:id="rId6"/>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065109" y="1953390"/>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0" descr="France icon">
            <a:hlinkClick r:id="rId8"/>
          </p:cNvPr>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984342" y="4485015"/>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1877224" y="204409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2364904" y="2102619"/>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8"/>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6319190" y="2443980"/>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8"/>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4744223" y="2321415"/>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8"/>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8721619" y="2700146"/>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8"/>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4820220" y="4882696"/>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5481816" y="2425092"/>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920414" y="4288480"/>
            <a:ext cx="3254065" cy="2308324"/>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457200"/>
            <a:r>
              <a:rPr lang="fr-CH" dirty="0" smtClean="0">
                <a:solidFill>
                  <a:prstClr val="black"/>
                </a:solidFill>
                <a:latin typeface="Calibri"/>
              </a:rPr>
              <a:t>Q1-Q3 : R&amp;D, Design, Prototypes and in-</a:t>
            </a:r>
            <a:r>
              <a:rPr lang="fr-CH" dirty="0" err="1" smtClean="0">
                <a:solidFill>
                  <a:prstClr val="black"/>
                </a:solidFill>
                <a:latin typeface="Calibri"/>
              </a:rPr>
              <a:t>kind</a:t>
            </a:r>
            <a:r>
              <a:rPr lang="fr-CH" dirty="0" smtClean="0">
                <a:solidFill>
                  <a:prstClr val="black"/>
                </a:solidFill>
                <a:latin typeface="Calibri"/>
              </a:rPr>
              <a:t> </a:t>
            </a:r>
            <a:r>
              <a:rPr lang="fr-CH" b="1" dirty="0" smtClean="0">
                <a:solidFill>
                  <a:prstClr val="black"/>
                </a:solidFill>
                <a:latin typeface="Calibri"/>
              </a:rPr>
              <a:t>USA</a:t>
            </a:r>
          </a:p>
          <a:p>
            <a:pPr defTabSz="457200"/>
            <a:r>
              <a:rPr lang="fr-CH" dirty="0" smtClean="0">
                <a:solidFill>
                  <a:prstClr val="black"/>
                </a:solidFill>
                <a:latin typeface="Calibri"/>
              </a:rPr>
              <a:t>D1 : </a:t>
            </a:r>
            <a:r>
              <a:rPr lang="fr-CH" dirty="0">
                <a:solidFill>
                  <a:prstClr val="black"/>
                </a:solidFill>
                <a:latin typeface="Calibri"/>
              </a:rPr>
              <a:t>R&amp;D, Design, </a:t>
            </a:r>
            <a:r>
              <a:rPr lang="fr-CH" dirty="0" smtClean="0">
                <a:solidFill>
                  <a:prstClr val="black"/>
                </a:solidFill>
                <a:latin typeface="Calibri"/>
              </a:rPr>
              <a:t>Prototypes </a:t>
            </a:r>
            <a:r>
              <a:rPr lang="fr-CH" dirty="0">
                <a:solidFill>
                  <a:prstClr val="black"/>
                </a:solidFill>
                <a:latin typeface="Calibri"/>
              </a:rPr>
              <a:t>and in-</a:t>
            </a:r>
            <a:r>
              <a:rPr lang="fr-CH" dirty="0" err="1">
                <a:solidFill>
                  <a:prstClr val="black"/>
                </a:solidFill>
                <a:latin typeface="Calibri"/>
              </a:rPr>
              <a:t>kind</a:t>
            </a:r>
            <a:r>
              <a:rPr lang="fr-CH" dirty="0">
                <a:solidFill>
                  <a:prstClr val="black"/>
                </a:solidFill>
                <a:latin typeface="Calibri"/>
              </a:rPr>
              <a:t> </a:t>
            </a:r>
            <a:r>
              <a:rPr lang="fr-CH" b="1" dirty="0" smtClean="0">
                <a:solidFill>
                  <a:prstClr val="black"/>
                </a:solidFill>
                <a:latin typeface="Calibri"/>
              </a:rPr>
              <a:t>JP</a:t>
            </a:r>
          </a:p>
          <a:p>
            <a:pPr defTabSz="457200"/>
            <a:r>
              <a:rPr lang="fr-CH" dirty="0" smtClean="0">
                <a:solidFill>
                  <a:prstClr val="black"/>
                </a:solidFill>
                <a:latin typeface="Calibri"/>
              </a:rPr>
              <a:t>MCBX : Design and Prototype </a:t>
            </a:r>
            <a:r>
              <a:rPr lang="fr-CH" b="1" dirty="0" smtClean="0">
                <a:solidFill>
                  <a:prstClr val="black"/>
                </a:solidFill>
                <a:latin typeface="Calibri"/>
              </a:rPr>
              <a:t>ES</a:t>
            </a:r>
          </a:p>
          <a:p>
            <a:pPr defTabSz="457200"/>
            <a:r>
              <a:rPr lang="fr-CH" dirty="0" smtClean="0">
                <a:solidFill>
                  <a:prstClr val="black"/>
                </a:solidFill>
                <a:latin typeface="Calibri"/>
              </a:rPr>
              <a:t>HO Correctors: Design and Prototypes </a:t>
            </a:r>
            <a:r>
              <a:rPr lang="fr-CH" b="1" dirty="0" smtClean="0">
                <a:solidFill>
                  <a:prstClr val="black"/>
                </a:solidFill>
                <a:latin typeface="Calibri"/>
              </a:rPr>
              <a:t>IT</a:t>
            </a:r>
          </a:p>
          <a:p>
            <a:pPr defTabSz="457200"/>
            <a:r>
              <a:rPr lang="fr-CH" dirty="0" smtClean="0">
                <a:solidFill>
                  <a:prstClr val="black"/>
                </a:solidFill>
                <a:latin typeface="Calibri"/>
              </a:rPr>
              <a:t>Q4 : Design and Prototype </a:t>
            </a:r>
            <a:r>
              <a:rPr lang="fr-CH" b="1" dirty="0" smtClean="0">
                <a:solidFill>
                  <a:prstClr val="black"/>
                </a:solidFill>
                <a:latin typeface="Calibri"/>
              </a:rPr>
              <a:t>FR</a:t>
            </a:r>
            <a:endParaRPr lang="en-GB" b="1" dirty="0">
              <a:solidFill>
                <a:prstClr val="black"/>
              </a:solidFill>
              <a:latin typeface="Calibri"/>
            </a:endParaRPr>
          </a:p>
        </p:txBody>
      </p:sp>
      <p:pic>
        <p:nvPicPr>
          <p:cNvPr id="24" name="Picture 52" descr="United Kingdom icon">
            <a:hlinkClick r:id="rId15"/>
          </p:cNvPr>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2843821" y="4640970"/>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4241303" y="4768452"/>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p:cNvSpPr txBox="1"/>
          <p:nvPr/>
        </p:nvSpPr>
        <p:spPr>
          <a:xfrm>
            <a:off x="192474" y="6227472"/>
            <a:ext cx="3358551"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457200"/>
            <a:r>
              <a:rPr lang="fr-CH" dirty="0" smtClean="0">
                <a:solidFill>
                  <a:prstClr val="black"/>
                </a:solidFill>
                <a:latin typeface="Calibri"/>
              </a:rPr>
              <a:t>CC : R&amp;D, Design and in-</a:t>
            </a:r>
            <a:r>
              <a:rPr lang="fr-CH" dirty="0" err="1" smtClean="0">
                <a:solidFill>
                  <a:prstClr val="black"/>
                </a:solidFill>
                <a:latin typeface="Calibri"/>
              </a:rPr>
              <a:t>kind</a:t>
            </a:r>
            <a:r>
              <a:rPr lang="fr-CH" dirty="0" smtClean="0">
                <a:solidFill>
                  <a:prstClr val="black"/>
                </a:solidFill>
                <a:latin typeface="Calibri"/>
              </a:rPr>
              <a:t>  </a:t>
            </a:r>
            <a:r>
              <a:rPr lang="fr-CH" b="1" dirty="0" smtClean="0">
                <a:solidFill>
                  <a:prstClr val="black"/>
                </a:solidFill>
                <a:latin typeface="Calibri"/>
              </a:rPr>
              <a:t>USA</a:t>
            </a:r>
            <a:endParaRPr lang="en-GB" dirty="0">
              <a:solidFill>
                <a:prstClr val="black"/>
              </a:solidFill>
              <a:latin typeface="Calibri"/>
            </a:endParaRPr>
          </a:p>
        </p:txBody>
      </p:sp>
      <p:sp>
        <p:nvSpPr>
          <p:cNvPr id="23" name="TextBox 22"/>
          <p:cNvSpPr txBox="1"/>
          <p:nvPr/>
        </p:nvSpPr>
        <p:spPr>
          <a:xfrm>
            <a:off x="3487629" y="6227472"/>
            <a:ext cx="243278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457200"/>
            <a:r>
              <a:rPr lang="fr-CH" dirty="0" smtClean="0">
                <a:solidFill>
                  <a:prstClr val="black"/>
                </a:solidFill>
                <a:latin typeface="Calibri"/>
              </a:rPr>
              <a:t>CC : R&amp;D and Design </a:t>
            </a:r>
            <a:r>
              <a:rPr lang="fr-CH" b="1" dirty="0" smtClean="0">
                <a:solidFill>
                  <a:prstClr val="black"/>
                </a:solidFill>
                <a:latin typeface="Calibri"/>
              </a:rPr>
              <a:t>UK</a:t>
            </a:r>
            <a:r>
              <a:rPr lang="fr-CH" dirty="0" smtClean="0">
                <a:solidFill>
                  <a:prstClr val="black"/>
                </a:solidFill>
                <a:latin typeface="Calibri"/>
              </a:rPr>
              <a:t> </a:t>
            </a:r>
            <a:endParaRPr lang="en-GB" dirty="0">
              <a:solidFill>
                <a:prstClr val="black"/>
              </a:solidFill>
              <a:latin typeface="Calibri"/>
            </a:endParaRPr>
          </a:p>
        </p:txBody>
      </p:sp>
      <p:sp>
        <p:nvSpPr>
          <p:cNvPr id="26" name="Oval 25"/>
          <p:cNvSpPr/>
          <p:nvPr/>
        </p:nvSpPr>
        <p:spPr>
          <a:xfrm>
            <a:off x="8515350" y="3402722"/>
            <a:ext cx="704850" cy="4834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tIns="18000" rIns="36000" bIns="18000" rtlCol="0" anchor="ctr"/>
          <a:lstStyle/>
          <a:p>
            <a:pPr algn="ctr" defTabSz="457200"/>
            <a:r>
              <a:rPr lang="fr-CH" sz="1000" b="1" dirty="0" smtClean="0">
                <a:solidFill>
                  <a:prstClr val="white"/>
                </a:solidFill>
                <a:latin typeface="Calibri"/>
              </a:rPr>
              <a:t>ATLAS</a:t>
            </a:r>
          </a:p>
          <a:p>
            <a:pPr algn="ctr" defTabSz="457200"/>
            <a:r>
              <a:rPr lang="fr-CH" sz="1000" b="1" dirty="0" smtClean="0">
                <a:solidFill>
                  <a:prstClr val="white"/>
                </a:solidFill>
                <a:latin typeface="Calibri"/>
              </a:rPr>
              <a:t>CMS</a:t>
            </a:r>
            <a:endParaRPr lang="en-GB" sz="1000" b="1" dirty="0">
              <a:solidFill>
                <a:prstClr val="white"/>
              </a:solidFill>
              <a:latin typeface="Calibri"/>
            </a:endParaRPr>
          </a:p>
        </p:txBody>
      </p:sp>
      <p:sp>
        <p:nvSpPr>
          <p:cNvPr id="27" name="TextBox 26"/>
          <p:cNvSpPr txBox="1"/>
          <p:nvPr/>
        </p:nvSpPr>
        <p:spPr>
          <a:xfrm>
            <a:off x="6235700" y="6488668"/>
            <a:ext cx="2908300" cy="369332"/>
          </a:xfrm>
          <a:prstGeom prst="rect">
            <a:avLst/>
          </a:prstGeom>
          <a:solidFill>
            <a:schemeClr val="bg2">
              <a:lumMod val="75000"/>
            </a:schemeClr>
          </a:solidFill>
          <a:ln>
            <a:solidFill>
              <a:schemeClr val="bg1">
                <a:lumMod val="85000"/>
              </a:schemeClr>
            </a:solidFill>
          </a:ln>
          <a:effectLst/>
        </p:spPr>
        <p:txBody>
          <a:bodyPr wrap="square" rtlCol="0">
            <a:spAutoFit/>
          </a:bodyPr>
          <a:lstStyle/>
          <a:p>
            <a:r>
              <a:rPr lang="en-US" dirty="0" smtClean="0"/>
              <a:t>Slide from </a:t>
            </a:r>
            <a:r>
              <a:rPr lang="en-US" dirty="0" err="1" smtClean="0"/>
              <a:t>L.Rossi</a:t>
            </a:r>
            <a:r>
              <a:rPr lang="en-US" dirty="0" smtClean="0"/>
              <a:t> </a:t>
            </a:r>
            <a:endParaRPr lang="en-US" dirty="0">
              <a:solidFill>
                <a:schemeClr val="tx1"/>
              </a:solidFill>
            </a:endParaRPr>
          </a:p>
        </p:txBody>
      </p:sp>
    </p:spTree>
    <p:extLst>
      <p:ext uri="{BB962C8B-B14F-4D97-AF65-F5344CB8AC3E}">
        <p14:creationId xmlns:p14="http://schemas.microsoft.com/office/powerpoint/2010/main" val="425406908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9144000" cy="54868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flipV="1">
            <a:off x="503549" y="2774876"/>
            <a:ext cx="7974346" cy="1086171"/>
          </a:xfrm>
          <a:prstGeom prst="roundRect">
            <a:avLst/>
          </a:prstGeom>
          <a:solidFill>
            <a:schemeClr val="accent3">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467543" y="1268760"/>
            <a:ext cx="8010351" cy="1512168"/>
          </a:xfrm>
          <a:prstGeom prst="roundRect">
            <a:avLst/>
          </a:prstGeom>
          <a:solidFill>
            <a:schemeClr val="accent1">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23528" y="-99392"/>
            <a:ext cx="8496944" cy="1656184"/>
          </a:xfrm>
        </p:spPr>
        <p:txBody>
          <a:bodyPr>
            <a:noAutofit/>
          </a:bodyPr>
          <a:lstStyle/>
          <a:p>
            <a:pPr algn="l"/>
            <a:r>
              <a:rPr lang="en-GB" altLang="ja-JP" sz="1600" dirty="0" smtClean="0"/>
              <a:t>Magnetic Alloy-FINEMET</a:t>
            </a:r>
            <a:r>
              <a:rPr lang="en-GB" altLang="ja-JP" sz="1600" baseline="30000" dirty="0"/>
              <a:t>®</a:t>
            </a:r>
            <a:r>
              <a:rPr lang="en-GB" altLang="ja-JP" sz="1600" dirty="0"/>
              <a:t> loaded wideband cavities for CERN PSB and </a:t>
            </a:r>
            <a:r>
              <a:rPr lang="en-GB" altLang="ja-JP" sz="1600" dirty="0" smtClean="0"/>
              <a:t>PS</a:t>
            </a:r>
            <a:br>
              <a:rPr lang="en-GB" altLang="ja-JP" sz="1600" dirty="0" smtClean="0"/>
            </a:br>
            <a:r>
              <a:rPr lang="en-GB" altLang="ja-JP" sz="1600" dirty="0" smtClean="0"/>
              <a:t> </a:t>
            </a:r>
            <a:r>
              <a:rPr lang="en-GB" altLang="ja-JP" sz="1600" dirty="0"/>
              <a:t>in the frame of the LHC Injector Upgrade</a:t>
            </a:r>
            <a:r>
              <a:rPr lang="en-US" altLang="ja-JP" sz="1600" dirty="0"/>
              <a:t>Collaborative Work </a:t>
            </a:r>
            <a:r>
              <a:rPr lang="en-US" altLang="ja-JP" sz="1600" dirty="0" smtClean="0"/>
              <a:t>ICA/JP/0103</a:t>
            </a:r>
            <a:br>
              <a:rPr lang="en-US" altLang="ja-JP" sz="1600" dirty="0" smtClean="0"/>
            </a:br>
            <a:r>
              <a:rPr lang="en-US" altLang="ja-JP" sz="1600" dirty="0" smtClean="0"/>
              <a:t/>
            </a:r>
            <a:br>
              <a:rPr lang="en-US" altLang="ja-JP" sz="1600" dirty="0" smtClean="0"/>
            </a:br>
            <a:r>
              <a:rPr lang="en-GB" altLang="ja-JP" sz="2800" dirty="0" smtClean="0"/>
              <a:t>RF Collaboration for LHC </a:t>
            </a:r>
            <a:r>
              <a:rPr lang="en-GB" altLang="ja-JP" sz="2800" dirty="0"/>
              <a:t>Injector Upgrade </a:t>
            </a:r>
            <a:r>
              <a:rPr lang="en-GB" altLang="ja-JP" sz="2400" dirty="0" smtClean="0"/>
              <a:t/>
            </a:r>
            <a:br>
              <a:rPr lang="en-GB" altLang="ja-JP" sz="2400" dirty="0" smtClean="0"/>
            </a:br>
            <a:endParaRPr kumimoji="1" lang="ja-JP" altLang="en-US" sz="1200" dirty="0">
              <a:solidFill>
                <a:srgbClr val="FF0000"/>
              </a:solidFill>
            </a:endParaRPr>
          </a:p>
        </p:txBody>
      </p:sp>
      <p:sp>
        <p:nvSpPr>
          <p:cNvPr id="6" name="角丸四角形 5"/>
          <p:cNvSpPr/>
          <p:nvPr/>
        </p:nvSpPr>
        <p:spPr>
          <a:xfrm flipV="1">
            <a:off x="427080" y="3717032"/>
            <a:ext cx="8091275" cy="2808312"/>
          </a:xfrm>
          <a:prstGeom prst="roundRect">
            <a:avLst/>
          </a:prstGeom>
          <a:solidFill>
            <a:schemeClr val="accent2">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コンテンツ プレースホルダ 2"/>
          <p:cNvSpPr>
            <a:spLocks noGrp="1"/>
          </p:cNvSpPr>
          <p:nvPr>
            <p:ph idx="1"/>
          </p:nvPr>
        </p:nvSpPr>
        <p:spPr>
          <a:xfrm>
            <a:off x="431540" y="1340768"/>
            <a:ext cx="8172908" cy="5328592"/>
          </a:xfrm>
          <a:ln>
            <a:noFill/>
          </a:ln>
          <a:effectLst>
            <a:softEdge rad="127000"/>
          </a:effectLst>
        </p:spPr>
        <p:txBody>
          <a:bodyPr>
            <a:normAutofit fontScale="40000" lnSpcReduction="20000"/>
          </a:bodyPr>
          <a:lstStyle/>
          <a:p>
            <a:pPr marL="0" indent="0">
              <a:buNone/>
            </a:pPr>
            <a:r>
              <a:rPr lang="en-US" altLang="ja-JP" dirty="0" smtClean="0"/>
              <a:t>Objectives</a:t>
            </a:r>
          </a:p>
          <a:p>
            <a:r>
              <a:rPr lang="en-US" altLang="ja-JP" sz="4400" b="1" dirty="0">
                <a:solidFill>
                  <a:srgbClr val="FF0000"/>
                </a:solidFill>
              </a:rPr>
              <a:t>C</a:t>
            </a:r>
            <a:r>
              <a:rPr lang="en-US" altLang="ja-JP" sz="4400" b="1" dirty="0" smtClean="0">
                <a:solidFill>
                  <a:srgbClr val="FF0000"/>
                </a:solidFill>
              </a:rPr>
              <a:t>onsolidation/upgrade </a:t>
            </a:r>
            <a:r>
              <a:rPr lang="en-US" altLang="ja-JP" sz="4400" b="1" dirty="0">
                <a:solidFill>
                  <a:srgbClr val="FF0000"/>
                </a:solidFill>
              </a:rPr>
              <a:t>of the PSB RF systems </a:t>
            </a:r>
            <a:r>
              <a:rPr lang="en-US" altLang="ja-JP" dirty="0"/>
              <a:t>possibly using wideband, multi-harmonic, solid-state driven </a:t>
            </a:r>
            <a:r>
              <a:rPr lang="en-US" altLang="ja-JP" dirty="0" smtClean="0">
                <a:solidFill>
                  <a:srgbClr val="FF0000"/>
                </a:solidFill>
              </a:rPr>
              <a:t>Magnetic Ally </a:t>
            </a:r>
            <a:r>
              <a:rPr lang="en-GB" altLang="ja-JP" dirty="0" smtClean="0">
                <a:solidFill>
                  <a:srgbClr val="FF0000"/>
                </a:solidFill>
              </a:rPr>
              <a:t> </a:t>
            </a:r>
            <a:r>
              <a:rPr lang="en-GB" altLang="ja-JP" dirty="0">
                <a:solidFill>
                  <a:srgbClr val="FF0000"/>
                </a:solidFill>
              </a:rPr>
              <a:t>loaded </a:t>
            </a:r>
            <a:r>
              <a:rPr lang="en-US" altLang="ja-JP" dirty="0" smtClean="0">
                <a:solidFill>
                  <a:srgbClr val="FF0000"/>
                </a:solidFill>
              </a:rPr>
              <a:t>cavities</a:t>
            </a:r>
          </a:p>
          <a:p>
            <a:r>
              <a:rPr lang="en-US" altLang="ja-JP" dirty="0"/>
              <a:t>D</a:t>
            </a:r>
            <a:r>
              <a:rPr lang="en-US" altLang="ja-JP" dirty="0" smtClean="0"/>
              <a:t>evelopment </a:t>
            </a:r>
            <a:r>
              <a:rPr lang="en-US" altLang="ja-JP" dirty="0"/>
              <a:t>and installation of </a:t>
            </a:r>
            <a:r>
              <a:rPr lang="en-US" altLang="ja-JP" sz="4400" b="1" dirty="0">
                <a:solidFill>
                  <a:srgbClr val="FF0000"/>
                </a:solidFill>
              </a:rPr>
              <a:t>a longitudinal damper in the </a:t>
            </a:r>
            <a:r>
              <a:rPr lang="en-US" altLang="ja-JP" sz="4400" b="1" dirty="0" smtClean="0">
                <a:solidFill>
                  <a:srgbClr val="FF0000"/>
                </a:solidFill>
              </a:rPr>
              <a:t>PS</a:t>
            </a:r>
          </a:p>
          <a:p>
            <a:pPr marL="0" indent="0">
              <a:buNone/>
            </a:pPr>
            <a:endParaRPr lang="en-US" altLang="ja-JP" dirty="0" smtClean="0"/>
          </a:p>
          <a:p>
            <a:pPr marL="0" indent="0">
              <a:buNone/>
            </a:pPr>
            <a:r>
              <a:rPr lang="en-US" altLang="ja-JP" dirty="0" smtClean="0">
                <a:solidFill>
                  <a:srgbClr val="FFCCFF"/>
                </a:solidFill>
              </a:rPr>
              <a:t>Core Technology :</a:t>
            </a:r>
          </a:p>
          <a:p>
            <a:r>
              <a:rPr lang="en-US" altLang="ja-JP" sz="4400" b="1" dirty="0" smtClean="0">
                <a:solidFill>
                  <a:srgbClr val="FFCCFF"/>
                </a:solidFill>
              </a:rPr>
              <a:t>Wideband Cavity using Magnetic Alloy,Finemet-FT3L</a:t>
            </a:r>
          </a:p>
          <a:p>
            <a:r>
              <a:rPr lang="en-US" altLang="ja-JP" dirty="0" smtClean="0">
                <a:solidFill>
                  <a:srgbClr val="FFCCFF"/>
                </a:solidFill>
              </a:rPr>
              <a:t>Use of </a:t>
            </a:r>
            <a:r>
              <a:rPr lang="en-US" altLang="ja-JP" sz="4400" b="1" dirty="0" smtClean="0">
                <a:solidFill>
                  <a:srgbClr val="FFCCFF"/>
                </a:solidFill>
              </a:rPr>
              <a:t>Solid State Amplifiers</a:t>
            </a:r>
            <a:endParaRPr lang="en-US" altLang="ja-JP" b="1" dirty="0" smtClean="0">
              <a:solidFill>
                <a:srgbClr val="FFCCFF"/>
              </a:solidFill>
            </a:endParaRPr>
          </a:p>
          <a:p>
            <a:pPr marL="0" indent="0">
              <a:buNone/>
            </a:pPr>
            <a:r>
              <a:rPr lang="en-US" altLang="ja-JP" b="1" dirty="0" smtClean="0">
                <a:solidFill>
                  <a:schemeClr val="bg2">
                    <a:lumMod val="75000"/>
                  </a:schemeClr>
                </a:solidFill>
              </a:rPr>
              <a:t>Collaboration activities</a:t>
            </a:r>
          </a:p>
          <a:p>
            <a:r>
              <a:rPr lang="en-US" altLang="ja-JP" dirty="0" smtClean="0">
                <a:solidFill>
                  <a:schemeClr val="bg2">
                    <a:lumMod val="75000"/>
                  </a:schemeClr>
                </a:solidFill>
              </a:rPr>
              <a:t>Studies </a:t>
            </a:r>
            <a:r>
              <a:rPr lang="en-US" altLang="ja-JP" dirty="0">
                <a:solidFill>
                  <a:schemeClr val="bg2">
                    <a:lumMod val="75000"/>
                  </a:schemeClr>
                </a:solidFill>
              </a:rPr>
              <a:t>on the PSB multi-gap wideband</a:t>
            </a:r>
            <a:r>
              <a:rPr lang="en-US" altLang="ja-JP" b="1" dirty="0">
                <a:solidFill>
                  <a:schemeClr val="bg2">
                    <a:lumMod val="75000"/>
                  </a:schemeClr>
                </a:solidFill>
              </a:rPr>
              <a:t> </a:t>
            </a:r>
            <a:r>
              <a:rPr lang="en-US" altLang="ja-JP" sz="3600" b="1" dirty="0">
                <a:solidFill>
                  <a:schemeClr val="bg2">
                    <a:lumMod val="75000"/>
                  </a:schemeClr>
                </a:solidFill>
              </a:rPr>
              <a:t>cavity-beam </a:t>
            </a:r>
            <a:r>
              <a:rPr lang="en-US" altLang="ja-JP" sz="3600" b="1" dirty="0" smtClean="0">
                <a:solidFill>
                  <a:schemeClr val="bg2">
                    <a:lumMod val="75000"/>
                  </a:schemeClr>
                </a:solidFill>
              </a:rPr>
              <a:t>interactions</a:t>
            </a:r>
          </a:p>
          <a:p>
            <a:pPr lvl="1"/>
            <a:r>
              <a:rPr lang="en-US" altLang="ja-JP" dirty="0" smtClean="0">
                <a:solidFill>
                  <a:schemeClr val="bg2">
                    <a:lumMod val="75000"/>
                  </a:schemeClr>
                </a:solidFill>
              </a:rPr>
              <a:t>Beam Studies at J-PARC MR during LS1 &amp; PSB</a:t>
            </a:r>
          </a:p>
          <a:p>
            <a:r>
              <a:rPr lang="en-US" altLang="ja-JP" dirty="0">
                <a:solidFill>
                  <a:schemeClr val="bg2">
                    <a:lumMod val="75000"/>
                  </a:schemeClr>
                </a:solidFill>
              </a:rPr>
              <a:t>Study</a:t>
            </a:r>
            <a:r>
              <a:rPr lang="en-US" altLang="ja-JP" b="1" dirty="0">
                <a:solidFill>
                  <a:schemeClr val="bg2">
                    <a:lumMod val="75000"/>
                  </a:schemeClr>
                </a:solidFill>
              </a:rPr>
              <a:t> </a:t>
            </a:r>
            <a:r>
              <a:rPr lang="en-US" altLang="ja-JP" sz="3600" b="1" dirty="0">
                <a:solidFill>
                  <a:schemeClr val="bg2">
                    <a:lumMod val="75000"/>
                  </a:schemeClr>
                </a:solidFill>
              </a:rPr>
              <a:t>radiation damage on solid-state RF </a:t>
            </a:r>
            <a:r>
              <a:rPr lang="en-US" altLang="ja-JP" sz="3600" b="1" dirty="0" smtClean="0">
                <a:solidFill>
                  <a:schemeClr val="bg2">
                    <a:lumMod val="75000"/>
                  </a:schemeClr>
                </a:solidFill>
              </a:rPr>
              <a:t>amplifier</a:t>
            </a:r>
          </a:p>
          <a:p>
            <a:pPr lvl="1"/>
            <a:r>
              <a:rPr lang="en-US" altLang="ja-JP" dirty="0" smtClean="0">
                <a:solidFill>
                  <a:schemeClr val="bg2">
                    <a:lumMod val="75000"/>
                  </a:schemeClr>
                </a:solidFill>
              </a:rPr>
              <a:t>Radiation damage test at J-PARC MR </a:t>
            </a:r>
          </a:p>
          <a:p>
            <a:r>
              <a:rPr lang="en-US" altLang="ja-JP" dirty="0">
                <a:solidFill>
                  <a:schemeClr val="bg2">
                    <a:lumMod val="75000"/>
                  </a:schemeClr>
                </a:solidFill>
              </a:rPr>
              <a:t>Study, design and prototype </a:t>
            </a:r>
            <a:r>
              <a:rPr lang="en-US" altLang="ja-JP" sz="3600" b="1" dirty="0">
                <a:solidFill>
                  <a:schemeClr val="bg2">
                    <a:lumMod val="75000"/>
                  </a:schemeClr>
                </a:solidFill>
              </a:rPr>
              <a:t>a longitudinal damper for the CERN </a:t>
            </a:r>
            <a:r>
              <a:rPr lang="en-US" altLang="ja-JP" sz="3600" b="1" dirty="0" smtClean="0">
                <a:solidFill>
                  <a:schemeClr val="bg2">
                    <a:lumMod val="75000"/>
                  </a:schemeClr>
                </a:solidFill>
              </a:rPr>
              <a:t>PS</a:t>
            </a:r>
          </a:p>
          <a:p>
            <a:pPr lvl="1"/>
            <a:r>
              <a:rPr lang="en-US" altLang="ja-JP" dirty="0" smtClean="0">
                <a:solidFill>
                  <a:schemeClr val="bg2">
                    <a:lumMod val="75000"/>
                  </a:schemeClr>
                </a:solidFill>
              </a:rPr>
              <a:t>Wideband cavity system to damp the longitudinal coupled bunch instability</a:t>
            </a:r>
          </a:p>
          <a:p>
            <a:r>
              <a:rPr lang="en-US" altLang="ja-JP" dirty="0">
                <a:solidFill>
                  <a:schemeClr val="bg2">
                    <a:lumMod val="75000"/>
                  </a:schemeClr>
                </a:solidFill>
              </a:rPr>
              <a:t>Collaboration on the conceptual design of </a:t>
            </a:r>
            <a:r>
              <a:rPr lang="en-US" altLang="ja-JP" sz="3600" dirty="0">
                <a:solidFill>
                  <a:schemeClr val="bg2">
                    <a:lumMod val="75000"/>
                  </a:schemeClr>
                </a:solidFill>
              </a:rPr>
              <a:t>feed-forward </a:t>
            </a:r>
            <a:r>
              <a:rPr lang="en-US" altLang="ja-JP" sz="3600" b="1" dirty="0">
                <a:solidFill>
                  <a:schemeClr val="bg2">
                    <a:lumMod val="75000"/>
                  </a:schemeClr>
                </a:solidFill>
              </a:rPr>
              <a:t>beam compensation schemes </a:t>
            </a:r>
            <a:r>
              <a:rPr lang="en-US" altLang="ja-JP" dirty="0">
                <a:solidFill>
                  <a:schemeClr val="bg2">
                    <a:lumMod val="75000"/>
                  </a:schemeClr>
                </a:solidFill>
              </a:rPr>
              <a:t>for FINEMET</a:t>
            </a:r>
            <a:r>
              <a:rPr lang="en-US" altLang="ja-JP" baseline="30000" dirty="0">
                <a:solidFill>
                  <a:schemeClr val="bg2">
                    <a:lumMod val="75000"/>
                  </a:schemeClr>
                </a:solidFill>
              </a:rPr>
              <a:t>®</a:t>
            </a:r>
            <a:r>
              <a:rPr lang="en-US" altLang="ja-JP" dirty="0">
                <a:solidFill>
                  <a:schemeClr val="bg2">
                    <a:lumMod val="75000"/>
                  </a:schemeClr>
                </a:solidFill>
              </a:rPr>
              <a:t> </a:t>
            </a:r>
            <a:r>
              <a:rPr lang="en-US" altLang="ja-JP" dirty="0" smtClean="0">
                <a:solidFill>
                  <a:schemeClr val="bg2">
                    <a:lumMod val="75000"/>
                  </a:schemeClr>
                </a:solidFill>
              </a:rPr>
              <a:t>cavities</a:t>
            </a:r>
          </a:p>
          <a:p>
            <a:pPr lvl="1"/>
            <a:r>
              <a:rPr lang="en-US" altLang="ja-JP" dirty="0" smtClean="0">
                <a:solidFill>
                  <a:schemeClr val="bg2">
                    <a:lumMod val="75000"/>
                  </a:schemeClr>
                </a:solidFill>
              </a:rPr>
              <a:t>J-PARC wideband cavities handles 1E14 </a:t>
            </a:r>
            <a:r>
              <a:rPr lang="en-US" altLang="ja-JP" dirty="0" err="1" smtClean="0">
                <a:solidFill>
                  <a:schemeClr val="bg2">
                    <a:lumMod val="75000"/>
                  </a:schemeClr>
                </a:solidFill>
              </a:rPr>
              <a:t>ppp</a:t>
            </a:r>
            <a:r>
              <a:rPr lang="en-US" altLang="ja-JP" dirty="0" smtClean="0">
                <a:solidFill>
                  <a:schemeClr val="bg2">
                    <a:lumMod val="75000"/>
                  </a:schemeClr>
                </a:solidFill>
              </a:rPr>
              <a:t> in MR with Feed Forward compensation in LS1</a:t>
            </a:r>
            <a:endParaRPr lang="en-US" altLang="ja-JP" dirty="0">
              <a:solidFill>
                <a:schemeClr val="bg2">
                  <a:lumMod val="75000"/>
                </a:schemeClr>
              </a:solidFill>
            </a:endParaRPr>
          </a:p>
        </p:txBody>
      </p:sp>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1792" y="1"/>
            <a:ext cx="1332207" cy="548679"/>
          </a:xfrm>
          <a:prstGeom prst="rect">
            <a:avLst/>
          </a:prstGeom>
        </p:spPr>
      </p:pic>
      <p:sp>
        <p:nvSpPr>
          <p:cNvPr id="4" name="日付プレースホルダー 3"/>
          <p:cNvSpPr>
            <a:spLocks noGrp="1"/>
          </p:cNvSpPr>
          <p:nvPr>
            <p:ph type="dt" sz="half" idx="4294967295"/>
          </p:nvPr>
        </p:nvSpPr>
        <p:spPr>
          <a:xfrm>
            <a:off x="457200" y="6356350"/>
            <a:ext cx="2133600" cy="365125"/>
          </a:xfrm>
          <a:prstGeom prst="rect">
            <a:avLst/>
          </a:prstGeom>
        </p:spPr>
        <p:txBody>
          <a:bodyPr/>
          <a:lstStyle/>
          <a:p>
            <a:r>
              <a:rPr kumimoji="1" lang="en-US" altLang="ja-JP" smtClean="0"/>
              <a:t>2015/7/30</a:t>
            </a:r>
            <a:endParaRPr kumimoji="1" lang="ja-JP" altLang="en-US"/>
          </a:p>
        </p:txBody>
      </p:sp>
      <p:sp>
        <p:nvSpPr>
          <p:cNvPr id="10" name="フッター プレースホルダー 9"/>
          <p:cNvSpPr>
            <a:spLocks noGrp="1"/>
          </p:cNvSpPr>
          <p:nvPr>
            <p:ph type="ftr" sz="quarter" idx="4294967295"/>
          </p:nvPr>
        </p:nvSpPr>
        <p:spPr>
          <a:xfrm>
            <a:off x="3124200" y="6356350"/>
            <a:ext cx="3695700" cy="365125"/>
          </a:xfrm>
          <a:prstGeom prst="rect">
            <a:avLst/>
          </a:prstGeom>
        </p:spPr>
        <p:txBody>
          <a:bodyPr/>
          <a:lstStyle/>
          <a:p>
            <a:r>
              <a:rPr kumimoji="1" lang="en-US" altLang="ja-JP" dirty="0" err="1" smtClean="0"/>
              <a:t>C.Ohmori@CERN-KEK</a:t>
            </a:r>
            <a:r>
              <a:rPr kumimoji="1" lang="en-US" altLang="ja-JP" dirty="0" smtClean="0"/>
              <a:t> Committee</a:t>
            </a:r>
            <a:endParaRPr kumimoji="1" lang="ja-JP" altLang="en-US" dirty="0"/>
          </a:p>
        </p:txBody>
      </p:sp>
      <p:sp>
        <p:nvSpPr>
          <p:cNvPr id="11" name="スライド番号プレースホルダー 10"/>
          <p:cNvSpPr>
            <a:spLocks noGrp="1"/>
          </p:cNvSpPr>
          <p:nvPr>
            <p:ph type="sldNum" sz="quarter" idx="12"/>
          </p:nvPr>
        </p:nvSpPr>
        <p:spPr/>
        <p:txBody>
          <a:bodyPr/>
          <a:lstStyle/>
          <a:p>
            <a:fld id="{9176B697-E727-4210-A4D5-BBFCD67E0212}" type="slidenum">
              <a:rPr kumimoji="1" lang="ja-JP" altLang="en-US" smtClean="0"/>
              <a:t>6</a:t>
            </a:fld>
            <a:endParaRPr kumimoji="1" lang="ja-JP" altLang="en-US" dirty="0"/>
          </a:p>
        </p:txBody>
      </p:sp>
    </p:spTree>
    <p:extLst>
      <p:ext uri="{BB962C8B-B14F-4D97-AF65-F5344CB8AC3E}">
        <p14:creationId xmlns:p14="http://schemas.microsoft.com/office/powerpoint/2010/main" val="87336848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a:xfrm>
            <a:off x="117461" y="1144800"/>
            <a:ext cx="4505339" cy="4443199"/>
          </a:xfrm>
          <a:solidFill>
            <a:schemeClr val="bg2"/>
          </a:solidFill>
          <a:effectLst>
            <a:outerShdw blurRad="63500" sx="102000" sy="102000" algn="ctr" rotWithShape="0">
              <a:prstClr val="black">
                <a:alpha val="40000"/>
              </a:prstClr>
            </a:outerShdw>
          </a:effectLst>
        </p:spPr>
        <p:txBody>
          <a:bodyPr>
            <a:normAutofit/>
          </a:bodyPr>
          <a:lstStyle/>
          <a:p>
            <a:pPr marL="0" indent="0">
              <a:buNone/>
            </a:pPr>
            <a:r>
              <a:rPr lang="en-GB" sz="1800" b="1" dirty="0"/>
              <a:t>Description of Work</a:t>
            </a:r>
            <a:r>
              <a:rPr lang="en-GB" sz="1800" dirty="0"/>
              <a:t> </a:t>
            </a:r>
            <a:endParaRPr lang="en-US" sz="1800" dirty="0"/>
          </a:p>
          <a:p>
            <a:pPr marL="266700" indent="-266700"/>
            <a:r>
              <a:rPr lang="en-GB" sz="1800" dirty="0"/>
              <a:t>The LHC accelerator will run at its full energy from 2015 and Japanese researchers participate in operation, analysis and upgrade projects for both accelerator and detectors. R&amp;D on high field magnets and wideband magnetic alloy RF systems is a key ingredient for upgrading the LHC, and its injectors through the LIU project, and for reaching the goals of the High Luminosity LHC project. These studies are also relevant for the J-PARC accelerators and for a potential very large collider as studied in the context of the FCC programme.</a:t>
            </a:r>
            <a:endParaRPr lang="en-US" sz="1800" dirty="0"/>
          </a:p>
        </p:txBody>
      </p:sp>
      <p:sp>
        <p:nvSpPr>
          <p:cNvPr id="5" name="Title 4"/>
          <p:cNvSpPr>
            <a:spLocks noGrp="1"/>
          </p:cNvSpPr>
          <p:nvPr>
            <p:ph type="title"/>
          </p:nvPr>
        </p:nvSpPr>
        <p:spPr/>
        <p:txBody>
          <a:bodyPr/>
          <a:lstStyle/>
          <a:p>
            <a:r>
              <a:rPr lang="en-GB" dirty="0" smtClean="0"/>
              <a:t>WP1</a:t>
            </a:r>
            <a:endParaRPr lang="en-GB" dirty="0"/>
          </a:p>
        </p:txBody>
      </p:sp>
      <p:sp>
        <p:nvSpPr>
          <p:cNvPr id="9" name="Content Placeholder 5"/>
          <p:cNvSpPr>
            <a:spLocks noGrp="1"/>
          </p:cNvSpPr>
          <p:nvPr>
            <p:ph sz="half" idx="1"/>
          </p:nvPr>
        </p:nvSpPr>
        <p:spPr>
          <a:xfrm>
            <a:off x="4826000" y="2489200"/>
            <a:ext cx="4203701" cy="4038600"/>
          </a:xfrm>
          <a:solidFill>
            <a:srgbClr val="FFFFFF"/>
          </a:solidFill>
          <a:effectLst>
            <a:outerShdw blurRad="63500" sx="102000" sy="102000" algn="ctr" rotWithShape="0">
              <a:prstClr val="black">
                <a:alpha val="40000"/>
              </a:prstClr>
            </a:outerShdw>
          </a:effectLst>
        </p:spPr>
        <p:txBody>
          <a:bodyPr>
            <a:noAutofit/>
          </a:bodyPr>
          <a:lstStyle/>
          <a:p>
            <a:pPr marL="0" indent="0">
              <a:buNone/>
            </a:pPr>
            <a:r>
              <a:rPr lang="en-GB" sz="1800" b="1" dirty="0"/>
              <a:t>Objectives</a:t>
            </a:r>
            <a:r>
              <a:rPr lang="en-GB" sz="1800" dirty="0"/>
              <a:t> </a:t>
            </a:r>
            <a:endParaRPr lang="en-US" sz="1800" dirty="0"/>
          </a:p>
          <a:p>
            <a:pPr lvl="0"/>
            <a:r>
              <a:rPr lang="en-GB" sz="1800" dirty="0"/>
              <a:t>Execution of an intensified Japanese programme at LHC in preparation for future accelerator programmes</a:t>
            </a:r>
            <a:endParaRPr lang="en-US" sz="1800" dirty="0"/>
          </a:p>
          <a:p>
            <a:pPr lvl="0"/>
            <a:r>
              <a:rPr lang="en-GB" sz="1800" dirty="0"/>
              <a:t>Advance the preparation for and execution of the European-Japanese collaboration on the High Luminosity LHC upgrade and associated R&amp;D</a:t>
            </a:r>
            <a:endParaRPr lang="en-US" sz="1800" dirty="0"/>
          </a:p>
          <a:p>
            <a:r>
              <a:rPr lang="en-GB" sz="1800" dirty="0"/>
              <a:t>Strengthen the R&amp;D on High field magnets and RF systems for future or upgraded energy- and/or intensity-frontier hadron machines. </a:t>
            </a:r>
            <a:endParaRPr lang="en-US" sz="1800" dirty="0"/>
          </a:p>
        </p:txBody>
      </p:sp>
    </p:spTree>
    <p:extLst>
      <p:ext uri="{BB962C8B-B14F-4D97-AF65-F5344CB8AC3E}">
        <p14:creationId xmlns:p14="http://schemas.microsoft.com/office/powerpoint/2010/main" val="12061083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lstStyle/>
          <a:p>
            <a:r>
              <a:rPr lang="en-GB" dirty="0" smtClean="0"/>
              <a:t>WP </a:t>
            </a:r>
            <a:r>
              <a:rPr lang="en-GB" dirty="0" smtClean="0"/>
              <a:t>1: </a:t>
            </a:r>
            <a:endParaRPr lang="en-GB" dirty="0"/>
          </a:p>
        </p:txBody>
      </p:sp>
      <p:sp>
        <p:nvSpPr>
          <p:cNvPr id="7" name="Content Placeholder 5"/>
          <p:cNvSpPr txBox="1">
            <a:spLocks/>
          </p:cNvSpPr>
          <p:nvPr/>
        </p:nvSpPr>
        <p:spPr>
          <a:xfrm>
            <a:off x="224598" y="876140"/>
            <a:ext cx="8584864" cy="3111659"/>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b="1" dirty="0" smtClean="0"/>
              <a:t>Tasks:</a:t>
            </a:r>
            <a:endParaRPr lang="en-US" dirty="0"/>
          </a:p>
          <a:p>
            <a:pPr lvl="1"/>
            <a:r>
              <a:rPr lang="en-GB" b="1" i="1" dirty="0">
                <a:solidFill>
                  <a:srgbClr val="FF0000"/>
                </a:solidFill>
              </a:rPr>
              <a:t>Task 1.1: </a:t>
            </a:r>
            <a:r>
              <a:rPr lang="en-GB" b="1" i="1" dirty="0"/>
              <a:t>LHC operation and analysis (CERN, KEK &amp; </a:t>
            </a:r>
            <a:r>
              <a:rPr lang="en-GB" b="1" i="1" dirty="0" err="1"/>
              <a:t>UoT</a:t>
            </a:r>
            <a:r>
              <a:rPr lang="en-GB" b="1" i="1" dirty="0"/>
              <a:t>): </a:t>
            </a:r>
            <a:r>
              <a:rPr lang="en-GB" dirty="0"/>
              <a:t>Integrate Japanese efforts in operation of LHC machines and detectors at full energy; expected to provide important guidance for future accelerator developments in Europe and Japan.</a:t>
            </a:r>
            <a:endParaRPr lang="en-US" dirty="0"/>
          </a:p>
          <a:p>
            <a:pPr lvl="1"/>
            <a:r>
              <a:rPr lang="en-GB" b="1" i="1" dirty="0">
                <a:solidFill>
                  <a:srgbClr val="FF0000"/>
                </a:solidFill>
              </a:rPr>
              <a:t>Task 1.2:</a:t>
            </a:r>
            <a:r>
              <a:rPr lang="en-GB" b="1" i="1" dirty="0"/>
              <a:t> The HL-LHC project (CERN &amp; KEK):</a:t>
            </a:r>
            <a:r>
              <a:rPr lang="en-GB" i="1" dirty="0"/>
              <a:t> </a:t>
            </a:r>
            <a:r>
              <a:rPr lang="en-GB" dirty="0"/>
              <a:t>Engineering design and validation of two short prototype separation superconducting dipoles (D1) followed by construction preparation, construction and test of the 4 final (plus two spare) D1 dipoles for the upgraded LHC insertion regions. Studies for the crab cavities (CC) for the LHC luminosity upgrade, benefitting from operational experience of CC at KEK.  </a:t>
            </a:r>
            <a:endParaRPr lang="en-US" dirty="0"/>
          </a:p>
          <a:p>
            <a:pPr lvl="1"/>
            <a:r>
              <a:rPr lang="en-GB" b="1" i="1" dirty="0">
                <a:solidFill>
                  <a:srgbClr val="FF0000"/>
                </a:solidFill>
              </a:rPr>
              <a:t>Task 1.3 </a:t>
            </a:r>
            <a:r>
              <a:rPr lang="en-GB" b="1" i="1" dirty="0"/>
              <a:t>High field magnet R&amp;D and preparation of future hadron injectors and colliders (CERN &amp;  KEK): </a:t>
            </a:r>
            <a:r>
              <a:rPr lang="en-GB" dirty="0"/>
              <a:t>R&amp;D on the viability of HTS magnets of accelerator/collider quality. Enhance the exchange of staff between CERN and KEK in the context of the LIU project and the J-PARC intensity upgrade studies. Technologies of special interest are Wideband Cavities using Magnetic Alloy, Solid State Amplifiers </a:t>
            </a:r>
            <a:r>
              <a:rPr lang="en-GB" dirty="0" smtClean="0"/>
              <a:t>and Low </a:t>
            </a:r>
            <a:r>
              <a:rPr lang="en-GB" dirty="0"/>
              <a:t>Level RF.</a:t>
            </a:r>
            <a:r>
              <a:rPr lang="en-US" dirty="0"/>
              <a:t> </a:t>
            </a:r>
            <a:endParaRPr lang="en-US" dirty="0"/>
          </a:p>
        </p:txBody>
      </p:sp>
    </p:spTree>
    <p:extLst>
      <p:ext uri="{BB962C8B-B14F-4D97-AF65-F5344CB8AC3E}">
        <p14:creationId xmlns:p14="http://schemas.microsoft.com/office/powerpoint/2010/main" val="10673170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lstStyle/>
          <a:p>
            <a:r>
              <a:rPr lang="en-GB" dirty="0" smtClean="0"/>
              <a:t>WP </a:t>
            </a:r>
            <a:r>
              <a:rPr lang="en-GB" dirty="0"/>
              <a:t>1</a:t>
            </a:r>
            <a:endParaRPr lang="en-GB" dirty="0"/>
          </a:p>
        </p:txBody>
      </p:sp>
      <p:sp>
        <p:nvSpPr>
          <p:cNvPr id="7" name="Content Placeholder 5"/>
          <p:cNvSpPr txBox="1">
            <a:spLocks/>
          </p:cNvSpPr>
          <p:nvPr/>
        </p:nvSpPr>
        <p:spPr>
          <a:xfrm>
            <a:off x="224598" y="876141"/>
            <a:ext cx="8584864" cy="2493066"/>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b="1" dirty="0" smtClean="0"/>
              <a:t>Deliverables</a:t>
            </a:r>
            <a:r>
              <a:rPr lang="en-GB" dirty="0" smtClean="0"/>
              <a:t> </a:t>
            </a:r>
            <a:endParaRPr lang="en-US" dirty="0"/>
          </a:p>
          <a:p>
            <a:pPr lvl="1"/>
            <a:r>
              <a:rPr lang="en-GB" i="1" dirty="0">
                <a:solidFill>
                  <a:srgbClr val="FF0000"/>
                </a:solidFill>
              </a:rPr>
              <a:t>Month 25 Magnets and Gradients</a:t>
            </a:r>
            <a:r>
              <a:rPr lang="en-GB" i="1" dirty="0"/>
              <a:t>:</a:t>
            </a:r>
            <a:r>
              <a:rPr lang="en-GB" dirty="0"/>
              <a:t> Report on common R&amp;D results on high field magnets and high gradient structures.</a:t>
            </a:r>
            <a:endParaRPr lang="en-US" dirty="0"/>
          </a:p>
          <a:p>
            <a:pPr lvl="1"/>
            <a:r>
              <a:rPr lang="en-GB" i="1" dirty="0">
                <a:solidFill>
                  <a:srgbClr val="FF0000"/>
                </a:solidFill>
              </a:rPr>
              <a:t>Month 25 Hadrons at high intensity and energy</a:t>
            </a:r>
            <a:r>
              <a:rPr lang="en-GB" i="1" dirty="0"/>
              <a:t>:</a:t>
            </a:r>
            <a:r>
              <a:rPr lang="en-GB" dirty="0"/>
              <a:t> Report describing R&amp;D results on FCC and J-PARC related activities. </a:t>
            </a:r>
            <a:endParaRPr lang="en-US" dirty="0"/>
          </a:p>
          <a:p>
            <a:pPr lvl="1"/>
            <a:r>
              <a:rPr lang="en-GB" i="1" dirty="0">
                <a:solidFill>
                  <a:srgbClr val="FF0000"/>
                </a:solidFill>
              </a:rPr>
              <a:t>Month 37 Physics at LHC</a:t>
            </a:r>
            <a:r>
              <a:rPr lang="en-GB" dirty="0">
                <a:solidFill>
                  <a:srgbClr val="FF0000"/>
                </a:solidFill>
              </a:rPr>
              <a:t>: </a:t>
            </a:r>
            <a:r>
              <a:rPr lang="en-GB" dirty="0"/>
              <a:t>Report covering main findings at LHC with relevance for future energy frontier accelerator projects. </a:t>
            </a:r>
            <a:endParaRPr lang="en-US" dirty="0"/>
          </a:p>
          <a:p>
            <a:pPr lvl="1"/>
            <a:r>
              <a:rPr lang="en-GB" i="1" dirty="0">
                <a:solidFill>
                  <a:srgbClr val="FF0000"/>
                </a:solidFill>
              </a:rPr>
              <a:t>Month 37 HL-LHC:</a:t>
            </a:r>
            <a:r>
              <a:rPr lang="en-GB" dirty="0">
                <a:solidFill>
                  <a:srgbClr val="FF0000"/>
                </a:solidFill>
              </a:rPr>
              <a:t> </a:t>
            </a:r>
            <a:r>
              <a:rPr lang="en-GB" dirty="0"/>
              <a:t>Status report and final plan of the Japanese contribution to HL-LHC. </a:t>
            </a:r>
            <a:endParaRPr lang="en-US" dirty="0"/>
          </a:p>
          <a:p>
            <a:pPr marL="342891" lvl="2" indent="0">
              <a:spcBef>
                <a:spcPts val="750"/>
              </a:spcBef>
              <a:buNone/>
            </a:pPr>
            <a:endParaRPr lang="en-US" sz="1700" dirty="0"/>
          </a:p>
        </p:txBody>
      </p:sp>
    </p:spTree>
    <p:extLst>
      <p:ext uri="{BB962C8B-B14F-4D97-AF65-F5344CB8AC3E}">
        <p14:creationId xmlns:p14="http://schemas.microsoft.com/office/powerpoint/2010/main" val="24911537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1_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omic Sans MS"/>
        <a:ea typeface="Droid Sans Fallback"/>
        <a:cs typeface="Droid Sans Fallback"/>
      </a:majorFont>
      <a:minorFont>
        <a:latin typeface="Arial"/>
        <a:ea typeface="Droid Sans Fallback"/>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solidFill>
              <a:schemeClr val="bg1"/>
            </a:solidFill>
            <a:effectLst/>
            <a:latin typeface="Arial" panose="020B0604020202020204" pitchFamily="34" charset="0"/>
          </a:defRPr>
        </a:defPPr>
      </a:lstStyle>
    </a:lnDef>
    <a:txDef>
      <a:spPr>
        <a:noFill/>
        <a:effectLst/>
      </a:spPr>
      <a:bodyPr wrap="none" rtlCol="0">
        <a:spAutoFit/>
      </a:bodyPr>
      <a:lstStyle>
        <a:defPPr>
          <a:defRPr dirty="0" err="1">
            <a:solidFill>
              <a:schemeClr val="tx1"/>
            </a:solidFill>
          </a:defRPr>
        </a:defPPr>
      </a:lstStyle>
    </a:tx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C4E4EAC-21A4-4182-9C09-8345A03794B8}">
  <ds:schemaRefs>
    <ds:schemaRef ds:uri="http://schemas.microsoft.com/sharepoint/v3/contenttype/forms"/>
  </ds:schemaRefs>
</ds:datastoreItem>
</file>

<file path=customXml/itemProps2.xml><?xml version="1.0" encoding="utf-8"?>
<ds:datastoreItem xmlns:ds="http://schemas.openxmlformats.org/officeDocument/2006/customXml" ds:itemID="{40C0BE85-B973-4964-8B9D-7302D1ED70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0DA058B-73F5-4FEB-B047-F6A6208FC0B5}">
  <ds:schemaRefs>
    <ds:schemaRef ds:uri="http://purl.org/dc/dcmitype/"/>
    <ds:schemaRef ds:uri="http://schemas.microsoft.com/office/2006/metadata/properties"/>
    <ds:schemaRef ds:uri="http://schemas.microsoft.com/office/infopath/2007/PartnerControls"/>
    <ds:schemaRef ds:uri="http://purl.org/dc/elements/1.1/"/>
    <ds:schemaRef ds:uri="http://purl.org/dc/terms/"/>
    <ds:schemaRef ds:uri="http://www.w3.org/XML/1998/namespace"/>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5200</TotalTime>
  <Words>1254</Words>
  <Application>Microsoft Macintosh PowerPoint</Application>
  <PresentationFormat>On-screen Show (4:3)</PresentationFormat>
  <Paragraphs>156</Paragraphs>
  <Slides>16</Slides>
  <Notes>2</Notes>
  <HiddenSlides>0</HiddenSlides>
  <MMClips>0</MMClips>
  <ScaleCrop>false</ScaleCrop>
  <HeadingPairs>
    <vt:vector size="4" baseType="variant">
      <vt:variant>
        <vt:lpstr>Theme</vt:lpstr>
      </vt:variant>
      <vt:variant>
        <vt:i4>6</vt:i4>
      </vt:variant>
      <vt:variant>
        <vt:lpstr>Slide Titles</vt:lpstr>
      </vt:variant>
      <vt:variant>
        <vt:i4>16</vt:i4>
      </vt:variant>
    </vt:vector>
  </HeadingPairs>
  <TitlesOfParts>
    <vt:vector size="22" baseType="lpstr">
      <vt:lpstr>Office Theme</vt:lpstr>
      <vt:lpstr>1_Office Theme</vt:lpstr>
      <vt:lpstr>HiLumiLHC_PresentationTemplate</vt:lpstr>
      <vt:lpstr>Office ​​テーマ</vt:lpstr>
      <vt:lpstr>1_Office ​​テーマ</vt:lpstr>
      <vt:lpstr>2_Office ​​テーマ</vt:lpstr>
      <vt:lpstr>LHC consolidation, upgrades and R&amp;D for future hadron machines </vt:lpstr>
      <vt:lpstr>PowerPoint Presentation</vt:lpstr>
      <vt:lpstr>PowerPoint Presentation</vt:lpstr>
      <vt:lpstr>PowerPoint Presentation</vt:lpstr>
      <vt:lpstr>In-kind contribution and Collaboration for HW design and prototypes</vt:lpstr>
      <vt:lpstr>Magnetic Alloy-FINEMET® loaded wideband cavities for CERN PSB and PS  in the frame of the LHC Injector UpgradeCollaborative Work ICA/JP/0103  RF Collaboration for LHC Injector Upgrade  </vt:lpstr>
      <vt:lpstr>WP1</vt:lpstr>
      <vt:lpstr>WP 1: </vt:lpstr>
      <vt:lpstr>WP 1</vt:lpstr>
      <vt:lpstr>HL-LHC </vt:lpstr>
      <vt:lpstr>Advantages of Magnetic Alloy (Finemet®) Cavity for PSB/PS Case</vt:lpstr>
      <vt:lpstr>PowerPoint Presentation</vt:lpstr>
      <vt:lpstr>LHC Injector Upgrade </vt:lpstr>
      <vt:lpstr>R&amp;D Status</vt:lpstr>
      <vt:lpstr>Key points</vt:lpstr>
      <vt:lpstr>Thank you very much for your attention!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Steinar Stapnes</cp:lastModifiedBy>
  <cp:revision>190</cp:revision>
  <cp:lastPrinted>2016-05-26T14:19:35Z</cp:lastPrinted>
  <dcterms:created xsi:type="dcterms:W3CDTF">2015-04-17T13:06:14Z</dcterms:created>
  <dcterms:modified xsi:type="dcterms:W3CDTF">2016-05-31T06:06:54Z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