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4"/>
  </p:sldMasterIdLst>
  <p:notesMasterIdLst>
    <p:notesMasterId r:id="rId27"/>
  </p:notesMasterIdLst>
  <p:handoutMasterIdLst>
    <p:handoutMasterId r:id="rId28"/>
  </p:handoutMasterIdLst>
  <p:sldIdLst>
    <p:sldId id="256" r:id="rId5"/>
    <p:sldId id="260" r:id="rId6"/>
    <p:sldId id="266" r:id="rId7"/>
    <p:sldId id="258" r:id="rId8"/>
    <p:sldId id="259" r:id="rId9"/>
    <p:sldId id="261" r:id="rId10"/>
    <p:sldId id="267" r:id="rId11"/>
    <p:sldId id="268" r:id="rId12"/>
    <p:sldId id="276" r:id="rId13"/>
    <p:sldId id="279" r:id="rId14"/>
    <p:sldId id="277" r:id="rId15"/>
    <p:sldId id="278" r:id="rId16"/>
    <p:sldId id="262" r:id="rId17"/>
    <p:sldId id="288" r:id="rId18"/>
    <p:sldId id="289" r:id="rId19"/>
    <p:sldId id="280" r:id="rId20"/>
    <p:sldId id="282" r:id="rId21"/>
    <p:sldId id="287" r:id="rId22"/>
    <p:sldId id="284" r:id="rId23"/>
    <p:sldId id="274" r:id="rId24"/>
    <p:sldId id="271" r:id="rId25"/>
    <p:sldId id="272" r:id="rId2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6633"/>
    <a:srgbClr val="FF9900"/>
    <a:srgbClr val="FF6600"/>
    <a:srgbClr val="9900CC"/>
    <a:srgbClr val="982029"/>
    <a:srgbClr val="006600"/>
    <a:srgbClr val="0000FF"/>
    <a:srgbClr val="001489"/>
    <a:srgbClr val="0737A0"/>
    <a:srgbClr val="1F34C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 horzBarState="maximized">
    <p:restoredLeft sz="14995" autoAdjust="0"/>
    <p:restoredTop sz="96866" autoAdjust="0"/>
  </p:normalViewPr>
  <p:slideViewPr>
    <p:cSldViewPr snapToGrid="0">
      <p:cViewPr>
        <p:scale>
          <a:sx n="90" d="100"/>
          <a:sy n="90" d="100"/>
        </p:scale>
        <p:origin x="-174" y="-282"/>
      </p:cViewPr>
      <p:guideLst>
        <p:guide orient="horz" pos="2169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7076AA7-C73A-4567-9819-5136E77A5472}" type="datetimeFigureOut">
              <a:rPr lang="de-DE" smtClean="0"/>
              <a:t>30.05.2016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de-DE" smtClean="0"/>
              <a:t>Philip Bambade - </a:t>
            </a:r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B49B81B-1B2E-46AB-89F7-BD868540963F}" type="slidenum">
              <a:rPr lang="de-DE" smtClean="0"/>
              <a:t>‹N°›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27444375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2F59687-C613-4C83-A0F4-1BC6CC93F1E1}" type="datetimeFigureOut">
              <a:rPr lang="en-GB" smtClean="0"/>
              <a:t>30/05/2016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GB" smtClean="0"/>
              <a:t>Philip Bambade - 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F3C095F-DFB4-48DB-AE73-9852A816E977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7323310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8277705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8277705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8277705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dirty="0" smtClean="0"/>
              <a:t>M=0.29+-0.01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5A3696-3EC9-4331-B690-41D67191A53E}" type="slidenum">
              <a:rPr kumimoji="1" lang="ja-JP" altLang="en-US" smtClean="0"/>
              <a:t>12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770664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6933" y="1644586"/>
            <a:ext cx="8780746" cy="1767235"/>
          </a:xfrm>
        </p:spPr>
        <p:txBody>
          <a:bodyPr anchor="ctr">
            <a:normAutofit/>
          </a:bodyPr>
          <a:lstStyle>
            <a:lvl1pPr algn="r">
              <a:defRPr sz="4800" b="1">
                <a:solidFill>
                  <a:srgbClr val="00148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Sans Unicode" panose="020B0602030504020204" pitchFamily="34" charset="0"/>
                <a:cs typeface="Lucida Sans Unicode" panose="020B0602030504020204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670" y="3218930"/>
            <a:ext cx="8780746" cy="1266106"/>
          </a:xfrm>
        </p:spPr>
        <p:txBody>
          <a:bodyPr anchor="ctr">
            <a:normAutofit/>
          </a:bodyPr>
          <a:lstStyle>
            <a:lvl1pPr marL="0" indent="0" algn="r">
              <a:buNone/>
              <a:defRPr lang="en-GB" sz="2800" b="1" kern="1200" dirty="0">
                <a:solidFill>
                  <a:srgbClr val="001489"/>
                </a:solidFill>
                <a:effectLst/>
                <a:latin typeface="Lucida Sans Unicode" panose="020B0602030504020204" pitchFamily="34" charset="0"/>
                <a:ea typeface="+mj-ea"/>
                <a:cs typeface="Lucida Sans Unicode" panose="020B0602030504020204" pitchFamily="34" charset="0"/>
              </a:defRPr>
            </a:lvl1pPr>
            <a:lvl2pPr marL="342892" indent="0" algn="ctr">
              <a:buNone/>
              <a:defRPr sz="1500"/>
            </a:lvl2pPr>
            <a:lvl3pPr marL="685783" indent="0" algn="ctr">
              <a:buNone/>
              <a:defRPr sz="1350"/>
            </a:lvl3pPr>
            <a:lvl4pPr marL="1028675" indent="0" algn="ctr">
              <a:buNone/>
              <a:defRPr sz="1200"/>
            </a:lvl4pPr>
            <a:lvl5pPr marL="1371566" indent="0" algn="ctr">
              <a:buNone/>
              <a:defRPr sz="1200"/>
            </a:lvl5pPr>
            <a:lvl6pPr marL="1714457" indent="0" algn="ctr">
              <a:buNone/>
              <a:defRPr sz="1200"/>
            </a:lvl6pPr>
            <a:lvl7pPr marL="2057348" indent="0" algn="ctr">
              <a:buNone/>
              <a:defRPr sz="1200"/>
            </a:lvl7pPr>
            <a:lvl8pPr marL="2400240" indent="0" algn="ctr">
              <a:buNone/>
              <a:defRPr sz="1200"/>
            </a:lvl8pPr>
            <a:lvl9pPr marL="2743132" indent="0" algn="ctr">
              <a:buNone/>
              <a:defRPr sz="1200"/>
            </a:lvl9pPr>
          </a:lstStyle>
          <a:p>
            <a:r>
              <a:rPr lang="en-US" dirty="0" smtClean="0"/>
              <a:t>Click to edit Master subtitle style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‹N°›</a:t>
            </a:fld>
            <a:endParaRPr lang="en-GB"/>
          </a:p>
        </p:txBody>
      </p:sp>
      <p:sp>
        <p:nvSpPr>
          <p:cNvPr id="14" name="Subtitle 2"/>
          <p:cNvSpPr txBox="1">
            <a:spLocks/>
          </p:cNvSpPr>
          <p:nvPr userDrawn="1"/>
        </p:nvSpPr>
        <p:spPr>
          <a:xfrm>
            <a:off x="5182250" y="549037"/>
            <a:ext cx="3754574" cy="126610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0" indent="0" algn="r" defTabSz="685783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lang="en-GB" sz="2800" b="1" kern="1200" dirty="0">
                <a:solidFill>
                  <a:srgbClr val="0737A0"/>
                </a:solidFill>
                <a:effectLst/>
                <a:latin typeface="Lucida Sans Unicode" panose="020B0602030504020204" pitchFamily="34" charset="0"/>
                <a:ea typeface="+mj-ea"/>
                <a:cs typeface="Lucida Sans Unicode" panose="020B0602030504020204" pitchFamily="34" charset="0"/>
              </a:defRPr>
            </a:lvl1pPr>
            <a:lvl2pPr marL="342892" indent="0" algn="ctr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783" indent="0" algn="ctr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675" indent="0" algn="ctr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566" indent="0" algn="ctr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457" indent="0" algn="ctr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348" indent="0" algn="ctr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240" indent="0" algn="ctr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132" indent="0" algn="ctr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>
                <a:solidFill>
                  <a:srgbClr val="001489"/>
                </a:solidFill>
                <a:latin typeface="Arial Narrow" panose="020B0606020202030204" pitchFamily="34" charset="0"/>
              </a:rPr>
              <a:t>Mid-Term</a:t>
            </a:r>
            <a:r>
              <a:rPr lang="en-US" baseline="0" dirty="0" smtClean="0">
                <a:solidFill>
                  <a:srgbClr val="001489"/>
                </a:solidFill>
                <a:latin typeface="Arial Narrow" panose="020B0606020202030204" pitchFamily="34" charset="0"/>
              </a:rPr>
              <a:t> Review </a:t>
            </a:r>
            <a:endParaRPr lang="en-US" dirty="0">
              <a:solidFill>
                <a:srgbClr val="001489"/>
              </a:solidFill>
              <a:latin typeface="Arial Narrow" panose="020B0606020202030204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783"/>
          <a:stretch/>
        </p:blipFill>
        <p:spPr>
          <a:xfrm>
            <a:off x="-7145" y="0"/>
            <a:ext cx="6479383" cy="1470788"/>
          </a:xfrm>
          <a:prstGeom prst="rect">
            <a:avLst/>
          </a:prstGeom>
        </p:spPr>
      </p:pic>
      <p:grpSp>
        <p:nvGrpSpPr>
          <p:cNvPr id="9" name="Group 8"/>
          <p:cNvGrpSpPr/>
          <p:nvPr userDrawn="1"/>
        </p:nvGrpSpPr>
        <p:grpSpPr>
          <a:xfrm>
            <a:off x="105424" y="6353135"/>
            <a:ext cx="8118921" cy="417364"/>
            <a:chOff x="767249" y="4044454"/>
            <a:chExt cx="8118921" cy="417364"/>
          </a:xfrm>
        </p:grpSpPr>
        <p:pic>
          <p:nvPicPr>
            <p:cNvPr id="7" name="Picture 6"/>
            <p:cNvPicPr>
              <a:picLocks noChangeAspect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7249" y="4044454"/>
              <a:ext cx="625781" cy="417364"/>
            </a:xfrm>
            <a:prstGeom prst="rect">
              <a:avLst/>
            </a:prstGeom>
          </p:spPr>
        </p:pic>
        <p:sp>
          <p:nvSpPr>
            <p:cNvPr id="8" name="TextBox 7"/>
            <p:cNvSpPr txBox="1"/>
            <p:nvPr userDrawn="1"/>
          </p:nvSpPr>
          <p:spPr>
            <a:xfrm>
              <a:off x="1393029" y="4099247"/>
              <a:ext cx="7493141" cy="2923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300" kern="1200" dirty="0" smtClean="0">
                  <a:solidFill>
                    <a:srgbClr val="001489"/>
                  </a:solidFill>
                  <a:effectLst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This project is funded by the European Union under Grant Agreement no. 645479</a:t>
              </a:r>
              <a:endParaRPr lang="de-DE" sz="1300" dirty="0"/>
            </a:p>
          </p:txBody>
        </p:sp>
      </p:grpSp>
    </p:spTree>
    <p:extLst>
      <p:ext uri="{BB962C8B-B14F-4D97-AF65-F5344CB8AC3E}">
        <p14:creationId xmlns:p14="http://schemas.microsoft.com/office/powerpoint/2010/main" val="16763380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6914" y="1142957"/>
            <a:ext cx="8666018" cy="5150687"/>
          </a:xfrm>
        </p:spPr>
        <p:txBody>
          <a:bodyPr/>
          <a:lstStyle>
            <a:lvl1pPr>
              <a:buClr>
                <a:srgbClr val="C00000"/>
              </a:buClr>
              <a:defRPr b="0">
                <a:solidFill>
                  <a:srgbClr val="001489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</a:defRPr>
            </a:lvl1pPr>
            <a:lvl2pPr>
              <a:buClr>
                <a:srgbClr val="C00000"/>
              </a:buClr>
              <a:defRPr b="0">
                <a:solidFill>
                  <a:srgbClr val="001489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</a:defRPr>
            </a:lvl2pPr>
            <a:lvl3pPr>
              <a:buClr>
                <a:srgbClr val="C00000"/>
              </a:buClr>
              <a:defRPr b="0">
                <a:solidFill>
                  <a:srgbClr val="001489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</a:defRPr>
            </a:lvl3pPr>
            <a:lvl4pPr>
              <a:buClr>
                <a:srgbClr val="C00000"/>
              </a:buClr>
              <a:defRPr b="0">
                <a:solidFill>
                  <a:srgbClr val="001489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</a:defRPr>
            </a:lvl4pPr>
            <a:lvl5pPr>
              <a:buClr>
                <a:srgbClr val="C00000"/>
              </a:buClr>
              <a:defRPr b="0">
                <a:solidFill>
                  <a:srgbClr val="001489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242099" y="233545"/>
            <a:ext cx="8659013" cy="880837"/>
          </a:xfrm>
        </p:spPr>
        <p:txBody>
          <a:bodyPr/>
          <a:lstStyle>
            <a:lvl1pPr>
              <a:defRPr b="1">
                <a:solidFill>
                  <a:srgbClr val="001489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7" name="Date Placeholder 3"/>
          <p:cNvSpPr txBox="1">
            <a:spLocks/>
          </p:cNvSpPr>
          <p:nvPr userDrawn="1"/>
        </p:nvSpPr>
        <p:spPr>
          <a:xfrm>
            <a:off x="8415338" y="6406355"/>
            <a:ext cx="635264" cy="365125"/>
          </a:xfrm>
          <a:prstGeom prst="rect">
            <a:avLst/>
          </a:prstGeom>
          <a:ln>
            <a:noFill/>
          </a:ln>
        </p:spPr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100" kern="1200">
                <a:solidFill>
                  <a:srgbClr val="171A6C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50840B3-66D7-4E97-8EEE-A683E038C8DE}" type="slidenum">
              <a:rPr lang="en-US" smtClean="0"/>
              <a:t>‹N°›</a:t>
            </a:fld>
            <a:endParaRPr lang="en-GB" dirty="0"/>
          </a:p>
        </p:txBody>
      </p:sp>
      <p:sp>
        <p:nvSpPr>
          <p:cNvPr id="8" name="Date Placeholder 3"/>
          <p:cNvSpPr txBox="1">
            <a:spLocks/>
          </p:cNvSpPr>
          <p:nvPr userDrawn="1"/>
        </p:nvSpPr>
        <p:spPr>
          <a:xfrm>
            <a:off x="237600" y="6426000"/>
            <a:ext cx="8684944" cy="365125"/>
          </a:xfrm>
          <a:prstGeom prst="rect">
            <a:avLst/>
          </a:prstGeom>
          <a:ln>
            <a:noFill/>
          </a:ln>
        </p:spPr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100" kern="1200">
                <a:solidFill>
                  <a:srgbClr val="171A6C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77521D4-B6A2-402E-A085-C880F30EB62E}" type="datetime3">
              <a:rPr lang="en-US" smtClean="0">
                <a:solidFill>
                  <a:srgbClr val="001489"/>
                </a:solidFill>
              </a:rPr>
              <a:pPr/>
              <a:t>30 May 2016</a:t>
            </a:fld>
            <a:r>
              <a:rPr lang="en-US" dirty="0" smtClean="0">
                <a:solidFill>
                  <a:srgbClr val="001489"/>
                </a:solidFill>
              </a:rPr>
              <a:t>  			             please insert here your name &amp;</a:t>
            </a:r>
            <a:r>
              <a:rPr lang="en-US" baseline="0" dirty="0" smtClean="0">
                <a:solidFill>
                  <a:srgbClr val="001489"/>
                </a:solidFill>
              </a:rPr>
              <a:t> t</a:t>
            </a:r>
            <a:r>
              <a:rPr lang="en-US" dirty="0" smtClean="0">
                <a:solidFill>
                  <a:srgbClr val="001489"/>
                </a:solidFill>
              </a:rPr>
              <a:t>itle</a:t>
            </a:r>
            <a:endParaRPr lang="en-GB" dirty="0">
              <a:solidFill>
                <a:srgbClr val="00148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82082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32757" y="1135857"/>
            <a:ext cx="8678486" cy="3725078"/>
          </a:xfrm>
        </p:spPr>
        <p:txBody>
          <a:bodyPr/>
          <a:lstStyle>
            <a:lvl1pPr marL="0" indent="0">
              <a:buNone/>
              <a:defRPr sz="1800">
                <a:solidFill>
                  <a:srgbClr val="001489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</a:defRPr>
            </a:lvl1pPr>
            <a:lvl2pPr marL="342892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783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67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566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457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348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24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132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‹N°›</a:t>
            </a:fld>
            <a:endParaRPr lang="en-GB"/>
          </a:p>
        </p:txBody>
      </p:sp>
      <p:sp>
        <p:nvSpPr>
          <p:cNvPr id="7" name="Date Placeholder 3"/>
          <p:cNvSpPr txBox="1">
            <a:spLocks/>
          </p:cNvSpPr>
          <p:nvPr userDrawn="1"/>
        </p:nvSpPr>
        <p:spPr>
          <a:xfrm>
            <a:off x="236914" y="6424612"/>
            <a:ext cx="1481819" cy="365125"/>
          </a:xfrm>
          <a:prstGeom prst="rect">
            <a:avLst/>
          </a:prstGeom>
          <a:ln>
            <a:noFill/>
          </a:ln>
        </p:spPr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100" kern="1200">
                <a:solidFill>
                  <a:srgbClr val="171A6C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77521D4-B6A2-402E-A085-C880F30EB62E}" type="datetime3">
              <a:rPr lang="en-US" smtClean="0"/>
              <a:pPr/>
              <a:t>30 May 2016</a:t>
            </a:fld>
            <a:endParaRPr lang="en-GB" dirty="0"/>
          </a:p>
        </p:txBody>
      </p:sp>
      <p:sp>
        <p:nvSpPr>
          <p:cNvPr id="8" name="Date Placeholder 3"/>
          <p:cNvSpPr txBox="1">
            <a:spLocks/>
          </p:cNvSpPr>
          <p:nvPr userDrawn="1"/>
        </p:nvSpPr>
        <p:spPr>
          <a:xfrm>
            <a:off x="8415338" y="6406355"/>
            <a:ext cx="635264" cy="365125"/>
          </a:xfrm>
          <a:prstGeom prst="rect">
            <a:avLst/>
          </a:prstGeom>
          <a:ln>
            <a:noFill/>
          </a:ln>
        </p:spPr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100" kern="1200">
                <a:solidFill>
                  <a:srgbClr val="171A6C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50840B3-66D7-4E97-8EEE-A683E038C8DE}" type="slidenum">
              <a:rPr lang="en-US" smtClean="0"/>
              <a:t>‹N°›</a:t>
            </a:fld>
            <a:endParaRPr lang="en-GB" dirty="0"/>
          </a:p>
        </p:txBody>
      </p:sp>
      <p:sp>
        <p:nvSpPr>
          <p:cNvPr id="9" name="Title 10"/>
          <p:cNvSpPr>
            <a:spLocks noGrp="1"/>
          </p:cNvSpPr>
          <p:nvPr>
            <p:ph type="title"/>
          </p:nvPr>
        </p:nvSpPr>
        <p:spPr>
          <a:xfrm>
            <a:off x="242099" y="234000"/>
            <a:ext cx="8659013" cy="880837"/>
          </a:xfrm>
        </p:spPr>
        <p:txBody>
          <a:bodyPr/>
          <a:lstStyle>
            <a:lvl1pPr>
              <a:defRPr b="1">
                <a:solidFill>
                  <a:srgbClr val="001489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112671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62" y="1144800"/>
            <a:ext cx="4314838" cy="5184563"/>
          </a:xfrm>
        </p:spPr>
        <p:txBody>
          <a:bodyPr/>
          <a:lstStyle>
            <a:lvl1pPr>
              <a:buClr>
                <a:srgbClr val="C00000"/>
              </a:buClr>
              <a:defRPr>
                <a:solidFill>
                  <a:srgbClr val="001489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</a:defRPr>
            </a:lvl1pPr>
            <a:lvl2pPr>
              <a:buClr>
                <a:srgbClr val="C00000"/>
              </a:buClr>
              <a:defRPr>
                <a:solidFill>
                  <a:srgbClr val="001489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</a:defRPr>
            </a:lvl2pPr>
            <a:lvl3pPr>
              <a:buClr>
                <a:srgbClr val="C00000"/>
              </a:buClr>
              <a:defRPr>
                <a:solidFill>
                  <a:srgbClr val="001489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</a:defRPr>
            </a:lvl3pPr>
            <a:lvl4pPr>
              <a:buClr>
                <a:srgbClr val="C00000"/>
              </a:buClr>
              <a:defRPr>
                <a:solidFill>
                  <a:srgbClr val="001489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</a:defRPr>
            </a:lvl4pPr>
            <a:lvl5pPr>
              <a:buClr>
                <a:srgbClr val="C00000"/>
              </a:buClr>
              <a:defRPr>
                <a:solidFill>
                  <a:srgbClr val="001489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0" y="1144800"/>
            <a:ext cx="4343400" cy="5177419"/>
          </a:xfrm>
        </p:spPr>
        <p:txBody>
          <a:bodyPr/>
          <a:lstStyle>
            <a:lvl1pPr>
              <a:buClr>
                <a:srgbClr val="C00000"/>
              </a:buClr>
              <a:defRPr>
                <a:solidFill>
                  <a:srgbClr val="0737A0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</a:defRPr>
            </a:lvl1pPr>
            <a:lvl2pPr>
              <a:buClr>
                <a:srgbClr val="C00000"/>
              </a:buClr>
              <a:defRPr>
                <a:solidFill>
                  <a:srgbClr val="0737A0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</a:defRPr>
            </a:lvl2pPr>
            <a:lvl3pPr>
              <a:buClr>
                <a:srgbClr val="C00000"/>
              </a:buClr>
              <a:defRPr>
                <a:solidFill>
                  <a:srgbClr val="0737A0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</a:defRPr>
            </a:lvl3pPr>
            <a:lvl4pPr>
              <a:buClr>
                <a:srgbClr val="C00000"/>
              </a:buClr>
              <a:defRPr>
                <a:solidFill>
                  <a:srgbClr val="0737A0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</a:defRPr>
            </a:lvl4pPr>
            <a:lvl5pPr>
              <a:buClr>
                <a:srgbClr val="C00000"/>
              </a:buClr>
              <a:defRPr>
                <a:solidFill>
                  <a:srgbClr val="0737A0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‹N°›</a:t>
            </a:fld>
            <a:endParaRPr lang="en-GB"/>
          </a:p>
        </p:txBody>
      </p:sp>
      <p:sp>
        <p:nvSpPr>
          <p:cNvPr id="8" name="Date Placeholder 3"/>
          <p:cNvSpPr txBox="1">
            <a:spLocks/>
          </p:cNvSpPr>
          <p:nvPr userDrawn="1"/>
        </p:nvSpPr>
        <p:spPr>
          <a:xfrm>
            <a:off x="236914" y="6424612"/>
            <a:ext cx="1481819" cy="365125"/>
          </a:xfrm>
          <a:prstGeom prst="rect">
            <a:avLst/>
          </a:prstGeom>
          <a:ln>
            <a:noFill/>
          </a:ln>
        </p:spPr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100" kern="1200">
                <a:solidFill>
                  <a:srgbClr val="171A6C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77521D4-B6A2-402E-A085-C880F30EB62E}" type="datetime3">
              <a:rPr lang="en-US" smtClean="0"/>
              <a:pPr/>
              <a:t>30 May 2016</a:t>
            </a:fld>
            <a:endParaRPr lang="en-GB" dirty="0"/>
          </a:p>
        </p:txBody>
      </p:sp>
      <p:sp>
        <p:nvSpPr>
          <p:cNvPr id="9" name="Date Placeholder 3"/>
          <p:cNvSpPr txBox="1">
            <a:spLocks/>
          </p:cNvSpPr>
          <p:nvPr userDrawn="1"/>
        </p:nvSpPr>
        <p:spPr>
          <a:xfrm>
            <a:off x="8415338" y="6406355"/>
            <a:ext cx="635264" cy="365125"/>
          </a:xfrm>
          <a:prstGeom prst="rect">
            <a:avLst/>
          </a:prstGeom>
          <a:ln>
            <a:noFill/>
          </a:ln>
        </p:spPr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100" kern="1200">
                <a:solidFill>
                  <a:srgbClr val="171A6C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50840B3-66D7-4E97-8EEE-A683E038C8DE}" type="slidenum">
              <a:rPr lang="en-US" smtClean="0"/>
              <a:t>‹N°›</a:t>
            </a:fld>
            <a:endParaRPr lang="en-GB" dirty="0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242099" y="234000"/>
            <a:ext cx="8659013" cy="880837"/>
          </a:xfrm>
        </p:spPr>
        <p:txBody>
          <a:bodyPr/>
          <a:lstStyle>
            <a:lvl1pPr>
              <a:defRPr b="1">
                <a:solidFill>
                  <a:srgbClr val="001489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203414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‹N°›</a:t>
            </a:fld>
            <a:endParaRPr lang="en-GB" dirty="0"/>
          </a:p>
        </p:txBody>
      </p:sp>
      <p:sp>
        <p:nvSpPr>
          <p:cNvPr id="6" name="Date Placeholder 3"/>
          <p:cNvSpPr txBox="1">
            <a:spLocks/>
          </p:cNvSpPr>
          <p:nvPr userDrawn="1"/>
        </p:nvSpPr>
        <p:spPr>
          <a:xfrm>
            <a:off x="236914" y="6424612"/>
            <a:ext cx="1481819" cy="365125"/>
          </a:xfrm>
          <a:prstGeom prst="rect">
            <a:avLst/>
          </a:prstGeom>
          <a:ln>
            <a:noFill/>
          </a:ln>
        </p:spPr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100" kern="1200">
                <a:solidFill>
                  <a:srgbClr val="171A6C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77521D4-B6A2-402E-A085-C880F30EB62E}" type="datetime3">
              <a:rPr lang="en-US" smtClean="0"/>
              <a:pPr/>
              <a:t>30 May 2016</a:t>
            </a:fld>
            <a:endParaRPr lang="en-GB" dirty="0"/>
          </a:p>
        </p:txBody>
      </p:sp>
      <p:sp>
        <p:nvSpPr>
          <p:cNvPr id="7" name="Date Placeholder 3"/>
          <p:cNvSpPr txBox="1">
            <a:spLocks/>
          </p:cNvSpPr>
          <p:nvPr userDrawn="1"/>
        </p:nvSpPr>
        <p:spPr>
          <a:xfrm>
            <a:off x="8415338" y="6406355"/>
            <a:ext cx="635264" cy="365125"/>
          </a:xfrm>
          <a:prstGeom prst="rect">
            <a:avLst/>
          </a:prstGeom>
          <a:ln>
            <a:noFill/>
          </a:ln>
        </p:spPr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100" kern="1200">
                <a:solidFill>
                  <a:srgbClr val="171A6C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50840B3-66D7-4E97-8EEE-A683E038C8DE}" type="slidenum">
              <a:rPr lang="en-US" smtClean="0"/>
              <a:t>‹N°›</a:t>
            </a:fld>
            <a:endParaRPr lang="en-GB" dirty="0"/>
          </a:p>
        </p:txBody>
      </p:sp>
      <p:sp>
        <p:nvSpPr>
          <p:cNvPr id="8" name="Title 10"/>
          <p:cNvSpPr txBox="1">
            <a:spLocks/>
          </p:cNvSpPr>
          <p:nvPr userDrawn="1"/>
        </p:nvSpPr>
        <p:spPr>
          <a:xfrm>
            <a:off x="242493" y="1461600"/>
            <a:ext cx="8659013" cy="8808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68578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b="1" kern="1200">
                <a:solidFill>
                  <a:srgbClr val="0737A0"/>
                </a:solidFill>
                <a:latin typeface="Lucida Sans Unicode" panose="020B0602030504020204" pitchFamily="34" charset="0"/>
                <a:ea typeface="+mj-ea"/>
                <a:cs typeface="Lucida Sans Unicode" panose="020B0602030504020204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978559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‹N°›</a:t>
            </a:fld>
            <a:endParaRPr lang="en-GB"/>
          </a:p>
        </p:txBody>
      </p:sp>
      <p:sp>
        <p:nvSpPr>
          <p:cNvPr id="5" name="Date Placeholder 3"/>
          <p:cNvSpPr txBox="1">
            <a:spLocks/>
          </p:cNvSpPr>
          <p:nvPr userDrawn="1"/>
        </p:nvSpPr>
        <p:spPr>
          <a:xfrm>
            <a:off x="236914" y="6424612"/>
            <a:ext cx="1481819" cy="365125"/>
          </a:xfrm>
          <a:prstGeom prst="rect">
            <a:avLst/>
          </a:prstGeom>
          <a:ln>
            <a:noFill/>
          </a:ln>
        </p:spPr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100" kern="1200">
                <a:solidFill>
                  <a:srgbClr val="171A6C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77521D4-B6A2-402E-A085-C880F30EB62E}" type="datetime3">
              <a:rPr lang="en-US" smtClean="0"/>
              <a:pPr/>
              <a:t>30 May 2016</a:t>
            </a:fld>
            <a:endParaRPr lang="en-GB" dirty="0"/>
          </a:p>
        </p:txBody>
      </p:sp>
      <p:sp>
        <p:nvSpPr>
          <p:cNvPr id="8" name="Date Placeholder 3"/>
          <p:cNvSpPr txBox="1">
            <a:spLocks/>
          </p:cNvSpPr>
          <p:nvPr userDrawn="1"/>
        </p:nvSpPr>
        <p:spPr>
          <a:xfrm>
            <a:off x="8415338" y="6406355"/>
            <a:ext cx="635264" cy="365125"/>
          </a:xfrm>
          <a:prstGeom prst="rect">
            <a:avLst/>
          </a:prstGeom>
          <a:ln>
            <a:noFill/>
          </a:ln>
        </p:spPr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100" kern="1200">
                <a:solidFill>
                  <a:srgbClr val="171A6C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50840B3-66D7-4E97-8EEE-A683E038C8DE}" type="slidenum">
              <a:rPr lang="en-US" smtClean="0"/>
              <a:t>‹N°›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441437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>
          <a:xfrm>
            <a:off x="457200" y="6356355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kumimoji="1" lang="en-US" altLang="ja-JP" smtClean="0"/>
              <a:t>2013/04/02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>
          <a:xfrm>
            <a:off x="3124201" y="6356355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kumimoji="1" lang="en-US" altLang="ja-JP" smtClean="0"/>
              <a:t>2015 Joint workshop of TYL/FJPPL and FKPPL, 20-22 May 2015 @OIST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B594DC-6693-7747-A22C-9F67E59E22E9}" type="slidenum">
              <a:rPr kumimoji="1" lang="ja-JP" altLang="en-US" smtClean="0"/>
              <a:t>‹N°›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818461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AF1E41-0FA0-4364-A543-00DF2925C48B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568807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41367" y="1786897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3291848"/>
            <a:ext cx="7886700" cy="288512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28070" y="6356350"/>
            <a:ext cx="715933" cy="5016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FC4456CD-832E-41F2-9893-C7650CCC5376}" type="slidenum">
              <a:rPr lang="en-GB" smtClean="0"/>
              <a:pPr/>
              <a:t>‹N°›</a:t>
            </a:fld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679" t="-195485" r="8839" b="195485"/>
          <a:stretch/>
        </p:blipFill>
        <p:spPr>
          <a:xfrm>
            <a:off x="1283111" y="2730587"/>
            <a:ext cx="4767645" cy="1396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44054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4" r:id="rId5"/>
    <p:sldLayoutId id="2147483655" r:id="rId6"/>
    <p:sldLayoutId id="2147483656" r:id="rId7"/>
    <p:sldLayoutId id="2147483657" r:id="rId8"/>
  </p:sldLayoutIdLst>
  <p:timing>
    <p:tnLst>
      <p:par>
        <p:cTn id="1" dur="indefinite" restart="never" nodeType="tmRoot"/>
      </p:par>
    </p:tnLst>
  </p:timing>
  <p:hf hdr="0" dt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24.png"/><Relationship Id="rId7" Type="http://schemas.openxmlformats.org/officeDocument/2006/relationships/image" Target="../media/image16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2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7" Type="http://schemas.openxmlformats.org/officeDocument/2006/relationships/image" Target="../media/image1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0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emf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3" Type="http://schemas.openxmlformats.org/officeDocument/2006/relationships/image" Target="../media/image90.png"/><Relationship Id="rId7" Type="http://schemas.openxmlformats.org/officeDocument/2006/relationships/image" Target="../media/image70.png"/><Relationship Id="rId2" Type="http://schemas.openxmlformats.org/officeDocument/2006/relationships/image" Target="../media/image32.png"/><Relationship Id="rId16" Type="http://schemas.openxmlformats.org/officeDocument/2006/relationships/image" Target="../media/image3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0.png"/><Relationship Id="rId15" Type="http://schemas.openxmlformats.org/officeDocument/2006/relationships/image" Target="../media/image110.png"/><Relationship Id="rId14" Type="http://schemas.openxmlformats.org/officeDocument/2006/relationships/image" Target="../media/image100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Nanometre scale beam handling at the ATF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Philip </a:t>
            </a:r>
            <a:r>
              <a:rPr lang="en-GB" dirty="0" err="1" smtClean="0"/>
              <a:t>Bambade</a:t>
            </a:r>
            <a:r>
              <a:rPr lang="en-GB" dirty="0" smtClean="0"/>
              <a:t> / WP2</a:t>
            </a:r>
            <a:endParaRPr lang="en-GB" dirty="0"/>
          </a:p>
        </p:txBody>
      </p:sp>
      <p:pic>
        <p:nvPicPr>
          <p:cNvPr id="4" name="図 20" descr="名称未設定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627" y="3612077"/>
            <a:ext cx="3468416" cy="25896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/>
          <p:nvPr/>
        </p:nvSpPr>
        <p:spPr>
          <a:xfrm>
            <a:off x="1380671" y="3212802"/>
            <a:ext cx="206941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b="1" dirty="0" smtClean="0">
                <a:solidFill>
                  <a:schemeClr val="accent1"/>
                </a:solidFill>
              </a:rPr>
              <a:t>ATF2 @ KEK (</a:t>
            </a:r>
            <a:r>
              <a:rPr lang="fr-FR" b="1" dirty="0" err="1" smtClean="0">
                <a:solidFill>
                  <a:schemeClr val="accent1"/>
                </a:solidFill>
              </a:rPr>
              <a:t>Japan</a:t>
            </a:r>
            <a:r>
              <a:rPr lang="fr-FR" b="1" dirty="0" smtClean="0">
                <a:solidFill>
                  <a:schemeClr val="accent1"/>
                </a:solidFill>
              </a:rPr>
              <a:t>)</a:t>
            </a:r>
            <a:endParaRPr lang="fr-FR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5144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8C7575-7ADA-4D1E-932C-FE69DE252075}" type="slidenum">
              <a:rPr kumimoji="1" lang="ja-JP" altLang="en-US" smtClean="0"/>
              <a:t>10</a:t>
            </a:fld>
            <a:endParaRPr kumimoji="1" lang="ja-JP" altLang="en-US"/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 rotWithShape="1">
          <a:blip r:embed="rId2"/>
          <a:srcRect l="65443" t="28237" r="8940" b="47052"/>
          <a:stretch/>
        </p:blipFill>
        <p:spPr>
          <a:xfrm>
            <a:off x="329267" y="2568494"/>
            <a:ext cx="8485465" cy="3334015"/>
          </a:xfrm>
          <a:prstGeom prst="rect">
            <a:avLst/>
          </a:prstGeom>
        </p:spPr>
      </p:pic>
      <p:sp>
        <p:nvSpPr>
          <p:cNvPr id="13" name="テキスト ボックス 12"/>
          <p:cNvSpPr txBox="1"/>
          <p:nvPr/>
        </p:nvSpPr>
        <p:spPr>
          <a:xfrm>
            <a:off x="3591821" y="3763336"/>
            <a:ext cx="235925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000" dirty="0" smtClean="0">
                <a:solidFill>
                  <a:srgbClr val="0070C0"/>
                </a:solidFill>
              </a:rPr>
              <a:t>FONT </a:t>
            </a:r>
            <a:r>
              <a:rPr kumimoji="1" lang="en-US" altLang="ja-JP" sz="2000" dirty="0" err="1" smtClean="0">
                <a:solidFill>
                  <a:srgbClr val="0070C0"/>
                </a:solidFill>
              </a:rPr>
              <a:t>stripline</a:t>
            </a:r>
            <a:r>
              <a:rPr kumimoji="1" lang="en-US" altLang="ja-JP" sz="2000" dirty="0" smtClean="0">
                <a:solidFill>
                  <a:srgbClr val="0070C0"/>
                </a:solidFill>
              </a:rPr>
              <a:t> BPMs and kickers</a:t>
            </a:r>
            <a:endParaRPr kumimoji="1" lang="ja-JP" altLang="en-US" sz="2000" dirty="0">
              <a:solidFill>
                <a:srgbClr val="0070C0"/>
              </a:solidFill>
            </a:endParaRPr>
          </a:p>
        </p:txBody>
      </p:sp>
      <p:sp>
        <p:nvSpPr>
          <p:cNvPr id="14" name="正方形/長方形 13"/>
          <p:cNvSpPr/>
          <p:nvPr/>
        </p:nvSpPr>
        <p:spPr>
          <a:xfrm>
            <a:off x="3306832" y="3491854"/>
            <a:ext cx="143772" cy="38143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正方形/長方形 14"/>
          <p:cNvSpPr/>
          <p:nvPr/>
        </p:nvSpPr>
        <p:spPr>
          <a:xfrm>
            <a:off x="2582846" y="3474203"/>
            <a:ext cx="143772" cy="38143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正方形/長方形 15"/>
          <p:cNvSpPr/>
          <p:nvPr/>
        </p:nvSpPr>
        <p:spPr>
          <a:xfrm>
            <a:off x="3115221" y="3491854"/>
            <a:ext cx="143772" cy="38143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" name="正方形/長方形 16"/>
          <p:cNvSpPr/>
          <p:nvPr/>
        </p:nvSpPr>
        <p:spPr>
          <a:xfrm>
            <a:off x="2391236" y="3491853"/>
            <a:ext cx="143772" cy="38143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正方形/長方形 17"/>
          <p:cNvSpPr/>
          <p:nvPr/>
        </p:nvSpPr>
        <p:spPr>
          <a:xfrm>
            <a:off x="1712758" y="3491853"/>
            <a:ext cx="143772" cy="38143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" name="左大かっこ 18"/>
          <p:cNvSpPr/>
          <p:nvPr/>
        </p:nvSpPr>
        <p:spPr>
          <a:xfrm rot="16200000">
            <a:off x="2492968" y="3102937"/>
            <a:ext cx="174669" cy="1864905"/>
          </a:xfrm>
          <a:prstGeom prst="leftBracket">
            <a:avLst/>
          </a:prstGeom>
          <a:ln w="381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32" name="直線コネクタ 31"/>
          <p:cNvCxnSpPr/>
          <p:nvPr/>
        </p:nvCxnSpPr>
        <p:spPr>
          <a:xfrm flipV="1">
            <a:off x="4626537" y="2094655"/>
            <a:ext cx="153597" cy="1225789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直線コネクタ 32"/>
          <p:cNvCxnSpPr/>
          <p:nvPr/>
        </p:nvCxnSpPr>
        <p:spPr>
          <a:xfrm flipV="1">
            <a:off x="3512753" y="2058631"/>
            <a:ext cx="677478" cy="1261813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テキスト ボックス 33"/>
          <p:cNvSpPr txBox="1"/>
          <p:nvPr/>
        </p:nvSpPr>
        <p:spPr>
          <a:xfrm>
            <a:off x="3187107" y="1702413"/>
            <a:ext cx="395387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000" dirty="0" smtClean="0">
                <a:solidFill>
                  <a:srgbClr val="FF0000"/>
                </a:solidFill>
              </a:rPr>
              <a:t>Vertical steering magnets</a:t>
            </a:r>
            <a:endParaRPr kumimoji="1" lang="ja-JP" altLang="en-US" sz="2000" dirty="0">
              <a:solidFill>
                <a:srgbClr val="FF0000"/>
              </a:solidFill>
            </a:endParaRPr>
          </a:p>
        </p:txBody>
      </p:sp>
      <p:sp>
        <p:nvSpPr>
          <p:cNvPr id="35" name="テキスト ボックス 34"/>
          <p:cNvSpPr txBox="1"/>
          <p:nvPr/>
        </p:nvSpPr>
        <p:spPr>
          <a:xfrm>
            <a:off x="584486" y="2075331"/>
            <a:ext cx="235925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2000" dirty="0" smtClean="0"/>
              <a:t>Extraction line</a:t>
            </a:r>
            <a:endParaRPr kumimoji="1" lang="ja-JP" altLang="en-US" sz="2000" dirty="0"/>
          </a:p>
        </p:txBody>
      </p:sp>
      <p:sp>
        <p:nvSpPr>
          <p:cNvPr id="36" name="正方形/長方形 35"/>
          <p:cNvSpPr/>
          <p:nvPr/>
        </p:nvSpPr>
        <p:spPr>
          <a:xfrm>
            <a:off x="4626537" y="3320444"/>
            <a:ext cx="50434" cy="129163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7" name="正方形/長方形 36"/>
          <p:cNvSpPr/>
          <p:nvPr/>
        </p:nvSpPr>
        <p:spPr>
          <a:xfrm>
            <a:off x="3512753" y="3320444"/>
            <a:ext cx="50434" cy="129163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8" name="タイトル 1"/>
          <p:cNvSpPr>
            <a:spLocks noGrp="1"/>
          </p:cNvSpPr>
          <p:nvPr>
            <p:ph type="title"/>
          </p:nvPr>
        </p:nvSpPr>
        <p:spPr>
          <a:xfrm>
            <a:off x="1385419" y="819813"/>
            <a:ext cx="6386956" cy="694944"/>
          </a:xfrm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pPr algn="ctr"/>
            <a:r>
              <a:rPr kumimoji="1" lang="en-US" altLang="ja-JP" sz="3200" dirty="0" smtClean="0"/>
              <a:t>FONT upstream feedback (</a:t>
            </a:r>
            <a:r>
              <a:rPr kumimoji="1" lang="en-US" altLang="ja-JP" sz="3200" b="1" dirty="0">
                <a:solidFill>
                  <a:srgbClr val="FF6600"/>
                </a:solidFill>
              </a:rPr>
              <a:t>T</a:t>
            </a:r>
            <a:r>
              <a:rPr kumimoji="1" lang="en-US" altLang="ja-JP" sz="3200" b="1" dirty="0" smtClean="0">
                <a:solidFill>
                  <a:srgbClr val="FF6600"/>
                </a:solidFill>
              </a:rPr>
              <a:t>ask 2.6</a:t>
            </a:r>
            <a:r>
              <a:rPr kumimoji="1" lang="en-US" altLang="ja-JP" sz="3200" dirty="0" smtClean="0"/>
              <a:t>)</a:t>
            </a:r>
            <a:endParaRPr kumimoji="1" lang="ja-JP" altLang="en-US" sz="3200" dirty="0"/>
          </a:p>
        </p:txBody>
      </p:sp>
      <p:sp>
        <p:nvSpPr>
          <p:cNvPr id="39" name="テキスト ボックス 38"/>
          <p:cNvSpPr txBox="1"/>
          <p:nvPr/>
        </p:nvSpPr>
        <p:spPr>
          <a:xfrm>
            <a:off x="5298849" y="5397915"/>
            <a:ext cx="235925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2000" dirty="0" smtClean="0"/>
              <a:t>Damping Ring</a:t>
            </a:r>
            <a:endParaRPr kumimoji="1" lang="ja-JP" altLang="en-US" sz="2000" dirty="0"/>
          </a:p>
        </p:txBody>
      </p:sp>
      <p:sp>
        <p:nvSpPr>
          <p:cNvPr id="20" name="Titre 1"/>
          <p:cNvSpPr txBox="1">
            <a:spLocks/>
          </p:cNvSpPr>
          <p:nvPr/>
        </p:nvSpPr>
        <p:spPr>
          <a:xfrm>
            <a:off x="109184" y="134048"/>
            <a:ext cx="8964489" cy="61657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1" dirty="0" smtClean="0">
                <a:solidFill>
                  <a:srgbClr val="0000FF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</a:rPr>
              <a:t>WP2 deliverable : </a:t>
            </a:r>
            <a:r>
              <a:rPr lang="en-US" sz="3600" b="1" dirty="0" smtClean="0">
                <a:solidFill>
                  <a:srgbClr val="0000FF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</a:rPr>
              <a:t>Instr-1(1) </a:t>
            </a:r>
            <a:endParaRPr lang="fr-FR" sz="1600" b="1" dirty="0">
              <a:solidFill>
                <a:srgbClr val="0000FF"/>
              </a:solidFill>
              <a:latin typeface="Lucida Sans Unicode" panose="020B0602030504020204" pitchFamily="34" charset="0"/>
              <a:cs typeface="Lucida Sans Unicode" panose="020B0602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42412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Position jitter at FONTP3</a:t>
            </a:r>
            <a:endParaRPr kumimoji="1" lang="ja-JP" altLang="en-US" dirty="0"/>
          </a:p>
        </p:txBody>
      </p:sp>
      <p:grpSp>
        <p:nvGrpSpPr>
          <p:cNvPr id="3" name="グループ化 2"/>
          <p:cNvGrpSpPr/>
          <p:nvPr/>
        </p:nvGrpSpPr>
        <p:grpSpPr>
          <a:xfrm>
            <a:off x="58797" y="1839590"/>
            <a:ext cx="6255799" cy="4550830"/>
            <a:chOff x="293950" y="1471124"/>
            <a:chExt cx="6473881" cy="4709475"/>
          </a:xfrm>
        </p:grpSpPr>
        <p:pic>
          <p:nvPicPr>
            <p:cNvPr id="6" name="図 5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021" b="8659"/>
            <a:stretch/>
          </p:blipFill>
          <p:spPr>
            <a:xfrm>
              <a:off x="732791" y="1471124"/>
              <a:ext cx="6035040" cy="4320076"/>
            </a:xfrm>
            <a:prstGeom prst="rect">
              <a:avLst/>
            </a:prstGeom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" name="テキスト ボックス 4"/>
                <p:cNvSpPr txBox="1"/>
                <p:nvPr/>
              </p:nvSpPr>
              <p:spPr>
                <a:xfrm>
                  <a:off x="2058672" y="5718934"/>
                  <a:ext cx="3467728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kumimoji="1" lang="en-US" altLang="ja-JP" sz="2400" dirty="0" smtClean="0"/>
                    <a:t>Jitter source amplitude </a:t>
                  </a:r>
                  <a14:m>
                    <m:oMath xmlns:m="http://schemas.openxmlformats.org/officeDocument/2006/math">
                      <m:r>
                        <a:rPr kumimoji="1" lang="en-US" altLang="ja-JP" sz="2400" b="0" i="1" smtClean="0">
                          <a:latin typeface="Cambria Math" panose="02040503050406030204" pitchFamily="18" charset="0"/>
                        </a:rPr>
                        <m:t>𝐽</m:t>
                      </m:r>
                    </m:oMath>
                  </a14:m>
                  <a:endParaRPr kumimoji="1" lang="ja-JP" altLang="en-US" sz="2400" dirty="0"/>
                </a:p>
              </p:txBody>
            </p:sp>
          </mc:Choice>
          <mc:Fallback xmlns="">
            <p:sp>
              <p:nvSpPr>
                <p:cNvPr id="5" name="テキスト ボックス 4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058672" y="5718934"/>
                  <a:ext cx="3467728" cy="461665"/>
                </a:xfrm>
                <a:prstGeom prst="rect">
                  <a:avLst/>
                </a:prstGeom>
                <a:blipFill>
                  <a:blip r:embed="rId3"/>
                  <a:stretch>
                    <a:fillRect l="-727" t="-10959" b="-34247"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" name="テキスト ボックス 6"/>
                <p:cNvSpPr txBox="1"/>
                <p:nvPr/>
              </p:nvSpPr>
              <p:spPr>
                <a:xfrm rot="16200000">
                  <a:off x="-1666612" y="3431687"/>
                  <a:ext cx="4398884" cy="47775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kumimoji="1" lang="en-US" altLang="ja-JP" sz="2400" dirty="0" smtClean="0"/>
                    <a:t>Position jitter at FONTP3 </a:t>
                  </a:r>
                  <a14:m>
                    <m:oMath xmlns:m="http://schemas.openxmlformats.org/officeDocument/2006/math">
                      <m:r>
                        <a:rPr kumimoji="1" lang="en-US" altLang="ja-JP" sz="2400" b="0" i="0" smtClean="0">
                          <a:latin typeface="Cambria Math" panose="02040503050406030204" pitchFamily="18" charset="0"/>
                        </a:rPr>
                        <m:t>[</m:t>
                      </m:r>
                      <m:r>
                        <m:rPr>
                          <m:sty m:val="p"/>
                        </m:rPr>
                        <a:rPr kumimoji="1" lang="en-US" altLang="ja-JP" sz="2400" b="0" i="0" smtClean="0">
                          <a:latin typeface="Cambria Math" panose="02040503050406030204" pitchFamily="18" charset="0"/>
                        </a:rPr>
                        <m:t>μm</m:t>
                      </m:r>
                      <m:r>
                        <a:rPr kumimoji="1" lang="en-US" altLang="ja-JP" sz="2400" b="0" i="1" smtClean="0">
                          <a:latin typeface="Cambria Math" panose="02040503050406030204" pitchFamily="18" charset="0"/>
                        </a:rPr>
                        <m:t>]</m:t>
                      </m:r>
                    </m:oMath>
                  </a14:m>
                  <a:r>
                    <a:rPr kumimoji="1" lang="en-US" altLang="ja-JP" sz="2400" dirty="0" smtClean="0"/>
                    <a:t> </a:t>
                  </a:r>
                  <a:endParaRPr kumimoji="1" lang="ja-JP" altLang="en-US" sz="2400" dirty="0"/>
                </a:p>
              </p:txBody>
            </p:sp>
          </mc:Choice>
          <mc:Fallback xmlns="">
            <p:sp>
              <p:nvSpPr>
                <p:cNvPr id="7" name="テキスト ボックス 6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 rot="16200000">
                  <a:off x="-1666612" y="3431687"/>
                  <a:ext cx="4398884" cy="477759"/>
                </a:xfrm>
                <a:prstGeom prst="rect">
                  <a:avLst/>
                </a:prstGeom>
                <a:blipFill>
                  <a:blip r:embed="rId4"/>
                  <a:stretch>
                    <a:fillRect l="-10667" r="-30667"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p:pic>
          <p:nvPicPr>
            <p:cNvPr id="8" name="図 7"/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2704" t="66666" r="57609" b="27023"/>
            <a:stretch/>
          </p:blipFill>
          <p:spPr>
            <a:xfrm>
              <a:off x="3943682" y="4994704"/>
              <a:ext cx="1461830" cy="334833"/>
            </a:xfrm>
            <a:prstGeom prst="rect">
              <a:avLst/>
            </a:prstGeom>
          </p:spPr>
        </p:pic>
        <p:pic>
          <p:nvPicPr>
            <p:cNvPr id="9" name="図 8"/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3034" t="72515" r="57279" b="21174"/>
            <a:stretch/>
          </p:blipFill>
          <p:spPr>
            <a:xfrm>
              <a:off x="3943682" y="3387200"/>
              <a:ext cx="1461829" cy="334833"/>
            </a:xfrm>
            <a:prstGeom prst="rect">
              <a:avLst/>
            </a:prstGeom>
          </p:spPr>
        </p:pic>
        <p:pic>
          <p:nvPicPr>
            <p:cNvPr id="10" name="図 9"/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7016" t="45559" r="48898" b="36430"/>
            <a:stretch/>
          </p:blipFill>
          <p:spPr>
            <a:xfrm>
              <a:off x="1195770" y="1964209"/>
              <a:ext cx="1558163" cy="832443"/>
            </a:xfrm>
            <a:prstGeom prst="rect">
              <a:avLst/>
            </a:prstGeom>
          </p:spPr>
        </p:pic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テキスト ボックス 10"/>
              <p:cNvSpPr txBox="1"/>
              <p:nvPr/>
            </p:nvSpPr>
            <p:spPr>
              <a:xfrm>
                <a:off x="6156935" y="2250497"/>
                <a:ext cx="2957039" cy="42774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altLang="ja-JP" i="0" dirty="0" smtClean="0">
                          <a:latin typeface="Cambria Math" panose="02040503050406030204" pitchFamily="18" charset="0"/>
                        </a:rPr>
                        <m:t>Bar</m:t>
                      </m:r>
                      <m:r>
                        <a:rPr lang="en-US" altLang="ja-JP" i="1" dirty="0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altLang="ja-JP" b="0" i="1" dirty="0" smtClean="0">
                          <a:latin typeface="Cambria Math" panose="02040503050406030204" pitchFamily="18" charset="0"/>
                        </a:rPr>
                        <m:t>𝑗𝑖𝑡𝑡𝑒𝑟</m:t>
                      </m:r>
                      <m:r>
                        <a:rPr lang="en-US" altLang="ja-JP" b="0" i="1" dirty="0" smtClean="0">
                          <a:latin typeface="Cambria Math" panose="02040503050406030204" pitchFamily="18" charset="0"/>
                        </a:rPr>
                        <m:t>/</m:t>
                      </m:r>
                      <m:rad>
                        <m:radPr>
                          <m:degHide m:val="on"/>
                          <m:ctrlPr>
                            <a:rPr lang="en-US" altLang="ja-JP" b="0" i="1" dirty="0" smtClean="0">
                              <a:latin typeface="Cambria Math"/>
                            </a:rPr>
                          </m:ctrlPr>
                        </m:radPr>
                        <m:deg/>
                        <m:e>
                          <m:r>
                            <a:rPr lang="en-US" altLang="ja-JP" b="0" i="1" dirty="0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d>
                            <m:dPr>
                              <m:ctrlPr>
                                <a:rPr lang="en-US" altLang="ja-JP" b="0" i="1" dirty="0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altLang="ja-JP" b="0" i="1" dirty="0" smtClean="0">
                                  <a:latin typeface="Cambria Math" panose="02040503050406030204" pitchFamily="18" charset="0"/>
                                </a:rPr>
                                <m:t>100−1</m:t>
                              </m:r>
                            </m:e>
                          </m:d>
                        </m:e>
                      </m:rad>
                    </m:oMath>
                  </m:oMathPara>
                </a14:m>
                <a:endParaRPr kumimoji="1" lang="ja-JP" altLang="en-US" dirty="0"/>
              </a:p>
            </p:txBody>
          </p:sp>
        </mc:Choice>
        <mc:Fallback xmlns="">
          <p:sp>
            <p:nvSpPr>
              <p:cNvPr id="11" name="テキスト ボックス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56935" y="2250497"/>
                <a:ext cx="2957039" cy="427746"/>
              </a:xfrm>
              <a:prstGeom prst="rect">
                <a:avLst/>
              </a:prstGeom>
              <a:blipFill rotWithShape="1">
                <a:blip r:embed="rId6"/>
                <a:stretch>
                  <a:fillRect b="-11429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テキスト ボックス 11"/>
              <p:cNvSpPr txBox="1"/>
              <p:nvPr/>
            </p:nvSpPr>
            <p:spPr>
              <a:xfrm>
                <a:off x="6093616" y="3087692"/>
                <a:ext cx="2701993" cy="17211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bSup>
                      <m:sSubSupPr>
                        <m:ctrlPr>
                          <a:rPr kumimoji="1" lang="en-US" altLang="ja-JP" sz="2000" b="0" i="1" smtClean="0">
                            <a:latin typeface="Cambria Math"/>
                          </a:rPr>
                        </m:ctrlPr>
                      </m:sSubSupPr>
                      <m:e>
                        <m:r>
                          <a:rPr kumimoji="1" lang="en-US" altLang="ja-JP" sz="2000" b="0" i="1" smtClean="0"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m:rPr>
                            <m:sty m:val="p"/>
                          </m:rPr>
                          <a:rPr kumimoji="1" lang="en-US" altLang="ja-JP" sz="2000" b="0" i="0" smtClean="0">
                            <a:latin typeface="Cambria Math" panose="02040503050406030204" pitchFamily="18" charset="0"/>
                          </a:rPr>
                          <m:t>Δ</m:t>
                        </m:r>
                        <m:r>
                          <a:rPr kumimoji="1" lang="en-US" altLang="ja-JP" sz="2000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sub>
                      <m:sup>
                        <m:r>
                          <a:rPr kumimoji="1" lang="en-US" altLang="ja-JP" sz="2000" b="0" i="1" smtClean="0">
                            <a:latin typeface="Cambria Math" panose="02040503050406030204" pitchFamily="18" charset="0"/>
                          </a:rPr>
                          <m:t>′</m:t>
                        </m:r>
                      </m:sup>
                    </m:sSubSup>
                    <m:r>
                      <a:rPr kumimoji="1" lang="en-US" altLang="ja-JP" sz="2000" b="0" i="1" smtClean="0">
                        <a:latin typeface="Cambria Math" panose="02040503050406030204" pitchFamily="18" charset="0"/>
                      </a:rPr>
                      <m:t>=</m:t>
                    </m:r>
                    <m:rad>
                      <m:radPr>
                        <m:degHide m:val="on"/>
                        <m:ctrlPr>
                          <a:rPr kumimoji="1" lang="en-US" altLang="ja-JP" sz="2000" b="0" i="1" smtClean="0">
                            <a:latin typeface="Cambria Math"/>
                          </a:rPr>
                        </m:ctrlPr>
                      </m:radPr>
                      <m:deg/>
                      <m:e>
                        <m:sSubSup>
                          <m:sSubSupPr>
                            <m:ctrlPr>
                              <a:rPr kumimoji="1" lang="en-US" altLang="ja-JP" sz="2000" b="0" i="1" smtClean="0">
                                <a:latin typeface="Cambria Math"/>
                              </a:rPr>
                            </m:ctrlPr>
                          </m:sSubSupPr>
                          <m:e>
                            <m:r>
                              <a:rPr kumimoji="1" lang="en-US" altLang="ja-JP" sz="2000" b="0" i="1" smtClean="0">
                                <a:latin typeface="Cambria Math" panose="02040503050406030204" pitchFamily="18" charset="0"/>
                              </a:rPr>
                              <m:t>𝜎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kumimoji="1" lang="en-US" altLang="ja-JP" sz="2000" b="0" i="0" smtClean="0">
                                <a:latin typeface="Cambria Math" panose="02040503050406030204" pitchFamily="18" charset="0"/>
                              </a:rPr>
                              <m:t>Δ</m:t>
                            </m:r>
                            <m:r>
                              <a:rPr kumimoji="1" lang="en-US" altLang="ja-JP" sz="2000" b="0" i="1" smtClean="0">
                                <a:latin typeface="Cambria Math" panose="02040503050406030204" pitchFamily="18" charset="0"/>
                              </a:rPr>
                              <m:t>𝑦</m:t>
                            </m:r>
                            <m:r>
                              <a:rPr kumimoji="1" lang="en-US" altLang="ja-JP" sz="2000" b="0" i="1" smtClean="0">
                                <a:latin typeface="Cambria Math" panose="02040503050406030204" pitchFamily="18" charset="0"/>
                              </a:rPr>
                              <m:t>,0</m:t>
                            </m:r>
                          </m:sub>
                          <m:sup>
                            <m:r>
                              <a:rPr kumimoji="1" lang="en-US" altLang="ja-JP" sz="20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bSup>
                        <m:r>
                          <a:rPr kumimoji="1" lang="en-US" altLang="ja-JP" sz="2000" b="0" i="1" smtClean="0">
                            <a:latin typeface="Cambria Math" panose="02040503050406030204" pitchFamily="18" charset="0"/>
                          </a:rPr>
                          <m:t>+</m:t>
                        </m:r>
                        <m:sSubSup>
                          <m:sSubSupPr>
                            <m:ctrlPr>
                              <a:rPr kumimoji="1" lang="en-US" altLang="ja-JP" sz="2000" b="0" i="1" smtClean="0">
                                <a:latin typeface="Cambria Math"/>
                              </a:rPr>
                            </m:ctrlPr>
                          </m:sSubSupPr>
                          <m:e>
                            <m:r>
                              <a:rPr kumimoji="1" lang="en-US" altLang="ja-JP" sz="2000" b="0" i="1" smtClean="0">
                                <a:latin typeface="Cambria Math" panose="02040503050406030204" pitchFamily="18" charset="0"/>
                              </a:rPr>
                              <m:t>𝜎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kumimoji="1" lang="en-US" altLang="ja-JP" sz="2000" b="0" i="0" smtClean="0">
                                <a:latin typeface="Cambria Math" panose="02040503050406030204" pitchFamily="18" charset="0"/>
                              </a:rPr>
                              <m:t>Δ</m:t>
                            </m:r>
                            <m:r>
                              <a:rPr kumimoji="1" lang="en-US" altLang="ja-JP" sz="2000" b="0" i="1" smtClean="0">
                                <a:latin typeface="Cambria Math" panose="02040503050406030204" pitchFamily="18" charset="0"/>
                              </a:rPr>
                              <m:t>𝑦</m:t>
                            </m:r>
                          </m:sub>
                          <m:sup>
                            <m:r>
                              <a:rPr kumimoji="1" lang="en-US" altLang="ja-JP" sz="20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bSup>
                      </m:e>
                    </m:rad>
                  </m:oMath>
                </a14:m>
                <a:r>
                  <a:rPr kumimoji="1" lang="en-US" altLang="ja-JP" sz="2000" i="1" dirty="0" smtClean="0"/>
                  <a:t> 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kumimoji="1" lang="en-US" altLang="ja-JP" sz="2000" b="0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kumimoji="1" lang="en-US" altLang="ja-JP" sz="2000" b="0" i="1" dirty="0" smtClean="0"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m:rPr>
                            <m:sty m:val="p"/>
                          </m:rPr>
                          <a:rPr kumimoji="1" lang="en-US" altLang="ja-JP" sz="2000" b="0" i="0" dirty="0" smtClean="0">
                            <a:latin typeface="Cambria Math" panose="02040503050406030204" pitchFamily="18" charset="0"/>
                          </a:rPr>
                          <m:t>Δ</m:t>
                        </m:r>
                        <m:r>
                          <a:rPr kumimoji="1" lang="en-US" altLang="ja-JP" sz="2000" b="0" i="1" dirty="0" smtClean="0">
                            <a:latin typeface="Cambria Math" panose="02040503050406030204" pitchFamily="18" charset="0"/>
                          </a:rPr>
                          <m:t>𝑦</m:t>
                        </m:r>
                      </m:sub>
                    </m:sSub>
                    <m:r>
                      <a:rPr kumimoji="1" lang="en-US" altLang="ja-JP" sz="2000" b="0" i="1" dirty="0" smtClean="0">
                        <a:latin typeface="Cambria Math" panose="02040503050406030204" pitchFamily="18" charset="0"/>
                      </a:rPr>
                      <m:t>/</m:t>
                    </m:r>
                    <m:r>
                      <a:rPr kumimoji="1" lang="en-US" altLang="ja-JP" sz="2000" b="0" i="1" dirty="0" smtClean="0">
                        <a:latin typeface="Cambria Math" panose="02040503050406030204" pitchFamily="18" charset="0"/>
                      </a:rPr>
                      <m:t>𝐽</m:t>
                    </m:r>
                    <m:r>
                      <a:rPr kumimoji="1" lang="en-US" altLang="ja-JP" sz="2000" b="0" i="1" dirty="0" smtClean="0">
                        <a:latin typeface="Cambria Math" panose="02040503050406030204" pitchFamily="18" charset="0"/>
                      </a:rPr>
                      <m:t>=12.8 </m:t>
                    </m:r>
                    <m:r>
                      <m:rPr>
                        <m:sty m:val="p"/>
                      </m:rPr>
                      <a:rPr kumimoji="1" lang="en-US" altLang="ja-JP" sz="2000" b="0" i="0" dirty="0" smtClean="0">
                        <a:latin typeface="Cambria Math" panose="02040503050406030204" pitchFamily="18" charset="0"/>
                      </a:rPr>
                      <m:t>μm</m:t>
                    </m:r>
                  </m:oMath>
                </a14:m>
                <a:r>
                  <a:rPr kumimoji="1" lang="en-US" altLang="ja-JP" sz="2000" i="1" dirty="0" smtClean="0"/>
                  <a:t> 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kumimoji="1" lang="en-US" altLang="ja-JP" sz="20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kumimoji="1" lang="en-US" altLang="ja-JP" sz="2000" b="0" i="1" smtClean="0"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m:rPr>
                            <m:sty m:val="p"/>
                          </m:rPr>
                          <a:rPr kumimoji="1" lang="en-US" altLang="ja-JP" sz="2000" b="0" i="0" smtClean="0">
                            <a:latin typeface="Cambria Math" panose="02040503050406030204" pitchFamily="18" charset="0"/>
                          </a:rPr>
                          <m:t>Δ</m:t>
                        </m:r>
                        <m:r>
                          <a:rPr kumimoji="1" lang="en-US" altLang="ja-JP" sz="2000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  <m:r>
                          <a:rPr kumimoji="1" lang="en-US" altLang="ja-JP" sz="2000" b="0" i="1" smtClean="0">
                            <a:latin typeface="Cambria Math" panose="02040503050406030204" pitchFamily="18" charset="0"/>
                          </a:rPr>
                          <m:t>,0</m:t>
                        </m:r>
                      </m:sub>
                    </m:sSub>
                    <m:r>
                      <a:rPr kumimoji="1" lang="en-US" altLang="ja-JP" sz="2000" b="0" i="1" smtClean="0">
                        <a:latin typeface="Cambria Math" panose="02040503050406030204" pitchFamily="18" charset="0"/>
                      </a:rPr>
                      <m:t>=1.6 </m:t>
                    </m:r>
                    <m:r>
                      <m:rPr>
                        <m:sty m:val="p"/>
                      </m:rPr>
                      <a:rPr kumimoji="1" lang="en-US" altLang="ja-JP" sz="2000" b="0" i="0" smtClean="0">
                        <a:latin typeface="Cambria Math" panose="02040503050406030204" pitchFamily="18" charset="0"/>
                      </a:rPr>
                      <m:t>μm</m:t>
                    </m:r>
                  </m:oMath>
                </a14:m>
                <a:r>
                  <a:rPr kumimoji="1" lang="en-US" altLang="ja-JP" sz="2000" dirty="0" smtClean="0"/>
                  <a:t> </a:t>
                </a:r>
              </a:p>
              <a:p>
                <a14:m>
                  <m:oMath xmlns:m="http://schemas.openxmlformats.org/officeDocument/2006/math">
                    <m:sSup>
                      <m:sSupPr>
                        <m:ctrlPr>
                          <a:rPr kumimoji="1" lang="en-US" altLang="ja-JP" sz="2000" b="0" i="1" dirty="0" smtClean="0">
                            <a:latin typeface="Cambria Math"/>
                          </a:rPr>
                        </m:ctrlPr>
                      </m:sSupPr>
                      <m:e>
                        <m:r>
                          <a:rPr kumimoji="1" lang="en-US" altLang="ja-JP" sz="2000" b="0" i="1" dirty="0" smtClean="0">
                            <a:latin typeface="Cambria Math" panose="02040503050406030204" pitchFamily="18" charset="0"/>
                          </a:rPr>
                          <m:t>𝜒</m:t>
                        </m:r>
                      </m:e>
                      <m:sup>
                        <m:r>
                          <a:rPr kumimoji="1" lang="en-US" altLang="ja-JP" sz="2000" b="0" i="1" dirty="0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kumimoji="1" lang="en-US" altLang="ja-JP" sz="2000" b="0" i="1" dirty="0" smtClean="0">
                        <a:latin typeface="Cambria Math" panose="02040503050406030204" pitchFamily="18" charset="0"/>
                      </a:rPr>
                      <m:t>/</m:t>
                    </m:r>
                    <m:sSub>
                      <m:sSubPr>
                        <m:ctrlPr>
                          <a:rPr kumimoji="1" lang="en-US" altLang="ja-JP" sz="2000" b="0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kumimoji="1" lang="en-US" altLang="ja-JP" sz="2000" b="0" i="1" dirty="0" smtClean="0"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a:rPr kumimoji="1" lang="en-US" altLang="ja-JP" sz="2000" b="0" i="1" dirty="0" smtClean="0">
                            <a:latin typeface="Cambria Math" panose="02040503050406030204" pitchFamily="18" charset="0"/>
                          </a:rPr>
                          <m:t>𝑑𝑜𝑓</m:t>
                        </m:r>
                      </m:sub>
                    </m:sSub>
                    <m:r>
                      <a:rPr kumimoji="1" lang="en-US" altLang="ja-JP" sz="2000" b="0" i="1" dirty="0" smtClean="0">
                        <a:latin typeface="Cambria Math" panose="02040503050406030204" pitchFamily="18" charset="0"/>
                      </a:rPr>
                      <m:t>=4.0/2</m:t>
                    </m:r>
                  </m:oMath>
                </a14:m>
                <a:r>
                  <a:rPr kumimoji="1" lang="en-US" altLang="ja-JP" sz="2000" i="1" dirty="0" smtClean="0"/>
                  <a:t> </a:t>
                </a:r>
              </a:p>
            </p:txBody>
          </p:sp>
        </mc:Choice>
        <mc:Fallback xmlns="">
          <p:sp>
            <p:nvSpPr>
              <p:cNvPr id="12" name="テキスト ボックス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93616" y="3087692"/>
                <a:ext cx="2701993" cy="1721177"/>
              </a:xfrm>
              <a:prstGeom prst="rect">
                <a:avLst/>
              </a:prstGeom>
              <a:blipFill rotWithShape="1">
                <a:blip r:embed="rId7"/>
                <a:stretch>
                  <a:fillRect b="-1418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テキスト ボックス 12"/>
              <p:cNvSpPr txBox="1"/>
              <p:nvPr/>
            </p:nvSpPr>
            <p:spPr>
              <a:xfrm>
                <a:off x="5968365" y="5018270"/>
                <a:ext cx="3303270" cy="73206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kumimoji="1" lang="en-US" altLang="ja-JP" sz="2000" b="0" i="1" smtClean="0">
                            <a:solidFill>
                              <a:srgbClr val="C00000"/>
                            </a:solidFill>
                            <a:latin typeface="Cambria Math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kumimoji="1" lang="en-US" altLang="ja-JP" sz="2000" b="0" i="1" smtClean="0">
                                <a:solidFill>
                                  <a:srgbClr val="C00000"/>
                                </a:solidFill>
                                <a:latin typeface="Cambria Math"/>
                              </a:rPr>
                            </m:ctrlPr>
                          </m:accPr>
                          <m:e>
                            <m:r>
                              <a:rPr kumimoji="1" lang="en-US" altLang="ja-JP" sz="2000" b="0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𝜎</m:t>
                            </m:r>
                          </m:e>
                        </m:acc>
                      </m:e>
                      <m:sub>
                        <m:r>
                          <m:rPr>
                            <m:sty m:val="p"/>
                          </m:rPr>
                          <a:rPr kumimoji="1" lang="en-US" altLang="ja-JP" sz="2000" b="0" i="0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Δ</m:t>
                        </m:r>
                        <m:r>
                          <a:rPr kumimoji="1" lang="en-US" altLang="ja-JP" sz="2000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𝑦</m:t>
                        </m:r>
                      </m:sub>
                    </m:sSub>
                    <m:r>
                      <a:rPr kumimoji="1" lang="en-US" altLang="ja-JP" sz="2000" b="0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=1.3 </m:t>
                    </m:r>
                    <m:r>
                      <m:rPr>
                        <m:sty m:val="p"/>
                      </m:rPr>
                      <a:rPr kumimoji="1" lang="en-US" altLang="ja-JP" sz="2000" b="0" i="0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μm</m:t>
                    </m:r>
                  </m:oMath>
                </a14:m>
                <a:r>
                  <a:rPr kumimoji="1" lang="en-US" altLang="ja-JP" sz="2000" dirty="0" smtClean="0">
                    <a:solidFill>
                      <a:srgbClr val="C00000"/>
                    </a:solidFill>
                  </a:rPr>
                  <a:t> </a:t>
                </a:r>
              </a:p>
              <a:p>
                <a:r>
                  <a:rPr kumimoji="1" lang="en-US" altLang="ja-JP" sz="2000" dirty="0" smtClean="0">
                    <a:solidFill>
                      <a:srgbClr val="C00000"/>
                    </a:solidFill>
                  </a:rPr>
                  <a:t>Standard deviation = </a:t>
                </a:r>
                <a14:m>
                  <m:oMath xmlns:m="http://schemas.openxmlformats.org/officeDocument/2006/math">
                    <m:r>
                      <a:rPr kumimoji="1" lang="en-US" altLang="ja-JP" sz="2000" i="1" dirty="0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0.04 </m:t>
                    </m:r>
                    <m:r>
                      <m:rPr>
                        <m:sty m:val="p"/>
                      </m:rPr>
                      <a:rPr kumimoji="1" lang="en-US" altLang="ja-JP" sz="2000" b="0" i="0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μm</m:t>
                    </m:r>
                  </m:oMath>
                </a14:m>
                <a:endParaRPr kumimoji="1" lang="en-US" altLang="ja-JP" sz="2000" dirty="0" smtClean="0">
                  <a:solidFill>
                    <a:srgbClr val="C00000"/>
                  </a:solidFill>
                </a:endParaRPr>
              </a:p>
            </p:txBody>
          </p:sp>
        </mc:Choice>
        <mc:Fallback xmlns="">
          <p:sp>
            <p:nvSpPr>
              <p:cNvPr id="13" name="テキスト ボックス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68365" y="5018270"/>
                <a:ext cx="3303270" cy="732060"/>
              </a:xfrm>
              <a:prstGeom prst="rect">
                <a:avLst/>
              </a:prstGeom>
              <a:blipFill rotWithShape="1">
                <a:blip r:embed="rId8"/>
                <a:stretch>
                  <a:fillRect l="-1845" b="-14167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スライド番号プレースホルダー 3"/>
          <p:cNvSpPr>
            <a:spLocks noGrp="1"/>
          </p:cNvSpPr>
          <p:nvPr>
            <p:ph type="sldNum" sz="quarter" idx="12"/>
          </p:nvPr>
        </p:nvSpPr>
        <p:spPr>
          <a:xfrm>
            <a:off x="6629400" y="6368380"/>
            <a:ext cx="2057400" cy="365125"/>
          </a:xfrm>
        </p:spPr>
        <p:txBody>
          <a:bodyPr/>
          <a:lstStyle/>
          <a:p>
            <a:r>
              <a:rPr kumimoji="1" lang="en-US" altLang="ja-JP" dirty="0" smtClean="0"/>
              <a:t>17</a:t>
            </a:r>
            <a:endParaRPr kumimoji="1" lang="ja-JP" altLang="en-US" dirty="0"/>
          </a:p>
        </p:txBody>
      </p:sp>
      <p:sp>
        <p:nvSpPr>
          <p:cNvPr id="14" name="Titre 1"/>
          <p:cNvSpPr txBox="1">
            <a:spLocks/>
          </p:cNvSpPr>
          <p:nvPr/>
        </p:nvSpPr>
        <p:spPr>
          <a:xfrm>
            <a:off x="109184" y="134048"/>
            <a:ext cx="8964489" cy="61657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1" dirty="0" smtClean="0">
                <a:solidFill>
                  <a:srgbClr val="0000FF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</a:rPr>
              <a:t>WP2 deliverable : </a:t>
            </a:r>
            <a:r>
              <a:rPr lang="en-US" sz="3600" b="1" dirty="0" smtClean="0">
                <a:solidFill>
                  <a:srgbClr val="0000FF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</a:rPr>
              <a:t>Instr-1(3) </a:t>
            </a:r>
            <a:endParaRPr lang="fr-FR" sz="1600" b="1" dirty="0">
              <a:solidFill>
                <a:srgbClr val="0000FF"/>
              </a:solidFill>
              <a:latin typeface="Lucida Sans Unicode" panose="020B0602030504020204" pitchFamily="34" charset="0"/>
              <a:cs typeface="Lucida Sans Unicode" panose="020B0602030504020204" pitchFamily="34" charset="0"/>
            </a:endParaRPr>
          </a:p>
        </p:txBody>
      </p:sp>
      <p:sp>
        <p:nvSpPr>
          <p:cNvPr id="15" name="タイトル 1"/>
          <p:cNvSpPr txBox="1">
            <a:spLocks/>
          </p:cNvSpPr>
          <p:nvPr/>
        </p:nvSpPr>
        <p:spPr>
          <a:xfrm>
            <a:off x="109184" y="898634"/>
            <a:ext cx="8829864" cy="698959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algn="l" defTabSz="68578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altLang="ja-JP" sz="2400" dirty="0" smtClean="0"/>
              <a:t>2</a:t>
            </a:r>
            <a:r>
              <a:rPr lang="en-US" altLang="ja-JP" sz="2400" baseline="30000" dirty="0" smtClean="0"/>
              <a:t>nd</a:t>
            </a:r>
            <a:r>
              <a:rPr lang="en-US" altLang="ja-JP" sz="2400" dirty="0" smtClean="0"/>
              <a:t> bunch beam </a:t>
            </a:r>
            <a:r>
              <a:rPr lang="en-US" altLang="ja-JP" sz="2400" b="1" dirty="0" smtClean="0">
                <a:solidFill>
                  <a:srgbClr val="FF6600"/>
                </a:solidFill>
              </a:rPr>
              <a:t>position</a:t>
            </a:r>
            <a:r>
              <a:rPr lang="en-US" altLang="ja-JP" sz="2400" dirty="0" smtClean="0"/>
              <a:t> measurement with/without FONT feedback</a:t>
            </a:r>
          </a:p>
          <a:p>
            <a:pPr algn="ctr"/>
            <a:r>
              <a:rPr kumimoji="1" lang="en-US" altLang="ja-JP" sz="2000" dirty="0">
                <a:solidFill>
                  <a:srgbClr val="00B050"/>
                </a:solidFill>
              </a:rPr>
              <a:t>with respect to varying artificial input </a:t>
            </a:r>
            <a:r>
              <a:rPr kumimoji="1" lang="en-US" altLang="ja-JP" sz="2000" dirty="0" smtClean="0">
                <a:solidFill>
                  <a:srgbClr val="00B050"/>
                </a:solidFill>
              </a:rPr>
              <a:t>jitter</a:t>
            </a:r>
            <a:endParaRPr kumimoji="1" lang="ja-JP" altLang="en-US" sz="2000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4335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4" name="テキスト ボックス 13"/>
              <p:cNvSpPr txBox="1"/>
              <p:nvPr/>
            </p:nvSpPr>
            <p:spPr>
              <a:xfrm>
                <a:off x="6406060" y="2578609"/>
                <a:ext cx="2497884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altLang="ja-JP" sz="2400" i="0" dirty="0" smtClean="0">
                          <a:latin typeface="Cambria Math" panose="02040503050406030204" pitchFamily="18" charset="0"/>
                        </a:rPr>
                        <m:t>Bar</m:t>
                      </m:r>
                      <m:r>
                        <a:rPr lang="en-US" altLang="ja-JP" sz="2400" i="1" dirty="0" smtClean="0">
                          <a:latin typeface="Cambria Math" panose="02040503050406030204" pitchFamily="18" charset="0"/>
                        </a:rPr>
                        <m:t> = </m:t>
                      </m:r>
                      <m:r>
                        <m:rPr>
                          <m:sty m:val="p"/>
                        </m:rPr>
                        <a:rPr lang="en-US" altLang="ja-JP" sz="2400" i="0" dirty="0" smtClean="0">
                          <a:latin typeface="Cambria Math" panose="02040503050406030204" pitchFamily="18" charset="0"/>
                        </a:rPr>
                        <m:t>fit</m:t>
                      </m:r>
                      <m:r>
                        <a:rPr lang="en-US" altLang="ja-JP" sz="2400" i="0" dirty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altLang="ja-JP" sz="2400" i="0" dirty="0" smtClean="0">
                          <a:latin typeface="Cambria Math" panose="02040503050406030204" pitchFamily="18" charset="0"/>
                        </a:rPr>
                        <m:t>error</m:t>
                      </m:r>
                    </m:oMath>
                  </m:oMathPara>
                </a14:m>
                <a:endParaRPr kumimoji="1" lang="ja-JP" altLang="en-US" sz="2400" dirty="0"/>
              </a:p>
            </p:txBody>
          </p:sp>
        </mc:Choice>
        <mc:Fallback xmlns="">
          <p:sp>
            <p:nvSpPr>
              <p:cNvPr id="14" name="テキスト ボックス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06060" y="2578609"/>
                <a:ext cx="2497884" cy="461665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テキスト ボックス 7"/>
              <p:cNvSpPr txBox="1"/>
              <p:nvPr/>
            </p:nvSpPr>
            <p:spPr>
              <a:xfrm>
                <a:off x="6423253" y="4052097"/>
                <a:ext cx="2763911" cy="207377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kumimoji="1" lang="en-US" altLang="ja-JP" sz="2000" b="0" i="1" smtClean="0">
                        <a:latin typeface="Cambria Math" panose="02040503050406030204" pitchFamily="18" charset="0"/>
                      </a:rPr>
                      <m:t>𝑀</m:t>
                    </m:r>
                    <m:r>
                      <a:rPr kumimoji="1" lang="en-US" altLang="ja-JP" sz="2000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kumimoji="1" lang="en-US" altLang="ja-JP" sz="20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kumimoji="1" lang="en-US" altLang="ja-JP" sz="2000" b="0" i="1" smtClean="0">
                            <a:latin typeface="Cambria Math" panose="02040503050406030204" pitchFamily="18" charset="0"/>
                          </a:rPr>
                          <m:t>𝑀</m:t>
                        </m:r>
                      </m:e>
                      <m:sub>
                        <m:r>
                          <a:rPr kumimoji="1" lang="en-US" altLang="ja-JP" sz="2000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m:rPr>
                        <m:sty m:val="p"/>
                      </m:rPr>
                      <a:rPr kumimoji="1" lang="en-US" altLang="ja-JP" sz="2000" b="0" i="0" smtClean="0">
                        <a:latin typeface="Cambria Math" panose="02040503050406030204" pitchFamily="18" charset="0"/>
                      </a:rPr>
                      <m:t>exp</m:t>
                    </m:r>
                    <m:d>
                      <m:dPr>
                        <m:ctrlPr>
                          <a:rPr kumimoji="1" lang="en-US" altLang="ja-JP" sz="2000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kumimoji="1" lang="en-US" altLang="ja-JP" sz="2000" b="0" i="1" smtClean="0">
                            <a:latin typeface="Cambria Math" panose="02040503050406030204" pitchFamily="18" charset="0"/>
                          </a:rPr>
                          <m:t>−2</m:t>
                        </m:r>
                        <m:sSubSup>
                          <m:sSubSupPr>
                            <m:ctrlPr>
                              <a:rPr kumimoji="1" lang="en-US" altLang="ja-JP" sz="2000" b="0" i="1" smtClean="0">
                                <a:latin typeface="Cambria Math"/>
                              </a:rPr>
                            </m:ctrlPr>
                          </m:sSubSupPr>
                          <m:e>
                            <m:r>
                              <a:rPr kumimoji="1" lang="en-US" altLang="ja-JP" sz="2000" b="0" i="1" smtClean="0">
                                <a:latin typeface="Cambria Math" panose="02040503050406030204" pitchFamily="18" charset="0"/>
                              </a:rPr>
                              <m:t>𝑘</m:t>
                            </m:r>
                          </m:e>
                          <m:sub>
                            <m:r>
                              <a:rPr kumimoji="1" lang="en-US" altLang="ja-JP" sz="2000" b="0" i="1" smtClean="0">
                                <a:latin typeface="Cambria Math" panose="02040503050406030204" pitchFamily="18" charset="0"/>
                              </a:rPr>
                              <m:t>𝑦</m:t>
                            </m:r>
                          </m:sub>
                          <m:sup>
                            <m:r>
                              <a:rPr kumimoji="1" lang="en-US" altLang="ja-JP" sz="20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bSup>
                        <m:sSubSup>
                          <m:sSubSupPr>
                            <m:ctrlPr>
                              <a:rPr kumimoji="1" lang="en-US" altLang="ja-JP" sz="2000" b="0" i="1" smtClean="0">
                                <a:latin typeface="Cambria Math"/>
                              </a:rPr>
                            </m:ctrlPr>
                          </m:sSubSupPr>
                          <m:e>
                            <m:r>
                              <a:rPr kumimoji="1" lang="en-US" altLang="ja-JP" sz="2000" b="0" i="1" smtClean="0">
                                <a:latin typeface="Cambria Math" panose="02040503050406030204" pitchFamily="18" charset="0"/>
                              </a:rPr>
                              <m:t>𝜎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kumimoji="1" lang="en-US" altLang="ja-JP" sz="2000" b="0" i="0" smtClean="0">
                                <a:latin typeface="Cambria Math" panose="02040503050406030204" pitchFamily="18" charset="0"/>
                              </a:rPr>
                              <m:t>Δ</m:t>
                            </m:r>
                            <m:r>
                              <a:rPr kumimoji="1" lang="en-US" altLang="ja-JP" sz="2000" b="0" i="1" smtClean="0">
                                <a:latin typeface="Cambria Math" panose="02040503050406030204" pitchFamily="18" charset="0"/>
                              </a:rPr>
                              <m:t>𝑦</m:t>
                            </m:r>
                          </m:sub>
                          <m:sup>
                            <m:r>
                              <a:rPr kumimoji="1" lang="en-US" altLang="ja-JP" sz="20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bSup>
                      </m:e>
                    </m:d>
                  </m:oMath>
                </a14:m>
                <a:r>
                  <a:rPr kumimoji="1" lang="en-US" altLang="ja-JP" sz="2000" b="0" dirty="0" smtClean="0"/>
                  <a:t> </a:t>
                </a:r>
              </a:p>
              <a:p>
                <a14:m>
                  <m:oMath xmlns:m="http://schemas.openxmlformats.org/officeDocument/2006/math">
                    <m:f>
                      <m:fPr>
                        <m:type m:val="lin"/>
                        <m:ctrlPr>
                          <a:rPr kumimoji="1" lang="en-US" altLang="ja-JP" sz="2000" b="0" i="1" smtClean="0">
                            <a:latin typeface="Cambria Math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kumimoji="1" lang="en-US" altLang="ja-JP" sz="2000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kumimoji="1" lang="en-US" altLang="ja-JP" sz="2000" b="0" i="1" smtClean="0">
                                <a:latin typeface="Cambria Math" panose="02040503050406030204" pitchFamily="18" charset="0"/>
                              </a:rPr>
                              <m:t>𝜎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kumimoji="1" lang="en-US" altLang="ja-JP" sz="2000" b="0" i="0" smtClean="0">
                                <a:latin typeface="Cambria Math" panose="02040503050406030204" pitchFamily="18" charset="0"/>
                              </a:rPr>
                              <m:t>Δ</m:t>
                            </m:r>
                            <m:r>
                              <a:rPr kumimoji="1" lang="en-US" altLang="ja-JP" sz="2000" b="0" i="1" smtClean="0">
                                <a:latin typeface="Cambria Math" panose="02040503050406030204" pitchFamily="18" charset="0"/>
                              </a:rPr>
                              <m:t>𝑦</m:t>
                            </m:r>
                          </m:sub>
                        </m:sSub>
                      </m:num>
                      <m:den>
                        <m:r>
                          <a:rPr kumimoji="1" lang="en-US" altLang="ja-JP" sz="2000" b="0" i="1" smtClean="0">
                            <a:latin typeface="Cambria Math" panose="02040503050406030204" pitchFamily="18" charset="0"/>
                          </a:rPr>
                          <m:t>𝐽</m:t>
                        </m:r>
                      </m:den>
                    </m:f>
                    <m:r>
                      <a:rPr kumimoji="1" lang="en-US" altLang="ja-JP" sz="2000" b="0" i="1" smtClean="0">
                        <a:latin typeface="Cambria Math" panose="02040503050406030204" pitchFamily="18" charset="0"/>
                      </a:rPr>
                      <m:t>=131 </m:t>
                    </m:r>
                    <m:r>
                      <m:rPr>
                        <m:sty m:val="p"/>
                      </m:rPr>
                      <a:rPr kumimoji="1" lang="en-US" altLang="ja-JP" sz="2000" b="0" i="0" smtClean="0">
                        <a:latin typeface="Cambria Math" panose="02040503050406030204" pitchFamily="18" charset="0"/>
                      </a:rPr>
                      <m:t>nm</m:t>
                    </m:r>
                  </m:oMath>
                </a14:m>
                <a:r>
                  <a:rPr kumimoji="1" lang="en-US" altLang="ja-JP" sz="2000" dirty="0" smtClean="0"/>
                  <a:t> </a:t>
                </a:r>
              </a:p>
              <a:p>
                <a14:m>
                  <m:oMath xmlns:m="http://schemas.openxmlformats.org/officeDocument/2006/math">
                    <m:sSup>
                      <m:sSupPr>
                        <m:ctrlPr>
                          <a:rPr kumimoji="1" lang="en-US" altLang="ja-JP" sz="2000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kumimoji="1" lang="en-US" altLang="ja-JP" sz="2000" b="0" i="1" smtClean="0">
                            <a:latin typeface="Cambria Math" panose="02040503050406030204" pitchFamily="18" charset="0"/>
                          </a:rPr>
                          <m:t>𝜒</m:t>
                        </m:r>
                      </m:e>
                      <m:sup>
                        <m:r>
                          <a:rPr kumimoji="1" lang="en-US" altLang="ja-JP" sz="20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kumimoji="1" lang="en-US" altLang="ja-JP" sz="2000" b="0" i="1" smtClean="0">
                        <a:latin typeface="Cambria Math" panose="02040503050406030204" pitchFamily="18" charset="0"/>
                      </a:rPr>
                      <m:t>/</m:t>
                    </m:r>
                    <m:sSub>
                      <m:sSubPr>
                        <m:ctrlPr>
                          <a:rPr kumimoji="1" lang="en-US" altLang="ja-JP" sz="20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kumimoji="1" lang="en-US" altLang="ja-JP" sz="2000" b="0" i="1" smtClean="0"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a:rPr kumimoji="1" lang="en-US" altLang="ja-JP" sz="2000" b="0" i="1" smtClean="0">
                            <a:latin typeface="Cambria Math" panose="02040503050406030204" pitchFamily="18" charset="0"/>
                          </a:rPr>
                          <m:t>𝑑𝑜𝑓</m:t>
                        </m:r>
                      </m:sub>
                    </m:sSub>
                    <m:r>
                      <a:rPr kumimoji="1" lang="en-US" altLang="ja-JP" sz="2000" i="1" dirty="0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kumimoji="1" lang="en-US" altLang="ja-JP" sz="2000" b="0" i="1" dirty="0" smtClean="0">
                        <a:latin typeface="Cambria Math" panose="02040503050406030204" pitchFamily="18" charset="0"/>
                      </a:rPr>
                      <m:t>3.4/2</m:t>
                    </m:r>
                  </m:oMath>
                </a14:m>
                <a:r>
                  <a:rPr kumimoji="1" lang="en-US" altLang="ja-JP" sz="2000" dirty="0" smtClean="0"/>
                  <a:t> </a:t>
                </a:r>
              </a:p>
              <a:p>
                <a:endParaRPr lang="en-US" altLang="ja-JP" sz="2000" dirty="0"/>
              </a:p>
              <a:p>
                <a:r>
                  <a:rPr kumimoji="1" lang="en-US" altLang="ja-JP" sz="2000" dirty="0" smtClean="0"/>
                  <a:t>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1" lang="en-US" altLang="ja-JP" sz="20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kumimoji="1" lang="en-US" altLang="ja-JP" sz="2000" b="0" i="1" smtClean="0">
                            <a:latin typeface="Cambria Math" panose="02040503050406030204" pitchFamily="18" charset="0"/>
                          </a:rPr>
                          <m:t>𝑘</m:t>
                        </m:r>
                      </m:e>
                      <m:sub>
                        <m:r>
                          <a:rPr kumimoji="1" lang="en-US" altLang="ja-JP" sz="2000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sub>
                    </m:sSub>
                    <m:r>
                      <a:rPr kumimoji="1" lang="en-US" altLang="ja-JP" sz="2000" b="0" i="1" smtClean="0">
                        <a:latin typeface="Cambria Math" panose="02040503050406030204" pitchFamily="18" charset="0"/>
                      </a:rPr>
                      <m:t>∼</m:t>
                    </m:r>
                  </m:oMath>
                </a14:m>
                <a:r>
                  <a:rPr kumimoji="1" lang="en-US" altLang="ja-JP" sz="2000" dirty="0" smtClean="0"/>
                  <a:t>IPBSM laser wavelength)</a:t>
                </a:r>
              </a:p>
            </p:txBody>
          </p:sp>
        </mc:Choice>
        <mc:Fallback xmlns="">
          <p:sp>
            <p:nvSpPr>
              <p:cNvPr id="8" name="テキスト ボックス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23253" y="4052097"/>
                <a:ext cx="2763911" cy="2073773"/>
              </a:xfrm>
              <a:prstGeom prst="rect">
                <a:avLst/>
              </a:prstGeom>
              <a:blipFill>
                <a:blip r:embed="rId6"/>
                <a:stretch>
                  <a:fillRect l="-2428" t="-5000" b="-4412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テキスト ボックス 17"/>
          <p:cNvSpPr txBox="1"/>
          <p:nvPr/>
        </p:nvSpPr>
        <p:spPr>
          <a:xfrm>
            <a:off x="6321966" y="3420641"/>
            <a:ext cx="282203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000" dirty="0" smtClean="0">
                <a:solidFill>
                  <a:srgbClr val="C00000"/>
                </a:solidFill>
              </a:rPr>
              <a:t>Standard deviation= 0.03</a:t>
            </a:r>
          </a:p>
        </p:txBody>
      </p:sp>
      <p:sp>
        <p:nvSpPr>
          <p:cNvPr id="19" name="スライド番号プレースホルダー 3"/>
          <p:cNvSpPr>
            <a:spLocks noGrp="1"/>
          </p:cNvSpPr>
          <p:nvPr>
            <p:ph type="sldNum" sz="quarter" idx="12"/>
          </p:nvPr>
        </p:nvSpPr>
        <p:spPr>
          <a:xfrm>
            <a:off x="6629400" y="6368380"/>
            <a:ext cx="2057400" cy="365125"/>
          </a:xfrm>
        </p:spPr>
        <p:txBody>
          <a:bodyPr/>
          <a:lstStyle/>
          <a:p>
            <a:r>
              <a:rPr kumimoji="1" lang="en-US" altLang="ja-JP" dirty="0" smtClean="0"/>
              <a:t>16</a:t>
            </a:r>
            <a:endParaRPr kumimoji="1" lang="ja-JP" altLang="en-US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512" y="1861886"/>
            <a:ext cx="6443663" cy="472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タイトル 1"/>
          <p:cNvSpPr txBox="1">
            <a:spLocks/>
          </p:cNvSpPr>
          <p:nvPr/>
        </p:nvSpPr>
        <p:spPr>
          <a:xfrm>
            <a:off x="298376" y="898634"/>
            <a:ext cx="8451492" cy="819807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algn="l" defTabSz="68578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altLang="ja-JP" sz="2400" dirty="0" smtClean="0"/>
              <a:t>2</a:t>
            </a:r>
            <a:r>
              <a:rPr lang="en-US" altLang="ja-JP" sz="2400" baseline="30000" dirty="0" smtClean="0"/>
              <a:t>nd</a:t>
            </a:r>
            <a:r>
              <a:rPr lang="en-US" altLang="ja-JP" sz="2400" dirty="0" smtClean="0"/>
              <a:t> bunch beam </a:t>
            </a:r>
            <a:r>
              <a:rPr lang="en-US" altLang="ja-JP" sz="2400" b="1" dirty="0" smtClean="0">
                <a:solidFill>
                  <a:srgbClr val="FF6600"/>
                </a:solidFill>
              </a:rPr>
              <a:t>size</a:t>
            </a:r>
            <a:r>
              <a:rPr lang="en-US" altLang="ja-JP" sz="2400" dirty="0" smtClean="0"/>
              <a:t> measurement with/without FONT feedback</a:t>
            </a:r>
          </a:p>
          <a:p>
            <a:pPr algn="ctr"/>
            <a:r>
              <a:rPr kumimoji="1" lang="en-US" altLang="ja-JP" sz="2000" dirty="0" smtClean="0">
                <a:solidFill>
                  <a:srgbClr val="00B050"/>
                </a:solidFill>
              </a:rPr>
              <a:t>with respect to varying artificial input jitter</a:t>
            </a:r>
            <a:endParaRPr kumimoji="1" lang="ja-JP" altLang="en-US" sz="2000" dirty="0">
              <a:solidFill>
                <a:srgbClr val="00B050"/>
              </a:solidFill>
            </a:endParaRPr>
          </a:p>
        </p:txBody>
      </p:sp>
      <p:sp>
        <p:nvSpPr>
          <p:cNvPr id="10" name="Titre 1"/>
          <p:cNvSpPr txBox="1">
            <a:spLocks/>
          </p:cNvSpPr>
          <p:nvPr/>
        </p:nvSpPr>
        <p:spPr>
          <a:xfrm>
            <a:off x="109184" y="134048"/>
            <a:ext cx="8964489" cy="61657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1" dirty="0" smtClean="0">
                <a:solidFill>
                  <a:srgbClr val="0000FF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</a:rPr>
              <a:t>WP2 deliverabl</a:t>
            </a:r>
            <a:r>
              <a:rPr lang="en-US" sz="3600" b="1" dirty="0" smtClean="0">
                <a:solidFill>
                  <a:srgbClr val="0000FF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</a:rPr>
              <a:t>e </a:t>
            </a:r>
            <a:r>
              <a:rPr lang="en-US" sz="3600" b="1" dirty="0" smtClean="0">
                <a:solidFill>
                  <a:srgbClr val="0000FF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</a:rPr>
              <a:t>: </a:t>
            </a:r>
            <a:r>
              <a:rPr lang="en-US" sz="3600" b="1" dirty="0" smtClean="0">
                <a:solidFill>
                  <a:srgbClr val="0000FF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</a:rPr>
              <a:t>Instr-1(4) </a:t>
            </a:r>
            <a:endParaRPr lang="fr-FR" sz="1600" b="1" dirty="0">
              <a:solidFill>
                <a:srgbClr val="0000FF"/>
              </a:solidFill>
              <a:latin typeface="Lucida Sans Unicode" panose="020B0602030504020204" pitchFamily="34" charset="0"/>
              <a:cs typeface="Lucida Sans Unicode" panose="020B0602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46347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Screen Shot 2016-05-26 at 11.16.34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392" y="1799630"/>
            <a:ext cx="6842238" cy="4628084"/>
          </a:xfrm>
          <a:prstGeom prst="rect">
            <a:avLst/>
          </a:prstGeom>
        </p:spPr>
      </p:pic>
      <p:sp>
        <p:nvSpPr>
          <p:cNvPr id="3" name="Titre 1"/>
          <p:cNvSpPr txBox="1">
            <a:spLocks/>
          </p:cNvSpPr>
          <p:nvPr/>
        </p:nvSpPr>
        <p:spPr>
          <a:xfrm>
            <a:off x="109184" y="134048"/>
            <a:ext cx="8964489" cy="61657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1" dirty="0" smtClean="0">
                <a:solidFill>
                  <a:srgbClr val="0000FF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</a:rPr>
              <a:t>WP2 : Recent progress </a:t>
            </a:r>
            <a:endParaRPr lang="fr-FR" sz="1600" b="1" dirty="0">
              <a:solidFill>
                <a:srgbClr val="0000FF"/>
              </a:solidFill>
              <a:latin typeface="Lucida Sans Unicode" panose="020B0602030504020204" pitchFamily="34" charset="0"/>
              <a:cs typeface="Lucida Sans Unicode" panose="020B0602030504020204" pitchFamily="34" charset="0"/>
            </a:endParaRPr>
          </a:p>
        </p:txBody>
      </p:sp>
      <p:sp>
        <p:nvSpPr>
          <p:cNvPr id="4" name="タイトル 1"/>
          <p:cNvSpPr txBox="1">
            <a:spLocks/>
          </p:cNvSpPr>
          <p:nvPr/>
        </p:nvSpPr>
        <p:spPr>
          <a:xfrm>
            <a:off x="298376" y="835570"/>
            <a:ext cx="8451492" cy="819807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algn="l" defTabSz="68578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altLang="ja-JP" sz="2400" dirty="0" smtClean="0"/>
              <a:t>2</a:t>
            </a:r>
            <a:r>
              <a:rPr lang="en-US" altLang="ja-JP" sz="2400" baseline="30000" dirty="0" smtClean="0"/>
              <a:t>nd</a:t>
            </a:r>
            <a:r>
              <a:rPr lang="en-US" altLang="ja-JP" sz="2400" dirty="0" smtClean="0"/>
              <a:t> bunch beam </a:t>
            </a:r>
            <a:r>
              <a:rPr lang="en-US" altLang="ja-JP" sz="2400" b="1" dirty="0" smtClean="0">
                <a:solidFill>
                  <a:srgbClr val="FF6600"/>
                </a:solidFill>
              </a:rPr>
              <a:t>size</a:t>
            </a:r>
            <a:r>
              <a:rPr lang="en-US" altLang="ja-JP" sz="2400" dirty="0" smtClean="0"/>
              <a:t> measurement with/without FONT feedback</a:t>
            </a:r>
          </a:p>
          <a:p>
            <a:pPr algn="ctr"/>
            <a:r>
              <a:rPr kumimoji="1" lang="en-US" altLang="ja-JP" sz="2000" dirty="0">
                <a:solidFill>
                  <a:srgbClr val="00B050"/>
                </a:solidFill>
              </a:rPr>
              <a:t>i</a:t>
            </a:r>
            <a:r>
              <a:rPr kumimoji="1" lang="en-US" altLang="ja-JP" sz="2000" dirty="0" smtClean="0">
                <a:solidFill>
                  <a:srgbClr val="00B050"/>
                </a:solidFill>
              </a:rPr>
              <a:t>n the presence of </a:t>
            </a:r>
            <a:r>
              <a:rPr kumimoji="1" lang="en-US" altLang="ja-JP" sz="2000" b="1" dirty="0" smtClean="0">
                <a:solidFill>
                  <a:srgbClr val="FF0000"/>
                </a:solidFill>
              </a:rPr>
              <a:t>natural</a:t>
            </a:r>
            <a:r>
              <a:rPr kumimoji="1" lang="en-US" altLang="ja-JP" sz="2000" dirty="0" smtClean="0">
                <a:solidFill>
                  <a:srgbClr val="FF0000"/>
                </a:solidFill>
              </a:rPr>
              <a:t> </a:t>
            </a:r>
            <a:r>
              <a:rPr kumimoji="1" lang="en-US" altLang="ja-JP" sz="2000" dirty="0" smtClean="0">
                <a:solidFill>
                  <a:srgbClr val="00B050"/>
                </a:solidFill>
              </a:rPr>
              <a:t>beam jitter</a:t>
            </a:r>
            <a:endParaRPr kumimoji="1" lang="ja-JP" altLang="en-US" sz="2000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4916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50031" y="2217186"/>
            <a:ext cx="8438169" cy="1051778"/>
          </a:xfrm>
        </p:spPr>
        <p:txBody>
          <a:bodyPr>
            <a:normAutofit fontScale="90000"/>
          </a:bodyPr>
          <a:lstStyle/>
          <a:p>
            <a:r>
              <a:rPr lang="en-US" sz="2200" dirty="0" smtClean="0"/>
              <a:t>https</a:t>
            </a:r>
            <a:r>
              <a:rPr lang="en-US" sz="2200" dirty="0"/>
              <a:t>://agenda.linearcollider.org/event/6939</a:t>
            </a:r>
            <a:r>
              <a:rPr lang="en-US" sz="2200" dirty="0" smtClean="0"/>
              <a:t>/</a:t>
            </a:r>
            <a:br>
              <a:rPr lang="en-US" sz="2200" dirty="0" smtClean="0"/>
            </a:br>
            <a:r>
              <a:rPr lang="en-US" sz="900" dirty="0" smtClean="0"/>
              <a:t>                                                               </a:t>
            </a:r>
            <a:r>
              <a:rPr lang="en-US" sz="1600" dirty="0" smtClean="0"/>
              <a:t> </a:t>
            </a:r>
            <a:r>
              <a:rPr lang="en-US" sz="2200" dirty="0" smtClean="0"/>
              <a:t/>
            </a:r>
            <a:br>
              <a:rPr lang="en-US" sz="2200" dirty="0" smtClean="0"/>
            </a:br>
            <a:r>
              <a:rPr lang="en-US" sz="2200" dirty="0"/>
              <a:t> </a:t>
            </a:r>
            <a:r>
              <a:rPr lang="en-US" sz="2200" dirty="0" smtClean="0"/>
              <a:t>                       </a:t>
            </a:r>
            <a:r>
              <a:rPr lang="en-US" sz="4900" b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 </a:t>
            </a:r>
            <a:r>
              <a:rPr lang="en-US" sz="4400" b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E-JADE </a:t>
            </a:r>
            <a:r>
              <a:rPr lang="en-US" sz="4400" b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WP2 annual workshop</a:t>
            </a:r>
            <a:endParaRPr lang="fr-FR" sz="3100" b="1" dirty="0">
              <a:solidFill>
                <a:srgbClr val="FF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771048" y="3551273"/>
            <a:ext cx="7937039" cy="3075554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lIns="90000" tIns="46800" rIns="90000" bIns="46800" rtlCol="0">
            <a:normAutofit fontScale="775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defTabSz="457200">
              <a:lnSpc>
                <a:spcPct val="80000"/>
              </a:lnSpc>
              <a:spcBef>
                <a:spcPts val="700"/>
              </a:spcBef>
              <a:buClr>
                <a:srgbClr val="006600"/>
              </a:buClr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altLang="fr-FR" sz="1600" dirty="0" smtClean="0">
              <a:solidFill>
                <a:srgbClr val="0000FF"/>
              </a:solidFill>
            </a:endParaRPr>
          </a:p>
          <a:p>
            <a:pPr marL="0" indent="0" defTabSz="457200">
              <a:lnSpc>
                <a:spcPct val="80000"/>
              </a:lnSpc>
              <a:spcBef>
                <a:spcPts val="700"/>
              </a:spcBef>
              <a:buClr>
                <a:srgbClr val="006600"/>
              </a:buClr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altLang="fr-FR" sz="2800" dirty="0" smtClean="0">
                <a:solidFill>
                  <a:srgbClr val="0000CC"/>
                </a:solidFill>
              </a:rPr>
              <a:t>Wednesday 13</a:t>
            </a:r>
          </a:p>
          <a:p>
            <a:pPr marL="0" indent="0" defTabSz="457200">
              <a:lnSpc>
                <a:spcPct val="80000"/>
              </a:lnSpc>
              <a:spcBef>
                <a:spcPts val="700"/>
              </a:spcBef>
              <a:buClr>
                <a:srgbClr val="006600"/>
              </a:buClr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altLang="fr-FR" sz="2400" dirty="0"/>
              <a:t>  -  Status of beamline alignment, hardware and software at </a:t>
            </a:r>
            <a:r>
              <a:rPr lang="en-US" altLang="fr-FR" sz="2400" dirty="0" smtClean="0"/>
              <a:t>ATF</a:t>
            </a:r>
          </a:p>
          <a:p>
            <a:pPr marL="0" indent="0" defTabSz="457200">
              <a:lnSpc>
                <a:spcPct val="80000"/>
              </a:lnSpc>
              <a:spcBef>
                <a:spcPts val="700"/>
              </a:spcBef>
              <a:buClr>
                <a:srgbClr val="006600"/>
              </a:buClr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altLang="fr-FR" sz="2400" dirty="0"/>
              <a:t> </a:t>
            </a:r>
            <a:r>
              <a:rPr lang="en-US" altLang="fr-FR" sz="2400" dirty="0" smtClean="0"/>
              <a:t> </a:t>
            </a:r>
            <a:r>
              <a:rPr lang="en-US" altLang="fr-FR" sz="2400" dirty="0"/>
              <a:t>-  </a:t>
            </a:r>
            <a:r>
              <a:rPr lang="en-US" altLang="fr-FR" sz="2400" dirty="0" smtClean="0">
                <a:solidFill>
                  <a:srgbClr val="C00000"/>
                </a:solidFill>
              </a:rPr>
              <a:t>19</a:t>
            </a:r>
            <a:r>
              <a:rPr lang="en-US" altLang="fr-FR" sz="2400" baseline="30000" dirty="0" smtClean="0">
                <a:solidFill>
                  <a:srgbClr val="C00000"/>
                </a:solidFill>
              </a:rPr>
              <a:t>th</a:t>
            </a:r>
            <a:r>
              <a:rPr lang="en-US" altLang="fr-FR" sz="2400" dirty="0" smtClean="0">
                <a:solidFill>
                  <a:srgbClr val="C00000"/>
                </a:solidFill>
              </a:rPr>
              <a:t> Technical Board &amp; System Group Coordinator Session</a:t>
            </a:r>
          </a:p>
          <a:p>
            <a:pPr marL="0" indent="0" defTabSz="457200">
              <a:lnSpc>
                <a:spcPct val="80000"/>
              </a:lnSpc>
              <a:spcBef>
                <a:spcPts val="700"/>
              </a:spcBef>
              <a:buClr>
                <a:srgbClr val="006600"/>
              </a:buClr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altLang="fr-FR" sz="1000" dirty="0" smtClean="0">
              <a:solidFill>
                <a:srgbClr val="0000CC"/>
              </a:solidFill>
            </a:endParaRPr>
          </a:p>
          <a:p>
            <a:pPr marL="0" indent="0" defTabSz="457200">
              <a:lnSpc>
                <a:spcPct val="80000"/>
              </a:lnSpc>
              <a:spcBef>
                <a:spcPts val="700"/>
              </a:spcBef>
              <a:buClr>
                <a:srgbClr val="006600"/>
              </a:buClr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altLang="fr-FR" sz="2800" dirty="0" smtClean="0">
                <a:solidFill>
                  <a:srgbClr val="0000CC"/>
                </a:solidFill>
              </a:rPr>
              <a:t>Thursday 14 </a:t>
            </a:r>
          </a:p>
          <a:p>
            <a:pPr marL="0" indent="0" defTabSz="457200">
              <a:lnSpc>
                <a:spcPct val="80000"/>
              </a:lnSpc>
              <a:spcBef>
                <a:spcPts val="700"/>
              </a:spcBef>
              <a:buClr>
                <a:srgbClr val="006600"/>
              </a:buClr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altLang="fr-FR" sz="2400" dirty="0"/>
              <a:t>  - Status of beam tuning for 37nm beam (Goal-1</a:t>
            </a:r>
            <a:r>
              <a:rPr lang="en-US" altLang="fr-FR" sz="2400" dirty="0" smtClean="0"/>
              <a:t>)</a:t>
            </a:r>
          </a:p>
          <a:p>
            <a:pPr marL="0" indent="0" defTabSz="457200">
              <a:lnSpc>
                <a:spcPct val="80000"/>
              </a:lnSpc>
              <a:spcBef>
                <a:spcPts val="700"/>
              </a:spcBef>
              <a:buClr>
                <a:srgbClr val="006600"/>
              </a:buClr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altLang="fr-FR" sz="2400" dirty="0"/>
              <a:t>  - Beam size tuning at the nominal beam intensity, </a:t>
            </a:r>
            <a:r>
              <a:rPr lang="en-US" altLang="fr-FR" sz="2400" dirty="0" err="1"/>
              <a:t>wakefield</a:t>
            </a:r>
            <a:r>
              <a:rPr lang="en-US" altLang="fr-FR" sz="2400" dirty="0"/>
              <a:t> issues </a:t>
            </a:r>
            <a:endParaRPr lang="en-US" altLang="fr-FR" sz="2400" dirty="0" smtClean="0"/>
          </a:p>
          <a:p>
            <a:pPr marL="0" indent="0" defTabSz="457200">
              <a:lnSpc>
                <a:spcPct val="80000"/>
              </a:lnSpc>
              <a:spcBef>
                <a:spcPts val="700"/>
              </a:spcBef>
              <a:buClr>
                <a:srgbClr val="006600"/>
              </a:buClr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altLang="fr-FR" sz="1000" dirty="0" smtClean="0">
              <a:solidFill>
                <a:srgbClr val="0000CC"/>
              </a:solidFill>
            </a:endParaRPr>
          </a:p>
          <a:p>
            <a:pPr marL="0" indent="0" defTabSz="457200">
              <a:lnSpc>
                <a:spcPct val="80000"/>
              </a:lnSpc>
              <a:spcBef>
                <a:spcPts val="700"/>
              </a:spcBef>
              <a:buClr>
                <a:srgbClr val="006600"/>
              </a:buClr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altLang="fr-FR" sz="2800" dirty="0" smtClean="0">
                <a:solidFill>
                  <a:srgbClr val="0000CC"/>
                </a:solidFill>
              </a:rPr>
              <a:t>Friday 15</a:t>
            </a:r>
          </a:p>
          <a:p>
            <a:pPr marL="0" indent="0" defTabSz="457200">
              <a:lnSpc>
                <a:spcPct val="80000"/>
              </a:lnSpc>
              <a:spcBef>
                <a:spcPts val="700"/>
              </a:spcBef>
              <a:buClr>
                <a:srgbClr val="006600"/>
              </a:buClr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altLang="fr-FR" sz="2400" dirty="0"/>
              <a:t>  - IP beam stabilization at nanometer </a:t>
            </a:r>
            <a:r>
              <a:rPr lang="en-US" altLang="fr-FR" sz="2400" dirty="0" smtClean="0"/>
              <a:t>level (Goal-2)</a:t>
            </a:r>
          </a:p>
          <a:p>
            <a:pPr marL="0" indent="0" defTabSz="457200">
              <a:lnSpc>
                <a:spcPct val="80000"/>
              </a:lnSpc>
              <a:spcBef>
                <a:spcPts val="700"/>
              </a:spcBef>
              <a:buClr>
                <a:srgbClr val="006600"/>
              </a:buClr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altLang="fr-FR" sz="2400" dirty="0"/>
              <a:t>  - Future </a:t>
            </a:r>
            <a:r>
              <a:rPr lang="en-US" altLang="fr-FR" sz="2400" dirty="0" smtClean="0"/>
              <a:t>Plans</a:t>
            </a:r>
            <a:endParaRPr lang="en-US" altLang="fr-FR" sz="2400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44016"/>
            <a:ext cx="8459377" cy="20608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26882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46856" y="2204864"/>
            <a:ext cx="3621088" cy="648072"/>
          </a:xfrm>
        </p:spPr>
        <p:txBody>
          <a:bodyPr>
            <a:noAutofit/>
          </a:bodyPr>
          <a:lstStyle/>
          <a:p>
            <a:r>
              <a:rPr lang="en-US" sz="5400" dirty="0" smtClean="0"/>
              <a:t>Participants</a:t>
            </a:r>
            <a:endParaRPr lang="fr-FR" sz="6600" dirty="0"/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4788024" y="260648"/>
            <a:ext cx="4248472" cy="6597352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lIns="90000" tIns="46800" rIns="90000" bIns="4680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457200">
              <a:lnSpc>
                <a:spcPct val="80000"/>
              </a:lnSpc>
              <a:spcBef>
                <a:spcPts val="700"/>
              </a:spcBef>
              <a:buClr>
                <a:srgbClr val="006600"/>
              </a:buClr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altLang="fr-FR" sz="1300" i="1" dirty="0" smtClean="0">
                <a:solidFill>
                  <a:srgbClr val="0000CC"/>
                </a:solidFill>
              </a:rPr>
              <a:t>* ARAKI Sakae, KEK Japan</a:t>
            </a:r>
          </a:p>
          <a:p>
            <a:pPr marL="0" indent="0" defTabSz="457200">
              <a:lnSpc>
                <a:spcPct val="80000"/>
              </a:lnSpc>
              <a:spcBef>
                <a:spcPts val="700"/>
              </a:spcBef>
              <a:buClr>
                <a:srgbClr val="006600"/>
              </a:buClr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altLang="fr-FR" sz="1300" dirty="0" smtClean="0">
                <a:solidFill>
                  <a:srgbClr val="0000CC"/>
                </a:solidFill>
              </a:rPr>
              <a:t>* BAMBADE </a:t>
            </a:r>
            <a:r>
              <a:rPr lang="en-US" altLang="fr-FR" sz="1300" dirty="0">
                <a:solidFill>
                  <a:srgbClr val="0000CC"/>
                </a:solidFill>
              </a:rPr>
              <a:t>Philip CNRS LAL IN2P3 France</a:t>
            </a:r>
          </a:p>
          <a:p>
            <a:pPr marL="0" indent="0" defTabSz="457200">
              <a:lnSpc>
                <a:spcPct val="80000"/>
              </a:lnSpc>
              <a:spcBef>
                <a:spcPts val="700"/>
              </a:spcBef>
              <a:buClr>
                <a:srgbClr val="006600"/>
              </a:buClr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altLang="fr-FR" sz="1300" dirty="0" smtClean="0">
                <a:solidFill>
                  <a:srgbClr val="0000CC"/>
                </a:solidFill>
              </a:rPr>
              <a:t>   BERGAMASCHI </a:t>
            </a:r>
            <a:r>
              <a:rPr lang="en-US" altLang="fr-FR" sz="1300" dirty="0">
                <a:solidFill>
                  <a:srgbClr val="0000CC"/>
                </a:solidFill>
              </a:rPr>
              <a:t>Michele CERN Switzerland</a:t>
            </a:r>
          </a:p>
          <a:p>
            <a:pPr marL="0" indent="0" defTabSz="457200">
              <a:lnSpc>
                <a:spcPct val="80000"/>
              </a:lnSpc>
              <a:spcBef>
                <a:spcPts val="700"/>
              </a:spcBef>
              <a:buClr>
                <a:srgbClr val="006600"/>
              </a:buClr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altLang="fr-FR" sz="1300" dirty="0" smtClean="0">
                <a:solidFill>
                  <a:srgbClr val="C00000"/>
                </a:solidFill>
              </a:rPr>
              <a:t>* BETT </a:t>
            </a:r>
            <a:r>
              <a:rPr lang="en-US" altLang="fr-FR" sz="1300" dirty="0">
                <a:solidFill>
                  <a:srgbClr val="C00000"/>
                </a:solidFill>
              </a:rPr>
              <a:t>Douglas CERN </a:t>
            </a:r>
            <a:r>
              <a:rPr lang="en-US" altLang="fr-FR" sz="1300" dirty="0" smtClean="0">
                <a:solidFill>
                  <a:srgbClr val="C00000"/>
                </a:solidFill>
              </a:rPr>
              <a:t>Switzerland</a:t>
            </a:r>
          </a:p>
          <a:p>
            <a:pPr marL="0" indent="0" defTabSz="457200">
              <a:lnSpc>
                <a:spcPct val="80000"/>
              </a:lnSpc>
              <a:spcBef>
                <a:spcPts val="700"/>
              </a:spcBef>
              <a:buClr>
                <a:srgbClr val="006600"/>
              </a:buClr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altLang="fr-FR" sz="1300" dirty="0" smtClean="0">
                <a:solidFill>
                  <a:srgbClr val="C00000"/>
                </a:solidFill>
              </a:rPr>
              <a:t>* BLASKOVIC </a:t>
            </a:r>
            <a:r>
              <a:rPr lang="en-US" altLang="fr-FR" sz="1300" dirty="0">
                <a:solidFill>
                  <a:srgbClr val="C00000"/>
                </a:solidFill>
              </a:rPr>
              <a:t>KRALIEVIC, Neven Oxford University </a:t>
            </a:r>
            <a:r>
              <a:rPr lang="en-US" altLang="fr-FR" sz="1300" dirty="0" smtClean="0">
                <a:solidFill>
                  <a:srgbClr val="C00000"/>
                </a:solidFill>
              </a:rPr>
              <a:t>U.K</a:t>
            </a:r>
            <a:endParaRPr lang="en-US" altLang="fr-FR" sz="1300" dirty="0">
              <a:solidFill>
                <a:srgbClr val="C00000"/>
              </a:solidFill>
            </a:endParaRPr>
          </a:p>
          <a:p>
            <a:pPr marL="0" indent="0" defTabSz="457200">
              <a:lnSpc>
                <a:spcPct val="80000"/>
              </a:lnSpc>
              <a:spcBef>
                <a:spcPts val="700"/>
              </a:spcBef>
              <a:buClr>
                <a:srgbClr val="006600"/>
              </a:buClr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altLang="fr-FR" sz="1300" dirty="0" smtClean="0">
                <a:solidFill>
                  <a:srgbClr val="C00000"/>
                </a:solidFill>
              </a:rPr>
              <a:t>* BROMWICH </a:t>
            </a:r>
            <a:r>
              <a:rPr lang="en-US" altLang="fr-FR" sz="1300" dirty="0" err="1">
                <a:solidFill>
                  <a:srgbClr val="C00000"/>
                </a:solidFill>
              </a:rPr>
              <a:t>Talitha</a:t>
            </a:r>
            <a:r>
              <a:rPr lang="en-US" altLang="fr-FR" sz="1300" dirty="0">
                <a:solidFill>
                  <a:srgbClr val="C00000"/>
                </a:solidFill>
              </a:rPr>
              <a:t> University of Oxford U.K</a:t>
            </a:r>
          </a:p>
          <a:p>
            <a:pPr marL="0" indent="0" defTabSz="457200">
              <a:lnSpc>
                <a:spcPct val="80000"/>
              </a:lnSpc>
              <a:spcBef>
                <a:spcPts val="700"/>
              </a:spcBef>
              <a:buClr>
                <a:srgbClr val="006600"/>
              </a:buClr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altLang="fr-FR" sz="1300" dirty="0" smtClean="0">
                <a:solidFill>
                  <a:srgbClr val="0000CC"/>
                </a:solidFill>
              </a:rPr>
              <a:t>   BURROWS </a:t>
            </a:r>
            <a:r>
              <a:rPr lang="en-US" altLang="fr-FR" sz="1300" dirty="0">
                <a:solidFill>
                  <a:srgbClr val="0000CC"/>
                </a:solidFill>
              </a:rPr>
              <a:t>Philip Oxford University U.K</a:t>
            </a:r>
          </a:p>
          <a:p>
            <a:pPr marL="0" indent="0" defTabSz="457200">
              <a:lnSpc>
                <a:spcPct val="80000"/>
              </a:lnSpc>
              <a:spcBef>
                <a:spcPts val="700"/>
              </a:spcBef>
              <a:buClr>
                <a:srgbClr val="006600"/>
              </a:buClr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altLang="fr-FR" sz="1300" dirty="0" smtClean="0">
                <a:solidFill>
                  <a:srgbClr val="0000CC"/>
                </a:solidFill>
              </a:rPr>
              <a:t>   FAUS-GOLFE </a:t>
            </a:r>
            <a:r>
              <a:rPr lang="en-US" altLang="fr-FR" sz="1300" dirty="0">
                <a:solidFill>
                  <a:srgbClr val="0000CC"/>
                </a:solidFill>
              </a:rPr>
              <a:t>Angeles IFIC - LAL Spain</a:t>
            </a:r>
          </a:p>
          <a:p>
            <a:pPr marL="0" indent="0" defTabSz="457200">
              <a:lnSpc>
                <a:spcPct val="80000"/>
              </a:lnSpc>
              <a:spcBef>
                <a:spcPts val="700"/>
              </a:spcBef>
              <a:buClr>
                <a:srgbClr val="006600"/>
              </a:buClr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altLang="fr-FR" sz="1300" dirty="0" smtClean="0">
                <a:solidFill>
                  <a:srgbClr val="C00000"/>
                </a:solidFill>
              </a:rPr>
              <a:t>* FUSTER </a:t>
            </a:r>
            <a:r>
              <a:rPr lang="en-US" altLang="fr-FR" sz="1300" dirty="0" err="1">
                <a:solidFill>
                  <a:srgbClr val="C00000"/>
                </a:solidFill>
              </a:rPr>
              <a:t>Nuria</a:t>
            </a:r>
            <a:r>
              <a:rPr lang="en-US" altLang="fr-FR" sz="1300" dirty="0">
                <a:solidFill>
                  <a:srgbClr val="C00000"/>
                </a:solidFill>
              </a:rPr>
              <a:t> IFIC </a:t>
            </a:r>
            <a:r>
              <a:rPr lang="en-US" altLang="fr-FR" sz="1300" dirty="0" smtClean="0">
                <a:solidFill>
                  <a:srgbClr val="C00000"/>
                </a:solidFill>
              </a:rPr>
              <a:t>Spain</a:t>
            </a:r>
          </a:p>
          <a:p>
            <a:pPr marL="0" indent="0" defTabSz="457200">
              <a:lnSpc>
                <a:spcPct val="80000"/>
              </a:lnSpc>
              <a:spcBef>
                <a:spcPts val="700"/>
              </a:spcBef>
              <a:buClr>
                <a:srgbClr val="006600"/>
              </a:buClr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altLang="fr-FR" sz="1300" i="1" dirty="0" smtClean="0">
                <a:solidFill>
                  <a:srgbClr val="C00000"/>
                </a:solidFill>
              </a:rPr>
              <a:t>* JANG, Si-Won KNU Korea</a:t>
            </a:r>
          </a:p>
          <a:p>
            <a:pPr marL="0" indent="0" defTabSz="457200">
              <a:lnSpc>
                <a:spcPct val="80000"/>
              </a:lnSpc>
              <a:spcBef>
                <a:spcPts val="700"/>
              </a:spcBef>
              <a:buClr>
                <a:srgbClr val="006600"/>
              </a:buClr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altLang="fr-FR" sz="1300" i="1" dirty="0" smtClean="0">
                <a:solidFill>
                  <a:srgbClr val="0000CC"/>
                </a:solidFill>
              </a:rPr>
              <a:t>* JEREMIE, Andrea CNRS LAPP IN2P3 France</a:t>
            </a:r>
          </a:p>
          <a:p>
            <a:pPr marL="0" indent="0" defTabSz="457200">
              <a:lnSpc>
                <a:spcPct val="80000"/>
              </a:lnSpc>
              <a:spcBef>
                <a:spcPts val="700"/>
              </a:spcBef>
              <a:buClr>
                <a:srgbClr val="006600"/>
              </a:buClr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altLang="fr-FR" sz="1300" i="1" dirty="0" smtClean="0">
                <a:solidFill>
                  <a:srgbClr val="C00000"/>
                </a:solidFill>
              </a:rPr>
              <a:t>* KANO, </a:t>
            </a:r>
            <a:r>
              <a:rPr lang="en-US" altLang="fr-FR" sz="1300" i="1" dirty="0" err="1" smtClean="0">
                <a:solidFill>
                  <a:srgbClr val="C00000"/>
                </a:solidFill>
              </a:rPr>
              <a:t>Yuya</a:t>
            </a:r>
            <a:r>
              <a:rPr lang="en-US" altLang="fr-FR" sz="1300" i="1" dirty="0">
                <a:solidFill>
                  <a:srgbClr val="C00000"/>
                </a:solidFill>
              </a:rPr>
              <a:t> </a:t>
            </a:r>
            <a:r>
              <a:rPr lang="en-US" altLang="fr-FR" sz="1300" i="1" dirty="0" smtClean="0">
                <a:solidFill>
                  <a:srgbClr val="C00000"/>
                </a:solidFill>
              </a:rPr>
              <a:t>University of Tokyo Japan</a:t>
            </a:r>
          </a:p>
          <a:p>
            <a:pPr marL="0" indent="0" defTabSz="457200">
              <a:lnSpc>
                <a:spcPct val="80000"/>
              </a:lnSpc>
              <a:spcBef>
                <a:spcPts val="700"/>
              </a:spcBef>
              <a:buClr>
                <a:srgbClr val="006600"/>
              </a:buClr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altLang="fr-FR" sz="1300" dirty="0" smtClean="0">
                <a:solidFill>
                  <a:srgbClr val="0000CC"/>
                </a:solidFill>
              </a:rPr>
              <a:t>* KIEFFER </a:t>
            </a:r>
            <a:r>
              <a:rPr lang="en-US" altLang="fr-FR" sz="1300" dirty="0">
                <a:solidFill>
                  <a:srgbClr val="0000CC"/>
                </a:solidFill>
              </a:rPr>
              <a:t>Robert CERN </a:t>
            </a:r>
            <a:r>
              <a:rPr lang="en-US" altLang="fr-FR" sz="1300" dirty="0" smtClean="0">
                <a:solidFill>
                  <a:srgbClr val="0000CC"/>
                </a:solidFill>
              </a:rPr>
              <a:t>Switzerland</a:t>
            </a:r>
          </a:p>
          <a:p>
            <a:pPr marL="0" indent="0" defTabSz="457200">
              <a:lnSpc>
                <a:spcPct val="80000"/>
              </a:lnSpc>
              <a:spcBef>
                <a:spcPts val="700"/>
              </a:spcBef>
              <a:buClr>
                <a:srgbClr val="006600"/>
              </a:buClr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altLang="fr-FR" sz="1300" i="1" dirty="0" smtClean="0">
                <a:solidFill>
                  <a:srgbClr val="0000CC"/>
                </a:solidFill>
              </a:rPr>
              <a:t>* KUBO, Kiyoshi, KEK Japan</a:t>
            </a:r>
          </a:p>
          <a:p>
            <a:pPr marL="0" indent="0" defTabSz="457200">
              <a:lnSpc>
                <a:spcPct val="80000"/>
              </a:lnSpc>
              <a:spcBef>
                <a:spcPts val="700"/>
              </a:spcBef>
              <a:buClr>
                <a:srgbClr val="006600"/>
              </a:buClr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altLang="fr-FR" sz="1300" i="1" dirty="0" smtClean="0">
                <a:solidFill>
                  <a:srgbClr val="0000CC"/>
                </a:solidFill>
              </a:rPr>
              <a:t>* NAITO Takashi, KEK Japan</a:t>
            </a:r>
          </a:p>
          <a:p>
            <a:pPr marL="0" indent="0" defTabSz="457200">
              <a:lnSpc>
                <a:spcPct val="80000"/>
              </a:lnSpc>
              <a:spcBef>
                <a:spcPts val="700"/>
              </a:spcBef>
              <a:buClr>
                <a:srgbClr val="006600"/>
              </a:buClr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altLang="fr-FR" sz="1300" i="1" dirty="0" smtClean="0">
                <a:solidFill>
                  <a:srgbClr val="0000CC"/>
                </a:solidFill>
              </a:rPr>
              <a:t>* OKUGI, Toshiyuki KEK Japan</a:t>
            </a:r>
          </a:p>
          <a:p>
            <a:pPr marL="0" indent="0" defTabSz="457200">
              <a:lnSpc>
                <a:spcPct val="80000"/>
              </a:lnSpc>
              <a:spcBef>
                <a:spcPts val="700"/>
              </a:spcBef>
              <a:buClr>
                <a:srgbClr val="006600"/>
              </a:buClr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altLang="fr-FR" sz="1300" dirty="0" smtClean="0">
                <a:solidFill>
                  <a:srgbClr val="C00000"/>
                </a:solidFill>
              </a:rPr>
              <a:t>* PATECKI Marcin CERN Switzerland</a:t>
            </a:r>
          </a:p>
          <a:p>
            <a:pPr marL="0" indent="0" defTabSz="457200">
              <a:lnSpc>
                <a:spcPct val="80000"/>
              </a:lnSpc>
              <a:spcBef>
                <a:spcPts val="700"/>
              </a:spcBef>
              <a:buClr>
                <a:srgbClr val="006600"/>
              </a:buClr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altLang="fr-FR" sz="1300" dirty="0" smtClean="0">
                <a:solidFill>
                  <a:srgbClr val="C00000"/>
                </a:solidFill>
              </a:rPr>
              <a:t>* PLASSARD Fabien CERN Switzerland</a:t>
            </a:r>
          </a:p>
          <a:p>
            <a:pPr marL="0" indent="0" defTabSz="457200">
              <a:lnSpc>
                <a:spcPct val="80000"/>
              </a:lnSpc>
              <a:spcBef>
                <a:spcPts val="700"/>
              </a:spcBef>
              <a:buClr>
                <a:srgbClr val="006600"/>
              </a:buClr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altLang="fr-FR" sz="1300" dirty="0" smtClean="0">
                <a:solidFill>
                  <a:srgbClr val="C00000"/>
                </a:solidFill>
              </a:rPr>
              <a:t>   SCHUETZ Anne DESY Germany</a:t>
            </a:r>
          </a:p>
          <a:p>
            <a:pPr marL="0" indent="0" defTabSz="457200">
              <a:lnSpc>
                <a:spcPct val="80000"/>
              </a:lnSpc>
              <a:spcBef>
                <a:spcPts val="700"/>
              </a:spcBef>
              <a:buClr>
                <a:srgbClr val="006600"/>
              </a:buClr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altLang="fr-FR" sz="1300" dirty="0" smtClean="0">
                <a:solidFill>
                  <a:srgbClr val="0000CC"/>
                </a:solidFill>
              </a:rPr>
              <a:t>* TAUCHI Toshiaki KEK Japan</a:t>
            </a:r>
          </a:p>
          <a:p>
            <a:pPr marL="0" indent="0" defTabSz="457200">
              <a:lnSpc>
                <a:spcPct val="80000"/>
              </a:lnSpc>
              <a:spcBef>
                <a:spcPts val="700"/>
              </a:spcBef>
              <a:buClr>
                <a:srgbClr val="006600"/>
              </a:buClr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altLang="fr-FR" sz="1300" dirty="0" smtClean="0">
                <a:solidFill>
                  <a:srgbClr val="0000CC"/>
                </a:solidFill>
              </a:rPr>
              <a:t>* TERUNUMA </a:t>
            </a:r>
            <a:r>
              <a:rPr lang="en-US" altLang="fr-FR" sz="1300" dirty="0" err="1" smtClean="0">
                <a:solidFill>
                  <a:srgbClr val="0000CC"/>
                </a:solidFill>
              </a:rPr>
              <a:t>Nobuhiro</a:t>
            </a:r>
            <a:r>
              <a:rPr lang="en-US" altLang="fr-FR" sz="1300" dirty="0" smtClean="0">
                <a:solidFill>
                  <a:srgbClr val="0000CC"/>
                </a:solidFill>
              </a:rPr>
              <a:t> KEK Japan</a:t>
            </a:r>
          </a:p>
          <a:p>
            <a:pPr marL="0" indent="0" defTabSz="457200">
              <a:lnSpc>
                <a:spcPct val="80000"/>
              </a:lnSpc>
              <a:spcBef>
                <a:spcPts val="700"/>
              </a:spcBef>
              <a:buClr>
                <a:srgbClr val="006600"/>
              </a:buClr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altLang="fr-FR" sz="1300" i="1" dirty="0" smtClean="0">
                <a:solidFill>
                  <a:srgbClr val="0000CC"/>
                </a:solidFill>
              </a:rPr>
              <a:t>   TOMAS Rogelio CERN Switzerland</a:t>
            </a:r>
          </a:p>
          <a:p>
            <a:pPr marL="0" indent="0" defTabSz="457200">
              <a:lnSpc>
                <a:spcPct val="80000"/>
              </a:lnSpc>
              <a:spcBef>
                <a:spcPts val="700"/>
              </a:spcBef>
              <a:buClr>
                <a:srgbClr val="006600"/>
              </a:buClr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altLang="fr-FR" sz="1300" dirty="0" smtClean="0">
                <a:solidFill>
                  <a:srgbClr val="0000CC"/>
                </a:solidFill>
              </a:rPr>
              <a:t>* WALLON </a:t>
            </a:r>
            <a:r>
              <a:rPr lang="en-US" altLang="fr-FR" sz="1300" dirty="0" err="1" smtClean="0">
                <a:solidFill>
                  <a:srgbClr val="0000CC"/>
                </a:solidFill>
              </a:rPr>
              <a:t>Sandry</a:t>
            </a:r>
            <a:r>
              <a:rPr lang="en-US" altLang="fr-FR" sz="1300" dirty="0" smtClean="0">
                <a:solidFill>
                  <a:srgbClr val="0000CC"/>
                </a:solidFill>
              </a:rPr>
              <a:t> CNRS LAL IN2P3 France</a:t>
            </a:r>
          </a:p>
          <a:p>
            <a:pPr marL="0" indent="0" defTabSz="457200">
              <a:lnSpc>
                <a:spcPct val="80000"/>
              </a:lnSpc>
              <a:spcBef>
                <a:spcPts val="700"/>
              </a:spcBef>
              <a:buClr>
                <a:srgbClr val="006600"/>
              </a:buClr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altLang="fr-FR" sz="1300" dirty="0" smtClean="0">
                <a:solidFill>
                  <a:srgbClr val="0000CC"/>
                </a:solidFill>
              </a:rPr>
              <a:t>   WHITE Glen SLAC USA</a:t>
            </a:r>
          </a:p>
          <a:p>
            <a:pPr marL="0" indent="0" defTabSz="457200">
              <a:lnSpc>
                <a:spcPct val="80000"/>
              </a:lnSpc>
              <a:spcBef>
                <a:spcPts val="700"/>
              </a:spcBef>
              <a:buClr>
                <a:srgbClr val="006600"/>
              </a:buClr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altLang="fr-FR" sz="1300" dirty="0" smtClean="0">
                <a:solidFill>
                  <a:srgbClr val="0000CC"/>
                </a:solidFill>
              </a:rPr>
              <a:t>   YAMAMOTO Akira KEK &amp; CERN Japan</a:t>
            </a:r>
          </a:p>
          <a:p>
            <a:pPr marL="0" indent="0" defTabSz="457200">
              <a:lnSpc>
                <a:spcPct val="80000"/>
              </a:lnSpc>
              <a:spcBef>
                <a:spcPts val="700"/>
              </a:spcBef>
              <a:buClr>
                <a:srgbClr val="006600"/>
              </a:buClr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altLang="fr-FR" sz="1300" dirty="0" smtClean="0">
                <a:solidFill>
                  <a:srgbClr val="C00000"/>
                </a:solidFill>
              </a:rPr>
              <a:t>   YANG </a:t>
            </a:r>
            <a:r>
              <a:rPr lang="en-US" altLang="fr-FR" sz="1300" dirty="0" err="1" smtClean="0">
                <a:solidFill>
                  <a:srgbClr val="C00000"/>
                </a:solidFill>
              </a:rPr>
              <a:t>Renjun</a:t>
            </a:r>
            <a:r>
              <a:rPr lang="en-US" altLang="fr-FR" sz="1300" dirty="0" smtClean="0">
                <a:solidFill>
                  <a:srgbClr val="C00000"/>
                </a:solidFill>
              </a:rPr>
              <a:t> CNRS LAL IN2P3 France</a:t>
            </a:r>
          </a:p>
        </p:txBody>
      </p:sp>
      <p:sp>
        <p:nvSpPr>
          <p:cNvPr id="15" name="Rectangle 14"/>
          <p:cNvSpPr/>
          <p:nvPr/>
        </p:nvSpPr>
        <p:spPr>
          <a:xfrm>
            <a:off x="179512" y="3789049"/>
            <a:ext cx="4572000" cy="862800"/>
          </a:xfrm>
          <a:prstGeom prst="rect">
            <a:avLst/>
          </a:prstGeom>
        </p:spPr>
        <p:txBody>
          <a:bodyPr>
            <a:spAutoFit/>
          </a:bodyPr>
          <a:lstStyle/>
          <a:p>
            <a:pPr defTabSz="457200">
              <a:lnSpc>
                <a:spcPct val="80000"/>
              </a:lnSpc>
              <a:spcBef>
                <a:spcPts val="700"/>
              </a:spcBef>
              <a:buClr>
                <a:srgbClr val="006600"/>
              </a:buCl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altLang="fr-FR" sz="1600" dirty="0">
                <a:solidFill>
                  <a:srgbClr val="C00000"/>
                </a:solidFill>
              </a:rPr>
              <a:t>on-going or recent </a:t>
            </a:r>
            <a:r>
              <a:rPr lang="en-US" altLang="fr-FR" sz="1600" dirty="0" smtClean="0">
                <a:solidFill>
                  <a:srgbClr val="C00000"/>
                </a:solidFill>
              </a:rPr>
              <a:t>ATF2 graduate student</a:t>
            </a:r>
            <a:endParaRPr lang="en-US" altLang="fr-FR" sz="1600" dirty="0">
              <a:solidFill>
                <a:srgbClr val="C00000"/>
              </a:solidFill>
            </a:endParaRPr>
          </a:p>
          <a:p>
            <a:pPr defTabSz="457200">
              <a:lnSpc>
                <a:spcPct val="80000"/>
              </a:lnSpc>
              <a:spcBef>
                <a:spcPts val="700"/>
              </a:spcBef>
              <a:buClr>
                <a:srgbClr val="006600"/>
              </a:buCl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altLang="fr-FR" sz="1600" i="1" dirty="0" smtClean="0"/>
              <a:t>remote participant</a:t>
            </a:r>
          </a:p>
          <a:p>
            <a:pPr defTabSz="457200">
              <a:lnSpc>
                <a:spcPct val="80000"/>
              </a:lnSpc>
              <a:spcBef>
                <a:spcPts val="700"/>
              </a:spcBef>
              <a:buClr>
                <a:srgbClr val="006600"/>
              </a:buCl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altLang="fr-FR" sz="1600" i="1" dirty="0" smtClean="0"/>
              <a:t>* </a:t>
            </a:r>
            <a:r>
              <a:rPr lang="en-US" altLang="fr-FR" sz="1600" dirty="0" smtClean="0"/>
              <a:t>speaker</a:t>
            </a:r>
            <a:endParaRPr lang="en-US" altLang="fr-FR" sz="1600" dirty="0"/>
          </a:p>
        </p:txBody>
      </p:sp>
    </p:spTree>
    <p:extLst>
      <p:ext uri="{BB962C8B-B14F-4D97-AF65-F5344CB8AC3E}">
        <p14:creationId xmlns:p14="http://schemas.microsoft.com/office/powerpoint/2010/main" val="257775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 txBox="1">
            <a:spLocks/>
          </p:cNvSpPr>
          <p:nvPr/>
        </p:nvSpPr>
        <p:spPr>
          <a:xfrm>
            <a:off x="109184" y="134048"/>
            <a:ext cx="8964489" cy="61657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1" dirty="0" smtClean="0">
                <a:solidFill>
                  <a:srgbClr val="0000FF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</a:rPr>
              <a:t>WP2 : </a:t>
            </a:r>
            <a:r>
              <a:rPr lang="en-US" sz="3600" b="1" dirty="0" err="1">
                <a:solidFill>
                  <a:srgbClr val="0000FF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</a:rPr>
              <a:t>S</a:t>
            </a:r>
            <a:r>
              <a:rPr lang="en-US" sz="3600" b="1" dirty="0" err="1" smtClean="0">
                <a:solidFill>
                  <a:srgbClr val="0000FF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</a:rPr>
              <a:t>econdment</a:t>
            </a:r>
            <a:r>
              <a:rPr lang="en-US" sz="3600" b="1" dirty="0" smtClean="0">
                <a:solidFill>
                  <a:srgbClr val="0000FF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</a:rPr>
              <a:t> </a:t>
            </a:r>
            <a:r>
              <a:rPr lang="en-US" sz="3600" b="1" dirty="0" smtClean="0">
                <a:solidFill>
                  <a:srgbClr val="0000FF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</a:rPr>
              <a:t>report </a:t>
            </a:r>
            <a:endParaRPr lang="fr-FR" sz="1600" b="1" dirty="0">
              <a:solidFill>
                <a:srgbClr val="0000FF"/>
              </a:solidFill>
              <a:latin typeface="Lucida Sans Unicode" panose="020B0602030504020204" pitchFamily="34" charset="0"/>
              <a:cs typeface="Lucida Sans Unicode" panose="020B0602030504020204" pitchFamily="34" charset="0"/>
            </a:endParaRPr>
          </a:p>
        </p:txBody>
      </p:sp>
      <p:pic>
        <p:nvPicPr>
          <p:cNvPr id="3" name="Picture 2" descr="Screen Shot 2016-05-26 at 11.04.50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045" y="848135"/>
            <a:ext cx="7835456" cy="298840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Rectangle à coins arrondis 3"/>
          <p:cNvSpPr/>
          <p:nvPr/>
        </p:nvSpPr>
        <p:spPr>
          <a:xfrm>
            <a:off x="567577" y="1844467"/>
            <a:ext cx="7725114" cy="245616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Rectangle 4"/>
          <p:cNvSpPr/>
          <p:nvPr/>
        </p:nvSpPr>
        <p:spPr>
          <a:xfrm>
            <a:off x="189193" y="3961800"/>
            <a:ext cx="8884480" cy="26007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Total in contract = 163 months </a:t>
            </a:r>
            <a:r>
              <a:rPr lang="en-US" dirty="0" smtClean="0">
                <a:sym typeface="Symbol"/>
              </a:rPr>
              <a:t> </a:t>
            </a:r>
            <a:r>
              <a:rPr lang="en-US" dirty="0" smtClean="0"/>
              <a:t>have </a:t>
            </a:r>
            <a:r>
              <a:rPr lang="en-US" dirty="0"/>
              <a:t>used </a:t>
            </a:r>
            <a:r>
              <a:rPr lang="en-US" dirty="0" smtClean="0"/>
              <a:t>12.3 % </a:t>
            </a:r>
            <a:r>
              <a:rPr lang="en-US" dirty="0"/>
              <a:t>so far, less than </a:t>
            </a:r>
            <a:r>
              <a:rPr lang="en-US" dirty="0" smtClean="0">
                <a:sym typeface="Symbol"/>
              </a:rPr>
              <a:t></a:t>
            </a:r>
            <a:r>
              <a:rPr lang="en-US" dirty="0" smtClean="0"/>
              <a:t> </a:t>
            </a:r>
            <a:r>
              <a:rPr lang="en-US" dirty="0"/>
              <a:t>30% expected…</a:t>
            </a:r>
          </a:p>
          <a:p>
            <a:endParaRPr lang="en-US" sz="100" b="1" dirty="0" smtClean="0">
              <a:solidFill>
                <a:srgbClr val="C00000"/>
              </a:solidFill>
            </a:endParaRPr>
          </a:p>
          <a:p>
            <a:r>
              <a:rPr lang="en-US" b="1" dirty="0" smtClean="0">
                <a:solidFill>
                  <a:srgbClr val="C00000"/>
                </a:solidFill>
              </a:rPr>
              <a:t>Explanations </a:t>
            </a:r>
            <a:r>
              <a:rPr lang="en-US" dirty="0" smtClean="0"/>
              <a:t>: </a:t>
            </a:r>
          </a:p>
          <a:p>
            <a:r>
              <a:rPr lang="en-US" dirty="0"/>
              <a:t> </a:t>
            </a:r>
            <a:r>
              <a:rPr lang="en-US" dirty="0" smtClean="0"/>
              <a:t>   -  slow start </a:t>
            </a:r>
          </a:p>
          <a:p>
            <a:r>
              <a:rPr lang="en-US" dirty="0"/>
              <a:t> </a:t>
            </a:r>
            <a:r>
              <a:rPr lang="en-US" dirty="0" smtClean="0"/>
              <a:t>   -  about 50</a:t>
            </a:r>
            <a:r>
              <a:rPr lang="en-US" dirty="0"/>
              <a:t>% less ATF beam time in </a:t>
            </a:r>
            <a:r>
              <a:rPr lang="en-US" dirty="0" smtClean="0"/>
              <a:t>2015, limited </a:t>
            </a:r>
            <a:r>
              <a:rPr lang="en-US" dirty="0" smtClean="0"/>
              <a:t>by </a:t>
            </a:r>
            <a:r>
              <a:rPr lang="en-US" dirty="0" smtClean="0"/>
              <a:t>electricity cost</a:t>
            </a:r>
            <a:r>
              <a:rPr lang="en-US" dirty="0" smtClean="0"/>
              <a:t> </a:t>
            </a:r>
            <a:r>
              <a:rPr lang="en-US" b="1" dirty="0" smtClean="0">
                <a:solidFill>
                  <a:srgbClr val="006600"/>
                </a:solidFill>
                <a:sym typeface="Symbol"/>
              </a:rPr>
              <a:t></a:t>
            </a:r>
            <a:r>
              <a:rPr lang="en-US" b="1" dirty="0" smtClean="0">
                <a:solidFill>
                  <a:srgbClr val="006600"/>
                </a:solidFill>
              </a:rPr>
              <a:t> 11 / 21-23 weeks</a:t>
            </a:r>
            <a:endParaRPr lang="en-US" b="1" dirty="0" smtClean="0">
              <a:solidFill>
                <a:srgbClr val="006600"/>
              </a:solidFill>
            </a:endParaRPr>
          </a:p>
          <a:p>
            <a:r>
              <a:rPr lang="en-US" dirty="0"/>
              <a:t> </a:t>
            </a:r>
            <a:r>
              <a:rPr lang="en-US" dirty="0" smtClean="0"/>
              <a:t>   -  eligibility criteria</a:t>
            </a:r>
            <a:r>
              <a:rPr lang="en-US" dirty="0"/>
              <a:t> </a:t>
            </a:r>
            <a:r>
              <a:rPr lang="en-US" dirty="0" smtClean="0"/>
              <a:t>lack clarity and are interpreted non uniformly…</a:t>
            </a:r>
            <a:endParaRPr lang="en-US" dirty="0"/>
          </a:p>
          <a:p>
            <a:r>
              <a:rPr lang="en-US" b="1" dirty="0" smtClean="0">
                <a:solidFill>
                  <a:srgbClr val="C00000"/>
                </a:solidFill>
              </a:rPr>
              <a:t>Mitigation</a:t>
            </a:r>
            <a:r>
              <a:rPr lang="en-US" dirty="0" smtClean="0"/>
              <a:t> :  </a:t>
            </a:r>
          </a:p>
          <a:p>
            <a:r>
              <a:rPr lang="en-US" dirty="0"/>
              <a:t> </a:t>
            </a:r>
            <a:r>
              <a:rPr lang="en-US" dirty="0" smtClean="0"/>
              <a:t>   - extend </a:t>
            </a:r>
            <a:r>
              <a:rPr lang="en-US" dirty="0"/>
              <a:t>scope </a:t>
            </a:r>
            <a:r>
              <a:rPr lang="en-US" dirty="0" smtClean="0"/>
              <a:t>to include research </a:t>
            </a:r>
            <a:r>
              <a:rPr lang="en-US" dirty="0"/>
              <a:t>on </a:t>
            </a:r>
            <a:r>
              <a:rPr lang="en-US" dirty="0" smtClean="0"/>
              <a:t>“</a:t>
            </a:r>
            <a:r>
              <a:rPr lang="en-US" dirty="0" err="1" smtClean="0"/>
              <a:t>nanobeams</a:t>
            </a:r>
            <a:r>
              <a:rPr lang="en-US" dirty="0" smtClean="0"/>
              <a:t>” </a:t>
            </a:r>
            <a:r>
              <a:rPr lang="en-US" dirty="0"/>
              <a:t>at </a:t>
            </a:r>
            <a:r>
              <a:rPr lang="en-US" dirty="0" err="1" smtClean="0"/>
              <a:t>SuperKEKB</a:t>
            </a:r>
            <a:r>
              <a:rPr lang="en-US" dirty="0" smtClean="0"/>
              <a:t>  </a:t>
            </a:r>
            <a:r>
              <a:rPr lang="en-US" b="1" dirty="0" smtClean="0">
                <a:solidFill>
                  <a:srgbClr val="006600"/>
                </a:solidFill>
                <a:sym typeface="Symbol"/>
              </a:rPr>
              <a:t> next slides</a:t>
            </a:r>
            <a:endParaRPr lang="en-US" b="1" dirty="0" smtClean="0">
              <a:solidFill>
                <a:srgbClr val="006600"/>
              </a:solidFill>
            </a:endParaRPr>
          </a:p>
          <a:p>
            <a:r>
              <a:rPr lang="en-US" dirty="0" smtClean="0"/>
              <a:t>    - secure  sufficient </a:t>
            </a:r>
            <a:r>
              <a:rPr lang="en-US" dirty="0"/>
              <a:t>budget for ATF beam time in </a:t>
            </a:r>
            <a:r>
              <a:rPr lang="en-US" dirty="0" smtClean="0"/>
              <a:t>2017-2018 ?</a:t>
            </a:r>
          </a:p>
          <a:p>
            <a:r>
              <a:rPr lang="en-US" dirty="0" smtClean="0"/>
              <a:t>    - clarify eligibility </a:t>
            </a:r>
            <a:r>
              <a:rPr lang="en-US" dirty="0"/>
              <a:t>criteria ? </a:t>
            </a:r>
            <a:r>
              <a:rPr lang="en-US" b="1" dirty="0">
                <a:solidFill>
                  <a:srgbClr val="006600"/>
                </a:solidFill>
                <a:sym typeface="Symbol"/>
              </a:rPr>
              <a:t> </a:t>
            </a:r>
            <a:r>
              <a:rPr lang="en-US" b="1" dirty="0" smtClean="0">
                <a:solidFill>
                  <a:srgbClr val="006600"/>
                </a:solidFill>
                <a:sym typeface="Symbol"/>
              </a:rPr>
              <a:t>for discussion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3461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5178" y="1020273"/>
            <a:ext cx="3999277" cy="1930752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" y="3212976"/>
            <a:ext cx="4618856" cy="33803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7204" y="3420056"/>
            <a:ext cx="4128712" cy="2808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正方形/長方形 3"/>
          <p:cNvSpPr/>
          <p:nvPr/>
        </p:nvSpPr>
        <p:spPr>
          <a:xfrm>
            <a:off x="3059832" y="3212976"/>
            <a:ext cx="1224136" cy="3312368"/>
          </a:xfrm>
          <a:prstGeom prst="rect">
            <a:avLst/>
          </a:prstGeom>
          <a:noFill/>
          <a:ln w="50800">
            <a:solidFill>
              <a:srgbClr val="FF0066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/>
          </a:p>
        </p:txBody>
      </p:sp>
      <p:sp>
        <p:nvSpPr>
          <p:cNvPr id="5" name="ZoneTexte 4"/>
          <p:cNvSpPr txBox="1"/>
          <p:nvPr/>
        </p:nvSpPr>
        <p:spPr>
          <a:xfrm>
            <a:off x="35496" y="764704"/>
            <a:ext cx="4176464" cy="73866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B050"/>
                </a:solidFill>
              </a:rPr>
              <a:t>Luminosity tuning &amp; optimization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FF0066"/>
                </a:solidFill>
              </a:rPr>
              <a:t>Beam halo/loss modeling &amp; monitoring</a:t>
            </a:r>
            <a:r>
              <a:rPr lang="en-US" sz="2400" dirty="0" smtClean="0"/>
              <a:t> </a:t>
            </a:r>
            <a:endParaRPr lang="fr-FR" sz="2400" dirty="0"/>
          </a:p>
        </p:txBody>
      </p:sp>
      <p:sp>
        <p:nvSpPr>
          <p:cNvPr id="6" name="ZoneTexte 5"/>
          <p:cNvSpPr txBox="1"/>
          <p:nvPr/>
        </p:nvSpPr>
        <p:spPr>
          <a:xfrm>
            <a:off x="7537972" y="5604550"/>
            <a:ext cx="158417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FF0000"/>
                </a:solidFill>
              </a:rPr>
              <a:t>d </a:t>
            </a:r>
            <a:r>
              <a:rPr lang="en-US" sz="1600" dirty="0" smtClean="0">
                <a:solidFill>
                  <a:srgbClr val="FF0000"/>
                </a:solidFill>
                <a:sym typeface="Symbol"/>
              </a:rPr>
              <a:t>= </a:t>
            </a:r>
            <a:r>
              <a:rPr lang="en-US" sz="1600" dirty="0" smtClean="0">
                <a:solidFill>
                  <a:srgbClr val="FF0000"/>
                </a:solidFill>
              </a:rPr>
              <a:t>300 </a:t>
            </a:r>
            <a:r>
              <a:rPr lang="en-US" sz="1600" dirty="0" smtClean="0">
                <a:solidFill>
                  <a:srgbClr val="FF0000"/>
                </a:solidFill>
                <a:sym typeface="Symbol"/>
              </a:rPr>
              <a:t>m</a:t>
            </a:r>
            <a:endParaRPr lang="fr-FR" sz="1600" dirty="0">
              <a:solidFill>
                <a:srgbClr val="FF0000"/>
              </a:solidFill>
            </a:endParaRPr>
          </a:p>
        </p:txBody>
      </p:sp>
      <p:sp>
        <p:nvSpPr>
          <p:cNvPr id="13" name="ZoneTexte 12"/>
          <p:cNvSpPr txBox="1"/>
          <p:nvPr/>
        </p:nvSpPr>
        <p:spPr>
          <a:xfrm>
            <a:off x="5417752" y="5620316"/>
            <a:ext cx="158417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006600"/>
                </a:solidFill>
              </a:rPr>
              <a:t>β</a:t>
            </a:r>
            <a:r>
              <a:rPr lang="en-US" sz="1600" baseline="-25000" dirty="0" smtClean="0">
                <a:solidFill>
                  <a:srgbClr val="006600"/>
                </a:solidFill>
              </a:rPr>
              <a:t>y</a:t>
            </a:r>
            <a:r>
              <a:rPr lang="en-US" sz="1600" dirty="0" smtClean="0">
                <a:solidFill>
                  <a:srgbClr val="006600"/>
                </a:solidFill>
              </a:rPr>
              <a:t> = 300 </a:t>
            </a:r>
            <a:r>
              <a:rPr lang="en-US" sz="1600" dirty="0" smtClean="0">
                <a:solidFill>
                  <a:srgbClr val="006600"/>
                </a:solidFill>
                <a:sym typeface="Symbol"/>
              </a:rPr>
              <a:t>m</a:t>
            </a:r>
            <a:endParaRPr lang="fr-FR" sz="1600" dirty="0">
              <a:solidFill>
                <a:srgbClr val="006600"/>
              </a:solidFill>
            </a:endParaRPr>
          </a:p>
        </p:txBody>
      </p:sp>
      <p:sp>
        <p:nvSpPr>
          <p:cNvPr id="14" name="ZoneTexte 13"/>
          <p:cNvSpPr txBox="1"/>
          <p:nvPr/>
        </p:nvSpPr>
        <p:spPr>
          <a:xfrm>
            <a:off x="4788024" y="6381328"/>
            <a:ext cx="435597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solidFill>
                  <a:srgbClr val="0000CC"/>
                </a:solidFill>
                <a:sym typeface="Wingdings" panose="05000000000000000000" pitchFamily="2" charset="2"/>
              </a:rPr>
              <a:t> </a:t>
            </a:r>
            <a:r>
              <a:rPr lang="en-US" sz="1600" b="1" dirty="0" smtClean="0">
                <a:solidFill>
                  <a:srgbClr val="0000CC"/>
                </a:solidFill>
              </a:rPr>
              <a:t>mitigates beam-beam and hour-glass effects…</a:t>
            </a:r>
            <a:endParaRPr lang="fr-FR" sz="1600" b="1" dirty="0">
              <a:solidFill>
                <a:srgbClr val="0000CC"/>
              </a:solidFill>
            </a:endParaRPr>
          </a:p>
        </p:txBody>
      </p:sp>
      <p:sp>
        <p:nvSpPr>
          <p:cNvPr id="15" name="ZoneTexte 14"/>
          <p:cNvSpPr txBox="1"/>
          <p:nvPr/>
        </p:nvSpPr>
        <p:spPr>
          <a:xfrm>
            <a:off x="2339752" y="6546830"/>
            <a:ext cx="187220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solidFill>
                  <a:srgbClr val="FF0066"/>
                </a:solidFill>
                <a:sym typeface="Wingdings" panose="05000000000000000000" pitchFamily="2" charset="2"/>
              </a:rPr>
              <a:t> </a:t>
            </a:r>
            <a:r>
              <a:rPr lang="en-US" sz="1600" b="1" dirty="0" err="1" smtClean="0">
                <a:solidFill>
                  <a:srgbClr val="FF0066"/>
                </a:solidFill>
                <a:sym typeface="Symbol"/>
              </a:rPr>
              <a:t>Lumi</a:t>
            </a:r>
            <a:r>
              <a:rPr lang="en-US" sz="1600" b="1" dirty="0" smtClean="0">
                <a:solidFill>
                  <a:srgbClr val="FF0066"/>
                </a:solidFill>
                <a:sym typeface="Symbol"/>
              </a:rPr>
              <a:t>  </a:t>
            </a:r>
            <a:r>
              <a:rPr lang="en-US" sz="1600" b="1" dirty="0" smtClean="0">
                <a:solidFill>
                  <a:srgbClr val="FF0066"/>
                </a:solidFill>
                <a:sym typeface="Wingdings" panose="05000000000000000000" pitchFamily="2" charset="2"/>
              </a:rPr>
              <a:t>40</a:t>
            </a:r>
            <a:endParaRPr lang="fr-FR" sz="1600" b="1" dirty="0">
              <a:solidFill>
                <a:srgbClr val="FF0066"/>
              </a:solidFill>
            </a:endParaRPr>
          </a:p>
        </p:txBody>
      </p:sp>
      <p:sp>
        <p:nvSpPr>
          <p:cNvPr id="12" name="ZoneTexte 11"/>
          <p:cNvSpPr txBox="1"/>
          <p:nvPr/>
        </p:nvSpPr>
        <p:spPr>
          <a:xfrm>
            <a:off x="251520" y="1499300"/>
            <a:ext cx="3672408" cy="156966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1)  Phase 1 : 2016/Feb. </a:t>
            </a:r>
            <a:r>
              <a:rPr lang="en-US" sz="1600" dirty="0" smtClean="0">
                <a:sym typeface="Wingdings" panose="05000000000000000000" pitchFamily="2" charset="2"/>
              </a:rPr>
              <a:t> </a:t>
            </a:r>
            <a:r>
              <a:rPr lang="en-US" sz="1600" dirty="0" smtClean="0"/>
              <a:t>Jun.</a:t>
            </a:r>
          </a:p>
          <a:p>
            <a:r>
              <a:rPr lang="en-US" sz="1200" dirty="0"/>
              <a:t> </a:t>
            </a:r>
            <a:r>
              <a:rPr lang="en-US" sz="1200" dirty="0" smtClean="0"/>
              <a:t>     - single beam commissioning, vac. scrubbing </a:t>
            </a:r>
          </a:p>
          <a:p>
            <a:r>
              <a:rPr lang="en-US" sz="1200" dirty="0"/>
              <a:t> </a:t>
            </a:r>
            <a:r>
              <a:rPr lang="en-US" sz="1200" dirty="0" smtClean="0"/>
              <a:t>     - no luminosity (no final focus), no detector  </a:t>
            </a:r>
          </a:p>
          <a:p>
            <a:r>
              <a:rPr lang="en-US" sz="1600" dirty="0" smtClean="0"/>
              <a:t>2)  Phase 2 : 2017/Nov. </a:t>
            </a:r>
            <a:r>
              <a:rPr lang="en-US" sz="1600" dirty="0" smtClean="0">
                <a:sym typeface="Wingdings" panose="05000000000000000000" pitchFamily="2" charset="2"/>
              </a:rPr>
              <a:t> 2018/Mar.</a:t>
            </a:r>
          </a:p>
          <a:p>
            <a:r>
              <a:rPr lang="en-US" sz="1200" dirty="0">
                <a:sym typeface="Wingdings" panose="05000000000000000000" pitchFamily="2" charset="2"/>
              </a:rPr>
              <a:t> </a:t>
            </a:r>
            <a:r>
              <a:rPr lang="en-US" sz="1200" dirty="0" smtClean="0">
                <a:sym typeface="Wingdings" panose="05000000000000000000" pitchFamily="2" charset="2"/>
              </a:rPr>
              <a:t>     - colliding beam commissioning, no vertex detector</a:t>
            </a:r>
            <a:endParaRPr lang="en-US" sz="1200" dirty="0" smtClean="0"/>
          </a:p>
          <a:p>
            <a:r>
              <a:rPr lang="en-US" sz="1600" dirty="0" smtClean="0"/>
              <a:t>3)  Phase 3 : from 2018/autumn </a:t>
            </a:r>
          </a:p>
          <a:p>
            <a:r>
              <a:rPr lang="en-US" sz="1200" dirty="0"/>
              <a:t> </a:t>
            </a:r>
            <a:r>
              <a:rPr lang="en-US" sz="1200" dirty="0" smtClean="0"/>
              <a:t>     - full luminosity for physics running</a:t>
            </a:r>
            <a:endParaRPr lang="fr-FR" sz="1200" dirty="0"/>
          </a:p>
        </p:txBody>
      </p:sp>
      <p:sp>
        <p:nvSpPr>
          <p:cNvPr id="16" name="Titre 1"/>
          <p:cNvSpPr txBox="1">
            <a:spLocks/>
          </p:cNvSpPr>
          <p:nvPr/>
        </p:nvSpPr>
        <p:spPr>
          <a:xfrm>
            <a:off x="109184" y="118282"/>
            <a:ext cx="8964489" cy="61657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1" dirty="0" smtClean="0">
                <a:solidFill>
                  <a:srgbClr val="0000FF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</a:rPr>
              <a:t>WP2 : </a:t>
            </a:r>
            <a:r>
              <a:rPr lang="en-US" sz="3600" b="1" dirty="0">
                <a:solidFill>
                  <a:srgbClr val="0000FF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</a:rPr>
              <a:t>E</a:t>
            </a:r>
            <a:r>
              <a:rPr lang="en-US" sz="3600" b="1" dirty="0" smtClean="0">
                <a:solidFill>
                  <a:srgbClr val="0000FF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</a:rPr>
              <a:t>xtension </a:t>
            </a:r>
            <a:r>
              <a:rPr lang="en-US" sz="3600" b="1" dirty="0" smtClean="0">
                <a:solidFill>
                  <a:srgbClr val="0000FF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</a:rPr>
              <a:t>of scope (1) </a:t>
            </a:r>
            <a:endParaRPr lang="fr-FR" sz="1600" b="1" dirty="0">
              <a:solidFill>
                <a:srgbClr val="0000FF"/>
              </a:solidFill>
              <a:latin typeface="Lucida Sans Unicode" panose="020B0602030504020204" pitchFamily="34" charset="0"/>
              <a:cs typeface="Lucida Sans Unicode" panose="020B0602030504020204" pitchFamily="34" charset="0"/>
            </a:endParaRPr>
          </a:p>
        </p:txBody>
      </p:sp>
      <p:sp>
        <p:nvSpPr>
          <p:cNvPr id="17" name="タイトル 1"/>
          <p:cNvSpPr txBox="1">
            <a:spLocks/>
          </p:cNvSpPr>
          <p:nvPr/>
        </p:nvSpPr>
        <p:spPr>
          <a:xfrm>
            <a:off x="4788023" y="3212975"/>
            <a:ext cx="4285649" cy="649577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>
            <a:lvl1pPr algn="l" defTabSz="68578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kumimoji="1" lang="en-US" altLang="ja-JP" sz="1700" b="1" dirty="0">
                <a:solidFill>
                  <a:srgbClr val="FF6600"/>
                </a:solidFill>
              </a:rPr>
              <a:t>Tests of optical tuning methods and luminosity optimization techniques at </a:t>
            </a:r>
            <a:r>
              <a:rPr kumimoji="1" lang="en-US" altLang="ja-JP" sz="1700" b="1" dirty="0" err="1">
                <a:solidFill>
                  <a:srgbClr val="FF6600"/>
                </a:solidFill>
              </a:rPr>
              <a:t>SuperKEKB</a:t>
            </a:r>
            <a:endParaRPr kumimoji="1" lang="ja-JP" altLang="en-US" sz="1700" b="1" dirty="0">
              <a:solidFill>
                <a:srgbClr val="FF6600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4761536" y="5987618"/>
            <a:ext cx="4403210" cy="369332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r>
              <a:rPr kumimoji="1" lang="en-US" b="1" dirty="0" err="1" smtClean="0">
                <a:solidFill>
                  <a:srgbClr val="FF0000"/>
                </a:solidFill>
              </a:rPr>
              <a:t>SuperKEKB</a:t>
            </a:r>
            <a:r>
              <a:rPr kumimoji="1" lang="en-US" b="1" dirty="0" smtClean="0">
                <a:solidFill>
                  <a:srgbClr val="FF0000"/>
                </a:solidFill>
              </a:rPr>
              <a:t> uses novel “</a:t>
            </a:r>
            <a:r>
              <a:rPr kumimoji="1" lang="en-US" b="1" dirty="0" err="1" smtClean="0">
                <a:solidFill>
                  <a:srgbClr val="FF0000"/>
                </a:solidFill>
              </a:rPr>
              <a:t>nanobeam</a:t>
            </a:r>
            <a:r>
              <a:rPr kumimoji="1" lang="en-US" b="1" dirty="0" smtClean="0">
                <a:solidFill>
                  <a:srgbClr val="FF0000"/>
                </a:solidFill>
              </a:rPr>
              <a:t>” scheme </a:t>
            </a:r>
            <a:endParaRPr lang="fr-FR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946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 txBox="1">
            <a:spLocks/>
          </p:cNvSpPr>
          <p:nvPr/>
        </p:nvSpPr>
        <p:spPr>
          <a:xfrm>
            <a:off x="109184" y="134048"/>
            <a:ext cx="8964489" cy="61657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1" dirty="0" smtClean="0">
                <a:solidFill>
                  <a:srgbClr val="0000FF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</a:rPr>
              <a:t>WP2 : </a:t>
            </a:r>
            <a:r>
              <a:rPr lang="en-US" sz="3600" b="1" dirty="0">
                <a:solidFill>
                  <a:srgbClr val="0000FF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</a:rPr>
              <a:t>E</a:t>
            </a:r>
            <a:r>
              <a:rPr lang="en-US" sz="3600" b="1" dirty="0" smtClean="0">
                <a:solidFill>
                  <a:srgbClr val="0000FF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</a:rPr>
              <a:t>xtension </a:t>
            </a:r>
            <a:r>
              <a:rPr lang="en-US" sz="3600" b="1" dirty="0" smtClean="0">
                <a:solidFill>
                  <a:srgbClr val="0000FF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</a:rPr>
              <a:t>of scope (2) </a:t>
            </a:r>
            <a:endParaRPr lang="fr-FR" sz="1600" b="1" dirty="0">
              <a:solidFill>
                <a:srgbClr val="0000FF"/>
              </a:solidFill>
              <a:latin typeface="Lucida Sans Unicode" panose="020B0602030504020204" pitchFamily="34" charset="0"/>
              <a:cs typeface="Lucida Sans Unicode" panose="020B0602030504020204" pitchFamily="34" charset="0"/>
            </a:endParaRPr>
          </a:p>
        </p:txBody>
      </p:sp>
      <p:sp>
        <p:nvSpPr>
          <p:cNvPr id="3" name="タイトル 1"/>
          <p:cNvSpPr txBox="1">
            <a:spLocks/>
          </p:cNvSpPr>
          <p:nvPr/>
        </p:nvSpPr>
        <p:spPr>
          <a:xfrm>
            <a:off x="203780" y="835570"/>
            <a:ext cx="8775297" cy="1040527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>
            <a:lvl1pPr algn="l" defTabSz="68578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kumimoji="1" lang="en-US" altLang="ja-JP" sz="3200" b="1" dirty="0">
                <a:solidFill>
                  <a:srgbClr val="FF6600"/>
                </a:solidFill>
              </a:rPr>
              <a:t>T</a:t>
            </a:r>
            <a:r>
              <a:rPr kumimoji="1" lang="en-US" altLang="ja-JP" sz="3200" b="1" dirty="0" smtClean="0">
                <a:solidFill>
                  <a:srgbClr val="FF6600"/>
                </a:solidFill>
              </a:rPr>
              <a:t>ask 2.7 (</a:t>
            </a:r>
            <a:r>
              <a:rPr kumimoji="1" lang="en-US" altLang="ja-JP" sz="2800" b="1" dirty="0" smtClean="0"/>
              <a:t>new</a:t>
            </a:r>
            <a:r>
              <a:rPr kumimoji="1" lang="en-US" altLang="ja-JP" sz="3200" b="1" dirty="0" smtClean="0">
                <a:solidFill>
                  <a:srgbClr val="FF6600"/>
                </a:solidFill>
              </a:rPr>
              <a:t>): Tests </a:t>
            </a:r>
            <a:r>
              <a:rPr kumimoji="1" lang="en-US" altLang="ja-JP" sz="3200" b="1" dirty="0">
                <a:solidFill>
                  <a:srgbClr val="FF6600"/>
                </a:solidFill>
              </a:rPr>
              <a:t>of optical tuning methods and luminosity optimization techniques at </a:t>
            </a:r>
            <a:r>
              <a:rPr kumimoji="1" lang="en-US" altLang="ja-JP" sz="3200" b="1" dirty="0" err="1">
                <a:solidFill>
                  <a:srgbClr val="FF6600"/>
                </a:solidFill>
              </a:rPr>
              <a:t>SuperKEKB</a:t>
            </a:r>
            <a:endParaRPr kumimoji="1" lang="ja-JP" altLang="en-US" sz="3200" b="1" dirty="0">
              <a:solidFill>
                <a:srgbClr val="FF6600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03780" y="2814277"/>
            <a:ext cx="8751037" cy="22159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sz="2300" dirty="0" smtClean="0">
                <a:solidFill>
                  <a:srgbClr val="0000FF"/>
                </a:solidFill>
              </a:rPr>
              <a:t>Instrumentation for beam loss monitoring</a:t>
            </a:r>
            <a:r>
              <a:rPr lang="en-US" sz="2300" b="1" dirty="0" smtClean="0">
                <a:solidFill>
                  <a:srgbClr val="C00000"/>
                </a:solidFill>
              </a:rPr>
              <a:t>*</a:t>
            </a:r>
            <a:endParaRPr lang="fr-FR" sz="2300" b="1" dirty="0" smtClean="0">
              <a:solidFill>
                <a:srgbClr val="C00000"/>
              </a:solidFill>
            </a:endParaRP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sz="2300" dirty="0" smtClean="0">
                <a:solidFill>
                  <a:srgbClr val="0000FF"/>
                </a:solidFill>
              </a:rPr>
              <a:t>Beam halo modeling</a:t>
            </a:r>
            <a:r>
              <a:rPr lang="en-US" sz="2300" b="1" dirty="0" smtClean="0">
                <a:solidFill>
                  <a:srgbClr val="C00000"/>
                </a:solidFill>
              </a:rPr>
              <a:t>*</a:t>
            </a:r>
            <a:endParaRPr lang="fr-FR" sz="2300" b="1" dirty="0" smtClean="0">
              <a:solidFill>
                <a:srgbClr val="C00000"/>
              </a:solidFill>
            </a:endParaRP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sz="2300" dirty="0" smtClean="0">
                <a:solidFill>
                  <a:srgbClr val="0000FF"/>
                </a:solidFill>
              </a:rPr>
              <a:t>Optimization of collimation</a:t>
            </a:r>
            <a:r>
              <a:rPr lang="en-US" sz="2300" b="1" dirty="0" smtClean="0">
                <a:solidFill>
                  <a:srgbClr val="C00000"/>
                </a:solidFill>
              </a:rPr>
              <a:t>*</a:t>
            </a:r>
            <a:endParaRPr lang="fr-FR" sz="2300" b="1" dirty="0" smtClean="0">
              <a:solidFill>
                <a:srgbClr val="C00000"/>
              </a:solidFill>
            </a:endParaRP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sz="2300" dirty="0" smtClean="0">
                <a:solidFill>
                  <a:srgbClr val="0000FF"/>
                </a:solidFill>
              </a:rPr>
              <a:t>Ground motion measurements, modeling and mitigation techniques</a:t>
            </a:r>
            <a:endParaRPr lang="fr-FR" sz="2300" dirty="0" smtClean="0">
              <a:solidFill>
                <a:srgbClr val="0000FF"/>
              </a:solidFill>
            </a:endParaRP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sz="2300" dirty="0" smtClean="0">
                <a:solidFill>
                  <a:srgbClr val="0000FF"/>
                </a:solidFill>
              </a:rPr>
              <a:t>Feedback to stabilize the transverse positions of the beams at the IP</a:t>
            </a:r>
            <a:r>
              <a:rPr lang="en-US" sz="2300" b="1" dirty="0" smtClean="0">
                <a:solidFill>
                  <a:srgbClr val="C00000"/>
                </a:solidFill>
              </a:rPr>
              <a:t>*</a:t>
            </a:r>
            <a:endParaRPr lang="fr-FR" sz="2300" b="1" dirty="0" smtClean="0">
              <a:solidFill>
                <a:srgbClr val="C00000"/>
              </a:solidFill>
            </a:endParaRP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sz="2300" dirty="0" smtClean="0">
                <a:solidFill>
                  <a:srgbClr val="0000FF"/>
                </a:solidFill>
              </a:rPr>
              <a:t>Optical tuning to minimize the vertical beam size the IP</a:t>
            </a:r>
            <a:endParaRPr lang="fr-FR" sz="2300" dirty="0">
              <a:solidFill>
                <a:srgbClr val="0000FF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441402" y="2109182"/>
            <a:ext cx="662816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 smtClean="0"/>
              <a:t>ATF2 &amp; Linear Colliders  </a:t>
            </a:r>
            <a:r>
              <a:rPr lang="en-US" sz="3200" dirty="0" smtClean="0">
                <a:sym typeface="Symbol"/>
              </a:rPr>
              <a:t>  </a:t>
            </a:r>
            <a:r>
              <a:rPr lang="en-US" sz="3200" dirty="0" err="1" smtClean="0">
                <a:sym typeface="Symbol"/>
              </a:rPr>
              <a:t>SuperKEKB</a:t>
            </a:r>
            <a:endParaRPr lang="fr-FR" sz="3200" dirty="0"/>
          </a:p>
        </p:txBody>
      </p:sp>
      <p:sp>
        <p:nvSpPr>
          <p:cNvPr id="6" name="Rectangle 5"/>
          <p:cNvSpPr/>
          <p:nvPr/>
        </p:nvSpPr>
        <p:spPr>
          <a:xfrm>
            <a:off x="5917064" y="3227834"/>
            <a:ext cx="307629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*active European </a:t>
            </a:r>
            <a:r>
              <a:rPr lang="en-US" b="1" dirty="0" smtClean="0">
                <a:solidFill>
                  <a:srgbClr val="C00000"/>
                </a:solidFill>
              </a:rPr>
              <a:t>contribution</a:t>
            </a:r>
          </a:p>
          <a:p>
            <a:r>
              <a:rPr lang="en-US" b="1" dirty="0" smtClean="0">
                <a:solidFill>
                  <a:srgbClr val="C00000"/>
                </a:solidFill>
              </a:rPr>
              <a:t>            (</a:t>
            </a:r>
            <a:r>
              <a:rPr lang="en-US" sz="1500" b="1" dirty="0" smtClean="0">
                <a:solidFill>
                  <a:srgbClr val="C00000"/>
                </a:solidFill>
              </a:rPr>
              <a:t>additional resources</a:t>
            </a:r>
            <a:r>
              <a:rPr lang="en-US" b="1" dirty="0" smtClean="0">
                <a:solidFill>
                  <a:srgbClr val="C00000"/>
                </a:solidFill>
              </a:rPr>
              <a:t>)</a:t>
            </a:r>
            <a:endParaRPr lang="fr-FR" b="1" dirty="0">
              <a:solidFill>
                <a:srgbClr val="C00000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63064" y="5179177"/>
            <a:ext cx="9009121" cy="1015663"/>
          </a:xfrm>
          <a:prstGeom prst="rect">
            <a:avLst/>
          </a:prstGeom>
          <a:ln w="28575">
            <a:solidFill>
              <a:srgbClr val="FF6600"/>
            </a:solidFill>
          </a:ln>
        </p:spPr>
        <p:txBody>
          <a:bodyPr wrap="square">
            <a:sp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sz="2000" dirty="0" smtClean="0"/>
              <a:t>Fits well into steps </a:t>
            </a:r>
            <a:r>
              <a:rPr lang="en-US" sz="2000" dirty="0"/>
              <a:t>defined to achieve </a:t>
            </a:r>
            <a:r>
              <a:rPr lang="en-US" sz="2000" dirty="0" smtClean="0"/>
              <a:t>overall WP2 goals </a:t>
            </a:r>
            <a:r>
              <a:rPr lang="en-US" sz="2000" dirty="0" smtClean="0">
                <a:sym typeface="Symbol"/>
              </a:rPr>
              <a:t> cross-fertilization</a:t>
            </a:r>
            <a:r>
              <a:rPr lang="en-US" sz="2000" dirty="0" smtClean="0"/>
              <a:t> 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000" dirty="0" smtClean="0"/>
              <a:t>E-JADE covers </a:t>
            </a:r>
            <a:r>
              <a:rPr lang="en-US" sz="2000" dirty="0"/>
              <a:t>the </a:t>
            </a:r>
            <a:r>
              <a:rPr lang="en-US" sz="2000" dirty="0" smtClean="0"/>
              <a:t>successive </a:t>
            </a:r>
            <a:r>
              <a:rPr lang="en-US" sz="2000" dirty="0" err="1" smtClean="0"/>
              <a:t>SuperKEKB</a:t>
            </a:r>
            <a:r>
              <a:rPr lang="en-US" sz="2000" dirty="0" smtClean="0"/>
              <a:t> </a:t>
            </a:r>
            <a:r>
              <a:rPr lang="en-US" sz="2000" dirty="0"/>
              <a:t>commissioning </a:t>
            </a:r>
            <a:r>
              <a:rPr lang="en-US" sz="2000" dirty="0" smtClean="0"/>
              <a:t>phases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000" dirty="0" err="1" smtClean="0"/>
              <a:t>SuperKEKB</a:t>
            </a:r>
            <a:r>
              <a:rPr lang="en-US" sz="2000" dirty="0"/>
              <a:t> </a:t>
            </a:r>
            <a:r>
              <a:rPr lang="en-US" sz="2000" dirty="0" smtClean="0">
                <a:sym typeface="Symbol"/>
              </a:rPr>
              <a:t></a:t>
            </a:r>
            <a:r>
              <a:rPr lang="en-US" sz="2000" dirty="0" smtClean="0"/>
              <a:t> </a:t>
            </a:r>
            <a:r>
              <a:rPr lang="en-US" sz="2000" dirty="0"/>
              <a:t>high priority </a:t>
            </a:r>
            <a:r>
              <a:rPr lang="en-US" sz="2000" dirty="0" smtClean="0"/>
              <a:t>KEK project </a:t>
            </a:r>
            <a:r>
              <a:rPr lang="en-US" sz="2000" dirty="0">
                <a:sym typeface="Symbol"/>
              </a:rPr>
              <a:t> </a:t>
            </a:r>
            <a:r>
              <a:rPr lang="en-US" sz="2000" dirty="0" smtClean="0"/>
              <a:t>some WP2 scientists already </a:t>
            </a:r>
            <a:r>
              <a:rPr lang="en-US" sz="2000" dirty="0" smtClean="0"/>
              <a:t>contribute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747361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 txBox="1">
            <a:spLocks/>
          </p:cNvSpPr>
          <p:nvPr/>
        </p:nvSpPr>
        <p:spPr>
          <a:xfrm>
            <a:off x="109184" y="165580"/>
            <a:ext cx="8964489" cy="61657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1" dirty="0" smtClean="0">
                <a:solidFill>
                  <a:srgbClr val="0000FF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</a:rPr>
              <a:t>WP2: Conclusions and prospects </a:t>
            </a:r>
            <a:endParaRPr lang="fr-FR" sz="1600" b="1" dirty="0">
              <a:solidFill>
                <a:srgbClr val="0000FF"/>
              </a:solidFill>
              <a:latin typeface="Lucida Sans Unicode" panose="020B0602030504020204" pitchFamily="34" charset="0"/>
              <a:cs typeface="Lucida Sans Unicode" panose="020B0602030504020204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56945" y="1155529"/>
            <a:ext cx="8536183" cy="49859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sz="2000" dirty="0" err="1" smtClean="0"/>
              <a:t>Nanobeam</a:t>
            </a:r>
            <a:r>
              <a:rPr lang="en-US" sz="2000" dirty="0" smtClean="0"/>
              <a:t> handling techniques are a crucial aspect of future linear colliders such as ILC and CLIC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Also of utmost importance for circular </a:t>
            </a:r>
            <a:r>
              <a:rPr lang="en-US" sz="2000" dirty="0" err="1" smtClean="0"/>
              <a:t>e</a:t>
            </a:r>
            <a:r>
              <a:rPr lang="en-US" sz="2000" dirty="0" err="1" smtClean="0">
                <a:sym typeface="Symbol"/>
              </a:rPr>
              <a:t></a:t>
            </a:r>
            <a:r>
              <a:rPr lang="en-US" sz="2000" dirty="0" err="1" smtClean="0"/>
              <a:t>e</a:t>
            </a:r>
            <a:r>
              <a:rPr lang="en-US" sz="2000" dirty="0" smtClean="0">
                <a:sym typeface="Symbol"/>
              </a:rPr>
              <a:t></a:t>
            </a:r>
            <a:r>
              <a:rPr lang="en-US" sz="2000" dirty="0" smtClean="0"/>
              <a:t> colliders  (e.g. </a:t>
            </a:r>
            <a:r>
              <a:rPr lang="en-US" sz="2000" dirty="0" err="1" smtClean="0"/>
              <a:t>SuperKEKB</a:t>
            </a:r>
            <a:r>
              <a:rPr lang="en-US" sz="2000" dirty="0" smtClean="0"/>
              <a:t>, and CEPC / FCC-</a:t>
            </a:r>
            <a:r>
              <a:rPr lang="en-US" sz="2000" dirty="0" err="1" smtClean="0"/>
              <a:t>ee</a:t>
            </a:r>
            <a:r>
              <a:rPr lang="en-US" sz="2000" dirty="0" smtClean="0"/>
              <a:t> in the future)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ATF @ KEK (Japan) is unique in the world for R&amp;D on </a:t>
            </a:r>
            <a:r>
              <a:rPr lang="en-US" sz="2000" dirty="0" err="1" smtClean="0"/>
              <a:t>nanobeam</a:t>
            </a:r>
            <a:r>
              <a:rPr lang="en-US" sz="2000" dirty="0" smtClean="0"/>
              <a:t> technologies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fr-FR" sz="2000" b="1" dirty="0" smtClean="0">
                <a:solidFill>
                  <a:srgbClr val="00B050"/>
                </a:solidFill>
              </a:rPr>
              <a:t>E-JADE/WP2</a:t>
            </a:r>
            <a:r>
              <a:rPr lang="fr-FR" sz="2000" dirty="0" smtClean="0"/>
              <a:t> </a:t>
            </a:r>
            <a:r>
              <a:rPr lang="fr-FR" sz="2000" dirty="0" err="1" smtClean="0"/>
              <a:t>takes</a:t>
            </a:r>
            <a:r>
              <a:rPr lang="fr-FR" sz="2000" dirty="0" smtClean="0"/>
              <a:t> full </a:t>
            </a:r>
            <a:r>
              <a:rPr lang="fr-FR" sz="2000" dirty="0" err="1" smtClean="0"/>
              <a:t>advantage</a:t>
            </a:r>
            <a:r>
              <a:rPr lang="fr-FR" sz="2000" dirty="0" smtClean="0"/>
              <a:t> of ATF to </a:t>
            </a:r>
            <a:r>
              <a:rPr lang="fr-FR" sz="2000" dirty="0" err="1" smtClean="0"/>
              <a:t>develop</a:t>
            </a:r>
            <a:r>
              <a:rPr lang="fr-FR" sz="2000" dirty="0" smtClean="0"/>
              <a:t> </a:t>
            </a:r>
            <a:r>
              <a:rPr lang="fr-FR" sz="2000" dirty="0" err="1" smtClean="0"/>
              <a:t>technical</a:t>
            </a:r>
            <a:r>
              <a:rPr lang="fr-FR" sz="2000" dirty="0" smtClean="0"/>
              <a:t> / </a:t>
            </a:r>
            <a:r>
              <a:rPr lang="fr-FR" sz="2000" dirty="0" err="1" smtClean="0"/>
              <a:t>scientific</a:t>
            </a:r>
            <a:r>
              <a:rPr lang="fr-FR" sz="2000" dirty="0" smtClean="0"/>
              <a:t> </a:t>
            </a:r>
            <a:r>
              <a:rPr lang="fr-FR" sz="2000" dirty="0" err="1" smtClean="0"/>
              <a:t>knowhow</a:t>
            </a:r>
            <a:r>
              <a:rPr lang="fr-FR" sz="2000" dirty="0" smtClean="0"/>
              <a:t> and train the </a:t>
            </a:r>
            <a:r>
              <a:rPr lang="fr-FR" sz="2000" b="1" dirty="0" err="1" smtClean="0">
                <a:solidFill>
                  <a:srgbClr val="00B050"/>
                </a:solidFill>
              </a:rPr>
              <a:t>next</a:t>
            </a:r>
            <a:r>
              <a:rPr lang="fr-FR" sz="2000" b="1" dirty="0" smtClean="0">
                <a:solidFill>
                  <a:srgbClr val="00B050"/>
                </a:solidFill>
              </a:rPr>
              <a:t> </a:t>
            </a:r>
            <a:r>
              <a:rPr lang="fr-FR" sz="2000" b="1" dirty="0" err="1" smtClean="0">
                <a:solidFill>
                  <a:srgbClr val="00B050"/>
                </a:solidFill>
              </a:rPr>
              <a:t>generation</a:t>
            </a:r>
            <a:r>
              <a:rPr lang="fr-FR" sz="2000" b="1" dirty="0" smtClean="0">
                <a:solidFill>
                  <a:srgbClr val="00B050"/>
                </a:solidFill>
              </a:rPr>
              <a:t> of </a:t>
            </a:r>
            <a:r>
              <a:rPr lang="fr-FR" sz="2000" b="1" dirty="0" err="1" smtClean="0">
                <a:solidFill>
                  <a:srgbClr val="00B050"/>
                </a:solidFill>
              </a:rPr>
              <a:t>accelerator</a:t>
            </a:r>
            <a:r>
              <a:rPr lang="fr-FR" sz="2000" b="1" dirty="0" smtClean="0">
                <a:solidFill>
                  <a:srgbClr val="00B050"/>
                </a:solidFill>
              </a:rPr>
              <a:t> experts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ATF dedicated session tomorrow </a:t>
            </a:r>
            <a:r>
              <a:rPr lang="en-US" sz="2000" dirty="0" smtClean="0">
                <a:sym typeface="Symbol"/>
              </a:rPr>
              <a:t> </a:t>
            </a:r>
            <a:r>
              <a:rPr lang="en-US" sz="2000" dirty="0" err="1" smtClean="0"/>
              <a:t>Audiencia</a:t>
            </a:r>
            <a:r>
              <a:rPr lang="en-US" sz="2000" dirty="0" smtClean="0"/>
              <a:t> Reina</a:t>
            </a:r>
            <a:endParaRPr lang="fr-FR" sz="2000" dirty="0" smtClean="0"/>
          </a:p>
          <a:p>
            <a:pPr lvl="0"/>
            <a:r>
              <a:rPr lang="en-US" sz="1400" dirty="0"/>
              <a:t> </a:t>
            </a:r>
            <a:r>
              <a:rPr lang="en-US" sz="1400" dirty="0" smtClean="0"/>
              <a:t>          </a:t>
            </a:r>
            <a:endParaRPr lang="en-US" sz="1000" dirty="0" smtClean="0"/>
          </a:p>
          <a:p>
            <a:pPr lvl="0"/>
            <a:r>
              <a:rPr lang="en-US" sz="1600" b="1" dirty="0" smtClean="0">
                <a:solidFill>
                  <a:srgbClr val="982029"/>
                </a:solidFill>
              </a:rPr>
              <a:t>            </a:t>
            </a:r>
            <a:r>
              <a:rPr lang="en-US" sz="2000" b="1" dirty="0" smtClean="0">
                <a:solidFill>
                  <a:srgbClr val="982029"/>
                </a:solidFill>
                <a:sym typeface="Symbol"/>
              </a:rPr>
              <a:t> </a:t>
            </a:r>
            <a:r>
              <a:rPr lang="en-US" sz="2000" b="1" dirty="0" smtClean="0">
                <a:solidFill>
                  <a:srgbClr val="982029"/>
                </a:solidFill>
              </a:rPr>
              <a:t>major contribution to the development of human resources and skills </a:t>
            </a:r>
          </a:p>
          <a:p>
            <a:pPr lvl="0"/>
            <a:r>
              <a:rPr lang="en-US" sz="2000" b="1" dirty="0">
                <a:solidFill>
                  <a:srgbClr val="982029"/>
                </a:solidFill>
              </a:rPr>
              <a:t> </a:t>
            </a:r>
            <a:r>
              <a:rPr lang="en-US" sz="2000" b="1" dirty="0" smtClean="0">
                <a:solidFill>
                  <a:srgbClr val="982029"/>
                </a:solidFill>
              </a:rPr>
              <a:t>              in Europe, at the state of the art in the field of accelerator </a:t>
            </a:r>
            <a:r>
              <a:rPr lang="en-US" sz="2000" b="1" dirty="0">
                <a:solidFill>
                  <a:srgbClr val="982029"/>
                </a:solidFill>
              </a:rPr>
              <a:t>s</a:t>
            </a:r>
            <a:r>
              <a:rPr lang="en-US" sz="2000" b="1" dirty="0" smtClean="0">
                <a:solidFill>
                  <a:srgbClr val="982029"/>
                </a:solidFill>
              </a:rPr>
              <a:t>cience</a:t>
            </a:r>
          </a:p>
          <a:p>
            <a:pPr lvl="0"/>
            <a:endParaRPr lang="en-US" sz="1400" b="1" dirty="0">
              <a:solidFill>
                <a:srgbClr val="982029"/>
              </a:solidFill>
            </a:endParaRP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US" sz="2000" dirty="0"/>
              <a:t>D</a:t>
            </a:r>
            <a:r>
              <a:rPr lang="en-US" sz="2000" dirty="0" smtClean="0"/>
              <a:t>eliverables in 2016  </a:t>
            </a:r>
            <a:r>
              <a:rPr lang="en-US" sz="2000" dirty="0" smtClean="0">
                <a:sym typeface="Symbol"/>
              </a:rPr>
              <a:t> </a:t>
            </a:r>
            <a:r>
              <a:rPr lang="en-US" sz="2000" dirty="0" smtClean="0"/>
              <a:t> </a:t>
            </a:r>
            <a:r>
              <a:rPr lang="en-US" sz="2000" b="1" dirty="0" smtClean="0">
                <a:solidFill>
                  <a:srgbClr val="9900CC"/>
                </a:solidFill>
              </a:rPr>
              <a:t>1 in June 2016 </a:t>
            </a:r>
            <a:r>
              <a:rPr lang="en-US" sz="2000" dirty="0" smtClean="0"/>
              <a:t>+ </a:t>
            </a:r>
            <a:r>
              <a:rPr lang="en-US" sz="2000" b="1" dirty="0" smtClean="0">
                <a:solidFill>
                  <a:srgbClr val="9900CC"/>
                </a:solidFill>
              </a:rPr>
              <a:t>5 in December 2016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US" sz="2000" dirty="0" smtClean="0"/>
              <a:t>Delay with </a:t>
            </a:r>
            <a:r>
              <a:rPr lang="en-US" sz="2000" dirty="0" err="1" smtClean="0"/>
              <a:t>secondments</a:t>
            </a:r>
            <a:r>
              <a:rPr lang="en-US" sz="2000" dirty="0" smtClean="0"/>
              <a:t>  </a:t>
            </a:r>
            <a:r>
              <a:rPr lang="en-US" sz="2000" dirty="0" smtClean="0">
                <a:sym typeface="Symbol"/>
              </a:rPr>
              <a:t> expect to catch up                                                           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b="1" dirty="0" smtClean="0">
                <a:solidFill>
                  <a:srgbClr val="996633"/>
                </a:solidFill>
                <a:sym typeface="Symbol"/>
              </a:rPr>
              <a:t>a</a:t>
            </a:r>
            <a:r>
              <a:rPr lang="en-US" sz="1600" b="1" dirty="0" smtClean="0">
                <a:solidFill>
                  <a:srgbClr val="996633"/>
                </a:solidFill>
                <a:sym typeface="Symbol"/>
              </a:rPr>
              <a:t>llocated beam time ILC agenda in Japan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sz="1600" b="1" dirty="0" smtClean="0">
                <a:solidFill>
                  <a:srgbClr val="996633"/>
                </a:solidFill>
                <a:sym typeface="Symbol"/>
              </a:rPr>
              <a:t>clarification of eligibility criteria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sz="1600" b="1" dirty="0" smtClean="0">
                <a:solidFill>
                  <a:srgbClr val="996633"/>
                </a:solidFill>
                <a:sym typeface="Symbol"/>
              </a:rPr>
              <a:t>extension of scope to include </a:t>
            </a:r>
            <a:r>
              <a:rPr lang="en-US" sz="1600" b="1" dirty="0" err="1" smtClean="0">
                <a:solidFill>
                  <a:srgbClr val="996633"/>
                </a:solidFill>
                <a:sym typeface="Symbol"/>
              </a:rPr>
              <a:t>SuperKEKB</a:t>
            </a:r>
            <a:r>
              <a:rPr lang="en-US" sz="1600" b="1" dirty="0" smtClean="0">
                <a:solidFill>
                  <a:srgbClr val="996633"/>
                </a:solidFill>
                <a:sym typeface="Symbol"/>
              </a:rPr>
              <a:t> </a:t>
            </a:r>
            <a:r>
              <a:rPr lang="en-US" sz="1600" b="1" dirty="0" err="1" smtClean="0">
                <a:solidFill>
                  <a:srgbClr val="996633"/>
                </a:solidFill>
                <a:sym typeface="Symbol"/>
              </a:rPr>
              <a:t>nanobeams</a:t>
            </a:r>
            <a:r>
              <a:rPr lang="en-US" sz="1600" b="1" dirty="0" smtClean="0">
                <a:solidFill>
                  <a:srgbClr val="996633"/>
                </a:solidFill>
                <a:sym typeface="Symbol"/>
              </a:rPr>
              <a:t> (priority project at KEK)</a:t>
            </a:r>
            <a:endParaRPr lang="en-US" b="1" dirty="0" smtClean="0">
              <a:solidFill>
                <a:srgbClr val="99663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3164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9" descr="ILCTDR-VOLUME_1-Executive-Summary（ドラッグされました）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4220" y="822268"/>
            <a:ext cx="7006189" cy="3369005"/>
          </a:xfrm>
          <a:prstGeom prst="rect">
            <a:avLst/>
          </a:prstGeom>
        </p:spPr>
      </p:pic>
      <p:pic>
        <p:nvPicPr>
          <p:cNvPr id="3" name="図 3" descr="atf-layout-2009.pd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89131" y="4070626"/>
            <a:ext cx="6207822" cy="2297757"/>
          </a:xfrm>
          <a:prstGeom prst="rect">
            <a:avLst/>
          </a:prstGeom>
        </p:spPr>
      </p:pic>
      <p:grpSp>
        <p:nvGrpSpPr>
          <p:cNvPr id="4" name="Group 3"/>
          <p:cNvGrpSpPr/>
          <p:nvPr/>
        </p:nvGrpSpPr>
        <p:grpSpPr>
          <a:xfrm>
            <a:off x="1099512" y="2641718"/>
            <a:ext cx="3849154" cy="3198844"/>
            <a:chOff x="1099512" y="2641718"/>
            <a:chExt cx="3849154" cy="3198844"/>
          </a:xfrm>
        </p:grpSpPr>
        <p:sp>
          <p:nvSpPr>
            <p:cNvPr id="5" name="台形 30"/>
            <p:cNvSpPr/>
            <p:nvPr/>
          </p:nvSpPr>
          <p:spPr>
            <a:xfrm rot="21251157">
              <a:off x="2250864" y="2641718"/>
              <a:ext cx="2697802" cy="1589425"/>
            </a:xfrm>
            <a:prstGeom prst="trapezoid">
              <a:avLst>
                <a:gd name="adj" fmla="val 94461"/>
              </a:avLst>
            </a:prstGeom>
            <a:gradFill flip="none" rotWithShape="1">
              <a:gsLst>
                <a:gs pos="45000">
                  <a:srgbClr val="C0504D">
                    <a:alpha val="30000"/>
                  </a:srgbClr>
                </a:gs>
                <a:gs pos="89000">
                  <a:srgbClr val="FFFFFF">
                    <a:alpha val="30000"/>
                  </a:srgbClr>
                </a:gs>
              </a:gsLst>
              <a:lin ang="5580000" scaled="0"/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20012" tIns="10007" rIns="20012" bIns="10007"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テキスト ボックス 10"/>
            <p:cNvSpPr txBox="1"/>
            <p:nvPr/>
          </p:nvSpPr>
          <p:spPr>
            <a:xfrm>
              <a:off x="1099512" y="4412545"/>
              <a:ext cx="3813721" cy="1428017"/>
            </a:xfrm>
            <a:prstGeom prst="rect">
              <a:avLst/>
            </a:prstGeom>
            <a:noFill/>
          </p:spPr>
          <p:txBody>
            <a:bodyPr wrap="none" lIns="91369" tIns="45687" rIns="91369" bIns="45687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ja-JP" sz="1400" b="1" dirty="0">
                  <a:solidFill>
                    <a:srgbClr val="FF0000"/>
                  </a:solidFill>
                </a:rPr>
                <a:t>ATF2 </a:t>
              </a:r>
              <a:r>
                <a:rPr lang="en-US" altLang="ja-JP" sz="1400" b="1" dirty="0" smtClean="0">
                  <a:solidFill>
                    <a:srgbClr val="FF0000"/>
                  </a:solidFill>
                </a:rPr>
                <a:t>beamline: Nano-meter </a:t>
              </a:r>
              <a:r>
                <a:rPr lang="en-US" altLang="ja-JP" sz="1400" b="1" dirty="0">
                  <a:solidFill>
                    <a:srgbClr val="FF0000"/>
                  </a:solidFill>
                </a:rPr>
                <a:t>beam R&amp;D</a:t>
              </a:r>
            </a:p>
            <a:p>
              <a:r>
                <a:rPr lang="en-US" altLang="ja-JP" sz="1400" dirty="0" smtClean="0">
                  <a:solidFill>
                    <a:srgbClr val="800000"/>
                  </a:solidFill>
                </a:rPr>
                <a:t>Final </a:t>
              </a:r>
              <a:r>
                <a:rPr lang="en-US" altLang="ja-JP" sz="1400" dirty="0">
                  <a:solidFill>
                    <a:srgbClr val="800000"/>
                  </a:solidFill>
                </a:rPr>
                <a:t>focus s</a:t>
              </a:r>
              <a:r>
                <a:rPr lang="en-US" altLang="ja-JP" sz="1400" dirty="0" smtClean="0">
                  <a:solidFill>
                    <a:srgbClr val="800000"/>
                  </a:solidFill>
                </a:rPr>
                <a:t>ystem development</a:t>
              </a:r>
            </a:p>
            <a:p>
              <a:r>
                <a:rPr lang="en-US" altLang="ja-JP" sz="1400" dirty="0" smtClean="0">
                  <a:solidFill>
                    <a:srgbClr val="800000"/>
                  </a:solidFill>
                </a:rPr>
                <a:t>Technologies to maintain the luminosity at ILC</a:t>
              </a:r>
            </a:p>
            <a:p>
              <a:r>
                <a:rPr lang="en-US" altLang="ja-JP" sz="1400" dirty="0" smtClean="0">
                  <a:solidFill>
                    <a:srgbClr val="800000"/>
                  </a:solidFill>
                </a:rPr>
                <a:t>Beam size: 37 nm (design), </a:t>
              </a:r>
              <a:r>
                <a:rPr lang="en-US" altLang="ja-JP" sz="1400" b="1" dirty="0" smtClean="0">
                  <a:solidFill>
                    <a:srgbClr val="800000"/>
                  </a:solidFill>
                </a:rPr>
                <a:t>44 nm (achieved)</a:t>
              </a:r>
            </a:p>
            <a:p>
              <a:r>
                <a:rPr lang="en-US" altLang="ja-JP" sz="1400" dirty="0" smtClean="0">
                  <a:solidFill>
                    <a:srgbClr val="800000"/>
                  </a:solidFill>
                </a:rPr>
                <a:t>Beam stabilization via feedback: </a:t>
              </a:r>
              <a:r>
                <a:rPr lang="en-US" altLang="ja-JP" sz="1400" b="1" dirty="0" smtClean="0">
                  <a:solidFill>
                    <a:srgbClr val="800000"/>
                  </a:solidFill>
                </a:rPr>
                <a:t>achieved 67 nm </a:t>
              </a:r>
            </a:p>
            <a:p>
              <a:r>
                <a:rPr lang="en-US" altLang="ja-JP" sz="1400" dirty="0">
                  <a:solidFill>
                    <a:srgbClr val="800000"/>
                  </a:solidFill>
                </a:rPr>
                <a:t>B</a:t>
              </a:r>
              <a:r>
                <a:rPr lang="en-US" altLang="ja-JP" sz="1400" dirty="0" smtClean="0">
                  <a:solidFill>
                    <a:srgbClr val="800000"/>
                  </a:solidFill>
                </a:rPr>
                <a:t>eam instrumentation development</a:t>
              </a:r>
              <a:endParaRPr lang="ja-JP" altLang="en-US" sz="1400" dirty="0">
                <a:solidFill>
                  <a:srgbClr val="800000"/>
                </a:solidFill>
              </a:endParaRPr>
            </a:p>
          </p:txBody>
        </p:sp>
      </p:grpSp>
      <p:grpSp>
        <p:nvGrpSpPr>
          <p:cNvPr id="7" name="Group 5"/>
          <p:cNvGrpSpPr/>
          <p:nvPr/>
        </p:nvGrpSpPr>
        <p:grpSpPr>
          <a:xfrm>
            <a:off x="4015843" y="423100"/>
            <a:ext cx="5117991" cy="4905746"/>
            <a:chOff x="4015843" y="423100"/>
            <a:chExt cx="5117991" cy="4905746"/>
          </a:xfrm>
        </p:grpSpPr>
        <p:sp>
          <p:nvSpPr>
            <p:cNvPr id="8" name="U ターン矢印 29"/>
            <p:cNvSpPr/>
            <p:nvPr/>
          </p:nvSpPr>
          <p:spPr>
            <a:xfrm rot="18971042" flipH="1">
              <a:off x="4015843" y="423100"/>
              <a:ext cx="1003249" cy="4905746"/>
            </a:xfrm>
            <a:prstGeom prst="uturnArrow">
              <a:avLst>
                <a:gd name="adj1" fmla="val 28974"/>
                <a:gd name="adj2" fmla="val 24988"/>
                <a:gd name="adj3" fmla="val 15750"/>
                <a:gd name="adj4" fmla="val 18933"/>
                <a:gd name="adj5" fmla="val 10709"/>
              </a:avLst>
            </a:prstGeom>
            <a:gradFill flip="none" rotWithShape="1">
              <a:gsLst>
                <a:gs pos="0">
                  <a:schemeClr val="accent1">
                    <a:tint val="100000"/>
                    <a:shade val="100000"/>
                    <a:satMod val="130000"/>
                  </a:schemeClr>
                </a:gs>
                <a:gs pos="22000">
                  <a:schemeClr val="accent1">
                    <a:tint val="50000"/>
                    <a:shade val="100000"/>
                    <a:satMod val="350000"/>
                    <a:alpha val="30000"/>
                  </a:schemeClr>
                </a:gs>
              </a:gsLst>
              <a:lin ang="4500000" scaled="0"/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20012" tIns="10007" rIns="20012" bIns="10007"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9" name="Text Box 1035"/>
            <p:cNvSpPr txBox="1">
              <a:spLocks noChangeArrowheads="1"/>
            </p:cNvSpPr>
            <p:nvPr/>
          </p:nvSpPr>
          <p:spPr bwMode="auto">
            <a:xfrm>
              <a:off x="5745708" y="2657651"/>
              <a:ext cx="3388126" cy="138495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/>
          </p:spPr>
          <p:txBody>
            <a:bodyPr wrap="square" lIns="91402" tIns="45702" rIns="91402" bIns="45702"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r>
                <a:rPr lang="en-US" altLang="ja-JP" sz="1400" i="1" dirty="0"/>
                <a:t>Energy: 1.3 </a:t>
              </a:r>
              <a:r>
                <a:rPr lang="en-US" altLang="ja-JP" sz="1400" i="1" dirty="0" err="1" smtClean="0"/>
                <a:t>GeV</a:t>
              </a:r>
              <a:r>
                <a:rPr lang="en-US" altLang="ja-JP" sz="1400" i="1" dirty="0"/>
                <a:t/>
              </a:r>
              <a:br>
                <a:rPr lang="en-US" altLang="ja-JP" sz="1400" i="1" dirty="0"/>
              </a:br>
              <a:r>
                <a:rPr lang="en-US" altLang="ja-JP" sz="1400" i="1" dirty="0" smtClean="0"/>
                <a:t>Repetition</a:t>
              </a:r>
              <a:r>
                <a:rPr lang="en-US" altLang="ja-JP" sz="1400" i="1" dirty="0"/>
                <a:t>: 3.12 Hz</a:t>
              </a:r>
            </a:p>
            <a:p>
              <a:r>
                <a:rPr lang="en-US" altLang="ja-JP" sz="1400" i="1" dirty="0"/>
                <a:t>Intensity: </a:t>
              </a:r>
              <a:r>
                <a:rPr lang="en-US" altLang="ja-JP" sz="1400" i="1" dirty="0" smtClean="0"/>
                <a:t>1-2x10</a:t>
              </a:r>
              <a:r>
                <a:rPr lang="en-US" altLang="ja-JP" sz="1400" i="1" baseline="30000" dirty="0" smtClean="0"/>
                <a:t>10</a:t>
              </a:r>
              <a:r>
                <a:rPr lang="en-US" altLang="ja-JP" sz="1400" i="1" dirty="0" smtClean="0"/>
                <a:t> </a:t>
              </a:r>
              <a:r>
                <a:rPr lang="en-US" altLang="ja-JP" sz="1400" i="1" dirty="0"/>
                <a:t>e-/</a:t>
              </a:r>
              <a:r>
                <a:rPr lang="en-US" altLang="ja-JP" sz="1400" i="1" dirty="0" smtClean="0"/>
                <a:t>bunch</a:t>
              </a:r>
              <a:endParaRPr lang="en-US" altLang="ja-JP" sz="1400" i="1" dirty="0"/>
            </a:p>
            <a:p>
              <a:r>
                <a:rPr lang="en-US" altLang="ja-JP" sz="1400" i="1" dirty="0" smtClean="0"/>
                <a:t>1~20 </a:t>
              </a:r>
              <a:r>
                <a:rPr lang="en-US" altLang="ja-JP" sz="1400" i="1" dirty="0"/>
                <a:t>bunches/pulse</a:t>
              </a:r>
            </a:p>
            <a:p>
              <a:r>
                <a:rPr lang="en-US" altLang="ja-JP" sz="1400" i="1" dirty="0" smtClean="0"/>
                <a:t>Design emittance</a:t>
              </a:r>
              <a:r>
                <a:rPr lang="en-US" altLang="ja-JP" sz="1400" i="1" dirty="0"/>
                <a:t>:</a:t>
              </a:r>
              <a:r>
                <a:rPr lang="en-US" altLang="ja-JP" sz="1400" i="1" dirty="0" smtClean="0"/>
                <a:t> </a:t>
              </a:r>
              <a:br>
                <a:rPr lang="en-US" altLang="ja-JP" sz="1400" i="1" dirty="0" smtClean="0"/>
              </a:br>
              <a:r>
                <a:rPr lang="en-US" altLang="ja-JP" sz="1400" i="1" dirty="0" smtClean="0"/>
                <a:t>1 </a:t>
              </a:r>
              <a:r>
                <a:rPr lang="en-US" altLang="ja-JP" sz="1400" i="1" dirty="0"/>
                <a:t>nm(H</a:t>
              </a:r>
              <a:r>
                <a:rPr lang="en-US" altLang="ja-JP" sz="1400" i="1" dirty="0" smtClean="0"/>
                <a:t>) / </a:t>
              </a:r>
              <a:r>
                <a:rPr lang="en-US" altLang="ja-JP" sz="1400" i="1" dirty="0"/>
                <a:t>10 pm(V), </a:t>
              </a:r>
              <a:r>
                <a:rPr lang="en-US" altLang="ja-JP" sz="1400" i="1" dirty="0" smtClean="0">
                  <a:solidFill>
                    <a:srgbClr val="800000"/>
                  </a:solidFill>
                </a:rPr>
                <a:t>Achieved </a:t>
              </a:r>
              <a:r>
                <a:rPr lang="en-US" altLang="ja-JP" sz="1400" i="1" dirty="0">
                  <a:solidFill>
                    <a:srgbClr val="800000"/>
                  </a:solidFill>
                </a:rPr>
                <a:t>4 pm(V)</a:t>
              </a:r>
            </a:p>
          </p:txBody>
        </p:sp>
        <p:sp>
          <p:nvSpPr>
            <p:cNvPr id="10" name="テキスト ボックス 33"/>
            <p:cNvSpPr txBox="1"/>
            <p:nvPr/>
          </p:nvSpPr>
          <p:spPr>
            <a:xfrm>
              <a:off x="6324539" y="2209633"/>
              <a:ext cx="2425777" cy="369265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91369" tIns="45687" rIns="91369" bIns="45687" rtlCol="0">
              <a:spAutoFit/>
            </a:bodyPr>
            <a:lstStyle/>
            <a:p>
              <a:r>
                <a:rPr lang="en-US" altLang="ja-JP" b="1" dirty="0">
                  <a:solidFill>
                    <a:srgbClr val="000090"/>
                  </a:solidFill>
                </a:rPr>
                <a:t>Accelerator Test Facility</a:t>
              </a:r>
            </a:p>
          </p:txBody>
        </p:sp>
      </p:grpSp>
      <p:sp>
        <p:nvSpPr>
          <p:cNvPr id="11" name="テキスト ボックス 7"/>
          <p:cNvSpPr txBox="1"/>
          <p:nvPr/>
        </p:nvSpPr>
        <p:spPr>
          <a:xfrm>
            <a:off x="5987666" y="5094158"/>
            <a:ext cx="1933399" cy="523154"/>
          </a:xfrm>
          <a:prstGeom prst="rect">
            <a:avLst/>
          </a:prstGeom>
          <a:noFill/>
        </p:spPr>
        <p:txBody>
          <a:bodyPr wrap="none" lIns="91369" tIns="45687" rIns="91369" bIns="45687" rtlCol="0">
            <a:spAutoFit/>
          </a:bodyPr>
          <a:lstStyle/>
          <a:p>
            <a:r>
              <a:rPr lang="en-US" altLang="ja-JP" sz="1400" b="1" dirty="0">
                <a:solidFill>
                  <a:srgbClr val="0000FF"/>
                </a:solidFill>
              </a:rPr>
              <a:t>Damping Ring </a:t>
            </a:r>
            <a:r>
              <a:rPr lang="en-US" altLang="ja-JP" sz="1400" b="1" dirty="0" smtClean="0">
                <a:solidFill>
                  <a:srgbClr val="0000FF"/>
                </a:solidFill>
              </a:rPr>
              <a:t>(</a:t>
            </a:r>
            <a:r>
              <a:rPr lang="en-US" altLang="ja-JP" sz="1400" b="1" dirty="0" smtClean="0">
                <a:solidFill>
                  <a:srgbClr val="0000FF"/>
                </a:solidFill>
                <a:sym typeface="Symbol"/>
              </a:rPr>
              <a:t> </a:t>
            </a:r>
            <a:r>
              <a:rPr lang="en-US" altLang="ja-JP" sz="1400" b="1" dirty="0" smtClean="0">
                <a:solidFill>
                  <a:srgbClr val="0000FF"/>
                </a:solidFill>
              </a:rPr>
              <a:t>140m</a:t>
            </a:r>
            <a:r>
              <a:rPr lang="en-US" altLang="ja-JP" sz="1400" b="1" dirty="0">
                <a:solidFill>
                  <a:srgbClr val="0000FF"/>
                </a:solidFill>
              </a:rPr>
              <a:t>)</a:t>
            </a:r>
          </a:p>
          <a:p>
            <a:r>
              <a:rPr lang="en-US" altLang="ja-JP" sz="1400" dirty="0">
                <a:solidFill>
                  <a:srgbClr val="0000FF"/>
                </a:solidFill>
              </a:rPr>
              <a:t>L</a:t>
            </a:r>
            <a:r>
              <a:rPr lang="en-US" altLang="ja-JP" sz="1200" dirty="0">
                <a:solidFill>
                  <a:srgbClr val="0000FF"/>
                </a:solidFill>
              </a:rPr>
              <a:t>ow emittance beam</a:t>
            </a:r>
            <a:endParaRPr lang="ja-JP" altLang="en-US" sz="1200" dirty="0">
              <a:solidFill>
                <a:srgbClr val="0000FF"/>
              </a:solidFill>
            </a:endParaRPr>
          </a:p>
        </p:txBody>
      </p:sp>
      <p:sp>
        <p:nvSpPr>
          <p:cNvPr id="12" name="Title 4"/>
          <p:cNvSpPr>
            <a:spLocks noGrp="1"/>
          </p:cNvSpPr>
          <p:nvPr>
            <p:ph type="title"/>
          </p:nvPr>
        </p:nvSpPr>
        <p:spPr>
          <a:xfrm>
            <a:off x="242099" y="112117"/>
            <a:ext cx="8659013" cy="673535"/>
          </a:xfrm>
        </p:spPr>
        <p:txBody>
          <a:bodyPr>
            <a:normAutofit/>
          </a:bodyPr>
          <a:lstStyle/>
          <a:p>
            <a:pPr algn="ctr"/>
            <a:r>
              <a:rPr lang="en-GB" dirty="0" smtClean="0">
                <a:solidFill>
                  <a:srgbClr val="0000FF"/>
                </a:solidFill>
              </a:rPr>
              <a:t>WP 2: ATF </a:t>
            </a:r>
            <a:r>
              <a:rPr lang="en-GB" dirty="0" smtClean="0">
                <a:solidFill>
                  <a:srgbClr val="0000FF"/>
                </a:solidFill>
                <a:sym typeface="Symbol"/>
              </a:rPr>
              <a:t> Linear Collider</a:t>
            </a:r>
            <a:r>
              <a:rPr lang="en-GB" dirty="0" smtClean="0">
                <a:solidFill>
                  <a:srgbClr val="0000FF"/>
                </a:solidFill>
              </a:rPr>
              <a:t>  </a:t>
            </a:r>
            <a:endParaRPr lang="en-GB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14707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 txBox="1">
            <a:spLocks/>
          </p:cNvSpPr>
          <p:nvPr/>
        </p:nvSpPr>
        <p:spPr>
          <a:xfrm>
            <a:off x="109184" y="2309756"/>
            <a:ext cx="8964489" cy="61657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1" dirty="0" smtClean="0">
                <a:solidFill>
                  <a:srgbClr val="0000FF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</a:rPr>
              <a:t>EXTRA SLIDES </a:t>
            </a:r>
            <a:endParaRPr lang="fr-FR" sz="1600" b="1" dirty="0">
              <a:solidFill>
                <a:srgbClr val="0000FF"/>
              </a:solidFill>
              <a:latin typeface="Lucida Sans Unicode" panose="020B0602030504020204" pitchFamily="34" charset="0"/>
              <a:cs typeface="Lucida Sans Unicode" panose="020B0602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62210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Setup of IPBSM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8C7575-7ADA-4D1E-932C-FE69DE252075}" type="slidenum">
              <a:rPr kumimoji="1" lang="ja-JP" altLang="en-US" smtClean="0"/>
              <a:t>21</a:t>
            </a:fld>
            <a:endParaRPr kumimoji="1" lang="ja-JP" altLang="en-US"/>
          </a:p>
        </p:txBody>
      </p:sp>
      <p:grpSp>
        <p:nvGrpSpPr>
          <p:cNvPr id="5" name="グループ化 4"/>
          <p:cNvGrpSpPr/>
          <p:nvPr/>
        </p:nvGrpSpPr>
        <p:grpSpPr>
          <a:xfrm>
            <a:off x="212927" y="1169618"/>
            <a:ext cx="8605378" cy="5124661"/>
            <a:chOff x="195072" y="3667582"/>
            <a:chExt cx="5300595" cy="3156602"/>
          </a:xfrm>
        </p:grpSpPr>
        <p:pic>
          <p:nvPicPr>
            <p:cNvPr id="6" name="図 5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11827"/>
            <a:stretch/>
          </p:blipFill>
          <p:spPr>
            <a:xfrm>
              <a:off x="195072" y="3667582"/>
              <a:ext cx="5300595" cy="3110958"/>
            </a:xfrm>
            <a:prstGeom prst="rect">
              <a:avLst/>
            </a:prstGeom>
          </p:spPr>
        </p:pic>
        <p:sp>
          <p:nvSpPr>
            <p:cNvPr id="7" name="正方形/長方形 6"/>
            <p:cNvSpPr/>
            <p:nvPr/>
          </p:nvSpPr>
          <p:spPr>
            <a:xfrm>
              <a:off x="284704" y="6585718"/>
              <a:ext cx="707136" cy="23846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8" name="タイトル 1"/>
          <p:cNvSpPr txBox="1">
            <a:spLocks/>
          </p:cNvSpPr>
          <p:nvPr/>
        </p:nvSpPr>
        <p:spPr>
          <a:xfrm>
            <a:off x="425320" y="95700"/>
            <a:ext cx="8515350" cy="9100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68578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ja-JP" dirty="0" smtClean="0"/>
              <a:t>Scheme of Interaction Point Beam Size Monitor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789036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8650" y="3"/>
            <a:ext cx="7886700" cy="910070"/>
          </a:xfrm>
        </p:spPr>
        <p:txBody>
          <a:bodyPr/>
          <a:lstStyle/>
          <a:p>
            <a:r>
              <a:rPr lang="en-US" altLang="ja-JP" dirty="0"/>
              <a:t>Concept of IPBSM</a:t>
            </a:r>
            <a:endParaRPr kumimoji="1" lang="ja-JP" altLang="en-US" dirty="0"/>
          </a:p>
        </p:txBody>
      </p:sp>
      <p:grpSp>
        <p:nvGrpSpPr>
          <p:cNvPr id="5" name="グループ化 4"/>
          <p:cNvGrpSpPr/>
          <p:nvPr/>
        </p:nvGrpSpPr>
        <p:grpSpPr>
          <a:xfrm>
            <a:off x="67879" y="901242"/>
            <a:ext cx="5107161" cy="3247838"/>
            <a:chOff x="968740" y="1665493"/>
            <a:chExt cx="5639229" cy="3112055"/>
          </a:xfrm>
        </p:grpSpPr>
        <p:pic>
          <p:nvPicPr>
            <p:cNvPr id="6" name="図 5"/>
            <p:cNvPicPr>
              <a:picLocks noChangeAspect="1"/>
            </p:cNvPicPr>
            <p:nvPr/>
          </p:nvPicPr>
          <p:blipFill rotWithShape="1">
            <a:blip r:embed="rId2"/>
            <a:srcRect l="9841" t="9624" r="7722" b="8524"/>
            <a:stretch/>
          </p:blipFill>
          <p:spPr>
            <a:xfrm>
              <a:off x="968740" y="1665493"/>
              <a:ext cx="5574935" cy="3112055"/>
            </a:xfrm>
            <a:prstGeom prst="rect">
              <a:avLst/>
            </a:prstGeom>
          </p:spPr>
        </p:pic>
        <p:cxnSp>
          <p:nvCxnSpPr>
            <p:cNvPr id="7" name="直線コネクタ 6"/>
            <p:cNvCxnSpPr/>
            <p:nvPr/>
          </p:nvCxnSpPr>
          <p:spPr>
            <a:xfrm flipV="1">
              <a:off x="4329113" y="2005012"/>
              <a:ext cx="2028825" cy="0"/>
            </a:xfrm>
            <a:prstGeom prst="line">
              <a:avLst/>
            </a:prstGeom>
            <a:ln w="15875">
              <a:solidFill>
                <a:srgbClr val="00B0F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直線コネクタ 7"/>
            <p:cNvCxnSpPr/>
            <p:nvPr/>
          </p:nvCxnSpPr>
          <p:spPr>
            <a:xfrm flipV="1">
              <a:off x="4324351" y="2538412"/>
              <a:ext cx="2028825" cy="0"/>
            </a:xfrm>
            <a:prstGeom prst="line">
              <a:avLst/>
            </a:prstGeom>
            <a:ln w="15875">
              <a:solidFill>
                <a:srgbClr val="00B0F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" name="テキスト ボックス 8"/>
                <p:cNvSpPr txBox="1"/>
                <p:nvPr/>
              </p:nvSpPr>
              <p:spPr>
                <a:xfrm>
                  <a:off x="6293645" y="1712952"/>
                  <a:ext cx="314324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1" lang="en-US" altLang="ja-JP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kumimoji="1" lang="en-US" altLang="ja-JP" b="0" i="1" smtClean="0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  <m:t>𝑁</m:t>
                            </m:r>
                          </m:e>
                          <m:sub>
                            <m:r>
                              <a:rPr kumimoji="1" lang="en-US" altLang="ja-JP" b="0" i="1" smtClean="0">
                                <a:latin typeface="Cambria Math" panose="02040503050406030204" pitchFamily="18" charset="0"/>
                              </a:rPr>
                              <m:t>+</m:t>
                            </m:r>
                          </m:sub>
                        </m:sSub>
                      </m:oMath>
                    </m:oMathPara>
                  </a14:m>
                  <a:endParaRPr kumimoji="1" lang="ja-JP" altLang="en-US" dirty="0"/>
                </a:p>
              </p:txBody>
            </p:sp>
          </mc:Choice>
          <mc:Fallback xmlns="">
            <p:sp>
              <p:nvSpPr>
                <p:cNvPr id="9" name="テキスト ボックス 8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293645" y="1712952"/>
                  <a:ext cx="314324" cy="369332"/>
                </a:xfrm>
                <a:prstGeom prst="rect">
                  <a:avLst/>
                </a:prstGeom>
                <a:blipFill rotWithShape="0">
                  <a:blip r:embed="rId6"/>
                  <a:stretch>
                    <a:fillRect r="-61905" b="-15686"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" name="テキスト ボックス 9"/>
                <p:cNvSpPr txBox="1"/>
                <p:nvPr/>
              </p:nvSpPr>
              <p:spPr>
                <a:xfrm>
                  <a:off x="6279358" y="2284478"/>
                  <a:ext cx="314324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1" lang="en-US" altLang="ja-JP" b="0" i="1" smtClean="0">
                                <a:solidFill>
                                  <a:srgbClr val="0070C0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kumimoji="1" lang="en-US" altLang="ja-JP" b="0" i="1" smtClean="0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  <m:t>𝑁</m:t>
                            </m:r>
                          </m:e>
                          <m:sub>
                            <m:r>
                              <a:rPr kumimoji="1" lang="en-US" altLang="ja-JP" b="0" i="1" smtClean="0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</m:sub>
                        </m:sSub>
                      </m:oMath>
                    </m:oMathPara>
                  </a14:m>
                  <a:endParaRPr kumimoji="1" lang="ja-JP" altLang="en-US" dirty="0">
                    <a:solidFill>
                      <a:srgbClr val="0070C0"/>
                    </a:solidFill>
                  </a:endParaRPr>
                </a:p>
              </p:txBody>
            </p:sp>
          </mc:Choice>
          <mc:Fallback xmlns="">
            <p:sp>
              <p:nvSpPr>
                <p:cNvPr id="10" name="テキスト ボックス 9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279358" y="2284478"/>
                  <a:ext cx="314324" cy="369332"/>
                </a:xfrm>
                <a:prstGeom prst="rect">
                  <a:avLst/>
                </a:prstGeom>
                <a:blipFill rotWithShape="0">
                  <a:blip r:embed="rId7"/>
                  <a:stretch>
                    <a:fillRect r="-54762" b="-9804"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コンテンツ プレースホルダー 2"/>
              <p:cNvSpPr>
                <a:spLocks noGrp="1"/>
              </p:cNvSpPr>
              <p:nvPr>
                <p:ph idx="1"/>
              </p:nvPr>
            </p:nvSpPr>
            <p:spPr>
              <a:xfrm>
                <a:off x="92430" y="4925200"/>
                <a:ext cx="4550205" cy="628369"/>
              </a:xfrm>
            </p:spPr>
            <p:txBody>
              <a:bodyPr>
                <a:noAutofit/>
              </a:bodyPr>
              <a:lstStyle/>
              <a:p>
                <a:pPr marL="0" indent="0">
                  <a:buNone/>
                </a:pPr>
                <a:r>
                  <a:rPr kumimoji="1" lang="en-US" altLang="ja-JP" dirty="0" smtClean="0"/>
                  <a:t>Modulation depth</a:t>
                </a:r>
                <a14:m>
                  <m:oMath xmlns:m="http://schemas.openxmlformats.org/officeDocument/2006/math">
                    <m:r>
                      <a:rPr kumimoji="1" lang="en-US" altLang="ja-JP" b="0" i="0" smtClean="0">
                        <a:latin typeface="Cambria Math" panose="02040503050406030204" pitchFamily="18" charset="0"/>
                      </a:rPr>
                      <m:t>  </m:t>
                    </m:r>
                    <m:r>
                      <a:rPr kumimoji="1" lang="en-US" altLang="ja-JP" b="0" i="1" smtClean="0">
                        <a:latin typeface="Cambria Math" panose="02040503050406030204" pitchFamily="18" charset="0"/>
                      </a:rPr>
                      <m:t>𝑀</m:t>
                    </m:r>
                    <m:r>
                      <a:rPr kumimoji="1" lang="en-US" altLang="ja-JP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kumimoji="1" lang="en-US" altLang="ja-JP" b="0" i="1" smtClean="0">
                            <a:latin typeface="Cambria Math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kumimoji="1" lang="en-US" altLang="ja-JP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kumimoji="1" lang="en-US" altLang="ja-JP" b="0" i="1" smtClean="0">
                                <a:latin typeface="Cambria Math" panose="02040503050406030204" pitchFamily="18" charset="0"/>
                              </a:rPr>
                              <m:t>𝑁</m:t>
                            </m:r>
                          </m:e>
                          <m:sub>
                            <m:r>
                              <a:rPr kumimoji="1" lang="en-US" altLang="ja-JP" b="0" i="1" smtClean="0">
                                <a:latin typeface="Cambria Math" panose="02040503050406030204" pitchFamily="18" charset="0"/>
                              </a:rPr>
                              <m:t>+</m:t>
                            </m:r>
                          </m:sub>
                        </m:sSub>
                        <m:r>
                          <a:rPr kumimoji="1" lang="en-US" altLang="ja-JP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sSub>
                          <m:sSubPr>
                            <m:ctrlPr>
                              <a:rPr kumimoji="1" lang="en-US" altLang="ja-JP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kumimoji="1" lang="en-US" altLang="ja-JP" b="0" i="1" smtClean="0">
                                <a:latin typeface="Cambria Math" panose="02040503050406030204" pitchFamily="18" charset="0"/>
                              </a:rPr>
                              <m:t>𝑁</m:t>
                            </m:r>
                          </m:e>
                          <m:sub>
                            <m:r>
                              <a:rPr kumimoji="1" lang="en-US" altLang="ja-JP" b="0" i="1" smtClean="0">
                                <a:latin typeface="Cambria Math" panose="02040503050406030204" pitchFamily="18" charset="0"/>
                              </a:rPr>
                              <m:t>−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kumimoji="1" lang="en-US" altLang="ja-JP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kumimoji="1" lang="en-US" altLang="ja-JP" b="0" i="1" smtClean="0">
                                <a:latin typeface="Cambria Math" panose="02040503050406030204" pitchFamily="18" charset="0"/>
                              </a:rPr>
                              <m:t>𝑁</m:t>
                            </m:r>
                          </m:e>
                          <m:sub>
                            <m:r>
                              <a:rPr kumimoji="1" lang="en-US" altLang="ja-JP" b="0" i="1" smtClean="0">
                                <a:latin typeface="Cambria Math" panose="02040503050406030204" pitchFamily="18" charset="0"/>
                              </a:rPr>
                              <m:t>+</m:t>
                            </m:r>
                          </m:sub>
                        </m:sSub>
                        <m:r>
                          <a:rPr kumimoji="1" lang="en-US" altLang="ja-JP" b="0" i="1" smtClean="0">
                            <a:latin typeface="Cambria Math" panose="02040503050406030204" pitchFamily="18" charset="0"/>
                          </a:rPr>
                          <m:t>+</m:t>
                        </m:r>
                        <m:sSub>
                          <m:sSubPr>
                            <m:ctrlPr>
                              <a:rPr kumimoji="1" lang="en-US" altLang="ja-JP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kumimoji="1" lang="en-US" altLang="ja-JP" b="0" i="1" smtClean="0">
                                <a:latin typeface="Cambria Math" panose="02040503050406030204" pitchFamily="18" charset="0"/>
                              </a:rPr>
                              <m:t>𝑁</m:t>
                            </m:r>
                          </m:e>
                          <m:sub>
                            <m:r>
                              <a:rPr kumimoji="1" lang="en-US" altLang="ja-JP" b="0" i="1" smtClean="0">
                                <a:latin typeface="Cambria Math" panose="02040503050406030204" pitchFamily="18" charset="0"/>
                              </a:rPr>
                              <m:t>−</m:t>
                            </m:r>
                          </m:sub>
                        </m:sSub>
                      </m:den>
                    </m:f>
                  </m:oMath>
                </a14:m>
                <a:endParaRPr kumimoji="1" lang="en-US" altLang="ja-JP" b="0" i="1" dirty="0" smtClean="0">
                  <a:latin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19" name="コンテンツ プレースホルダー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92430" y="4925200"/>
                <a:ext cx="4550205" cy="628369"/>
              </a:xfrm>
              <a:blipFill>
                <a:blip r:embed="rId13"/>
                <a:stretch>
                  <a:fillRect l="-2008" t="-1942" b="-971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テキスト ボックス 19"/>
              <p:cNvSpPr txBox="1"/>
              <p:nvPr/>
            </p:nvSpPr>
            <p:spPr>
              <a:xfrm>
                <a:off x="5115101" y="1308510"/>
                <a:ext cx="3725078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ja-JP" sz="2400" dirty="0" smtClean="0"/>
                  <a:t>Small beam size </a:t>
                </a:r>
                <a14:m>
                  <m:oMath xmlns:m="http://schemas.openxmlformats.org/officeDocument/2006/math">
                    <m:r>
                      <a:rPr kumimoji="1" lang="en-US" altLang="ja-JP" sz="2400" b="0" i="1" smtClean="0">
                        <a:latin typeface="Cambria Math" panose="02040503050406030204" pitchFamily="18" charset="0"/>
                      </a:rPr>
                      <m:t>⇒</m:t>
                    </m:r>
                  </m:oMath>
                </a14:m>
                <a:r>
                  <a:rPr kumimoji="1" lang="en-US" altLang="ja-JP" sz="2400" dirty="0" smtClean="0"/>
                  <a:t>  large </a:t>
                </a:r>
                <a14:m>
                  <m:oMath xmlns:m="http://schemas.openxmlformats.org/officeDocument/2006/math">
                    <m:r>
                      <a:rPr kumimoji="1" lang="en-US" altLang="ja-JP" sz="2400" b="0" i="1" smtClean="0">
                        <a:latin typeface="Cambria Math" panose="02040503050406030204" pitchFamily="18" charset="0"/>
                      </a:rPr>
                      <m:t>𝑀</m:t>
                    </m:r>
                  </m:oMath>
                </a14:m>
                <a:r>
                  <a:rPr kumimoji="1" lang="en-US" altLang="ja-JP" sz="2400" dirty="0" smtClean="0"/>
                  <a:t>   </a:t>
                </a:r>
                <a:endParaRPr kumimoji="1" lang="ja-JP" altLang="en-US" sz="2400" dirty="0"/>
              </a:p>
            </p:txBody>
          </p:sp>
        </mc:Choice>
        <mc:Fallback xmlns="">
          <p:sp>
            <p:nvSpPr>
              <p:cNvPr id="20" name="テキスト ボックス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15101" y="1308510"/>
                <a:ext cx="3725078" cy="461665"/>
              </a:xfrm>
              <a:prstGeom prst="rect">
                <a:avLst/>
              </a:prstGeom>
              <a:blipFill>
                <a:blip r:embed="rId14"/>
                <a:stretch>
                  <a:fillRect l="-2455" t="-10667" b="-30667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テキスト ボックス 20"/>
              <p:cNvSpPr txBox="1"/>
              <p:nvPr/>
            </p:nvSpPr>
            <p:spPr>
              <a:xfrm>
                <a:off x="5115101" y="2669581"/>
                <a:ext cx="3735388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en-US" altLang="ja-JP" sz="2400" dirty="0" smtClean="0"/>
                  <a:t>Large beam size </a:t>
                </a:r>
                <a14:m>
                  <m:oMath xmlns:m="http://schemas.openxmlformats.org/officeDocument/2006/math">
                    <m:r>
                      <a:rPr kumimoji="1" lang="en-US" altLang="ja-JP" sz="2400" b="0" i="1" smtClean="0">
                        <a:latin typeface="Cambria Math" panose="02040503050406030204" pitchFamily="18" charset="0"/>
                      </a:rPr>
                      <m:t>⇒</m:t>
                    </m:r>
                  </m:oMath>
                </a14:m>
                <a:r>
                  <a:rPr kumimoji="1" lang="en-US" altLang="ja-JP" sz="2400" dirty="0" smtClean="0"/>
                  <a:t>  small </a:t>
                </a:r>
                <a14:m>
                  <m:oMath xmlns:m="http://schemas.openxmlformats.org/officeDocument/2006/math">
                    <m:r>
                      <a:rPr kumimoji="1" lang="en-US" altLang="ja-JP" sz="2400" b="0" i="1" smtClean="0">
                        <a:latin typeface="Cambria Math" panose="02040503050406030204" pitchFamily="18" charset="0"/>
                      </a:rPr>
                      <m:t>𝑀</m:t>
                    </m:r>
                  </m:oMath>
                </a14:m>
                <a:r>
                  <a:rPr kumimoji="1" lang="en-US" altLang="ja-JP" sz="2400" dirty="0" smtClean="0"/>
                  <a:t>   </a:t>
                </a:r>
                <a:endParaRPr kumimoji="1" lang="ja-JP" altLang="en-US" sz="2400" dirty="0"/>
              </a:p>
            </p:txBody>
          </p:sp>
        </mc:Choice>
        <mc:Fallback xmlns="">
          <p:sp>
            <p:nvSpPr>
              <p:cNvPr id="21" name="テキスト ボックス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15101" y="2669581"/>
                <a:ext cx="3735388" cy="461665"/>
              </a:xfrm>
              <a:prstGeom prst="rect">
                <a:avLst/>
              </a:prstGeom>
              <a:blipFill>
                <a:blip r:embed="rId15"/>
                <a:stretch>
                  <a:fillRect l="-2447" t="-10526" b="-28947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4" name="図 23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59110" y="3665304"/>
            <a:ext cx="4954091" cy="33085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906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B594DC-6693-7747-A22C-9F67E59E22E9}" type="slidenum">
              <a:rPr kumimoji="1" lang="ja-JP" altLang="en-US" sz="1600" smtClean="0"/>
              <a:t>3</a:t>
            </a:fld>
            <a:r>
              <a:rPr kumimoji="1" lang="en-US" altLang="ja-JP" sz="1600" dirty="0" smtClean="0"/>
              <a:t>/35</a:t>
            </a:r>
            <a:endParaRPr kumimoji="1" lang="ja-JP" altLang="en-US" sz="1600" dirty="0"/>
          </a:p>
        </p:txBody>
      </p:sp>
      <p:grpSp>
        <p:nvGrpSpPr>
          <p:cNvPr id="24" name="図形グループ 16"/>
          <p:cNvGrpSpPr/>
          <p:nvPr/>
        </p:nvGrpSpPr>
        <p:grpSpPr>
          <a:xfrm>
            <a:off x="333136" y="993228"/>
            <a:ext cx="7612685" cy="5738648"/>
            <a:chOff x="254308" y="3722075"/>
            <a:chExt cx="5028060" cy="2829016"/>
          </a:xfrm>
        </p:grpSpPr>
        <p:pic>
          <p:nvPicPr>
            <p:cNvPr id="26" name="図 8" descr="保存されていない プレビュー 書類 2（ドラッグされました）.pdf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73619" y="3722075"/>
              <a:ext cx="5008749" cy="2829016"/>
            </a:xfrm>
            <a:prstGeom prst="rect">
              <a:avLst/>
            </a:prstGeom>
          </p:spPr>
        </p:pic>
        <p:sp>
          <p:nvSpPr>
            <p:cNvPr id="27" name="コンテンツ プレースホルダー 4"/>
            <p:cNvSpPr txBox="1">
              <a:spLocks/>
            </p:cNvSpPr>
            <p:nvPr/>
          </p:nvSpPr>
          <p:spPr>
            <a:xfrm>
              <a:off x="254308" y="5911827"/>
              <a:ext cx="4771193" cy="628697"/>
            </a:xfrm>
            <a:prstGeom prst="rect">
              <a:avLst/>
            </a:prstGeom>
          </p:spPr>
          <p:txBody>
            <a:bodyPr vert="horz" lIns="91440" tIns="45720" rIns="91440" bIns="45720" rtlCol="0">
              <a:normAutofit/>
            </a:bodyPr>
            <a:lstStyle>
              <a:lvl1pPr marL="342900" indent="-3429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kumimoji="1"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457200" rtl="0" eaLnBrk="1" latinLnBrk="0" hangingPunct="1">
                <a:spcBef>
                  <a:spcPct val="20000"/>
                </a:spcBef>
                <a:buFont typeface="Arial"/>
                <a:buChar char="–"/>
                <a:defRPr kumimoji="1"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kumimoji="1"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457200" rtl="0" eaLnBrk="1" latinLnBrk="0" hangingPunct="1">
                <a:spcBef>
                  <a:spcPct val="20000"/>
                </a:spcBef>
                <a:buFont typeface="Arial"/>
                <a:buChar char="–"/>
                <a:defRPr kumimoji="1"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457200" rtl="0" eaLnBrk="1" latinLnBrk="0" hangingPunct="1">
                <a:spcBef>
                  <a:spcPct val="20000"/>
                </a:spcBef>
                <a:buFont typeface="Arial"/>
                <a:buChar char="»"/>
                <a:defRPr kumimoji="1"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kumimoji="1"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kumimoji="1"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kumimoji="1"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kumimoji="1"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endParaRPr lang="ja-JP" altLang="en-US" sz="2400" b="1" dirty="0"/>
            </a:p>
          </p:txBody>
        </p:sp>
        <p:sp>
          <p:nvSpPr>
            <p:cNvPr id="28" name="コンテンツ プレースホルダー 4"/>
            <p:cNvSpPr txBox="1">
              <a:spLocks/>
            </p:cNvSpPr>
            <p:nvPr/>
          </p:nvSpPr>
          <p:spPr>
            <a:xfrm>
              <a:off x="2317501" y="3838049"/>
              <a:ext cx="2194314" cy="1110590"/>
            </a:xfrm>
            <a:prstGeom prst="rect">
              <a:avLst/>
            </a:prstGeom>
            <a:solidFill>
              <a:schemeClr val="bg1"/>
            </a:solidFill>
          </p:spPr>
          <p:txBody>
            <a:bodyPr vert="horz" lIns="91440" tIns="45720" rIns="91440" bIns="45720" rtlCol="0">
              <a:noAutofit/>
            </a:bodyPr>
            <a:lstStyle>
              <a:lvl1pPr marL="342900" indent="-3429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kumimoji="1"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457200" rtl="0" eaLnBrk="1" latinLnBrk="0" hangingPunct="1">
                <a:spcBef>
                  <a:spcPct val="20000"/>
                </a:spcBef>
                <a:buFont typeface="Arial"/>
                <a:buChar char="–"/>
                <a:defRPr kumimoji="1"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kumimoji="1"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457200" rtl="0" eaLnBrk="1" latinLnBrk="0" hangingPunct="1">
                <a:spcBef>
                  <a:spcPct val="20000"/>
                </a:spcBef>
                <a:buFont typeface="Arial"/>
                <a:buChar char="–"/>
                <a:defRPr kumimoji="1"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457200" rtl="0" eaLnBrk="1" latinLnBrk="0" hangingPunct="1">
                <a:spcBef>
                  <a:spcPct val="20000"/>
                </a:spcBef>
                <a:buFont typeface="Arial"/>
                <a:buChar char="»"/>
                <a:defRPr kumimoji="1"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kumimoji="1"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kumimoji="1"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kumimoji="1"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kumimoji="1"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ja-JP" sz="1600" b="1" dirty="0">
                  <a:solidFill>
                    <a:srgbClr val="FF0000"/>
                  </a:solidFill>
                </a:rPr>
                <a:t>44 nm </a:t>
              </a:r>
              <a:r>
                <a:rPr lang="en-US" altLang="ja-JP" sz="1600" b="1" dirty="0" smtClean="0">
                  <a:solidFill>
                    <a:srgbClr val="FF0000"/>
                  </a:solidFill>
                </a:rPr>
                <a:t>achieved </a:t>
              </a:r>
              <a:r>
                <a:rPr lang="en-US" altLang="ja-JP" sz="1600" b="1" dirty="0">
                  <a:solidFill>
                    <a:srgbClr val="FF0000"/>
                  </a:solidFill>
                </a:rPr>
                <a:t>in June 2014</a:t>
              </a:r>
            </a:p>
            <a:p>
              <a:r>
                <a:rPr lang="en-US" altLang="ja-JP" sz="1600" dirty="0">
                  <a:solidFill>
                    <a:srgbClr val="0000FF"/>
                  </a:solidFill>
                </a:rPr>
                <a:t>still being </a:t>
              </a:r>
              <a:r>
                <a:rPr lang="en-US" altLang="ja-JP" sz="1600" dirty="0" smtClean="0">
                  <a:solidFill>
                    <a:srgbClr val="0000FF"/>
                  </a:solidFill>
                </a:rPr>
                <a:t>improved</a:t>
              </a:r>
            </a:p>
            <a:p>
              <a:r>
                <a:rPr lang="en-US" altLang="ja-JP" sz="1600" dirty="0" smtClean="0">
                  <a:solidFill>
                    <a:srgbClr val="FF6600"/>
                  </a:solidFill>
                </a:rPr>
                <a:t>Fast recovery of small</a:t>
              </a:r>
            </a:p>
            <a:p>
              <a:pPr marL="0" indent="0">
                <a:buNone/>
              </a:pPr>
              <a:r>
                <a:rPr lang="en-US" altLang="ja-JP" sz="1600" dirty="0">
                  <a:solidFill>
                    <a:srgbClr val="FF6600"/>
                  </a:solidFill>
                </a:rPr>
                <a:t> </a:t>
              </a:r>
              <a:r>
                <a:rPr lang="en-US" altLang="ja-JP" sz="1600" dirty="0" smtClean="0">
                  <a:solidFill>
                    <a:srgbClr val="FF6600"/>
                  </a:solidFill>
                </a:rPr>
                <a:t>       beam sizes &lt;</a:t>
              </a:r>
              <a:r>
                <a:rPr lang="en-US" altLang="ja-JP" sz="1600" dirty="0">
                  <a:solidFill>
                    <a:srgbClr val="FF6600"/>
                  </a:solidFill>
                </a:rPr>
                <a:t>50 </a:t>
              </a:r>
              <a:r>
                <a:rPr lang="en-US" altLang="ja-JP" sz="1600" dirty="0" smtClean="0">
                  <a:solidFill>
                    <a:srgbClr val="FF6600"/>
                  </a:solidFill>
                </a:rPr>
                <a:t>nm    </a:t>
              </a:r>
              <a:endParaRPr lang="en-US" altLang="ja-JP" sz="1600" dirty="0">
                <a:solidFill>
                  <a:srgbClr val="FF6600"/>
                </a:solidFill>
              </a:endParaRPr>
            </a:p>
            <a:p>
              <a:pPr marL="0" indent="0">
                <a:buNone/>
              </a:pPr>
              <a:r>
                <a:rPr lang="en-US" altLang="ja-JP" sz="1600" dirty="0" smtClean="0">
                  <a:solidFill>
                    <a:srgbClr val="FF6600"/>
                  </a:solidFill>
                </a:rPr>
                <a:t>        after shutdown</a:t>
              </a:r>
            </a:p>
            <a:p>
              <a:r>
                <a:rPr lang="en-US" altLang="ja-JP" sz="1600" dirty="0" smtClean="0">
                  <a:solidFill>
                    <a:srgbClr val="006600"/>
                  </a:solidFill>
                </a:rPr>
                <a:t>Good reproducibility</a:t>
              </a:r>
            </a:p>
            <a:p>
              <a:pPr marL="0" indent="0">
                <a:buNone/>
              </a:pPr>
              <a:r>
                <a:rPr lang="en-US" altLang="ja-JP" sz="1600" dirty="0">
                  <a:solidFill>
                    <a:srgbClr val="006600"/>
                  </a:solidFill>
                </a:rPr>
                <a:t> </a:t>
              </a:r>
              <a:r>
                <a:rPr lang="en-US" altLang="ja-JP" sz="1600" dirty="0" smtClean="0">
                  <a:solidFill>
                    <a:srgbClr val="006600"/>
                  </a:solidFill>
                </a:rPr>
                <a:t>       and stability confirmed</a:t>
              </a:r>
              <a:endParaRPr lang="en-US" altLang="ja-JP" sz="1600" dirty="0">
                <a:solidFill>
                  <a:srgbClr val="006600"/>
                </a:solidFill>
              </a:endParaRPr>
            </a:p>
          </p:txBody>
        </p:sp>
        <p:cxnSp>
          <p:nvCxnSpPr>
            <p:cNvPr id="30" name="直線矢印コネクタ 12"/>
            <p:cNvCxnSpPr/>
            <p:nvPr/>
          </p:nvCxnSpPr>
          <p:spPr>
            <a:xfrm>
              <a:off x="1623266" y="4344197"/>
              <a:ext cx="2463545" cy="1413135"/>
            </a:xfrm>
            <a:prstGeom prst="straightConnector1">
              <a:avLst/>
            </a:prstGeom>
            <a:ln w="127000" cmpd="sng">
              <a:gradFill flip="none" rotWithShape="1">
                <a:gsLst>
                  <a:gs pos="0">
                    <a:schemeClr val="accent1">
                      <a:alpha val="50000"/>
                    </a:schemeClr>
                  </a:gs>
                  <a:gs pos="100000">
                    <a:prstClr val="white"/>
                  </a:gs>
                </a:gsLst>
                <a:lin ang="10800000" scaled="0"/>
                <a:tileRect/>
              </a:gradFill>
              <a:tailEnd type="arrow"/>
            </a:ln>
            <a:effectLst>
              <a:outerShdw blurRad="40005" dist="19939" dir="5400000" algn="tl" rotWithShape="0">
                <a:srgbClr val="000000">
                  <a:alpha val="38000"/>
                </a:srgbClr>
              </a:outerShdw>
            </a:effectLst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32" name="図 10" descr="保存されていない プレビュー 書類 3（ドラッグされました）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46124" y="1589387"/>
            <a:ext cx="3243086" cy="2383473"/>
          </a:xfrm>
          <a:prstGeom prst="rect">
            <a:avLst/>
          </a:prstGeom>
        </p:spPr>
      </p:pic>
      <p:sp>
        <p:nvSpPr>
          <p:cNvPr id="34" name="Title 4"/>
          <p:cNvSpPr>
            <a:spLocks noGrp="1"/>
          </p:cNvSpPr>
          <p:nvPr>
            <p:ph type="title"/>
          </p:nvPr>
        </p:nvSpPr>
        <p:spPr>
          <a:xfrm>
            <a:off x="242099" y="112117"/>
            <a:ext cx="8659013" cy="673535"/>
          </a:xfrm>
        </p:spPr>
        <p:txBody>
          <a:bodyPr>
            <a:normAutofit/>
          </a:bodyPr>
          <a:lstStyle/>
          <a:p>
            <a:pPr algn="ctr"/>
            <a:r>
              <a:rPr lang="en-GB" sz="4000" b="1" dirty="0" smtClean="0">
                <a:solidFill>
                  <a:srgbClr val="0000FF"/>
                </a:solidFill>
              </a:rPr>
              <a:t>History of minimum beam size in ATF2 </a:t>
            </a:r>
            <a:endParaRPr lang="en-GB" sz="4000" b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8225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au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60198094"/>
              </p:ext>
            </p:extLst>
          </p:nvPr>
        </p:nvGraphicFramePr>
        <p:xfrm>
          <a:off x="234944" y="771908"/>
          <a:ext cx="8712968" cy="3412056"/>
        </p:xfrm>
        <a:graphic>
          <a:graphicData uri="http://schemas.openxmlformats.org/drawingml/2006/table">
            <a:tbl>
              <a:tblPr/>
              <a:tblGrid>
                <a:gridCol w="2617438"/>
                <a:gridCol w="955343"/>
                <a:gridCol w="914400"/>
                <a:gridCol w="914400"/>
                <a:gridCol w="873457"/>
                <a:gridCol w="832514"/>
                <a:gridCol w="723331"/>
                <a:gridCol w="882085"/>
              </a:tblGrid>
              <a:tr h="56783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b="1" dirty="0">
                          <a:effectLst/>
                          <a:latin typeface="Verdana"/>
                          <a:ea typeface="Times New Roman"/>
                          <a:cs typeface="Arial"/>
                        </a:rPr>
                        <a:t> </a:t>
                      </a:r>
                      <a:endParaRPr lang="fr-FR" sz="16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b="1" dirty="0">
                          <a:effectLst/>
                          <a:latin typeface="Verdana"/>
                          <a:ea typeface="Times New Roman"/>
                          <a:cs typeface="Arial"/>
                        </a:rPr>
                        <a:t>Participant Short Name</a:t>
                      </a:r>
                      <a:endParaRPr lang="fr-FR" sz="16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b="1" dirty="0">
                          <a:effectLst/>
                          <a:latin typeface="Verdana"/>
                          <a:ea typeface="Times New Roman"/>
                          <a:cs typeface="Arial"/>
                        </a:rPr>
                        <a:t> </a:t>
                      </a:r>
                      <a:endParaRPr lang="fr-FR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effectLst/>
                          <a:latin typeface="Verdana"/>
                          <a:ea typeface="Times New Roman"/>
                          <a:cs typeface="Arial"/>
                        </a:rPr>
                        <a:t>CERN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effectLst/>
                          <a:latin typeface="Verdana"/>
                          <a:ea typeface="Times New Roman"/>
                          <a:cs typeface="Arial"/>
                        </a:rPr>
                        <a:t>CNRS</a:t>
                      </a:r>
                      <a:endParaRPr lang="en-GB" sz="1100" dirty="0" smtClean="0">
                        <a:effectLst/>
                        <a:latin typeface="Verdana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effectLst/>
                          <a:latin typeface="Verdana"/>
                          <a:ea typeface="Times New Roman"/>
                          <a:cs typeface="Arial"/>
                        </a:rPr>
                        <a:t>CSIC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effectLst/>
                          <a:latin typeface="Verdana"/>
                          <a:ea typeface="Times New Roman"/>
                          <a:cs typeface="Arial"/>
                        </a:rPr>
                        <a:t>KEK</a:t>
                      </a:r>
                      <a:endParaRPr lang="en-GB" sz="1050" dirty="0" smtClean="0">
                        <a:effectLst/>
                        <a:latin typeface="Verdana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effectLst/>
                          <a:latin typeface="Verdana"/>
                          <a:ea typeface="Times New Roman"/>
                          <a:cs typeface="Arial"/>
                        </a:rPr>
                        <a:t>RHUL</a:t>
                      </a:r>
                      <a:endParaRPr lang="fr-FR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dirty="0" err="1" smtClean="0">
                          <a:effectLst/>
                          <a:latin typeface="Verdana"/>
                          <a:ea typeface="Times New Roman"/>
                          <a:cs typeface="Arial"/>
                        </a:rPr>
                        <a:t>UoO</a:t>
                      </a:r>
                      <a:endParaRPr lang="en-GB" sz="1400" dirty="0" smtClean="0">
                        <a:effectLst/>
                        <a:latin typeface="Verdana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dirty="0" err="1" smtClean="0">
                          <a:effectLst/>
                          <a:latin typeface="Verdana"/>
                          <a:ea typeface="Times New Roman"/>
                          <a:cs typeface="Arial"/>
                        </a:rPr>
                        <a:t>UoT</a:t>
                      </a:r>
                      <a:endParaRPr lang="en-GB" sz="1400" dirty="0" smtClean="0">
                        <a:effectLst/>
                        <a:latin typeface="Verdana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357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fr-FR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50" dirty="0" smtClean="0">
                          <a:effectLst/>
                          <a:latin typeface="Times New Roman"/>
                          <a:ea typeface="Times New Roman"/>
                        </a:rPr>
                        <a:t>R</a:t>
                      </a:r>
                      <a:r>
                        <a:rPr lang="en-US" sz="1000" dirty="0" smtClean="0">
                          <a:effectLst/>
                          <a:latin typeface="Times New Roman"/>
                          <a:ea typeface="Times New Roman"/>
                        </a:rPr>
                        <a:t>. Tomas</a:t>
                      </a:r>
                      <a:endParaRPr lang="fr-FR" sz="105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 dirty="0" smtClean="0">
                          <a:effectLst/>
                          <a:latin typeface="Times New Roman"/>
                          <a:ea typeface="Times New Roman"/>
                        </a:rPr>
                        <a:t>P. </a:t>
                      </a:r>
                      <a:r>
                        <a:rPr lang="en-US" sz="1000" dirty="0" err="1" smtClean="0">
                          <a:effectLst/>
                          <a:latin typeface="Times New Roman"/>
                          <a:ea typeface="Times New Roman"/>
                        </a:rPr>
                        <a:t>Bambade</a:t>
                      </a:r>
                      <a:endParaRPr lang="fr-FR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 dirty="0" smtClean="0">
                          <a:effectLst/>
                          <a:latin typeface="Times New Roman"/>
                          <a:ea typeface="Times New Roman"/>
                        </a:rPr>
                        <a:t>A. </a:t>
                      </a:r>
                      <a:r>
                        <a:rPr lang="en-US" sz="1000" dirty="0" err="1" smtClean="0">
                          <a:effectLst/>
                          <a:latin typeface="Times New Roman"/>
                          <a:ea typeface="Times New Roman"/>
                        </a:rPr>
                        <a:t>Faus-Golfe</a:t>
                      </a:r>
                      <a:endParaRPr lang="fr-FR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 dirty="0" smtClean="0">
                          <a:effectLst/>
                          <a:latin typeface="Times New Roman"/>
                          <a:ea typeface="Times New Roman"/>
                        </a:rPr>
                        <a:t>N.</a:t>
                      </a:r>
                      <a:r>
                        <a:rPr lang="en-US" sz="1000" baseline="0" dirty="0" smtClean="0">
                          <a:effectLst/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en-US" sz="1000" baseline="0" dirty="0" err="1" smtClean="0">
                          <a:effectLst/>
                          <a:latin typeface="Times New Roman"/>
                          <a:ea typeface="Times New Roman"/>
                        </a:rPr>
                        <a:t>Terunuma</a:t>
                      </a:r>
                      <a:endParaRPr lang="fr-FR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 dirty="0" smtClean="0">
                          <a:effectLst/>
                          <a:latin typeface="Times New Roman"/>
                          <a:ea typeface="Times New Roman"/>
                        </a:rPr>
                        <a:t>P. </a:t>
                      </a:r>
                      <a:r>
                        <a:rPr lang="en-US" sz="1000" dirty="0" err="1" smtClean="0">
                          <a:effectLst/>
                          <a:latin typeface="Times New Roman"/>
                          <a:ea typeface="Times New Roman"/>
                        </a:rPr>
                        <a:t>Karataev</a:t>
                      </a:r>
                      <a:endParaRPr lang="fr-FR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 dirty="0" smtClean="0">
                          <a:effectLst/>
                          <a:latin typeface="Times New Roman"/>
                          <a:ea typeface="Times New Roman"/>
                        </a:rPr>
                        <a:t>P. Burrows</a:t>
                      </a:r>
                      <a:endParaRPr lang="fr-FR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 dirty="0" smtClean="0">
                          <a:effectLst/>
                          <a:latin typeface="Times New Roman"/>
                          <a:ea typeface="Times New Roman"/>
                        </a:rPr>
                        <a:t>S. </a:t>
                      </a:r>
                      <a:r>
                        <a:rPr lang="en-US" sz="1000" dirty="0" err="1" smtClean="0">
                          <a:effectLst/>
                          <a:latin typeface="Times New Roman"/>
                          <a:ea typeface="Times New Roman"/>
                        </a:rPr>
                        <a:t>Komamiya</a:t>
                      </a:r>
                      <a:endParaRPr lang="fr-FR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5711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b="1" dirty="0">
                          <a:effectLst/>
                          <a:latin typeface="Verdana"/>
                          <a:ea typeface="Times New Roman"/>
                          <a:cs typeface="Arial"/>
                        </a:rPr>
                        <a:t> </a:t>
                      </a:r>
                      <a:endParaRPr lang="fr-FR" sz="16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b="1" dirty="0">
                          <a:effectLst/>
                          <a:latin typeface="Verdana"/>
                          <a:ea typeface="Times New Roman"/>
                          <a:cs typeface="Arial"/>
                        </a:rPr>
                        <a:t>Person-months per Participant:</a:t>
                      </a:r>
                      <a:endParaRPr lang="fr-FR" sz="16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b="1" dirty="0">
                          <a:effectLst/>
                          <a:latin typeface="Verdana"/>
                          <a:ea typeface="Times New Roman"/>
                          <a:cs typeface="Arial"/>
                        </a:rPr>
                        <a:t> </a:t>
                      </a:r>
                      <a:endParaRPr lang="fr-FR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effectLst/>
                          <a:latin typeface="Verdana"/>
                          <a:ea typeface="Times New Roman"/>
                          <a:cs typeface="Arial"/>
                        </a:rPr>
                        <a:t>31</a:t>
                      </a:r>
                      <a:endParaRPr lang="fr-FR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effectLst/>
                          <a:latin typeface="Verdana"/>
                          <a:ea typeface="Times New Roman"/>
                          <a:cs typeface="Arial"/>
                        </a:rPr>
                        <a:t>50</a:t>
                      </a:r>
                      <a:endParaRPr lang="fr-FR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  <a:latin typeface="Verdana"/>
                          <a:ea typeface="Times New Roman"/>
                          <a:cs typeface="Arial"/>
                        </a:rPr>
                        <a:t>12</a:t>
                      </a:r>
                      <a:endParaRPr lang="fr-FR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  <a:latin typeface="Verdana"/>
                          <a:ea typeface="Times New Roman"/>
                          <a:cs typeface="Arial"/>
                        </a:rPr>
                        <a:t>13</a:t>
                      </a:r>
                      <a:endParaRPr lang="fr-F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dirty="0" smtClean="0">
                          <a:effectLst/>
                          <a:latin typeface="Verdana"/>
                          <a:ea typeface="Times New Roman"/>
                          <a:cs typeface="Arial"/>
                        </a:rPr>
                        <a:t>21</a:t>
                      </a:r>
                      <a:endParaRPr lang="fr-F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dirty="0" smtClean="0">
                          <a:effectLst/>
                          <a:latin typeface="Verdana"/>
                          <a:ea typeface="Times New Roman"/>
                          <a:cs typeface="Arial"/>
                        </a:rPr>
                        <a:t>49</a:t>
                      </a:r>
                      <a:endParaRPr lang="fr-F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  <a:latin typeface="Verdana"/>
                          <a:ea typeface="Times New Roman"/>
                          <a:cs typeface="Arial"/>
                        </a:rPr>
                        <a:t>2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06079">
                <a:tc gridSpan="8"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 b="1" dirty="0">
                          <a:effectLst/>
                          <a:latin typeface="Verdana"/>
                          <a:ea typeface="Times New Roman"/>
                          <a:cs typeface="Arial"/>
                        </a:rPr>
                        <a:t>Objectives</a:t>
                      </a:r>
                      <a:r>
                        <a:rPr lang="en-GB" sz="1400" dirty="0">
                          <a:effectLst/>
                          <a:latin typeface="Verdana"/>
                          <a:ea typeface="Times New Roman"/>
                          <a:cs typeface="Arial"/>
                        </a:rPr>
                        <a:t> </a:t>
                      </a:r>
                      <a:endParaRPr lang="fr-FR" sz="16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en-GB" sz="1400" dirty="0">
                          <a:effectLst/>
                          <a:latin typeface="Verdana"/>
                          <a:ea typeface="Times New Roman"/>
                          <a:cs typeface="Arial"/>
                        </a:rPr>
                        <a:t>Achievement and maintenance of nanometre scale beam size</a:t>
                      </a:r>
                      <a:endParaRPr lang="fr-FR" sz="16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marL="342900" lvl="0" indent="-342900">
                        <a:spcBef>
                          <a:spcPts val="300"/>
                        </a:spcBef>
                        <a:spcAft>
                          <a:spcPts val="300"/>
                        </a:spcAft>
                        <a:buFont typeface="+mj-lt"/>
                        <a:buAutoNum type="arabicPeriod"/>
                      </a:pPr>
                      <a:r>
                        <a:rPr lang="en-GB" sz="1400" dirty="0">
                          <a:effectLst/>
                          <a:latin typeface="Verdana"/>
                          <a:ea typeface="Times New Roman"/>
                          <a:cs typeface="Arial"/>
                        </a:rPr>
                        <a:t>Measurement and feedback to stabilise beam position at nanometre level</a:t>
                      </a:r>
                      <a:endParaRPr lang="fr-FR" sz="16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marL="342900" lvl="0" indent="-342900">
                        <a:spcBef>
                          <a:spcPts val="300"/>
                        </a:spcBef>
                        <a:spcAft>
                          <a:spcPts val="300"/>
                        </a:spcAft>
                        <a:buFont typeface="+mj-lt"/>
                        <a:buAutoNum type="arabicPeriod"/>
                      </a:pPr>
                      <a:r>
                        <a:rPr lang="en-GB" sz="1400" dirty="0">
                          <a:effectLst/>
                          <a:latin typeface="Verdana"/>
                          <a:ea typeface="Times New Roman"/>
                          <a:cs typeface="Arial"/>
                        </a:rPr>
                        <a:t>Development of advanced beam diagnostics instrumentation</a:t>
                      </a:r>
                      <a:endParaRPr lang="fr-FR" sz="16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marL="342900" lvl="0" indent="-342900">
                        <a:spcBef>
                          <a:spcPts val="300"/>
                        </a:spcBef>
                        <a:spcAft>
                          <a:spcPts val="300"/>
                        </a:spcAft>
                        <a:buFont typeface="+mj-lt"/>
                        <a:buAutoNum type="arabicPeriod"/>
                      </a:pPr>
                      <a:r>
                        <a:rPr lang="en-GB" sz="1400" dirty="0">
                          <a:effectLst/>
                          <a:latin typeface="Verdana"/>
                          <a:ea typeface="Times New Roman"/>
                          <a:cs typeface="Arial"/>
                        </a:rPr>
                        <a:t>Control of beam halo and background mitigation</a:t>
                      </a:r>
                      <a:endParaRPr lang="fr-FR" sz="16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marL="342900" lvl="0" indent="-342900">
                        <a:spcBef>
                          <a:spcPts val="300"/>
                        </a:spcBef>
                        <a:spcAft>
                          <a:spcPts val="300"/>
                        </a:spcAft>
                        <a:buFont typeface="+mj-lt"/>
                        <a:buAutoNum type="arabicPeriod"/>
                      </a:pPr>
                      <a:r>
                        <a:rPr lang="en-GB" sz="1400" dirty="0">
                          <a:effectLst/>
                          <a:latin typeface="Verdana"/>
                          <a:ea typeface="Times New Roman"/>
                          <a:cs typeface="Arial"/>
                        </a:rPr>
                        <a:t>Training of junior scientists and students in accelerator science</a:t>
                      </a:r>
                      <a:endParaRPr lang="fr-FR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Rectangle 5"/>
          <p:cNvSpPr/>
          <p:nvPr/>
        </p:nvSpPr>
        <p:spPr>
          <a:xfrm>
            <a:off x="81223" y="4356144"/>
            <a:ext cx="9035481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200" dirty="0" smtClean="0">
                <a:solidFill>
                  <a:srgbClr val="0000CC"/>
                </a:solidFill>
              </a:rPr>
              <a:t>Task 2.1 </a:t>
            </a:r>
            <a:r>
              <a:rPr lang="en-US" sz="2200" b="1" dirty="0" smtClean="0">
                <a:solidFill>
                  <a:srgbClr val="0000CC"/>
                </a:solidFill>
              </a:rPr>
              <a:t>Beam Size </a:t>
            </a:r>
            <a:r>
              <a:rPr lang="en-US" sz="2200" b="1" dirty="0" err="1" smtClean="0">
                <a:solidFill>
                  <a:srgbClr val="0000CC"/>
                </a:solidFill>
              </a:rPr>
              <a:t>Minimisation</a:t>
            </a:r>
            <a:r>
              <a:rPr lang="en-US" sz="2200" b="1" dirty="0" smtClean="0">
                <a:solidFill>
                  <a:srgbClr val="0000CC"/>
                </a:solidFill>
              </a:rPr>
              <a:t>   </a:t>
            </a:r>
            <a:r>
              <a:rPr lang="en-US" sz="2200" dirty="0" smtClean="0"/>
              <a:t>(CERN, CNRS, KEK &amp; </a:t>
            </a:r>
            <a:r>
              <a:rPr lang="en-US" sz="2200" dirty="0" err="1" smtClean="0"/>
              <a:t>UoT</a:t>
            </a:r>
            <a:r>
              <a:rPr lang="en-US" sz="2200" dirty="0" smtClean="0"/>
              <a:t>)</a:t>
            </a:r>
          </a:p>
          <a:p>
            <a:r>
              <a:rPr lang="en-US" sz="2200" dirty="0" smtClean="0">
                <a:solidFill>
                  <a:srgbClr val="0000CC"/>
                </a:solidFill>
              </a:rPr>
              <a:t>Task 2.2 </a:t>
            </a:r>
            <a:r>
              <a:rPr lang="en-US" sz="2200" b="1" dirty="0" smtClean="0">
                <a:solidFill>
                  <a:srgbClr val="0000CC"/>
                </a:solidFill>
              </a:rPr>
              <a:t>Wake Field  </a:t>
            </a:r>
            <a:r>
              <a:rPr lang="en-US" sz="2200" dirty="0" smtClean="0"/>
              <a:t> (CERN, CSIC, KEK &amp; RHUL)</a:t>
            </a:r>
          </a:p>
          <a:p>
            <a:r>
              <a:rPr lang="en-US" sz="2200" dirty="0" smtClean="0">
                <a:solidFill>
                  <a:srgbClr val="0000CC"/>
                </a:solidFill>
              </a:rPr>
              <a:t>Task 2.3 </a:t>
            </a:r>
            <a:r>
              <a:rPr lang="en-US" sz="2200" b="1" dirty="0" smtClean="0">
                <a:solidFill>
                  <a:srgbClr val="0000CC"/>
                </a:solidFill>
              </a:rPr>
              <a:t>Ground Motion  </a:t>
            </a:r>
            <a:r>
              <a:rPr lang="en-US" sz="2200" dirty="0" smtClean="0"/>
              <a:t>(CERN, CNRS &amp; KEK)</a:t>
            </a:r>
          </a:p>
          <a:p>
            <a:r>
              <a:rPr lang="en-US" sz="2200" dirty="0" smtClean="0">
                <a:solidFill>
                  <a:srgbClr val="0000CC"/>
                </a:solidFill>
              </a:rPr>
              <a:t>Task 2.4 </a:t>
            </a:r>
            <a:r>
              <a:rPr lang="en-US" sz="2200" b="1" dirty="0" smtClean="0">
                <a:solidFill>
                  <a:srgbClr val="0000CC"/>
                </a:solidFill>
              </a:rPr>
              <a:t>Halo Collimation and Backgrounds</a:t>
            </a:r>
            <a:r>
              <a:rPr lang="en-US" sz="2200" dirty="0" smtClean="0"/>
              <a:t> (CNRS, CSIC, KEK &amp; RHUL)</a:t>
            </a:r>
          </a:p>
          <a:p>
            <a:r>
              <a:rPr lang="en-US" sz="2200" dirty="0" smtClean="0">
                <a:solidFill>
                  <a:srgbClr val="0000CC"/>
                </a:solidFill>
              </a:rPr>
              <a:t>Task 2.5 </a:t>
            </a:r>
            <a:r>
              <a:rPr lang="en-US" sz="2200" b="1" dirty="0" smtClean="0">
                <a:solidFill>
                  <a:srgbClr val="0000CC"/>
                </a:solidFill>
              </a:rPr>
              <a:t>Beam Instrumentation and control </a:t>
            </a:r>
            <a:r>
              <a:rPr lang="en-US" sz="2200" dirty="0" smtClean="0"/>
              <a:t> (CNRS, KEK, RHUL, UOXF &amp; </a:t>
            </a:r>
            <a:r>
              <a:rPr lang="en-US" sz="2200" dirty="0" err="1" smtClean="0"/>
              <a:t>UoT</a:t>
            </a:r>
            <a:r>
              <a:rPr lang="en-US" sz="2200" dirty="0" smtClean="0"/>
              <a:t>)</a:t>
            </a:r>
          </a:p>
          <a:p>
            <a:r>
              <a:rPr lang="en-US" sz="2200" dirty="0" smtClean="0">
                <a:solidFill>
                  <a:srgbClr val="0000CC"/>
                </a:solidFill>
              </a:rPr>
              <a:t>Task 2.6 </a:t>
            </a:r>
            <a:r>
              <a:rPr lang="en-US" sz="2200" b="1" dirty="0" smtClean="0">
                <a:solidFill>
                  <a:srgbClr val="0000CC"/>
                </a:solidFill>
              </a:rPr>
              <a:t>Beam Position Feedback  </a:t>
            </a:r>
            <a:r>
              <a:rPr lang="en-US" sz="2200" dirty="0" smtClean="0"/>
              <a:t>(KEK &amp; UOXF)</a:t>
            </a:r>
            <a:endParaRPr lang="fr-FR" sz="2200" dirty="0"/>
          </a:p>
        </p:txBody>
      </p:sp>
      <p:sp>
        <p:nvSpPr>
          <p:cNvPr id="7" name="Titre 1"/>
          <p:cNvSpPr txBox="1">
            <a:spLocks/>
          </p:cNvSpPr>
          <p:nvPr/>
        </p:nvSpPr>
        <p:spPr>
          <a:xfrm>
            <a:off x="109184" y="79456"/>
            <a:ext cx="8964489" cy="50739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dirty="0" smtClean="0">
                <a:solidFill>
                  <a:srgbClr val="0000FF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</a:rPr>
              <a:t>WP2: organization, objectives and tasks</a:t>
            </a:r>
            <a:endParaRPr lang="fr-FR" sz="1400" b="1" dirty="0">
              <a:solidFill>
                <a:srgbClr val="0000FF"/>
              </a:solidFill>
              <a:latin typeface="Lucida Sans Unicode" panose="020B0602030504020204" pitchFamily="34" charset="0"/>
              <a:cs typeface="Lucida Sans Unicode" panose="020B0602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36024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au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05567872"/>
              </p:ext>
            </p:extLst>
          </p:nvPr>
        </p:nvGraphicFramePr>
        <p:xfrm>
          <a:off x="247109" y="2251881"/>
          <a:ext cx="8542049" cy="3916912"/>
        </p:xfrm>
        <a:graphic>
          <a:graphicData uri="http://schemas.openxmlformats.org/drawingml/2006/table">
            <a:tbl>
              <a:tblPr/>
              <a:tblGrid>
                <a:gridCol w="8542049"/>
              </a:tblGrid>
              <a:tr h="3916912"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100" b="1" i="1" dirty="0" smtClean="0">
                          <a:solidFill>
                            <a:srgbClr val="006600"/>
                          </a:solidFill>
                          <a:effectLst/>
                          <a:latin typeface="Verdana"/>
                          <a:ea typeface="Times New Roman"/>
                          <a:cs typeface="Arial"/>
                        </a:rPr>
                        <a:t>Month </a:t>
                      </a:r>
                      <a:r>
                        <a:rPr lang="en-GB" sz="1100" b="1" i="1" dirty="0">
                          <a:solidFill>
                            <a:srgbClr val="006600"/>
                          </a:solidFill>
                          <a:effectLst/>
                          <a:latin typeface="Verdana"/>
                          <a:ea typeface="Times New Roman"/>
                          <a:cs typeface="Arial"/>
                        </a:rPr>
                        <a:t>12 HaloCollBgds-1</a:t>
                      </a:r>
                      <a:r>
                        <a:rPr lang="en-GB" sz="1100" b="0" dirty="0">
                          <a:solidFill>
                            <a:srgbClr val="006600"/>
                          </a:solidFill>
                          <a:effectLst/>
                          <a:latin typeface="Verdana"/>
                          <a:ea typeface="Times New Roman"/>
                          <a:cs typeface="Arial"/>
                        </a:rPr>
                        <a:t>:</a:t>
                      </a:r>
                      <a:r>
                        <a:rPr lang="en-GB" sz="1100" b="0" dirty="0">
                          <a:solidFill>
                            <a:srgbClr val="006600"/>
                          </a:solidFill>
                          <a:effectLst/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en-GB" sz="1000" b="0" dirty="0">
                          <a:solidFill>
                            <a:srgbClr val="006600"/>
                          </a:solidFill>
                          <a:effectLst/>
                          <a:latin typeface="Verdana"/>
                          <a:ea typeface="Times New Roman"/>
                          <a:cs typeface="Arial"/>
                        </a:rPr>
                        <a:t>Report on halo measurement and control using diamond sensor and </a:t>
                      </a:r>
                      <a:r>
                        <a:rPr lang="en-GB" sz="1000" b="0" dirty="0" smtClean="0">
                          <a:solidFill>
                            <a:srgbClr val="006600"/>
                          </a:solidFill>
                          <a:effectLst/>
                          <a:latin typeface="Verdana"/>
                          <a:ea typeface="Times New Roman"/>
                          <a:cs typeface="Arial"/>
                        </a:rPr>
                        <a:t>collimators</a:t>
                      </a:r>
                      <a:endParaRPr lang="fr-FR" sz="1050" b="0" dirty="0">
                        <a:solidFill>
                          <a:srgbClr val="0066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100" b="1" i="1" dirty="0">
                          <a:solidFill>
                            <a:srgbClr val="006600"/>
                          </a:solidFill>
                          <a:effectLst/>
                          <a:latin typeface="Verdana"/>
                          <a:ea typeface="Times New Roman"/>
                          <a:cs typeface="Arial"/>
                        </a:rPr>
                        <a:t>Month 12 Instr-1</a:t>
                      </a:r>
                      <a:r>
                        <a:rPr lang="en-GB" sz="1100" b="1" dirty="0">
                          <a:solidFill>
                            <a:srgbClr val="006600"/>
                          </a:solidFill>
                          <a:effectLst/>
                          <a:latin typeface="Verdana"/>
                          <a:ea typeface="Times New Roman"/>
                          <a:cs typeface="Arial"/>
                        </a:rPr>
                        <a:t>:</a:t>
                      </a:r>
                      <a:r>
                        <a:rPr lang="en-GB" sz="1100" b="1" dirty="0">
                          <a:solidFill>
                            <a:srgbClr val="006600"/>
                          </a:solidFill>
                          <a:effectLst/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en-GB" sz="1000" b="0" dirty="0">
                          <a:solidFill>
                            <a:srgbClr val="006600"/>
                          </a:solidFill>
                          <a:effectLst/>
                          <a:latin typeface="Verdana"/>
                          <a:ea typeface="Times New Roman"/>
                          <a:cs typeface="Arial"/>
                        </a:rPr>
                        <a:t>Report on performance optimisation of installed high resolution </a:t>
                      </a:r>
                      <a:r>
                        <a:rPr lang="en-GB" sz="1000" b="0" dirty="0" smtClean="0">
                          <a:solidFill>
                            <a:srgbClr val="006600"/>
                          </a:solidFill>
                          <a:effectLst/>
                          <a:latin typeface="Verdana"/>
                          <a:ea typeface="Times New Roman"/>
                          <a:cs typeface="Arial"/>
                        </a:rPr>
                        <a:t>beam </a:t>
                      </a:r>
                      <a:r>
                        <a:rPr lang="en-GB" sz="1000" b="0" dirty="0">
                          <a:solidFill>
                            <a:srgbClr val="006600"/>
                          </a:solidFill>
                          <a:effectLst/>
                          <a:latin typeface="Verdana"/>
                          <a:ea typeface="Times New Roman"/>
                          <a:cs typeface="Arial"/>
                        </a:rPr>
                        <a:t>position and size </a:t>
                      </a:r>
                      <a:r>
                        <a:rPr lang="en-GB" sz="1000" b="0" dirty="0" smtClean="0">
                          <a:solidFill>
                            <a:srgbClr val="006600"/>
                          </a:solidFill>
                          <a:effectLst/>
                          <a:latin typeface="Verdana"/>
                          <a:ea typeface="Times New Roman"/>
                          <a:cs typeface="Arial"/>
                        </a:rPr>
                        <a:t>instrumentation</a:t>
                      </a:r>
                      <a:endParaRPr lang="fr-FR" sz="1050" b="0" dirty="0">
                        <a:solidFill>
                          <a:srgbClr val="0066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100" b="1" i="1" dirty="0">
                          <a:effectLst/>
                          <a:latin typeface="Verdana"/>
                          <a:ea typeface="Times New Roman"/>
                          <a:cs typeface="Arial"/>
                        </a:rPr>
                        <a:t>Month</a:t>
                      </a:r>
                      <a:r>
                        <a:rPr lang="en-GB" sz="1100" b="1" i="1" dirty="0">
                          <a:solidFill>
                            <a:srgbClr val="9900CC"/>
                          </a:solidFill>
                          <a:effectLst/>
                          <a:latin typeface="Verdana"/>
                          <a:ea typeface="Times New Roman"/>
                          <a:cs typeface="Arial"/>
                        </a:rPr>
                        <a:t> 24 </a:t>
                      </a:r>
                      <a:r>
                        <a:rPr lang="en-GB" sz="1100" b="1" i="1" dirty="0">
                          <a:effectLst/>
                          <a:latin typeface="Verdana"/>
                          <a:ea typeface="Times New Roman"/>
                          <a:cs typeface="Arial"/>
                        </a:rPr>
                        <a:t>Instr-2</a:t>
                      </a:r>
                      <a:r>
                        <a:rPr lang="en-GB" sz="1100" b="1" dirty="0">
                          <a:effectLst/>
                          <a:latin typeface="Verdana"/>
                          <a:ea typeface="Times New Roman"/>
                          <a:cs typeface="Arial"/>
                        </a:rPr>
                        <a:t>:</a:t>
                      </a:r>
                      <a:r>
                        <a:rPr lang="en-GB" sz="1400" b="1" dirty="0">
                          <a:effectLst/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en-GB" sz="1000" dirty="0">
                          <a:effectLst/>
                          <a:latin typeface="Verdana"/>
                          <a:ea typeface="Times New Roman"/>
                          <a:cs typeface="Arial"/>
                        </a:rPr>
                        <a:t>Design report of optical transition/diffraction radiation combined measurement station including initial beam </a:t>
                      </a:r>
                      <a:r>
                        <a:rPr lang="en-GB" sz="1000" dirty="0" smtClean="0">
                          <a:effectLst/>
                          <a:latin typeface="Verdana"/>
                          <a:ea typeface="Times New Roman"/>
                          <a:cs typeface="Arial"/>
                        </a:rPr>
                        <a:t>tests</a:t>
                      </a:r>
                      <a:endParaRPr lang="fr-FR" sz="10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100" b="1" i="1" dirty="0">
                          <a:solidFill>
                            <a:srgbClr val="FF6600"/>
                          </a:solidFill>
                          <a:effectLst/>
                          <a:latin typeface="Verdana"/>
                          <a:ea typeface="Times New Roman"/>
                          <a:cs typeface="Arial"/>
                        </a:rPr>
                        <a:t>Month 18 GM-1</a:t>
                      </a:r>
                      <a:r>
                        <a:rPr lang="en-GB" sz="1100" b="0" dirty="0">
                          <a:solidFill>
                            <a:srgbClr val="FF6600"/>
                          </a:solidFill>
                          <a:effectLst/>
                          <a:latin typeface="Verdana"/>
                          <a:ea typeface="Times New Roman"/>
                          <a:cs typeface="Arial"/>
                        </a:rPr>
                        <a:t>: </a:t>
                      </a:r>
                      <a:r>
                        <a:rPr lang="en-GB" sz="1000" b="0" dirty="0">
                          <a:solidFill>
                            <a:srgbClr val="FF6600"/>
                          </a:solidFill>
                          <a:effectLst/>
                          <a:latin typeface="Verdana"/>
                          <a:ea typeface="Times New Roman"/>
                          <a:cs typeface="Arial"/>
                        </a:rPr>
                        <a:t>Reports on synchronisation of GM and orbit measurements and on new GM sensor </a:t>
                      </a:r>
                      <a:r>
                        <a:rPr lang="en-GB" sz="1000" b="0" dirty="0" smtClean="0">
                          <a:solidFill>
                            <a:srgbClr val="FF6600"/>
                          </a:solidFill>
                          <a:effectLst/>
                          <a:latin typeface="Verdana"/>
                          <a:ea typeface="Times New Roman"/>
                          <a:cs typeface="Arial"/>
                        </a:rPr>
                        <a:t>performance</a:t>
                      </a:r>
                      <a:endParaRPr lang="fr-FR" sz="1000" b="0" dirty="0">
                        <a:solidFill>
                          <a:srgbClr val="FF66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100" b="1" i="1" dirty="0">
                          <a:effectLst/>
                          <a:latin typeface="Verdana"/>
                          <a:ea typeface="Times New Roman"/>
                          <a:cs typeface="Arial"/>
                        </a:rPr>
                        <a:t>Month </a:t>
                      </a:r>
                      <a:r>
                        <a:rPr lang="en-GB" sz="1100" b="1" i="1" dirty="0">
                          <a:solidFill>
                            <a:srgbClr val="9900CC"/>
                          </a:solidFill>
                          <a:effectLst/>
                          <a:latin typeface="Verdana"/>
                          <a:ea typeface="Times New Roman"/>
                          <a:cs typeface="Arial"/>
                        </a:rPr>
                        <a:t>24</a:t>
                      </a:r>
                      <a:r>
                        <a:rPr lang="en-GB" sz="1100" b="1" i="1" dirty="0">
                          <a:effectLst/>
                          <a:latin typeface="Verdana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en-GB" sz="1100" b="1" i="1" dirty="0" smtClean="0">
                          <a:effectLst/>
                          <a:latin typeface="Verdana"/>
                          <a:ea typeface="Times New Roman"/>
                          <a:cs typeface="Arial"/>
                        </a:rPr>
                        <a:t>BeamSize-1</a:t>
                      </a:r>
                      <a:r>
                        <a:rPr lang="en-GB" sz="1100" dirty="0" smtClean="0">
                          <a:effectLst/>
                          <a:latin typeface="Verdana"/>
                          <a:ea typeface="Times New Roman"/>
                          <a:cs typeface="Arial"/>
                        </a:rPr>
                        <a:t>: </a:t>
                      </a:r>
                      <a:r>
                        <a:rPr lang="en-GB" sz="1000" dirty="0" smtClean="0">
                          <a:effectLst/>
                          <a:latin typeface="Verdana"/>
                          <a:ea typeface="Times New Roman"/>
                          <a:cs typeface="Arial"/>
                        </a:rPr>
                        <a:t>Report </a:t>
                      </a:r>
                      <a:r>
                        <a:rPr lang="en-GB" sz="1000" dirty="0">
                          <a:effectLst/>
                          <a:latin typeface="Verdana"/>
                          <a:ea typeface="Times New Roman"/>
                          <a:cs typeface="Arial"/>
                        </a:rPr>
                        <a:t>on performance of installed </a:t>
                      </a:r>
                      <a:r>
                        <a:rPr lang="en-GB" sz="1000" dirty="0" err="1">
                          <a:effectLst/>
                          <a:latin typeface="Verdana"/>
                          <a:ea typeface="Times New Roman"/>
                          <a:cs typeface="Arial"/>
                        </a:rPr>
                        <a:t>octupole</a:t>
                      </a:r>
                      <a:r>
                        <a:rPr lang="en-GB" sz="1000" dirty="0">
                          <a:effectLst/>
                          <a:latin typeface="Verdana"/>
                          <a:ea typeface="Times New Roman"/>
                          <a:cs typeface="Arial"/>
                        </a:rPr>
                        <a:t> magnet pairs in correcting </a:t>
                      </a:r>
                      <a:r>
                        <a:rPr lang="en-GB" sz="1000" dirty="0" smtClean="0">
                          <a:effectLst/>
                          <a:latin typeface="Verdana"/>
                          <a:ea typeface="Times New Roman"/>
                          <a:cs typeface="Arial"/>
                        </a:rPr>
                        <a:t>3</a:t>
                      </a:r>
                      <a:r>
                        <a:rPr lang="en-GB" sz="1000" baseline="30000" dirty="0" smtClean="0">
                          <a:effectLst/>
                          <a:latin typeface="Verdana"/>
                          <a:ea typeface="Times New Roman"/>
                          <a:cs typeface="Arial"/>
                        </a:rPr>
                        <a:t>rd</a:t>
                      </a:r>
                      <a:r>
                        <a:rPr lang="en-GB" sz="1000" dirty="0" smtClean="0">
                          <a:effectLst/>
                          <a:latin typeface="Verdana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en-GB" sz="1000" dirty="0">
                          <a:effectLst/>
                          <a:latin typeface="Verdana"/>
                          <a:ea typeface="Times New Roman"/>
                          <a:cs typeface="Arial"/>
                        </a:rPr>
                        <a:t>order optical </a:t>
                      </a:r>
                      <a:r>
                        <a:rPr lang="en-GB" sz="1000" dirty="0" smtClean="0">
                          <a:effectLst/>
                          <a:latin typeface="Verdana"/>
                          <a:ea typeface="Times New Roman"/>
                          <a:cs typeface="Arial"/>
                        </a:rPr>
                        <a:t>aberrations</a:t>
                      </a:r>
                      <a:endParaRPr lang="fr-FR" sz="105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100" b="1" i="1" dirty="0">
                          <a:effectLst/>
                          <a:latin typeface="Verdana"/>
                          <a:ea typeface="Times New Roman"/>
                          <a:cs typeface="Arial"/>
                        </a:rPr>
                        <a:t>Month </a:t>
                      </a:r>
                      <a:r>
                        <a:rPr lang="en-GB" sz="1100" b="1" i="1" dirty="0">
                          <a:solidFill>
                            <a:srgbClr val="9900CC"/>
                          </a:solidFill>
                          <a:effectLst/>
                          <a:latin typeface="Verdana"/>
                          <a:ea typeface="Times New Roman"/>
                          <a:cs typeface="Arial"/>
                        </a:rPr>
                        <a:t>24</a:t>
                      </a:r>
                      <a:r>
                        <a:rPr lang="en-GB" sz="1100" b="1" i="1" dirty="0">
                          <a:effectLst/>
                          <a:latin typeface="Verdana"/>
                          <a:ea typeface="Times New Roman"/>
                          <a:cs typeface="Arial"/>
                        </a:rPr>
                        <a:t> Wakefield-1</a:t>
                      </a:r>
                      <a:r>
                        <a:rPr lang="en-GB" sz="1000" b="1" dirty="0">
                          <a:effectLst/>
                          <a:latin typeface="Verdana"/>
                          <a:ea typeface="Times New Roman"/>
                          <a:cs typeface="Arial"/>
                        </a:rPr>
                        <a:t>:</a:t>
                      </a:r>
                      <a:r>
                        <a:rPr lang="en-GB" sz="1100" b="1" dirty="0">
                          <a:effectLst/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en-GB" sz="1000" dirty="0">
                          <a:effectLst/>
                          <a:latin typeface="Verdana"/>
                          <a:ea typeface="Times New Roman"/>
                          <a:cs typeface="Arial"/>
                        </a:rPr>
                        <a:t>Report on </a:t>
                      </a:r>
                      <a:r>
                        <a:rPr lang="en-GB" sz="1000" dirty="0" err="1">
                          <a:effectLst/>
                          <a:latin typeface="Verdana"/>
                          <a:ea typeface="Times New Roman"/>
                          <a:cs typeface="Arial"/>
                        </a:rPr>
                        <a:t>wakefield</a:t>
                      </a:r>
                      <a:r>
                        <a:rPr lang="en-GB" sz="1000" dirty="0">
                          <a:effectLst/>
                          <a:latin typeface="Verdana"/>
                          <a:ea typeface="Times New Roman"/>
                          <a:cs typeface="Arial"/>
                        </a:rPr>
                        <a:t> simulation and measurements including mitigation plans and implications for the Linear </a:t>
                      </a:r>
                      <a:r>
                        <a:rPr lang="en-GB" sz="1000" dirty="0" smtClean="0">
                          <a:effectLst/>
                          <a:latin typeface="Verdana"/>
                          <a:ea typeface="Times New Roman"/>
                          <a:cs typeface="Arial"/>
                        </a:rPr>
                        <a:t>Collider</a:t>
                      </a:r>
                      <a:endParaRPr lang="fr-FR" sz="12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100" b="1" i="1" dirty="0">
                          <a:effectLst/>
                          <a:latin typeface="Verdana"/>
                          <a:ea typeface="Times New Roman"/>
                          <a:cs typeface="Arial"/>
                        </a:rPr>
                        <a:t>Month </a:t>
                      </a:r>
                      <a:r>
                        <a:rPr lang="en-GB" sz="1100" b="1" i="1" dirty="0">
                          <a:solidFill>
                            <a:srgbClr val="9900CC"/>
                          </a:solidFill>
                          <a:effectLst/>
                          <a:latin typeface="Verdana"/>
                          <a:ea typeface="Times New Roman"/>
                          <a:cs typeface="Arial"/>
                        </a:rPr>
                        <a:t>24</a:t>
                      </a:r>
                      <a:r>
                        <a:rPr lang="en-GB" sz="1100" b="1" i="1" dirty="0">
                          <a:effectLst/>
                          <a:latin typeface="Verdana"/>
                          <a:ea typeface="Times New Roman"/>
                          <a:cs typeface="Arial"/>
                        </a:rPr>
                        <a:t> Feedback-1</a:t>
                      </a:r>
                      <a:r>
                        <a:rPr lang="en-GB" sz="1050" b="1" dirty="0">
                          <a:effectLst/>
                          <a:latin typeface="Verdana"/>
                          <a:ea typeface="Times New Roman"/>
                          <a:cs typeface="Arial"/>
                        </a:rPr>
                        <a:t>: </a:t>
                      </a:r>
                      <a:r>
                        <a:rPr lang="en-GB" sz="1000" dirty="0">
                          <a:effectLst/>
                          <a:latin typeface="Verdana"/>
                          <a:ea typeface="Times New Roman"/>
                          <a:cs typeface="Arial"/>
                        </a:rPr>
                        <a:t>Report on operation of collision point feedback </a:t>
                      </a:r>
                      <a:r>
                        <a:rPr lang="en-GB" sz="1000" dirty="0" smtClean="0">
                          <a:effectLst/>
                          <a:latin typeface="Verdana"/>
                          <a:ea typeface="Times New Roman"/>
                          <a:cs typeface="Arial"/>
                        </a:rPr>
                        <a:t>system</a:t>
                      </a:r>
                      <a:endParaRPr lang="fr-FR" sz="11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100" b="1" i="1" dirty="0">
                          <a:effectLst/>
                          <a:latin typeface="Verdana"/>
                          <a:ea typeface="Times New Roman"/>
                          <a:cs typeface="Arial"/>
                        </a:rPr>
                        <a:t>Month </a:t>
                      </a:r>
                      <a:r>
                        <a:rPr lang="en-GB" sz="1100" b="1" i="1" dirty="0">
                          <a:solidFill>
                            <a:srgbClr val="9900CC"/>
                          </a:solidFill>
                          <a:effectLst/>
                          <a:latin typeface="Verdana"/>
                          <a:ea typeface="Times New Roman"/>
                          <a:cs typeface="Arial"/>
                        </a:rPr>
                        <a:t>24</a:t>
                      </a:r>
                      <a:r>
                        <a:rPr lang="en-GB" sz="1100" b="1" i="1" dirty="0">
                          <a:effectLst/>
                          <a:latin typeface="Verdana"/>
                          <a:ea typeface="Times New Roman"/>
                          <a:cs typeface="Arial"/>
                        </a:rPr>
                        <a:t> HaloCollBgds-2</a:t>
                      </a:r>
                      <a:r>
                        <a:rPr lang="en-GB" sz="1050" b="1" dirty="0">
                          <a:effectLst/>
                          <a:latin typeface="Verdana"/>
                          <a:ea typeface="Times New Roman"/>
                          <a:cs typeface="Arial"/>
                        </a:rPr>
                        <a:t>: </a:t>
                      </a:r>
                      <a:r>
                        <a:rPr lang="en-GB" sz="1000" dirty="0">
                          <a:effectLst/>
                          <a:latin typeface="Verdana"/>
                          <a:ea typeface="Times New Roman"/>
                          <a:cs typeface="Arial"/>
                        </a:rPr>
                        <a:t>Report on integrated simulation and evaluation of beam transport including beam instrumentation and charged particle </a:t>
                      </a:r>
                      <a:r>
                        <a:rPr lang="en-GB" sz="1000" dirty="0" smtClean="0">
                          <a:effectLst/>
                          <a:latin typeface="Verdana"/>
                          <a:ea typeface="Times New Roman"/>
                          <a:cs typeface="Arial"/>
                        </a:rPr>
                        <a:t>backgrounds</a:t>
                      </a:r>
                      <a:endParaRPr lang="fr-FR" sz="11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100" b="1" i="1" dirty="0">
                          <a:effectLst/>
                          <a:latin typeface="Verdana"/>
                          <a:ea typeface="Times New Roman"/>
                          <a:cs typeface="Arial"/>
                        </a:rPr>
                        <a:t>Month 36 Wakefield-2</a:t>
                      </a:r>
                      <a:r>
                        <a:rPr lang="en-GB" sz="1100" b="1" dirty="0">
                          <a:effectLst/>
                          <a:latin typeface="Verdana"/>
                          <a:ea typeface="Times New Roman"/>
                          <a:cs typeface="Arial"/>
                        </a:rPr>
                        <a:t>:</a:t>
                      </a:r>
                      <a:r>
                        <a:rPr lang="en-GB" sz="1400" b="1" dirty="0">
                          <a:effectLst/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en-GB" sz="1000" dirty="0">
                          <a:effectLst/>
                          <a:latin typeface="Verdana"/>
                          <a:ea typeface="Times New Roman"/>
                          <a:cs typeface="Arial"/>
                        </a:rPr>
                        <a:t>Report on </a:t>
                      </a:r>
                      <a:r>
                        <a:rPr lang="en-GB" sz="1000" dirty="0" err="1">
                          <a:effectLst/>
                          <a:latin typeface="Verdana"/>
                          <a:ea typeface="Times New Roman"/>
                          <a:cs typeface="Arial"/>
                        </a:rPr>
                        <a:t>wakefield</a:t>
                      </a:r>
                      <a:r>
                        <a:rPr lang="en-GB" sz="1000" dirty="0">
                          <a:effectLst/>
                          <a:latin typeface="Verdana"/>
                          <a:ea typeface="Times New Roman"/>
                          <a:cs typeface="Arial"/>
                        </a:rPr>
                        <a:t> free steering performance to mitigate </a:t>
                      </a:r>
                      <a:r>
                        <a:rPr lang="en-GB" sz="1000" dirty="0" err="1" smtClean="0">
                          <a:effectLst/>
                          <a:latin typeface="Verdana"/>
                          <a:ea typeface="Times New Roman"/>
                          <a:cs typeface="Arial"/>
                        </a:rPr>
                        <a:t>wakefields</a:t>
                      </a:r>
                      <a:endParaRPr lang="fr-FR" sz="11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100" b="1" i="1" dirty="0">
                          <a:effectLst/>
                          <a:latin typeface="Verdana"/>
                          <a:ea typeface="Times New Roman"/>
                          <a:cs typeface="Arial"/>
                        </a:rPr>
                        <a:t>Month 36 GM-2</a:t>
                      </a:r>
                      <a:r>
                        <a:rPr lang="en-GB" sz="1100" b="1" dirty="0">
                          <a:effectLst/>
                          <a:latin typeface="Verdana"/>
                          <a:ea typeface="Times New Roman"/>
                          <a:cs typeface="Arial"/>
                        </a:rPr>
                        <a:t>: </a:t>
                      </a:r>
                      <a:r>
                        <a:rPr lang="en-GB" sz="1000" dirty="0">
                          <a:effectLst/>
                          <a:latin typeface="Verdana"/>
                          <a:ea typeface="Times New Roman"/>
                          <a:cs typeface="Arial"/>
                        </a:rPr>
                        <a:t>Final report on correlation between GM and orbit measurements and implications for GM based </a:t>
                      </a:r>
                      <a:r>
                        <a:rPr lang="en-GB" sz="1000" dirty="0" smtClean="0">
                          <a:effectLst/>
                          <a:latin typeface="Verdana"/>
                          <a:ea typeface="Times New Roman"/>
                          <a:cs typeface="Arial"/>
                        </a:rPr>
                        <a:t>feed-forward</a:t>
                      </a:r>
                      <a:endParaRPr lang="fr-FR" sz="12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100" b="1" i="1" dirty="0">
                          <a:effectLst/>
                          <a:latin typeface="Verdana"/>
                          <a:ea typeface="Times New Roman"/>
                          <a:cs typeface="Arial"/>
                        </a:rPr>
                        <a:t>Month 48 Feedback-2</a:t>
                      </a:r>
                      <a:r>
                        <a:rPr lang="en-GB" sz="1100" b="1" dirty="0">
                          <a:effectLst/>
                          <a:latin typeface="Verdana"/>
                          <a:ea typeface="Times New Roman"/>
                          <a:cs typeface="Arial"/>
                        </a:rPr>
                        <a:t>:</a:t>
                      </a:r>
                      <a:r>
                        <a:rPr lang="en-GB" sz="1400" b="1" dirty="0">
                          <a:effectLst/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en-GB" sz="1000" dirty="0">
                          <a:effectLst/>
                          <a:latin typeface="Verdana"/>
                          <a:ea typeface="Times New Roman"/>
                          <a:cs typeface="Arial"/>
                        </a:rPr>
                        <a:t>Final report on performance of interaction-point feedback system, and implications for its implementation in the Linear </a:t>
                      </a:r>
                      <a:r>
                        <a:rPr lang="en-GB" sz="1000" dirty="0" smtClean="0">
                          <a:effectLst/>
                          <a:latin typeface="Verdana"/>
                          <a:ea typeface="Times New Roman"/>
                          <a:cs typeface="Arial"/>
                        </a:rPr>
                        <a:t>Collider</a:t>
                      </a:r>
                      <a:endParaRPr lang="fr-FR" sz="11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100" b="1" i="1" dirty="0">
                          <a:effectLst/>
                          <a:latin typeface="Verdana"/>
                          <a:ea typeface="Times New Roman"/>
                          <a:cs typeface="Arial"/>
                        </a:rPr>
                        <a:t>Month 48 BeamSize-2</a:t>
                      </a:r>
                      <a:r>
                        <a:rPr lang="en-GB" sz="1100" b="1" dirty="0">
                          <a:effectLst/>
                          <a:latin typeface="Verdana"/>
                          <a:ea typeface="Times New Roman"/>
                          <a:cs typeface="Arial"/>
                        </a:rPr>
                        <a:t>:</a:t>
                      </a:r>
                      <a:r>
                        <a:rPr lang="en-GB" sz="1400" b="1" dirty="0">
                          <a:effectLst/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en-GB" sz="1000" dirty="0">
                          <a:effectLst/>
                          <a:latin typeface="Verdana"/>
                          <a:ea typeface="Times New Roman"/>
                          <a:cs typeface="Arial"/>
                        </a:rPr>
                        <a:t>Final report on beam size minimisation in horizontal and vertical dimensions using optimised optics, and implications for the Linear </a:t>
                      </a:r>
                      <a:r>
                        <a:rPr lang="en-GB" sz="1000" dirty="0" smtClean="0">
                          <a:effectLst/>
                          <a:latin typeface="Verdana"/>
                          <a:ea typeface="Times New Roman"/>
                          <a:cs typeface="Arial"/>
                        </a:rPr>
                        <a:t>Collider</a:t>
                      </a:r>
                      <a:endParaRPr lang="fr-FR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1346" marR="613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Rectangle 4"/>
          <p:cNvSpPr/>
          <p:nvPr/>
        </p:nvSpPr>
        <p:spPr>
          <a:xfrm>
            <a:off x="341194" y="752320"/>
            <a:ext cx="8584442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2 deliverable reports submitted : </a:t>
            </a:r>
            <a:r>
              <a:rPr lang="en-US" sz="2400" b="1" dirty="0" smtClean="0">
                <a:solidFill>
                  <a:srgbClr val="006600"/>
                </a:solidFill>
              </a:rPr>
              <a:t>HaloCollBgds-1</a:t>
            </a:r>
            <a:r>
              <a:rPr lang="en-US" sz="2400" b="1" dirty="0">
                <a:solidFill>
                  <a:srgbClr val="006600"/>
                </a:solidFill>
              </a:rPr>
              <a:t>, </a:t>
            </a:r>
            <a:r>
              <a:rPr lang="en-US" sz="2400" b="1" dirty="0" smtClean="0">
                <a:solidFill>
                  <a:srgbClr val="006600"/>
                </a:solidFill>
              </a:rPr>
              <a:t>Instr-1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1 deliverable report under preparation : </a:t>
            </a:r>
            <a:r>
              <a:rPr lang="en-US" sz="2400" b="1" dirty="0" smtClean="0">
                <a:solidFill>
                  <a:srgbClr val="FF6600"/>
                </a:solidFill>
              </a:rPr>
              <a:t>GM-1 </a:t>
            </a:r>
          </a:p>
          <a:p>
            <a:endParaRPr lang="en-US" sz="500" b="1" dirty="0" smtClean="0">
              <a:solidFill>
                <a:srgbClr val="FF6600"/>
              </a:solidFill>
            </a:endParaRPr>
          </a:p>
          <a:p>
            <a:r>
              <a:rPr lang="en-US" sz="2400" b="1" dirty="0" smtClean="0"/>
              <a:t>                                               </a:t>
            </a:r>
            <a:r>
              <a:rPr lang="en-US" sz="3200" b="1" dirty="0" smtClean="0">
                <a:sym typeface="Wingdings" panose="05000000000000000000" pitchFamily="2" charset="2"/>
              </a:rPr>
              <a:t> OK</a:t>
            </a:r>
            <a:endParaRPr lang="en-US" sz="3200" b="1" dirty="0"/>
          </a:p>
        </p:txBody>
      </p:sp>
      <p:sp>
        <p:nvSpPr>
          <p:cNvPr id="6" name="Titre 1"/>
          <p:cNvSpPr txBox="1">
            <a:spLocks/>
          </p:cNvSpPr>
          <p:nvPr/>
        </p:nvSpPr>
        <p:spPr>
          <a:xfrm>
            <a:off x="109184" y="79456"/>
            <a:ext cx="8964489" cy="50739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dirty="0" smtClean="0">
                <a:solidFill>
                  <a:srgbClr val="0000FF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</a:rPr>
              <a:t>WP2: schedule and deliverables</a:t>
            </a:r>
            <a:endParaRPr lang="fr-FR" sz="1400" b="1" dirty="0">
              <a:solidFill>
                <a:srgbClr val="0000FF"/>
              </a:solidFill>
              <a:latin typeface="Lucida Sans Unicode" panose="020B0602030504020204" pitchFamily="34" charset="0"/>
              <a:cs typeface="Lucida Sans Unicode" panose="020B0602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25179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 txBox="1">
            <a:spLocks/>
          </p:cNvSpPr>
          <p:nvPr/>
        </p:nvSpPr>
        <p:spPr>
          <a:xfrm>
            <a:off x="109184" y="134048"/>
            <a:ext cx="8964489" cy="67117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1" dirty="0" smtClean="0">
                <a:solidFill>
                  <a:srgbClr val="0000FF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</a:rPr>
              <a:t>WP2 deliverable : HaloCollBgds-1 </a:t>
            </a:r>
            <a:r>
              <a:rPr lang="en-US" sz="3600" b="1" dirty="0" smtClean="0">
                <a:solidFill>
                  <a:srgbClr val="0000FF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</a:rPr>
              <a:t>(1) </a:t>
            </a:r>
            <a:endParaRPr lang="fr-FR" sz="1600" b="1" dirty="0">
              <a:solidFill>
                <a:srgbClr val="0000FF"/>
              </a:solidFill>
              <a:latin typeface="Lucida Sans Unicode" panose="020B0602030504020204" pitchFamily="34" charset="0"/>
              <a:cs typeface="Lucida Sans Unicode" panose="020B0602030504020204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5" y="911443"/>
            <a:ext cx="7315200" cy="5486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62974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 txBox="1">
            <a:spLocks/>
          </p:cNvSpPr>
          <p:nvPr/>
        </p:nvSpPr>
        <p:spPr>
          <a:xfrm>
            <a:off x="109184" y="134048"/>
            <a:ext cx="8964489" cy="67117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1" dirty="0" smtClean="0">
                <a:solidFill>
                  <a:srgbClr val="0000FF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</a:rPr>
              <a:t>WP2 deliverable : </a:t>
            </a:r>
            <a:r>
              <a:rPr lang="en-US" sz="3600" b="1" dirty="0" smtClean="0">
                <a:solidFill>
                  <a:srgbClr val="0000FF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</a:rPr>
              <a:t>HaloCollBgds-1 (2) </a:t>
            </a:r>
            <a:endParaRPr lang="fr-FR" sz="1600" b="1" dirty="0">
              <a:solidFill>
                <a:srgbClr val="0000FF"/>
              </a:solidFill>
              <a:latin typeface="Lucida Sans Unicode" panose="020B0602030504020204" pitchFamily="34" charset="0"/>
              <a:cs typeface="Lucida Sans Unicode" panose="020B0602030504020204" pitchFamily="34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7105" y="848378"/>
            <a:ext cx="7409793" cy="555734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4578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 txBox="1">
            <a:spLocks/>
          </p:cNvSpPr>
          <p:nvPr/>
        </p:nvSpPr>
        <p:spPr>
          <a:xfrm>
            <a:off x="109184" y="134048"/>
            <a:ext cx="8964489" cy="67117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1" dirty="0" smtClean="0">
                <a:solidFill>
                  <a:srgbClr val="0000FF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</a:rPr>
              <a:t>WP2 deliverable : </a:t>
            </a:r>
            <a:r>
              <a:rPr lang="en-US" sz="3600" b="1" dirty="0" smtClean="0">
                <a:solidFill>
                  <a:srgbClr val="0000FF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</a:rPr>
              <a:t>HaloCollBgds-1 (3) </a:t>
            </a:r>
            <a:endParaRPr lang="fr-FR" sz="1600" b="1" dirty="0">
              <a:solidFill>
                <a:srgbClr val="0000FF"/>
              </a:solidFill>
              <a:latin typeface="Lucida Sans Unicode" panose="020B0602030504020204" pitchFamily="34" charset="0"/>
              <a:cs typeface="Lucida Sans Unicode" panose="020B0602030504020204" pitchFamily="34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2523" y="785315"/>
            <a:ext cx="7524093" cy="564307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2327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038896" y="856102"/>
            <a:ext cx="7113933" cy="698959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algn="ctr"/>
            <a:r>
              <a:rPr lang="en-US" altLang="ja-JP" sz="3200" dirty="0" smtClean="0"/>
              <a:t>2</a:t>
            </a:r>
            <a:r>
              <a:rPr lang="en-US" altLang="ja-JP" sz="3200" baseline="30000" dirty="0" smtClean="0"/>
              <a:t>nd</a:t>
            </a:r>
            <a:r>
              <a:rPr lang="en-US" altLang="ja-JP" sz="3200" dirty="0" smtClean="0"/>
              <a:t> </a:t>
            </a:r>
            <a:r>
              <a:rPr lang="en-US" altLang="ja-JP" sz="3200" dirty="0"/>
              <a:t>bunch IPBSM </a:t>
            </a:r>
            <a:r>
              <a:rPr lang="en-US" altLang="ja-JP" sz="3200" dirty="0" smtClean="0"/>
              <a:t>measurement (</a:t>
            </a:r>
            <a:r>
              <a:rPr lang="en-US" altLang="ja-JP" sz="3200" b="1" dirty="0" smtClean="0">
                <a:solidFill>
                  <a:srgbClr val="FF6600"/>
                </a:solidFill>
              </a:rPr>
              <a:t>Task 2.1</a:t>
            </a:r>
            <a:r>
              <a:rPr lang="en-US" altLang="ja-JP" sz="3200" dirty="0" smtClean="0"/>
              <a:t>)</a:t>
            </a:r>
            <a:endParaRPr kumimoji="1" lang="ja-JP" altLang="en-US" sz="3200" dirty="0"/>
          </a:p>
        </p:txBody>
      </p:sp>
      <p:grpSp>
        <p:nvGrpSpPr>
          <p:cNvPr id="9" name="グループ化 8"/>
          <p:cNvGrpSpPr/>
          <p:nvPr/>
        </p:nvGrpSpPr>
        <p:grpSpPr>
          <a:xfrm>
            <a:off x="456950" y="1922318"/>
            <a:ext cx="3507181" cy="2284414"/>
            <a:chOff x="459256" y="1271305"/>
            <a:chExt cx="3507181" cy="2284414"/>
          </a:xfrm>
        </p:grpSpPr>
        <p:cxnSp>
          <p:nvCxnSpPr>
            <p:cNvPr id="7" name="直線矢印コネクタ 6"/>
            <p:cNvCxnSpPr/>
            <p:nvPr/>
          </p:nvCxnSpPr>
          <p:spPr>
            <a:xfrm>
              <a:off x="459256" y="2562228"/>
              <a:ext cx="3507181" cy="11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4" name="グループ化 3"/>
            <p:cNvGrpSpPr/>
            <p:nvPr/>
          </p:nvGrpSpPr>
          <p:grpSpPr>
            <a:xfrm>
              <a:off x="759181" y="1271305"/>
              <a:ext cx="2340274" cy="2284414"/>
              <a:chOff x="577952" y="766103"/>
              <a:chExt cx="2975646" cy="2904618"/>
            </a:xfrm>
          </p:grpSpPr>
          <p:sp>
            <p:nvSpPr>
              <p:cNvPr id="33" name="正方形/長方形 32"/>
              <p:cNvSpPr/>
              <p:nvPr/>
            </p:nvSpPr>
            <p:spPr>
              <a:xfrm rot="780000">
                <a:off x="984094" y="1232321"/>
                <a:ext cx="88500" cy="2438400"/>
              </a:xfrm>
              <a:prstGeom prst="rect">
                <a:avLst/>
              </a:prstGeom>
              <a:solidFill>
                <a:srgbClr val="00B050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" name="正方形/長方形 33"/>
              <p:cNvSpPr/>
              <p:nvPr/>
            </p:nvSpPr>
            <p:spPr>
              <a:xfrm rot="20820000">
                <a:off x="998355" y="1232320"/>
                <a:ext cx="88500" cy="2438400"/>
              </a:xfrm>
              <a:prstGeom prst="rect">
                <a:avLst/>
              </a:prstGeom>
              <a:solidFill>
                <a:srgbClr val="00B050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" name="円/楕円 21"/>
              <p:cNvSpPr/>
              <p:nvPr/>
            </p:nvSpPr>
            <p:spPr>
              <a:xfrm>
                <a:off x="628650" y="2309742"/>
                <a:ext cx="866775" cy="207164"/>
              </a:xfrm>
              <a:prstGeom prst="ellipse">
                <a:avLst/>
              </a:prstGeom>
              <a:solidFill>
                <a:srgbClr val="FFC000"/>
              </a:solidFill>
              <a:ln>
                <a:solidFill>
                  <a:srgbClr val="FFC000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4" name="円/楕円 23"/>
              <p:cNvSpPr/>
              <p:nvPr/>
            </p:nvSpPr>
            <p:spPr>
              <a:xfrm>
                <a:off x="2686823" y="2298836"/>
                <a:ext cx="866775" cy="207165"/>
              </a:xfrm>
              <a:prstGeom prst="ellipse">
                <a:avLst/>
              </a:prstGeom>
              <a:solidFill>
                <a:srgbClr val="FFC000"/>
              </a:solidFill>
              <a:ln>
                <a:solidFill>
                  <a:srgbClr val="FFC000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7" name="テキスト ボックス 26"/>
                  <p:cNvSpPr txBox="1"/>
                  <p:nvPr/>
                </p:nvSpPr>
                <p:spPr>
                  <a:xfrm>
                    <a:off x="808653" y="2099505"/>
                    <a:ext cx="361950" cy="46166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p>
                            <m:sSupPr>
                              <m:ctrlPr>
                                <a:rPr kumimoji="1" lang="en-US" altLang="ja-JP" sz="2400" b="0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kumimoji="1" lang="en-US" altLang="ja-JP" sz="2400" b="0" i="1" smtClean="0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p>
                              <m:r>
                                <a:rPr kumimoji="1" lang="en-US" altLang="ja-JP" sz="2400" b="0" i="1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</m:sup>
                          </m:sSup>
                        </m:oMath>
                      </m:oMathPara>
                    </a14:m>
                    <a:endParaRPr kumimoji="1" lang="ja-JP" altLang="en-US" sz="2400" dirty="0"/>
                  </a:p>
                </p:txBody>
              </p:sp>
            </mc:Choice>
            <mc:Fallback xmlns="">
              <p:sp>
                <p:nvSpPr>
                  <p:cNvPr id="27" name="テキスト ボックス 26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808653" y="2099505"/>
                    <a:ext cx="361950" cy="461665"/>
                  </a:xfrm>
                  <a:prstGeom prst="rect">
                    <a:avLst/>
                  </a:prstGeom>
                  <a:blipFill rotWithShape="0">
                    <a:blip r:embed="rId2"/>
                    <a:stretch>
                      <a:fillRect r="-65217" b="-11667"/>
                    </a:stretch>
                  </a:blipFill>
                </p:spPr>
                <p:txBody>
                  <a:bodyPr/>
                  <a:lstStyle/>
                  <a:p>
                    <a:r>
                      <a:rPr lang="ja-JP" alt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9" name="テキスト ボックス 18"/>
                  <p:cNvSpPr txBox="1"/>
                  <p:nvPr/>
                </p:nvSpPr>
                <p:spPr>
                  <a:xfrm>
                    <a:off x="2878820" y="2078908"/>
                    <a:ext cx="361950" cy="46166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p>
                            <m:sSupPr>
                              <m:ctrlPr>
                                <a:rPr kumimoji="1" lang="en-US" altLang="ja-JP" sz="2400" b="0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kumimoji="1" lang="en-US" altLang="ja-JP" sz="2400" b="0" i="1" smtClean="0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p>
                              <m:r>
                                <a:rPr kumimoji="1" lang="en-US" altLang="ja-JP" sz="2400" b="0" i="1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</m:sup>
                          </m:sSup>
                        </m:oMath>
                      </m:oMathPara>
                    </a14:m>
                    <a:endParaRPr kumimoji="1" lang="ja-JP" altLang="en-US" sz="2400" dirty="0"/>
                  </a:p>
                </p:txBody>
              </p:sp>
            </mc:Choice>
            <mc:Fallback xmlns="">
              <p:sp>
                <p:nvSpPr>
                  <p:cNvPr id="19" name="テキスト ボックス 18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2878820" y="2078908"/>
                    <a:ext cx="361950" cy="461665"/>
                  </a:xfrm>
                  <a:prstGeom prst="rect">
                    <a:avLst/>
                  </a:prstGeom>
                  <a:blipFill rotWithShape="0">
                    <a:blip r:embed="rId3"/>
                    <a:stretch>
                      <a:fillRect r="-61702" b="-13559"/>
                    </a:stretch>
                  </a:blipFill>
                </p:spPr>
                <p:txBody>
                  <a:bodyPr/>
                  <a:lstStyle/>
                  <a:p>
                    <a:r>
                      <a:rPr lang="ja-JP" alt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sp>
            <p:nvSpPr>
              <p:cNvPr id="35" name="テキスト ボックス 34"/>
              <p:cNvSpPr txBox="1"/>
              <p:nvPr/>
            </p:nvSpPr>
            <p:spPr>
              <a:xfrm>
                <a:off x="577952" y="766103"/>
                <a:ext cx="929305" cy="50873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en-US" altLang="ja-JP" sz="2000" dirty="0" smtClean="0">
                    <a:solidFill>
                      <a:srgbClr val="00B050"/>
                    </a:solidFill>
                  </a:rPr>
                  <a:t>Laser </a:t>
                </a:r>
                <a:endParaRPr kumimoji="1" lang="ja-JP" altLang="en-US" sz="2000" dirty="0">
                  <a:solidFill>
                    <a:srgbClr val="00B050"/>
                  </a:solidFill>
                </a:endParaRPr>
              </a:p>
            </p:txBody>
          </p:sp>
        </p:grpSp>
      </p:grp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DF8AB2-238C-46C1-9A39-7741C7C75269}" type="slidenum">
              <a:rPr kumimoji="1" lang="ja-JP" altLang="en-US" smtClean="0"/>
              <a:t>9</a:t>
            </a:fld>
            <a:endParaRPr kumimoji="1" lang="ja-JP" altLang="en-US"/>
          </a:p>
        </p:txBody>
      </p:sp>
      <p:grpSp>
        <p:nvGrpSpPr>
          <p:cNvPr id="120" name="グループ化 119"/>
          <p:cNvGrpSpPr/>
          <p:nvPr/>
        </p:nvGrpSpPr>
        <p:grpSpPr>
          <a:xfrm>
            <a:off x="4841747" y="1939863"/>
            <a:ext cx="3963370" cy="2522725"/>
            <a:chOff x="4854473" y="1245253"/>
            <a:chExt cx="3963370" cy="2522725"/>
          </a:xfrm>
        </p:grpSpPr>
        <p:sp>
          <p:nvSpPr>
            <p:cNvPr id="61" name="フリーフォーム 60"/>
            <p:cNvSpPr/>
            <p:nvPr/>
          </p:nvSpPr>
          <p:spPr>
            <a:xfrm>
              <a:off x="7670610" y="1802781"/>
              <a:ext cx="1147233" cy="575734"/>
            </a:xfrm>
            <a:custGeom>
              <a:avLst/>
              <a:gdLst>
                <a:gd name="connsiteX0" fmla="*/ 0 w 1147233"/>
                <a:gd name="connsiteY0" fmla="*/ 575734 h 575734"/>
                <a:gd name="connsiteX1" fmla="*/ 571500 w 1147233"/>
                <a:gd name="connsiteY1" fmla="*/ 0 h 575734"/>
                <a:gd name="connsiteX2" fmla="*/ 1147233 w 1147233"/>
                <a:gd name="connsiteY2" fmla="*/ 575734 h 5757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47233" h="575734">
                  <a:moveTo>
                    <a:pt x="0" y="575734"/>
                  </a:moveTo>
                  <a:cubicBezTo>
                    <a:pt x="190147" y="287867"/>
                    <a:pt x="380295" y="0"/>
                    <a:pt x="571500" y="0"/>
                  </a:cubicBezTo>
                  <a:cubicBezTo>
                    <a:pt x="762705" y="0"/>
                    <a:pt x="954969" y="287867"/>
                    <a:pt x="1147233" y="575734"/>
                  </a:cubicBez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正方形/長方形 28"/>
            <p:cNvSpPr/>
            <p:nvPr/>
          </p:nvSpPr>
          <p:spPr>
            <a:xfrm>
              <a:off x="8172516" y="1490545"/>
              <a:ext cx="645327" cy="110706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19" name="グループ化 118"/>
            <p:cNvGrpSpPr/>
            <p:nvPr/>
          </p:nvGrpSpPr>
          <p:grpSpPr>
            <a:xfrm>
              <a:off x="4854473" y="1245253"/>
              <a:ext cx="3318043" cy="2522725"/>
              <a:chOff x="4854473" y="1245253"/>
              <a:chExt cx="3318043" cy="2522725"/>
            </a:xfrm>
          </p:grpSpPr>
          <p:cxnSp>
            <p:nvCxnSpPr>
              <p:cNvPr id="12" name="直線コネクタ 11"/>
              <p:cNvCxnSpPr/>
              <p:nvPr/>
            </p:nvCxnSpPr>
            <p:spPr>
              <a:xfrm>
                <a:off x="5363462" y="1295400"/>
                <a:ext cx="0" cy="199438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直線コネクタ 30"/>
              <p:cNvCxnSpPr/>
              <p:nvPr/>
            </p:nvCxnSpPr>
            <p:spPr>
              <a:xfrm flipH="1">
                <a:off x="5363462" y="3279250"/>
                <a:ext cx="2809054" cy="101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8" name="グループ化 17"/>
              <p:cNvGrpSpPr/>
              <p:nvPr/>
            </p:nvGrpSpPr>
            <p:grpSpPr>
              <a:xfrm>
                <a:off x="5874093" y="1375807"/>
                <a:ext cx="90000" cy="627723"/>
                <a:chOff x="5643796" y="1913946"/>
                <a:chExt cx="90000" cy="627723"/>
              </a:xfrm>
            </p:grpSpPr>
            <p:sp>
              <p:nvSpPr>
                <p:cNvPr id="17" name="円/楕円 16"/>
                <p:cNvSpPr/>
                <p:nvPr/>
              </p:nvSpPr>
              <p:spPr>
                <a:xfrm>
                  <a:off x="5643796" y="1913946"/>
                  <a:ext cx="90000" cy="91311"/>
                </a:xfrm>
                <a:prstGeom prst="ellipse">
                  <a:avLst/>
                </a:prstGeom>
                <a:solidFill>
                  <a:schemeClr val="tx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" name="円/楕円 42"/>
                <p:cNvSpPr/>
                <p:nvPr/>
              </p:nvSpPr>
              <p:spPr>
                <a:xfrm>
                  <a:off x="5643796" y="2083720"/>
                  <a:ext cx="90000" cy="91311"/>
                </a:xfrm>
                <a:prstGeom prst="ellipse">
                  <a:avLst/>
                </a:prstGeom>
                <a:solidFill>
                  <a:schemeClr val="tx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" name="円/楕円 46"/>
                <p:cNvSpPr/>
                <p:nvPr/>
              </p:nvSpPr>
              <p:spPr>
                <a:xfrm>
                  <a:off x="5643796" y="2182152"/>
                  <a:ext cx="90000" cy="91311"/>
                </a:xfrm>
                <a:prstGeom prst="ellipse">
                  <a:avLst/>
                </a:prstGeom>
                <a:solidFill>
                  <a:schemeClr val="tx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" name="円/楕円 47"/>
                <p:cNvSpPr/>
                <p:nvPr/>
              </p:nvSpPr>
              <p:spPr>
                <a:xfrm>
                  <a:off x="5643796" y="2280584"/>
                  <a:ext cx="90000" cy="91311"/>
                </a:xfrm>
                <a:prstGeom prst="ellipse">
                  <a:avLst/>
                </a:prstGeom>
                <a:solidFill>
                  <a:schemeClr val="tx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" name="円/楕円 48"/>
                <p:cNvSpPr/>
                <p:nvPr/>
              </p:nvSpPr>
              <p:spPr>
                <a:xfrm>
                  <a:off x="5643796" y="2450358"/>
                  <a:ext cx="90000" cy="91311"/>
                </a:xfrm>
                <a:prstGeom prst="ellipse">
                  <a:avLst/>
                </a:prstGeom>
                <a:solidFill>
                  <a:schemeClr val="tx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6" name="フリーフォーム 25"/>
              <p:cNvSpPr/>
              <p:nvPr/>
            </p:nvSpPr>
            <p:spPr>
              <a:xfrm>
                <a:off x="5373762" y="1794241"/>
                <a:ext cx="1147233" cy="575734"/>
              </a:xfrm>
              <a:custGeom>
                <a:avLst/>
                <a:gdLst>
                  <a:gd name="connsiteX0" fmla="*/ 0 w 1147233"/>
                  <a:gd name="connsiteY0" fmla="*/ 575734 h 575734"/>
                  <a:gd name="connsiteX1" fmla="*/ 571500 w 1147233"/>
                  <a:gd name="connsiteY1" fmla="*/ 0 h 575734"/>
                  <a:gd name="connsiteX2" fmla="*/ 1147233 w 1147233"/>
                  <a:gd name="connsiteY2" fmla="*/ 575734 h 575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147233" h="575734">
                    <a:moveTo>
                      <a:pt x="0" y="575734"/>
                    </a:moveTo>
                    <a:cubicBezTo>
                      <a:pt x="190147" y="287867"/>
                      <a:pt x="380295" y="0"/>
                      <a:pt x="571500" y="0"/>
                    </a:cubicBezTo>
                    <a:cubicBezTo>
                      <a:pt x="762705" y="0"/>
                      <a:pt x="954969" y="287867"/>
                      <a:pt x="1147233" y="575734"/>
                    </a:cubicBezTo>
                  </a:path>
                </a:pathLst>
              </a:cu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" name="フリーフォーム 59"/>
              <p:cNvSpPr/>
              <p:nvPr/>
            </p:nvSpPr>
            <p:spPr>
              <a:xfrm rot="10800000">
                <a:off x="6523377" y="2375061"/>
                <a:ext cx="1147233" cy="575734"/>
              </a:xfrm>
              <a:custGeom>
                <a:avLst/>
                <a:gdLst>
                  <a:gd name="connsiteX0" fmla="*/ 0 w 1147233"/>
                  <a:gd name="connsiteY0" fmla="*/ 575734 h 575734"/>
                  <a:gd name="connsiteX1" fmla="*/ 571500 w 1147233"/>
                  <a:gd name="connsiteY1" fmla="*/ 0 h 575734"/>
                  <a:gd name="connsiteX2" fmla="*/ 1147233 w 1147233"/>
                  <a:gd name="connsiteY2" fmla="*/ 575734 h 575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147233" h="575734">
                    <a:moveTo>
                      <a:pt x="0" y="575734"/>
                    </a:moveTo>
                    <a:cubicBezTo>
                      <a:pt x="190147" y="287867"/>
                      <a:pt x="380295" y="0"/>
                      <a:pt x="571500" y="0"/>
                    </a:cubicBezTo>
                    <a:cubicBezTo>
                      <a:pt x="762705" y="0"/>
                      <a:pt x="954969" y="287867"/>
                      <a:pt x="1147233" y="575734"/>
                    </a:cubicBezTo>
                  </a:path>
                </a:pathLst>
              </a:cu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62" name="グループ化 61"/>
              <p:cNvGrpSpPr/>
              <p:nvPr/>
            </p:nvGrpSpPr>
            <p:grpSpPr>
              <a:xfrm>
                <a:off x="5513717" y="1882615"/>
                <a:ext cx="90000" cy="627723"/>
                <a:chOff x="5643796" y="1913946"/>
                <a:chExt cx="90000" cy="627723"/>
              </a:xfrm>
            </p:grpSpPr>
            <p:sp>
              <p:nvSpPr>
                <p:cNvPr id="63" name="円/楕円 62"/>
                <p:cNvSpPr/>
                <p:nvPr/>
              </p:nvSpPr>
              <p:spPr>
                <a:xfrm>
                  <a:off x="5643796" y="1913946"/>
                  <a:ext cx="90000" cy="91311"/>
                </a:xfrm>
                <a:prstGeom prst="ellipse">
                  <a:avLst/>
                </a:prstGeom>
                <a:solidFill>
                  <a:schemeClr val="tx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4" name="円/楕円 63"/>
                <p:cNvSpPr/>
                <p:nvPr/>
              </p:nvSpPr>
              <p:spPr>
                <a:xfrm>
                  <a:off x="5643796" y="2083720"/>
                  <a:ext cx="90000" cy="91311"/>
                </a:xfrm>
                <a:prstGeom prst="ellipse">
                  <a:avLst/>
                </a:prstGeom>
                <a:solidFill>
                  <a:schemeClr val="tx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" name="円/楕円 64"/>
                <p:cNvSpPr/>
                <p:nvPr/>
              </p:nvSpPr>
              <p:spPr>
                <a:xfrm>
                  <a:off x="5643796" y="2182152"/>
                  <a:ext cx="90000" cy="91311"/>
                </a:xfrm>
                <a:prstGeom prst="ellipse">
                  <a:avLst/>
                </a:prstGeom>
                <a:solidFill>
                  <a:schemeClr val="tx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6" name="円/楕円 65"/>
                <p:cNvSpPr/>
                <p:nvPr/>
              </p:nvSpPr>
              <p:spPr>
                <a:xfrm>
                  <a:off x="5643796" y="2280584"/>
                  <a:ext cx="90000" cy="91311"/>
                </a:xfrm>
                <a:prstGeom prst="ellipse">
                  <a:avLst/>
                </a:prstGeom>
                <a:solidFill>
                  <a:schemeClr val="tx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7" name="円/楕円 66"/>
                <p:cNvSpPr/>
                <p:nvPr/>
              </p:nvSpPr>
              <p:spPr>
                <a:xfrm>
                  <a:off x="5643796" y="2450358"/>
                  <a:ext cx="90000" cy="91311"/>
                </a:xfrm>
                <a:prstGeom prst="ellipse">
                  <a:avLst/>
                </a:prstGeom>
                <a:solidFill>
                  <a:schemeClr val="tx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8" name="グループ化 67"/>
              <p:cNvGrpSpPr/>
              <p:nvPr/>
            </p:nvGrpSpPr>
            <p:grpSpPr>
              <a:xfrm>
                <a:off x="6230799" y="1790177"/>
                <a:ext cx="90000" cy="627723"/>
                <a:chOff x="5643796" y="1913946"/>
                <a:chExt cx="90000" cy="627723"/>
              </a:xfrm>
            </p:grpSpPr>
            <p:sp>
              <p:nvSpPr>
                <p:cNvPr id="69" name="円/楕円 68"/>
                <p:cNvSpPr/>
                <p:nvPr/>
              </p:nvSpPr>
              <p:spPr>
                <a:xfrm>
                  <a:off x="5643796" y="1913946"/>
                  <a:ext cx="90000" cy="91311"/>
                </a:xfrm>
                <a:prstGeom prst="ellipse">
                  <a:avLst/>
                </a:prstGeom>
                <a:solidFill>
                  <a:schemeClr val="tx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0" name="円/楕円 69"/>
                <p:cNvSpPr/>
                <p:nvPr/>
              </p:nvSpPr>
              <p:spPr>
                <a:xfrm>
                  <a:off x="5643796" y="2083720"/>
                  <a:ext cx="90000" cy="91311"/>
                </a:xfrm>
                <a:prstGeom prst="ellipse">
                  <a:avLst/>
                </a:prstGeom>
                <a:solidFill>
                  <a:schemeClr val="tx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1" name="円/楕円 70"/>
                <p:cNvSpPr/>
                <p:nvPr/>
              </p:nvSpPr>
              <p:spPr>
                <a:xfrm>
                  <a:off x="5643796" y="2182152"/>
                  <a:ext cx="90000" cy="91311"/>
                </a:xfrm>
                <a:prstGeom prst="ellipse">
                  <a:avLst/>
                </a:prstGeom>
                <a:solidFill>
                  <a:schemeClr val="tx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2" name="円/楕円 71"/>
                <p:cNvSpPr/>
                <p:nvPr/>
              </p:nvSpPr>
              <p:spPr>
                <a:xfrm>
                  <a:off x="5643796" y="2280584"/>
                  <a:ext cx="90000" cy="91311"/>
                </a:xfrm>
                <a:prstGeom prst="ellipse">
                  <a:avLst/>
                </a:prstGeom>
                <a:solidFill>
                  <a:schemeClr val="tx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3" name="円/楕円 72"/>
                <p:cNvSpPr/>
                <p:nvPr/>
              </p:nvSpPr>
              <p:spPr>
                <a:xfrm>
                  <a:off x="5643796" y="2450358"/>
                  <a:ext cx="90000" cy="91311"/>
                </a:xfrm>
                <a:prstGeom prst="ellipse">
                  <a:avLst/>
                </a:prstGeom>
                <a:solidFill>
                  <a:schemeClr val="tx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80" name="グループ化 79"/>
              <p:cNvGrpSpPr/>
              <p:nvPr/>
            </p:nvGrpSpPr>
            <p:grpSpPr>
              <a:xfrm>
                <a:off x="6611744" y="2220767"/>
                <a:ext cx="90000" cy="627723"/>
                <a:chOff x="5643796" y="1913946"/>
                <a:chExt cx="90000" cy="627723"/>
              </a:xfrm>
            </p:grpSpPr>
            <p:sp>
              <p:nvSpPr>
                <p:cNvPr id="81" name="円/楕円 80"/>
                <p:cNvSpPr/>
                <p:nvPr/>
              </p:nvSpPr>
              <p:spPr>
                <a:xfrm>
                  <a:off x="5643796" y="1913946"/>
                  <a:ext cx="90000" cy="91311"/>
                </a:xfrm>
                <a:prstGeom prst="ellipse">
                  <a:avLst/>
                </a:prstGeom>
                <a:solidFill>
                  <a:schemeClr val="tx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2" name="円/楕円 81"/>
                <p:cNvSpPr/>
                <p:nvPr/>
              </p:nvSpPr>
              <p:spPr>
                <a:xfrm>
                  <a:off x="5643796" y="2083720"/>
                  <a:ext cx="90000" cy="91311"/>
                </a:xfrm>
                <a:prstGeom prst="ellipse">
                  <a:avLst/>
                </a:prstGeom>
                <a:solidFill>
                  <a:schemeClr val="tx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3" name="円/楕円 82"/>
                <p:cNvSpPr/>
                <p:nvPr/>
              </p:nvSpPr>
              <p:spPr>
                <a:xfrm>
                  <a:off x="5643796" y="2182152"/>
                  <a:ext cx="90000" cy="91311"/>
                </a:xfrm>
                <a:prstGeom prst="ellipse">
                  <a:avLst/>
                </a:prstGeom>
                <a:solidFill>
                  <a:schemeClr val="tx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4" name="円/楕円 83"/>
                <p:cNvSpPr/>
                <p:nvPr/>
              </p:nvSpPr>
              <p:spPr>
                <a:xfrm>
                  <a:off x="5643796" y="2280584"/>
                  <a:ext cx="90000" cy="91311"/>
                </a:xfrm>
                <a:prstGeom prst="ellipse">
                  <a:avLst/>
                </a:prstGeom>
                <a:solidFill>
                  <a:schemeClr val="tx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5" name="円/楕円 84"/>
                <p:cNvSpPr/>
                <p:nvPr/>
              </p:nvSpPr>
              <p:spPr>
                <a:xfrm>
                  <a:off x="5643796" y="2450358"/>
                  <a:ext cx="90000" cy="91311"/>
                </a:xfrm>
                <a:prstGeom prst="ellipse">
                  <a:avLst/>
                </a:prstGeom>
                <a:solidFill>
                  <a:schemeClr val="tx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86" name="グループ化 85"/>
              <p:cNvGrpSpPr/>
              <p:nvPr/>
            </p:nvGrpSpPr>
            <p:grpSpPr>
              <a:xfrm>
                <a:off x="7050912" y="2510237"/>
                <a:ext cx="90000" cy="627723"/>
                <a:chOff x="5643796" y="1913946"/>
                <a:chExt cx="90000" cy="627723"/>
              </a:xfrm>
            </p:grpSpPr>
            <p:sp>
              <p:nvSpPr>
                <p:cNvPr id="87" name="円/楕円 86"/>
                <p:cNvSpPr/>
                <p:nvPr/>
              </p:nvSpPr>
              <p:spPr>
                <a:xfrm>
                  <a:off x="5643796" y="1913946"/>
                  <a:ext cx="90000" cy="91311"/>
                </a:xfrm>
                <a:prstGeom prst="ellipse">
                  <a:avLst/>
                </a:prstGeom>
                <a:solidFill>
                  <a:schemeClr val="tx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8" name="円/楕円 87"/>
                <p:cNvSpPr/>
                <p:nvPr/>
              </p:nvSpPr>
              <p:spPr>
                <a:xfrm>
                  <a:off x="5643796" y="2083720"/>
                  <a:ext cx="90000" cy="91311"/>
                </a:xfrm>
                <a:prstGeom prst="ellipse">
                  <a:avLst/>
                </a:prstGeom>
                <a:solidFill>
                  <a:schemeClr val="tx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9" name="円/楕円 88"/>
                <p:cNvSpPr/>
                <p:nvPr/>
              </p:nvSpPr>
              <p:spPr>
                <a:xfrm>
                  <a:off x="5643796" y="2182152"/>
                  <a:ext cx="90000" cy="91311"/>
                </a:xfrm>
                <a:prstGeom prst="ellipse">
                  <a:avLst/>
                </a:prstGeom>
                <a:solidFill>
                  <a:schemeClr val="tx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0" name="円/楕円 89"/>
                <p:cNvSpPr/>
                <p:nvPr/>
              </p:nvSpPr>
              <p:spPr>
                <a:xfrm>
                  <a:off x="5643796" y="2280584"/>
                  <a:ext cx="90000" cy="91311"/>
                </a:xfrm>
                <a:prstGeom prst="ellipse">
                  <a:avLst/>
                </a:prstGeom>
                <a:solidFill>
                  <a:schemeClr val="tx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1" name="円/楕円 90"/>
                <p:cNvSpPr/>
                <p:nvPr/>
              </p:nvSpPr>
              <p:spPr>
                <a:xfrm>
                  <a:off x="5643796" y="2450358"/>
                  <a:ext cx="90000" cy="91311"/>
                </a:xfrm>
                <a:prstGeom prst="ellipse">
                  <a:avLst/>
                </a:prstGeom>
                <a:solidFill>
                  <a:schemeClr val="tx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98" name="グループ化 97"/>
              <p:cNvGrpSpPr/>
              <p:nvPr/>
            </p:nvGrpSpPr>
            <p:grpSpPr>
              <a:xfrm>
                <a:off x="7435713" y="2113248"/>
                <a:ext cx="90000" cy="627723"/>
                <a:chOff x="5643796" y="1913946"/>
                <a:chExt cx="90000" cy="627723"/>
              </a:xfrm>
            </p:grpSpPr>
            <p:sp>
              <p:nvSpPr>
                <p:cNvPr id="99" name="円/楕円 98"/>
                <p:cNvSpPr/>
                <p:nvPr/>
              </p:nvSpPr>
              <p:spPr>
                <a:xfrm>
                  <a:off x="5643796" y="1913946"/>
                  <a:ext cx="90000" cy="91311"/>
                </a:xfrm>
                <a:prstGeom prst="ellipse">
                  <a:avLst/>
                </a:prstGeom>
                <a:solidFill>
                  <a:schemeClr val="tx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0" name="円/楕円 99"/>
                <p:cNvSpPr/>
                <p:nvPr/>
              </p:nvSpPr>
              <p:spPr>
                <a:xfrm>
                  <a:off x="5643796" y="2083720"/>
                  <a:ext cx="90000" cy="91311"/>
                </a:xfrm>
                <a:prstGeom prst="ellipse">
                  <a:avLst/>
                </a:prstGeom>
                <a:solidFill>
                  <a:schemeClr val="tx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1" name="円/楕円 100"/>
                <p:cNvSpPr/>
                <p:nvPr/>
              </p:nvSpPr>
              <p:spPr>
                <a:xfrm>
                  <a:off x="5643796" y="2182152"/>
                  <a:ext cx="90000" cy="91311"/>
                </a:xfrm>
                <a:prstGeom prst="ellipse">
                  <a:avLst/>
                </a:prstGeom>
                <a:solidFill>
                  <a:schemeClr val="tx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2" name="円/楕円 101"/>
                <p:cNvSpPr/>
                <p:nvPr/>
              </p:nvSpPr>
              <p:spPr>
                <a:xfrm>
                  <a:off x="5643796" y="2280584"/>
                  <a:ext cx="90000" cy="91311"/>
                </a:xfrm>
                <a:prstGeom prst="ellipse">
                  <a:avLst/>
                </a:prstGeom>
                <a:solidFill>
                  <a:schemeClr val="tx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3" name="円/楕円 102"/>
                <p:cNvSpPr/>
                <p:nvPr/>
              </p:nvSpPr>
              <p:spPr>
                <a:xfrm>
                  <a:off x="5643796" y="2450358"/>
                  <a:ext cx="90000" cy="91311"/>
                </a:xfrm>
                <a:prstGeom prst="ellipse">
                  <a:avLst/>
                </a:prstGeom>
                <a:solidFill>
                  <a:schemeClr val="tx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04" name="グループ化 103"/>
              <p:cNvGrpSpPr/>
              <p:nvPr/>
            </p:nvGrpSpPr>
            <p:grpSpPr>
              <a:xfrm>
                <a:off x="7845978" y="1850429"/>
                <a:ext cx="90000" cy="627723"/>
                <a:chOff x="5643796" y="1913946"/>
                <a:chExt cx="90000" cy="627723"/>
              </a:xfrm>
            </p:grpSpPr>
            <p:sp>
              <p:nvSpPr>
                <p:cNvPr id="105" name="円/楕円 104"/>
                <p:cNvSpPr/>
                <p:nvPr/>
              </p:nvSpPr>
              <p:spPr>
                <a:xfrm>
                  <a:off x="5643796" y="1913946"/>
                  <a:ext cx="90000" cy="91311"/>
                </a:xfrm>
                <a:prstGeom prst="ellipse">
                  <a:avLst/>
                </a:prstGeom>
                <a:solidFill>
                  <a:schemeClr val="tx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6" name="円/楕円 105"/>
                <p:cNvSpPr/>
                <p:nvPr/>
              </p:nvSpPr>
              <p:spPr>
                <a:xfrm>
                  <a:off x="5643796" y="2083720"/>
                  <a:ext cx="90000" cy="91311"/>
                </a:xfrm>
                <a:prstGeom prst="ellipse">
                  <a:avLst/>
                </a:prstGeom>
                <a:solidFill>
                  <a:schemeClr val="tx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7" name="円/楕円 106"/>
                <p:cNvSpPr/>
                <p:nvPr/>
              </p:nvSpPr>
              <p:spPr>
                <a:xfrm>
                  <a:off x="5643796" y="2182152"/>
                  <a:ext cx="90000" cy="91311"/>
                </a:xfrm>
                <a:prstGeom prst="ellipse">
                  <a:avLst/>
                </a:prstGeom>
                <a:solidFill>
                  <a:schemeClr val="tx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8" name="円/楕円 107"/>
                <p:cNvSpPr/>
                <p:nvPr/>
              </p:nvSpPr>
              <p:spPr>
                <a:xfrm>
                  <a:off x="5643796" y="2280584"/>
                  <a:ext cx="90000" cy="91311"/>
                </a:xfrm>
                <a:prstGeom prst="ellipse">
                  <a:avLst/>
                </a:prstGeom>
                <a:solidFill>
                  <a:schemeClr val="tx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9" name="円/楕円 108"/>
                <p:cNvSpPr/>
                <p:nvPr/>
              </p:nvSpPr>
              <p:spPr>
                <a:xfrm>
                  <a:off x="5643796" y="2450358"/>
                  <a:ext cx="90000" cy="91311"/>
                </a:xfrm>
                <a:prstGeom prst="ellipse">
                  <a:avLst/>
                </a:prstGeom>
                <a:solidFill>
                  <a:schemeClr val="tx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17" name="テキスト ボックス 116"/>
              <p:cNvSpPr txBox="1"/>
              <p:nvPr/>
            </p:nvSpPr>
            <p:spPr>
              <a:xfrm rot="16200000">
                <a:off x="4048982" y="2050744"/>
                <a:ext cx="2011092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kumimoji="1" lang="en-US" altLang="ja-JP" sz="2000" dirty="0" smtClean="0"/>
                  <a:t>Detector signal</a:t>
                </a:r>
                <a:endParaRPr kumimoji="1" lang="ja-JP" altLang="en-US" sz="2000" dirty="0"/>
              </a:p>
            </p:txBody>
          </p:sp>
          <p:sp>
            <p:nvSpPr>
              <p:cNvPr id="118" name="テキスト ボックス 117"/>
              <p:cNvSpPr txBox="1"/>
              <p:nvPr/>
            </p:nvSpPr>
            <p:spPr>
              <a:xfrm>
                <a:off x="5683147" y="3367868"/>
                <a:ext cx="2252831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kumimoji="1" lang="en-US" altLang="ja-JP" sz="2000" dirty="0" smtClean="0"/>
                  <a:t>Fringe phase</a:t>
                </a:r>
                <a:endParaRPr kumimoji="1" lang="ja-JP" altLang="en-US" sz="2000" dirty="0"/>
              </a:p>
            </p:txBody>
          </p:sp>
        </p:grpSp>
      </p:grpSp>
      <p:cxnSp>
        <p:nvCxnSpPr>
          <p:cNvPr id="122" name="直線矢印コネクタ 121"/>
          <p:cNvCxnSpPr/>
          <p:nvPr/>
        </p:nvCxnSpPr>
        <p:spPr>
          <a:xfrm flipV="1">
            <a:off x="1137597" y="4204035"/>
            <a:ext cx="1657872" cy="1"/>
          </a:xfrm>
          <a:prstGeom prst="straightConnector1">
            <a:avLst/>
          </a:prstGeom>
          <a:ln w="1905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5" name="テキスト ボックス 124"/>
          <p:cNvSpPr txBox="1"/>
          <p:nvPr/>
        </p:nvSpPr>
        <p:spPr>
          <a:xfrm>
            <a:off x="1478446" y="4162433"/>
            <a:ext cx="116866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000" dirty="0" smtClean="0"/>
              <a:t>~200 ns</a:t>
            </a:r>
            <a:endParaRPr kumimoji="1" lang="ja-JP" altLang="en-US" sz="2000" dirty="0"/>
          </a:p>
        </p:txBody>
      </p:sp>
      <p:sp>
        <p:nvSpPr>
          <p:cNvPr id="74" name="コンテンツ プレースホルダー 2"/>
          <p:cNvSpPr>
            <a:spLocks noGrp="1"/>
          </p:cNvSpPr>
          <p:nvPr>
            <p:ph idx="1"/>
          </p:nvPr>
        </p:nvSpPr>
        <p:spPr>
          <a:xfrm>
            <a:off x="77652" y="4808484"/>
            <a:ext cx="9034816" cy="1803074"/>
          </a:xfrm>
        </p:spPr>
        <p:txBody>
          <a:bodyPr>
            <a:normAutofit/>
          </a:bodyPr>
          <a:lstStyle/>
          <a:p>
            <a:r>
              <a:rPr lang="en-US" altLang="ja-JP" dirty="0" smtClean="0"/>
              <a:t>Timing of the IPBSM laser is matched to 2nd bunch timing</a:t>
            </a:r>
          </a:p>
          <a:p>
            <a:endParaRPr lang="en-US" altLang="ja-JP" sz="1050" dirty="0" smtClean="0"/>
          </a:p>
          <a:p>
            <a:r>
              <a:rPr lang="en-US" altLang="ja-JP" dirty="0" smtClean="0"/>
              <a:t>Beam size measurement is done by measuring 100-200 pulses</a:t>
            </a:r>
          </a:p>
          <a:p>
            <a:pPr marL="0" indent="0">
              <a:buNone/>
            </a:pPr>
            <a:endParaRPr lang="en-US" altLang="ja-JP" sz="1050" dirty="0"/>
          </a:p>
          <a:p>
            <a:r>
              <a:rPr lang="en-US" altLang="ja-JP" dirty="0" smtClean="0"/>
              <a:t>It is not possible to measure the beam size of 1st&amp;2nd bunch at the same time</a:t>
            </a:r>
            <a:endParaRPr lang="en-US" altLang="ja-JP" dirty="0"/>
          </a:p>
        </p:txBody>
      </p:sp>
      <p:sp>
        <p:nvSpPr>
          <p:cNvPr id="75" name="Titre 1"/>
          <p:cNvSpPr txBox="1">
            <a:spLocks/>
          </p:cNvSpPr>
          <p:nvPr/>
        </p:nvSpPr>
        <p:spPr>
          <a:xfrm>
            <a:off x="109184" y="134048"/>
            <a:ext cx="8964489" cy="61657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1" dirty="0" smtClean="0">
                <a:solidFill>
                  <a:srgbClr val="0000FF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</a:rPr>
              <a:t>WP2 deliverable : </a:t>
            </a:r>
            <a:r>
              <a:rPr lang="en-US" sz="3600" b="1" dirty="0" smtClean="0">
                <a:solidFill>
                  <a:srgbClr val="0000FF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</a:rPr>
              <a:t>Instr-1(1) </a:t>
            </a:r>
            <a:endParaRPr lang="fr-FR" sz="1600" b="1" dirty="0">
              <a:solidFill>
                <a:srgbClr val="0000FF"/>
              </a:solidFill>
              <a:latin typeface="Lucida Sans Unicode" panose="020B0602030504020204" pitchFamily="34" charset="0"/>
              <a:cs typeface="Lucida Sans Unicode" panose="020B0602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45600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AIDA-2020">
      <a:dk1>
        <a:srgbClr val="171A6C"/>
      </a:dk1>
      <a:lt1>
        <a:srgbClr val="FFFFFF"/>
      </a:lt1>
      <a:dk2>
        <a:srgbClr val="FFFFFF"/>
      </a:dk2>
      <a:lt2>
        <a:srgbClr val="FFFFFF"/>
      </a:lt2>
      <a:accent1>
        <a:srgbClr val="171A6C"/>
      </a:accent1>
      <a:accent2>
        <a:srgbClr val="4246D6"/>
      </a:accent2>
      <a:accent3>
        <a:srgbClr val="8789E5"/>
      </a:accent3>
      <a:accent4>
        <a:srgbClr val="C0C2F1"/>
      </a:accent4>
      <a:accent5>
        <a:srgbClr val="F2B53C"/>
      </a:accent5>
      <a:accent6>
        <a:srgbClr val="F9DDA5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AIDA-2020_PowerPoint template-master file" id="{9FCF5474-3BEE-4A2F-8627-4954CBBE91E0}" vid="{25C60E07-C0BA-4867-868D-16DD711DE68B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1297D64DC01694398705FD739D63467" ma:contentTypeVersion="0" ma:contentTypeDescription="Create a new document." ma:contentTypeScope="" ma:versionID="d74227126e935054d2e2cd3ed0e1fd9f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1b05d82d297216baf5b26c55225140df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20DA058B-73F5-4FEB-B047-F6A6208FC0B5}">
  <ds:schemaRefs>
    <ds:schemaRef ds:uri="http://purl.org/dc/dcmitype/"/>
    <ds:schemaRef ds:uri="http://schemas.microsoft.com/office/2006/metadata/properties"/>
    <ds:schemaRef ds:uri="http://schemas.microsoft.com/office/infopath/2007/PartnerControls"/>
    <ds:schemaRef ds:uri="http://purl.org/dc/elements/1.1/"/>
    <ds:schemaRef ds:uri="http://purl.org/dc/terms/"/>
    <ds:schemaRef ds:uri="http://www.w3.org/XML/1998/namespace"/>
    <ds:schemaRef ds:uri="http://schemas.microsoft.com/office/2006/documentManagement/types"/>
    <ds:schemaRef ds:uri="http://schemas.openxmlformats.org/package/2006/metadata/core-properties"/>
  </ds:schemaRefs>
</ds:datastoreItem>
</file>

<file path=customXml/itemProps2.xml><?xml version="1.0" encoding="utf-8"?>
<ds:datastoreItem xmlns:ds="http://schemas.openxmlformats.org/officeDocument/2006/customXml" ds:itemID="{40C0BE85-B973-4964-8B9D-7302D1ED70E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6C4E4EAC-21A4-4182-9C09-8345A03794B8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433</TotalTime>
  <Words>1644</Words>
  <Application>Microsoft Office PowerPoint</Application>
  <PresentationFormat>Affichage à l'écran (4:3)</PresentationFormat>
  <Paragraphs>246</Paragraphs>
  <Slides>22</Slides>
  <Notes>4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22</vt:i4>
      </vt:variant>
    </vt:vector>
  </HeadingPairs>
  <TitlesOfParts>
    <vt:vector size="23" baseType="lpstr">
      <vt:lpstr>Office Theme</vt:lpstr>
      <vt:lpstr>Nanometre scale beam handling at the ATF</vt:lpstr>
      <vt:lpstr>WP 2: ATF  Linear Collider  </vt:lpstr>
      <vt:lpstr>History of minimum beam size in ATF2 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2nd bunch IPBSM measurement (Task 2.1)</vt:lpstr>
      <vt:lpstr>FONT upstream feedback (Task 2.6)</vt:lpstr>
      <vt:lpstr>Position jitter at FONTP3</vt:lpstr>
      <vt:lpstr>Présentation PowerPoint</vt:lpstr>
      <vt:lpstr>Présentation PowerPoint</vt:lpstr>
      <vt:lpstr>https://agenda.linearcollider.org/event/6939/                                                                                           E-JADE WP2 annual workshop</vt:lpstr>
      <vt:lpstr>Participants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Setup of IPBSM</vt:lpstr>
      <vt:lpstr>Concept of IPBSM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sabrina El yacoubi</dc:creator>
  <cp:lastModifiedBy>Philipe Bambade</cp:lastModifiedBy>
  <cp:revision>130</cp:revision>
  <dcterms:created xsi:type="dcterms:W3CDTF">2015-04-17T13:06:14Z</dcterms:created>
  <dcterms:modified xsi:type="dcterms:W3CDTF">2016-05-30T06:55:53Z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0x010100C1297D64DC01694398705FD739D63467</vt:lpwstr>
  </property>
</Properties>
</file>