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18" r:id="rId5"/>
    <p:sldId id="297" r:id="rId6"/>
    <p:sldId id="319" r:id="rId7"/>
    <p:sldId id="296" r:id="rId8"/>
    <p:sldId id="315" r:id="rId9"/>
    <p:sldId id="321" r:id="rId10"/>
    <p:sldId id="316" r:id="rId11"/>
    <p:sldId id="286" r:id="rId12"/>
    <p:sldId id="317" r:id="rId13"/>
    <p:sldId id="30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F55"/>
    <a:srgbClr val="001489"/>
    <a:srgbClr val="0737A0"/>
    <a:srgbClr val="982029"/>
    <a:srgbClr val="1F34CF"/>
    <a:srgbClr val="0000FF"/>
    <a:srgbClr val="0A76D8"/>
    <a:srgbClr val="377DE5"/>
    <a:srgbClr val="152C9F"/>
    <a:srgbClr val="1D3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827" autoAdjust="0"/>
  </p:normalViewPr>
  <p:slideViewPr>
    <p:cSldViewPr snapToGrid="0">
      <p:cViewPr>
        <p:scale>
          <a:sx n="100" d="100"/>
          <a:sy n="100" d="100"/>
        </p:scale>
        <p:origin x="-1376" y="-144"/>
      </p:cViewPr>
      <p:guideLst>
        <p:guide orient="horz" pos="216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5DD19-6CA3-4745-A627-3E7F089F7F57}" type="datetime1">
              <a:rPr lang="en-US" smtClean="0"/>
              <a:t>5/30/16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your name &amp; title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9B81B-1B2E-46AB-89F7-BD86854096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44437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ECC4BC-0A13-844E-94E9-EF933F61F373}" type="datetime1">
              <a:rPr lang="en-US" smtClean="0"/>
              <a:t>5/30/16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Everything</a:t>
            </a:r>
            <a:r>
              <a:rPr lang="en-US" baseline="0" dirty="0" smtClean="0"/>
              <a:t> more or less OK. Except for Month 12 </a:t>
            </a:r>
            <a:r>
              <a:rPr lang="en-US" baseline="0" dirty="0" err="1" smtClean="0"/>
              <a:t>CommStrategy</a:t>
            </a:r>
            <a:r>
              <a:rPr lang="en-US" baseline="0" dirty="0" smtClean="0"/>
              <a:t>: slightly behind, but it’s on going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246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Difficult to use</a:t>
            </a:r>
            <a:r>
              <a:rPr lang="en-US" baseline="0" dirty="0" smtClean="0"/>
              <a:t> E-JADE to pay </a:t>
            </a:r>
            <a:r>
              <a:rPr lang="en-US" baseline="0" dirty="0" err="1" smtClean="0"/>
              <a:t>locla</a:t>
            </a:r>
            <a:r>
              <a:rPr lang="en-US" baseline="0" dirty="0" smtClean="0"/>
              <a:t> staff </a:t>
            </a:r>
            <a:r>
              <a:rPr lang="en-US" baseline="0" smtClean="0"/>
              <a:t>; rigid </a:t>
            </a:r>
            <a:r>
              <a:rPr lang="en-US" baseline="0" dirty="0" smtClean="0"/>
              <a:t>rules of E-JADE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889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resources to </a:t>
            </a:r>
            <a:r>
              <a:rPr lang="en-US" baseline="0" dirty="0" smtClean="0"/>
              <a:t>organize a workshop, but try to link to existing conferences and workshops,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406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Reorgazination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cern</a:t>
            </a:r>
            <a:r>
              <a:rPr lang="en-US" baseline="0" dirty="0" smtClean="0"/>
              <a:t> communication, took long time, new DG, change of CERN management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258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 to each institutes </a:t>
            </a:r>
            <a:r>
              <a:rPr lang="en-US" baseline="0" dirty="0" smtClean="0"/>
              <a:t>;</a:t>
            </a:r>
            <a:r>
              <a:rPr lang="en-US" dirty="0" smtClean="0"/>
              <a:t> CERN: Article on CERN Bulletin ; this</a:t>
            </a:r>
            <a:r>
              <a:rPr lang="en-US" baseline="0" dirty="0" smtClean="0"/>
              <a:t> poster translated in Japanese</a:t>
            </a:r>
          </a:p>
          <a:p>
            <a:r>
              <a:rPr lang="en-US" baseline="0" dirty="0" smtClean="0"/>
              <a:t>Leonidas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your name &amp; title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656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933" y="1644586"/>
            <a:ext cx="8780746" cy="1767235"/>
          </a:xfrm>
        </p:spPr>
        <p:txBody>
          <a:bodyPr anchor="ctr">
            <a:normAutofit/>
          </a:bodyPr>
          <a:lstStyle>
            <a:lvl1pPr algn="r">
              <a:defRPr sz="4800" b="1">
                <a:solidFill>
                  <a:srgbClr val="0014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70" y="3218930"/>
            <a:ext cx="8780746" cy="1266106"/>
          </a:xfrm>
        </p:spPr>
        <p:txBody>
          <a:bodyPr anchor="ctr">
            <a:normAutofit/>
          </a:bodyPr>
          <a:lstStyle>
            <a:lvl1pPr marL="0" indent="0" algn="r">
              <a:buNone/>
              <a:defRPr lang="en-GB" sz="2800" b="1" kern="1200" dirty="0">
                <a:solidFill>
                  <a:srgbClr val="001489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>
          <a:xfrm>
            <a:off x="6273452" y="887981"/>
            <a:ext cx="2339414" cy="544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Mid-Term</a:t>
            </a:r>
            <a:r>
              <a:rPr lang="en-US" sz="2600" baseline="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 Review </a:t>
            </a:r>
            <a:endParaRPr lang="en-US" sz="2600" dirty="0">
              <a:solidFill>
                <a:srgbClr val="001489"/>
              </a:solidFill>
              <a:latin typeface="Avenir Next Condensed Medium"/>
              <a:cs typeface="Avenir Next Condensed Medium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05424" y="6353135"/>
            <a:ext cx="8118921" cy="417364"/>
            <a:chOff x="767249" y="4044454"/>
            <a:chExt cx="8118921" cy="417364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142957"/>
            <a:ext cx="8666018" cy="5150687"/>
          </a:xfrm>
        </p:spPr>
        <p:txBody>
          <a:bodyPr/>
          <a:lstStyle>
            <a:lvl1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 b="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3545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7600" y="6426000"/>
            <a:ext cx="868494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>
                <a:solidFill>
                  <a:srgbClr val="001489"/>
                </a:solidFill>
              </a:rPr>
              <a:pPr/>
              <a:t>30 May 2016</a:t>
            </a:fld>
            <a:r>
              <a:rPr lang="en-US" dirty="0" smtClean="0">
                <a:solidFill>
                  <a:srgbClr val="001489"/>
                </a:solidFill>
              </a:rPr>
              <a:t>  			</a:t>
            </a:r>
            <a:endParaRPr lang="en-GB" dirty="0">
              <a:solidFill>
                <a:srgbClr val="0014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757" y="1135857"/>
            <a:ext cx="8678486" cy="3725078"/>
          </a:xfrm>
        </p:spPr>
        <p:txBody>
          <a:bodyPr/>
          <a:lstStyle>
            <a:lvl1pPr marL="0" indent="0">
              <a:buNone/>
              <a:defRPr sz="1800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9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62" y="1144800"/>
            <a:ext cx="4314838" cy="5184563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144800"/>
            <a:ext cx="4343400" cy="5177419"/>
          </a:xfrm>
        </p:spPr>
        <p:txBody>
          <a:bodyPr/>
          <a:lstStyle>
            <a:lvl1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  <a:lvl2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2pPr>
            <a:lvl3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3pPr>
            <a:lvl4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4pPr>
            <a:lvl5pPr>
              <a:buClr>
                <a:srgbClr val="C00000"/>
              </a:buClr>
              <a:defRPr>
                <a:solidFill>
                  <a:srgbClr val="0737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42099" y="234000"/>
            <a:ext cx="8659013" cy="880837"/>
          </a:xfrm>
        </p:spPr>
        <p:txBody>
          <a:bodyPr/>
          <a:lstStyle>
            <a:lvl1pPr>
              <a:defRPr b="1">
                <a:solidFill>
                  <a:srgbClr val="001489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242493" y="1461600"/>
            <a:ext cx="8659013" cy="880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rgbClr val="0737A0"/>
                </a:solidFill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30 May 2016</a:t>
            </a:fld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415338" y="6406355"/>
            <a:ext cx="635264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0840B3-66D7-4E97-8EEE-A683E038C8DE}" type="slidenum">
              <a:rPr lang="en-US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9" t="-195485" r="8839" b="195485"/>
          <a:stretch/>
        </p:blipFill>
        <p:spPr>
          <a:xfrm>
            <a:off x="1283111" y="2730587"/>
            <a:ext cx="4767645" cy="139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Management and Dissemination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Andrea Latina </a:t>
            </a:r>
            <a:r>
              <a:rPr lang="en-GB" dirty="0"/>
              <a:t>/ </a:t>
            </a:r>
            <a:r>
              <a:rPr lang="en-GB" dirty="0" smtClean="0"/>
              <a:t>WP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39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636" y="6411576"/>
            <a:ext cx="8782243" cy="3309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43129" y="2991497"/>
            <a:ext cx="5599901" cy="1087897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Thank you very much for your attention!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"/>
          <a:stretch/>
        </p:blipFill>
        <p:spPr>
          <a:xfrm>
            <a:off x="-7145" y="0"/>
            <a:ext cx="6479383" cy="147078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20818" y="6368529"/>
            <a:ext cx="8118921" cy="417364"/>
            <a:chOff x="767249" y="4044454"/>
            <a:chExt cx="8118921" cy="417364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249" y="4044454"/>
              <a:ext cx="625781" cy="41736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1393029" y="4099247"/>
              <a:ext cx="7493141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kern="1200" dirty="0" smtClean="0">
                  <a:solidFill>
                    <a:srgbClr val="001489"/>
                  </a:solidFill>
                  <a:effectLst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This project is funded by the European Union under Grant Agreement no. 645479</a:t>
              </a:r>
              <a:endParaRPr lang="de-DE" sz="1300" dirty="0"/>
            </a:p>
          </p:txBody>
        </p:sp>
      </p:grpSp>
      <p:sp>
        <p:nvSpPr>
          <p:cNvPr id="10" name="Subtitle 2"/>
          <p:cNvSpPr txBox="1">
            <a:spLocks/>
          </p:cNvSpPr>
          <p:nvPr/>
        </p:nvSpPr>
        <p:spPr>
          <a:xfrm>
            <a:off x="6273452" y="887981"/>
            <a:ext cx="2339414" cy="544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r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lang="en-GB" sz="2800" b="1" kern="1200" dirty="0">
                <a:solidFill>
                  <a:srgbClr val="0737A0"/>
                </a:solidFill>
                <a:effectLst/>
                <a:latin typeface="Lucida Sans Unicode" panose="020B0602030504020204" pitchFamily="34" charset="0"/>
                <a:ea typeface="+mj-ea"/>
                <a:cs typeface="Lucida Sans Unicode" panose="020B0602030504020204" pitchFamily="34" charset="0"/>
              </a:defRPr>
            </a:lvl1pPr>
            <a:lvl2pPr marL="34289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5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8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2" indent="0" algn="ctr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Mid-Term</a:t>
            </a:r>
            <a:r>
              <a:rPr lang="en-US" sz="2600" baseline="0" dirty="0" smtClean="0">
                <a:solidFill>
                  <a:srgbClr val="001489"/>
                </a:solidFill>
                <a:latin typeface="Avenir Next Condensed Medium"/>
                <a:cs typeface="Avenir Next Condensed Medium"/>
              </a:rPr>
              <a:t> Review </a:t>
            </a:r>
            <a:endParaRPr lang="en-US" sz="2600" dirty="0">
              <a:solidFill>
                <a:srgbClr val="001489"/>
              </a:solidFill>
              <a:latin typeface="Avenir Next Condensed Medium"/>
              <a:cs typeface="Avenir Next Condensed Medium"/>
            </a:endParaRPr>
          </a:p>
        </p:txBody>
      </p:sp>
    </p:spTree>
    <p:extLst>
      <p:ext uri="{BB962C8B-B14F-4D97-AF65-F5344CB8AC3E}">
        <p14:creationId xmlns:p14="http://schemas.microsoft.com/office/powerpoint/2010/main" val="43160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/>
          <a:lstStyle/>
          <a:p>
            <a:r>
              <a:rPr lang="en-GB" dirty="0" smtClean="0"/>
              <a:t>WP 4: Management &amp; Dissemination</a:t>
            </a:r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224598" y="876140"/>
            <a:ext cx="8584864" cy="50547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Tasks</a:t>
            </a:r>
            <a:endParaRPr lang="en-US" sz="1700" dirty="0"/>
          </a:p>
          <a:p>
            <a:pPr marL="514337" lvl="2">
              <a:spcBef>
                <a:spcPts val="750"/>
              </a:spcBef>
            </a:pPr>
            <a:r>
              <a:rPr lang="en-US" sz="1700" dirty="0" smtClean="0">
                <a:solidFill>
                  <a:srgbClr val="982029"/>
                </a:solidFill>
              </a:rPr>
              <a:t>4.1 </a:t>
            </a:r>
            <a:r>
              <a:rPr lang="en-US" sz="1700" dirty="0">
                <a:solidFill>
                  <a:srgbClr val="982029"/>
                </a:solidFill>
              </a:rPr>
              <a:t>Scientific and Financial Management </a:t>
            </a:r>
            <a:r>
              <a:rPr lang="en-US" sz="1700" dirty="0"/>
              <a:t>(CERN &amp; KEK): The management of the </a:t>
            </a:r>
            <a:r>
              <a:rPr lang="en-US" sz="1700" dirty="0" err="1"/>
              <a:t>programme</a:t>
            </a:r>
            <a:r>
              <a:rPr lang="en-US" sz="1700" dirty="0"/>
              <a:t> involves the </a:t>
            </a:r>
            <a:r>
              <a:rPr lang="en-US" sz="1700" dirty="0" err="1"/>
              <a:t>organisation</a:t>
            </a:r>
            <a:r>
              <a:rPr lang="en-US" sz="1700" dirty="0"/>
              <a:t> of </a:t>
            </a:r>
            <a:r>
              <a:rPr lang="en-US" sz="1700" dirty="0" err="1"/>
              <a:t>programme</a:t>
            </a:r>
            <a:r>
              <a:rPr lang="en-US" sz="1700" dirty="0"/>
              <a:t> events, managing the </a:t>
            </a:r>
            <a:r>
              <a:rPr lang="en-US" sz="1700" dirty="0" err="1"/>
              <a:t>secondments</a:t>
            </a:r>
            <a:r>
              <a:rPr lang="en-US" sz="1700" dirty="0"/>
              <a:t> of researchers and the financial planning, execution and reporting to the EU</a:t>
            </a:r>
            <a:r>
              <a:rPr lang="en-US" sz="1700" dirty="0" smtClean="0"/>
              <a:t>.</a:t>
            </a:r>
            <a:endParaRPr lang="en-US" sz="1700" dirty="0" smtClean="0"/>
          </a:p>
          <a:p>
            <a:pPr marL="514337" lvl="2">
              <a:spcBef>
                <a:spcPts val="750"/>
              </a:spcBef>
            </a:pPr>
            <a:r>
              <a:rPr lang="en-US" sz="1700" dirty="0" smtClean="0">
                <a:solidFill>
                  <a:srgbClr val="982029"/>
                </a:solidFill>
              </a:rPr>
              <a:t>4.2 </a:t>
            </a:r>
            <a:r>
              <a:rPr lang="en-US" sz="1700" dirty="0">
                <a:solidFill>
                  <a:srgbClr val="982029"/>
                </a:solidFill>
              </a:rPr>
              <a:t>CERN &amp; KEK Offices </a:t>
            </a:r>
            <a:r>
              <a:rPr lang="en-US" sz="1700" dirty="0"/>
              <a:t>(CERN &amp; KEK): Permanent offices at CERN and KEK will be set up, which will support the researchers during the duration of their </a:t>
            </a:r>
            <a:r>
              <a:rPr lang="en-US" sz="1700" dirty="0" err="1" smtClean="0"/>
              <a:t>secondment</a:t>
            </a:r>
            <a:r>
              <a:rPr lang="en-US" sz="1700" dirty="0" smtClean="0"/>
              <a:t>.</a:t>
            </a:r>
            <a:endParaRPr lang="en-US" sz="1700" dirty="0" smtClean="0"/>
          </a:p>
          <a:p>
            <a:pPr marL="514337" lvl="2">
              <a:spcBef>
                <a:spcPts val="750"/>
              </a:spcBef>
            </a:pPr>
            <a:r>
              <a:rPr lang="en-US" sz="1700" dirty="0" smtClean="0">
                <a:solidFill>
                  <a:srgbClr val="982029"/>
                </a:solidFill>
              </a:rPr>
              <a:t>4.3 </a:t>
            </a:r>
            <a:r>
              <a:rPr lang="en-US" sz="1700" dirty="0">
                <a:solidFill>
                  <a:srgbClr val="982029"/>
                </a:solidFill>
              </a:rPr>
              <a:t>Communication </a:t>
            </a:r>
            <a:r>
              <a:rPr lang="en-US" sz="1700" dirty="0"/>
              <a:t>(CERN &amp; KEK): The Communication of E-JADE achievements experiences and results within the E-JADE </a:t>
            </a:r>
            <a:r>
              <a:rPr lang="en-US" sz="1700" dirty="0" err="1"/>
              <a:t>programme</a:t>
            </a:r>
            <a:r>
              <a:rPr lang="en-US" sz="1700" dirty="0"/>
              <a:t> will ensure most efficient sharing </a:t>
            </a:r>
            <a:r>
              <a:rPr lang="en-US" sz="1700" dirty="0" smtClean="0"/>
              <a:t>of </a:t>
            </a:r>
            <a:r>
              <a:rPr lang="en-US" sz="1700" dirty="0"/>
              <a:t>knowledge and expertise of the seconded researchers. Annual meetings of all E-JADE participants will be organized as well as topical workshops as described in </a:t>
            </a:r>
            <a:r>
              <a:rPr lang="en-US" sz="1700" dirty="0" smtClean="0"/>
              <a:t>B4.3.1 </a:t>
            </a:r>
            <a:endParaRPr lang="en-US" sz="1700" dirty="0" smtClean="0"/>
          </a:p>
          <a:p>
            <a:pPr marL="514337" lvl="2">
              <a:spcBef>
                <a:spcPts val="750"/>
              </a:spcBef>
            </a:pPr>
            <a:r>
              <a:rPr lang="en-US" sz="1700" dirty="0" smtClean="0">
                <a:solidFill>
                  <a:srgbClr val="982029"/>
                </a:solidFill>
              </a:rPr>
              <a:t>4.4 </a:t>
            </a:r>
            <a:r>
              <a:rPr lang="en-US" sz="1700" dirty="0">
                <a:solidFill>
                  <a:srgbClr val="982029"/>
                </a:solidFill>
              </a:rPr>
              <a:t>Dissemination </a:t>
            </a:r>
            <a:r>
              <a:rPr lang="en-US" sz="1700" dirty="0"/>
              <a:t>(CERN &amp; KEK): A program for dissemination of information from E-JADE will be setup. This involves setting up public web pages and social media accounts as well as providing information for media and general public. T</a:t>
            </a:r>
            <a:r>
              <a:rPr lang="en-US" sz="1700" dirty="0" smtClean="0"/>
              <a:t>he </a:t>
            </a:r>
            <a:r>
              <a:rPr lang="en-US" sz="1700" dirty="0"/>
              <a:t>publication of results in scientific journal articles and participation in international conferences will </a:t>
            </a:r>
            <a:r>
              <a:rPr lang="en-US" sz="1700" dirty="0" smtClean="0"/>
              <a:t>also be monitored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06731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/>
          <a:lstStyle/>
          <a:p>
            <a:r>
              <a:rPr lang="en-GB" dirty="0" smtClean="0"/>
              <a:t>WP 4: Management &amp; Dissemination</a:t>
            </a:r>
            <a:endParaRPr lang="en-GB" dirty="0"/>
          </a:p>
        </p:txBody>
      </p:sp>
      <p:pic>
        <p:nvPicPr>
          <p:cNvPr id="4" name="Picture 3" descr="Screen Shot 2016-02-04 at 10.53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90" y="953990"/>
            <a:ext cx="8695701" cy="31342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2184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>
            <a:normAutofit/>
          </a:bodyPr>
          <a:lstStyle/>
          <a:p>
            <a:r>
              <a:rPr lang="en-GB" dirty="0" smtClean="0"/>
              <a:t>WP 4: Deliverables and Status</a:t>
            </a:r>
            <a:endParaRPr lang="en-GB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96384" y="867674"/>
            <a:ext cx="4180980" cy="27551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Kick-off and second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general meeting:</a:t>
            </a:r>
            <a:endParaRPr lang="en-US" sz="2000" dirty="0" smtClean="0"/>
          </a:p>
          <a:p>
            <a:pPr marL="342891" lvl="1" indent="0">
              <a:buFont typeface="Arial" panose="020B0604020202020204" pitchFamily="34" charset="0"/>
              <a:buNone/>
            </a:pPr>
            <a:r>
              <a:rPr lang="en-US" sz="2000" dirty="0" smtClean="0"/>
              <a:t>	</a:t>
            </a:r>
          </a:p>
          <a:p>
            <a:pPr marL="342891" lvl="1" indent="0">
              <a:buFont typeface="Arial" panose="020B0604020202020204" pitchFamily="34" charset="0"/>
              <a:buNone/>
            </a:pPr>
            <a:endParaRPr lang="en-US" sz="2000" dirty="0" smtClean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324802" y="4475665"/>
            <a:ext cx="3637598" cy="70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Web 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pages</a:t>
            </a:r>
            <a:endParaRPr lang="en-US" sz="2000" dirty="0" smtClean="0"/>
          </a:p>
          <a:p>
            <a:pPr marL="342891" lvl="1" indent="0">
              <a:buFont typeface="Arial" panose="020B0604020202020204" pitchFamily="34" charset="0"/>
              <a:buNone/>
            </a:pPr>
            <a:r>
              <a:rPr lang="en-US" sz="2000" dirty="0" smtClean="0"/>
              <a:t>	</a:t>
            </a:r>
          </a:p>
          <a:p>
            <a:pPr marL="342891" lvl="1" indent="0">
              <a:buFont typeface="Arial" panose="020B0604020202020204" pitchFamily="34" charset="0"/>
              <a:buNone/>
            </a:pPr>
            <a:endParaRPr lang="en-US" sz="20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229" y="957205"/>
            <a:ext cx="1775729" cy="3151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0194" y="4642564"/>
            <a:ext cx="3130958" cy="1962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207" y="2538161"/>
            <a:ext cx="3495268" cy="273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 descr="Screen Shot 2016-05-25 at 11.20.5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" t="1656" r="1931" b="2311"/>
          <a:stretch/>
        </p:blipFill>
        <p:spPr>
          <a:xfrm>
            <a:off x="895474" y="1522418"/>
            <a:ext cx="2417777" cy="2833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5"/>
          <p:cNvSpPr txBox="1">
            <a:spLocks/>
          </p:cNvSpPr>
          <p:nvPr/>
        </p:nvSpPr>
        <p:spPr>
          <a:xfrm>
            <a:off x="4808033" y="1858845"/>
            <a:ext cx="1930164" cy="702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+mn-lt"/>
              </a:rPr>
              <a:t>Annual </a:t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report</a:t>
            </a:r>
            <a:endParaRPr lang="en-US" sz="2000" dirty="0" smtClean="0"/>
          </a:p>
          <a:p>
            <a:pPr marL="342891" lvl="1" indent="0">
              <a:buFont typeface="Arial" panose="020B0604020202020204" pitchFamily="34" charset="0"/>
              <a:buNone/>
            </a:pPr>
            <a:endParaRPr lang="en-US" sz="2000" dirty="0" smtClean="0"/>
          </a:p>
          <a:p>
            <a:pPr marL="342891" lvl="1" indent="0">
              <a:buFont typeface="Arial" panose="020B0604020202020204" pitchFamily="34" charset="0"/>
              <a:buNone/>
            </a:pPr>
            <a:r>
              <a:rPr lang="en-US" sz="2000" dirty="0" smtClean="0"/>
              <a:t>	</a:t>
            </a:r>
          </a:p>
          <a:p>
            <a:pPr marL="342891" lvl="1" indent="0">
              <a:buFont typeface="Arial" panose="020B0604020202020204" pitchFamily="34" charset="0"/>
              <a:buNone/>
            </a:pPr>
            <a:endParaRPr lang="en-US" sz="20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389065" y="6305034"/>
            <a:ext cx="1685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http:</a:t>
            </a:r>
            <a:r>
              <a:rPr lang="en-US" sz="1200" dirty="0"/>
              <a:t>//</a:t>
            </a:r>
            <a:r>
              <a:rPr lang="en-US" sz="1200" dirty="0" err="1"/>
              <a:t>www.e-jade.eu</a:t>
            </a:r>
            <a:r>
              <a:rPr lang="en-US" sz="1200" dirty="0" smtClean="0"/>
              <a:t>/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2878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>
            <a:normAutofit/>
          </a:bodyPr>
          <a:lstStyle/>
          <a:p>
            <a:r>
              <a:rPr lang="en-GB" dirty="0" smtClean="0"/>
              <a:t>WP 4: Deliverables and Status</a:t>
            </a:r>
            <a:endParaRPr lang="en-GB" dirty="0"/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363406" y="922379"/>
            <a:ext cx="8313236" cy="50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latin typeface="+mn-lt"/>
              </a:rPr>
              <a:t>CERN-KEK Offices:</a:t>
            </a:r>
            <a:endParaRPr kumimoji="1" lang="en-US" altLang="ja-JP" sz="2000" dirty="0">
              <a:latin typeface="+mn-lt"/>
            </a:endParaRPr>
          </a:p>
          <a:p>
            <a:pPr lvl="1"/>
            <a:r>
              <a:rPr lang="en-US" altLang="ja-JP" sz="1700" dirty="0">
                <a:latin typeface="+mn-lt"/>
              </a:rPr>
              <a:t>CERN office at KEK: Building 3-403 (not permanently </a:t>
            </a:r>
            <a:r>
              <a:rPr lang="en-US" altLang="ja-JP" sz="1700" dirty="0" smtClean="0">
                <a:latin typeface="+mn-lt"/>
              </a:rPr>
              <a:t>staffed)</a:t>
            </a:r>
            <a:endParaRPr kumimoji="1" lang="en-US" altLang="ja-JP" sz="1700" dirty="0">
              <a:latin typeface="+mn-lt"/>
            </a:endParaRPr>
          </a:p>
          <a:p>
            <a:pPr lvl="1"/>
            <a:r>
              <a:rPr lang="en-US" altLang="ja-JP" sz="1700" dirty="0">
                <a:latin typeface="+mn-lt"/>
              </a:rPr>
              <a:t>KEK office at CERN:  Building 30-6-</a:t>
            </a:r>
            <a:r>
              <a:rPr lang="en-US" altLang="ja-JP" sz="1700" dirty="0" smtClean="0">
                <a:latin typeface="+mn-lt"/>
              </a:rPr>
              <a:t>021 (administrative trainee M</a:t>
            </a:r>
            <a:r>
              <a:rPr lang="en-US" altLang="ja-JP" sz="1700" dirty="0">
                <a:latin typeface="+mn-lt"/>
              </a:rPr>
              <a:t>. </a:t>
            </a:r>
            <a:r>
              <a:rPr lang="en-US" altLang="ja-JP" sz="1700" dirty="0" smtClean="0">
                <a:latin typeface="+mn-lt"/>
              </a:rPr>
              <a:t>Watanabe </a:t>
            </a:r>
            <a:r>
              <a:rPr lang="en-US" altLang="ja-JP" sz="1700" dirty="0">
                <a:latin typeface="+mn-lt"/>
              </a:rPr>
              <a:t>half time</a:t>
            </a:r>
            <a:r>
              <a:rPr lang="en-US" altLang="ja-JP" sz="1700" dirty="0" smtClean="0">
                <a:latin typeface="+mn-lt"/>
              </a:rPr>
              <a:t>)</a:t>
            </a:r>
          </a:p>
          <a:p>
            <a:pPr lvl="1"/>
            <a:endParaRPr lang="en-US" altLang="ja-JP" sz="1700" dirty="0">
              <a:latin typeface="+mn-lt"/>
            </a:endParaRPr>
          </a:p>
          <a:p>
            <a:pPr lvl="1"/>
            <a:endParaRPr lang="en-US" altLang="ja-JP" sz="1700" dirty="0" smtClean="0">
              <a:latin typeface="+mn-lt"/>
            </a:endParaRPr>
          </a:p>
          <a:p>
            <a:pPr lvl="1"/>
            <a:endParaRPr lang="en-US" altLang="ja-JP" sz="1700" dirty="0">
              <a:latin typeface="+mn-lt"/>
            </a:endParaRPr>
          </a:p>
          <a:p>
            <a:pPr lvl="1"/>
            <a:endParaRPr lang="en-US" altLang="ja-JP" sz="1700" dirty="0" smtClean="0">
              <a:latin typeface="+mn-lt"/>
            </a:endParaRPr>
          </a:p>
          <a:p>
            <a:pPr lvl="1"/>
            <a:endParaRPr lang="en-US" altLang="ja-JP" sz="1700" dirty="0">
              <a:latin typeface="+mn-lt"/>
            </a:endParaRPr>
          </a:p>
          <a:p>
            <a:pPr lvl="1"/>
            <a:r>
              <a:rPr lang="en-US" altLang="ja-JP" sz="1700" dirty="0" smtClean="0">
                <a:latin typeface="+mn-lt"/>
              </a:rPr>
              <a:t>Agreement between CERN and KEK about the offices, and about procedures to have local operation budgets</a:t>
            </a:r>
            <a:endParaRPr lang="en-US" altLang="ja-JP" sz="1700" dirty="0">
              <a:latin typeface="+mn-lt"/>
            </a:endParaRPr>
          </a:p>
          <a:p>
            <a:pPr lvl="1"/>
            <a:r>
              <a:rPr lang="en-US" altLang="ja-JP" sz="1700" dirty="0" smtClean="0">
                <a:latin typeface="+mn-lt"/>
              </a:rPr>
              <a:t>Difficult to use E-JADE to staff office</a:t>
            </a:r>
          </a:p>
          <a:p>
            <a:pPr lvl="1"/>
            <a:endParaRPr lang="en-US" altLang="ja-JP" sz="1700" dirty="0">
              <a:latin typeface="+mn-lt"/>
            </a:endParaRPr>
          </a:p>
          <a:p>
            <a:pPr lvl="1"/>
            <a:r>
              <a:rPr lang="en-US" altLang="ja-JP" sz="1700" dirty="0"/>
              <a:t>Next goal: </a:t>
            </a:r>
          </a:p>
          <a:p>
            <a:pPr lvl="2"/>
            <a:r>
              <a:rPr lang="en-US" altLang="ja-JP" sz="1600" dirty="0"/>
              <a:t>Put scientific staff into </a:t>
            </a:r>
            <a:r>
              <a:rPr lang="en-US" altLang="ja-JP" sz="1600" dirty="0" smtClean="0"/>
              <a:t>office, </a:t>
            </a:r>
            <a:r>
              <a:rPr lang="en-US" altLang="ja-JP" sz="1600" dirty="0"/>
              <a:t>~50% of the </a:t>
            </a:r>
            <a:r>
              <a:rPr lang="en-US" altLang="ja-JP" sz="1600" dirty="0" smtClean="0"/>
              <a:t>time managing the visitors, </a:t>
            </a:r>
            <a:r>
              <a:rPr lang="en-US" altLang="ja-JP" sz="1600" dirty="0"/>
              <a:t>responsible for an upgraded ATF2 effort from CERNs </a:t>
            </a:r>
            <a:r>
              <a:rPr lang="en-US" altLang="ja-JP" sz="1600" dirty="0" smtClean="0"/>
              <a:t>side</a:t>
            </a:r>
          </a:p>
          <a:p>
            <a:pPr lvl="2"/>
            <a:r>
              <a:rPr lang="en-US" altLang="ja-JP" sz="1600" dirty="0" smtClean="0"/>
              <a:t>Linked to plans to increase ATF2 effort from CERN’s side </a:t>
            </a:r>
            <a:endParaRPr lang="en-US" altLang="ja-JP" sz="1600" dirty="0"/>
          </a:p>
          <a:p>
            <a:pPr lvl="2"/>
            <a:r>
              <a:rPr lang="en-US" altLang="ja-JP" sz="1600" dirty="0"/>
              <a:t>Will consider similar actions for other work-</a:t>
            </a:r>
            <a:r>
              <a:rPr lang="en-US" altLang="ja-JP" sz="1600" dirty="0" smtClean="0"/>
              <a:t>packages as needed </a:t>
            </a:r>
            <a:endParaRPr lang="en-US" altLang="ja-JP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4715" b="61222"/>
          <a:stretch/>
        </p:blipFill>
        <p:spPr>
          <a:xfrm>
            <a:off x="801722" y="1890742"/>
            <a:ext cx="3514398" cy="1272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4315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444" b="444"/>
          <a:stretch>
            <a:fillRect/>
          </a:stretch>
        </p:blipFill>
        <p:spPr>
          <a:xfrm>
            <a:off x="4580881" y="1118158"/>
            <a:ext cx="4343400" cy="517741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 4: Deliverables and Status</a:t>
            </a:r>
            <a:endParaRPr lang="en-GB" dirty="0"/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342900" y="922378"/>
            <a:ext cx="6883400" cy="44878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latin typeface="+mn-lt"/>
              </a:rPr>
              <a:t>Industry workshops </a:t>
            </a:r>
            <a:endParaRPr kumimoji="1" lang="en-US" altLang="ja-JP" sz="2000" dirty="0">
              <a:latin typeface="+mn-lt"/>
            </a:endParaRPr>
          </a:p>
          <a:p>
            <a:pPr lvl="1"/>
            <a:r>
              <a:rPr lang="en-US" altLang="ja-JP" sz="1700" dirty="0" smtClean="0">
                <a:latin typeface="+mn-lt"/>
              </a:rPr>
              <a:t>Ideas followed: connect to conference/meeting (as discussions with Spanish Industry in this workshop (Wednesday))  </a:t>
            </a:r>
          </a:p>
          <a:p>
            <a:pPr lvl="1"/>
            <a:r>
              <a:rPr lang="en-US" altLang="ja-JP" sz="1700" dirty="0" smtClean="0">
                <a:latin typeface="+mn-lt"/>
              </a:rPr>
              <a:t>Possibilities: IEEE November, LC WS in Japan in December, CLIC WS in Spring, IPAC 2017 </a:t>
            </a:r>
          </a:p>
          <a:p>
            <a:pPr marL="342891" lvl="1" indent="0">
              <a:buNone/>
            </a:pPr>
            <a:endParaRPr lang="en-US" altLang="ja-JP" sz="1700" dirty="0">
              <a:latin typeface="+mn-lt"/>
            </a:endParaRPr>
          </a:p>
          <a:p>
            <a:pPr lvl="1"/>
            <a:r>
              <a:rPr lang="en-US" altLang="ja-JP" sz="1700" dirty="0" smtClean="0">
                <a:latin typeface="+mn-lt"/>
              </a:rPr>
              <a:t>Will explore and discuss  these ideas during this workshop </a:t>
            </a:r>
          </a:p>
          <a:p>
            <a:pPr marL="342891" lvl="1" indent="0">
              <a:buNone/>
            </a:pPr>
            <a:endParaRPr lang="en-US" altLang="ja-JP" sz="1700" dirty="0" smtClean="0">
              <a:latin typeface="+mn-lt"/>
            </a:endParaRPr>
          </a:p>
          <a:p>
            <a:pPr lvl="1"/>
            <a:endParaRPr lang="en-US" altLang="ja-JP" sz="17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524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444" b="444"/>
          <a:stretch>
            <a:fillRect/>
          </a:stretch>
        </p:blipFill>
        <p:spPr>
          <a:xfrm>
            <a:off x="4580881" y="1118158"/>
            <a:ext cx="4343400" cy="5177419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WP 4: Deliverables and Status</a:t>
            </a:r>
            <a:endParaRPr lang="en-GB" dirty="0"/>
          </a:p>
        </p:txBody>
      </p:sp>
      <p:sp>
        <p:nvSpPr>
          <p:cNvPr id="14" name="Content Placeholder 5"/>
          <p:cNvSpPr txBox="1">
            <a:spLocks/>
          </p:cNvSpPr>
          <p:nvPr/>
        </p:nvSpPr>
        <p:spPr>
          <a:xfrm>
            <a:off x="342900" y="922379"/>
            <a:ext cx="4813300" cy="98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21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8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50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Clr>
                <a:srgbClr val="C00000"/>
              </a:buClr>
              <a:buFont typeface="Arial" panose="020B0604020202020204" pitchFamily="34" charset="0"/>
              <a:buChar char="•"/>
              <a:defRPr sz="1350" b="0" kern="1200">
                <a:solidFill>
                  <a:srgbClr val="001489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2000" dirty="0" smtClean="0">
                <a:latin typeface="+mn-lt"/>
              </a:rPr>
              <a:t>Communication plan:</a:t>
            </a:r>
            <a:endParaRPr kumimoji="1" lang="en-US" altLang="ja-JP" sz="2000" dirty="0">
              <a:latin typeface="+mn-lt"/>
            </a:endParaRPr>
          </a:p>
          <a:p>
            <a:pPr lvl="1"/>
            <a:r>
              <a:rPr lang="en-US" altLang="ja-JP" sz="1700" dirty="0" smtClean="0">
                <a:latin typeface="+mn-lt"/>
              </a:rPr>
              <a:t>Draft summer 2015 </a:t>
            </a:r>
          </a:p>
          <a:p>
            <a:pPr lvl="1"/>
            <a:r>
              <a:rPr lang="en-US" altLang="ja-JP" sz="1700" dirty="0" smtClean="0">
                <a:latin typeface="+mn-lt"/>
              </a:rPr>
              <a:t>Key elements to substantiate</a:t>
            </a:r>
          </a:p>
          <a:p>
            <a:pPr lvl="1"/>
            <a:endParaRPr lang="en-US" altLang="ja-JP" sz="1700" dirty="0" smtClean="0"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801" y="1901664"/>
            <a:ext cx="6172200" cy="495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80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6-05-25 at 11.22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228" y="268663"/>
            <a:ext cx="4384581" cy="6252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903681"/>
            <a:ext cx="4045076" cy="5389963"/>
          </a:xfrm>
        </p:spPr>
        <p:txBody>
          <a:bodyPr/>
          <a:lstStyle/>
          <a:p>
            <a:r>
              <a:rPr lang="en-GB" dirty="0" smtClean="0"/>
              <a:t>All E-JADE partners use their established PR mechanisms to promote E-JADE</a:t>
            </a:r>
          </a:p>
          <a:p>
            <a:pPr lvl="1"/>
            <a:r>
              <a:rPr lang="en-GB" dirty="0" smtClean="0"/>
              <a:t>Newsletters </a:t>
            </a:r>
          </a:p>
          <a:p>
            <a:pPr lvl="1"/>
            <a:r>
              <a:rPr lang="en-GB" b="0" dirty="0" smtClean="0"/>
              <a:t>Days of open doors/labs</a:t>
            </a:r>
          </a:p>
          <a:p>
            <a:pPr lvl="1"/>
            <a:r>
              <a:rPr lang="en-GB" b="0" dirty="0" smtClean="0"/>
              <a:t>Other public events</a:t>
            </a:r>
          </a:p>
          <a:p>
            <a:pPr lvl="1"/>
            <a:endParaRPr lang="en-GB" b="0" dirty="0" smtClean="0"/>
          </a:p>
          <a:p>
            <a:r>
              <a:rPr lang="en-GB" b="0" dirty="0" smtClean="0"/>
              <a:t>Nice example: Japan Science </a:t>
            </a:r>
            <a:r>
              <a:rPr lang="en-GB" b="0" dirty="0" smtClean="0"/>
              <a:t>Agora, Nov 2015</a:t>
            </a:r>
            <a:endParaRPr lang="en-GB" b="0" dirty="0" smtClean="0"/>
          </a:p>
          <a:p>
            <a:pPr lvl="1"/>
            <a:r>
              <a:rPr lang="en-GB" dirty="0" smtClean="0"/>
              <a:t>E-JADE featured prominently</a:t>
            </a:r>
            <a:endParaRPr lang="en-GB" dirty="0"/>
          </a:p>
          <a:p>
            <a:pPr lvl="1"/>
            <a:r>
              <a:rPr lang="en-GB" dirty="0" smtClean="0"/>
              <a:t>Planned with KEK together with EU delegation in Tokyo (Leonidas </a:t>
            </a:r>
            <a:r>
              <a:rPr lang="en-GB" dirty="0" err="1" smtClean="0"/>
              <a:t>Karapiperis</a:t>
            </a:r>
            <a:r>
              <a:rPr lang="en-GB" dirty="0" smtClean="0"/>
              <a:t> </a:t>
            </a:r>
            <a:r>
              <a:rPr lang="en-GB" b="1" dirty="0"/>
              <a:t>Minister </a:t>
            </a:r>
            <a:r>
              <a:rPr lang="en-GB" b="1" dirty="0" smtClean="0"/>
              <a:t>Counsellor, Head </a:t>
            </a:r>
            <a:r>
              <a:rPr lang="en-GB" b="1" dirty="0"/>
              <a:t>of Science and Technology </a:t>
            </a:r>
            <a:r>
              <a:rPr lang="en-GB" b="1" dirty="0" smtClean="0"/>
              <a:t>Section</a:t>
            </a:r>
            <a:r>
              <a:rPr lang="en-GB" dirty="0" smtClean="0"/>
              <a:t>)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2099" y="166709"/>
            <a:ext cx="8659013" cy="673535"/>
          </a:xfrm>
        </p:spPr>
        <p:txBody>
          <a:bodyPr/>
          <a:lstStyle/>
          <a:p>
            <a:r>
              <a:rPr lang="en-GB" dirty="0" smtClean="0"/>
              <a:t>WP 4 - Dissemination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154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milestones passed on time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Key challenges now:</a:t>
            </a:r>
          </a:p>
          <a:p>
            <a:pPr lvl="1"/>
            <a:r>
              <a:rPr lang="en-US" dirty="0" smtClean="0"/>
              <a:t>Staffing of CERN office at KEK using E-JADE</a:t>
            </a:r>
          </a:p>
          <a:p>
            <a:pPr lvl="1"/>
            <a:r>
              <a:rPr lang="en-US" dirty="0" smtClean="0"/>
              <a:t>Turning communication plan into actions </a:t>
            </a:r>
          </a:p>
          <a:p>
            <a:pPr lvl="1"/>
            <a:r>
              <a:rPr lang="en-US" dirty="0" smtClean="0"/>
              <a:t>Industry workshop (discussed this week) – plan to link to conference/meeting where we add support 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7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E4EAC-21A4-4182-9C09-8345A03794B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C0BE85-B973-4964-8B9D-7302D1ED70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0DA058B-73F5-4FEB-B047-F6A6208FC0B5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4329</TotalTime>
  <Words>676</Words>
  <Application>Microsoft Macintosh PowerPoint</Application>
  <PresentationFormat>On-screen Show (4:3)</PresentationFormat>
  <Paragraphs>79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Management and Dissemination </vt:lpstr>
      <vt:lpstr>WP 4: Management &amp; Dissemination</vt:lpstr>
      <vt:lpstr>WP 4: Management &amp; Dissemination</vt:lpstr>
      <vt:lpstr>WP 4: Deliverables and Status</vt:lpstr>
      <vt:lpstr>WP 4: Deliverables and Status</vt:lpstr>
      <vt:lpstr>WP 4: Deliverables and Status</vt:lpstr>
      <vt:lpstr>WP 4: Deliverables and Status</vt:lpstr>
      <vt:lpstr>WP 4 - Dissemination</vt:lpstr>
      <vt:lpstr>Key points</vt:lpstr>
      <vt:lpstr>Thank you very much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Andrea Latina</cp:lastModifiedBy>
  <cp:revision>180</cp:revision>
  <cp:lastPrinted>2016-05-26T14:19:35Z</cp:lastPrinted>
  <dcterms:created xsi:type="dcterms:W3CDTF">2015-04-17T13:06:14Z</dcterms:created>
  <dcterms:modified xsi:type="dcterms:W3CDTF">2016-05-30T22:10:21Z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