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11"/>
  </p:notesMasterIdLst>
  <p:handoutMasterIdLst>
    <p:handoutMasterId r:id="rId12"/>
  </p:handoutMasterIdLst>
  <p:sldIdLst>
    <p:sldId id="256" r:id="rId3"/>
    <p:sldId id="267" r:id="rId4"/>
    <p:sldId id="268" r:id="rId5"/>
    <p:sldId id="269" r:id="rId6"/>
    <p:sldId id="273" r:id="rId7"/>
    <p:sldId id="274" r:id="rId8"/>
    <p:sldId id="271" r:id="rId9"/>
    <p:sldId id="260" r:id="rId1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2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howGuides="1">
      <p:cViewPr varScale="1">
        <p:scale>
          <a:sx n="74" d="100"/>
          <a:sy n="74" d="100"/>
        </p:scale>
        <p:origin x="582" y="72"/>
      </p:cViewPr>
      <p:guideLst>
        <p:guide orient="horz" pos="2160"/>
        <p:guide orient="horz" pos="1008"/>
        <p:guide orient="horz" pos="3888"/>
        <p:guide orient="horz" pos="321"/>
        <p:guide pos="3839"/>
        <p:guide pos="1007"/>
        <p:guide pos="71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58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77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BE7D24-F0BF-4D8E-B122-061110D7210C}" type="datetime3">
              <a:rPr lang="en-US" smtClean="0"/>
              <a:t>29 April 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C3E3-435B-4BD2-A50A-263618EDA0F2}" type="datetime3">
              <a:rPr lang="en-US" smtClean="0"/>
              <a:t>29 April 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BB70-581B-43DD-A428-1E7AC50036DA}" type="datetime3">
              <a:rPr lang="en-US" smtClean="0"/>
              <a:t>29 April 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1119-FD96-4F68-8B59-168F35E59873}" type="datetime3">
              <a:rPr lang="en-US" smtClean="0"/>
              <a:t>29 April 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00F5422-3A40-4F4E-A2F2-CFBBF01D0C0A}" type="datetime3">
              <a:rPr lang="en-US" smtClean="0"/>
              <a:t>29 April 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‹N°›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47BF-4CC5-400D-9FA5-DD798A631542}" type="datetime3">
              <a:rPr lang="en-US" smtClean="0"/>
              <a:t>29 April 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85F9-B8B1-4FC6-AA04-AAD47FFBA905}" type="datetime3">
              <a:rPr lang="en-US" smtClean="0"/>
              <a:t>29 April 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4A65E-0D6E-4A64-ABBD-89FC57334433}" type="datetime3">
              <a:rPr lang="en-US" smtClean="0"/>
              <a:t>29 April 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A9A42-CC23-4C33-BFB1-B2EED9A568AA}" type="datetime3">
              <a:rPr lang="en-US" smtClean="0"/>
              <a:t>29 April 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B953-67E5-402C-895C-446172D983E2}" type="datetime3">
              <a:rPr lang="en-US" smtClean="0"/>
              <a:t>29 April 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B4659-60D5-418D-A7F9-B5884782C3A3}" type="datetime3">
              <a:rPr lang="en-US" smtClean="0"/>
              <a:t>29 April 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DD58BED9-28D0-4C6E-9954-D3A01DAC73A4}" type="datetime3">
              <a:rPr lang="en-US" smtClean="0"/>
              <a:t>29 April 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3701285" y="1592021"/>
            <a:ext cx="6330039" cy="851327"/>
          </a:xfrm>
        </p:spPr>
        <p:txBody>
          <a:bodyPr/>
          <a:lstStyle/>
          <a:p>
            <a:r>
              <a:rPr lang="fr-FR" dirty="0" smtClean="0"/>
              <a:t>Search for resonant 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5484922" y="2443348"/>
            <a:ext cx="2343748" cy="660841"/>
          </a:xfrm>
        </p:spPr>
        <p:txBody>
          <a:bodyPr/>
          <a:lstStyle/>
          <a:p>
            <a:r>
              <a:rPr lang="fr-FR" sz="2400" dirty="0" smtClean="0"/>
              <a:t>WZ</a:t>
            </a:r>
            <a:r>
              <a:rPr lang="fr-FR" dirty="0" smtClean="0"/>
              <a:t>      </a:t>
            </a:r>
            <a:r>
              <a:rPr lang="fr-FR" dirty="0" smtClean="0">
                <a:latin typeface="Freestyle Script" panose="030804020302050B0404" pitchFamily="66" charset="0"/>
              </a:rPr>
              <a:t>l </a:t>
            </a:r>
            <a:r>
              <a:rPr lang="el-GR" sz="2800" dirty="0" smtClean="0">
                <a:latin typeface="Calibri" panose="020F0502020204030204" pitchFamily="34" charset="0"/>
              </a:rPr>
              <a:t>ν</a:t>
            </a:r>
            <a:r>
              <a:rPr lang="fr-FR" dirty="0" smtClean="0">
                <a:latin typeface="Freestyle Script" panose="030804020302050B0404" pitchFamily="66" charset="0"/>
              </a:rPr>
              <a:t> l’l’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92" y="4619"/>
            <a:ext cx="2520000" cy="147807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700" y="4619"/>
            <a:ext cx="1368000" cy="136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46771" y="116632"/>
            <a:ext cx="6092825" cy="10895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24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Mohamed V </a:t>
            </a:r>
            <a:r>
              <a:rPr lang="fr-FR" sz="2400" i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University</a:t>
            </a:r>
            <a:endParaRPr lang="fr-FR" sz="24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fr-FR" sz="2400" i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Faculty</a:t>
            </a:r>
            <a:r>
              <a:rPr lang="fr-FR" sz="24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of Sciences</a:t>
            </a:r>
          </a:p>
          <a:p>
            <a:pPr algn="ctr">
              <a:lnSpc>
                <a:spcPct val="90000"/>
              </a:lnSpc>
            </a:pPr>
            <a:r>
              <a:rPr lang="fr-FR" sz="24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Rabat</a:t>
            </a:r>
            <a:endParaRPr lang="fr-FR" sz="3200" i="1" dirty="0">
              <a:latin typeface="Consolas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6238428" y="2773768"/>
            <a:ext cx="260671" cy="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582244" y="6022868"/>
            <a:ext cx="71818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600" cap="all" dirty="0">
                <a:solidFill>
                  <a:schemeClr val="tx2"/>
                </a:solidFill>
                <a:latin typeface="Arial Rounded MT Bold" panose="020F0704030504030204" pitchFamily="34" charset="0"/>
              </a:rPr>
              <a:t>S. DAHBI ,  Y. TAYALATI ( Mohamed V University Rabat)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450" y="3061750"/>
            <a:ext cx="4772691" cy="2333951"/>
          </a:xfrm>
          <a:prstGeom prst="rect">
            <a:avLst/>
          </a:prstGeom>
        </p:spPr>
      </p:pic>
      <p:sp>
        <p:nvSpPr>
          <p:cNvPr id="11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2064450" y="6022868"/>
            <a:ext cx="1636835" cy="365125"/>
          </a:xfrm>
        </p:spPr>
        <p:txBody>
          <a:bodyPr/>
          <a:lstStyle/>
          <a:p>
            <a:fld id="{AA9B67CE-408E-4ACF-913C-2FBF45AE91BA}" type="datetime3">
              <a:rPr lang="en-US" sz="1400">
                <a:solidFill>
                  <a:schemeClr val="tx2"/>
                </a:solidFill>
                <a:latin typeface="Arial Rounded MT Bold" panose="020F0704030504030204" pitchFamily="34" charset="0"/>
              </a:rPr>
              <a:t>29 April 2016</a:t>
            </a:fld>
            <a:endParaRPr lang="en-US" sz="1400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269876" y="116632"/>
            <a:ext cx="338437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 smtClean="0"/>
              <a:t>Introduction</a:t>
            </a:r>
            <a:endParaRPr lang="fr-FR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250802" y="1412776"/>
                <a:ext cx="10513168" cy="2631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smtClean="0">
                    <a:solidFill>
                      <a:schemeClr val="tx2"/>
                    </a:solidFill>
                  </a:rPr>
                  <a:t>The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search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for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diboson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resonances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is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an essentiel probe for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understanding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the source of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electroweak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symmetry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breaking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.</a:t>
                </a:r>
                <a:endParaRPr lang="fr-FR" dirty="0">
                  <a:solidFill>
                    <a:schemeClr val="tx2"/>
                  </a:solidFill>
                </a:endParaRP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tx2"/>
                    </a:solidFill>
                  </a:rPr>
                  <a:t>S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earch for WZ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diboson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production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using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Data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collected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by ATLAS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detector,only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leptonic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decays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are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considered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for the W and Z bosons.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smtClean="0">
                    <a:solidFill>
                      <a:schemeClr val="tx2"/>
                    </a:solidFill>
                  </a:rPr>
                  <a:t>A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search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for resonant WZ production in the </a:t>
                </a:r>
                <a:r>
                  <a:rPr lang="fr-FR" sz="2000" dirty="0">
                    <a:solidFill>
                      <a:schemeClr val="tx2"/>
                    </a:solidFill>
                    <a:latin typeface="Freestyle Script" panose="030804020302050B0404" pitchFamily="66" charset="0"/>
                  </a:rPr>
                  <a:t>l </a:t>
                </a:r>
                <a:r>
                  <a:rPr lang="el-GR" dirty="0">
                    <a:solidFill>
                      <a:schemeClr val="tx2"/>
                    </a:solidFill>
                    <a:latin typeface="Calibri" panose="020F0502020204030204" pitchFamily="34" charset="0"/>
                  </a:rPr>
                  <a:t>ν</a:t>
                </a:r>
                <a:r>
                  <a:rPr lang="fr-FR" sz="2000" dirty="0">
                    <a:solidFill>
                      <a:schemeClr val="tx2"/>
                    </a:solidFill>
                    <a:latin typeface="Freestyle Script" panose="030804020302050B0404" pitchFamily="66" charset="0"/>
                  </a:rPr>
                  <a:t> l’l</a:t>
                </a:r>
                <a:r>
                  <a:rPr lang="fr-FR" sz="2000" dirty="0" smtClean="0">
                    <a:solidFill>
                      <a:schemeClr val="tx2"/>
                    </a:solidFill>
                    <a:latin typeface="Freestyle Script" panose="030804020302050B0404" pitchFamily="66" charset="0"/>
                  </a:rPr>
                  <a:t>’</a:t>
                </a:r>
                <a:r>
                  <a:rPr lang="fr-FR" sz="2000" dirty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decay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channel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using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20.3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 smtClean="0">
                    <a:solidFill>
                      <a:schemeClr val="tx2"/>
                    </a:solidFill>
                  </a:rPr>
                  <a:t>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fr-FR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=8 </m:t>
                    </m:r>
                    <m:r>
                      <a:rPr lang="fr-FR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fr-FR" dirty="0">
                    <a:solidFill>
                      <a:schemeClr val="tx2"/>
                    </a:solidFill>
                  </a:rPr>
                  <a:t> pp collision.</a:t>
                </a: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802" y="1412776"/>
                <a:ext cx="10513168" cy="2631490"/>
              </a:xfrm>
              <a:prstGeom prst="rect">
                <a:avLst/>
              </a:prstGeom>
              <a:blipFill rotWithShape="0">
                <a:blip r:embed="rId3"/>
                <a:stretch>
                  <a:fillRect l="-348" r="-522" b="-11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67CE-408E-4ACF-913C-2FBF45AE91BA}" type="datetime3">
              <a:rPr lang="en-US" smtClean="0"/>
              <a:t>29 April 2016</a:t>
            </a:fld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269876" y="116632"/>
            <a:ext cx="338437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 err="1" smtClean="0"/>
              <a:t>Analysis</a:t>
            </a:r>
            <a:r>
              <a:rPr lang="fr-FR" sz="2800" u="sng" dirty="0" smtClean="0"/>
              <a:t> </a:t>
            </a:r>
            <a:r>
              <a:rPr lang="fr-FR" sz="2800" u="sng" dirty="0" err="1" smtClean="0"/>
              <a:t>Strategy</a:t>
            </a:r>
            <a:endParaRPr lang="fr-FR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269876" y="980728"/>
                <a:ext cx="10513168" cy="5101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fr-FR" dirty="0" smtClean="0">
                    <a:solidFill>
                      <a:schemeClr val="tx2"/>
                    </a:solidFill>
                  </a:rPr>
                  <a:t>Select </a:t>
                </a:r>
                <a:r>
                  <a:rPr lang="fr-FR" dirty="0" err="1">
                    <a:solidFill>
                      <a:schemeClr val="tx2"/>
                    </a:solidFill>
                  </a:rPr>
                  <a:t>events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</a:rPr>
                  <a:t>with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</a:rPr>
                  <a:t>three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</a:rPr>
                  <a:t>charged</a:t>
                </a:r>
                <a:r>
                  <a:rPr lang="fr-FR" dirty="0">
                    <a:solidFill>
                      <a:schemeClr val="tx2"/>
                    </a:solidFill>
                  </a:rPr>
                  <a:t> leptons ( </a:t>
                </a:r>
                <a:r>
                  <a:rPr lang="fr-FR" dirty="0" err="1">
                    <a:solidFill>
                      <a:schemeClr val="tx2"/>
                    </a:solidFill>
                  </a:rPr>
                  <a:t>electrons</a:t>
                </a:r>
                <a:r>
                  <a:rPr lang="fr-FR" dirty="0">
                    <a:solidFill>
                      <a:schemeClr val="tx2"/>
                    </a:solidFill>
                  </a:rPr>
                  <a:t> or </a:t>
                </a:r>
                <a:r>
                  <a:rPr lang="fr-FR" dirty="0" err="1">
                    <a:solidFill>
                      <a:schemeClr val="tx2"/>
                    </a:solidFill>
                  </a:rPr>
                  <a:t>mouons</a:t>
                </a:r>
                <a:r>
                  <a:rPr lang="fr-FR" dirty="0">
                    <a:solidFill>
                      <a:schemeClr val="tx2"/>
                    </a:solidFill>
                  </a:rPr>
                  <a:t>) plus large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fr-FR" dirty="0">
                    <a:solidFill>
                      <a:schemeClr val="tx2"/>
                    </a:solidFill>
                  </a:rPr>
                  <a:t> in the data as </a:t>
                </a:r>
                <a:r>
                  <a:rPr lang="fr-FR" dirty="0" err="1">
                    <a:solidFill>
                      <a:schemeClr val="tx2"/>
                    </a:solidFill>
                  </a:rPr>
                  <a:t>well</a:t>
                </a:r>
                <a:r>
                  <a:rPr lang="fr-FR" dirty="0">
                    <a:solidFill>
                      <a:schemeClr val="tx2"/>
                    </a:solidFill>
                  </a:rPr>
                  <a:t> as the relevant MC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samples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.</a:t>
                </a:r>
                <a:endParaRPr lang="fr-FR" dirty="0">
                  <a:solidFill>
                    <a:schemeClr val="tx2"/>
                  </a:solidFill>
                </a:endParaRPr>
              </a:p>
              <a:p>
                <a:pPr marL="457200" indent="-4572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 smtClean="0">
                    <a:solidFill>
                      <a:schemeClr val="tx2"/>
                    </a:solidFill>
                  </a:rPr>
                  <a:t>For </a:t>
                </a:r>
                <a:r>
                  <a:rPr lang="en-US" dirty="0">
                    <a:solidFill>
                      <a:schemeClr val="tx2"/>
                    </a:solidFill>
                  </a:rPr>
                  <a:t>the backgrounds based on data-driven technique, i.e. the jet faking backgrounds, we define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the control </a:t>
                </a:r>
                <a:r>
                  <a:rPr lang="en-US" dirty="0">
                    <a:solidFill>
                      <a:schemeClr val="tx2"/>
                    </a:solidFill>
                  </a:rPr>
                  <a:t>region to test the consistency between the data and background estimation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marL="457200" indent="-4572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>
                    <a:solidFill>
                      <a:schemeClr val="tx2"/>
                    </a:solidFill>
                  </a:rPr>
                  <a:t>After applying the signal selection cuts, the data are analyzed to determine their statistical significance with respect to the </a:t>
                </a:r>
                <a:r>
                  <a:rPr lang="en-US" dirty="0" err="1">
                    <a:solidFill>
                      <a:schemeClr val="tx2"/>
                    </a:solidFill>
                  </a:rPr>
                  <a:t>signal+background</a:t>
                </a:r>
                <a:r>
                  <a:rPr lang="en-US" dirty="0">
                    <a:solidFill>
                      <a:schemeClr val="tx2"/>
                    </a:solidFill>
                  </a:rPr>
                  <a:t> and background-only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hypotheses.</a:t>
                </a:r>
              </a:p>
              <a:p>
                <a:pPr marL="457200" indent="-457200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>
                    <a:solidFill>
                      <a:schemeClr val="tx2"/>
                    </a:solidFill>
                  </a:rPr>
                  <a:t>In the case that no excess is observed in the data, we set upper limits on the possible new phenomena cross section multiplied by the combined </a:t>
                </a:r>
                <a:r>
                  <a:rPr lang="en-US" dirty="0" err="1">
                    <a:solidFill>
                      <a:schemeClr val="tx2"/>
                    </a:solidFill>
                  </a:rPr>
                  <a:t>diboson</a:t>
                </a:r>
                <a:r>
                  <a:rPr lang="en-US" dirty="0">
                    <a:solidFill>
                      <a:schemeClr val="tx2"/>
                    </a:solidFill>
                  </a:rPr>
                  <a:t> branching ratios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(Br(X </a:t>
                </a:r>
                <a:r>
                  <a:rPr lang="en-US" dirty="0">
                    <a:solidFill>
                      <a:schemeClr val="tx2"/>
                    </a:solidFill>
                  </a:rPr>
                  <a:t>! WZ).To set these limits, we use a modified </a:t>
                </a:r>
                <a:r>
                  <a:rPr lang="en-US" dirty="0" err="1">
                    <a:solidFill>
                      <a:schemeClr val="tx2"/>
                    </a:solidFill>
                  </a:rPr>
                  <a:t>frequentist</a:t>
                </a:r>
                <a:r>
                  <a:rPr lang="en-US" dirty="0">
                    <a:solidFill>
                      <a:schemeClr val="tx2"/>
                    </a:solidFill>
                  </a:rPr>
                  <a:t> method based on the invariant mass of the WZ system (M(WZ)). While this search is mostly model-independent, we convert the cross-section limit into a lower limit on the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mass .These </a:t>
                </a:r>
                <a:r>
                  <a:rPr lang="en-US" dirty="0">
                    <a:solidFill>
                      <a:schemeClr val="tx2"/>
                    </a:solidFill>
                  </a:rPr>
                  <a:t>mass limits are presented as a baseline reference.</a:t>
                </a:r>
              </a:p>
              <a:p>
                <a:pPr marL="457200" indent="-45720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fr-FR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876" y="980728"/>
                <a:ext cx="10513168" cy="5101012"/>
              </a:xfrm>
              <a:prstGeom prst="rect">
                <a:avLst/>
              </a:prstGeom>
              <a:blipFill rotWithShape="0">
                <a:blip r:embed="rId2"/>
                <a:stretch>
                  <a:fillRect l="-348" r="-5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F3-DEFA-465A-8874-B728415A5BCF}" type="datetime3">
              <a:rPr lang="en-US" smtClean="0"/>
              <a:t>29 April 2016</a:t>
            </a:fld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19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269876" y="116632"/>
            <a:ext cx="432048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 smtClean="0"/>
              <a:t>Object reconstruction</a:t>
            </a:r>
            <a:endParaRPr lang="fr-FR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413892" y="1196752"/>
                <a:ext cx="10153128" cy="3444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fr-FR" dirty="0" smtClean="0">
                    <a:solidFill>
                      <a:srgbClr val="C00000"/>
                    </a:solidFill>
                  </a:rPr>
                  <a:t>Electrons: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2"/>
                    </a:solidFill>
                  </a:rPr>
                  <a:t>Reconstructed </a:t>
                </a:r>
                <a:r>
                  <a:rPr lang="en-US" dirty="0">
                    <a:solidFill>
                      <a:schemeClr val="tx2"/>
                    </a:solidFill>
                  </a:rPr>
                  <a:t>in the region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of </a:t>
                </a:r>
                <a:r>
                  <a:rPr lang="en-US" dirty="0">
                    <a:solidFill>
                      <a:schemeClr val="tx2"/>
                    </a:solidFill>
                  </a:rPr>
                  <a:t>the EM calorimeter with |η| &lt;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2.47.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smtClean="0">
                    <a:solidFill>
                      <a:schemeClr val="tx2"/>
                    </a:solidFill>
                  </a:rPr>
                  <a:t>The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longitudinal </a:t>
                </a:r>
                <a:r>
                  <a:rPr lang="en-US" dirty="0">
                    <a:solidFill>
                      <a:schemeClr val="tx2"/>
                    </a:solidFill>
                  </a:rPr>
                  <a:t>impact parameter z0 of the associated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track </a:t>
                </a:r>
                <a:r>
                  <a:rPr lang="en-US" dirty="0">
                    <a:solidFill>
                      <a:schemeClr val="tx2"/>
                    </a:solidFill>
                  </a:rPr>
                  <a:t>with respect to the primary vertex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which </a:t>
                </a:r>
                <a:r>
                  <a:rPr lang="en-US" dirty="0">
                    <a:solidFill>
                      <a:schemeClr val="tx2"/>
                    </a:solidFill>
                  </a:rPr>
                  <a:t>is defined as the vertex with the largest sum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of </a:t>
                </a:r>
                <a:r>
                  <a:rPr lang="en-US" dirty="0">
                    <a:solidFill>
                      <a:schemeClr val="tx2"/>
                    </a:solidFill>
                  </a:rPr>
                  <a:t>squared transverse momenta of associated </a:t>
                </a:r>
                <a:r>
                  <a:rPr lang="en-US" dirty="0" err="1" smtClean="0">
                    <a:solidFill>
                      <a:schemeClr val="tx2"/>
                    </a:solidFill>
                  </a:rPr>
                  <a:t>tracks,must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satisfy |z0 sin θ| &lt; 0.5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mm.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smtClean="0">
                    <a:solidFill>
                      <a:schemeClr val="tx2"/>
                    </a:solidFill>
                  </a:rPr>
                  <a:t>The </a:t>
                </a:r>
                <a:r>
                  <a:rPr lang="fr-FR" dirty="0">
                    <a:solidFill>
                      <a:schemeClr val="tx2"/>
                    </a:solidFill>
                  </a:rPr>
                  <a:t>transverse </a:t>
                </a:r>
                <a:r>
                  <a:rPr lang="en-US" dirty="0">
                    <a:solidFill>
                      <a:schemeClr val="tx2"/>
                    </a:solidFill>
                  </a:rPr>
                  <a:t>impact parameter d0 of the associated track must </a:t>
                </a:r>
                <a:r>
                  <a:rPr lang="fr-FR" dirty="0" err="1">
                    <a:solidFill>
                      <a:schemeClr val="tx2"/>
                    </a:solidFill>
                  </a:rPr>
                  <a:t>satisfy</a:t>
                </a:r>
                <a:r>
                  <a:rPr lang="fr-FR" dirty="0">
                    <a:solidFill>
                      <a:schemeClr val="tx2"/>
                    </a:solidFill>
                  </a:rPr>
                  <a:t> |d0/</a:t>
                </a:r>
                <a:r>
                  <a:rPr lang="el-GR" dirty="0">
                    <a:solidFill>
                      <a:schemeClr val="tx2"/>
                    </a:solidFill>
                  </a:rPr>
                  <a:t>σ</a:t>
                </a:r>
                <a:r>
                  <a:rPr lang="fr-FR" dirty="0">
                    <a:solidFill>
                      <a:schemeClr val="tx2"/>
                    </a:solidFill>
                  </a:rPr>
                  <a:t>d0 | &lt; 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6.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smtClean="0">
                    <a:solidFill>
                      <a:schemeClr val="tx2"/>
                    </a:solidFill>
                  </a:rPr>
                  <a:t>The </a:t>
                </a:r>
                <a:r>
                  <a:rPr lang="fr-FR" dirty="0">
                    <a:solidFill>
                      <a:schemeClr val="tx2"/>
                    </a:solidFill>
                  </a:rPr>
                  <a:t>isolation </a:t>
                </a:r>
                <a:r>
                  <a:rPr lang="fr-FR" dirty="0" err="1">
                    <a:solidFill>
                      <a:schemeClr val="tx2"/>
                    </a:solidFill>
                  </a:rPr>
                  <a:t>requirements</a:t>
                </a:r>
                <a:r>
                  <a:rPr lang="fr-FR" dirty="0">
                    <a:solidFill>
                      <a:schemeClr val="tx2"/>
                    </a:solidFill>
                  </a:rPr>
                  <a:t> are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nor/>
                          </m:rPr>
                          <a:rPr lang="fr-FR" dirty="0">
                            <a:solidFill>
                              <a:schemeClr val="tx2"/>
                            </a:solidFill>
                          </a:rPr>
                          <m:t>Cal</m:t>
                        </m:r>
                      </m:sub>
                      <m:sup>
                        <m:r>
                          <m:rPr>
                            <m:nor/>
                          </m:rPr>
                          <a:rPr lang="fr-FR" dirty="0">
                            <a:solidFill>
                              <a:schemeClr val="tx2"/>
                            </a:solidFill>
                          </a:rPr>
                          <m:t>iso</m:t>
                        </m:r>
                      </m:sup>
                    </m:sSubSup>
                  </m:oMath>
                </a14:m>
                <a:r>
                  <a:rPr lang="fr-FR" dirty="0">
                    <a:solidFill>
                      <a:schemeClr val="tx2"/>
                    </a:solidFill>
                  </a:rPr>
                  <a:t> &lt; 0.16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nor/>
                          </m:rPr>
                          <a:rPr lang="fr-FR" dirty="0">
                            <a:solidFill>
                              <a:schemeClr val="tx2"/>
                            </a:solidFill>
                          </a:rPr>
                          <m:t>ID</m:t>
                        </m:r>
                      </m:sub>
                      <m:sup>
                        <m:r>
                          <m:rPr>
                            <m:nor/>
                          </m:rPr>
                          <a:rPr lang="fr-FR" dirty="0">
                            <a:solidFill>
                              <a:schemeClr val="tx2"/>
                            </a:solidFill>
                          </a:rPr>
                          <m:t>iso</m:t>
                        </m:r>
                      </m:sup>
                    </m:sSubSup>
                  </m:oMath>
                </a14:m>
                <a:r>
                  <a:rPr lang="fr-FR" dirty="0">
                    <a:solidFill>
                      <a:schemeClr val="tx2"/>
                    </a:solidFill>
                  </a:rPr>
                  <a:t> &lt; 0.16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&gt;25 </m:t>
                    </m:r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fr-FR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892" y="1196752"/>
                <a:ext cx="10153128" cy="3444213"/>
              </a:xfrm>
              <a:prstGeom prst="rect">
                <a:avLst/>
              </a:prstGeom>
              <a:blipFill rotWithShape="0">
                <a:blip r:embed="rId2"/>
                <a:stretch>
                  <a:fillRect l="-541" t="-1593" r="-4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3C118-373F-4606-8785-697CBC6776C7}" type="datetime3">
              <a:rPr lang="en-US" smtClean="0"/>
              <a:t>29 April 2016</a:t>
            </a:fld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3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269876" y="116632"/>
            <a:ext cx="432048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 smtClean="0"/>
              <a:t>Object reconstruction</a:t>
            </a:r>
            <a:endParaRPr lang="fr-FR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1413892" y="836712"/>
                <a:ext cx="10153128" cy="43240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fr-FR" dirty="0" smtClean="0">
                    <a:solidFill>
                      <a:srgbClr val="C00000"/>
                    </a:solidFill>
                  </a:rPr>
                  <a:t>Muons: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R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econstructed by combining tracks in the ID and the MS within |η</a:t>
                </a:r>
                <a:r>
                  <a:rPr lang="en-US" dirty="0">
                    <a:solidFill>
                      <a:schemeClr val="tx2"/>
                    </a:solidFill>
                  </a:rPr>
                  <a:t>| &lt;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2.5.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2"/>
                    </a:solidFill>
                  </a:rPr>
                  <a:t>|</a:t>
                </a:r>
                <a:r>
                  <a:rPr lang="en-US" dirty="0">
                    <a:solidFill>
                      <a:schemeClr val="tx2"/>
                    </a:solidFill>
                  </a:rPr>
                  <a:t>z0 sin θ| &lt; 0.5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mm.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smtClean="0">
                    <a:solidFill>
                      <a:schemeClr val="tx2"/>
                    </a:solidFill>
                  </a:rPr>
                  <a:t>|</a:t>
                </a:r>
                <a:r>
                  <a:rPr lang="fr-FR" dirty="0">
                    <a:solidFill>
                      <a:schemeClr val="tx2"/>
                    </a:solidFill>
                  </a:rPr>
                  <a:t>d0/</a:t>
                </a:r>
                <a:r>
                  <a:rPr lang="el-GR" dirty="0">
                    <a:solidFill>
                      <a:schemeClr val="tx2"/>
                    </a:solidFill>
                  </a:rPr>
                  <a:t>σ</a:t>
                </a:r>
                <a:r>
                  <a:rPr lang="fr-FR" dirty="0">
                    <a:solidFill>
                      <a:schemeClr val="tx2"/>
                    </a:solidFill>
                  </a:rPr>
                  <a:t>d0 | &lt; 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3.5.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smtClean="0">
                    <a:solidFill>
                      <a:schemeClr val="tx2"/>
                    </a:solidFill>
                  </a:rPr>
                  <a:t>The </a:t>
                </a:r>
                <a:r>
                  <a:rPr lang="fr-FR" dirty="0">
                    <a:solidFill>
                      <a:schemeClr val="tx2"/>
                    </a:solidFill>
                  </a:rPr>
                  <a:t>isolation </a:t>
                </a:r>
                <a:r>
                  <a:rPr lang="fr-FR" dirty="0" err="1">
                    <a:solidFill>
                      <a:schemeClr val="tx2"/>
                    </a:solidFill>
                  </a:rPr>
                  <a:t>requirements</a:t>
                </a:r>
                <a:r>
                  <a:rPr lang="fr-FR" dirty="0">
                    <a:solidFill>
                      <a:schemeClr val="tx2"/>
                    </a:solidFill>
                  </a:rPr>
                  <a:t> are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nor/>
                          </m:rPr>
                          <a:rPr lang="fr-FR" dirty="0">
                            <a:solidFill>
                              <a:schemeClr val="tx2"/>
                            </a:solidFill>
                          </a:rPr>
                          <m:t>Cal</m:t>
                        </m:r>
                      </m:sub>
                      <m:sup>
                        <m:r>
                          <m:rPr>
                            <m:nor/>
                          </m:rPr>
                          <a:rPr lang="fr-FR" dirty="0">
                            <a:solidFill>
                              <a:schemeClr val="tx2"/>
                            </a:solidFill>
                          </a:rPr>
                          <m:t>iso</m:t>
                        </m:r>
                      </m:sup>
                    </m:sSubSup>
                  </m:oMath>
                </a14:m>
                <a:r>
                  <a:rPr lang="fr-FR" dirty="0">
                    <a:solidFill>
                      <a:schemeClr val="tx2"/>
                    </a:solidFill>
                  </a:rPr>
                  <a:t> &lt; 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0.2 </a:t>
                </a:r>
                <a:r>
                  <a:rPr lang="fr-FR" dirty="0">
                    <a:solidFill>
                      <a:schemeClr val="tx2"/>
                    </a:solidFill>
                  </a:rPr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nor/>
                          </m:rPr>
                          <a:rPr lang="fr-FR" dirty="0">
                            <a:solidFill>
                              <a:schemeClr val="tx2"/>
                            </a:solidFill>
                          </a:rPr>
                          <m:t>ID</m:t>
                        </m:r>
                      </m:sub>
                      <m:sup>
                        <m:r>
                          <m:rPr>
                            <m:nor/>
                          </m:rPr>
                          <a:rPr lang="fr-FR" dirty="0">
                            <a:solidFill>
                              <a:schemeClr val="tx2"/>
                            </a:solidFill>
                          </a:rPr>
                          <m:t>iso</m:t>
                        </m:r>
                      </m:sup>
                    </m:sSubSup>
                  </m:oMath>
                </a14:m>
                <a:r>
                  <a:rPr lang="fr-FR" dirty="0">
                    <a:solidFill>
                      <a:schemeClr val="tx2"/>
                    </a:solidFill>
                  </a:rPr>
                  <a:t> &lt; 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0.15.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&gt;25 </m:t>
                    </m:r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fr-FR" b="0" dirty="0" smtClean="0">
                  <a:solidFill>
                    <a:schemeClr val="tx2"/>
                  </a:solidFill>
                </a:endParaRP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tx2"/>
                    </a:solidFill>
                  </a:rPr>
                  <a:t>The </a:t>
                </a:r>
                <a:r>
                  <a:rPr lang="en-US" dirty="0">
                    <a:solidFill>
                      <a:schemeClr val="tx2"/>
                    </a:solidFill>
                  </a:rPr>
                  <a:t>measured momenta in the ID and the MS are required to be consistent with each other by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satisfying: </a:t>
                </a:r>
                <a:r>
                  <a:rPr lang="fr-FR" dirty="0" smtClean="0">
                    <a:solidFill>
                      <a:srgbClr val="0070C0"/>
                    </a:solidFill>
                  </a:rPr>
                  <a:t>|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fr-FR" dirty="0">
                            <a:solidFill>
                              <a:srgbClr val="0070C0"/>
                            </a:solidFill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fr-FR" dirty="0">
                            <a:solidFill>
                              <a:srgbClr val="0070C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fr-FR" dirty="0">
                            <a:solidFill>
                              <a:srgbClr val="0070C0"/>
                            </a:solidFill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fr-FR" dirty="0">
                            <a:solidFill>
                              <a:srgbClr val="0070C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fr-FR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𝐼𝐷</m:t>
                        </m:r>
                      </m:sup>
                    </m:sSup>
                  </m:oMath>
                </a14:m>
                <a:r>
                  <a:rPr lang="fr-FR" dirty="0" smtClean="0">
                    <a:solidFill>
                      <a:srgbClr val="0070C0"/>
                    </a:solidFill>
                  </a:rPr>
                  <a:t>−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fr-FR" dirty="0">
                            <a:solidFill>
                              <a:srgbClr val="0070C0"/>
                            </a:solidFill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fr-FR" dirty="0">
                            <a:solidFill>
                              <a:srgbClr val="0070C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fr-FR" dirty="0">
                            <a:solidFill>
                              <a:srgbClr val="0070C0"/>
                            </a:solidFill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fr-FR" dirty="0">
                            <a:solidFill>
                              <a:srgbClr val="0070C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fr-FR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𝑀𝑆</m:t>
                        </m:r>
                      </m:sup>
                    </m:sSup>
                  </m:oMath>
                </a14:m>
                <a:r>
                  <a:rPr lang="fr-FR" dirty="0" smtClean="0">
                    <a:solidFill>
                      <a:srgbClr val="0070C0"/>
                    </a:solidFill>
                  </a:rPr>
                  <a:t>| </a:t>
                </a:r>
                <a:r>
                  <a:rPr lang="fr-FR" dirty="0">
                    <a:solidFill>
                      <a:srgbClr val="0070C0"/>
                    </a:solidFill>
                  </a:rPr>
                  <a:t>&lt; 5</a:t>
                </a:r>
                <a:r>
                  <a:rPr lang="el-GR" dirty="0" smtClean="0">
                    <a:solidFill>
                      <a:srgbClr val="0070C0"/>
                    </a:solidFill>
                  </a:rPr>
                  <a:t>σ</a:t>
                </a:r>
                <a:r>
                  <a:rPr lang="fr-FR" dirty="0" smtClean="0">
                    <a:solidFill>
                      <a:srgbClr val="0070C0"/>
                    </a:solidFill>
                  </a:rPr>
                  <a:t>. </a:t>
                </a:r>
                <a:r>
                  <a:rPr lang="fr-FR" dirty="0" err="1">
                    <a:solidFill>
                      <a:schemeClr val="tx2"/>
                    </a:solidFill>
                  </a:rPr>
                  <a:t>Where</a:t>
                </a:r>
                <a:r>
                  <a:rPr lang="fr-FR" dirty="0">
                    <a:solidFill>
                      <a:schemeClr val="tx2"/>
                    </a:solidFill>
                  </a:rPr>
                  <a:t> q </a:t>
                </a:r>
                <a:r>
                  <a:rPr lang="en-US" dirty="0">
                    <a:solidFill>
                      <a:schemeClr val="tx2"/>
                    </a:solidFill>
                  </a:rPr>
                  <a:t>the charge over momentum p in the ID and the MS respectively, and σ is the total uncertainty on the difference between q/p measurements in the ID and the MS.</a:t>
                </a:r>
                <a:endParaRPr lang="fr-FR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892" y="836712"/>
                <a:ext cx="10153128" cy="4324069"/>
              </a:xfrm>
              <a:prstGeom prst="rect">
                <a:avLst/>
              </a:prstGeom>
              <a:blipFill rotWithShape="0">
                <a:blip r:embed="rId2"/>
                <a:stretch>
                  <a:fillRect l="-541" t="-1268" r="-480" b="-1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A24D-AFE7-4459-8EC9-DEE0683DBBE7}" type="datetime3">
              <a:rPr lang="en-US" smtClean="0"/>
              <a:t>29 April 2016</a:t>
            </a:fld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522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269876" y="116632"/>
            <a:ext cx="432048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 smtClean="0"/>
              <a:t>Object reconstruction</a:t>
            </a:r>
            <a:endParaRPr lang="fr-FR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300762" y="908720"/>
                <a:ext cx="10153128" cy="5359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fr-FR" dirty="0" smtClean="0">
                    <a:solidFill>
                      <a:srgbClr val="C00000"/>
                    </a:solidFill>
                  </a:rPr>
                  <a:t>Jets :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R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econstructed  within |η</a:t>
                </a:r>
                <a:r>
                  <a:rPr lang="en-US" dirty="0">
                    <a:solidFill>
                      <a:schemeClr val="tx2"/>
                    </a:solidFill>
                  </a:rPr>
                  <a:t>| &lt;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4.5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err="1" smtClean="0">
                    <a:solidFill>
                      <a:schemeClr val="tx2"/>
                    </a:solidFill>
                  </a:rPr>
                  <a:t>Fully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corrected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&gt;25</m:t>
                    </m:r>
                  </m:oMath>
                </a14:m>
                <a:r>
                  <a:rPr lang="fr-FR" b="0" dirty="0" smtClean="0">
                    <a:solidFill>
                      <a:schemeClr val="tx2"/>
                    </a:solidFill>
                  </a:rPr>
                  <a:t> GeV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tx2"/>
                    </a:solidFill>
                  </a:rPr>
                  <a:t>Not </a:t>
                </a:r>
                <a:r>
                  <a:rPr lang="fr-FR" dirty="0" err="1">
                    <a:solidFill>
                      <a:schemeClr val="tx2"/>
                    </a:solidFill>
                  </a:rPr>
                  <a:t>looserBad</a:t>
                </a:r>
                <a:r>
                  <a:rPr lang="fr-FR" dirty="0">
                    <a:solidFill>
                      <a:schemeClr val="tx2"/>
                    </a:solidFill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𝐽𝑉𝐹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&gt;0.5 for jets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with </a:t>
                </a:r>
                <a:r>
                  <a:rPr lang="en-US" dirty="0">
                    <a:solidFill>
                      <a:schemeClr val="tx2"/>
                    </a:solidFill>
                  </a:rPr>
                  <a:t>|η|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&lt;</a:t>
                </a:r>
                <a:r>
                  <a:rPr lang="en-US" dirty="0">
                    <a:solidFill>
                      <a:schemeClr val="tx2"/>
                    </a:solidFill>
                  </a:rPr>
                  <a:t>2.4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&lt;50 GeV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. (Pileup removal reject jets)</a:t>
                </a:r>
              </a:p>
              <a:p>
                <a:pPr algn="just">
                  <a:lnSpc>
                    <a:spcPct val="150000"/>
                  </a:lnSpc>
                </a:pPr>
                <a:endParaRPr lang="en-US" dirty="0" smtClean="0">
                  <a:solidFill>
                    <a:schemeClr val="tx2"/>
                  </a:solidFill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fr-FR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fr-FR" dirty="0" smtClean="0">
                    <a:solidFill>
                      <a:srgbClr val="C00000"/>
                    </a:solidFill>
                  </a:rPr>
                  <a:t>: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 err="1">
                    <a:solidFill>
                      <a:schemeClr val="tx2"/>
                    </a:solidFill>
                  </a:rPr>
                  <a:t>Calculated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</a:rPr>
                  <a:t>from</a:t>
                </a:r>
                <a:r>
                  <a:rPr lang="fr-FR" dirty="0">
                    <a:solidFill>
                      <a:schemeClr val="tx2"/>
                    </a:solidFill>
                  </a:rPr>
                  <a:t> the </a:t>
                </a:r>
                <a:r>
                  <a:rPr lang="fr-FR" dirty="0" err="1">
                    <a:solidFill>
                      <a:schemeClr val="tx2"/>
                    </a:solidFill>
                  </a:rPr>
                  <a:t>negative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</a:rPr>
                  <a:t>vector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</a:rPr>
                  <a:t>sum</a:t>
                </a:r>
                <a:r>
                  <a:rPr lang="fr-FR" dirty="0">
                    <a:solidFill>
                      <a:schemeClr val="tx2"/>
                    </a:solidFill>
                  </a:rPr>
                  <a:t> of the transverse </a:t>
                </a:r>
                <a:r>
                  <a:rPr lang="fr-FR" dirty="0" err="1">
                    <a:solidFill>
                      <a:schemeClr val="tx2"/>
                    </a:solidFill>
                  </a:rPr>
                  <a:t>momenta</a:t>
                </a:r>
                <a:r>
                  <a:rPr lang="fr-FR" dirty="0">
                    <a:solidFill>
                      <a:schemeClr val="tx2"/>
                    </a:solidFill>
                  </a:rPr>
                  <a:t> of all </a:t>
                </a:r>
                <a:r>
                  <a:rPr lang="fr-FR" dirty="0" err="1">
                    <a:solidFill>
                      <a:schemeClr val="tx2"/>
                    </a:solidFill>
                  </a:rPr>
                  <a:t>reconstructed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>
                    <a:solidFill>
                      <a:schemeClr val="tx2"/>
                    </a:solidFill>
                  </a:rPr>
                  <a:t>objects</a:t>
                </a:r>
                <a:r>
                  <a:rPr lang="fr-FR" dirty="0">
                    <a:solidFill>
                      <a:schemeClr val="tx2"/>
                    </a:solidFill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fr-FR" dirty="0">
                    <a:solidFill>
                      <a:schemeClr val="tx2"/>
                    </a:solidFill>
                  </a:rPr>
                  <a:t>The </a:t>
                </a:r>
                <a:r>
                  <a:rPr lang="en-US" dirty="0">
                    <a:solidFill>
                      <a:schemeClr val="tx2"/>
                    </a:solidFill>
                  </a:rPr>
                  <a:t>missing transverse energy in the event is required to be &gt; 25 GeV at the </a:t>
                </a:r>
                <a:r>
                  <a:rPr lang="en-US" dirty="0" err="1">
                    <a:solidFill>
                      <a:schemeClr val="tx2"/>
                    </a:solidFill>
                  </a:rPr>
                  <a:t>preselection</a:t>
                </a:r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level.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</a:t>
                </a:r>
                <a:r>
                  <a:rPr lang="en-US" dirty="0">
                    <a:solidFill>
                      <a:schemeClr val="tx2"/>
                    </a:solidFill>
                  </a:rPr>
                  <a:t>f there is any jet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&gt; 20 GeV and not overlapping with any selected electron or </a:t>
                </a:r>
                <a:r>
                  <a:rPr lang="en-US" dirty="0" err="1">
                    <a:solidFill>
                      <a:schemeClr val="tx2"/>
                    </a:solidFill>
                  </a:rPr>
                  <a:t>muon</a:t>
                </a:r>
                <a:r>
                  <a:rPr lang="en-US" dirty="0">
                    <a:solidFill>
                      <a:schemeClr val="tx2"/>
                    </a:solidFill>
                  </a:rPr>
                  <a:t> identified as a </a:t>
                </a:r>
                <a:r>
                  <a:rPr lang="en-US" dirty="0" err="1">
                    <a:solidFill>
                      <a:schemeClr val="tx2"/>
                    </a:solidFill>
                  </a:rPr>
                  <a:t>looserBad</a:t>
                </a:r>
                <a:r>
                  <a:rPr lang="en-US" dirty="0">
                    <a:solidFill>
                      <a:schemeClr val="tx2"/>
                    </a:solidFill>
                  </a:rPr>
                  <a:t> jet, this event is also </a:t>
                </a:r>
                <a:r>
                  <a:rPr lang="en-US" dirty="0" err="1" smtClean="0">
                    <a:solidFill>
                      <a:schemeClr val="tx2"/>
                    </a:solidFill>
                  </a:rPr>
                  <a:t>rejected.This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</a:rPr>
                  <a:t>is to guarantee that the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is well reconstructed.</a:t>
                </a:r>
                <a:endParaRPr lang="fr-FR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0762" y="908720"/>
                <a:ext cx="10153128" cy="5359096"/>
              </a:xfrm>
              <a:prstGeom prst="rect">
                <a:avLst/>
              </a:prstGeom>
              <a:blipFill rotWithShape="0">
                <a:blip r:embed="rId2"/>
                <a:stretch>
                  <a:fillRect l="-480" t="-1024" r="-480" b="-2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ECF3-0F42-4393-97AD-58E9020B5EFA}" type="datetime3">
              <a:rPr lang="en-US" smtClean="0"/>
              <a:t>29 April 2016</a:t>
            </a:fld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76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269876" y="116632"/>
            <a:ext cx="432048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 smtClean="0"/>
              <a:t>Event selection</a:t>
            </a:r>
            <a:endParaRPr lang="fr-FR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197868" y="601613"/>
                <a:ext cx="10585176" cy="57197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chemeClr val="tx2"/>
                    </a:solidFill>
                  </a:rPr>
                  <a:t>The following cuts are applied to select the final WZ candidates:</a:t>
                </a:r>
              </a:p>
              <a:p>
                <a:pPr>
                  <a:lnSpc>
                    <a:spcPct val="150000"/>
                  </a:lnSpc>
                </a:pPr>
                <a:endParaRPr lang="en-US" dirty="0" smtClean="0">
                  <a:solidFill>
                    <a:schemeClr val="tx2"/>
                  </a:solidFill>
                </a:endParaRPr>
              </a:p>
              <a:p>
                <a:pPr marL="742950" lvl="1" indent="-285750" algn="just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chemeClr val="tx2"/>
                    </a:solidFill>
                  </a:rPr>
                  <a:t>Require at least one pair of opposite-sign same-flavor leptons with invariant mass within the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Z mass </a:t>
                </a:r>
                <a:r>
                  <a:rPr lang="en-US" dirty="0">
                    <a:solidFill>
                      <a:schemeClr val="tx2"/>
                    </a:solidFill>
                  </a:rPr>
                  <a:t>window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𝑙𝑙</m:t>
                            </m:r>
                          </m:sub>
                        </m:sSub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 </m:t>
                        </m:r>
                        <m:sSub>
                          <m:sSubPr>
                            <m:ctrlPr>
                              <a:rPr lang="fr-F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&lt; </a:t>
                </a:r>
                <a:r>
                  <a:rPr lang="en-US" dirty="0">
                    <a:solidFill>
                      <a:srgbClr val="FF0000"/>
                    </a:solidFill>
                  </a:rPr>
                  <a:t>20 GeV</a:t>
                </a:r>
                <a:r>
                  <a:rPr lang="en-US" dirty="0">
                    <a:solidFill>
                      <a:schemeClr val="tx2"/>
                    </a:solidFill>
                  </a:rPr>
                  <a:t>. If there are multiple choices, the pair that has the invariant mass closest to the Z mass is chosen as the candidate lepton pair from the Z decay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lvl="1" algn="just"/>
                <a:endParaRPr lang="en-US" dirty="0" smtClean="0">
                  <a:solidFill>
                    <a:schemeClr val="tx2"/>
                  </a:solidFill>
                </a:endParaRPr>
              </a:p>
              <a:p>
                <a:pPr marL="742950" lvl="1" indent="-285750" algn="just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  <m:r>
                      <a:rPr lang="fr-FR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&gt;25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fr-FR" dirty="0" smtClean="0">
                  <a:solidFill>
                    <a:schemeClr val="tx2"/>
                  </a:solidFill>
                </a:endParaRPr>
              </a:p>
              <a:p>
                <a:pPr lvl="1" algn="just"/>
                <a:endParaRPr lang="fr-FR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chemeClr val="tx2"/>
                    </a:solidFill>
                  </a:rPr>
                  <a:t>The PV of the event must have at least three associated tracks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&gt; 0.4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GeV.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chemeClr val="tx2"/>
                    </a:solidFill>
                  </a:rPr>
                  <a:t>To improve the sensitivity to resonant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signals, events </a:t>
                </a:r>
                <a:r>
                  <a:rPr lang="en-US" dirty="0">
                    <a:solidFill>
                      <a:schemeClr val="tx2"/>
                    </a:solidFill>
                  </a:rPr>
                  <a:t>are further required to have </a:t>
                </a:r>
                <a:r>
                  <a:rPr lang="el-GR" dirty="0" smtClean="0">
                    <a:solidFill>
                      <a:schemeClr val="tx2"/>
                    </a:solidFill>
                    <a:latin typeface="Calibri" panose="020F0502020204030204" pitchFamily="34" charset="0"/>
                  </a:rPr>
                  <a:t>Δ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y(W,Z</a:t>
                </a:r>
                <a:r>
                  <a:rPr lang="en-US" dirty="0">
                    <a:solidFill>
                      <a:schemeClr val="tx2"/>
                    </a:solidFill>
                  </a:rPr>
                  <a:t>) &lt; 1.5,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where </a:t>
                </a:r>
                <a:r>
                  <a:rPr lang="el-GR" dirty="0" smtClean="0">
                    <a:solidFill>
                      <a:schemeClr val="tx2"/>
                    </a:solidFill>
                    <a:latin typeface="Calibri" panose="020F0502020204030204" pitchFamily="34" charset="0"/>
                  </a:rPr>
                  <a:t>Δ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y(W,Z</a:t>
                </a:r>
                <a:r>
                  <a:rPr lang="en-US" dirty="0">
                    <a:solidFill>
                      <a:schemeClr val="tx2"/>
                    </a:solidFill>
                  </a:rPr>
                  <a:t>) is the rapidity difference between the W and Z bosons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chemeClr val="tx2"/>
                    </a:solidFill>
                  </a:rPr>
                  <a:t>The high-mass signal region is defined by the additional requirement </a:t>
                </a:r>
                <a:r>
                  <a:rPr lang="el-GR" dirty="0">
                    <a:solidFill>
                      <a:schemeClr val="tx2"/>
                    </a:solidFill>
                    <a:latin typeface="Calibri" panose="020F0502020204030204" pitchFamily="34" charset="0"/>
                  </a:rPr>
                  <a:t>Δ </a:t>
                </a:r>
                <a:r>
                  <a:rPr lang="el-GR" dirty="0" smtClean="0">
                    <a:solidFill>
                      <a:schemeClr val="tx2"/>
                    </a:solidFill>
                  </a:rPr>
                  <a:t>φ(ℓ,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fr-FR" dirty="0">
                    <a:solidFill>
                      <a:schemeClr val="tx2"/>
                    </a:solidFill>
                  </a:rPr>
                  <a:t> ) &lt; 1.5, </a:t>
                </a:r>
                <a:r>
                  <a:rPr lang="fr-FR" dirty="0" err="1">
                    <a:solidFill>
                      <a:schemeClr val="tx2"/>
                    </a:solidFill>
                  </a:rPr>
                  <a:t>where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:r>
                  <a:rPr lang="el-GR" dirty="0">
                    <a:solidFill>
                      <a:schemeClr val="tx2"/>
                    </a:solidFill>
                    <a:latin typeface="Calibri" panose="020F0502020204030204" pitchFamily="34" charset="0"/>
                  </a:rPr>
                  <a:t>Δ </a:t>
                </a:r>
                <a:r>
                  <a:rPr lang="el-GR" dirty="0" smtClean="0">
                    <a:solidFill>
                      <a:schemeClr val="tx2"/>
                    </a:solidFill>
                  </a:rPr>
                  <a:t>φ(ℓ</a:t>
                </a:r>
                <a:r>
                  <a:rPr lang="el-GR" dirty="0">
                    <a:solidFill>
                      <a:schemeClr val="tx2"/>
                    </a:solidFill>
                  </a:rPr>
                  <a:t>,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) is the azimuthal angle between the lepton 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of the </a:t>
                </a:r>
                <a:r>
                  <a:rPr lang="en-US" dirty="0">
                    <a:solidFill>
                      <a:schemeClr val="tx2"/>
                    </a:solidFill>
                  </a:rPr>
                  <a:t>W candidate decay and the missing transverse momentum vector. Conversely, the low-mass signal region is required to have </a:t>
                </a:r>
                <a:r>
                  <a:rPr lang="el-GR" dirty="0">
                    <a:solidFill>
                      <a:schemeClr val="tx2"/>
                    </a:solidFill>
                    <a:latin typeface="Calibri" panose="020F0502020204030204" pitchFamily="34" charset="0"/>
                  </a:rPr>
                  <a:t>Δ </a:t>
                </a:r>
                <a:r>
                  <a:rPr lang="el-GR" dirty="0">
                    <a:solidFill>
                      <a:schemeClr val="tx2"/>
                    </a:solidFill>
                  </a:rPr>
                  <a:t>φ(ℓ,</a:t>
                </a:r>
                <a:r>
                  <a:rPr lang="fr-FR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fr-F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𝑚𝑖𝑠𝑠</m:t>
                        </m:r>
                      </m:sup>
                    </m:sSubSup>
                  </m:oMath>
                </a14:m>
                <a:r>
                  <a:rPr lang="fr-FR" dirty="0">
                    <a:solidFill>
                      <a:schemeClr val="tx2"/>
                    </a:solidFill>
                  </a:rPr>
                  <a:t> ) &lt; 1.5, </a:t>
                </a:r>
                <a:r>
                  <a:rPr lang="en-US" dirty="0">
                    <a:solidFill>
                      <a:schemeClr val="tx2"/>
                    </a:solidFill>
                  </a:rPr>
                  <a:t>which has high acceptance for low-mass signals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en-US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ü"/>
                </a:pPr>
                <a:endParaRPr lang="fr-FR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868" y="601613"/>
                <a:ext cx="10585176" cy="5719771"/>
              </a:xfrm>
              <a:prstGeom prst="rect">
                <a:avLst/>
              </a:prstGeom>
              <a:blipFill rotWithShape="0">
                <a:blip r:embed="rId2"/>
                <a:stretch>
                  <a:fillRect l="-403" r="-4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30468-6530-46F1-923D-3C54219BDE07}" type="datetime3">
              <a:rPr lang="en-US" smtClean="0"/>
              <a:t>29 April 2016</a:t>
            </a:fld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372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269876" y="116632"/>
            <a:ext cx="432048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/>
              <a:t>Background Estimation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95003" y="764704"/>
            <a:ext cx="98650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en-US" dirty="0">
                <a:solidFill>
                  <a:schemeClr val="tx2"/>
                </a:solidFill>
              </a:rPr>
              <a:t>The background estimation is based on MC simulation for prompt backgrounds (WZ, ZZ, </a:t>
            </a:r>
            <a:r>
              <a:rPr lang="en-US" dirty="0" smtClean="0">
                <a:solidFill>
                  <a:schemeClr val="tx2"/>
                </a:solidFill>
              </a:rPr>
              <a:t>Z</a:t>
            </a:r>
            <a:r>
              <a:rPr lang="el-GR" dirty="0" smtClean="0">
                <a:solidFill>
                  <a:schemeClr val="tx2"/>
                </a:solidFill>
              </a:rPr>
              <a:t>γ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and </a:t>
            </a:r>
            <a:r>
              <a:rPr lang="en-US" dirty="0" err="1">
                <a:solidFill>
                  <a:schemeClr val="tx2"/>
                </a:solidFill>
              </a:rPr>
              <a:t>tt</a:t>
            </a:r>
            <a:r>
              <a:rPr lang="en-US" dirty="0">
                <a:solidFill>
                  <a:schemeClr val="tx2"/>
                </a:solidFill>
              </a:rPr>
              <a:t>¯+</a:t>
            </a:r>
            <a:r>
              <a:rPr lang="fr-FR" dirty="0">
                <a:solidFill>
                  <a:schemeClr val="tx2"/>
                </a:solidFill>
              </a:rPr>
              <a:t> V) and data-</a:t>
            </a:r>
            <a:r>
              <a:rPr lang="fr-FR" dirty="0" err="1">
                <a:solidFill>
                  <a:schemeClr val="tx2"/>
                </a:solidFill>
              </a:rPr>
              <a:t>driven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estimates</a:t>
            </a:r>
            <a:r>
              <a:rPr lang="fr-FR" dirty="0">
                <a:solidFill>
                  <a:schemeClr val="tx2"/>
                </a:solidFill>
              </a:rPr>
              <a:t> for jet </a:t>
            </a:r>
            <a:r>
              <a:rPr lang="fr-FR" dirty="0" err="1">
                <a:solidFill>
                  <a:schemeClr val="tx2"/>
                </a:solidFill>
              </a:rPr>
              <a:t>fake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backgrounds (</a:t>
            </a:r>
            <a:r>
              <a:rPr lang="fr-FR" sz="2400" dirty="0" err="1" smtClean="0">
                <a:solidFill>
                  <a:schemeClr val="tx2"/>
                </a:solidFill>
                <a:latin typeface="Freestyle Script" panose="030804020302050B0404" pitchFamily="66" charset="0"/>
              </a:rPr>
              <a:t>ll</a:t>
            </a:r>
            <a:r>
              <a:rPr lang="fr-FR" sz="2400" dirty="0" smtClean="0">
                <a:solidFill>
                  <a:schemeClr val="tx2"/>
                </a:solidFill>
                <a:latin typeface="Freestyle Script" panose="030804020302050B0404" pitchFamily="66" charset="0"/>
              </a:rPr>
              <a:t>’</a:t>
            </a:r>
            <a:r>
              <a:rPr lang="fr-FR" sz="2400" dirty="0" smtClean="0">
                <a:solidFill>
                  <a:schemeClr val="tx2"/>
                </a:solidFill>
              </a:rPr>
              <a:t>+</a:t>
            </a:r>
            <a:r>
              <a:rPr lang="fr-FR" dirty="0" smtClean="0">
                <a:solidFill>
                  <a:schemeClr val="tx2"/>
                </a:solidFill>
              </a:rPr>
              <a:t>jets(</a:t>
            </a:r>
            <a:r>
              <a:rPr lang="fr-FR" dirty="0" err="1" smtClean="0">
                <a:solidFill>
                  <a:schemeClr val="tx2"/>
                </a:solidFill>
              </a:rPr>
              <a:t>Z+jets</a:t>
            </a:r>
            <a:r>
              <a:rPr lang="fr-FR" dirty="0">
                <a:solidFill>
                  <a:schemeClr val="tx2"/>
                </a:solidFill>
              </a:rPr>
              <a:t>, tt¯, </a:t>
            </a:r>
            <a:r>
              <a:rPr lang="fr-FR" dirty="0" err="1">
                <a:solidFill>
                  <a:schemeClr val="tx2"/>
                </a:solidFill>
              </a:rPr>
              <a:t>Wt</a:t>
            </a:r>
            <a:r>
              <a:rPr lang="fr-FR" dirty="0">
                <a:solidFill>
                  <a:schemeClr val="tx2"/>
                </a:solidFill>
              </a:rPr>
              <a:t>, WW</a:t>
            </a:r>
            <a:r>
              <a:rPr lang="fr-FR" dirty="0" smtClean="0">
                <a:solidFill>
                  <a:schemeClr val="tx2"/>
                </a:solidFill>
              </a:rPr>
              <a:t>), </a:t>
            </a:r>
            <a:r>
              <a:rPr lang="fr-FR" sz="2400" dirty="0" smtClean="0">
                <a:solidFill>
                  <a:schemeClr val="tx2"/>
                </a:solidFill>
                <a:latin typeface="Freestyle Script" panose="030804020302050B0404" pitchFamily="66" charset="0"/>
              </a:rPr>
              <a:t>l </a:t>
            </a:r>
            <a:r>
              <a:rPr lang="fr-FR" dirty="0" smtClean="0">
                <a:solidFill>
                  <a:schemeClr val="tx2"/>
                </a:solidFill>
              </a:rPr>
              <a:t>+jets(</a:t>
            </a:r>
            <a:r>
              <a:rPr lang="fr-FR" dirty="0" err="1" smtClean="0">
                <a:solidFill>
                  <a:schemeClr val="tx2"/>
                </a:solidFill>
              </a:rPr>
              <a:t>W+jets</a:t>
            </a:r>
            <a:r>
              <a:rPr lang="fr-FR" dirty="0" smtClean="0">
                <a:solidFill>
                  <a:schemeClr val="tx2"/>
                </a:solidFill>
              </a:rPr>
              <a:t>,</a:t>
            </a:r>
            <a:r>
              <a:rPr lang="en-US" dirty="0" smtClean="0">
                <a:solidFill>
                  <a:schemeClr val="tx2"/>
                </a:solidFill>
              </a:rPr>
              <a:t>single </a:t>
            </a:r>
            <a:r>
              <a:rPr lang="en-US" dirty="0">
                <a:solidFill>
                  <a:schemeClr val="tx2"/>
                </a:solidFill>
              </a:rPr>
              <a:t>top s and t channels), and QCD </a:t>
            </a:r>
            <a:r>
              <a:rPr lang="en-US" dirty="0" err="1">
                <a:solidFill>
                  <a:schemeClr val="tx2"/>
                </a:solidFill>
              </a:rPr>
              <a:t>multijet</a:t>
            </a:r>
            <a:r>
              <a:rPr lang="en-US" dirty="0">
                <a:solidFill>
                  <a:schemeClr val="tx2"/>
                </a:solidFill>
              </a:rPr>
              <a:t>).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980" y="2040641"/>
            <a:ext cx="5018126" cy="4644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569" y="3789040"/>
            <a:ext cx="4041530" cy="1584000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77F4E-6C48-4C98-9FA1-B5DCD0ACA97E}" type="datetime3">
              <a:rPr lang="en-US" smtClean="0"/>
              <a:t>29 April 2016</a:t>
            </a:fld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h_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F2ACEAB-F294-4977-9469-F010605778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mathématique avec le symbole Pi (grand écran)</Template>
  <TotalTime>0</TotalTime>
  <Words>337</Words>
  <Application>Microsoft Office PowerPoint</Application>
  <PresentationFormat>Personnalisé</PresentationFormat>
  <Paragraphs>72</Paragraphs>
  <Slides>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8" baseType="lpstr">
      <vt:lpstr>Arial</vt:lpstr>
      <vt:lpstr>Arial Rounded MT Bold</vt:lpstr>
      <vt:lpstr>Calibri</vt:lpstr>
      <vt:lpstr>Cambria Math</vt:lpstr>
      <vt:lpstr>Consolas</vt:lpstr>
      <vt:lpstr>Euphemia</vt:lpstr>
      <vt:lpstr>Freestyle Script</vt:lpstr>
      <vt:lpstr>Times New Roman</vt:lpstr>
      <vt:lpstr>Wingdings</vt:lpstr>
      <vt:lpstr>Math_16x9</vt:lpstr>
      <vt:lpstr>Search for resonant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2016-04-29T10:48:05Z</dcterms:created>
  <dcterms:modified xsi:type="dcterms:W3CDTF">2016-04-29T16:04:05Z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TC027879479991</vt:lpwstr>
  </property>
</Properties>
</file>