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9" r:id="rId4"/>
    <p:sldId id="257" r:id="rId5"/>
    <p:sldId id="271" r:id="rId6"/>
    <p:sldId id="264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4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428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6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83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77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6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2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29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8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68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0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B2A01-4A00-4EC5-B5D9-B1BF9DC02E7E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23ACD-98B6-4387-8D27-B7E3F3193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71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ATLAS Data Analysis Ontology:</a:t>
            </a:r>
            <a:br>
              <a:rPr lang="en-US" sz="32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rgbClr val="002060"/>
                </a:solidFill>
                <a:latin typeface="Century Gothic" panose="020B0502020202020204" pitchFamily="34" charset="0"/>
              </a:rPr>
              <a:t>ontological representation of investigations</a:t>
            </a:r>
            <a:endParaRPr lang="ru-RU" sz="3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DKB Meeting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505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PanDA</a:t>
            </a:r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Workshop </a:t>
            </a:r>
            <a:r>
              <a:rPr lang="en-US" sz="2800" dirty="0">
                <a:solidFill>
                  <a:srgbClr val="002060"/>
                </a:solidFill>
                <a:latin typeface="Century Gothic" panose="020B0502020202020204" pitchFamily="34" charset="0"/>
              </a:rPr>
              <a:t>Apr 21-22 </a:t>
            </a:r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2016 at CERN </a:t>
            </a:r>
            <a:endParaRPr lang="ru-RU" sz="28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Narrow" panose="020B0606020202030204" pitchFamily="34" charset="0"/>
              </a:rPr>
              <a:t>Goals of DKB: </a:t>
            </a:r>
          </a:p>
          <a:p>
            <a:pPr lvl="1"/>
            <a:r>
              <a:rPr lang="en-US" sz="2000" dirty="0">
                <a:latin typeface="Arial Narrow" panose="020B0606020202030204" pitchFamily="34" charset="0"/>
              </a:rPr>
              <a:t>This was in the context of a conversation on whether we can/should work </a:t>
            </a:r>
            <a:r>
              <a:rPr lang="en-US" sz="2000" dirty="0" smtClean="0">
                <a:latin typeface="Arial Narrow" panose="020B0606020202030204" pitchFamily="34" charset="0"/>
              </a:rPr>
              <a:t>to capture </a:t>
            </a:r>
            <a:r>
              <a:rPr lang="en-US" sz="2000" dirty="0">
                <a:latin typeface="Arial Narrow" panose="020B0606020202030204" pitchFamily="34" charset="0"/>
              </a:rPr>
              <a:t>and present the whole process from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physicist idea ➡ </a:t>
            </a:r>
            <a:r>
              <a:rPr lang="en-US" sz="2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production intent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➡ production request ➡ production status ➡ completion of </a:t>
            </a:r>
            <a:r>
              <a:rPr lang="en-US" sz="2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the full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processing chain ➡ </a:t>
            </a:r>
            <a:r>
              <a:rPr lang="en-US" sz="2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available data</a:t>
            </a:r>
          </a:p>
          <a:p>
            <a:pPr lvl="2"/>
            <a:r>
              <a:rPr lang="en-US" sz="1800" dirty="0">
                <a:latin typeface="Arial Narrow" panose="020B0606020202030204" pitchFamily="34" charset="0"/>
              </a:rPr>
              <a:t>With ability to drill down within that chain for processing status, </a:t>
            </a:r>
            <a:r>
              <a:rPr lang="en-US" sz="1800" dirty="0" smtClean="0">
                <a:latin typeface="Arial Narrow" panose="020B0606020202030204" pitchFamily="34" charset="0"/>
              </a:rPr>
              <a:t>data availability</a:t>
            </a:r>
            <a:r>
              <a:rPr lang="en-US" sz="1800" dirty="0">
                <a:latin typeface="Arial Narrow" panose="020B0606020202030204" pitchFamily="34" charset="0"/>
              </a:rPr>
              <a:t>, </a:t>
            </a:r>
            <a:r>
              <a:rPr lang="en-US" sz="1800" dirty="0" smtClean="0">
                <a:latin typeface="Arial Narrow" panose="020B0606020202030204" pitchFamily="34" charset="0"/>
              </a:rPr>
              <a:t>configuration </a:t>
            </a:r>
            <a:r>
              <a:rPr lang="en-US" sz="1800" dirty="0">
                <a:latin typeface="Arial Narrow" panose="020B0606020202030204" pitchFamily="34" charset="0"/>
              </a:rPr>
              <a:t>and so on, drawing on content in </a:t>
            </a:r>
            <a:r>
              <a:rPr lang="en-US" sz="1800" dirty="0" err="1">
                <a:latin typeface="Arial Narrow" panose="020B0606020202030204" pitchFamily="34" charset="0"/>
              </a:rPr>
              <a:t>prodsys</a:t>
            </a:r>
            <a:r>
              <a:rPr lang="en-US" sz="1800" dirty="0">
                <a:latin typeface="Arial Narrow" panose="020B0606020202030204" pitchFamily="34" charset="0"/>
              </a:rPr>
              <a:t>, AMI</a:t>
            </a:r>
            <a:r>
              <a:rPr lang="en-US" sz="1800" dirty="0" smtClean="0">
                <a:latin typeface="Arial Narrow" panose="020B0606020202030204" pitchFamily="34" charset="0"/>
              </a:rPr>
              <a:t>, </a:t>
            </a:r>
            <a:r>
              <a:rPr lang="en-US" sz="1800" dirty="0" err="1" smtClean="0">
                <a:latin typeface="Arial Narrow" panose="020B0606020202030204" pitchFamily="34" charset="0"/>
              </a:rPr>
              <a:t>Rucio</a:t>
            </a:r>
            <a:r>
              <a:rPr lang="en-US" sz="1800" dirty="0" smtClean="0">
                <a:latin typeface="Arial Narrow" panose="020B0606020202030204" pitchFamily="34" charset="0"/>
              </a:rPr>
              <a:t> </a:t>
            </a:r>
            <a:r>
              <a:rPr lang="en-US" sz="1800" dirty="0" err="1" smtClean="0">
                <a:latin typeface="Arial Narrow" panose="020B0606020202030204" pitchFamily="34" charset="0"/>
              </a:rPr>
              <a:t>etc</a:t>
            </a:r>
            <a:endParaRPr lang="en-US" sz="1800" dirty="0" smtClean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Data Sources:</a:t>
            </a:r>
          </a:p>
          <a:p>
            <a:pPr lvl="1"/>
            <a:r>
              <a:rPr lang="en-US" sz="2000" dirty="0" err="1" smtClean="0">
                <a:latin typeface="Arial Narrow" panose="020B0606020202030204" pitchFamily="34" charset="0"/>
              </a:rPr>
              <a:t>PanDA</a:t>
            </a:r>
            <a:r>
              <a:rPr lang="en-US" sz="2000" dirty="0" smtClean="0">
                <a:latin typeface="Arial Narrow" panose="020B0606020202030204" pitchFamily="34" charset="0"/>
              </a:rPr>
              <a:t>/JEDI</a:t>
            </a:r>
            <a:r>
              <a:rPr lang="en-US" sz="2000" dirty="0">
                <a:latin typeface="Arial Narrow" panose="020B0606020202030204" pitchFamily="34" charset="0"/>
              </a:rPr>
              <a:t>, DEFT, </a:t>
            </a:r>
            <a:r>
              <a:rPr lang="en-US" sz="2000" dirty="0" err="1">
                <a:latin typeface="Arial Narrow" panose="020B0606020202030204" pitchFamily="34" charset="0"/>
              </a:rPr>
              <a:t>Rucio</a:t>
            </a:r>
            <a:r>
              <a:rPr lang="en-US" sz="2000" dirty="0">
                <a:latin typeface="Arial Narrow" panose="020B0606020202030204" pitchFamily="34" charset="0"/>
              </a:rPr>
              <a:t>, AMI, AGIS, JIRA, </a:t>
            </a:r>
            <a:r>
              <a:rPr lang="en-US" sz="2000" dirty="0" err="1">
                <a:latin typeface="Arial Narrow" panose="020B0606020202030204" pitchFamily="34" charset="0"/>
              </a:rPr>
              <a:t>googledocs</a:t>
            </a:r>
            <a:r>
              <a:rPr lang="en-US" sz="2000" dirty="0">
                <a:latin typeface="Arial Narrow" panose="020B0606020202030204" pitchFamily="34" charset="0"/>
              </a:rPr>
              <a:t>, </a:t>
            </a:r>
            <a:r>
              <a:rPr lang="en-US" sz="2000" dirty="0" smtClean="0">
                <a:latin typeface="Arial Narrow" panose="020B0606020202030204" pitchFamily="34" charset="0"/>
              </a:rPr>
              <a:t>...</a:t>
            </a:r>
          </a:p>
          <a:p>
            <a:r>
              <a:rPr lang="en-US" sz="2800" dirty="0" smtClean="0">
                <a:latin typeface="Arial Narrow" panose="020B0606020202030204" pitchFamily="34" charset="0"/>
              </a:rPr>
              <a:t>Currently </a:t>
            </a:r>
            <a:r>
              <a:rPr lang="en-US" sz="2800" dirty="0">
                <a:latin typeface="Arial Narrow" panose="020B0606020202030204" pitchFamily="34" charset="0"/>
              </a:rPr>
              <a:t>R&amp;D project, proceed to realistic use cases after a May technical/planning </a:t>
            </a:r>
            <a:r>
              <a:rPr lang="en-US" sz="2800" dirty="0" smtClean="0">
                <a:latin typeface="Arial Narrow" panose="020B0606020202030204" pitchFamily="34" charset="0"/>
              </a:rPr>
              <a:t>meeting at </a:t>
            </a:r>
            <a:r>
              <a:rPr lang="en-US" sz="2800" dirty="0">
                <a:latin typeface="Arial Narrow" panose="020B0606020202030204" pitchFamily="34" charset="0"/>
              </a:rPr>
              <a:t>CERN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79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176464" cy="648072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CISP: Core Information about Scientific Papers</a:t>
            </a:r>
            <a:endParaRPr lang="ru-RU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114800" cy="5001419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 Narrow" panose="020B0606020202030204" pitchFamily="34" charset="0"/>
              </a:rPr>
              <a:t>Identifies the main components of scientific investigations </a:t>
            </a:r>
          </a:p>
          <a:p>
            <a:r>
              <a:rPr lang="en-US" sz="1800" dirty="0" smtClean="0">
                <a:latin typeface="Arial Narrow" panose="020B0606020202030204" pitchFamily="34" charset="0"/>
              </a:rPr>
              <a:t>Metadata about the content of scientific papers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CISP classes: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Goal of Investigation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Motivation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Object of investigation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Research Method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Experiment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Observation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Result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Conclusion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274638"/>
            <a:ext cx="4427984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EXPO: Ontology of scientific experiments</a:t>
            </a:r>
            <a:endParaRPr lang="ru-RU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36976" y="1124744"/>
            <a:ext cx="4114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 smtClean="0">
                <a:latin typeface="Arial Narrow" panose="020B0606020202030204" pitchFamily="34" charset="0"/>
              </a:rPr>
              <a:t>A very complete ontology about scientific </a:t>
            </a:r>
            <a:r>
              <a:rPr lang="en-US" sz="1900" dirty="0">
                <a:latin typeface="Arial Narrow" panose="020B0606020202030204" pitchFamily="34" charset="0"/>
              </a:rPr>
              <a:t>experiments proposed </a:t>
            </a:r>
            <a:r>
              <a:rPr lang="en-US" sz="1900" dirty="0" err="1">
                <a:latin typeface="Arial Narrow" panose="020B0606020202030204" pitchFamily="34" charset="0"/>
              </a:rPr>
              <a:t>proposed</a:t>
            </a:r>
            <a:r>
              <a:rPr lang="en-US" sz="1900" dirty="0">
                <a:latin typeface="Arial Narrow" panose="020B0606020202030204" pitchFamily="34" charset="0"/>
              </a:rPr>
              <a:t> at the University </a:t>
            </a:r>
            <a:r>
              <a:rPr lang="en-US" sz="1900" dirty="0" smtClean="0">
                <a:latin typeface="Arial Narrow" panose="020B0606020202030204" pitchFamily="34" charset="0"/>
              </a:rPr>
              <a:t>of Wales</a:t>
            </a:r>
            <a:r>
              <a:rPr lang="en-US" sz="1900" dirty="0">
                <a:latin typeface="Arial Narrow" panose="020B0606020202030204" pitchFamily="34" charset="0"/>
              </a:rPr>
              <a:t>, </a:t>
            </a:r>
            <a:r>
              <a:rPr lang="en-US" sz="1900" dirty="0" err="1">
                <a:latin typeface="Arial Narrow" panose="020B0606020202030204" pitchFamily="34" charset="0"/>
              </a:rPr>
              <a:t>Aberystwyth</a:t>
            </a:r>
            <a:endParaRPr lang="en-US" sz="1900" dirty="0" smtClean="0">
              <a:latin typeface="Arial Narrow" panose="020B0606020202030204" pitchFamily="34" charset="0"/>
            </a:endParaRPr>
          </a:p>
          <a:p>
            <a:r>
              <a:rPr lang="en-US" sz="1900" dirty="0" smtClean="0">
                <a:latin typeface="Arial Narrow" panose="020B0606020202030204" pitchFamily="34" charset="0"/>
              </a:rPr>
              <a:t>~200 concepts to allow providing a formal description of experiments for efficient analysis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EXPO classes: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Experimental design strategy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Fact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Field of study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Procedure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Variable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Experimental technology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Scientific activity</a:t>
            </a:r>
          </a:p>
          <a:p>
            <a:pPr lvl="1"/>
            <a:r>
              <a:rPr lang="en-US" sz="2000" dirty="0" err="1" smtClean="0">
                <a:latin typeface="Arial Narrow" panose="020B0606020202030204" pitchFamily="34" charset="0"/>
              </a:rPr>
              <a:t>Hypotesis</a:t>
            </a:r>
            <a:r>
              <a:rPr lang="en-US" sz="2000" dirty="0" smtClean="0">
                <a:latin typeface="Arial Narrow" panose="020B0606020202030204" pitchFamily="34" charset="0"/>
              </a:rPr>
              <a:t> forming</a:t>
            </a: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Interpreting results</a:t>
            </a:r>
          </a:p>
        </p:txBody>
      </p:sp>
    </p:spTree>
    <p:extLst>
      <p:ext uri="{BB962C8B-B14F-4D97-AF65-F5344CB8AC3E}">
        <p14:creationId xmlns:p14="http://schemas.microsoft.com/office/powerpoint/2010/main" val="424329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EXPO fragment</a:t>
            </a:r>
            <a:endParaRPr lang="ru-RU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69052" cy="59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25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90"/>
                </a:solidFill>
                <a:latin typeface="Century Gothic"/>
                <a:cs typeface="Century Gothic"/>
              </a:rPr>
              <a:t>Detector Final </a:t>
            </a:r>
            <a:r>
              <a:rPr lang="en-US" sz="2800" dirty="0" smtClean="0">
                <a:solidFill>
                  <a:srgbClr val="000090"/>
                </a:solidFill>
                <a:latin typeface="Century Gothic"/>
                <a:cs typeface="Century Gothic"/>
              </a:rPr>
              <a:t>State</a:t>
            </a:r>
            <a:endParaRPr lang="ru-RU" sz="2800" dirty="0"/>
          </a:p>
        </p:txBody>
      </p:sp>
      <p:pic>
        <p:nvPicPr>
          <p:cNvPr id="4" name="Picture 7" descr="FinalStateSchematicView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55491"/>
            <a:ext cx="7632848" cy="530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3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ATLAS Data Analysis Ontology Classes</a:t>
            </a:r>
            <a:endParaRPr lang="ru-RU" sz="28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544616"/>
          </a:xfrm>
        </p:spPr>
        <p:txBody>
          <a:bodyPr>
            <a:normAutofit fontScale="47500" lnSpcReduction="20000"/>
          </a:bodyPr>
          <a:lstStyle/>
          <a:p>
            <a:r>
              <a:rPr lang="en-US" sz="3300" dirty="0" smtClean="0">
                <a:latin typeface="Arial Narrow" panose="020B0606020202030204" pitchFamily="34" charset="0"/>
              </a:rPr>
              <a:t>Data Analysis Description:</a:t>
            </a:r>
          </a:p>
          <a:p>
            <a:pPr lvl="1"/>
            <a:r>
              <a:rPr lang="en-US" sz="2500" dirty="0">
                <a:solidFill>
                  <a:srgbClr val="FF0000"/>
                </a:solidFill>
                <a:latin typeface="Arial Narrow" panose="020B0606020202030204" pitchFamily="34" charset="0"/>
              </a:rPr>
              <a:t>Data Analysis Unique Identifier [</a:t>
            </a:r>
            <a:r>
              <a:rPr lang="en-US" sz="2500" dirty="0" err="1">
                <a:solidFill>
                  <a:srgbClr val="FF0000"/>
                </a:solidFill>
                <a:latin typeface="Arial Narrow" panose="020B0606020202030204" pitchFamily="34" charset="0"/>
              </a:rPr>
              <a:t>Ref.Code</a:t>
            </a:r>
            <a:r>
              <a:rPr lang="en-US" sz="2500" dirty="0">
                <a:solidFill>
                  <a:srgbClr val="FF0000"/>
                </a:solidFill>
                <a:latin typeface="Arial Narrow" panose="020B0606020202030204" pitchFamily="34" charset="0"/>
              </a:rPr>
              <a:t> from GLANCE “TOPQ-2016-03”]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Short </a:t>
            </a:r>
            <a:r>
              <a:rPr lang="en-US" sz="2500" dirty="0">
                <a:latin typeface="Arial Narrow" panose="020B0606020202030204" pitchFamily="34" charset="0"/>
              </a:rPr>
              <a:t>Title [“MS </a:t>
            </a:r>
            <a:r>
              <a:rPr lang="en-US" sz="2500" dirty="0" err="1">
                <a:latin typeface="Arial Narrow" panose="020B0606020202030204" pitchFamily="34" charset="0"/>
              </a:rPr>
              <a:t>dilepton</a:t>
            </a:r>
            <a:r>
              <a:rPr lang="en-US" sz="2500" dirty="0">
                <a:latin typeface="Arial Narrow" panose="020B0606020202030204" pitchFamily="34" charset="0"/>
              </a:rPr>
              <a:t> top mass at 8 </a:t>
            </a:r>
            <a:r>
              <a:rPr lang="en-US" sz="2500" dirty="0" err="1">
                <a:latin typeface="Arial Narrow" panose="020B0606020202030204" pitchFamily="34" charset="0"/>
              </a:rPr>
              <a:t>TeV</a:t>
            </a:r>
            <a:r>
              <a:rPr lang="en-US" sz="2500" dirty="0">
                <a:latin typeface="Arial Narrow" panose="020B0606020202030204" pitchFamily="34" charset="0"/>
              </a:rPr>
              <a:t>”]</a:t>
            </a:r>
            <a:endParaRPr lang="en-US" sz="25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2500" dirty="0">
                <a:latin typeface="Arial Narrow" panose="020B0606020202030204" pitchFamily="34" charset="0"/>
              </a:rPr>
              <a:t>Full Title [“Measurement of the Top Quark Mass in the </a:t>
            </a:r>
            <a:r>
              <a:rPr lang="en-US" sz="2500" dirty="0" err="1">
                <a:latin typeface="Arial Narrow" panose="020B0606020202030204" pitchFamily="34" charset="0"/>
              </a:rPr>
              <a:t>dilepton</a:t>
            </a:r>
            <a:r>
              <a:rPr lang="en-US" sz="2500" dirty="0">
                <a:latin typeface="Arial Narrow" panose="020B0606020202030204" pitchFamily="34" charset="0"/>
              </a:rPr>
              <a:t> channel </a:t>
            </a:r>
            <a:r>
              <a:rPr lang="en-US" sz="2500" dirty="0" smtClean="0">
                <a:latin typeface="Arial Narrow" panose="020B0606020202030204" pitchFamily="34" charset="0"/>
              </a:rPr>
              <a:t>from 8 </a:t>
            </a:r>
            <a:r>
              <a:rPr lang="en-US" sz="2500" dirty="0" err="1">
                <a:latin typeface="Arial Narrow" panose="020B0606020202030204" pitchFamily="34" charset="0"/>
              </a:rPr>
              <a:t>TeV</a:t>
            </a:r>
            <a:r>
              <a:rPr lang="en-US" sz="2500" dirty="0">
                <a:latin typeface="Arial Narrow" panose="020B0606020202030204" pitchFamily="34" charset="0"/>
              </a:rPr>
              <a:t> ATLAS Data</a:t>
            </a:r>
            <a:r>
              <a:rPr lang="en-US" sz="2500" dirty="0" smtClean="0">
                <a:latin typeface="Arial Narrow" panose="020B0606020202030204" pitchFamily="34" charset="0"/>
              </a:rPr>
              <a:t>”]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Analysis Team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Status (active, finished,…)</a:t>
            </a:r>
          </a:p>
          <a:p>
            <a:r>
              <a:rPr lang="en-US" sz="3300" dirty="0">
                <a:latin typeface="Arial Narrow" panose="020B0606020202030204" pitchFamily="34" charset="0"/>
              </a:rPr>
              <a:t>Experimental </a:t>
            </a:r>
            <a:r>
              <a:rPr lang="en-US" sz="3300" dirty="0" smtClean="0">
                <a:latin typeface="Arial Narrow" panose="020B0606020202030204" pitchFamily="34" charset="0"/>
              </a:rPr>
              <a:t>model:</a:t>
            </a:r>
            <a:endParaRPr lang="en-US" sz="3300" dirty="0">
              <a:latin typeface="Arial Narrow" panose="020B0606020202030204" pitchFamily="34" charset="0"/>
            </a:endParaRP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Detector Final State: </a:t>
            </a:r>
          </a:p>
          <a:p>
            <a:pPr lvl="2"/>
            <a:r>
              <a:rPr lang="en-US" sz="2300" dirty="0">
                <a:latin typeface="Arial Narrow" panose="020B0606020202030204" pitchFamily="34" charset="0"/>
              </a:rPr>
              <a:t>Luminosity [8 </a:t>
            </a:r>
            <a:r>
              <a:rPr lang="en-US" sz="2300" dirty="0" err="1" smtClean="0">
                <a:latin typeface="Arial Narrow" panose="020B0606020202030204" pitchFamily="34" charset="0"/>
              </a:rPr>
              <a:t>TeV</a:t>
            </a:r>
            <a:r>
              <a:rPr lang="en-US" sz="2300" dirty="0" smtClean="0">
                <a:latin typeface="Arial Narrow" panose="020B0606020202030204" pitchFamily="34" charset="0"/>
              </a:rPr>
              <a:t>, …]</a:t>
            </a:r>
          </a:p>
          <a:p>
            <a:pPr lvl="2"/>
            <a:r>
              <a:rPr lang="en-US" sz="2300" dirty="0">
                <a:latin typeface="Arial Narrow" panose="020B0606020202030204" pitchFamily="34" charset="0"/>
              </a:rPr>
              <a:t>Energy [20 femtobarn⁻</a:t>
            </a:r>
            <a:r>
              <a:rPr lang="en-US" sz="2300" dirty="0" smtClean="0">
                <a:latin typeface="Arial Narrow" panose="020B0606020202030204" pitchFamily="34" charset="0"/>
              </a:rPr>
              <a:t>¹, …]</a:t>
            </a:r>
          </a:p>
          <a:p>
            <a:pPr lvl="2"/>
            <a:r>
              <a:rPr lang="en-US" sz="2300" dirty="0">
                <a:latin typeface="Arial Narrow" panose="020B0606020202030204" pitchFamily="34" charset="0"/>
              </a:rPr>
              <a:t>Data </a:t>
            </a:r>
            <a:r>
              <a:rPr lang="en-US" sz="2300" dirty="0" smtClean="0">
                <a:latin typeface="Arial Narrow" panose="020B0606020202030204" pitchFamily="34" charset="0"/>
              </a:rPr>
              <a:t>Used [Run 1, Run 2, …]</a:t>
            </a:r>
          </a:p>
          <a:p>
            <a:pPr lvl="2"/>
            <a:r>
              <a:rPr lang="en-US" sz="2300" dirty="0" smtClean="0">
                <a:latin typeface="Arial Narrow" panose="020B0606020202030204" pitchFamily="34" charset="0"/>
              </a:rPr>
              <a:t>Year [YYYY]</a:t>
            </a:r>
          </a:p>
          <a:p>
            <a:pPr lvl="2"/>
            <a:r>
              <a:rPr lang="en-US" sz="2300" dirty="0" smtClean="0">
                <a:latin typeface="Arial Narrow" panose="020B0606020202030204" pitchFamily="34" charset="0"/>
              </a:rPr>
              <a:t>Other parameters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SW Release 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ATLAS Data Samples</a:t>
            </a:r>
          </a:p>
          <a:p>
            <a:pPr lvl="2"/>
            <a:r>
              <a:rPr lang="en-US" sz="2100" dirty="0" smtClean="0">
                <a:latin typeface="Arial Narrow" panose="020B0606020202030204" pitchFamily="34" charset="0"/>
              </a:rPr>
              <a:t>Monte Carlo data samples</a:t>
            </a:r>
          </a:p>
          <a:p>
            <a:pPr lvl="2"/>
            <a:r>
              <a:rPr lang="en-US" sz="2100" dirty="0" smtClean="0">
                <a:latin typeface="Arial Narrow" panose="020B0606020202030204" pitchFamily="34" charset="0"/>
              </a:rPr>
              <a:t>LHC Data Samples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Data </a:t>
            </a:r>
            <a:r>
              <a:rPr lang="en-US" sz="2500" dirty="0">
                <a:latin typeface="Arial Narrow" panose="020B0606020202030204" pitchFamily="34" charset="0"/>
              </a:rPr>
              <a:t>Processing </a:t>
            </a:r>
            <a:r>
              <a:rPr lang="en-US" sz="2500" dirty="0" smtClean="0">
                <a:latin typeface="Arial Narrow" panose="020B0606020202030204" pitchFamily="34" charset="0"/>
              </a:rPr>
              <a:t>Chain</a:t>
            </a:r>
          </a:p>
          <a:p>
            <a:pPr lvl="2"/>
            <a:r>
              <a:rPr lang="en-US" sz="2300" dirty="0" smtClean="0">
                <a:latin typeface="Arial Narrow" panose="020B0606020202030204" pitchFamily="34" charset="0"/>
              </a:rPr>
              <a:t>LHC Data Processing</a:t>
            </a:r>
            <a:endParaRPr lang="en-US" sz="2300" dirty="0">
              <a:latin typeface="Arial Narrow" panose="020B0606020202030204" pitchFamily="34" charset="0"/>
            </a:endParaRPr>
          </a:p>
          <a:p>
            <a:pPr lvl="2"/>
            <a:r>
              <a:rPr lang="en-US" sz="2300" dirty="0" smtClean="0">
                <a:latin typeface="Arial Narrow" panose="020B0606020202030204" pitchFamily="34" charset="0"/>
              </a:rPr>
              <a:t>Monte-Carlo Data Processing</a:t>
            </a:r>
            <a:endParaRPr lang="en-US" sz="2300" dirty="0">
              <a:latin typeface="Arial Narrow" panose="020B0606020202030204" pitchFamily="34" charset="0"/>
            </a:endParaRPr>
          </a:p>
          <a:p>
            <a:r>
              <a:rPr lang="en-US" sz="3300" dirty="0" smtClean="0">
                <a:latin typeface="Arial Narrow" panose="020B0606020202030204" pitchFamily="34" charset="0"/>
              </a:rPr>
              <a:t>Data analysis is classified by the following categories: 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Physical topics (</a:t>
            </a:r>
            <a:r>
              <a:rPr lang="en-US" sz="2500" dirty="0">
                <a:latin typeface="Arial Narrow" panose="020B0606020202030204" pitchFamily="34" charset="0"/>
              </a:rPr>
              <a:t>Standard Model </a:t>
            </a:r>
            <a:r>
              <a:rPr lang="en-US" sz="2500" dirty="0" smtClean="0">
                <a:latin typeface="Arial Narrow" panose="020B0606020202030204" pitchFamily="34" charset="0"/>
              </a:rPr>
              <a:t>physics, </a:t>
            </a:r>
            <a:r>
              <a:rPr lang="en-US" sz="2500" dirty="0">
                <a:latin typeface="Arial Narrow" panose="020B0606020202030204" pitchFamily="34" charset="0"/>
              </a:rPr>
              <a:t>Higgs </a:t>
            </a:r>
            <a:r>
              <a:rPr lang="en-US" sz="2500" dirty="0" smtClean="0">
                <a:latin typeface="Arial Narrow" panose="020B0606020202030204" pitchFamily="34" charset="0"/>
              </a:rPr>
              <a:t>physics, SUSY, </a:t>
            </a:r>
            <a:r>
              <a:rPr lang="en-US" sz="2500" dirty="0">
                <a:latin typeface="Arial Narrow" panose="020B0606020202030204" pitchFamily="34" charset="0"/>
              </a:rPr>
              <a:t>B-physics and light </a:t>
            </a:r>
            <a:r>
              <a:rPr lang="en-US" sz="2500" dirty="0" smtClean="0">
                <a:latin typeface="Arial Narrow" panose="020B0606020202030204" pitchFamily="34" charset="0"/>
              </a:rPr>
              <a:t>states, Exotics, </a:t>
            </a:r>
            <a:r>
              <a:rPr lang="en-US" sz="2500" dirty="0">
                <a:latin typeface="Arial Narrow" panose="020B0606020202030204" pitchFamily="34" charset="0"/>
              </a:rPr>
              <a:t>Top </a:t>
            </a:r>
            <a:r>
              <a:rPr lang="en-US" sz="2500" dirty="0" smtClean="0">
                <a:latin typeface="Arial Narrow" panose="020B0606020202030204" pitchFamily="34" charset="0"/>
              </a:rPr>
              <a:t>physics, …)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Physical groups </a:t>
            </a:r>
            <a:r>
              <a:rPr lang="en-US" sz="2500" dirty="0">
                <a:latin typeface="Arial Narrow" panose="020B0606020202030204" pitchFamily="34" charset="0"/>
              </a:rPr>
              <a:t>(FTAG, BPHY, REPR, TOPQ, ANALYSIS, </a:t>
            </a:r>
            <a:r>
              <a:rPr lang="en-US" sz="2500" dirty="0" smtClean="0">
                <a:latin typeface="Arial Narrow" panose="020B0606020202030204" pitchFamily="34" charset="0"/>
              </a:rPr>
              <a:t>Exotics, </a:t>
            </a:r>
            <a:r>
              <a:rPr lang="en-US" sz="2500" dirty="0" err="1" smtClean="0">
                <a:latin typeface="Arial Narrow" panose="020B0606020202030204" pitchFamily="34" charset="0"/>
              </a:rPr>
              <a:t>etc</a:t>
            </a:r>
            <a:r>
              <a:rPr lang="en-US" sz="2500" dirty="0" smtClean="0">
                <a:latin typeface="Arial Narrow" panose="020B0606020202030204" pitchFamily="34" charset="0"/>
              </a:rPr>
              <a:t>)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Sub Groups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Project </a:t>
            </a:r>
            <a:r>
              <a:rPr lang="en-US" sz="2500" dirty="0">
                <a:latin typeface="Arial Narrow" panose="020B0606020202030204" pitchFamily="34" charset="0"/>
              </a:rPr>
              <a:t>(mc12_8TeV, </a:t>
            </a:r>
            <a:r>
              <a:rPr lang="en-US" sz="2500" dirty="0" smtClean="0">
                <a:latin typeface="Arial Narrow" panose="020B0606020202030204" pitchFamily="34" charset="0"/>
              </a:rPr>
              <a:t>mc12_13TeV, data10_7TeV</a:t>
            </a:r>
            <a:r>
              <a:rPr lang="en-US" sz="2500" dirty="0">
                <a:latin typeface="Arial Narrow" panose="020B0606020202030204" pitchFamily="34" charset="0"/>
              </a:rPr>
              <a:t>, </a:t>
            </a:r>
            <a:r>
              <a:rPr lang="en-US" sz="2500" dirty="0" smtClean="0">
                <a:latin typeface="Arial Narrow" panose="020B0606020202030204" pitchFamily="34" charset="0"/>
              </a:rPr>
              <a:t>data11_2p76TeV, …)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Campaign/</a:t>
            </a:r>
            <a:r>
              <a:rPr lang="en-US" sz="2500" dirty="0" err="1" smtClean="0">
                <a:latin typeface="Arial Narrow" panose="020B0606020202030204" pitchFamily="34" charset="0"/>
              </a:rPr>
              <a:t>subcampaign</a:t>
            </a:r>
            <a:r>
              <a:rPr lang="en-US" sz="2500" dirty="0" smtClean="0">
                <a:latin typeface="Arial Narrow" panose="020B0606020202030204" pitchFamily="34" charset="0"/>
              </a:rPr>
              <a:t> 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Domain of experiment (NML Classification, Library of Congress, DDC (Dewey) Classification)</a:t>
            </a:r>
          </a:p>
          <a:p>
            <a:r>
              <a:rPr lang="en-US" sz="3300" dirty="0" smtClean="0">
                <a:latin typeface="Arial Narrow" panose="020B0606020202030204" pitchFamily="34" charset="0"/>
              </a:rPr>
              <a:t>Experimental Results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Publications &amp; </a:t>
            </a:r>
            <a:r>
              <a:rPr lang="en-US" sz="2500" dirty="0" err="1" smtClean="0">
                <a:latin typeface="Arial Narrow" panose="020B0606020202030204" pitchFamily="34" charset="0"/>
              </a:rPr>
              <a:t>Conf</a:t>
            </a:r>
            <a:r>
              <a:rPr lang="en-US" sz="2500" dirty="0" smtClean="0">
                <a:latin typeface="Arial Narrow" panose="020B0606020202030204" pitchFamily="34" charset="0"/>
              </a:rPr>
              <a:t> Notes</a:t>
            </a:r>
          </a:p>
          <a:p>
            <a:endParaRPr lang="en-US" sz="2000" dirty="0" smtClean="0">
              <a:latin typeface="Arial Narrow" panose="020B0606020202030204" pitchFamily="34" charset="0"/>
            </a:endParaRPr>
          </a:p>
          <a:p>
            <a:pPr lvl="1"/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82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25452"/>
            <a:ext cx="4916886" cy="368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4114800" cy="5073427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>
                <a:latin typeface="Arial Narrow" panose="020B0606020202030204" pitchFamily="34" charset="0"/>
              </a:rPr>
              <a:t>Detector </a:t>
            </a:r>
            <a:r>
              <a:rPr lang="en-US" sz="2600" dirty="0">
                <a:latin typeface="Arial Narrow" panose="020B0606020202030204" pitchFamily="34" charset="0"/>
              </a:rPr>
              <a:t>Final State: </a:t>
            </a:r>
          </a:p>
          <a:p>
            <a:pPr lvl="1"/>
            <a:r>
              <a:rPr lang="en-US" sz="2000" dirty="0">
                <a:latin typeface="Arial Narrow" panose="020B0606020202030204" pitchFamily="34" charset="0"/>
              </a:rPr>
              <a:t>Luminosity </a:t>
            </a:r>
            <a:endParaRPr lang="en-US" sz="20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2000" dirty="0" smtClean="0">
                <a:latin typeface="Arial Narrow" panose="020B0606020202030204" pitchFamily="34" charset="0"/>
              </a:rPr>
              <a:t>Energy</a:t>
            </a:r>
            <a:endParaRPr lang="en-US" sz="2000" dirty="0">
              <a:latin typeface="Arial Narrow" panose="020B0606020202030204" pitchFamily="34" charset="0"/>
            </a:endParaRPr>
          </a:p>
          <a:p>
            <a:pPr lvl="1"/>
            <a:r>
              <a:rPr lang="en-US" sz="2000" dirty="0">
                <a:latin typeface="Arial Narrow" panose="020B0606020202030204" pitchFamily="34" charset="0"/>
              </a:rPr>
              <a:t>Data </a:t>
            </a:r>
            <a:r>
              <a:rPr lang="en-US" sz="2000" dirty="0" smtClean="0">
                <a:latin typeface="Arial Narrow" panose="020B0606020202030204" pitchFamily="34" charset="0"/>
              </a:rPr>
              <a:t>Used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600" dirty="0">
                <a:latin typeface="Arial Narrow" panose="020B0606020202030204" pitchFamily="34" charset="0"/>
              </a:rPr>
              <a:t>SW </a:t>
            </a:r>
            <a:r>
              <a:rPr lang="en-US" sz="2600" dirty="0" smtClean="0">
                <a:latin typeface="Arial Narrow" panose="020B0606020202030204" pitchFamily="34" charset="0"/>
              </a:rPr>
              <a:t>Release </a:t>
            </a:r>
          </a:p>
          <a:p>
            <a:r>
              <a:rPr lang="en-US" sz="2700" dirty="0">
                <a:latin typeface="Arial Narrow" panose="020B0606020202030204" pitchFamily="34" charset="0"/>
              </a:rPr>
              <a:t>Data Processing Chain</a:t>
            </a:r>
          </a:p>
          <a:p>
            <a:pPr lvl="1"/>
            <a:r>
              <a:rPr lang="en-US" sz="2500" dirty="0">
                <a:latin typeface="Arial Narrow" panose="020B0606020202030204" pitchFamily="34" charset="0"/>
              </a:rPr>
              <a:t>LHC Data </a:t>
            </a:r>
            <a:r>
              <a:rPr lang="en-US" sz="2500" dirty="0" smtClean="0">
                <a:latin typeface="Arial Narrow" panose="020B0606020202030204" pitchFamily="34" charset="0"/>
              </a:rPr>
              <a:t>Processing</a:t>
            </a:r>
          </a:p>
          <a:p>
            <a:pPr lvl="2"/>
            <a:r>
              <a:rPr lang="en-US" sz="1800" dirty="0">
                <a:latin typeface="Arial Narrow" panose="020B0606020202030204" pitchFamily="34" charset="0"/>
              </a:rPr>
              <a:t>Trigger </a:t>
            </a:r>
          </a:p>
          <a:p>
            <a:pPr lvl="2"/>
            <a:r>
              <a:rPr lang="en-US" sz="1800" dirty="0">
                <a:latin typeface="Arial Narrow" panose="020B0606020202030204" pitchFamily="34" charset="0"/>
              </a:rPr>
              <a:t>Reconstruction</a:t>
            </a:r>
          </a:p>
          <a:p>
            <a:pPr lvl="2"/>
            <a:r>
              <a:rPr lang="en-US" sz="1800" dirty="0">
                <a:latin typeface="Arial Narrow" panose="020B0606020202030204" pitchFamily="34" charset="0"/>
              </a:rPr>
              <a:t>Derivation</a:t>
            </a:r>
          </a:p>
          <a:p>
            <a:pPr lvl="1"/>
            <a:r>
              <a:rPr lang="en-US" sz="2500" dirty="0" smtClean="0">
                <a:latin typeface="Arial Narrow" panose="020B0606020202030204" pitchFamily="34" charset="0"/>
              </a:rPr>
              <a:t>Monte-Carlo </a:t>
            </a:r>
            <a:r>
              <a:rPr lang="en-US" sz="2500" dirty="0">
                <a:latin typeface="Arial Narrow" panose="020B0606020202030204" pitchFamily="34" charset="0"/>
              </a:rPr>
              <a:t>Data Processing</a:t>
            </a:r>
          </a:p>
          <a:p>
            <a:pPr lvl="2"/>
            <a:r>
              <a:rPr lang="en-US" sz="1900" dirty="0">
                <a:latin typeface="Arial Narrow" panose="020B0606020202030204" pitchFamily="34" charset="0"/>
              </a:rPr>
              <a:t>Generation</a:t>
            </a:r>
          </a:p>
          <a:p>
            <a:pPr lvl="2"/>
            <a:r>
              <a:rPr lang="en-US" sz="1900" dirty="0">
                <a:latin typeface="Arial Narrow" panose="020B0606020202030204" pitchFamily="34" charset="0"/>
              </a:rPr>
              <a:t>Simulation</a:t>
            </a:r>
          </a:p>
          <a:p>
            <a:pPr lvl="2"/>
            <a:r>
              <a:rPr lang="en-US" sz="1900" dirty="0">
                <a:latin typeface="Arial Narrow" panose="020B0606020202030204" pitchFamily="34" charset="0"/>
              </a:rPr>
              <a:t>Digitization</a:t>
            </a:r>
          </a:p>
          <a:p>
            <a:pPr lvl="2"/>
            <a:r>
              <a:rPr lang="en-US" sz="1900" dirty="0">
                <a:latin typeface="Arial Narrow" panose="020B0606020202030204" pitchFamily="34" charset="0"/>
              </a:rPr>
              <a:t>Reconstruction</a:t>
            </a:r>
          </a:p>
          <a:p>
            <a:pPr lvl="2"/>
            <a:r>
              <a:rPr lang="en-US" sz="1900" dirty="0">
                <a:latin typeface="Arial Narrow" panose="020B0606020202030204" pitchFamily="34" charset="0"/>
              </a:rPr>
              <a:t>Derivation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457200" lvl="1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Experimental model</a:t>
            </a:r>
            <a:endParaRPr lang="ru-RU" sz="28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3424990" y="1135756"/>
            <a:ext cx="288032" cy="9355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1357309"/>
            <a:ext cx="475252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We can use </a:t>
            </a:r>
            <a:r>
              <a:rPr lang="en-US" sz="1400" dirty="0" err="1" smtClean="0">
                <a:latin typeface="Arial Narrow" panose="020B0606020202030204" pitchFamily="34" charset="0"/>
              </a:rPr>
              <a:t>DetectorFinalState</a:t>
            </a:r>
            <a:r>
              <a:rPr lang="en-US" sz="1400" dirty="0" smtClean="0">
                <a:latin typeface="Arial Narrow" panose="020B0606020202030204" pitchFamily="34" charset="0"/>
              </a:rPr>
              <a:t> ontology, proposed in this paper:  </a:t>
            </a:r>
          </a:p>
          <a:p>
            <a:r>
              <a:rPr lang="en-US" sz="1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http</a:t>
            </a:r>
            <a:r>
              <a:rPr lang="en-US" sz="1200" i="1" dirty="0">
                <a:solidFill>
                  <a:srgbClr val="0070C0"/>
                </a:solidFill>
                <a:latin typeface="Arial Narrow" panose="020B0606020202030204" pitchFamily="34" charset="0"/>
              </a:rPr>
              <a:t>://dase.cs.wright.edu/sites/default/files/WOP2015_pattern_abstract_5.pdf</a:t>
            </a:r>
            <a:endParaRPr lang="ru-RU" sz="1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13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ATLAS Data Samples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517441"/>
            <a:ext cx="6048672" cy="2843555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 Narrow" panose="020B0606020202030204" pitchFamily="34" charset="0"/>
              </a:rPr>
              <a:t>Data samples</a:t>
            </a:r>
          </a:p>
          <a:p>
            <a:pPr lvl="1"/>
            <a:r>
              <a:rPr lang="en-US" sz="2400" dirty="0">
                <a:latin typeface="Arial Narrow" panose="020B0606020202030204" pitchFamily="34" charset="0"/>
              </a:rPr>
              <a:t>Signal</a:t>
            </a:r>
          </a:p>
          <a:p>
            <a:pPr lvl="2"/>
            <a:r>
              <a:rPr lang="en-US" sz="2000" dirty="0">
                <a:latin typeface="Arial Narrow" panose="020B0606020202030204" pitchFamily="34" charset="0"/>
              </a:rPr>
              <a:t>Production </a:t>
            </a:r>
            <a:r>
              <a:rPr lang="en-US" sz="1600" dirty="0">
                <a:latin typeface="Arial Narrow" panose="020B0606020202030204" pitchFamily="34" charset="0"/>
              </a:rPr>
              <a:t>(</a:t>
            </a:r>
            <a:r>
              <a:rPr lang="en-US" sz="1600" dirty="0" err="1">
                <a:latin typeface="Arial Narrow" panose="020B0606020202030204" pitchFamily="34" charset="0"/>
              </a:rPr>
              <a:t>ggF</a:t>
            </a:r>
            <a:r>
              <a:rPr lang="en-US" sz="1600" dirty="0">
                <a:latin typeface="Arial Narrow" panose="020B0606020202030204" pitchFamily="34" charset="0"/>
              </a:rPr>
              <a:t>, VBF, VH, </a:t>
            </a:r>
            <a:r>
              <a:rPr lang="en-US" sz="1600" dirty="0" err="1">
                <a:latin typeface="Arial Narrow" panose="020B0606020202030204" pitchFamily="34" charset="0"/>
              </a:rPr>
              <a:t>ttH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  <a:p>
            <a:pPr lvl="2"/>
            <a:r>
              <a:rPr lang="en-US" sz="2000" dirty="0">
                <a:latin typeface="Arial Narrow" panose="020B0606020202030204" pitchFamily="34" charset="0"/>
              </a:rPr>
              <a:t>Decay</a:t>
            </a:r>
          </a:p>
          <a:p>
            <a:pPr lvl="1"/>
            <a:r>
              <a:rPr lang="en-US" sz="2400" dirty="0" smtClean="0">
                <a:latin typeface="Arial Narrow" panose="020B0606020202030204" pitchFamily="34" charset="0"/>
              </a:rPr>
              <a:t>Background	</a:t>
            </a:r>
          </a:p>
          <a:p>
            <a:pPr lvl="2"/>
            <a:r>
              <a:rPr lang="en-US" sz="2000" dirty="0" smtClean="0">
                <a:latin typeface="Arial Narrow" panose="020B0606020202030204" pitchFamily="34" charset="0"/>
              </a:rPr>
              <a:t>Category </a:t>
            </a:r>
            <a:r>
              <a:rPr lang="en-US" sz="1600" dirty="0" smtClean="0">
                <a:latin typeface="Arial Narrow" panose="020B0606020202030204" pitchFamily="34" charset="0"/>
              </a:rPr>
              <a:t>(Top, WW, ZV, ZX, Higgs)</a:t>
            </a:r>
          </a:p>
          <a:p>
            <a:pPr lvl="2"/>
            <a:r>
              <a:rPr lang="en-US" sz="2000" dirty="0" smtClean="0">
                <a:latin typeface="Arial Narrow" panose="020B0606020202030204" pitchFamily="34" charset="0"/>
              </a:rPr>
              <a:t>Process </a:t>
            </a:r>
            <a:r>
              <a:rPr lang="en-US" sz="1600" dirty="0" smtClean="0">
                <a:latin typeface="Arial Narrow" panose="020B0606020202030204" pitchFamily="34" charset="0"/>
              </a:rPr>
              <a:t>(</a:t>
            </a:r>
            <a:r>
              <a:rPr lang="en-US" sz="1600" dirty="0" err="1">
                <a:latin typeface="Arial Narrow" panose="020B0606020202030204" pitchFamily="34" charset="0"/>
              </a:rPr>
              <a:t>t¯t</a:t>
            </a:r>
            <a:r>
              <a:rPr lang="en-US" sz="1600" dirty="0">
                <a:latin typeface="Arial Narrow" panose="020B0606020202030204" pitchFamily="34" charset="0"/>
              </a:rPr>
              <a:t>+ </a:t>
            </a:r>
            <a:r>
              <a:rPr lang="en-US" sz="1600" dirty="0" smtClean="0">
                <a:latin typeface="Arial Narrow" panose="020B0606020202030204" pitchFamily="34" charset="0"/>
              </a:rPr>
              <a:t>boson, </a:t>
            </a:r>
            <a:r>
              <a:rPr lang="en-US" sz="1600" dirty="0">
                <a:latin typeface="Arial Narrow" panose="020B0606020202030204" pitchFamily="34" charset="0"/>
              </a:rPr>
              <a:t>t + </a:t>
            </a:r>
            <a:r>
              <a:rPr lang="en-US" sz="1600" dirty="0" smtClean="0">
                <a:latin typeface="Arial Narrow" panose="020B0606020202030204" pitchFamily="34" charset="0"/>
              </a:rPr>
              <a:t>boson, WW, ZZ, …)</a:t>
            </a:r>
          </a:p>
          <a:p>
            <a:pPr lvl="2"/>
            <a:r>
              <a:rPr lang="en-US" sz="2000" dirty="0" smtClean="0">
                <a:latin typeface="Arial Narrow" panose="020B0606020202030204" pitchFamily="34" charset="0"/>
              </a:rPr>
              <a:t>Generator </a:t>
            </a:r>
            <a:r>
              <a:rPr lang="en-US" sz="1600" dirty="0" smtClean="0">
                <a:latin typeface="Arial Narrow" panose="020B0606020202030204" pitchFamily="34" charset="0"/>
              </a:rPr>
              <a:t>(MADGRAPH, POWHEG, SHERPA, Pythia,</a:t>
            </a:r>
            <a:r>
              <a:rPr lang="en-US" sz="1600" dirty="0">
                <a:latin typeface="Arial Narrow" panose="020B0606020202030204" pitchFamily="34" charset="0"/>
              </a:rPr>
              <a:t> Pythia8</a:t>
            </a:r>
            <a:r>
              <a:rPr lang="en-US" sz="1600" dirty="0" smtClean="0">
                <a:latin typeface="Arial Narrow" panose="020B0606020202030204" pitchFamily="34" charset="0"/>
              </a:rPr>
              <a:t>)</a:t>
            </a:r>
            <a:endParaRPr lang="ru-RU" sz="1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96136" y="980728"/>
            <a:ext cx="3018358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 Narrow" panose="020B0606020202030204" pitchFamily="34" charset="0"/>
              </a:rPr>
              <a:t>Data formats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RAW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ADO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DADO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EVNT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HITS</a:t>
            </a:r>
          </a:p>
          <a:p>
            <a:r>
              <a:rPr lang="en-US" sz="2000" dirty="0" smtClean="0">
                <a:latin typeface="Arial Narrow" panose="020B0606020202030204" pitchFamily="34" charset="0"/>
              </a:rPr>
              <a:t>Dataset types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Real Data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Monte Carlo (MC)</a:t>
            </a:r>
          </a:p>
          <a:p>
            <a:r>
              <a:rPr lang="en-US" sz="2000" dirty="0" smtClean="0">
                <a:latin typeface="Arial Narrow" panose="020B0606020202030204" pitchFamily="34" charset="0"/>
              </a:rPr>
              <a:t>Triggers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The first </a:t>
            </a:r>
            <a:r>
              <a:rPr lang="en-US" sz="1600" dirty="0">
                <a:latin typeface="Arial Narrow" panose="020B0606020202030204" pitchFamily="34" charset="0"/>
              </a:rPr>
              <a:t>level trigger (LVL1</a:t>
            </a:r>
            <a:r>
              <a:rPr lang="en-US" sz="1600" dirty="0" smtClean="0">
                <a:latin typeface="Arial Narrow" panose="020B0606020202030204" pitchFamily="34" charset="0"/>
              </a:rPr>
              <a:t>)</a:t>
            </a:r>
          </a:p>
          <a:p>
            <a:pPr lvl="1"/>
            <a:r>
              <a:rPr lang="en-US" sz="1600" dirty="0">
                <a:latin typeface="Arial Narrow" panose="020B0606020202030204" pitchFamily="34" charset="0"/>
              </a:rPr>
              <a:t>the </a:t>
            </a:r>
            <a:r>
              <a:rPr lang="en-US" sz="1600" dirty="0" smtClean="0">
                <a:latin typeface="Arial Narrow" panose="020B0606020202030204" pitchFamily="34" charset="0"/>
              </a:rPr>
              <a:t>second level </a:t>
            </a:r>
            <a:r>
              <a:rPr lang="en-US" sz="1600" dirty="0">
                <a:latin typeface="Arial Narrow" panose="020B0606020202030204" pitchFamily="34" charset="0"/>
              </a:rPr>
              <a:t>trigger (LVL2)</a:t>
            </a:r>
            <a:endParaRPr lang="en-US" sz="16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1600" dirty="0">
                <a:latin typeface="Arial Narrow" panose="020B0606020202030204" pitchFamily="34" charset="0"/>
              </a:rPr>
              <a:t>the High Level </a:t>
            </a:r>
            <a:r>
              <a:rPr lang="en-US" sz="1600" dirty="0" smtClean="0">
                <a:latin typeface="Arial Narrow" panose="020B0606020202030204" pitchFamily="34" charset="0"/>
              </a:rPr>
              <a:t>Trigger (</a:t>
            </a:r>
            <a:r>
              <a:rPr lang="en-US" sz="1600" dirty="0">
                <a:latin typeface="Arial Narrow" panose="020B0606020202030204" pitchFamily="34" charset="0"/>
              </a:rPr>
              <a:t>HLT</a:t>
            </a:r>
            <a:r>
              <a:rPr lang="en-US" sz="1600" dirty="0" smtClean="0">
                <a:latin typeface="Arial Narrow" panose="020B0606020202030204" pitchFamily="34" charset="0"/>
              </a:rPr>
              <a:t>)</a:t>
            </a:r>
          </a:p>
          <a:p>
            <a:r>
              <a:rPr lang="en-US" sz="2000" dirty="0" smtClean="0">
                <a:latin typeface="Arial Narrow" panose="020B0606020202030204" pitchFamily="34" charset="0"/>
              </a:rPr>
              <a:t>Streams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Muon</a:t>
            </a:r>
          </a:p>
          <a:p>
            <a:pPr lvl="1"/>
            <a:r>
              <a:rPr lang="en-US" sz="1600" dirty="0" err="1" smtClean="0">
                <a:latin typeface="Arial Narrow" panose="020B0606020202030204" pitchFamily="34" charset="0"/>
              </a:rPr>
              <a:t>Egamma</a:t>
            </a:r>
            <a:endParaRPr lang="en-US" sz="16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…</a:t>
            </a:r>
          </a:p>
          <a:p>
            <a:pPr marL="457200" lvl="1" indent="0">
              <a:buNone/>
            </a:pPr>
            <a:endParaRPr lang="en-US" sz="1600" dirty="0" smtClean="0">
              <a:latin typeface="Arial Narrow" panose="020B060602020203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627784" y="908720"/>
            <a:ext cx="3024335" cy="2456729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Data Samples attributes: 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Dataset ID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Dataset type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Project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Stream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Generator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Data format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Production step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Number of files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Number of events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Total size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1024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6221</TotalTime>
  <Words>550</Words>
  <Application>Microsoft Office PowerPoint</Application>
  <PresentationFormat>Экран (4:3)</PresentationFormat>
  <Paragraphs>122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ATLAS Data Analysis Ontology: ontological representation of investigations</vt:lpstr>
      <vt:lpstr>PanDA Workshop Apr 21-22 2016 at CERN </vt:lpstr>
      <vt:lpstr>CISP: Core Information about Scientific Papers</vt:lpstr>
      <vt:lpstr>EXPO fragment</vt:lpstr>
      <vt:lpstr>Detector Final State</vt:lpstr>
      <vt:lpstr>ATLAS Data Analysis Ontology Classes</vt:lpstr>
      <vt:lpstr>Experimental model</vt:lpstr>
      <vt:lpstr>ATLAS Data Samples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 Analysis Ontology</dc:title>
  <dc:creator>Мария</dc:creator>
  <cp:lastModifiedBy>Мария</cp:lastModifiedBy>
  <cp:revision>46</cp:revision>
  <dcterms:created xsi:type="dcterms:W3CDTF">2016-04-18T12:18:43Z</dcterms:created>
  <dcterms:modified xsi:type="dcterms:W3CDTF">2016-04-29T08:28:58Z</dcterms:modified>
</cp:coreProperties>
</file>