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0" r:id="rId3"/>
    <p:sldId id="281" r:id="rId4"/>
    <p:sldId id="282" r:id="rId5"/>
    <p:sldId id="283" r:id="rId6"/>
    <p:sldId id="284" r:id="rId7"/>
    <p:sldId id="288" r:id="rId8"/>
    <p:sldId id="289" r:id="rId9"/>
    <p:sldId id="290" r:id="rId10"/>
    <p:sldId id="293" r:id="rId11"/>
    <p:sldId id="295" r:id="rId12"/>
    <p:sldId id="294" r:id="rId13"/>
    <p:sldId id="296" r:id="rId14"/>
    <p:sldId id="297" r:id="rId15"/>
    <p:sldId id="299" r:id="rId16"/>
    <p:sldId id="300" r:id="rId17"/>
    <p:sldId id="308" r:id="rId18"/>
    <p:sldId id="291" r:id="rId19"/>
    <p:sldId id="303" r:id="rId20"/>
    <p:sldId id="304" r:id="rId21"/>
    <p:sldId id="305" r:id="rId22"/>
    <p:sldId id="30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Destaqu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4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44CAF-E057-43AF-84F8-DE9E0EA5F6DD}" type="datetimeFigureOut">
              <a:rPr lang="en-US" smtClean="0"/>
              <a:t>9/12/2016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1088B-F4E8-4CD9-80B0-D1E29973F90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41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en-GB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5B5-71E0-4259-892B-691E8F89539D}" type="datetimeFigureOut">
              <a:rPr lang="en-GB" smtClean="0"/>
              <a:t>12/09/2016</a:t>
            </a:fld>
            <a:endParaRPr lang="en-GB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A2D8C-860D-4A1B-AF33-C7F3FE4CD21B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5908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GB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GB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5B5-71E0-4259-892B-691E8F89539D}" type="datetimeFigureOut">
              <a:rPr lang="en-GB" smtClean="0"/>
              <a:t>12/09/2016</a:t>
            </a:fld>
            <a:endParaRPr lang="en-GB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A2D8C-860D-4A1B-AF33-C7F3FE4CD21B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4045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GB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GB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5B5-71E0-4259-892B-691E8F89539D}" type="datetimeFigureOut">
              <a:rPr lang="en-GB" smtClean="0"/>
              <a:t>12/09/2016</a:t>
            </a:fld>
            <a:endParaRPr lang="en-GB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A2D8C-860D-4A1B-AF33-C7F3FE4CD21B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099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GB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GB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5B5-71E0-4259-892B-691E8F89539D}" type="datetimeFigureOut">
              <a:rPr lang="en-GB" smtClean="0"/>
              <a:t>12/09/2016</a:t>
            </a:fld>
            <a:endParaRPr lang="en-GB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A2D8C-860D-4A1B-AF33-C7F3FE4CD21B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451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en-GB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5B5-71E0-4259-892B-691E8F89539D}" type="datetimeFigureOut">
              <a:rPr lang="en-GB" smtClean="0"/>
              <a:t>12/09/2016</a:t>
            </a:fld>
            <a:endParaRPr lang="en-GB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A2D8C-860D-4A1B-AF33-C7F3FE4CD21B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832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GB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GB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GB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5B5-71E0-4259-892B-691E8F89539D}" type="datetimeFigureOut">
              <a:rPr lang="en-GB" smtClean="0"/>
              <a:t>12/09/2016</a:t>
            </a:fld>
            <a:endParaRPr lang="en-GB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A2D8C-860D-4A1B-AF33-C7F3FE4CD21B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195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GB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GB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GB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5B5-71E0-4259-892B-691E8F89539D}" type="datetimeFigureOut">
              <a:rPr lang="en-GB" smtClean="0"/>
              <a:t>12/09/2016</a:t>
            </a:fld>
            <a:endParaRPr lang="en-GB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A2D8C-860D-4A1B-AF33-C7F3FE4CD21B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4319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GB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5B5-71E0-4259-892B-691E8F89539D}" type="datetimeFigureOut">
              <a:rPr lang="en-GB" smtClean="0"/>
              <a:t>12/09/2016</a:t>
            </a:fld>
            <a:endParaRPr lang="en-GB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A2D8C-860D-4A1B-AF33-C7F3FE4CD21B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598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5B5-71E0-4259-892B-691E8F89539D}" type="datetimeFigureOut">
              <a:rPr lang="en-GB" smtClean="0"/>
              <a:t>12/09/2016</a:t>
            </a:fld>
            <a:endParaRPr lang="en-GB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A2D8C-860D-4A1B-AF33-C7F3FE4CD21B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76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GB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GB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5B5-71E0-4259-892B-691E8F89539D}" type="datetimeFigureOut">
              <a:rPr lang="en-GB" smtClean="0"/>
              <a:t>12/09/2016</a:t>
            </a:fld>
            <a:endParaRPr lang="en-GB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A2D8C-860D-4A1B-AF33-C7F3FE4CD21B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458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GB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5B5-71E0-4259-892B-691E8F89539D}" type="datetimeFigureOut">
              <a:rPr lang="en-GB" smtClean="0"/>
              <a:t>12/09/2016</a:t>
            </a:fld>
            <a:endParaRPr lang="en-GB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A2D8C-860D-4A1B-AF33-C7F3FE4CD21B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1553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GB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GB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105B5-71E0-4259-892B-691E8F89539D}" type="datetimeFigureOut">
              <a:rPr lang="en-GB" smtClean="0"/>
              <a:t>12/09/2016</a:t>
            </a:fld>
            <a:endParaRPr lang="en-GB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A2D8C-860D-4A1B-AF33-C7F3FE4CD21B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255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623818"/>
            <a:ext cx="12192000" cy="975403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GB" dirty="0"/>
              <a:t>MPGD structures for reducing IBF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" y="2053698"/>
            <a:ext cx="12191999" cy="1017048"/>
          </a:xfrm>
        </p:spPr>
        <p:txBody>
          <a:bodyPr/>
          <a:lstStyle/>
          <a:p>
            <a:r>
              <a:rPr lang="pt-PT" dirty="0" smtClean="0"/>
              <a:t>Fernando Amaro </a:t>
            </a:r>
          </a:p>
          <a:p>
            <a:r>
              <a:rPr lang="en-US" dirty="0" err="1" smtClean="0"/>
              <a:t>LibPhys</a:t>
            </a:r>
            <a:r>
              <a:rPr lang="pt-PT" dirty="0" smtClean="0"/>
              <a:t> – Coimbra </a:t>
            </a:r>
            <a:r>
              <a:rPr lang="pt-PT" dirty="0" err="1" smtClean="0"/>
              <a:t>University</a:t>
            </a:r>
            <a:r>
              <a:rPr lang="pt-PT" dirty="0" smtClean="0"/>
              <a:t> </a:t>
            </a:r>
            <a:endParaRPr lang="en-GB" dirty="0"/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grpSp>
        <p:nvGrpSpPr>
          <p:cNvPr id="5" name="Grupo 4"/>
          <p:cNvGrpSpPr/>
          <p:nvPr/>
        </p:nvGrpSpPr>
        <p:grpSpPr>
          <a:xfrm>
            <a:off x="199707" y="3705827"/>
            <a:ext cx="11792585" cy="1888049"/>
            <a:chOff x="83185" y="2602467"/>
            <a:chExt cx="11792585" cy="1888049"/>
          </a:xfrm>
        </p:grpSpPr>
        <p:pic>
          <p:nvPicPr>
            <p:cNvPr id="9" name="Picture 2" descr="Figure_2_4_b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85" y="2622028"/>
              <a:ext cx="5041900" cy="1868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" descr="PA28408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9545" y="2615859"/>
              <a:ext cx="2499995" cy="1874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 descr="EstruturaNormal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5714" y="2616321"/>
              <a:ext cx="1889831" cy="1874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 descr="Figure 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4895" y="2602467"/>
              <a:ext cx="1920875" cy="1888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304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Micro Hole and Strip Plate </a:t>
            </a:r>
            <a:r>
              <a:rPr lang="en-GB" sz="3600" dirty="0">
                <a:latin typeface="Calibri" pitchFamily="34" charset="0"/>
              </a:rPr>
              <a:t>– Reversed mode operation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32" name="CaixaDeTexto 15"/>
          <p:cNvSpPr txBox="1">
            <a:spLocks noChangeArrowheads="1"/>
          </p:cNvSpPr>
          <p:nvPr/>
        </p:nvSpPr>
        <p:spPr bwMode="auto">
          <a:xfrm>
            <a:off x="1293143" y="2110459"/>
            <a:ext cx="18942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Standard Cascaded Electron Multiplier</a:t>
            </a:r>
          </a:p>
        </p:txBody>
      </p:sp>
      <p:sp>
        <p:nvSpPr>
          <p:cNvPr id="33" name="CaixaDeTexto 15"/>
          <p:cNvSpPr txBox="1">
            <a:spLocks noChangeArrowheads="1"/>
          </p:cNvSpPr>
          <p:nvPr/>
        </p:nvSpPr>
        <p:spPr bwMode="auto">
          <a:xfrm>
            <a:off x="1346895" y="4551761"/>
            <a:ext cx="184048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Electric Field Optimization </a:t>
            </a:r>
          </a:p>
          <a:p>
            <a:pPr algn="ctr">
              <a:tabLst>
                <a:tab pos="3589338" algn="l"/>
              </a:tabLst>
            </a:pPr>
            <a:r>
              <a:rPr lang="en-US" sz="1400" dirty="0">
                <a:latin typeface="Calibri" pitchFamily="34" charset="0"/>
              </a:rPr>
              <a:t>IBF = 0.5% at a gain of 10</a:t>
            </a:r>
            <a:r>
              <a:rPr lang="en-US" sz="1400" baseline="30000" dirty="0">
                <a:latin typeface="Calibri" pitchFamily="34" charset="0"/>
              </a:rPr>
              <a:t>4</a:t>
            </a:r>
            <a:r>
              <a:rPr lang="en-US" sz="1400" dirty="0">
                <a:latin typeface="Calibri" pitchFamily="34" charset="0"/>
              </a:rPr>
              <a:t>. </a:t>
            </a:r>
          </a:p>
          <a:p>
            <a:pPr algn="ctr"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50 ions/primary electron</a:t>
            </a:r>
            <a:endParaRPr lang="en-US" sz="1400" dirty="0">
              <a:latin typeface="Calibri" pitchFamily="34" charset="0"/>
            </a:endParaRPr>
          </a:p>
        </p:txBody>
      </p:sp>
      <p:pic>
        <p:nvPicPr>
          <p:cNvPr id="43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880" y="2662535"/>
            <a:ext cx="2052566" cy="185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34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Micro Hole and Strip Plate </a:t>
            </a:r>
            <a:r>
              <a:rPr lang="en-GB" sz="3600" dirty="0">
                <a:latin typeface="Calibri" pitchFamily="34" charset="0"/>
              </a:rPr>
              <a:t>– Reversed mode operation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32" name="CaixaDeTexto 15"/>
          <p:cNvSpPr txBox="1">
            <a:spLocks noChangeArrowheads="1"/>
          </p:cNvSpPr>
          <p:nvPr/>
        </p:nvSpPr>
        <p:spPr bwMode="auto">
          <a:xfrm>
            <a:off x="1293143" y="2110459"/>
            <a:ext cx="18942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Standard Cascaded Electron Multiplier</a:t>
            </a:r>
          </a:p>
        </p:txBody>
      </p:sp>
      <p:sp>
        <p:nvSpPr>
          <p:cNvPr id="33" name="CaixaDeTexto 15"/>
          <p:cNvSpPr txBox="1">
            <a:spLocks noChangeArrowheads="1"/>
          </p:cNvSpPr>
          <p:nvPr/>
        </p:nvSpPr>
        <p:spPr bwMode="auto">
          <a:xfrm>
            <a:off x="1346895" y="4551761"/>
            <a:ext cx="184048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Electric Field Optimization </a:t>
            </a:r>
          </a:p>
          <a:p>
            <a:pPr>
              <a:tabLst>
                <a:tab pos="3589338" algn="l"/>
              </a:tabLst>
            </a:pPr>
            <a:r>
              <a:rPr lang="en-US" sz="1400" dirty="0">
                <a:latin typeface="Calibri" pitchFamily="34" charset="0"/>
              </a:rPr>
              <a:t>IBF = 0.5% at a gain of 10</a:t>
            </a:r>
            <a:r>
              <a:rPr lang="en-US" sz="1400" baseline="30000" dirty="0">
                <a:latin typeface="Calibri" pitchFamily="34" charset="0"/>
              </a:rPr>
              <a:t>4</a:t>
            </a:r>
            <a:r>
              <a:rPr lang="en-US" sz="1400" dirty="0">
                <a:latin typeface="Calibri" pitchFamily="34" charset="0"/>
              </a:rPr>
              <a:t>. </a:t>
            </a:r>
          </a:p>
          <a:p>
            <a:pPr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50 ions/primary electron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34" name="Curved Down Arrow 7"/>
          <p:cNvSpPr/>
          <p:nvPr/>
        </p:nvSpPr>
        <p:spPr>
          <a:xfrm>
            <a:off x="2066975" y="1462386"/>
            <a:ext cx="1944216" cy="5760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aixaDeTexto 15"/>
          <p:cNvSpPr txBox="1">
            <a:spLocks noChangeArrowheads="1"/>
          </p:cNvSpPr>
          <p:nvPr/>
        </p:nvSpPr>
        <p:spPr bwMode="auto">
          <a:xfrm>
            <a:off x="3435127" y="2100585"/>
            <a:ext cx="18942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“Reversed” MHSP</a:t>
            </a:r>
          </a:p>
        </p:txBody>
      </p:sp>
      <p:sp>
        <p:nvSpPr>
          <p:cNvPr id="36" name="CaixaDeTexto 15"/>
          <p:cNvSpPr txBox="1">
            <a:spLocks noChangeArrowheads="1"/>
          </p:cNvSpPr>
          <p:nvPr/>
        </p:nvSpPr>
        <p:spPr bwMode="auto">
          <a:xfrm>
            <a:off x="3507135" y="4541888"/>
            <a:ext cx="184048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Trapping of ions at the strips 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of 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the MHSP</a:t>
            </a:r>
          </a:p>
          <a:p>
            <a:pPr>
              <a:tabLst>
                <a:tab pos="3589338" algn="l"/>
              </a:tabLst>
            </a:pPr>
            <a:r>
              <a:rPr lang="en-US" sz="1400" dirty="0">
                <a:latin typeface="Calibri" pitchFamily="34" charset="0"/>
              </a:rPr>
              <a:t>IBF = 0.06% at a gain of 10</a:t>
            </a:r>
            <a:r>
              <a:rPr lang="en-US" sz="1400" baseline="30000" dirty="0">
                <a:latin typeface="Calibri" pitchFamily="34" charset="0"/>
              </a:rPr>
              <a:t>4</a:t>
            </a:r>
            <a:r>
              <a:rPr lang="en-US" sz="1400" dirty="0">
                <a:latin typeface="Calibri" pitchFamily="34" charset="0"/>
              </a:rPr>
              <a:t>. </a:t>
            </a:r>
          </a:p>
          <a:p>
            <a:pPr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6 ions/primary electron</a:t>
            </a:r>
            <a:endParaRPr lang="en-US" sz="1400" dirty="0">
              <a:latin typeface="Calibri" pitchFamily="34" charset="0"/>
            </a:endParaRPr>
          </a:p>
        </p:txBody>
      </p:sp>
      <p:pic>
        <p:nvPicPr>
          <p:cNvPr id="43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880" y="2662535"/>
            <a:ext cx="2052566" cy="1857481"/>
          </a:xfrm>
          <a:prstGeom prst="rect">
            <a:avLst/>
          </a:prstGeom>
        </p:spPr>
      </p:pic>
      <p:pic>
        <p:nvPicPr>
          <p:cNvPr id="44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411" y="2470498"/>
            <a:ext cx="2052940" cy="2036304"/>
          </a:xfrm>
          <a:prstGeom prst="rect">
            <a:avLst/>
          </a:prstGeom>
        </p:spPr>
      </p:pic>
      <p:sp>
        <p:nvSpPr>
          <p:cNvPr id="45" name="CaixaDeTexto 15"/>
          <p:cNvSpPr txBox="1">
            <a:spLocks noChangeArrowheads="1"/>
          </p:cNvSpPr>
          <p:nvPr/>
        </p:nvSpPr>
        <p:spPr bwMode="auto">
          <a:xfrm>
            <a:off x="3462002" y="869431"/>
            <a:ext cx="19710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 err="1">
                <a:latin typeface="Calibri" pitchFamily="34" charset="0"/>
              </a:rPr>
              <a:t>Ar</a:t>
            </a:r>
            <a:r>
              <a:rPr lang="en-US" sz="1600" dirty="0">
                <a:latin typeface="Calibri" pitchFamily="34" charset="0"/>
              </a:rPr>
              <a:t>/CH4</a:t>
            </a:r>
          </a:p>
        </p:txBody>
      </p:sp>
      <p:sp>
        <p:nvSpPr>
          <p:cNvPr id="46" name="Left Brace 24"/>
          <p:cNvSpPr/>
          <p:nvPr/>
        </p:nvSpPr>
        <p:spPr>
          <a:xfrm rot="5400000">
            <a:off x="4324903" y="343910"/>
            <a:ext cx="245293" cy="1971094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463" y="1329457"/>
            <a:ext cx="4419600" cy="365821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5991225" y="5008405"/>
            <a:ext cx="5172075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IBF is dependent on gain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08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>
                <a:latin typeface="Calibri" pitchFamily="34" charset="0"/>
              </a:rPr>
              <a:t>The Photon Assisted Cascaded Electron Multiplier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32" name="CaixaDeTexto 15"/>
          <p:cNvSpPr txBox="1">
            <a:spLocks noChangeArrowheads="1"/>
          </p:cNvSpPr>
          <p:nvPr/>
        </p:nvSpPr>
        <p:spPr bwMode="auto">
          <a:xfrm>
            <a:off x="1293143" y="2110459"/>
            <a:ext cx="18942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Standard Cascaded Electron Multiplier</a:t>
            </a:r>
          </a:p>
        </p:txBody>
      </p:sp>
      <p:sp>
        <p:nvSpPr>
          <p:cNvPr id="33" name="CaixaDeTexto 15"/>
          <p:cNvSpPr txBox="1">
            <a:spLocks noChangeArrowheads="1"/>
          </p:cNvSpPr>
          <p:nvPr/>
        </p:nvSpPr>
        <p:spPr bwMode="auto">
          <a:xfrm>
            <a:off x="1346895" y="4551761"/>
            <a:ext cx="184048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Electric Field Optimization </a:t>
            </a:r>
          </a:p>
          <a:p>
            <a:pPr algn="ctr">
              <a:tabLst>
                <a:tab pos="3589338" algn="l"/>
              </a:tabLst>
            </a:pPr>
            <a:r>
              <a:rPr lang="en-US" sz="1400" dirty="0">
                <a:latin typeface="Calibri" pitchFamily="34" charset="0"/>
              </a:rPr>
              <a:t>IBF = 0.5% at a gain of 10</a:t>
            </a:r>
            <a:r>
              <a:rPr lang="en-US" sz="1400" baseline="30000" dirty="0">
                <a:latin typeface="Calibri" pitchFamily="34" charset="0"/>
              </a:rPr>
              <a:t>4</a:t>
            </a:r>
            <a:r>
              <a:rPr lang="en-US" sz="1400" dirty="0">
                <a:latin typeface="Calibri" pitchFamily="34" charset="0"/>
              </a:rPr>
              <a:t>. </a:t>
            </a:r>
          </a:p>
          <a:p>
            <a:pPr algn="ctr"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50 ions/primary electron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34" name="Curved Down Arrow 7"/>
          <p:cNvSpPr/>
          <p:nvPr/>
        </p:nvSpPr>
        <p:spPr>
          <a:xfrm>
            <a:off x="2066975" y="1462386"/>
            <a:ext cx="1944216" cy="5760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aixaDeTexto 15"/>
          <p:cNvSpPr txBox="1">
            <a:spLocks noChangeArrowheads="1"/>
          </p:cNvSpPr>
          <p:nvPr/>
        </p:nvSpPr>
        <p:spPr bwMode="auto">
          <a:xfrm>
            <a:off x="3435127" y="2100585"/>
            <a:ext cx="18942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“Reversed” MHSP</a:t>
            </a:r>
          </a:p>
        </p:txBody>
      </p:sp>
      <p:sp>
        <p:nvSpPr>
          <p:cNvPr id="36" name="CaixaDeTexto 15"/>
          <p:cNvSpPr txBox="1">
            <a:spLocks noChangeArrowheads="1"/>
          </p:cNvSpPr>
          <p:nvPr/>
        </p:nvSpPr>
        <p:spPr bwMode="auto">
          <a:xfrm>
            <a:off x="3507135" y="4541888"/>
            <a:ext cx="184048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Trapping of ions at the strips on the MHSP</a:t>
            </a:r>
          </a:p>
          <a:p>
            <a:pPr algn="ctr">
              <a:tabLst>
                <a:tab pos="3589338" algn="l"/>
              </a:tabLst>
            </a:pPr>
            <a:r>
              <a:rPr lang="en-US" sz="1400" dirty="0">
                <a:latin typeface="Calibri" pitchFamily="34" charset="0"/>
              </a:rPr>
              <a:t>IBF = 0.06% at a gain of 10</a:t>
            </a:r>
            <a:r>
              <a:rPr lang="en-US" sz="1400" baseline="30000" dirty="0">
                <a:latin typeface="Calibri" pitchFamily="34" charset="0"/>
              </a:rPr>
              <a:t>4</a:t>
            </a:r>
            <a:r>
              <a:rPr lang="en-US" sz="1400" dirty="0">
                <a:latin typeface="Calibri" pitchFamily="34" charset="0"/>
              </a:rPr>
              <a:t>. </a:t>
            </a:r>
          </a:p>
          <a:p>
            <a:pPr algn="ctr"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6 ions/primary electron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37" name="Curved Down Arrow 12"/>
          <p:cNvSpPr/>
          <p:nvPr/>
        </p:nvSpPr>
        <p:spPr>
          <a:xfrm>
            <a:off x="4803279" y="1534394"/>
            <a:ext cx="1944216" cy="5760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CaixaDeTexto 37"/>
          <p:cNvSpPr txBox="1">
            <a:spLocks noChangeArrowheads="1"/>
          </p:cNvSpPr>
          <p:nvPr/>
        </p:nvSpPr>
        <p:spPr bwMode="auto">
          <a:xfrm>
            <a:off x="5739383" y="2127275"/>
            <a:ext cx="18942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PACEM</a:t>
            </a:r>
          </a:p>
        </p:txBody>
      </p:sp>
      <p:sp>
        <p:nvSpPr>
          <p:cNvPr id="39" name="CaixaDeTexto 15"/>
          <p:cNvSpPr txBox="1">
            <a:spLocks noChangeArrowheads="1"/>
          </p:cNvSpPr>
          <p:nvPr/>
        </p:nvSpPr>
        <p:spPr bwMode="auto">
          <a:xfrm>
            <a:off x="5662439" y="4568577"/>
            <a:ext cx="205693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tabLst>
                <a:tab pos="3589338" algn="l"/>
              </a:tabLst>
            </a:pPr>
            <a:r>
              <a:rPr lang="en-US" sz="1400" b="1" u="sng" dirty="0" smtClean="0">
                <a:solidFill>
                  <a:srgbClr val="FF0000"/>
                </a:solidFill>
                <a:latin typeface="Calibri" pitchFamily="34" charset="0"/>
              </a:rPr>
              <a:t>Secondary </a:t>
            </a:r>
            <a:r>
              <a:rPr lang="en-US" sz="1400" b="1" u="sng" dirty="0">
                <a:solidFill>
                  <a:srgbClr val="FF0000"/>
                </a:solidFill>
                <a:latin typeface="Calibri" pitchFamily="34" charset="0"/>
              </a:rPr>
              <a:t>scintillation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emitted by the  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MHSP</a:t>
            </a:r>
          </a:p>
          <a:p>
            <a:pPr algn="just">
              <a:tabLst>
                <a:tab pos="3589338" algn="l"/>
              </a:tabLst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propagates 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the 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signal in the cascade</a:t>
            </a:r>
            <a:endParaRPr lang="en-US" sz="14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tabLst>
                <a:tab pos="3589338" algn="l"/>
              </a:tabLst>
            </a:pPr>
            <a:r>
              <a:rPr lang="en-US" sz="1400" b="1" dirty="0">
                <a:latin typeface="Calibri" pitchFamily="34" charset="0"/>
              </a:rPr>
              <a:t>IBF independent on GAIN</a:t>
            </a:r>
          </a:p>
          <a:p>
            <a:pPr algn="ctr"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2 ions/primary electron (CF</a:t>
            </a:r>
            <a:r>
              <a:rPr lang="pt-PT" sz="1400" baseline="-25000" dirty="0">
                <a:latin typeface="Calibri" pitchFamily="34" charset="0"/>
              </a:rPr>
              <a:t>4</a:t>
            </a:r>
            <a:r>
              <a:rPr lang="pt-PT" sz="1400" dirty="0">
                <a:latin typeface="Calibri" pitchFamily="34" charset="0"/>
              </a:rPr>
              <a:t>)</a:t>
            </a:r>
            <a:endParaRPr lang="en-US" sz="1400" dirty="0">
              <a:latin typeface="Calibri" pitchFamily="34" charset="0"/>
            </a:endParaRPr>
          </a:p>
        </p:txBody>
      </p:sp>
      <p:pic>
        <p:nvPicPr>
          <p:cNvPr id="43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880" y="2662535"/>
            <a:ext cx="2052566" cy="1857481"/>
          </a:xfrm>
          <a:prstGeom prst="rect">
            <a:avLst/>
          </a:prstGeom>
        </p:spPr>
      </p:pic>
      <p:pic>
        <p:nvPicPr>
          <p:cNvPr id="44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411" y="2470498"/>
            <a:ext cx="2052940" cy="2036304"/>
          </a:xfrm>
          <a:prstGeom prst="rect">
            <a:avLst/>
          </a:prstGeom>
        </p:spPr>
      </p:pic>
      <p:sp>
        <p:nvSpPr>
          <p:cNvPr id="45" name="CaixaDeTexto 15"/>
          <p:cNvSpPr txBox="1">
            <a:spLocks noChangeArrowheads="1"/>
          </p:cNvSpPr>
          <p:nvPr/>
        </p:nvSpPr>
        <p:spPr bwMode="auto">
          <a:xfrm>
            <a:off x="3462002" y="869431"/>
            <a:ext cx="19710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 err="1">
                <a:latin typeface="Calibri" pitchFamily="34" charset="0"/>
              </a:rPr>
              <a:t>Ar</a:t>
            </a:r>
            <a:r>
              <a:rPr lang="en-US" sz="1600" dirty="0">
                <a:latin typeface="Calibri" pitchFamily="34" charset="0"/>
              </a:rPr>
              <a:t>/CH4</a:t>
            </a:r>
          </a:p>
        </p:txBody>
      </p:sp>
      <p:sp>
        <p:nvSpPr>
          <p:cNvPr id="46" name="Left Brace 24"/>
          <p:cNvSpPr/>
          <p:nvPr/>
        </p:nvSpPr>
        <p:spPr>
          <a:xfrm rot="5400000">
            <a:off x="4324903" y="343910"/>
            <a:ext cx="245293" cy="1971094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Left Brace 25"/>
          <p:cNvSpPr/>
          <p:nvPr/>
        </p:nvSpPr>
        <p:spPr>
          <a:xfrm rot="5400000">
            <a:off x="6471334" y="408203"/>
            <a:ext cx="245293" cy="1863082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aixaDeTexto 15"/>
          <p:cNvSpPr txBox="1">
            <a:spLocks noChangeArrowheads="1"/>
          </p:cNvSpPr>
          <p:nvPr/>
        </p:nvSpPr>
        <p:spPr bwMode="auto">
          <a:xfrm>
            <a:off x="5595367" y="883406"/>
            <a:ext cx="20786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Noble gases and CF</a:t>
            </a:r>
            <a:r>
              <a:rPr lang="en-US" sz="1600" baseline="-25000" dirty="0">
                <a:latin typeface="Calibri" pitchFamily="34" charset="0"/>
              </a:rPr>
              <a:t>4</a:t>
            </a:r>
          </a:p>
        </p:txBody>
      </p:sp>
      <p:pic>
        <p:nvPicPr>
          <p:cNvPr id="51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75" y="2465829"/>
            <a:ext cx="2052000" cy="205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16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>
                <a:latin typeface="Calibri" pitchFamily="34" charset="0"/>
              </a:rPr>
              <a:t>The Photon Assisted Cascaded Electron Multiplier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32" name="CaixaDeTexto 15"/>
          <p:cNvSpPr txBox="1">
            <a:spLocks noChangeArrowheads="1"/>
          </p:cNvSpPr>
          <p:nvPr/>
        </p:nvSpPr>
        <p:spPr bwMode="auto">
          <a:xfrm>
            <a:off x="1293143" y="2110459"/>
            <a:ext cx="18942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Standard Cascaded Electron Multiplier</a:t>
            </a:r>
          </a:p>
        </p:txBody>
      </p:sp>
      <p:sp>
        <p:nvSpPr>
          <p:cNvPr id="33" name="CaixaDeTexto 15"/>
          <p:cNvSpPr txBox="1">
            <a:spLocks noChangeArrowheads="1"/>
          </p:cNvSpPr>
          <p:nvPr/>
        </p:nvSpPr>
        <p:spPr bwMode="auto">
          <a:xfrm>
            <a:off x="1346895" y="4551761"/>
            <a:ext cx="184048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Electric Field Optimization </a:t>
            </a:r>
          </a:p>
          <a:p>
            <a:pPr algn="ctr">
              <a:tabLst>
                <a:tab pos="3589338" algn="l"/>
              </a:tabLst>
            </a:pPr>
            <a:r>
              <a:rPr lang="en-US" sz="1400" dirty="0">
                <a:latin typeface="Calibri" pitchFamily="34" charset="0"/>
              </a:rPr>
              <a:t>IBF = 0.5% at a gain of 10</a:t>
            </a:r>
            <a:r>
              <a:rPr lang="en-US" sz="1400" baseline="30000" dirty="0">
                <a:latin typeface="Calibri" pitchFamily="34" charset="0"/>
              </a:rPr>
              <a:t>4</a:t>
            </a:r>
            <a:r>
              <a:rPr lang="en-US" sz="1400" dirty="0">
                <a:latin typeface="Calibri" pitchFamily="34" charset="0"/>
              </a:rPr>
              <a:t>. </a:t>
            </a:r>
          </a:p>
          <a:p>
            <a:pPr algn="ctr"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50 ions/primary electron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34" name="Curved Down Arrow 7"/>
          <p:cNvSpPr/>
          <p:nvPr/>
        </p:nvSpPr>
        <p:spPr>
          <a:xfrm>
            <a:off x="2066975" y="1462386"/>
            <a:ext cx="1944216" cy="5760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aixaDeTexto 15"/>
          <p:cNvSpPr txBox="1">
            <a:spLocks noChangeArrowheads="1"/>
          </p:cNvSpPr>
          <p:nvPr/>
        </p:nvSpPr>
        <p:spPr bwMode="auto">
          <a:xfrm>
            <a:off x="3435127" y="2100585"/>
            <a:ext cx="18942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“Reversed” MHSP</a:t>
            </a:r>
          </a:p>
        </p:txBody>
      </p:sp>
      <p:sp>
        <p:nvSpPr>
          <p:cNvPr id="36" name="CaixaDeTexto 15"/>
          <p:cNvSpPr txBox="1">
            <a:spLocks noChangeArrowheads="1"/>
          </p:cNvSpPr>
          <p:nvPr/>
        </p:nvSpPr>
        <p:spPr bwMode="auto">
          <a:xfrm>
            <a:off x="3507135" y="4541888"/>
            <a:ext cx="184048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Trapping of ions at the strips on the MHSP</a:t>
            </a:r>
          </a:p>
          <a:p>
            <a:pPr algn="ctr">
              <a:tabLst>
                <a:tab pos="3589338" algn="l"/>
              </a:tabLst>
            </a:pPr>
            <a:r>
              <a:rPr lang="en-US" sz="1400" dirty="0">
                <a:latin typeface="Calibri" pitchFamily="34" charset="0"/>
              </a:rPr>
              <a:t>IBF = 0.06% at a gain of 10</a:t>
            </a:r>
            <a:r>
              <a:rPr lang="en-US" sz="1400" baseline="30000" dirty="0">
                <a:latin typeface="Calibri" pitchFamily="34" charset="0"/>
              </a:rPr>
              <a:t>4</a:t>
            </a:r>
            <a:r>
              <a:rPr lang="en-US" sz="1400" dirty="0">
                <a:latin typeface="Calibri" pitchFamily="34" charset="0"/>
              </a:rPr>
              <a:t>. </a:t>
            </a:r>
          </a:p>
          <a:p>
            <a:pPr algn="ctr"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6 ions/primary electron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37" name="Curved Down Arrow 12"/>
          <p:cNvSpPr/>
          <p:nvPr/>
        </p:nvSpPr>
        <p:spPr>
          <a:xfrm>
            <a:off x="4803279" y="1534394"/>
            <a:ext cx="1944216" cy="5760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CaixaDeTexto 37"/>
          <p:cNvSpPr txBox="1">
            <a:spLocks noChangeArrowheads="1"/>
          </p:cNvSpPr>
          <p:nvPr/>
        </p:nvSpPr>
        <p:spPr bwMode="auto">
          <a:xfrm>
            <a:off x="5739383" y="2127275"/>
            <a:ext cx="18942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PACEM</a:t>
            </a:r>
          </a:p>
        </p:txBody>
      </p:sp>
      <p:pic>
        <p:nvPicPr>
          <p:cNvPr id="43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880" y="2662535"/>
            <a:ext cx="2052566" cy="1857481"/>
          </a:xfrm>
          <a:prstGeom prst="rect">
            <a:avLst/>
          </a:prstGeom>
        </p:spPr>
      </p:pic>
      <p:pic>
        <p:nvPicPr>
          <p:cNvPr id="44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411" y="2470498"/>
            <a:ext cx="2052940" cy="2036304"/>
          </a:xfrm>
          <a:prstGeom prst="rect">
            <a:avLst/>
          </a:prstGeom>
        </p:spPr>
      </p:pic>
      <p:sp>
        <p:nvSpPr>
          <p:cNvPr id="45" name="CaixaDeTexto 15"/>
          <p:cNvSpPr txBox="1">
            <a:spLocks noChangeArrowheads="1"/>
          </p:cNvSpPr>
          <p:nvPr/>
        </p:nvSpPr>
        <p:spPr bwMode="auto">
          <a:xfrm>
            <a:off x="3462002" y="869431"/>
            <a:ext cx="19710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 err="1">
                <a:latin typeface="Calibri" pitchFamily="34" charset="0"/>
              </a:rPr>
              <a:t>Ar</a:t>
            </a:r>
            <a:r>
              <a:rPr lang="en-US" sz="1600" dirty="0">
                <a:latin typeface="Calibri" pitchFamily="34" charset="0"/>
              </a:rPr>
              <a:t>/CH4</a:t>
            </a:r>
          </a:p>
        </p:txBody>
      </p:sp>
      <p:sp>
        <p:nvSpPr>
          <p:cNvPr id="46" name="Left Brace 24"/>
          <p:cNvSpPr/>
          <p:nvPr/>
        </p:nvSpPr>
        <p:spPr>
          <a:xfrm rot="5400000">
            <a:off x="4324903" y="343910"/>
            <a:ext cx="245293" cy="1971094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Left Brace 25"/>
          <p:cNvSpPr/>
          <p:nvPr/>
        </p:nvSpPr>
        <p:spPr>
          <a:xfrm rot="5400000">
            <a:off x="6471334" y="408203"/>
            <a:ext cx="245293" cy="1863082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aixaDeTexto 15"/>
          <p:cNvSpPr txBox="1">
            <a:spLocks noChangeArrowheads="1"/>
          </p:cNvSpPr>
          <p:nvPr/>
        </p:nvSpPr>
        <p:spPr bwMode="auto">
          <a:xfrm>
            <a:off x="5595367" y="883406"/>
            <a:ext cx="20786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Noble gases and CF</a:t>
            </a:r>
            <a:r>
              <a:rPr lang="en-US" sz="1600" baseline="-25000" dirty="0">
                <a:latin typeface="Calibri" pitchFamily="34" charset="0"/>
              </a:rPr>
              <a:t>4</a:t>
            </a:r>
          </a:p>
        </p:txBody>
      </p:sp>
      <p:pic>
        <p:nvPicPr>
          <p:cNvPr id="51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75" y="2465829"/>
            <a:ext cx="2052000" cy="2050364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8198054" y="1286517"/>
            <a:ext cx="3614929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IBF is no longer dependent on gain</a:t>
            </a:r>
          </a:p>
          <a:p>
            <a:pPr algn="just"/>
            <a:r>
              <a:rPr lang="en-US" dirty="0" smtClean="0"/>
              <a:t>The gain bellow the Ion Blocking Grid can be increased without any influence of the total IBF</a:t>
            </a:r>
            <a:endParaRPr lang="en-US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8198054" y="4940319"/>
            <a:ext cx="3614929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Voltages do not increase along the cascade: the ion blocking grid is at ground</a:t>
            </a:r>
            <a:r>
              <a:rPr lang="en-US" dirty="0"/>
              <a:t>.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8198054" y="3725470"/>
            <a:ext cx="3614929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Focus is now on minimizing the IBF of the first stage while maximizing the optical gain</a:t>
            </a:r>
            <a:endParaRPr lang="en-US" dirty="0"/>
          </a:p>
        </p:txBody>
      </p:sp>
      <p:sp>
        <p:nvSpPr>
          <p:cNvPr id="22" name="CaixaDeTexto 15"/>
          <p:cNvSpPr txBox="1">
            <a:spLocks noChangeArrowheads="1"/>
          </p:cNvSpPr>
          <p:nvPr/>
        </p:nvSpPr>
        <p:spPr bwMode="auto">
          <a:xfrm>
            <a:off x="5662439" y="4568577"/>
            <a:ext cx="205693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tabLst>
                <a:tab pos="3589338" algn="l"/>
              </a:tabLst>
            </a:pPr>
            <a:r>
              <a:rPr lang="en-US" sz="1400" b="1" u="sng" dirty="0" smtClean="0">
                <a:solidFill>
                  <a:srgbClr val="FF0000"/>
                </a:solidFill>
                <a:latin typeface="Calibri" pitchFamily="34" charset="0"/>
              </a:rPr>
              <a:t>Secondary </a:t>
            </a:r>
            <a:r>
              <a:rPr lang="en-US" sz="1400" b="1" u="sng" dirty="0">
                <a:solidFill>
                  <a:srgbClr val="FF0000"/>
                </a:solidFill>
                <a:latin typeface="Calibri" pitchFamily="34" charset="0"/>
              </a:rPr>
              <a:t>scintillation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emitted by the  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MHSP</a:t>
            </a:r>
          </a:p>
          <a:p>
            <a:pPr algn="just">
              <a:tabLst>
                <a:tab pos="3589338" algn="l"/>
              </a:tabLst>
            </a:pP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propagates 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the 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</a:rPr>
              <a:t>signal in the cascade</a:t>
            </a:r>
            <a:endParaRPr lang="en-US" sz="14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tabLst>
                <a:tab pos="3589338" algn="l"/>
              </a:tabLst>
            </a:pPr>
            <a:r>
              <a:rPr lang="en-US" sz="1400" b="1" dirty="0">
                <a:latin typeface="Calibri" pitchFamily="34" charset="0"/>
              </a:rPr>
              <a:t>IBF independent on GAIN</a:t>
            </a:r>
          </a:p>
          <a:p>
            <a:pPr algn="ctr"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2 ions/primary electron (CF</a:t>
            </a:r>
            <a:r>
              <a:rPr lang="pt-PT" sz="1400" baseline="-25000" dirty="0">
                <a:latin typeface="Calibri" pitchFamily="34" charset="0"/>
              </a:rPr>
              <a:t>4</a:t>
            </a:r>
            <a:r>
              <a:rPr lang="pt-PT" sz="1400" dirty="0">
                <a:latin typeface="Calibri" pitchFamily="34" charset="0"/>
              </a:rPr>
              <a:t>)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8198054" y="2782088"/>
            <a:ext cx="3614929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Only the first stage contributes to the IBF </a:t>
            </a:r>
          </a:p>
        </p:txBody>
      </p:sp>
    </p:spTree>
    <p:extLst>
      <p:ext uri="{BB962C8B-B14F-4D97-AF65-F5344CB8AC3E}">
        <p14:creationId xmlns:p14="http://schemas.microsoft.com/office/powerpoint/2010/main" val="334639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The Photon Assisted </a:t>
            </a:r>
            <a:r>
              <a:rPr lang="en-GB" sz="3600" dirty="0">
                <a:latin typeface="Calibri" pitchFamily="34" charset="0"/>
              </a:rPr>
              <a:t>C</a:t>
            </a:r>
            <a:r>
              <a:rPr lang="en-GB" sz="3600" dirty="0" smtClean="0">
                <a:latin typeface="Calibri" pitchFamily="34" charset="0"/>
              </a:rPr>
              <a:t>ascaded </a:t>
            </a:r>
            <a:r>
              <a:rPr lang="en-GB" sz="3600" dirty="0">
                <a:latin typeface="Calibri" pitchFamily="34" charset="0"/>
              </a:rPr>
              <a:t>E</a:t>
            </a:r>
            <a:r>
              <a:rPr lang="en-GB" sz="3600" dirty="0" smtClean="0">
                <a:latin typeface="Calibri" pitchFamily="34" charset="0"/>
              </a:rPr>
              <a:t>lectron Multiplier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3151" y="943645"/>
            <a:ext cx="2805698" cy="4457859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98" y="1928780"/>
            <a:ext cx="3749124" cy="3629058"/>
          </a:xfrm>
          <a:prstGeom prst="rect">
            <a:avLst/>
          </a:prstGeom>
        </p:spPr>
      </p:pic>
      <p:sp>
        <p:nvSpPr>
          <p:cNvPr id="27" name="CaixaDeTexto 26"/>
          <p:cNvSpPr txBox="1"/>
          <p:nvPr/>
        </p:nvSpPr>
        <p:spPr>
          <a:xfrm>
            <a:off x="324422" y="5530667"/>
            <a:ext cx="378910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PACEM with 2 MHSP : Voltages on top MHSP are the same as on the bottom. </a:t>
            </a:r>
            <a:endParaRPr lang="en-US" dirty="0"/>
          </a:p>
        </p:txBody>
      </p:sp>
      <p:sp>
        <p:nvSpPr>
          <p:cNvPr id="30" name="CaixaDeTexto 29"/>
          <p:cNvSpPr txBox="1"/>
          <p:nvPr/>
        </p:nvSpPr>
        <p:spPr>
          <a:xfrm>
            <a:off x="324422" y="1005450"/>
            <a:ext cx="3789100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second stage can be composed by any kind of gaseous electron multiplier (GEM, GEM cascade, MHSP, COBRA)</a:t>
            </a:r>
            <a:endParaRPr lang="en-US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5012824" y="5530667"/>
            <a:ext cx="2486025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No loss of information between stages. </a:t>
            </a:r>
            <a:endParaRPr lang="en-US" dirty="0"/>
          </a:p>
        </p:txBody>
      </p:sp>
      <p:sp>
        <p:nvSpPr>
          <p:cNvPr id="53" name="CaixaDeTexto 52"/>
          <p:cNvSpPr txBox="1"/>
          <p:nvPr/>
        </p:nvSpPr>
        <p:spPr>
          <a:xfrm>
            <a:off x="8226831" y="2039164"/>
            <a:ext cx="3385177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IBF and gain are independent! </a:t>
            </a:r>
            <a:endParaRPr lang="en-US" dirty="0"/>
          </a:p>
        </p:txBody>
      </p:sp>
      <p:pic>
        <p:nvPicPr>
          <p:cNvPr id="11" name="Imagem 10" descr="Drif_Curren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082" y="2461973"/>
            <a:ext cx="4338918" cy="2393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80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The Photon Assisted </a:t>
            </a:r>
            <a:r>
              <a:rPr lang="en-GB" sz="3600" dirty="0">
                <a:latin typeface="Calibri" pitchFamily="34" charset="0"/>
              </a:rPr>
              <a:t>C</a:t>
            </a:r>
            <a:r>
              <a:rPr lang="en-GB" sz="3600" dirty="0" smtClean="0">
                <a:latin typeface="Calibri" pitchFamily="34" charset="0"/>
              </a:rPr>
              <a:t>ascaded </a:t>
            </a:r>
            <a:r>
              <a:rPr lang="en-GB" sz="3600" dirty="0">
                <a:latin typeface="Calibri" pitchFamily="34" charset="0"/>
              </a:rPr>
              <a:t>E</a:t>
            </a:r>
            <a:r>
              <a:rPr lang="en-GB" sz="3600" dirty="0" smtClean="0">
                <a:latin typeface="Calibri" pitchFamily="34" charset="0"/>
              </a:rPr>
              <a:t>lectron Multiplier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4591647" y="1120228"/>
            <a:ext cx="837097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Xenon</a:t>
            </a:r>
            <a:endParaRPr lang="en-US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681" y="1152005"/>
            <a:ext cx="2939590" cy="4902803"/>
          </a:xfrm>
          <a:prstGeom prst="rect">
            <a:avLst/>
          </a:prstGeom>
        </p:spPr>
      </p:pic>
      <p:sp>
        <p:nvSpPr>
          <p:cNvPr id="13" name="Retângulo 12"/>
          <p:cNvSpPr/>
          <p:nvPr/>
        </p:nvSpPr>
        <p:spPr>
          <a:xfrm>
            <a:off x="4591647" y="1665834"/>
            <a:ext cx="704005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7 ions per primary electron at an optical gain of 10 (3x3 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photocathode).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Drift</a:t>
            </a:r>
            <a:r>
              <a:rPr lang="en-US" sz="2000" dirty="0" smtClean="0"/>
              <a:t> = 0.5 kV/cm</a:t>
            </a:r>
            <a:endParaRPr lang="en-US" sz="2000" dirty="0"/>
          </a:p>
        </p:txBody>
      </p:sp>
      <p:pic>
        <p:nvPicPr>
          <p:cNvPr id="7" name="Imagem 14" descr="Optical_VAC&amp;VCT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907" y="3249054"/>
            <a:ext cx="4883249" cy="30348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ângulo 7"/>
          <p:cNvSpPr/>
          <p:nvPr/>
        </p:nvSpPr>
        <p:spPr>
          <a:xfrm>
            <a:off x="9488344" y="3596926"/>
            <a:ext cx="2533328" cy="1631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Polarization of the strips leads to an optical gain increase by 2 orders of magnitude</a:t>
            </a:r>
            <a:endParaRPr lang="en-US" sz="2000" dirty="0"/>
          </a:p>
        </p:txBody>
      </p:sp>
      <p:sp>
        <p:nvSpPr>
          <p:cNvPr id="9" name="Retângulo 8"/>
          <p:cNvSpPr/>
          <p:nvPr/>
        </p:nvSpPr>
        <p:spPr>
          <a:xfrm>
            <a:off x="4591646" y="2541168"/>
            <a:ext cx="704005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2 ions per primary electron at an optical gain of 10 (3x3 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photocathode).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Drift</a:t>
            </a:r>
            <a:r>
              <a:rPr lang="en-US" sz="2000" dirty="0" smtClean="0"/>
              <a:t> = 0.1 kV/cm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015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The Photon Assisted </a:t>
            </a:r>
            <a:r>
              <a:rPr lang="en-GB" sz="3600" dirty="0">
                <a:latin typeface="Calibri" pitchFamily="34" charset="0"/>
              </a:rPr>
              <a:t>C</a:t>
            </a:r>
            <a:r>
              <a:rPr lang="en-GB" sz="3600" dirty="0" smtClean="0">
                <a:latin typeface="Calibri" pitchFamily="34" charset="0"/>
              </a:rPr>
              <a:t>ascaded </a:t>
            </a:r>
            <a:r>
              <a:rPr lang="en-GB" sz="3600" dirty="0">
                <a:latin typeface="Calibri" pitchFamily="34" charset="0"/>
              </a:rPr>
              <a:t>E</a:t>
            </a:r>
            <a:r>
              <a:rPr lang="en-GB" sz="3600" dirty="0" smtClean="0">
                <a:latin typeface="Calibri" pitchFamily="34" charset="0"/>
              </a:rPr>
              <a:t>lectron Multiplier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4841786" y="1420531"/>
            <a:ext cx="837097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CF4</a:t>
            </a:r>
            <a:endParaRPr lang="en-US" dirty="0"/>
          </a:p>
        </p:txBody>
      </p:sp>
      <p:sp>
        <p:nvSpPr>
          <p:cNvPr id="13" name="Retângulo 12"/>
          <p:cNvSpPr/>
          <p:nvPr/>
        </p:nvSpPr>
        <p:spPr>
          <a:xfrm>
            <a:off x="4841786" y="1906878"/>
            <a:ext cx="6789920" cy="19389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2 ions per primary electron at an optical gain of 10 (3x3 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photocathode).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Drift</a:t>
            </a:r>
            <a:r>
              <a:rPr lang="en-US" sz="2000" dirty="0" smtClean="0"/>
              <a:t> = 0.1 kV/cm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12 </a:t>
            </a:r>
            <a:r>
              <a:rPr lang="en-US" sz="2000" dirty="0"/>
              <a:t>ions per primary electron at an optical gain of </a:t>
            </a:r>
            <a:r>
              <a:rPr lang="en-US" sz="2000" dirty="0" smtClean="0"/>
              <a:t>10 </a:t>
            </a:r>
            <a:r>
              <a:rPr lang="en-US" sz="2000" dirty="0"/>
              <a:t>(3x3 cm</a:t>
            </a:r>
            <a:r>
              <a:rPr lang="en-US" sz="2000" baseline="30000" dirty="0"/>
              <a:t>2</a:t>
            </a:r>
            <a:r>
              <a:rPr lang="en-US" sz="2000" dirty="0"/>
              <a:t> photocathode). </a:t>
            </a:r>
            <a:r>
              <a:rPr lang="en-US" sz="2000" dirty="0" err="1"/>
              <a:t>E</a:t>
            </a:r>
            <a:r>
              <a:rPr lang="en-US" sz="2000" baseline="-25000" dirty="0" err="1"/>
              <a:t>Drift</a:t>
            </a:r>
            <a:r>
              <a:rPr lang="en-US" sz="2000" dirty="0"/>
              <a:t> = </a:t>
            </a:r>
            <a:r>
              <a:rPr lang="en-US" sz="2000" dirty="0" smtClean="0"/>
              <a:t>0.5 </a:t>
            </a:r>
            <a:r>
              <a:rPr lang="en-US" sz="2000" dirty="0"/>
              <a:t>kV/cm</a:t>
            </a:r>
          </a:p>
          <a:p>
            <a:pPr algn="just"/>
            <a:endParaRPr lang="en-US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931" y="1303516"/>
            <a:ext cx="3889855" cy="2363377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931" y="3533148"/>
            <a:ext cx="3889855" cy="228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73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The Photon Assisted </a:t>
            </a:r>
            <a:r>
              <a:rPr lang="en-GB" sz="3600" dirty="0">
                <a:latin typeface="Calibri" pitchFamily="34" charset="0"/>
              </a:rPr>
              <a:t>C</a:t>
            </a:r>
            <a:r>
              <a:rPr lang="en-GB" sz="3600" dirty="0" smtClean="0">
                <a:latin typeface="Calibri" pitchFamily="34" charset="0"/>
              </a:rPr>
              <a:t>ascaded </a:t>
            </a:r>
            <a:r>
              <a:rPr lang="en-GB" sz="3600" dirty="0">
                <a:latin typeface="Calibri" pitchFamily="34" charset="0"/>
              </a:rPr>
              <a:t>E</a:t>
            </a:r>
            <a:r>
              <a:rPr lang="en-GB" sz="3600" dirty="0" smtClean="0">
                <a:latin typeface="Calibri" pitchFamily="34" charset="0"/>
              </a:rPr>
              <a:t>lectron Multiplier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4841786" y="1420531"/>
            <a:ext cx="2271708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err="1" smtClean="0"/>
              <a:t>Xe</a:t>
            </a:r>
            <a:r>
              <a:rPr lang="en-US" dirty="0" smtClean="0"/>
              <a:t> - CF</a:t>
            </a:r>
            <a:r>
              <a:rPr lang="en-US" baseline="-25000" dirty="0" smtClean="0"/>
              <a:t>4</a:t>
            </a:r>
            <a:r>
              <a:rPr lang="en-US" dirty="0" smtClean="0"/>
              <a:t> mixtures</a:t>
            </a:r>
            <a:endParaRPr lang="en-US" dirty="0"/>
          </a:p>
        </p:txBody>
      </p:sp>
      <p:sp>
        <p:nvSpPr>
          <p:cNvPr id="13" name="Retângulo 12"/>
          <p:cNvSpPr/>
          <p:nvPr/>
        </p:nvSpPr>
        <p:spPr>
          <a:xfrm>
            <a:off x="4841786" y="1906878"/>
            <a:ext cx="6789920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2 ions per primary electron at an optical gain of 10 (3x3 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photocathode).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Drift</a:t>
            </a:r>
            <a:r>
              <a:rPr lang="en-US" sz="2000" dirty="0" smtClean="0"/>
              <a:t> = 0.1 kV/cm</a:t>
            </a:r>
          </a:p>
          <a:p>
            <a:pPr algn="just"/>
            <a:endParaRPr lang="en-US" sz="200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363" y="1170644"/>
            <a:ext cx="4245190" cy="349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6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Zero Ion Back Flow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32" name="CaixaDeTexto 15"/>
          <p:cNvSpPr txBox="1">
            <a:spLocks noChangeArrowheads="1"/>
          </p:cNvSpPr>
          <p:nvPr/>
        </p:nvSpPr>
        <p:spPr bwMode="auto">
          <a:xfrm>
            <a:off x="1293143" y="2110459"/>
            <a:ext cx="18942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Standard Cascaded Electron Multiplier</a:t>
            </a:r>
          </a:p>
        </p:txBody>
      </p:sp>
      <p:sp>
        <p:nvSpPr>
          <p:cNvPr id="33" name="CaixaDeTexto 15"/>
          <p:cNvSpPr txBox="1">
            <a:spLocks noChangeArrowheads="1"/>
          </p:cNvSpPr>
          <p:nvPr/>
        </p:nvSpPr>
        <p:spPr bwMode="auto">
          <a:xfrm>
            <a:off x="1346895" y="4551761"/>
            <a:ext cx="184048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Electric Field Optimization </a:t>
            </a:r>
          </a:p>
          <a:p>
            <a:pPr algn="ctr">
              <a:tabLst>
                <a:tab pos="3589338" algn="l"/>
              </a:tabLst>
            </a:pPr>
            <a:r>
              <a:rPr lang="en-US" sz="1400" dirty="0">
                <a:latin typeface="Calibri" pitchFamily="34" charset="0"/>
              </a:rPr>
              <a:t>IBF = 0.5% at a gain of 10</a:t>
            </a:r>
            <a:r>
              <a:rPr lang="en-US" sz="1400" baseline="30000" dirty="0">
                <a:latin typeface="Calibri" pitchFamily="34" charset="0"/>
              </a:rPr>
              <a:t>4</a:t>
            </a:r>
            <a:r>
              <a:rPr lang="en-US" sz="1400" dirty="0">
                <a:latin typeface="Calibri" pitchFamily="34" charset="0"/>
              </a:rPr>
              <a:t>. </a:t>
            </a:r>
          </a:p>
          <a:p>
            <a:pPr algn="ctr"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50 ions/primary electron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34" name="Curved Down Arrow 7"/>
          <p:cNvSpPr/>
          <p:nvPr/>
        </p:nvSpPr>
        <p:spPr>
          <a:xfrm>
            <a:off x="2066975" y="1462386"/>
            <a:ext cx="1944216" cy="5760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aixaDeTexto 15"/>
          <p:cNvSpPr txBox="1">
            <a:spLocks noChangeArrowheads="1"/>
          </p:cNvSpPr>
          <p:nvPr/>
        </p:nvSpPr>
        <p:spPr bwMode="auto">
          <a:xfrm>
            <a:off x="3435127" y="2100585"/>
            <a:ext cx="18942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“Reversed” MHSP</a:t>
            </a:r>
          </a:p>
        </p:txBody>
      </p:sp>
      <p:sp>
        <p:nvSpPr>
          <p:cNvPr id="36" name="CaixaDeTexto 15"/>
          <p:cNvSpPr txBox="1">
            <a:spLocks noChangeArrowheads="1"/>
          </p:cNvSpPr>
          <p:nvPr/>
        </p:nvSpPr>
        <p:spPr bwMode="auto">
          <a:xfrm>
            <a:off x="3507135" y="4541888"/>
            <a:ext cx="184048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Trapping of ions at the strips on the MHSP</a:t>
            </a:r>
          </a:p>
          <a:p>
            <a:pPr algn="ctr">
              <a:tabLst>
                <a:tab pos="3589338" algn="l"/>
              </a:tabLst>
            </a:pPr>
            <a:r>
              <a:rPr lang="en-US" sz="1400" dirty="0">
                <a:latin typeface="Calibri" pitchFamily="34" charset="0"/>
              </a:rPr>
              <a:t>IBF = 0.06% at a gain of 10</a:t>
            </a:r>
            <a:r>
              <a:rPr lang="en-US" sz="1400" baseline="30000" dirty="0">
                <a:latin typeface="Calibri" pitchFamily="34" charset="0"/>
              </a:rPr>
              <a:t>4</a:t>
            </a:r>
            <a:r>
              <a:rPr lang="en-US" sz="1400" dirty="0">
                <a:latin typeface="Calibri" pitchFamily="34" charset="0"/>
              </a:rPr>
              <a:t>. </a:t>
            </a:r>
          </a:p>
          <a:p>
            <a:pPr algn="ctr"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6 ions/primary electron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37" name="Curved Down Arrow 12"/>
          <p:cNvSpPr/>
          <p:nvPr/>
        </p:nvSpPr>
        <p:spPr>
          <a:xfrm>
            <a:off x="4803279" y="1534394"/>
            <a:ext cx="1944216" cy="5760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CaixaDeTexto 37"/>
          <p:cNvSpPr txBox="1">
            <a:spLocks noChangeArrowheads="1"/>
          </p:cNvSpPr>
          <p:nvPr/>
        </p:nvSpPr>
        <p:spPr bwMode="auto">
          <a:xfrm>
            <a:off x="5739383" y="2127275"/>
            <a:ext cx="18942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PACEM</a:t>
            </a:r>
          </a:p>
        </p:txBody>
      </p:sp>
      <p:sp>
        <p:nvSpPr>
          <p:cNvPr id="39" name="CaixaDeTexto 15"/>
          <p:cNvSpPr txBox="1">
            <a:spLocks noChangeArrowheads="1"/>
          </p:cNvSpPr>
          <p:nvPr/>
        </p:nvSpPr>
        <p:spPr bwMode="auto">
          <a:xfrm>
            <a:off x="5739383" y="4568577"/>
            <a:ext cx="184048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Use of </a:t>
            </a:r>
            <a:r>
              <a:rPr lang="en-US" sz="1400" b="1" u="sng" dirty="0">
                <a:solidFill>
                  <a:srgbClr val="FF0000"/>
                </a:solidFill>
                <a:latin typeface="Calibri" pitchFamily="34" charset="0"/>
              </a:rPr>
              <a:t>secondary scintillation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 on MHSP</a:t>
            </a:r>
          </a:p>
          <a:p>
            <a:pPr algn="ctr">
              <a:tabLst>
                <a:tab pos="3589338" algn="l"/>
              </a:tabLst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To propagate the signal</a:t>
            </a:r>
          </a:p>
          <a:p>
            <a:pPr algn="ctr">
              <a:tabLst>
                <a:tab pos="3589338" algn="l"/>
              </a:tabLst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IBF independent on GAIN</a:t>
            </a:r>
          </a:p>
          <a:p>
            <a:pPr algn="ctr"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2 </a:t>
            </a:r>
            <a:r>
              <a:rPr lang="pt-PT" sz="1400" dirty="0" err="1">
                <a:latin typeface="Calibri" pitchFamily="34" charset="0"/>
              </a:rPr>
              <a:t>ions</a:t>
            </a:r>
            <a:r>
              <a:rPr lang="pt-PT" sz="1400" dirty="0">
                <a:latin typeface="Calibri" pitchFamily="34" charset="0"/>
              </a:rPr>
              <a:t>/</a:t>
            </a:r>
            <a:r>
              <a:rPr lang="pt-PT" sz="1400" dirty="0" err="1">
                <a:latin typeface="Calibri" pitchFamily="34" charset="0"/>
              </a:rPr>
              <a:t>primary</a:t>
            </a:r>
            <a:r>
              <a:rPr lang="pt-PT" sz="1400" dirty="0">
                <a:latin typeface="Calibri" pitchFamily="34" charset="0"/>
              </a:rPr>
              <a:t> </a:t>
            </a:r>
            <a:r>
              <a:rPr lang="pt-PT" sz="1400" dirty="0" err="1" smtClean="0">
                <a:latin typeface="Calibri" pitchFamily="34" charset="0"/>
              </a:rPr>
              <a:t>electron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40" name="Curved Down Arrow 14"/>
          <p:cNvSpPr/>
          <p:nvPr/>
        </p:nvSpPr>
        <p:spPr>
          <a:xfrm>
            <a:off x="7107535" y="1551236"/>
            <a:ext cx="1944216" cy="5760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CaixaDeTexto 15"/>
          <p:cNvSpPr txBox="1">
            <a:spLocks noChangeArrowheads="1"/>
          </p:cNvSpPr>
          <p:nvPr/>
        </p:nvSpPr>
        <p:spPr bwMode="auto">
          <a:xfrm>
            <a:off x="7915217" y="2127275"/>
            <a:ext cx="18942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ZERO IBF</a:t>
            </a:r>
          </a:p>
        </p:txBody>
      </p:sp>
      <p:sp>
        <p:nvSpPr>
          <p:cNvPr id="42" name="CaixaDeTexto 15"/>
          <p:cNvSpPr txBox="1">
            <a:spLocks noChangeArrowheads="1"/>
          </p:cNvSpPr>
          <p:nvPr/>
        </p:nvSpPr>
        <p:spPr bwMode="auto">
          <a:xfrm>
            <a:off x="7899623" y="4568577"/>
            <a:ext cx="184048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400" b="1" dirty="0">
                <a:solidFill>
                  <a:srgbClr val="FF0000"/>
                </a:solidFill>
                <a:latin typeface="Calibri" pitchFamily="34" charset="0"/>
              </a:rPr>
              <a:t>NO ions produced in the proportional scintillation region</a:t>
            </a:r>
          </a:p>
          <a:p>
            <a:pPr algn="ctr"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0 </a:t>
            </a:r>
            <a:r>
              <a:rPr lang="pt-PT" sz="1400" dirty="0" err="1">
                <a:latin typeface="Calibri" pitchFamily="34" charset="0"/>
              </a:rPr>
              <a:t>ions</a:t>
            </a:r>
            <a:r>
              <a:rPr lang="pt-PT" sz="1400" dirty="0">
                <a:latin typeface="Calibri" pitchFamily="34" charset="0"/>
              </a:rPr>
              <a:t>/</a:t>
            </a:r>
            <a:r>
              <a:rPr lang="pt-PT" sz="1400" dirty="0" err="1">
                <a:latin typeface="Calibri" pitchFamily="34" charset="0"/>
              </a:rPr>
              <a:t>primary</a:t>
            </a:r>
            <a:r>
              <a:rPr lang="pt-PT" sz="1400" dirty="0">
                <a:latin typeface="Calibri" pitchFamily="34" charset="0"/>
              </a:rPr>
              <a:t> </a:t>
            </a:r>
            <a:r>
              <a:rPr lang="pt-PT" sz="1400" dirty="0" err="1">
                <a:latin typeface="Calibri" pitchFamily="34" charset="0"/>
              </a:rPr>
              <a:t>electron</a:t>
            </a:r>
            <a:endParaRPr lang="pt-PT" sz="1400" dirty="0">
              <a:latin typeface="Calibri" pitchFamily="34" charset="0"/>
            </a:endParaRPr>
          </a:p>
          <a:p>
            <a:pPr algn="ctr">
              <a:tabLst>
                <a:tab pos="3589338" algn="l"/>
              </a:tabLst>
            </a:pPr>
            <a:r>
              <a:rPr lang="pt-PT" sz="1400" dirty="0">
                <a:latin typeface="Calibri" pitchFamily="34" charset="0"/>
              </a:rPr>
              <a:t>(</a:t>
            </a:r>
            <a:r>
              <a:rPr lang="pt-PT" sz="1400" dirty="0" err="1">
                <a:latin typeface="Calibri" pitchFamily="34" charset="0"/>
              </a:rPr>
              <a:t>only</a:t>
            </a:r>
            <a:r>
              <a:rPr lang="pt-PT" sz="1400" dirty="0">
                <a:latin typeface="Calibri" pitchFamily="34" charset="0"/>
              </a:rPr>
              <a:t> </a:t>
            </a:r>
            <a:r>
              <a:rPr lang="pt-PT" sz="1400" dirty="0" err="1">
                <a:latin typeface="Calibri" pitchFamily="34" charset="0"/>
              </a:rPr>
              <a:t>primary</a:t>
            </a:r>
            <a:r>
              <a:rPr lang="pt-PT" sz="1400" dirty="0">
                <a:latin typeface="Calibri" pitchFamily="34" charset="0"/>
              </a:rPr>
              <a:t> </a:t>
            </a:r>
            <a:r>
              <a:rPr lang="pt-PT" sz="1400" dirty="0" err="1">
                <a:latin typeface="Calibri" pitchFamily="34" charset="0"/>
              </a:rPr>
              <a:t>ionization</a:t>
            </a:r>
            <a:r>
              <a:rPr lang="pt-PT" sz="1400" dirty="0">
                <a:latin typeface="Calibri" pitchFamily="34" charset="0"/>
              </a:rPr>
              <a:t>)</a:t>
            </a:r>
            <a:endParaRPr lang="en-US" sz="1400" dirty="0">
              <a:latin typeface="Calibri" pitchFamily="34" charset="0"/>
            </a:endParaRPr>
          </a:p>
        </p:txBody>
      </p:sp>
      <p:pic>
        <p:nvPicPr>
          <p:cNvPr id="43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880" y="2662535"/>
            <a:ext cx="2052566" cy="1857481"/>
          </a:xfrm>
          <a:prstGeom prst="rect">
            <a:avLst/>
          </a:prstGeom>
        </p:spPr>
      </p:pic>
      <p:pic>
        <p:nvPicPr>
          <p:cNvPr id="44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411" y="2470498"/>
            <a:ext cx="2052940" cy="2036304"/>
          </a:xfrm>
          <a:prstGeom prst="rect">
            <a:avLst/>
          </a:prstGeom>
        </p:spPr>
      </p:pic>
      <p:sp>
        <p:nvSpPr>
          <p:cNvPr id="45" name="CaixaDeTexto 15"/>
          <p:cNvSpPr txBox="1">
            <a:spLocks noChangeArrowheads="1"/>
          </p:cNvSpPr>
          <p:nvPr/>
        </p:nvSpPr>
        <p:spPr bwMode="auto">
          <a:xfrm>
            <a:off x="3462002" y="869431"/>
            <a:ext cx="19710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 err="1">
                <a:latin typeface="Calibri" pitchFamily="34" charset="0"/>
              </a:rPr>
              <a:t>Ar</a:t>
            </a:r>
            <a:r>
              <a:rPr lang="en-US" sz="1600" dirty="0">
                <a:latin typeface="Calibri" pitchFamily="34" charset="0"/>
              </a:rPr>
              <a:t>/CH4</a:t>
            </a:r>
          </a:p>
        </p:txBody>
      </p:sp>
      <p:sp>
        <p:nvSpPr>
          <p:cNvPr id="46" name="Left Brace 24"/>
          <p:cNvSpPr/>
          <p:nvPr/>
        </p:nvSpPr>
        <p:spPr>
          <a:xfrm rot="5400000">
            <a:off x="4324903" y="343910"/>
            <a:ext cx="245293" cy="1971094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Left Brace 25"/>
          <p:cNvSpPr/>
          <p:nvPr/>
        </p:nvSpPr>
        <p:spPr>
          <a:xfrm rot="5400000">
            <a:off x="6471334" y="408203"/>
            <a:ext cx="245293" cy="1863082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aixaDeTexto 15"/>
          <p:cNvSpPr txBox="1">
            <a:spLocks noChangeArrowheads="1"/>
          </p:cNvSpPr>
          <p:nvPr/>
        </p:nvSpPr>
        <p:spPr bwMode="auto">
          <a:xfrm>
            <a:off x="5595367" y="883406"/>
            <a:ext cx="20786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Noble gases and CF</a:t>
            </a:r>
            <a:r>
              <a:rPr lang="en-US" sz="1600" baseline="-25000" dirty="0">
                <a:latin typeface="Calibri" pitchFamily="34" charset="0"/>
              </a:rPr>
              <a:t>4</a:t>
            </a:r>
          </a:p>
        </p:txBody>
      </p:sp>
      <p:sp>
        <p:nvSpPr>
          <p:cNvPr id="49" name="Left Brace 27"/>
          <p:cNvSpPr/>
          <p:nvPr/>
        </p:nvSpPr>
        <p:spPr>
          <a:xfrm rot="5400000">
            <a:off x="8497108" y="411119"/>
            <a:ext cx="245293" cy="1863082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aixaDeTexto 15"/>
          <p:cNvSpPr txBox="1">
            <a:spLocks noChangeArrowheads="1"/>
          </p:cNvSpPr>
          <p:nvPr/>
        </p:nvSpPr>
        <p:spPr bwMode="auto">
          <a:xfrm>
            <a:off x="7621141" y="886322"/>
            <a:ext cx="20786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tabLst>
                <a:tab pos="3589338" algn="l"/>
              </a:tabLst>
            </a:pPr>
            <a:r>
              <a:rPr lang="en-US" sz="1600" dirty="0">
                <a:latin typeface="Calibri" pitchFamily="34" charset="0"/>
              </a:rPr>
              <a:t>Noble gases</a:t>
            </a:r>
          </a:p>
        </p:txBody>
      </p:sp>
      <p:pic>
        <p:nvPicPr>
          <p:cNvPr id="51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75" y="2465829"/>
            <a:ext cx="2052000" cy="2050364"/>
          </a:xfrm>
          <a:prstGeom prst="rect">
            <a:avLst/>
          </a:prstGeom>
        </p:spPr>
      </p:pic>
      <p:pic>
        <p:nvPicPr>
          <p:cNvPr id="52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847" y="2871083"/>
            <a:ext cx="2052000" cy="164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3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Zero Ion Back Flow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25" name="CaixaDeTexto 15"/>
          <p:cNvSpPr txBox="1">
            <a:spLocks noChangeArrowheads="1"/>
          </p:cNvSpPr>
          <p:nvPr/>
        </p:nvSpPr>
        <p:spPr bwMode="auto">
          <a:xfrm>
            <a:off x="295835" y="5272600"/>
            <a:ext cx="113089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tabLst>
                <a:tab pos="3589338" algn="l"/>
              </a:tabLst>
            </a:pPr>
            <a:r>
              <a:rPr lang="en-US" dirty="0" smtClean="0">
                <a:latin typeface="Calibri" pitchFamily="34" charset="0"/>
              </a:rPr>
              <a:t>Only </a:t>
            </a:r>
            <a:r>
              <a:rPr lang="en-US" dirty="0">
                <a:latin typeface="Calibri" pitchFamily="34" charset="0"/>
              </a:rPr>
              <a:t>the primary ions are present on the conversion region. The primary electron cloud is amplified </a:t>
            </a:r>
            <a:r>
              <a:rPr lang="en-US" dirty="0" smtClean="0">
                <a:latin typeface="Calibri" pitchFamily="34" charset="0"/>
              </a:rPr>
              <a:t>and </a:t>
            </a:r>
            <a:r>
              <a:rPr lang="en-US" dirty="0">
                <a:latin typeface="Calibri" pitchFamily="34" charset="0"/>
              </a:rPr>
              <a:t>no secondary ions return to the conversion region.</a:t>
            </a:r>
          </a:p>
        </p:txBody>
      </p:sp>
      <p:grpSp>
        <p:nvGrpSpPr>
          <p:cNvPr id="26" name="Group 13"/>
          <p:cNvGrpSpPr/>
          <p:nvPr/>
        </p:nvGrpSpPr>
        <p:grpSpPr>
          <a:xfrm>
            <a:off x="1204021" y="1122428"/>
            <a:ext cx="8573119" cy="3913188"/>
            <a:chOff x="175345" y="764704"/>
            <a:chExt cx="8573119" cy="3913188"/>
          </a:xfrm>
        </p:grpSpPr>
        <p:pic>
          <p:nvPicPr>
            <p:cNvPr id="27" name="Picture 9" descr="Fig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5345" y="764704"/>
              <a:ext cx="4465638" cy="3913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8" name="Group 8"/>
            <p:cNvGrpSpPr/>
            <p:nvPr/>
          </p:nvGrpSpPr>
          <p:grpSpPr>
            <a:xfrm>
              <a:off x="5089586" y="980728"/>
              <a:ext cx="3658878" cy="2031325"/>
              <a:chOff x="5089586" y="980728"/>
              <a:chExt cx="3658878" cy="2031325"/>
            </a:xfrm>
          </p:grpSpPr>
          <p:sp>
            <p:nvSpPr>
              <p:cNvPr id="55" name="Rounded Rectangle 12"/>
              <p:cNvSpPr/>
              <p:nvPr/>
            </p:nvSpPr>
            <p:spPr>
              <a:xfrm>
                <a:off x="5089586" y="980728"/>
                <a:ext cx="3658877" cy="2031325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TextBox 6"/>
              <p:cNvSpPr txBox="1">
                <a:spLocks noChangeArrowheads="1"/>
              </p:cNvSpPr>
              <p:nvPr/>
            </p:nvSpPr>
            <p:spPr bwMode="auto">
              <a:xfrm>
                <a:off x="5148064" y="980728"/>
                <a:ext cx="3600400" cy="2031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just">
                  <a:buFont typeface="Wingdings" pitchFamily="2" charset="2"/>
                  <a:buNone/>
                </a:pPr>
                <a:r>
                  <a:rPr lang="en-GB" u="sng" dirty="0">
                    <a:latin typeface="Calibri" pitchFamily="34" charset="0"/>
                  </a:rPr>
                  <a:t>Proportional scintillation region:</a:t>
                </a:r>
              </a:p>
              <a:p>
                <a:pPr algn="just">
                  <a:buFont typeface="Wingdings" pitchFamily="2" charset="2"/>
                  <a:buNone/>
                </a:pPr>
                <a:r>
                  <a:rPr lang="en-GB" dirty="0">
                    <a:latin typeface="Calibri" pitchFamily="34" charset="0"/>
                  </a:rPr>
                  <a:t>Primary electron cloud drifts under an electric field below the threshold for ionization. </a:t>
                </a:r>
                <a:r>
                  <a:rPr lang="en-GB" dirty="0">
                    <a:solidFill>
                      <a:srgbClr val="FF0000"/>
                    </a:solidFill>
                    <a:latin typeface="Calibri" pitchFamily="34" charset="0"/>
                  </a:rPr>
                  <a:t>No secondary charges are created.</a:t>
                </a:r>
                <a:r>
                  <a:rPr lang="en-GB" dirty="0">
                    <a:latin typeface="Calibri" pitchFamily="34" charset="0"/>
                  </a:rPr>
                  <a:t> Secondary scintillation is produced and emitted </a:t>
                </a:r>
                <a:r>
                  <a:rPr lang="en-GB" dirty="0" err="1">
                    <a:latin typeface="Calibri" pitchFamily="34" charset="0"/>
                  </a:rPr>
                  <a:t>isotropically</a:t>
                </a:r>
                <a:r>
                  <a:rPr lang="en-GB" dirty="0">
                    <a:latin typeface="Calibri" pitchFamily="34" charset="0"/>
                  </a:rPr>
                  <a:t>.</a:t>
                </a:r>
              </a:p>
            </p:txBody>
          </p:sp>
        </p:grpSp>
        <p:grpSp>
          <p:nvGrpSpPr>
            <p:cNvPr id="29" name="Group 6"/>
            <p:cNvGrpSpPr/>
            <p:nvPr/>
          </p:nvGrpSpPr>
          <p:grpSpPr>
            <a:xfrm>
              <a:off x="5089586" y="3284984"/>
              <a:ext cx="3658878" cy="1075259"/>
              <a:chOff x="5089586" y="3284984"/>
              <a:chExt cx="3658878" cy="1075259"/>
            </a:xfrm>
          </p:grpSpPr>
          <p:sp>
            <p:nvSpPr>
              <p:cNvPr id="53" name="Rounded Rectangle 4"/>
              <p:cNvSpPr/>
              <p:nvPr/>
            </p:nvSpPr>
            <p:spPr>
              <a:xfrm>
                <a:off x="5089586" y="3284984"/>
                <a:ext cx="3658878" cy="1075259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TextBox 6"/>
              <p:cNvSpPr txBox="1">
                <a:spLocks noChangeArrowheads="1"/>
              </p:cNvSpPr>
              <p:nvPr/>
            </p:nvSpPr>
            <p:spPr bwMode="auto">
              <a:xfrm>
                <a:off x="5148064" y="3360948"/>
                <a:ext cx="3411438" cy="923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n-GB" u="sng" dirty="0">
                    <a:latin typeface="Calibri" pitchFamily="34" charset="0"/>
                  </a:rPr>
                  <a:t>Gaseous Photomultiplier:</a:t>
                </a:r>
              </a:p>
              <a:p>
                <a:pPr>
                  <a:buFont typeface="Wingdings" pitchFamily="2" charset="2"/>
                  <a:buNone/>
                </a:pPr>
                <a:r>
                  <a:rPr lang="en-GB" dirty="0">
                    <a:latin typeface="Calibri" pitchFamily="34" charset="0"/>
                  </a:rPr>
                  <a:t>Collects a fraction of the secondary scintillation. </a:t>
                </a:r>
              </a:p>
            </p:txBody>
          </p:sp>
        </p:grpSp>
        <p:sp>
          <p:nvSpPr>
            <p:cNvPr id="30" name="Right Arrow 1"/>
            <p:cNvSpPr/>
            <p:nvPr/>
          </p:nvSpPr>
          <p:spPr>
            <a:xfrm rot="10800000">
              <a:off x="4383038" y="3284984"/>
              <a:ext cx="648072" cy="3472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ight Arrow 11"/>
            <p:cNvSpPr/>
            <p:nvPr/>
          </p:nvSpPr>
          <p:spPr>
            <a:xfrm rot="10800000">
              <a:off x="4385320" y="2312560"/>
              <a:ext cx="648072" cy="3472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391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/>
              <a:t>Ion Back Flow</a:t>
            </a:r>
            <a:endParaRPr lang="en-GB" sz="3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7" name="Retângulo arredondado 6"/>
          <p:cNvSpPr/>
          <p:nvPr/>
        </p:nvSpPr>
        <p:spPr>
          <a:xfrm>
            <a:off x="2088107" y="1569492"/>
            <a:ext cx="2674962" cy="1173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Gaseous Detectors</a:t>
            </a:r>
          </a:p>
          <a:p>
            <a:pPr algn="ctr"/>
            <a:r>
              <a:rPr lang="en-US" sz="2000" dirty="0"/>
              <a:t>High gains (up to 10</a:t>
            </a:r>
            <a:r>
              <a:rPr lang="en-US" sz="2000" baseline="30000" dirty="0"/>
              <a:t>6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3" name="Seta para a direita 2"/>
          <p:cNvSpPr/>
          <p:nvPr/>
        </p:nvSpPr>
        <p:spPr>
          <a:xfrm>
            <a:off x="5218367" y="1863031"/>
            <a:ext cx="1289154" cy="5696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tângulo arredondado 7"/>
          <p:cNvSpPr/>
          <p:nvPr/>
        </p:nvSpPr>
        <p:spPr>
          <a:xfrm>
            <a:off x="6962819" y="1569492"/>
            <a:ext cx="2674962" cy="1173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Back flowing ions</a:t>
            </a:r>
          </a:p>
          <a:p>
            <a:pPr algn="ctr"/>
            <a:r>
              <a:rPr lang="en-US" sz="2000" dirty="0" smtClean="0"/>
              <a:t>(move slowly)</a:t>
            </a:r>
            <a:endParaRPr lang="en-US" sz="2000" dirty="0"/>
          </a:p>
        </p:txBody>
      </p:sp>
      <p:sp>
        <p:nvSpPr>
          <p:cNvPr id="9" name="Marcador de Posição de Conteúdo 2"/>
          <p:cNvSpPr txBox="1">
            <a:spLocks/>
          </p:cNvSpPr>
          <p:nvPr/>
        </p:nvSpPr>
        <p:spPr>
          <a:xfrm>
            <a:off x="800668" y="3003436"/>
            <a:ext cx="10590663" cy="22788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/>
              <a:t>charge build up and field distortion in the drift region (not good for TPC’s, specially high rate)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/>
              <a:t>impact of ions on the surfaces : ions may trigger secondary avalanches and/or damage photocathodes (Gaseous Photomultipliers with visible photocathodes) </a:t>
            </a:r>
          </a:p>
          <a:p>
            <a:pPr algn="just"/>
            <a:endParaRPr lang="en-US" dirty="0"/>
          </a:p>
        </p:txBody>
      </p:sp>
      <p:sp>
        <p:nvSpPr>
          <p:cNvPr id="10" name="Marcador de Posição de Conteúdo 2"/>
          <p:cNvSpPr txBox="1">
            <a:spLocks/>
          </p:cNvSpPr>
          <p:nvPr/>
        </p:nvSpPr>
        <p:spPr>
          <a:xfrm>
            <a:off x="800667" y="5282327"/>
            <a:ext cx="10590663" cy="850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IBF is defined as the fraction of ions produced that reaches a region of interest in the detector (usually the drift region)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73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Zero Ion Back Flow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pic>
        <p:nvPicPr>
          <p:cNvPr id="27" name="Picture 9" descr="Fi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4021" y="1122428"/>
            <a:ext cx="4465638" cy="391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7"/>
          <p:cNvGrpSpPr/>
          <p:nvPr/>
        </p:nvGrpSpPr>
        <p:grpSpPr>
          <a:xfrm>
            <a:off x="6473784" y="1389082"/>
            <a:ext cx="4802612" cy="2925344"/>
            <a:chOff x="323528" y="1268760"/>
            <a:chExt cx="4824413" cy="2740025"/>
          </a:xfrm>
        </p:grpSpPr>
        <p:pic>
          <p:nvPicPr>
            <p:cNvPr id="16" name="Picture 8" descr="fig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3528" y="1268760"/>
              <a:ext cx="4824413" cy="274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2843808" y="1290861"/>
              <a:ext cx="142875" cy="2304256"/>
            </a:xfrm>
            <a:prstGeom prst="rect">
              <a:avLst/>
            </a:prstGeom>
            <a:solidFill>
              <a:srgbClr val="99CCFF">
                <a:alpha val="7294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8" name="CaixaDeTexto 15"/>
          <p:cNvSpPr txBox="1">
            <a:spLocks noChangeArrowheads="1"/>
          </p:cNvSpPr>
          <p:nvPr/>
        </p:nvSpPr>
        <p:spPr bwMode="auto">
          <a:xfrm>
            <a:off x="6312420" y="4510911"/>
            <a:ext cx="49639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tabLst>
                <a:tab pos="3589338" algn="l"/>
              </a:tabLst>
            </a:pPr>
            <a:r>
              <a:rPr lang="en-US" dirty="0" smtClean="0">
                <a:latin typeface="Calibri" pitchFamily="34" charset="0"/>
              </a:rPr>
              <a:t>Extraction field plays a critical part on ion back flow suppression as well as in photo-electron extraction  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1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Zero Ion Back Flow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pic>
        <p:nvPicPr>
          <p:cNvPr id="27" name="Picture 9" descr="Fi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4021" y="1122428"/>
            <a:ext cx="4465638" cy="391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hart 1"/>
          <p:cNvPicPr>
            <a:picLocks noChangeArrowheads="1"/>
          </p:cNvPicPr>
          <p:nvPr/>
        </p:nvPicPr>
        <p:blipFill>
          <a:blip r:embed="rId3"/>
          <a:srcRect r="-31" b="-21"/>
          <a:stretch>
            <a:fillRect/>
          </a:stretch>
        </p:blipFill>
        <p:spPr bwMode="auto">
          <a:xfrm>
            <a:off x="6324774" y="1032436"/>
            <a:ext cx="5124221" cy="305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5787337" y="4088288"/>
            <a:ext cx="61990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GB" dirty="0">
                <a:latin typeface="Calibri" pitchFamily="34" charset="0"/>
              </a:rPr>
              <a:t>The optical  gain is strongly dependent on the </a:t>
            </a:r>
            <a:r>
              <a:rPr lang="en-GB" dirty="0" smtClean="0">
                <a:latin typeface="Calibri" pitchFamily="34" charset="0"/>
              </a:rPr>
              <a:t> gas purity. </a:t>
            </a:r>
            <a:endParaRPr lang="en-GB" dirty="0">
              <a:latin typeface="Calibri" pitchFamily="34" charset="0"/>
            </a:endParaRPr>
          </a:p>
          <a:p>
            <a:pPr algn="just">
              <a:buFont typeface="Wingdings" pitchFamily="2" charset="2"/>
              <a:buNone/>
            </a:pPr>
            <a:r>
              <a:rPr lang="en-GB" dirty="0" smtClean="0">
                <a:latin typeface="Calibri" pitchFamily="34" charset="0"/>
              </a:rPr>
              <a:t>Detector was operated in sealed mode, with the purification done by circulating the gas through non-evaporable getters.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05223" y="5035616"/>
            <a:ext cx="1188120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GB" dirty="0" smtClean="0">
                <a:latin typeface="Calibri" pitchFamily="34" charset="0"/>
              </a:rPr>
              <a:t>Some geometrical factors that influence the optical gain:</a:t>
            </a:r>
            <a:r>
              <a:rPr lang="en-GB" dirty="0">
                <a:latin typeface="Calibri" pitchFamily="34" charset="0"/>
              </a:rPr>
              <a:t>	</a:t>
            </a:r>
          </a:p>
          <a:p>
            <a:pPr marL="742950" lvl="1" indent="-285750">
              <a:buFontTx/>
              <a:buChar char="o"/>
            </a:pPr>
            <a:r>
              <a:rPr lang="en-GB" dirty="0" smtClean="0">
                <a:latin typeface="Calibri" pitchFamily="34" charset="0"/>
              </a:rPr>
              <a:t>proportional </a:t>
            </a:r>
            <a:r>
              <a:rPr lang="en-GB" dirty="0">
                <a:latin typeface="Calibri" pitchFamily="34" charset="0"/>
              </a:rPr>
              <a:t>scintillation region </a:t>
            </a:r>
            <a:r>
              <a:rPr lang="en-GB" dirty="0" smtClean="0">
                <a:latin typeface="Calibri" pitchFamily="34" charset="0"/>
              </a:rPr>
              <a:t>size (current setup was 6 </a:t>
            </a:r>
            <a:r>
              <a:rPr lang="en-GB" dirty="0">
                <a:latin typeface="Calibri" pitchFamily="34" charset="0"/>
              </a:rPr>
              <a:t>mm</a:t>
            </a:r>
            <a:r>
              <a:rPr lang="en-GB" dirty="0" smtClean="0">
                <a:latin typeface="Calibri" pitchFamily="34" charset="0"/>
              </a:rPr>
              <a:t>). Increase to 10 mm would increase the optical gain from 4 to ~ 6</a:t>
            </a:r>
            <a:endParaRPr lang="en-GB" dirty="0">
              <a:latin typeface="Calibri" pitchFamily="34" charset="0"/>
            </a:endParaRPr>
          </a:p>
          <a:p>
            <a:pPr marL="742950" lvl="1" indent="-285750">
              <a:buFontTx/>
              <a:buChar char="o"/>
            </a:pPr>
            <a:r>
              <a:rPr lang="en-GB" dirty="0">
                <a:latin typeface="Calibri" pitchFamily="34" charset="0"/>
              </a:rPr>
              <a:t>Larger </a:t>
            </a:r>
            <a:r>
              <a:rPr lang="en-GB" dirty="0" smtClean="0">
                <a:latin typeface="Calibri" pitchFamily="34" charset="0"/>
              </a:rPr>
              <a:t>solid angle (photocathode</a:t>
            </a:r>
            <a:r>
              <a:rPr lang="en-GB" dirty="0"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</a:rPr>
              <a:t>area was was 28x28 mm</a:t>
            </a:r>
            <a:r>
              <a:rPr lang="en-GB" baseline="30000" dirty="0" smtClean="0">
                <a:latin typeface="Calibri" pitchFamily="34" charset="0"/>
              </a:rPr>
              <a:t>2</a:t>
            </a:r>
            <a:r>
              <a:rPr lang="en-GB" dirty="0" smtClean="0">
                <a:latin typeface="Calibri" pitchFamily="34" charset="0"/>
              </a:rPr>
              <a:t>)</a:t>
            </a:r>
            <a:endParaRPr lang="en-GB" dirty="0"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endParaRPr lang="en-GB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51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Conclusions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61" name="Rounded Rectangle 4"/>
          <p:cNvSpPr/>
          <p:nvPr/>
        </p:nvSpPr>
        <p:spPr>
          <a:xfrm>
            <a:off x="820867" y="1040703"/>
            <a:ext cx="3965538" cy="14372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The presence of ions is an inevitability in gaseous detectors. The higher the gain and rate, the more problematic they become.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2" name="Rounded Rectangle 4"/>
          <p:cNvSpPr/>
          <p:nvPr/>
        </p:nvSpPr>
        <p:spPr>
          <a:xfrm>
            <a:off x="6693497" y="1040703"/>
            <a:ext cx="3965538" cy="14372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MPGD provides us several solutions to decrease the IBF to acceptable values. 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634140"/>
              </p:ext>
            </p:extLst>
          </p:nvPr>
        </p:nvGraphicFramePr>
        <p:xfrm>
          <a:off x="135068" y="2719140"/>
          <a:ext cx="11656940" cy="3185599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626497"/>
                <a:gridCol w="2622177"/>
                <a:gridCol w="2756647"/>
                <a:gridCol w="2259105"/>
                <a:gridCol w="2392514"/>
              </a:tblGrid>
              <a:tr h="322035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b"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3300"/>
                          </a:solidFill>
                          <a:effectLst/>
                        </a:rPr>
                        <a:t>GEM </a:t>
                      </a:r>
                      <a:r>
                        <a:rPr lang="en-US" sz="2000" u="none" strike="noStrike" dirty="0" smtClean="0">
                          <a:solidFill>
                            <a:srgbClr val="FF3300"/>
                          </a:solidFill>
                          <a:effectLst/>
                        </a:rPr>
                        <a:t>Cascade</a:t>
                      </a:r>
                    </a:p>
                  </a:txBody>
                  <a:tcPr marL="6724" marR="6724" marT="6724" marB="0" anchor="b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3300"/>
                          </a:solidFill>
                          <a:effectLst/>
                        </a:rPr>
                        <a:t>Reversed MHSP</a:t>
                      </a:r>
                      <a:endParaRPr lang="en-US" sz="2000" b="0" i="0" u="none" strike="noStrike" dirty="0">
                        <a:solidFill>
                          <a:srgbClr val="FF33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b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3300"/>
                          </a:solidFill>
                          <a:effectLst/>
                        </a:rPr>
                        <a:t>PACEM</a:t>
                      </a:r>
                      <a:endParaRPr lang="en-US" sz="2000" b="0" i="0" u="none" strike="noStrike" dirty="0">
                        <a:solidFill>
                          <a:srgbClr val="FF33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b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3300"/>
                          </a:solidFill>
                          <a:effectLst/>
                        </a:rPr>
                        <a:t>ZERO IBF</a:t>
                      </a:r>
                      <a:endParaRPr lang="en-US" sz="2000" b="0" i="0" u="none" strike="noStrike" dirty="0">
                        <a:solidFill>
                          <a:srgbClr val="FF33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b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1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sng" strike="noStrike" dirty="0">
                          <a:effectLst/>
                        </a:rPr>
                        <a:t>Current Status</a:t>
                      </a:r>
                      <a:endParaRPr lang="en-US" sz="18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4 GEM - </a:t>
                      </a:r>
                      <a:r>
                        <a:rPr lang="en-US" sz="180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ALICE </a:t>
                      </a:r>
                      <a:r>
                        <a:rPr lang="en-US" sz="1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upgrade</a:t>
                      </a:r>
                      <a:endParaRPr lang="en-US" sz="18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Arial" panose="020B0604020202020204" pitchFamily="34" charset="0"/>
                        <a:buNone/>
                      </a:pPr>
                      <a:r>
                        <a:rPr lang="en-US" sz="180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. Successful </a:t>
                      </a:r>
                      <a:r>
                        <a:rPr lang="en-US" sz="1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operation of Visible </a:t>
                      </a:r>
                      <a:r>
                        <a:rPr lang="en-US" sz="180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Sensitive </a:t>
                      </a:r>
                      <a:r>
                        <a:rPr lang="en-US" sz="1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GPM</a:t>
                      </a:r>
                      <a:endParaRPr lang="en-US" sz="18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Novel </a:t>
                      </a:r>
                      <a:r>
                        <a:rPr lang="en-US" sz="1800" u="none" strike="noStrike" dirty="0" smtClean="0">
                          <a:effectLst/>
                        </a:rPr>
                        <a:t>Solution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Operation in noble gases and Mixtures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6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sng" strike="noStrike" dirty="0" smtClean="0">
                          <a:effectLst/>
                        </a:rPr>
                        <a:t>Strengths</a:t>
                      </a:r>
                      <a:endParaRPr lang="en-US" sz="18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GEM are solid and well established technology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Extra strips makes it versatile</a:t>
                      </a:r>
                      <a:endParaRPr lang="en-US" sz="18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. Gain </a:t>
                      </a:r>
                      <a:r>
                        <a:rPr lang="en-US" sz="1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can be increased without affecting </a:t>
                      </a:r>
                      <a:r>
                        <a:rPr lang="en-US" sz="180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IBF</a:t>
                      </a:r>
                    </a:p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. Low Voltages</a:t>
                      </a:r>
                      <a:endParaRPr lang="en-US" sz="18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IBF at the level of the primary </a:t>
                      </a:r>
                      <a:r>
                        <a:rPr lang="en-US" sz="1800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ionization</a:t>
                      </a:r>
                      <a:endParaRPr lang="en-US" sz="18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6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sng" strike="noStrike" dirty="0">
                          <a:effectLst/>
                        </a:rPr>
                        <a:t>Limitations</a:t>
                      </a:r>
                      <a:endParaRPr lang="en-US" sz="18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</a:rPr>
                        <a:t>. IBF </a:t>
                      </a:r>
                      <a:r>
                        <a:rPr lang="en-US" sz="1800" u="none" strike="noStrike" dirty="0">
                          <a:effectLst/>
                        </a:rPr>
                        <a:t>dependent on </a:t>
                      </a:r>
                      <a:r>
                        <a:rPr lang="en-US" sz="1800" u="none" strike="noStrike" dirty="0" smtClean="0">
                          <a:effectLst/>
                        </a:rPr>
                        <a:t>GAIN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</a:rPr>
                        <a:t>. IBF </a:t>
                      </a:r>
                      <a:r>
                        <a:rPr lang="en-US" sz="1800" u="none" strike="noStrike" dirty="0">
                          <a:effectLst/>
                        </a:rPr>
                        <a:t>dependent on GAIN                                                               </a:t>
                      </a:r>
                      <a:r>
                        <a:rPr lang="en-US" sz="1800" u="none" strike="noStrike" dirty="0" smtClean="0">
                          <a:effectLst/>
                        </a:rPr>
                        <a:t>. Not </a:t>
                      </a:r>
                      <a:r>
                        <a:rPr lang="en-US" sz="1800" u="none" strike="noStrike" dirty="0">
                          <a:effectLst/>
                        </a:rPr>
                        <a:t>yet produced in large areas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</a:rPr>
                        <a:t>Noble </a:t>
                      </a:r>
                      <a:r>
                        <a:rPr lang="en-US" sz="1800" u="none" strike="noStrike" dirty="0">
                          <a:effectLst/>
                        </a:rPr>
                        <a:t>gases/CF4 </a:t>
                      </a:r>
                      <a:r>
                        <a:rPr lang="en-US" sz="1800" u="none" strike="noStrike" dirty="0" smtClean="0">
                          <a:effectLst/>
                        </a:rPr>
                        <a:t>mixtures (purification)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Noble </a:t>
                      </a:r>
                      <a:r>
                        <a:rPr lang="en-US" sz="1800" u="none" strike="noStrike" dirty="0" smtClean="0">
                          <a:effectLst/>
                        </a:rPr>
                        <a:t>Gases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</a:rPr>
                        <a:t>(purification)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1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sng" strike="noStrike" dirty="0">
                          <a:effectLst/>
                        </a:rPr>
                        <a:t>Future Developments</a:t>
                      </a:r>
                      <a:endParaRPr lang="en-US" sz="18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</a:rPr>
                        <a:t>Misalignment </a:t>
                      </a:r>
                      <a:r>
                        <a:rPr lang="en-US" sz="1800" u="none" strike="noStrike" dirty="0">
                          <a:effectLst/>
                        </a:rPr>
                        <a:t>/ different pitch </a:t>
                      </a:r>
                      <a:r>
                        <a:rPr lang="en-US" sz="1800" u="none" strike="noStrike" dirty="0" smtClean="0">
                          <a:effectLst/>
                        </a:rPr>
                        <a:t>GEM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Large Area MHSP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Double PACEM (?)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</a:rPr>
                        <a:t>Test beam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4" marR="6724" marT="6724" marB="0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14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/>
              <a:t>Ion Back Flow</a:t>
            </a:r>
            <a:endParaRPr lang="en-GB" sz="3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pic>
        <p:nvPicPr>
          <p:cNvPr id="11" name="Picture 2" descr="IONS&amp;ELECT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048" y="3484224"/>
            <a:ext cx="4979121" cy="221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ângulo 4"/>
          <p:cNvSpPr/>
          <p:nvPr/>
        </p:nvSpPr>
        <p:spPr>
          <a:xfrm>
            <a:off x="518616" y="2902531"/>
            <a:ext cx="99605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</a:rPr>
              <a:t>Micro patterned Gaseous Detectors (GEM, </a:t>
            </a:r>
            <a:r>
              <a:rPr lang="en-US" sz="2000" b="1" dirty="0" err="1" smtClean="0">
                <a:solidFill>
                  <a:srgbClr val="FF0000"/>
                </a:solidFill>
              </a:rPr>
              <a:t>MicroMegas</a:t>
            </a:r>
            <a:r>
              <a:rPr lang="en-US" sz="2000" b="1" dirty="0" smtClean="0">
                <a:solidFill>
                  <a:srgbClr val="FF0000"/>
                </a:solidFill>
              </a:rPr>
              <a:t>, MHSP, COBRA) are game changers :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518616" y="3931522"/>
            <a:ext cx="469482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/>
              <a:t>IBF is controlled by the electric fields: </a:t>
            </a:r>
            <a:r>
              <a:rPr lang="en-US" sz="2000" b="1" dirty="0">
                <a:latin typeface="Symbol" panose="05050102010706020507" pitchFamily="18" charset="2"/>
              </a:rPr>
              <a:t>D</a:t>
            </a:r>
            <a:r>
              <a:rPr lang="en-US" sz="2000" b="1" dirty="0"/>
              <a:t>V</a:t>
            </a:r>
            <a:r>
              <a:rPr lang="en-US" sz="2000" b="1" baseline="-25000" dirty="0"/>
              <a:t>GEM</a:t>
            </a:r>
            <a:r>
              <a:rPr lang="en-US" sz="2000" b="1" dirty="0"/>
              <a:t>, E</a:t>
            </a:r>
            <a:r>
              <a:rPr lang="en-US" sz="2000" b="1" baseline="-25000" dirty="0"/>
              <a:t>1</a:t>
            </a:r>
            <a:r>
              <a:rPr lang="en-US" sz="2000" b="1" dirty="0"/>
              <a:t> and E</a:t>
            </a:r>
            <a:r>
              <a:rPr lang="en-US" sz="2000" b="1" baseline="-25000" dirty="0"/>
              <a:t>2</a:t>
            </a:r>
            <a:r>
              <a:rPr lang="en-US" sz="2000" b="1" dirty="0"/>
              <a:t>. </a:t>
            </a:r>
            <a:endParaRPr lang="en-US" sz="2000" b="1" dirty="0" smtClean="0"/>
          </a:p>
          <a:p>
            <a:pPr algn="just"/>
            <a:endParaRPr lang="en-US" sz="2000" b="1" dirty="0"/>
          </a:p>
          <a:p>
            <a:pPr algn="just"/>
            <a:r>
              <a:rPr lang="en-US" sz="2000" b="1" dirty="0"/>
              <a:t>Cascading several GEM reduces the </a:t>
            </a:r>
            <a:r>
              <a:rPr lang="en-US" sz="2000" b="1" dirty="0" smtClean="0"/>
              <a:t>IBF to values of few %.</a:t>
            </a:r>
            <a:endParaRPr lang="en-US" sz="2000" b="1" dirty="0"/>
          </a:p>
        </p:txBody>
      </p:sp>
      <p:sp>
        <p:nvSpPr>
          <p:cNvPr id="12" name="Retângulo 11"/>
          <p:cNvSpPr/>
          <p:nvPr/>
        </p:nvSpPr>
        <p:spPr>
          <a:xfrm>
            <a:off x="518615" y="1257987"/>
            <a:ext cx="4066831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In “open” type detectors (Proportional counters) IBF = 1. </a:t>
            </a:r>
            <a:endParaRPr lang="en-US" sz="2000" dirty="0" smtClean="0"/>
          </a:p>
          <a:p>
            <a:pPr algn="just"/>
            <a:r>
              <a:rPr lang="en-US" sz="2000" dirty="0" smtClean="0"/>
              <a:t>All </a:t>
            </a:r>
            <a:r>
              <a:rPr lang="en-US" sz="2000" dirty="0"/>
              <a:t>ions </a:t>
            </a:r>
            <a:r>
              <a:rPr lang="en-US" sz="2000" dirty="0" smtClean="0"/>
              <a:t>eventually </a:t>
            </a:r>
            <a:r>
              <a:rPr lang="en-US" sz="2000" dirty="0"/>
              <a:t>reach the cathode.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4855471" y="1539049"/>
            <a:ext cx="1289154" cy="5696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tângulo 13"/>
          <p:cNvSpPr/>
          <p:nvPr/>
        </p:nvSpPr>
        <p:spPr>
          <a:xfrm>
            <a:off x="6537278" y="1316030"/>
            <a:ext cx="3944202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A gate is needed! But only works up to a certain rate… noise and instabilities increase.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6529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/>
              <a:t>ALICE TPC upgrade</a:t>
            </a:r>
            <a:endParaRPr lang="en-GB" sz="3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12" name="Retângulo 11"/>
          <p:cNvSpPr/>
          <p:nvPr/>
        </p:nvSpPr>
        <p:spPr>
          <a:xfrm>
            <a:off x="150124" y="1522121"/>
            <a:ext cx="5227093" cy="1631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Needs continuous readout (50 kHz)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IBF &lt; 1% at a gain of 2000 (20 ions / primary electron)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Energy Resolution 12% (</a:t>
            </a:r>
            <a:r>
              <a:rPr lang="en-US" sz="2000" baseline="30000" dirty="0" smtClean="0"/>
              <a:t>55</a:t>
            </a:r>
            <a:r>
              <a:rPr lang="en-US" sz="2000" dirty="0" smtClean="0"/>
              <a:t>Fe)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Ne-CO2-N2</a:t>
            </a:r>
            <a:endParaRPr lang="en-US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4549" y="1184776"/>
            <a:ext cx="6222527" cy="4371264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150124" y="3617506"/>
            <a:ext cx="5227093" cy="707886"/>
          </a:xfrm>
          <a:prstGeom prst="rect">
            <a:avLst/>
          </a:prstGeom>
          <a:solidFill>
            <a:srgbClr val="FF33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Solution was a cascade of 4 GEM with different pitch size </a:t>
            </a:r>
            <a:endParaRPr lang="en-US" sz="2000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5704549" y="5646139"/>
            <a:ext cx="634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[Piotr </a:t>
            </a:r>
            <a:r>
              <a:rPr lang="en-US" sz="1400" dirty="0" err="1" smtClean="0"/>
              <a:t>Gasik</a:t>
            </a:r>
            <a:r>
              <a:rPr lang="en-US" sz="1400" dirty="0" smtClean="0"/>
              <a:t>, for </a:t>
            </a:r>
            <a:r>
              <a:rPr lang="en-US" sz="1400" dirty="0"/>
              <a:t>the ALICE </a:t>
            </a:r>
            <a:r>
              <a:rPr lang="en-US" sz="1400" dirty="0" smtClean="0"/>
              <a:t>Collaboration “FROM </a:t>
            </a:r>
            <a:r>
              <a:rPr lang="en-US" sz="1400" dirty="0"/>
              <a:t>GATED TO CONTINUOUS </a:t>
            </a:r>
            <a:r>
              <a:rPr lang="en-US" sz="1400" dirty="0" smtClean="0"/>
              <a:t>READOUT- </a:t>
            </a:r>
            <a:r>
              <a:rPr lang="en-US" sz="1400" dirty="0"/>
              <a:t>an upgrade of the ALICE </a:t>
            </a:r>
            <a:r>
              <a:rPr lang="en-US" sz="1400" dirty="0" smtClean="0"/>
              <a:t>TPC”, VCI 2016]</a:t>
            </a:r>
            <a:endParaRPr lang="en-US" sz="1400" dirty="0"/>
          </a:p>
        </p:txBody>
      </p:sp>
      <p:sp>
        <p:nvSpPr>
          <p:cNvPr id="17" name="Retângulo 16"/>
          <p:cNvSpPr/>
          <p:nvPr/>
        </p:nvSpPr>
        <p:spPr>
          <a:xfrm>
            <a:off x="887105" y="4806841"/>
            <a:ext cx="35484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For the future ?</a:t>
            </a:r>
          </a:p>
          <a:p>
            <a:pPr algn="ctr"/>
            <a:r>
              <a:rPr lang="en-US" sz="2000" b="1" dirty="0" smtClean="0"/>
              <a:t>(ILC)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44523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/>
              <a:t>Gaseous Photomultipliers</a:t>
            </a:r>
            <a:endParaRPr lang="en-GB" sz="3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12" name="Retângulo 11"/>
          <p:cNvSpPr/>
          <p:nvPr/>
        </p:nvSpPr>
        <p:spPr>
          <a:xfrm>
            <a:off x="361557" y="1211884"/>
            <a:ext cx="5227093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Drift Field is higher than in TPC’s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Photocathode can be damaged by ion impact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Secondary emission from photocathode</a:t>
            </a:r>
            <a:endParaRPr lang="en-US" sz="2000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860" y="1719716"/>
            <a:ext cx="4599941" cy="3803101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7387111" y="5575723"/>
            <a:ext cx="4377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 smtClean="0"/>
              <a:t>[A</a:t>
            </a:r>
            <a:r>
              <a:rPr lang="en-GB" sz="1400" dirty="0"/>
              <a:t>. </a:t>
            </a:r>
            <a:r>
              <a:rPr lang="en-GB" sz="1400" dirty="0" err="1"/>
              <a:t>Bondar</a:t>
            </a:r>
            <a:r>
              <a:rPr lang="en-GB" sz="1400" dirty="0"/>
              <a:t>, et al., Study of ion feedback in multi-GEM structures, </a:t>
            </a:r>
            <a:r>
              <a:rPr lang="en-GB" sz="1400" dirty="0" err="1"/>
              <a:t>Nucl</a:t>
            </a:r>
            <a:r>
              <a:rPr lang="en-GB" sz="1400" dirty="0"/>
              <a:t>. Instr. </a:t>
            </a:r>
            <a:r>
              <a:rPr lang="en-GB" sz="1400" dirty="0" smtClean="0"/>
              <a:t>And Meth</a:t>
            </a:r>
            <a:r>
              <a:rPr lang="en-GB" sz="1400" dirty="0"/>
              <a:t>. A 496 (2003) </a:t>
            </a:r>
            <a:r>
              <a:rPr lang="en-GB" sz="1400" dirty="0" smtClean="0"/>
              <a:t>325]</a:t>
            </a:r>
            <a:endParaRPr lang="en-US" sz="1400" dirty="0"/>
          </a:p>
        </p:txBody>
      </p:sp>
      <p:sp>
        <p:nvSpPr>
          <p:cNvPr id="11" name="Retângulo 10"/>
          <p:cNvSpPr/>
          <p:nvPr/>
        </p:nvSpPr>
        <p:spPr>
          <a:xfrm>
            <a:off x="7732059" y="1266700"/>
            <a:ext cx="3923129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IBF increases linearly with drift field</a:t>
            </a:r>
            <a:endParaRPr lang="en-US" sz="2000" dirty="0"/>
          </a:p>
        </p:txBody>
      </p:sp>
      <p:sp>
        <p:nvSpPr>
          <p:cNvPr id="3" name="Retângulo 2"/>
          <p:cNvSpPr/>
          <p:nvPr/>
        </p:nvSpPr>
        <p:spPr>
          <a:xfrm>
            <a:off x="361557" y="4998234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/>
              <a:t>Optimization </a:t>
            </a:r>
            <a:r>
              <a:rPr lang="en-US" sz="2000" dirty="0"/>
              <a:t>of IBF is detector/application </a:t>
            </a:r>
            <a:r>
              <a:rPr lang="en-US" sz="2000" dirty="0" smtClean="0"/>
              <a:t>specific. </a:t>
            </a:r>
            <a:endParaRPr lang="en-US" sz="2000" dirty="0"/>
          </a:p>
        </p:txBody>
      </p:sp>
      <p:sp>
        <p:nvSpPr>
          <p:cNvPr id="13" name="Retângulo 12"/>
          <p:cNvSpPr/>
          <p:nvPr/>
        </p:nvSpPr>
        <p:spPr>
          <a:xfrm>
            <a:off x="361557" y="3771331"/>
            <a:ext cx="6096000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 smtClean="0"/>
              <a:t>GPM’s require higher drift fields (&gt;0.5 kV/cm) to ensure proper photo-electron extraction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140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>
                <a:latin typeface="Calibri" pitchFamily="34" charset="0"/>
              </a:rPr>
              <a:t>Alternative </a:t>
            </a:r>
            <a:r>
              <a:rPr lang="en-GB" sz="3600" dirty="0" smtClean="0">
                <a:latin typeface="Calibri" pitchFamily="34" charset="0"/>
              </a:rPr>
              <a:t>Solutions with the Micro Hole and Strip Plate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12" name="Retângulo 11"/>
          <p:cNvSpPr/>
          <p:nvPr/>
        </p:nvSpPr>
        <p:spPr>
          <a:xfrm>
            <a:off x="469655" y="1044844"/>
            <a:ext cx="11252687" cy="28315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tabLst>
                <a:tab pos="3589338" algn="l"/>
              </a:tabLst>
            </a:pPr>
            <a:r>
              <a:rPr lang="en-US" sz="2000" dirty="0" smtClean="0">
                <a:latin typeface="Calibri" pitchFamily="34" charset="0"/>
              </a:rPr>
              <a:t>Reversed/Flipped Reversed MHSP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3589338" algn="l"/>
              </a:tabLst>
            </a:pPr>
            <a:r>
              <a:rPr lang="en-US" sz="1400" dirty="0" smtClean="0"/>
              <a:t>[J.F.C.A</a:t>
            </a:r>
            <a:r>
              <a:rPr lang="en-US" sz="1400" dirty="0"/>
              <a:t>. </a:t>
            </a:r>
            <a:r>
              <a:rPr lang="en-US" sz="1400" dirty="0" err="1"/>
              <a:t>Veloso</a:t>
            </a:r>
            <a:r>
              <a:rPr lang="en-US" sz="1400" dirty="0"/>
              <a:t>, F. D. </a:t>
            </a:r>
            <a:r>
              <a:rPr lang="en-US" sz="1400" dirty="0" err="1"/>
              <a:t>Amaro</a:t>
            </a:r>
            <a:r>
              <a:rPr lang="en-US" sz="1400" dirty="0"/>
              <a:t>, J.M. Maia, A. </a:t>
            </a:r>
            <a:r>
              <a:rPr lang="en-US" sz="1400" dirty="0" err="1"/>
              <a:t>Breskin</a:t>
            </a:r>
            <a:r>
              <a:rPr lang="en-US" sz="1400" dirty="0"/>
              <a:t>, A. </a:t>
            </a:r>
            <a:r>
              <a:rPr lang="en-US" sz="1400" dirty="0" err="1"/>
              <a:t>Lyashenko</a:t>
            </a:r>
            <a:r>
              <a:rPr lang="en-US" sz="1400" dirty="0"/>
              <a:t>, R</a:t>
            </a:r>
            <a:r>
              <a:rPr lang="en-US" sz="1400" dirty="0" smtClean="0"/>
              <a:t>. </a:t>
            </a:r>
            <a:r>
              <a:rPr lang="en-US" sz="1400" dirty="0" err="1" smtClean="0"/>
              <a:t>Chechik</a:t>
            </a:r>
            <a:r>
              <a:rPr lang="en-US" sz="1400" dirty="0"/>
              <a:t>, J.M.F dos Santos, O. </a:t>
            </a:r>
            <a:r>
              <a:rPr lang="en-US" sz="1400" dirty="0" err="1"/>
              <a:t>Bouianov</a:t>
            </a:r>
            <a:r>
              <a:rPr lang="en-US" sz="1400" dirty="0"/>
              <a:t>, M. </a:t>
            </a:r>
            <a:r>
              <a:rPr lang="en-US" sz="1400" dirty="0" err="1"/>
              <a:t>Bouianov</a:t>
            </a:r>
            <a:r>
              <a:rPr lang="en-US" sz="1400" dirty="0"/>
              <a:t> “MHSP in </a:t>
            </a:r>
            <a:r>
              <a:rPr lang="en-US" sz="1400" dirty="0" smtClean="0"/>
              <a:t>reversed-bias operation </a:t>
            </a:r>
            <a:r>
              <a:rPr lang="en-US" sz="1400" dirty="0"/>
              <a:t>mode for ion blocking in gas-avalanche multipliers” </a:t>
            </a:r>
            <a:r>
              <a:rPr lang="en-US" sz="1400" dirty="0" smtClean="0"/>
              <a:t>Nuclear Instruments </a:t>
            </a:r>
            <a:r>
              <a:rPr lang="en-US" sz="1400" dirty="0"/>
              <a:t>and Methods in Physics Research A 548 (</a:t>
            </a:r>
            <a:r>
              <a:rPr lang="en-US" sz="1400" b="1" dirty="0"/>
              <a:t>2005</a:t>
            </a:r>
            <a:r>
              <a:rPr lang="en-US" sz="1400" dirty="0"/>
              <a:t>) 375–382</a:t>
            </a:r>
            <a:r>
              <a:rPr lang="en-US" sz="1400" dirty="0" smtClean="0"/>
              <a:t>.]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[A</a:t>
            </a:r>
            <a:r>
              <a:rPr lang="en-US" sz="1400" dirty="0"/>
              <a:t>. </a:t>
            </a:r>
            <a:r>
              <a:rPr lang="en-US" sz="1400" dirty="0" err="1"/>
              <a:t>Breskin</a:t>
            </a:r>
            <a:r>
              <a:rPr lang="en-US" sz="1400" dirty="0"/>
              <a:t>, D. </a:t>
            </a:r>
            <a:r>
              <a:rPr lang="en-US" sz="1400" dirty="0" err="1"/>
              <a:t>Mörmann</a:t>
            </a:r>
            <a:r>
              <a:rPr lang="en-US" sz="1400" dirty="0"/>
              <a:t>, A. </a:t>
            </a:r>
            <a:r>
              <a:rPr lang="en-US" sz="1400" dirty="0" err="1"/>
              <a:t>Lyashenko</a:t>
            </a:r>
            <a:r>
              <a:rPr lang="en-US" sz="1400" dirty="0"/>
              <a:t>, R. </a:t>
            </a:r>
            <a:r>
              <a:rPr lang="en-US" sz="1400" dirty="0" err="1"/>
              <a:t>Chechik</a:t>
            </a:r>
            <a:r>
              <a:rPr lang="en-US" sz="1400" dirty="0"/>
              <a:t>, F.D. </a:t>
            </a:r>
            <a:r>
              <a:rPr lang="en-US" sz="1400" dirty="0" err="1"/>
              <a:t>Amaro</a:t>
            </a:r>
            <a:r>
              <a:rPr lang="en-US" sz="1400" dirty="0"/>
              <a:t>, J.M. Maia</a:t>
            </a:r>
            <a:r>
              <a:rPr lang="en-US" sz="1400" dirty="0" smtClean="0"/>
              <a:t>, J.F.C.A</a:t>
            </a:r>
            <a:r>
              <a:rPr lang="en-US" sz="1400" dirty="0"/>
              <a:t>. </a:t>
            </a:r>
            <a:r>
              <a:rPr lang="en-US" sz="1400" dirty="0" err="1"/>
              <a:t>Veloso</a:t>
            </a:r>
            <a:r>
              <a:rPr lang="en-US" sz="1400" dirty="0"/>
              <a:t>, J.M.F. dos Santos “Ion-induced effects in GEM </a:t>
            </a:r>
            <a:r>
              <a:rPr lang="en-US" sz="1400" dirty="0" smtClean="0"/>
              <a:t>&amp; GEM/MHSP </a:t>
            </a:r>
            <a:r>
              <a:rPr lang="en-US" sz="1400" dirty="0"/>
              <a:t>gaseous photomultipliers for the UV and the visible </a:t>
            </a:r>
            <a:r>
              <a:rPr lang="en-US" sz="1400" dirty="0" smtClean="0"/>
              <a:t>spectral range</a:t>
            </a:r>
            <a:r>
              <a:rPr lang="en-US" sz="1400" dirty="0"/>
              <a:t>” </a:t>
            </a:r>
            <a:r>
              <a:rPr lang="en-US" sz="1400" dirty="0" err="1"/>
              <a:t>Nucl</a:t>
            </a:r>
            <a:r>
              <a:rPr lang="en-US" sz="1400" dirty="0"/>
              <a:t>. </a:t>
            </a:r>
            <a:r>
              <a:rPr lang="en-US" sz="1400" dirty="0" err="1"/>
              <a:t>Instrum</a:t>
            </a:r>
            <a:r>
              <a:rPr lang="en-US" sz="1400" dirty="0"/>
              <a:t>. Meth. A 553 (2005) 46</a:t>
            </a:r>
            <a:r>
              <a:rPr lang="en-US" sz="1400" dirty="0" smtClean="0"/>
              <a:t>.]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[A.V</a:t>
            </a:r>
            <a:r>
              <a:rPr lang="en-US" sz="1400" dirty="0"/>
              <a:t>. </a:t>
            </a:r>
            <a:r>
              <a:rPr lang="en-US" sz="1400" dirty="0" err="1"/>
              <a:t>Lyashenko</a:t>
            </a:r>
            <a:r>
              <a:rPr lang="en-US" sz="1400" dirty="0"/>
              <a:t>, A. </a:t>
            </a:r>
            <a:r>
              <a:rPr lang="en-US" sz="1400" dirty="0" err="1"/>
              <a:t>Breskin</a:t>
            </a:r>
            <a:r>
              <a:rPr lang="en-US" sz="1400" dirty="0"/>
              <a:t>, R. </a:t>
            </a:r>
            <a:r>
              <a:rPr lang="en-US" sz="1400" dirty="0" err="1"/>
              <a:t>Chechik</a:t>
            </a:r>
            <a:r>
              <a:rPr lang="en-US" sz="1400" dirty="0"/>
              <a:t>, J.F.C.A. </a:t>
            </a:r>
            <a:r>
              <a:rPr lang="en-US" sz="1400" dirty="0" err="1"/>
              <a:t>Veloso</a:t>
            </a:r>
            <a:r>
              <a:rPr lang="en-US" sz="1400" dirty="0"/>
              <a:t>, J.M.F. Dos Santos</a:t>
            </a:r>
            <a:r>
              <a:rPr lang="en-US" sz="1400" dirty="0" smtClean="0"/>
              <a:t>, F.D</a:t>
            </a:r>
            <a:r>
              <a:rPr lang="en-US" sz="1400" dirty="0"/>
              <a:t>. </a:t>
            </a:r>
            <a:r>
              <a:rPr lang="en-US" sz="1400" dirty="0" err="1"/>
              <a:t>Amaro</a:t>
            </a:r>
            <a:r>
              <a:rPr lang="en-US" sz="1400" dirty="0"/>
              <a:t> “Advances in ion back-flow reduction in cascaded gaseous </a:t>
            </a:r>
            <a:r>
              <a:rPr lang="en-US" sz="1400" dirty="0" smtClean="0"/>
              <a:t>electron  multipliers </a:t>
            </a:r>
            <a:r>
              <a:rPr lang="en-US" sz="1400" dirty="0"/>
              <a:t>incorporating R-MHSP elements” 2006 JINST 1 </a:t>
            </a:r>
            <a:r>
              <a:rPr lang="en-US" sz="1400" dirty="0" smtClean="0"/>
              <a:t>P10004]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[</a:t>
            </a:r>
            <a:r>
              <a:rPr lang="en-US" sz="1400" dirty="0" smtClean="0"/>
              <a:t>A.V</a:t>
            </a:r>
            <a:r>
              <a:rPr lang="en-US" sz="1400" dirty="0"/>
              <a:t>. </a:t>
            </a:r>
            <a:r>
              <a:rPr lang="en-US" sz="1400" dirty="0" err="1"/>
              <a:t>Lyashenko</a:t>
            </a:r>
            <a:r>
              <a:rPr lang="en-US" sz="1400" dirty="0"/>
              <a:t>, A. </a:t>
            </a:r>
            <a:r>
              <a:rPr lang="en-US" sz="1400" dirty="0" err="1"/>
              <a:t>Breskin</a:t>
            </a:r>
            <a:r>
              <a:rPr lang="en-US" sz="1400" dirty="0"/>
              <a:t>, R. </a:t>
            </a:r>
            <a:r>
              <a:rPr lang="en-US" sz="1400" dirty="0" err="1"/>
              <a:t>Chechik</a:t>
            </a:r>
            <a:r>
              <a:rPr lang="en-US" sz="1400" dirty="0"/>
              <a:t>, J.F.C.A. </a:t>
            </a:r>
            <a:r>
              <a:rPr lang="en-US" sz="1400" dirty="0" err="1"/>
              <a:t>Veloso</a:t>
            </a:r>
            <a:r>
              <a:rPr lang="en-US" sz="1400" dirty="0"/>
              <a:t>, J.M.F. Dos Santos</a:t>
            </a:r>
            <a:r>
              <a:rPr lang="en-US" sz="1400" dirty="0" smtClean="0"/>
              <a:t>, F.D</a:t>
            </a:r>
            <a:r>
              <a:rPr lang="en-US" sz="1400" dirty="0"/>
              <a:t>. </a:t>
            </a:r>
            <a:r>
              <a:rPr lang="en-US" sz="1400" dirty="0" err="1"/>
              <a:t>Amaro</a:t>
            </a:r>
            <a:r>
              <a:rPr lang="en-US" sz="1400" dirty="0"/>
              <a:t> “Development of high-gain gaseous photomultipliers for the </a:t>
            </a:r>
            <a:r>
              <a:rPr lang="en-US" sz="1400" dirty="0" smtClean="0"/>
              <a:t>visible spectral </a:t>
            </a:r>
            <a:r>
              <a:rPr lang="en-US" sz="1400" dirty="0"/>
              <a:t>range” 2009 JINST 4 P07005</a:t>
            </a:r>
            <a:r>
              <a:rPr lang="en-US" sz="1400" dirty="0" smtClean="0"/>
              <a:t>.]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[</a:t>
            </a:r>
            <a:r>
              <a:rPr lang="en-US" sz="1400" dirty="0">
                <a:cs typeface="Times New Roman" pitchFamily="18" charset="0"/>
              </a:rPr>
              <a:t>A. </a:t>
            </a:r>
            <a:r>
              <a:rPr lang="en-US" sz="1400" dirty="0" err="1">
                <a:cs typeface="Times New Roman" pitchFamily="18" charset="0"/>
              </a:rPr>
              <a:t>Lyashenko</a:t>
            </a:r>
            <a:r>
              <a:rPr lang="en-US" sz="1400" dirty="0">
                <a:cs typeface="Times New Roman" pitchFamily="18" charset="0"/>
              </a:rPr>
              <a:t>, et al. Nuclear Instruments and Methods in Physics Research Section A 610 (2009)</a:t>
            </a:r>
            <a:r>
              <a:rPr lang="en-GB" sz="1400" dirty="0" smtClean="0"/>
              <a:t>] </a:t>
            </a:r>
            <a:r>
              <a:rPr lang="fr-FR" sz="1400" dirty="0" err="1" smtClean="0"/>
              <a:t>hole</a:t>
            </a:r>
            <a:r>
              <a:rPr lang="fr-FR" sz="1400" dirty="0" smtClean="0"/>
              <a:t> </a:t>
            </a:r>
            <a:r>
              <a:rPr lang="fr-FR" sz="1400" dirty="0"/>
              <a:t>- </a:t>
            </a:r>
            <a:r>
              <a:rPr lang="fr-FR" sz="1400" dirty="0" err="1"/>
              <a:t>multipliers</a:t>
            </a:r>
            <a:r>
              <a:rPr lang="fr-FR" sz="1400" dirty="0"/>
              <a:t>” 2007 JINST 2 </a:t>
            </a:r>
            <a:r>
              <a:rPr lang="fr-FR" sz="1400" dirty="0" smtClean="0"/>
              <a:t>P08004]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smtClean="0"/>
              <a:t>[J.F.C.A</a:t>
            </a:r>
            <a:r>
              <a:rPr lang="pt-PT" sz="1400" dirty="0"/>
              <a:t>. Veloso, C. Santos, F. Pereira, C. Azevedo, F.D. Amaro, J.M.F. </a:t>
            </a:r>
            <a:r>
              <a:rPr lang="pt-PT" sz="1400" dirty="0" smtClean="0"/>
              <a:t>dos </a:t>
            </a:r>
            <a:r>
              <a:rPr lang="en-US" sz="1400" dirty="0" smtClean="0"/>
              <a:t>Santos</a:t>
            </a:r>
            <a:r>
              <a:rPr lang="en-US" sz="1400" dirty="0"/>
              <a:t>, A. </a:t>
            </a:r>
            <a:r>
              <a:rPr lang="en-US" sz="1400" dirty="0" err="1"/>
              <a:t>Breskin</a:t>
            </a:r>
            <a:r>
              <a:rPr lang="en-US" sz="1400" dirty="0"/>
              <a:t>, R. </a:t>
            </a:r>
            <a:r>
              <a:rPr lang="en-US" sz="1400" dirty="0" err="1"/>
              <a:t>Chechik</a:t>
            </a:r>
            <a:r>
              <a:rPr lang="en-US" sz="1400" dirty="0"/>
              <a:t> </a:t>
            </a:r>
            <a:r>
              <a:rPr lang="en-US" sz="1400" dirty="0" smtClean="0"/>
              <a:t>“</a:t>
            </a:r>
            <a:r>
              <a:rPr lang="en-US" sz="1400" dirty="0"/>
              <a:t>THCOBRA: Ion back flow reduction in patterned THGEM cascades </a:t>
            </a:r>
            <a:r>
              <a:rPr lang="en-US" sz="1400" dirty="0" smtClean="0"/>
              <a:t>” </a:t>
            </a:r>
            <a:r>
              <a:rPr lang="en-US" sz="1400" dirty="0"/>
              <a:t>Nuclear Instruments and Methods in Physics Research A 639 (2011) 134–136</a:t>
            </a:r>
            <a:r>
              <a:rPr lang="en-US" sz="1400" dirty="0" smtClean="0"/>
              <a:t>]</a:t>
            </a:r>
            <a:endParaRPr lang="en-GB" sz="1400" dirty="0"/>
          </a:p>
        </p:txBody>
      </p:sp>
      <p:sp>
        <p:nvSpPr>
          <p:cNvPr id="15" name="Retângulo 14"/>
          <p:cNvSpPr/>
          <p:nvPr/>
        </p:nvSpPr>
        <p:spPr>
          <a:xfrm>
            <a:off x="469655" y="4018341"/>
            <a:ext cx="11252685" cy="19082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tabLst>
                <a:tab pos="3589338" algn="l"/>
              </a:tabLst>
            </a:pPr>
            <a:r>
              <a:rPr lang="en-US" sz="2000" dirty="0" smtClean="0">
                <a:latin typeface="Calibri" pitchFamily="34" charset="0"/>
              </a:rPr>
              <a:t>Use </a:t>
            </a:r>
            <a:r>
              <a:rPr lang="en-US" sz="2000" dirty="0">
                <a:latin typeface="Calibri" pitchFamily="34" charset="0"/>
              </a:rPr>
              <a:t>of the secondary scintillation to propagate the signal in the </a:t>
            </a:r>
            <a:r>
              <a:rPr lang="en-US" sz="2000" dirty="0" smtClean="0">
                <a:latin typeface="Calibri" pitchFamily="34" charset="0"/>
              </a:rPr>
              <a:t>detector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3589338" algn="l"/>
              </a:tabLst>
            </a:pPr>
            <a:r>
              <a:rPr lang="en-US" sz="1400" dirty="0" smtClean="0">
                <a:cs typeface="Times New Roman" pitchFamily="18" charset="0"/>
              </a:rPr>
              <a:t>[</a:t>
            </a:r>
            <a:r>
              <a:rPr lang="en-US" sz="1400" dirty="0">
                <a:cs typeface="Times New Roman" pitchFamily="18" charset="0"/>
              </a:rPr>
              <a:t>J.F.C.A. </a:t>
            </a:r>
            <a:r>
              <a:rPr lang="en-US" sz="1400" dirty="0" err="1">
                <a:cs typeface="Times New Roman" pitchFamily="18" charset="0"/>
              </a:rPr>
              <a:t>Veloso</a:t>
            </a:r>
            <a:r>
              <a:rPr lang="en-US" sz="1400" dirty="0">
                <a:cs typeface="Times New Roman" pitchFamily="18" charset="0"/>
              </a:rPr>
              <a:t>, F. D. </a:t>
            </a:r>
            <a:r>
              <a:rPr lang="en-US" sz="1400" dirty="0" err="1">
                <a:cs typeface="Times New Roman" pitchFamily="18" charset="0"/>
              </a:rPr>
              <a:t>Amaro</a:t>
            </a:r>
            <a:r>
              <a:rPr lang="en-US" sz="1400" dirty="0">
                <a:cs typeface="Times New Roman" pitchFamily="18" charset="0"/>
              </a:rPr>
              <a:t>, J.M.F dos Santos, A. </a:t>
            </a:r>
            <a:r>
              <a:rPr lang="en-US" sz="1400" dirty="0" err="1">
                <a:cs typeface="Times New Roman" pitchFamily="18" charset="0"/>
              </a:rPr>
              <a:t>Breskin</a:t>
            </a:r>
            <a:r>
              <a:rPr lang="en-US" sz="1400" dirty="0">
                <a:cs typeface="Times New Roman" pitchFamily="18" charset="0"/>
              </a:rPr>
              <a:t>, A. </a:t>
            </a:r>
            <a:r>
              <a:rPr lang="en-US" sz="1400" dirty="0" err="1">
                <a:cs typeface="Times New Roman" pitchFamily="18" charset="0"/>
              </a:rPr>
              <a:t>Lyashenko</a:t>
            </a:r>
            <a:r>
              <a:rPr lang="en-US" sz="1400" dirty="0">
                <a:cs typeface="Times New Roman" pitchFamily="18" charset="0"/>
              </a:rPr>
              <a:t>, R. </a:t>
            </a:r>
            <a:r>
              <a:rPr lang="en-US" sz="1400" dirty="0" err="1">
                <a:cs typeface="Times New Roman" pitchFamily="18" charset="0"/>
              </a:rPr>
              <a:t>Chechik</a:t>
            </a:r>
            <a:r>
              <a:rPr lang="en-US" sz="1400" dirty="0">
                <a:cs typeface="Times New Roman" pitchFamily="18" charset="0"/>
              </a:rPr>
              <a:t> “The Photon-Assisted Cascaded Electron Multiplier: a concept for potential avalanche-ion blocking” JINST 1 P08003</a:t>
            </a:r>
            <a:r>
              <a:rPr lang="en-US" sz="1400" dirty="0" smtClean="0">
                <a:cs typeface="Times New Roman" pitchFamily="18" charset="0"/>
              </a:rPr>
              <a:t>]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3589338" algn="l"/>
              </a:tabLst>
            </a:pPr>
            <a:r>
              <a:rPr lang="pt-PT" sz="1400" dirty="0">
                <a:cs typeface="Times New Roman" pitchFamily="18" charset="0"/>
              </a:rPr>
              <a:t>[F. D. Amaro, J. F. C. A. Veloso, J. M. F. dos Santos, A. </a:t>
            </a:r>
            <a:r>
              <a:rPr lang="en-US" sz="1400" dirty="0" err="1">
                <a:cs typeface="Times New Roman" pitchFamily="18" charset="0"/>
              </a:rPr>
              <a:t>Breskin</a:t>
            </a:r>
            <a:r>
              <a:rPr lang="en-US" sz="1400" dirty="0">
                <a:cs typeface="Times New Roman" pitchFamily="18" charset="0"/>
              </a:rPr>
              <a:t>, R. </a:t>
            </a:r>
            <a:r>
              <a:rPr lang="en-US" sz="1400" dirty="0" err="1">
                <a:cs typeface="Times New Roman" pitchFamily="18" charset="0"/>
              </a:rPr>
              <a:t>Chechik</a:t>
            </a:r>
            <a:r>
              <a:rPr lang="en-US" sz="1400" dirty="0">
                <a:cs typeface="Times New Roman" pitchFamily="18" charset="0"/>
              </a:rPr>
              <a:t>, A. </a:t>
            </a:r>
            <a:r>
              <a:rPr lang="en-US" sz="1400" dirty="0" err="1">
                <a:cs typeface="Times New Roman" pitchFamily="18" charset="0"/>
              </a:rPr>
              <a:t>Lyashenko</a:t>
            </a:r>
            <a:r>
              <a:rPr lang="en-US" sz="1400" dirty="0">
                <a:cs typeface="Times New Roman" pitchFamily="18" charset="0"/>
              </a:rPr>
              <a:t> “The Photon-Assisted Cascaded Electron Multiplier operation in CF4 for ion </a:t>
            </a:r>
            <a:r>
              <a:rPr lang="en-US" sz="1400" dirty="0" smtClean="0">
                <a:cs typeface="Times New Roman" pitchFamily="18" charset="0"/>
              </a:rPr>
              <a:t>backflow suppression</a:t>
            </a:r>
            <a:r>
              <a:rPr lang="pt-PT" sz="1400" dirty="0" smtClean="0">
                <a:cs typeface="Times New Roman" pitchFamily="18" charset="0"/>
              </a:rPr>
              <a:t>”</a:t>
            </a:r>
            <a:r>
              <a:rPr lang="en-US" sz="1400" dirty="0" smtClean="0">
                <a:cs typeface="Times New Roman" pitchFamily="18" charset="0"/>
              </a:rPr>
              <a:t> </a:t>
            </a:r>
            <a:r>
              <a:rPr lang="en-US" sz="1400" dirty="0">
                <a:cs typeface="Times New Roman" pitchFamily="18" charset="0"/>
              </a:rPr>
              <a:t>IEEE Transactions on Nuclear Science 55-3 (2008) 1652-1656.]</a:t>
            </a:r>
            <a:endParaRPr lang="pt-PT" sz="1400" dirty="0"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3589338" algn="l"/>
              </a:tabLst>
            </a:pPr>
            <a:r>
              <a:rPr lang="pt-PT" sz="1400" dirty="0">
                <a:cs typeface="Times New Roman" pitchFamily="18" charset="0"/>
              </a:rPr>
              <a:t>[F. D. Amaro, J. F. C. A. Veloso, J. M. F. dos Santos, A. </a:t>
            </a:r>
            <a:r>
              <a:rPr lang="pt-PT" sz="1400" dirty="0" err="1">
                <a:cs typeface="Times New Roman" pitchFamily="18" charset="0"/>
              </a:rPr>
              <a:t>Breskin</a:t>
            </a:r>
            <a:r>
              <a:rPr lang="pt-PT" sz="1400" dirty="0">
                <a:cs typeface="Times New Roman" pitchFamily="18" charset="0"/>
              </a:rPr>
              <a:t>, R. </a:t>
            </a:r>
            <a:r>
              <a:rPr lang="pt-PT" sz="1400" dirty="0" err="1">
                <a:cs typeface="Times New Roman" pitchFamily="18" charset="0"/>
              </a:rPr>
              <a:t>Chechik</a:t>
            </a:r>
            <a:r>
              <a:rPr lang="pt-PT" sz="1400" dirty="0">
                <a:cs typeface="Times New Roman" pitchFamily="18" charset="0"/>
              </a:rPr>
              <a:t>, A. </a:t>
            </a:r>
            <a:r>
              <a:rPr lang="en-US" sz="1400" dirty="0" err="1">
                <a:cs typeface="Times New Roman" pitchFamily="18" charset="0"/>
              </a:rPr>
              <a:t>Lyashenko</a:t>
            </a:r>
            <a:r>
              <a:rPr lang="en-US" sz="1400" dirty="0">
                <a:cs typeface="Times New Roman" pitchFamily="18" charset="0"/>
              </a:rPr>
              <a:t>; “High pressure operation of the Photon-Assisted Cascaded Electron Multiplier”  IEEE Transactions on Nuclear Science 56-3 (2009) 1097-1101.]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3589338" algn="l"/>
              </a:tabLst>
            </a:pPr>
            <a:r>
              <a:rPr lang="pt-PT" sz="1400" dirty="0">
                <a:cs typeface="Times New Roman" pitchFamily="18" charset="0"/>
              </a:rPr>
              <a:t>[F. D. Amaro </a:t>
            </a:r>
            <a:r>
              <a:rPr lang="pt-PT" sz="1400" dirty="0" err="1">
                <a:cs typeface="Times New Roman" pitchFamily="18" charset="0"/>
              </a:rPr>
              <a:t>et</a:t>
            </a:r>
            <a:r>
              <a:rPr lang="pt-PT" sz="1400" dirty="0">
                <a:cs typeface="Times New Roman" pitchFamily="18" charset="0"/>
              </a:rPr>
              <a:t> al. </a:t>
            </a:r>
            <a:r>
              <a:rPr lang="pt-PT" sz="1400" dirty="0" smtClean="0">
                <a:cs typeface="Times New Roman" pitchFamily="18" charset="0"/>
              </a:rPr>
              <a:t>“</a:t>
            </a:r>
            <a:r>
              <a:rPr lang="en-US" sz="1400" dirty="0" smtClean="0">
                <a:cs typeface="Times New Roman" pitchFamily="18" charset="0"/>
              </a:rPr>
              <a:t>Zero Ion Backflow electron multiplier operating in noble </a:t>
            </a:r>
            <a:r>
              <a:rPr lang="pt-PT" sz="1400" dirty="0" smtClean="0">
                <a:cs typeface="Times New Roman" pitchFamily="18" charset="0"/>
              </a:rPr>
              <a:t>gases</a:t>
            </a:r>
            <a:r>
              <a:rPr lang="pt-PT" sz="1400" dirty="0">
                <a:cs typeface="Times New Roman" pitchFamily="18" charset="0"/>
              </a:rPr>
              <a:t>”, 2014_JINST_9_P02004]</a:t>
            </a:r>
            <a:endParaRPr lang="en-US" sz="14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2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Micro Hole and Strip Plate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15" name="Retângulo 14"/>
          <p:cNvSpPr/>
          <p:nvPr/>
        </p:nvSpPr>
        <p:spPr>
          <a:xfrm>
            <a:off x="254510" y="1012585"/>
            <a:ext cx="6932103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Same technology as GEM </a:t>
            </a:r>
            <a:r>
              <a:rPr lang="en-US" sz="2000" dirty="0"/>
              <a:t>but with 2 sets of electrodes in one of the sides (the bottom) </a:t>
            </a:r>
          </a:p>
        </p:txBody>
      </p:sp>
      <p:pic>
        <p:nvPicPr>
          <p:cNvPr id="6" name="Picture 3" descr="PA28408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888" y="2000824"/>
            <a:ext cx="3178725" cy="2383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EstruturaNorma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47" y="2000824"/>
            <a:ext cx="3684147" cy="365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MHSP_Animation10.avi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272" y="1012585"/>
            <a:ext cx="449580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8"/>
          <p:cNvSpPr/>
          <p:nvPr/>
        </p:nvSpPr>
        <p:spPr>
          <a:xfrm>
            <a:off x="4007888" y="4638826"/>
            <a:ext cx="7888184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C00000"/>
                </a:solidFill>
              </a:rPr>
              <a:t>Normal mode of operation</a:t>
            </a:r>
            <a:r>
              <a:rPr lang="en-US" sz="2000" dirty="0" smtClean="0"/>
              <a:t>: the extra strips are used for electron multiplication, resulting in high gains and relatively low operation voltages. </a:t>
            </a:r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T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&lt; V</a:t>
            </a:r>
            <a:r>
              <a:rPr lang="en-US" sz="2000" b="1" baseline="-25000" dirty="0">
                <a:solidFill>
                  <a:srgbClr val="C00000"/>
                </a:solidFill>
              </a:rPr>
              <a:t>C</a:t>
            </a:r>
            <a:r>
              <a:rPr lang="en-US" sz="2000" b="1" dirty="0" smtClean="0">
                <a:solidFill>
                  <a:srgbClr val="C00000"/>
                </a:solidFill>
              </a:rPr>
              <a:t> &lt; V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A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21181" y="5833588"/>
            <a:ext cx="117748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1400" dirty="0" smtClean="0"/>
              <a:t>[J</a:t>
            </a:r>
            <a:r>
              <a:rPr lang="pt-PT" sz="1400" dirty="0"/>
              <a:t>. F. C. A. Veloso, J. M. F. dos Santos, C. A. N. Conde, "A </a:t>
            </a:r>
            <a:r>
              <a:rPr lang="pt-PT" sz="1400" dirty="0" err="1"/>
              <a:t>proposed</a:t>
            </a:r>
            <a:r>
              <a:rPr lang="pt-PT" sz="1400" dirty="0"/>
              <a:t> </a:t>
            </a:r>
            <a:r>
              <a:rPr lang="pt-PT" sz="1400" dirty="0" err="1" smtClean="0"/>
              <a:t>new</a:t>
            </a:r>
            <a:r>
              <a:rPr lang="pt-PT" sz="1400" dirty="0" smtClean="0"/>
              <a:t> m</a:t>
            </a:r>
            <a:r>
              <a:rPr lang="en-US" sz="1400" dirty="0" err="1" smtClean="0"/>
              <a:t>icrostructure</a:t>
            </a:r>
            <a:r>
              <a:rPr lang="en-US" sz="1400" dirty="0" smtClean="0"/>
              <a:t> </a:t>
            </a:r>
            <a:r>
              <a:rPr lang="en-US" sz="1400" dirty="0"/>
              <a:t>for </a:t>
            </a:r>
            <a:r>
              <a:rPr lang="en-US" sz="1400" dirty="0" err="1"/>
              <a:t>gás</a:t>
            </a:r>
            <a:r>
              <a:rPr lang="en-US" sz="1400" dirty="0"/>
              <a:t> radiation detectors: The </a:t>
            </a:r>
            <a:r>
              <a:rPr lang="en-US" sz="1400" dirty="0" err="1"/>
              <a:t>microhole</a:t>
            </a:r>
            <a:r>
              <a:rPr lang="en-US" sz="1400" dirty="0"/>
              <a:t> and strip plate” Rev</a:t>
            </a:r>
            <a:r>
              <a:rPr lang="en-US" sz="1400" dirty="0" smtClean="0"/>
              <a:t>. </a:t>
            </a:r>
            <a:r>
              <a:rPr lang="nl-NL" sz="1400" dirty="0" smtClean="0"/>
              <a:t>Sci</a:t>
            </a:r>
            <a:r>
              <a:rPr lang="nl-NL" sz="1400" dirty="0"/>
              <a:t>. Instrum. vol. 71 (2000) 2371-2376</a:t>
            </a:r>
            <a:r>
              <a:rPr lang="nl-NL" sz="1400" dirty="0" smtClean="0"/>
              <a:t>.]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7346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Micro Hole and Strip Plate </a:t>
            </a:r>
            <a:r>
              <a:rPr lang="en-GB" sz="3600" dirty="0">
                <a:latin typeface="Calibri" pitchFamily="34" charset="0"/>
              </a:rPr>
              <a:t>– Reversed mode operation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sp>
        <p:nvSpPr>
          <p:cNvPr id="15" name="Retângulo 14"/>
          <p:cNvSpPr/>
          <p:nvPr/>
        </p:nvSpPr>
        <p:spPr>
          <a:xfrm>
            <a:off x="254510" y="1187396"/>
            <a:ext cx="6932103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Same technology as GEM </a:t>
            </a:r>
            <a:r>
              <a:rPr lang="en-US" sz="2000" dirty="0"/>
              <a:t>but with 2 sets of electrodes in one of the sides (the bottom) </a:t>
            </a:r>
          </a:p>
        </p:txBody>
      </p:sp>
      <p:pic>
        <p:nvPicPr>
          <p:cNvPr id="8" name="MHSP_Animation10.avi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272" y="1187396"/>
            <a:ext cx="449580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8"/>
          <p:cNvSpPr/>
          <p:nvPr/>
        </p:nvSpPr>
        <p:spPr>
          <a:xfrm>
            <a:off x="394545" y="5258101"/>
            <a:ext cx="11402909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C00000"/>
                </a:solidFill>
              </a:rPr>
              <a:t>Reversed mode operation: </a:t>
            </a:r>
            <a:r>
              <a:rPr lang="en-US" sz="2000" dirty="0" smtClean="0"/>
              <a:t>(for ion trapping) the anodes are at lower potential than the cathodes and are used to trap the back flowing ions. </a:t>
            </a:r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T</a:t>
            </a:r>
            <a:r>
              <a:rPr lang="en-US" sz="2000" b="1" dirty="0" smtClean="0">
                <a:solidFill>
                  <a:srgbClr val="C00000"/>
                </a:solidFill>
              </a:rPr>
              <a:t> &lt; V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C</a:t>
            </a:r>
            <a:r>
              <a:rPr lang="en-US" sz="2000" b="1" dirty="0" smtClean="0">
                <a:solidFill>
                  <a:srgbClr val="C00000"/>
                </a:solidFill>
              </a:rPr>
              <a:t> &gt; V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A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947" y="2071447"/>
            <a:ext cx="5389053" cy="309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23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" y="159691"/>
            <a:ext cx="12192000" cy="709740"/>
          </a:xfrm>
          <a:solidFill>
            <a:schemeClr val="accent4">
              <a:lumMod val="40000"/>
              <a:lumOff val="60000"/>
            </a:schemeClr>
          </a:solidFill>
        </p:spPr>
        <p:txBody>
          <a:bodyPr anchor="ctr" anchorCtr="0">
            <a:normAutofit/>
          </a:bodyPr>
          <a:lstStyle/>
          <a:p>
            <a:r>
              <a:rPr lang="en-GB" sz="3600" dirty="0" smtClean="0">
                <a:latin typeface="Calibri" pitchFamily="34" charset="0"/>
              </a:rPr>
              <a:t>Micro Hole and Strip Plate </a:t>
            </a:r>
            <a:r>
              <a:rPr lang="en-GB" sz="3600" dirty="0">
                <a:latin typeface="Calibri" pitchFamily="34" charset="0"/>
              </a:rPr>
              <a:t>– Reversed mode operation</a:t>
            </a:r>
            <a:endParaRPr lang="pt-PT" sz="3600" dirty="0">
              <a:latin typeface="Calibri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" y="6283952"/>
            <a:ext cx="121919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18</a:t>
            </a:r>
            <a:r>
              <a:rPr lang="en-US" i="1" baseline="30000" dirty="0"/>
              <a:t>th</a:t>
            </a:r>
            <a:r>
              <a:rPr lang="en-US" i="1" dirty="0"/>
              <a:t> RD51 Collaboration </a:t>
            </a:r>
            <a:r>
              <a:rPr lang="en-US" i="1" dirty="0" smtClean="0"/>
              <a:t>Meeting,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- </a:t>
            </a:r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 of September </a:t>
            </a:r>
            <a:r>
              <a:rPr lang="en-US" dirty="0" smtClean="0"/>
              <a:t>2016 </a:t>
            </a:r>
            <a:r>
              <a:rPr lang="en-US" dirty="0" err="1" smtClean="0"/>
              <a:t>Aveiro</a:t>
            </a:r>
            <a:r>
              <a:rPr lang="en-US" dirty="0"/>
              <a:t>, </a:t>
            </a:r>
            <a:r>
              <a:rPr lang="en-US" dirty="0" smtClean="0"/>
              <a:t>Portugal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" y="1205122"/>
            <a:ext cx="4048232" cy="3230070"/>
          </a:xfrm>
          <a:prstGeom prst="rect">
            <a:avLst/>
          </a:prstGeom>
        </p:spPr>
      </p:pic>
      <p:pic>
        <p:nvPicPr>
          <p:cNvPr id="12" name="Marcador de Posição de Conteúdo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2071" y="1078403"/>
            <a:ext cx="4144982" cy="3345101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242046" y="4770883"/>
            <a:ext cx="11752729" cy="70788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/>
              <a:t>The polarization of the strips was effective in trapping the ions. 2 orders of magnitude reduction was measured.</a:t>
            </a:r>
          </a:p>
          <a:p>
            <a:pPr algn="just"/>
            <a:r>
              <a:rPr lang="en-GB" sz="2000" dirty="0" smtClean="0"/>
              <a:t>A large drop on the gain was also recorded. </a:t>
            </a:r>
            <a:r>
              <a:rPr lang="en-GB" sz="2000" dirty="0" smtClean="0">
                <a:solidFill>
                  <a:srgbClr val="C00000"/>
                </a:solidFill>
              </a:rPr>
              <a:t>V</a:t>
            </a:r>
            <a:r>
              <a:rPr lang="en-GB" sz="2000" baseline="-25000" dirty="0" smtClean="0">
                <a:solidFill>
                  <a:srgbClr val="C00000"/>
                </a:solidFill>
              </a:rPr>
              <a:t>AC</a:t>
            </a:r>
            <a:r>
              <a:rPr lang="en-GB" sz="2000" dirty="0" smtClean="0">
                <a:solidFill>
                  <a:srgbClr val="C00000"/>
                </a:solidFill>
              </a:rPr>
              <a:t> = -140 V </a:t>
            </a:r>
            <a:r>
              <a:rPr lang="en-GB" sz="2000" dirty="0" smtClean="0"/>
              <a:t>(</a:t>
            </a:r>
            <a:r>
              <a:rPr lang="en-GB" sz="2000" dirty="0" err="1" smtClean="0"/>
              <a:t>Ar</a:t>
            </a:r>
            <a:r>
              <a:rPr lang="en-GB" sz="2000" dirty="0" smtClean="0"/>
              <a:t>/10% CH</a:t>
            </a:r>
            <a:r>
              <a:rPr lang="en-GB" sz="2000" baseline="-25000" dirty="0" smtClean="0"/>
              <a:t>4</a:t>
            </a:r>
            <a:r>
              <a:rPr lang="en-GB" sz="2000" dirty="0" smtClean="0"/>
              <a:t> at atmospheric pressure)</a:t>
            </a:r>
            <a:endParaRPr lang="en-US" sz="2000" i="1" dirty="0"/>
          </a:p>
        </p:txBody>
      </p:sp>
      <p:pic>
        <p:nvPicPr>
          <p:cNvPr id="14" name="Marcador de Posição de Conteúdo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2304" y="1090089"/>
            <a:ext cx="4079696" cy="333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83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1527</TotalTime>
  <Words>2271</Words>
  <Application>Microsoft Office PowerPoint</Application>
  <PresentationFormat>Ecrã Panorâmico</PresentationFormat>
  <Paragraphs>216</Paragraphs>
  <Slides>22</Slides>
  <Notes>0</Notes>
  <HiddenSlides>0</HiddenSlides>
  <MMClips>2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Symbol</vt:lpstr>
      <vt:lpstr>Times New Roman</vt:lpstr>
      <vt:lpstr>Wingdings</vt:lpstr>
      <vt:lpstr>Tema do Office</vt:lpstr>
      <vt:lpstr>MPGD structures for reducing IBF</vt:lpstr>
      <vt:lpstr>Ion Back Flow</vt:lpstr>
      <vt:lpstr>Ion Back Flow</vt:lpstr>
      <vt:lpstr>ALICE TPC upgrade</vt:lpstr>
      <vt:lpstr>Gaseous Photomultipliers</vt:lpstr>
      <vt:lpstr>Alternative Solutions with the Micro Hole and Strip Plate</vt:lpstr>
      <vt:lpstr>Micro Hole and Strip Plate</vt:lpstr>
      <vt:lpstr>Micro Hole and Strip Plate – Reversed mode operation</vt:lpstr>
      <vt:lpstr>Micro Hole and Strip Plate – Reversed mode operation</vt:lpstr>
      <vt:lpstr>Micro Hole and Strip Plate – Reversed mode operation</vt:lpstr>
      <vt:lpstr>Micro Hole and Strip Plate – Reversed mode operation</vt:lpstr>
      <vt:lpstr>The Photon Assisted Cascaded Electron Multiplier</vt:lpstr>
      <vt:lpstr>The Photon Assisted Cascaded Electron Multiplier</vt:lpstr>
      <vt:lpstr>The Photon Assisted Cascaded Electron Multiplier</vt:lpstr>
      <vt:lpstr>The Photon Assisted Cascaded Electron Multiplier</vt:lpstr>
      <vt:lpstr>The Photon Assisted Cascaded Electron Multiplier</vt:lpstr>
      <vt:lpstr>The Photon Assisted Cascaded Electron Multiplier</vt:lpstr>
      <vt:lpstr>Zero Ion Back Flow</vt:lpstr>
      <vt:lpstr>Zero Ion Back Flow</vt:lpstr>
      <vt:lpstr>Zero Ion Back Flow</vt:lpstr>
      <vt:lpstr>Zero Ion Back Flow</vt:lpstr>
      <vt:lpstr>Conclusions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MPGD structures for reducing IBF</dc:title>
  <dc:creator>fernando</dc:creator>
  <cp:lastModifiedBy>Fernando</cp:lastModifiedBy>
  <cp:revision>165</cp:revision>
  <dcterms:created xsi:type="dcterms:W3CDTF">2016-09-05T08:18:03Z</dcterms:created>
  <dcterms:modified xsi:type="dcterms:W3CDTF">2016-09-12T11:59:51Z</dcterms:modified>
</cp:coreProperties>
</file>