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324" r:id="rId2"/>
    <p:sldId id="325" r:id="rId3"/>
    <p:sldId id="327" r:id="rId4"/>
    <p:sldId id="331" r:id="rId5"/>
    <p:sldId id="334" r:id="rId6"/>
    <p:sldId id="339" r:id="rId7"/>
    <p:sldId id="340" r:id="rId8"/>
    <p:sldId id="333" r:id="rId9"/>
    <p:sldId id="335" r:id="rId10"/>
    <p:sldId id="292" r:id="rId11"/>
    <p:sldId id="336" r:id="rId12"/>
    <p:sldId id="328" r:id="rId13"/>
    <p:sldId id="345" r:id="rId14"/>
    <p:sldId id="347" r:id="rId15"/>
    <p:sldId id="321" r:id="rId16"/>
    <p:sldId id="343" r:id="rId17"/>
    <p:sldId id="293" r:id="rId18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2400" b="1" u="sng" kern="1200">
        <a:solidFill>
          <a:schemeClr val="hlink"/>
        </a:solidFill>
        <a:latin typeface="Comic Sans MS" pitchFamily="66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iotr Bielówka" initials="P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7" autoAdjust="0"/>
    <p:restoredTop sz="96866" autoAdjust="0"/>
  </p:normalViewPr>
  <p:slideViewPr>
    <p:cSldViewPr>
      <p:cViewPr varScale="1">
        <p:scale>
          <a:sx n="72" d="100"/>
          <a:sy n="72" d="100"/>
        </p:scale>
        <p:origin x="1290" y="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40" d="100"/>
          <a:sy n="140" d="100"/>
        </p:scale>
        <p:origin x="-2688" y="287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024B3E-1FCF-482F-ABED-7A64E49D6C28}" type="datetimeFigureOut">
              <a:rPr lang="pl-PL" smtClean="0"/>
              <a:pPr/>
              <a:t>2016-09-14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E43646-9799-43E4-AC1F-65A45BEBDD8D}" type="slidenum">
              <a:rPr lang="pl-PL" smtClean="0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097539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Techtra jako pierwsza firma </a:t>
            </a:r>
            <a:r>
              <a:rPr lang="pl-PL" dirty="0" err="1"/>
              <a:t>poprosila</a:t>
            </a:r>
            <a:r>
              <a:rPr lang="pl-PL" dirty="0"/>
              <a:t> o licencje na </a:t>
            </a:r>
            <a:r>
              <a:rPr lang="pl-PL" dirty="0" err="1"/>
              <a:t>produkce</a:t>
            </a:r>
            <a:r>
              <a:rPr lang="pl-PL" dirty="0"/>
              <a:t> folii GEM. Uzyskała licencje w 2002roku i </a:t>
            </a:r>
            <a:r>
              <a:rPr lang="pl-PL" dirty="0" err="1"/>
              <a:t>rozpoczela</a:t>
            </a:r>
            <a:r>
              <a:rPr lang="pl-PL" dirty="0"/>
              <a:t> proces transferu technologii. Z duża </a:t>
            </a:r>
            <a:r>
              <a:rPr lang="pl-PL" dirty="0" err="1"/>
              <a:t>pomoca</a:t>
            </a:r>
            <a:r>
              <a:rPr lang="pl-PL" dirty="0"/>
              <a:t> </a:t>
            </a:r>
            <a:r>
              <a:rPr lang="pl-PL" dirty="0" err="1"/>
              <a:t>CERNu</a:t>
            </a:r>
            <a:r>
              <a:rPr lang="pl-PL" dirty="0"/>
              <a:t>, w tym </a:t>
            </a:r>
            <a:r>
              <a:rPr lang="pl-PL" dirty="0" err="1"/>
              <a:t>Ruiego</a:t>
            </a:r>
            <a:r>
              <a:rPr lang="pl-PL" dirty="0"/>
              <a:t> </a:t>
            </a:r>
            <a:r>
              <a:rPr lang="pl-PL" dirty="0" err="1"/>
              <a:t>de</a:t>
            </a:r>
            <a:r>
              <a:rPr lang="pl-PL" dirty="0"/>
              <a:t> Oliveira i RD51 kolaboracji </a:t>
            </a:r>
            <a:r>
              <a:rPr lang="pl-PL" dirty="0" err="1"/>
              <a:t>udalo</a:t>
            </a:r>
            <a:r>
              <a:rPr lang="pl-PL" dirty="0"/>
              <a:t> się nam </a:t>
            </a:r>
            <a:r>
              <a:rPr lang="pl-PL" dirty="0" err="1"/>
              <a:t>rozpoczac</a:t>
            </a:r>
            <a:r>
              <a:rPr lang="pl-PL" dirty="0"/>
              <a:t> produkcje </a:t>
            </a:r>
            <a:r>
              <a:rPr lang="pl-PL" dirty="0" err="1"/>
              <a:t>malych</a:t>
            </a:r>
            <a:r>
              <a:rPr lang="pl-PL" dirty="0"/>
              <a:t> folii GEM. Do tej pory Techtra </a:t>
            </a:r>
            <a:r>
              <a:rPr lang="pl-PL" dirty="0" err="1"/>
              <a:t>dostarczyla</a:t>
            </a:r>
            <a:r>
              <a:rPr lang="pl-PL" dirty="0"/>
              <a:t> około małych 1000 folii. Mała folia to folia o rozmiarze aktywnym ok. 100cm2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646-9799-43E4-AC1F-65A45BEBDD8D}" type="slidenum">
              <a:rPr lang="pl-PL" smtClean="0"/>
              <a:pPr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6826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TO JEST NAJWAZNIEJSZY SLAJD NA TEMAT FOLII GEM</a:t>
            </a:r>
          </a:p>
          <a:p>
            <a:endParaRPr lang="pl-PL" dirty="0"/>
          </a:p>
          <a:p>
            <a:r>
              <a:rPr lang="pl-PL" dirty="0"/>
              <a:t>Przez </a:t>
            </a:r>
            <a:r>
              <a:rPr lang="pl-PL" dirty="0" err="1"/>
              <a:t>dlugi</a:t>
            </a:r>
            <a:r>
              <a:rPr lang="pl-PL" dirty="0"/>
              <a:t> czas Techtra była w stanie </a:t>
            </a:r>
            <a:r>
              <a:rPr lang="pl-PL" dirty="0" err="1"/>
              <a:t>produkowac</a:t>
            </a:r>
            <a:r>
              <a:rPr lang="pl-PL" dirty="0"/>
              <a:t> folie o </a:t>
            </a:r>
            <a:r>
              <a:rPr lang="pl-PL" dirty="0" err="1"/>
              <a:t>calkowitej</a:t>
            </a:r>
            <a:r>
              <a:rPr lang="pl-PL" dirty="0"/>
              <a:t> </a:t>
            </a:r>
            <a:r>
              <a:rPr lang="pl-PL" dirty="0" err="1"/>
              <a:t>wielkosci</a:t>
            </a:r>
            <a:r>
              <a:rPr lang="pl-PL" dirty="0"/>
              <a:t> </a:t>
            </a:r>
            <a:r>
              <a:rPr lang="pl-PL" dirty="0" err="1"/>
              <a:t>plytki</a:t>
            </a:r>
            <a:r>
              <a:rPr lang="pl-PL" dirty="0"/>
              <a:t> ok. 40x40 cm, co </a:t>
            </a:r>
            <a:r>
              <a:rPr lang="pl-PL" dirty="0" err="1"/>
              <a:t>odpowiadalo</a:t>
            </a:r>
            <a:r>
              <a:rPr lang="pl-PL" dirty="0"/>
              <a:t> </a:t>
            </a:r>
            <a:r>
              <a:rPr lang="pl-PL" dirty="0" err="1"/>
              <a:t>wielkosci</a:t>
            </a:r>
            <a:r>
              <a:rPr lang="pl-PL" dirty="0"/>
              <a:t> obszaru roboczego ok. 30x30cm.</a:t>
            </a:r>
          </a:p>
          <a:p>
            <a:r>
              <a:rPr lang="pl-PL" dirty="0"/>
              <a:t>Spowodowane było to ograniczeniami </a:t>
            </a:r>
            <a:r>
              <a:rPr lang="pl-PL" dirty="0" err="1"/>
              <a:t>wielkosci</a:t>
            </a:r>
            <a:r>
              <a:rPr lang="pl-PL" dirty="0"/>
              <a:t> wanienki do trawienia </a:t>
            </a:r>
            <a:r>
              <a:rPr lang="pl-PL" dirty="0" err="1"/>
              <a:t>Kaptonu</a:t>
            </a:r>
            <a:r>
              <a:rPr lang="pl-PL" dirty="0"/>
              <a:t>. ( linia </a:t>
            </a:r>
            <a:r>
              <a:rPr lang="pl-PL" dirty="0" err="1"/>
              <a:t>prototype</a:t>
            </a:r>
            <a:r>
              <a:rPr lang="pl-PL" dirty="0"/>
              <a:t> </a:t>
            </a:r>
            <a:r>
              <a:rPr lang="pl-PL" dirty="0" err="1"/>
              <a:t>etching</a:t>
            </a:r>
            <a:r>
              <a:rPr lang="pl-PL" dirty="0"/>
              <a:t> </a:t>
            </a:r>
            <a:r>
              <a:rPr lang="pl-PL" dirty="0" err="1"/>
              <a:t>machine</a:t>
            </a:r>
            <a:r>
              <a:rPr lang="pl-PL" dirty="0"/>
              <a:t>). Wiemy iż Rui potrafi kilkakrotnie </a:t>
            </a:r>
            <a:r>
              <a:rPr lang="pl-PL" dirty="0" err="1"/>
              <a:t>zawijac</a:t>
            </a:r>
            <a:r>
              <a:rPr lang="pl-PL" dirty="0"/>
              <a:t> </a:t>
            </a:r>
            <a:r>
              <a:rPr lang="pl-PL" dirty="0" err="1"/>
              <a:t>plytki</a:t>
            </a:r>
            <a:r>
              <a:rPr lang="pl-PL" dirty="0"/>
              <a:t> ( </a:t>
            </a:r>
            <a:r>
              <a:rPr lang="pl-PL" dirty="0" err="1"/>
              <a:t>bend</a:t>
            </a:r>
            <a:r>
              <a:rPr lang="pl-PL" dirty="0"/>
              <a:t>) w wanience, ale my </a:t>
            </a:r>
            <a:r>
              <a:rPr lang="pl-PL" dirty="0" err="1"/>
              <a:t>postanowilismy</a:t>
            </a:r>
            <a:r>
              <a:rPr lang="pl-PL" dirty="0"/>
              <a:t> </a:t>
            </a:r>
            <a:r>
              <a:rPr lang="pl-PL" dirty="0" err="1"/>
              <a:t>inwestowac</a:t>
            </a:r>
            <a:r>
              <a:rPr lang="pl-PL" dirty="0"/>
              <a:t> czas w uruchomienie </a:t>
            </a:r>
            <a:r>
              <a:rPr lang="pl-PL" dirty="0" err="1"/>
              <a:t>przemyslowej</a:t>
            </a:r>
            <a:r>
              <a:rPr lang="pl-PL" dirty="0"/>
              <a:t> maszyny do trawienia </a:t>
            </a:r>
            <a:r>
              <a:rPr lang="pl-PL" dirty="0" err="1"/>
              <a:t>Kaptonu</a:t>
            </a:r>
            <a:r>
              <a:rPr lang="pl-PL" dirty="0"/>
              <a:t> (</a:t>
            </a:r>
            <a:r>
              <a:rPr lang="pl-PL" dirty="0" err="1"/>
              <a:t>indutrial</a:t>
            </a:r>
            <a:r>
              <a:rPr lang="pl-PL" dirty="0"/>
              <a:t> </a:t>
            </a:r>
            <a:r>
              <a:rPr lang="pl-PL" dirty="0" err="1"/>
              <a:t>etching</a:t>
            </a:r>
            <a:r>
              <a:rPr lang="pl-PL" dirty="0"/>
              <a:t> </a:t>
            </a:r>
            <a:r>
              <a:rPr lang="pl-PL" dirty="0" err="1"/>
              <a:t>machine</a:t>
            </a:r>
            <a:r>
              <a:rPr lang="pl-PL" dirty="0"/>
              <a:t>). TA maszyna przysporzyła nam wielu problemów ale ostatecznie </a:t>
            </a:r>
            <a:r>
              <a:rPr lang="pl-PL" dirty="0" err="1"/>
              <a:t>udalo</a:t>
            </a:r>
            <a:r>
              <a:rPr lang="pl-PL" dirty="0"/>
              <a:t> się nam ja </a:t>
            </a:r>
            <a:r>
              <a:rPr lang="pl-PL" dirty="0" err="1"/>
              <a:t>uruchomic</a:t>
            </a:r>
            <a:r>
              <a:rPr lang="pl-PL" dirty="0"/>
              <a:t> i pierwsze folie o </a:t>
            </a:r>
            <a:r>
              <a:rPr lang="pl-PL" dirty="0" err="1"/>
              <a:t>wielkosci</a:t>
            </a:r>
            <a:r>
              <a:rPr lang="pl-PL" dirty="0"/>
              <a:t> ok. 55x55cm2 </a:t>
            </a:r>
            <a:r>
              <a:rPr lang="pl-PL" dirty="0" err="1"/>
              <a:t>sa</a:t>
            </a:r>
            <a:r>
              <a:rPr lang="pl-PL" dirty="0"/>
              <a:t> produkowane i będą gotowe za </a:t>
            </a:r>
            <a:r>
              <a:rPr lang="pl-PL" dirty="0" err="1"/>
              <a:t>pare</a:t>
            </a:r>
            <a:r>
              <a:rPr lang="pl-PL" dirty="0"/>
              <a:t> dni – ( dziewczyny to </a:t>
            </a:r>
            <a:r>
              <a:rPr lang="pl-PL" dirty="0" err="1"/>
              <a:t>robia</a:t>
            </a:r>
            <a:r>
              <a:rPr lang="pl-PL" dirty="0"/>
              <a:t>…..).</a:t>
            </a:r>
          </a:p>
          <a:p>
            <a:r>
              <a:rPr lang="pl-PL" dirty="0"/>
              <a:t>Male</a:t>
            </a:r>
            <a:r>
              <a:rPr lang="pl-PL" baseline="0" dirty="0"/>
              <a:t> folie produkujemy </a:t>
            </a:r>
            <a:r>
              <a:rPr lang="pl-PL" baseline="0" dirty="0" err="1"/>
              <a:t>wedlug</a:t>
            </a:r>
            <a:r>
              <a:rPr lang="pl-PL" baseline="0" dirty="0"/>
              <a:t> </a:t>
            </a:r>
            <a:r>
              <a:rPr lang="pl-PL" baseline="0" dirty="0" err="1"/>
              <a:t>technologi</a:t>
            </a:r>
            <a:r>
              <a:rPr lang="pl-PL" baseline="0" dirty="0"/>
              <a:t> double </a:t>
            </a:r>
            <a:r>
              <a:rPr lang="pl-PL" baseline="0" dirty="0" err="1"/>
              <a:t>mask</a:t>
            </a:r>
            <a:r>
              <a:rPr lang="pl-PL" baseline="0" dirty="0"/>
              <a:t> – widoczny </a:t>
            </a:r>
            <a:r>
              <a:rPr lang="pl-PL" baseline="0" dirty="0" err="1"/>
              <a:t>zglad</a:t>
            </a:r>
            <a:r>
              <a:rPr lang="pl-PL" baseline="0" dirty="0"/>
              <a:t>, natomiast </a:t>
            </a:r>
            <a:r>
              <a:rPr lang="pl-PL" baseline="0" dirty="0" err="1"/>
              <a:t>duze</a:t>
            </a:r>
            <a:r>
              <a:rPr lang="pl-PL" baseline="0" dirty="0"/>
              <a:t> folie za pomocą </a:t>
            </a:r>
            <a:r>
              <a:rPr lang="pl-PL" baseline="0" dirty="0" err="1"/>
              <a:t>technologi</a:t>
            </a:r>
            <a:r>
              <a:rPr lang="pl-PL" baseline="0" dirty="0"/>
              <a:t> „single </a:t>
            </a:r>
            <a:r>
              <a:rPr lang="pl-PL" baseline="0" dirty="0" err="1"/>
              <a:t>mask</a:t>
            </a:r>
            <a:r>
              <a:rPr lang="pl-PL" baseline="0" dirty="0"/>
              <a:t>” </a:t>
            </a:r>
            <a:r>
              <a:rPr lang="pl-PL" baseline="0" dirty="0" err="1"/>
              <a:t>zglad</a:t>
            </a:r>
            <a:r>
              <a:rPr lang="pl-PL" baseline="0" dirty="0"/>
              <a:t> widoczny na </a:t>
            </a:r>
            <a:r>
              <a:rPr lang="pl-PL" baseline="0" dirty="0" err="1"/>
              <a:t>zdjeciu</a:t>
            </a:r>
            <a:endParaRPr lang="pl-PL" baseline="0" dirty="0"/>
          </a:p>
          <a:p>
            <a:endParaRPr lang="pl-PL" baseline="0" dirty="0"/>
          </a:p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646-9799-43E4-AC1F-65A45BEBDD8D}" type="slidenum">
              <a:rPr lang="pl-PL" smtClean="0"/>
              <a:pPr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7188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Techtra jako pierwsza firma </a:t>
            </a:r>
            <a:r>
              <a:rPr lang="pl-PL" dirty="0" err="1"/>
              <a:t>poprosila</a:t>
            </a:r>
            <a:r>
              <a:rPr lang="pl-PL" dirty="0"/>
              <a:t> o licencje na </a:t>
            </a:r>
            <a:r>
              <a:rPr lang="pl-PL" dirty="0" err="1"/>
              <a:t>produkce</a:t>
            </a:r>
            <a:r>
              <a:rPr lang="pl-PL" dirty="0"/>
              <a:t> folii GEM. Uzyskała licencje w 2002roku i </a:t>
            </a:r>
            <a:r>
              <a:rPr lang="pl-PL" dirty="0" err="1"/>
              <a:t>rozpoczela</a:t>
            </a:r>
            <a:r>
              <a:rPr lang="pl-PL" dirty="0"/>
              <a:t> proces transferu technologii. Z duża </a:t>
            </a:r>
            <a:r>
              <a:rPr lang="pl-PL" dirty="0" err="1"/>
              <a:t>pomoca</a:t>
            </a:r>
            <a:r>
              <a:rPr lang="pl-PL" dirty="0"/>
              <a:t> </a:t>
            </a:r>
            <a:r>
              <a:rPr lang="pl-PL" dirty="0" err="1"/>
              <a:t>CERNu</a:t>
            </a:r>
            <a:r>
              <a:rPr lang="pl-PL" dirty="0"/>
              <a:t>, w tym </a:t>
            </a:r>
            <a:r>
              <a:rPr lang="pl-PL" dirty="0" err="1"/>
              <a:t>Ruiego</a:t>
            </a:r>
            <a:r>
              <a:rPr lang="pl-PL" dirty="0"/>
              <a:t> </a:t>
            </a:r>
            <a:r>
              <a:rPr lang="pl-PL" dirty="0" err="1"/>
              <a:t>de</a:t>
            </a:r>
            <a:r>
              <a:rPr lang="pl-PL" dirty="0"/>
              <a:t> Oliveira i RD51 kolaboracji </a:t>
            </a:r>
            <a:r>
              <a:rPr lang="pl-PL" dirty="0" err="1"/>
              <a:t>udalo</a:t>
            </a:r>
            <a:r>
              <a:rPr lang="pl-PL" dirty="0"/>
              <a:t> się nam </a:t>
            </a:r>
            <a:r>
              <a:rPr lang="pl-PL" dirty="0" err="1"/>
              <a:t>rozpoczac</a:t>
            </a:r>
            <a:r>
              <a:rPr lang="pl-PL" dirty="0"/>
              <a:t> produkcje </a:t>
            </a:r>
            <a:r>
              <a:rPr lang="pl-PL" dirty="0" err="1"/>
              <a:t>malych</a:t>
            </a:r>
            <a:r>
              <a:rPr lang="pl-PL" dirty="0"/>
              <a:t> folii GEM. Do tej pory Techtra </a:t>
            </a:r>
            <a:r>
              <a:rPr lang="pl-PL" dirty="0" err="1"/>
              <a:t>dostarczyla</a:t>
            </a:r>
            <a:r>
              <a:rPr lang="pl-PL" dirty="0"/>
              <a:t> około małych 1000 folii. Mała folia to folia o rozmiarze aktywnym ok. 100cm2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646-9799-43E4-AC1F-65A45BEBDD8D}" type="slidenum">
              <a:rPr lang="pl-PL" smtClean="0"/>
              <a:pPr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23004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l-PL" dirty="0"/>
              <a:t>Pomiary elektryczne wykonujemy za </a:t>
            </a:r>
            <a:r>
              <a:rPr lang="pl-PL" dirty="0" err="1"/>
              <a:t>pomoca</a:t>
            </a:r>
            <a:r>
              <a:rPr lang="pl-PL" dirty="0"/>
              <a:t> zautomatyzowanego układu, </a:t>
            </a:r>
            <a:r>
              <a:rPr lang="pl-PL" dirty="0" err="1"/>
              <a:t>skladajacego</a:t>
            </a:r>
            <a:r>
              <a:rPr lang="pl-PL" dirty="0"/>
              <a:t> się z zasilacza HV, pikoamperomierza oraz naszego </a:t>
            </a:r>
            <a:r>
              <a:rPr lang="pl-PL" dirty="0" err="1"/>
              <a:t>oprograowania</a:t>
            </a:r>
            <a:r>
              <a:rPr lang="pl-PL" dirty="0"/>
              <a:t>. Pomiar polega na szybkim </a:t>
            </a:r>
            <a:r>
              <a:rPr lang="pl-PL" dirty="0" err="1"/>
              <a:t>rampowaniu</a:t>
            </a:r>
            <a:r>
              <a:rPr lang="pl-PL" dirty="0"/>
              <a:t> </a:t>
            </a:r>
            <a:r>
              <a:rPr lang="pl-PL" dirty="0" err="1"/>
              <a:t>napiecia</a:t>
            </a:r>
            <a:r>
              <a:rPr lang="pl-PL" dirty="0"/>
              <a:t> do poziomu 600V ( w celu wypalenia ewentualnych </a:t>
            </a:r>
            <a:r>
              <a:rPr lang="pl-PL" dirty="0" err="1"/>
              <a:t>zabrudzen</a:t>
            </a:r>
            <a:r>
              <a:rPr lang="pl-PL" dirty="0"/>
              <a:t>) po czym powoli podnosimy </a:t>
            </a:r>
            <a:r>
              <a:rPr lang="pl-PL" dirty="0" err="1"/>
              <a:t>napiecie</a:t>
            </a:r>
            <a:r>
              <a:rPr lang="pl-PL" dirty="0"/>
              <a:t> do 650V. Cały czas mierzymy </a:t>
            </a:r>
            <a:r>
              <a:rPr lang="pl-PL" dirty="0" err="1"/>
              <a:t>prad</a:t>
            </a:r>
            <a:r>
              <a:rPr lang="pl-PL" dirty="0"/>
              <a:t> </a:t>
            </a:r>
            <a:r>
              <a:rPr lang="pl-PL" dirty="0" err="1"/>
              <a:t>pływnosci</a:t>
            </a:r>
            <a:r>
              <a:rPr lang="pl-PL" dirty="0"/>
              <a:t>, który dla 600V wynosi około 1nA. </a:t>
            </a:r>
          </a:p>
          <a:p>
            <a:r>
              <a:rPr lang="pl-PL" dirty="0"/>
              <a:t>Pomiar odbywa się w pudelku o </a:t>
            </a:r>
            <a:r>
              <a:rPr lang="pl-PL" dirty="0" err="1"/>
              <a:t>stalej</a:t>
            </a:r>
            <a:r>
              <a:rPr lang="pl-PL" dirty="0"/>
              <a:t> </a:t>
            </a:r>
            <a:r>
              <a:rPr lang="pl-PL" dirty="0" err="1"/>
              <a:t>wilgotnosci</a:t>
            </a:r>
            <a:r>
              <a:rPr lang="pl-PL" dirty="0"/>
              <a:t> w powietrzu.</a:t>
            </a:r>
          </a:p>
          <a:p>
            <a:r>
              <a:rPr lang="pl-PL" dirty="0"/>
              <a:t>Na </a:t>
            </a:r>
            <a:r>
              <a:rPr lang="pl-PL" dirty="0" err="1"/>
              <a:t>zdjeciu</a:t>
            </a:r>
            <a:r>
              <a:rPr lang="pl-PL" dirty="0"/>
              <a:t> widzimy folie GEM z </a:t>
            </a:r>
            <a:r>
              <a:rPr lang="pl-PL" dirty="0" err="1"/>
              <a:t>ktorej</a:t>
            </a:r>
            <a:r>
              <a:rPr lang="pl-PL" dirty="0"/>
              <a:t> </a:t>
            </a:r>
            <a:r>
              <a:rPr lang="pl-PL" dirty="0" err="1"/>
              <a:t>zdjelismy</a:t>
            </a:r>
            <a:r>
              <a:rPr lang="pl-PL" dirty="0"/>
              <a:t> </a:t>
            </a:r>
            <a:r>
              <a:rPr lang="pl-PL" dirty="0" err="1"/>
              <a:t>wiekszosc</a:t>
            </a:r>
            <a:r>
              <a:rPr lang="pl-PL" dirty="0"/>
              <a:t> warstwy miedzi, </a:t>
            </a:r>
            <a:r>
              <a:rPr lang="pl-PL" dirty="0" err="1"/>
              <a:t>zostala</a:t>
            </a:r>
            <a:r>
              <a:rPr lang="pl-PL" dirty="0"/>
              <a:t> tylko  siatka z miedzi – to podpowiedz </a:t>
            </a:r>
            <a:r>
              <a:rPr lang="pl-PL" dirty="0" err="1"/>
              <a:t>Ruiego</a:t>
            </a:r>
            <a:r>
              <a:rPr lang="pl-PL" dirty="0"/>
              <a:t>. Siatka ma </a:t>
            </a:r>
            <a:r>
              <a:rPr lang="pl-PL" dirty="0" err="1"/>
              <a:t>zabezpieczac</a:t>
            </a:r>
            <a:r>
              <a:rPr lang="pl-PL" dirty="0"/>
              <a:t> </a:t>
            </a:r>
            <a:r>
              <a:rPr lang="pl-PL" dirty="0" err="1"/>
              <a:t>warstwe</a:t>
            </a:r>
            <a:r>
              <a:rPr lang="pl-PL" dirty="0"/>
              <a:t> chromu przed zniszczeniem.</a:t>
            </a:r>
          </a:p>
          <a:p>
            <a:r>
              <a:rPr lang="pl-PL" dirty="0"/>
              <a:t>Folie </a:t>
            </a:r>
            <a:r>
              <a:rPr lang="pl-PL" dirty="0" err="1"/>
              <a:t>testowalismy</a:t>
            </a:r>
            <a:r>
              <a:rPr lang="pl-PL" dirty="0"/>
              <a:t> </a:t>
            </a:r>
            <a:r>
              <a:rPr lang="pl-PL" dirty="0" err="1"/>
              <a:t>napieciem</a:t>
            </a:r>
            <a:r>
              <a:rPr lang="pl-PL" dirty="0"/>
              <a:t> ponad 700V aby </a:t>
            </a:r>
            <a:r>
              <a:rPr lang="pl-PL" dirty="0" err="1"/>
              <a:t>zobaczyc</a:t>
            </a:r>
            <a:r>
              <a:rPr lang="pl-PL" dirty="0"/>
              <a:t> jak </a:t>
            </a:r>
            <a:r>
              <a:rPr lang="pl-PL" dirty="0" err="1"/>
              <a:t>wyglada</a:t>
            </a:r>
            <a:r>
              <a:rPr lang="pl-PL" dirty="0"/>
              <a:t> uszkodzenie warstwy chromu spowodowane przeskokiem iskry. </a:t>
            </a:r>
            <a:r>
              <a:rPr lang="pl-PL" dirty="0" err="1"/>
              <a:t>Doczekalismy</a:t>
            </a:r>
            <a:r>
              <a:rPr lang="pl-PL" dirty="0"/>
              <a:t> się takiego iskrzenia ale uszkodzenie było tak </a:t>
            </a:r>
            <a:r>
              <a:rPr lang="pl-PL" dirty="0" err="1"/>
              <a:t>male</a:t>
            </a:r>
            <a:r>
              <a:rPr lang="pl-PL" dirty="0"/>
              <a:t> ze nie </a:t>
            </a:r>
            <a:r>
              <a:rPr lang="pl-PL" dirty="0" err="1"/>
              <a:t>udalo</a:t>
            </a:r>
            <a:r>
              <a:rPr lang="pl-PL" dirty="0"/>
              <a:t> się go </a:t>
            </a:r>
            <a:r>
              <a:rPr lang="pl-PL" dirty="0" err="1"/>
              <a:t>zauwazyc</a:t>
            </a:r>
            <a:r>
              <a:rPr lang="pl-PL" dirty="0"/>
              <a:t> pod mikroskopem.</a:t>
            </a:r>
          </a:p>
          <a:p>
            <a:r>
              <a:rPr lang="pl-PL" dirty="0"/>
              <a:t>Folie</a:t>
            </a:r>
            <a:r>
              <a:rPr lang="pl-PL" baseline="0" dirty="0"/>
              <a:t> testujemy przez 2-3 minuty dla </a:t>
            </a:r>
            <a:r>
              <a:rPr lang="pl-PL" baseline="0" dirty="0" err="1"/>
              <a:t>kazdej</a:t>
            </a:r>
            <a:r>
              <a:rPr lang="pl-PL" baseline="0" dirty="0"/>
              <a:t> polaryzacji, bo to daje nam informacje o ewentualnych problemach, a nie tracimy </a:t>
            </a:r>
            <a:r>
              <a:rPr lang="pl-PL" baseline="0" dirty="0" err="1"/>
              <a:t>duzo</a:t>
            </a:r>
            <a:r>
              <a:rPr lang="pl-PL" baseline="0" dirty="0"/>
              <a:t> czasu. Jeśli będzie to konieczne możemy </a:t>
            </a:r>
            <a:r>
              <a:rPr lang="pl-PL" baseline="0" dirty="0" err="1"/>
              <a:t>zmodyfikowac</a:t>
            </a:r>
            <a:r>
              <a:rPr lang="pl-PL" baseline="0" dirty="0"/>
              <a:t> </a:t>
            </a:r>
            <a:r>
              <a:rPr lang="pl-PL" baseline="0" dirty="0" err="1"/>
              <a:t>procedure</a:t>
            </a:r>
            <a:r>
              <a:rPr lang="pl-PL" baseline="0" dirty="0"/>
              <a:t> testową lub </a:t>
            </a:r>
            <a:r>
              <a:rPr lang="pl-PL" baseline="0" dirty="0" err="1"/>
              <a:t>dostaczac</a:t>
            </a:r>
            <a:r>
              <a:rPr lang="pl-PL" baseline="0" dirty="0"/>
              <a:t> wyniki pomiarów.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646-9799-43E4-AC1F-65A45BEBDD8D}" type="slidenum">
              <a:rPr lang="pl-PL" smtClean="0"/>
              <a:pPr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48935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Dziękujemy </a:t>
            </a:r>
            <a:r>
              <a:rPr lang="pl-PL" dirty="0" err="1"/>
              <a:t>kolaborcji</a:t>
            </a:r>
            <a:r>
              <a:rPr lang="pl-PL" dirty="0"/>
              <a:t> RD51 </a:t>
            </a:r>
            <a:r>
              <a:rPr lang="pl-PL"/>
              <a:t>za wsparcie.</a:t>
            </a:r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E43646-9799-43E4-AC1F-65A45BEBDD8D}" type="slidenum">
              <a:rPr lang="pl-PL" smtClean="0"/>
              <a:pPr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794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717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pl-PL"/>
              <a:t>Kliknij, aby edytować styl wzorca tytułu</a:t>
            </a:r>
          </a:p>
        </p:txBody>
      </p:sp>
      <p:sp>
        <p:nvSpPr>
          <p:cNvPr id="718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E2F3DB-58ED-4AF5-A7A2-1142B4613F06}" type="slidenum">
              <a:rPr lang="pl-PL"/>
              <a:pPr>
                <a:defRPr/>
              </a:pPr>
              <a:t>‹#›</a:t>
            </a:fld>
            <a:endParaRPr lang="pl-P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B59E2-A769-48BE-A99E-B68D116FA2D2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E4968-EDF9-4484-81F8-0F63220EFA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473784-F59F-4FE7-AEA4-61C8271A2AC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AD8B6-F6F9-42A2-9B80-907FBB91296F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2580E2-B36B-471E-8B56-F2531CA76B51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ABC07-A3B9-4DD0-A4B5-8C830426336E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6ADAA-A993-4D14-8D54-5D047DDF2C7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DF63A-0500-46D2-A1B9-A3B10864EDB8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9B0AD-F4F8-4175-90F0-D74ED97894F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FC4C9-73F3-4711-ACE0-562320C82E3B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 u="none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 u="none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4B7ECB5-1151-40A0-BAF3-6BD5C713465C}" type="slidenum">
              <a:rPr lang="pl-PL"/>
              <a:pPr>
                <a:defRPr/>
              </a:pPr>
              <a:t>‹#›</a:t>
            </a:fld>
            <a:endParaRPr lang="pl-PL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5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615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615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6153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  <p:sp>
            <p:nvSpPr>
              <p:cNvPr id="615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pl-PL">
                  <a:cs typeface="+mn-cs"/>
                </a:endParaRPr>
              </a:p>
            </p:txBody>
          </p:sp>
        </p:grpSp>
        <p:sp>
          <p:nvSpPr>
            <p:cNvPr id="615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>
                <a:cs typeface="+mn-cs"/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pl-PL">
                <a:cs typeface="+mn-cs"/>
              </a:endParaRPr>
            </a:p>
          </p:txBody>
        </p:sp>
      </p:grpSp>
      <p:sp>
        <p:nvSpPr>
          <p:cNvPr id="615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 wzorca tytułu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b="0" u="none"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1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056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1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1125538"/>
            <a:ext cx="2928938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35538" y="2996952"/>
            <a:ext cx="9144000" cy="556179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3000" u="none" dirty="0"/>
              <a:t>GEM </a:t>
            </a:r>
            <a:r>
              <a:rPr lang="pl-PL" sz="3000" u="none" dirty="0" err="1"/>
              <a:t>foil</a:t>
            </a:r>
            <a:r>
              <a:rPr lang="pl-PL" sz="3000" u="none" dirty="0"/>
              <a:t> </a:t>
            </a:r>
            <a:r>
              <a:rPr lang="pl-PL" sz="3000" u="none" dirty="0" err="1"/>
              <a:t>production</a:t>
            </a:r>
            <a:r>
              <a:rPr lang="pl-PL" sz="3000" u="none" dirty="0"/>
              <a:t> </a:t>
            </a:r>
            <a:r>
              <a:rPr lang="pl-PL" sz="3000" u="none" dirty="0" err="1"/>
              <a:t>at</a:t>
            </a:r>
            <a:r>
              <a:rPr lang="pl-PL" sz="3000" u="none" dirty="0"/>
              <a:t> TECHRA</a:t>
            </a:r>
          </a:p>
        </p:txBody>
      </p:sp>
      <p:sp>
        <p:nvSpPr>
          <p:cNvPr id="3076" name="pole tekstowe 5"/>
          <p:cNvSpPr txBox="1">
            <a:spLocks noChangeArrowheads="1"/>
          </p:cNvSpPr>
          <p:nvPr/>
        </p:nvSpPr>
        <p:spPr bwMode="auto">
          <a:xfrm>
            <a:off x="-119856" y="5085184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000" u="none" dirty="0"/>
              <a:t>Michał Babij</a:t>
            </a:r>
          </a:p>
          <a:p>
            <a:pPr algn="ctr"/>
            <a:endParaRPr lang="pl-PL" sz="2000" u="none" dirty="0"/>
          </a:p>
          <a:p>
            <a:pPr algn="ctr"/>
            <a:r>
              <a:rPr lang="pl-PL" sz="2000" u="none" dirty="0"/>
              <a:t>Piotr Bielówka</a:t>
            </a:r>
            <a:endParaRPr lang="en-US" sz="2000" u="none" dirty="0"/>
          </a:p>
        </p:txBody>
      </p:sp>
      <p:sp>
        <p:nvSpPr>
          <p:cNvPr id="3077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68805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3" cstate="print">
            <a:lum bright="14000" contrast="2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19" r="16326"/>
          <a:stretch/>
        </p:blipFill>
        <p:spPr>
          <a:xfrm>
            <a:off x="323528" y="1101179"/>
            <a:ext cx="2232248" cy="3677733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14" name="pole tekstowe 6"/>
          <p:cNvSpPr txBox="1">
            <a:spLocks noChangeArrowheads="1"/>
          </p:cNvSpPr>
          <p:nvPr/>
        </p:nvSpPr>
        <p:spPr bwMode="auto">
          <a:xfrm>
            <a:off x="336507" y="5525170"/>
            <a:ext cx="26638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0" u="none" dirty="0" err="1"/>
              <a:t>Double</a:t>
            </a:r>
            <a:r>
              <a:rPr lang="pl-PL" sz="1600" b="0" u="none" dirty="0"/>
              <a:t> </a:t>
            </a:r>
            <a:r>
              <a:rPr lang="pl-PL" sz="1600" b="0" u="none" dirty="0" err="1"/>
              <a:t>conoical</a:t>
            </a:r>
            <a:r>
              <a:rPr lang="pl-PL" sz="1600" b="0" u="none" dirty="0"/>
              <a:t> GEM </a:t>
            </a:r>
            <a:r>
              <a:rPr lang="pl-PL" sz="1600" b="0" u="none" dirty="0" err="1"/>
              <a:t>opening</a:t>
            </a:r>
            <a:r>
              <a:rPr lang="pl-PL" sz="1600" b="0" u="none" dirty="0"/>
              <a:t>, Techtra</a:t>
            </a:r>
            <a:endParaRPr lang="en-US" sz="1600" dirty="0"/>
          </a:p>
        </p:txBody>
      </p:sp>
      <p:sp>
        <p:nvSpPr>
          <p:cNvPr id="4" name="Prostokąt 3"/>
          <p:cNvSpPr/>
          <p:nvPr/>
        </p:nvSpPr>
        <p:spPr>
          <a:xfrm>
            <a:off x="3129739" y="4232508"/>
            <a:ext cx="5906757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u="none" dirty="0" err="1"/>
              <a:t>Remarks</a:t>
            </a:r>
            <a:endParaRPr lang="pl-PL" sz="2000" u="none" dirty="0"/>
          </a:p>
          <a:p>
            <a:endParaRPr lang="pl-PL" sz="1600" u="non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600" b="0" u="none" dirty="0" err="1"/>
              <a:t>Side</a:t>
            </a:r>
            <a:r>
              <a:rPr lang="pl-PL" sz="1600" b="0" u="none" dirty="0"/>
              <a:t> „A” of GEM </a:t>
            </a:r>
            <a:r>
              <a:rPr lang="pl-PL" sz="1600" b="0" u="none" dirty="0" err="1"/>
              <a:t>is</a:t>
            </a:r>
            <a:r>
              <a:rPr lang="pl-PL" sz="1600" b="0" u="none" dirty="0"/>
              <a:t> uniform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600" b="0" u="none" dirty="0" err="1"/>
              <a:t>Side</a:t>
            </a:r>
            <a:r>
              <a:rPr lang="pl-PL" sz="1600" b="0" u="none" dirty="0"/>
              <a:t> „B” of GEM was not </a:t>
            </a:r>
            <a:r>
              <a:rPr lang="pl-PL" sz="1600" b="0" u="none" dirty="0" err="1"/>
              <a:t>fully</a:t>
            </a:r>
            <a:r>
              <a:rPr lang="pl-PL" sz="1600" b="0" u="none" dirty="0"/>
              <a:t> uniform in 1st. </a:t>
            </a:r>
            <a:r>
              <a:rPr lang="pl-PL" sz="1600" b="0" u="none" dirty="0" err="1"/>
              <a:t>Prototype</a:t>
            </a:r>
            <a:r>
              <a:rPr lang="pl-PL" sz="1600" b="0" u="none" dirty="0"/>
              <a:t> serie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600" b="0" u="none" dirty="0" err="1"/>
              <a:t>Now</a:t>
            </a:r>
            <a:r>
              <a:rPr lang="pl-PL" sz="1600" b="0" u="none" dirty="0"/>
              <a:t> in </a:t>
            </a:r>
            <a:r>
              <a:rPr lang="pl-PL" sz="1600" b="0" u="none" dirty="0" err="1"/>
              <a:t>cooperation</a:t>
            </a:r>
            <a:r>
              <a:rPr lang="pl-PL" sz="1600" b="0" u="none" dirty="0"/>
              <a:t> with Rui de Oliveira we </a:t>
            </a:r>
            <a:r>
              <a:rPr lang="pl-PL" sz="1600" b="0" u="none" dirty="0" err="1"/>
              <a:t>tuned</a:t>
            </a:r>
            <a:r>
              <a:rPr lang="pl-PL" sz="1600" b="0" u="none" dirty="0"/>
              <a:t> </a:t>
            </a:r>
            <a:r>
              <a:rPr lang="pl-PL" sz="1600" b="0" u="none" dirty="0" err="1"/>
              <a:t>up</a:t>
            </a:r>
            <a:r>
              <a:rPr lang="pl-PL" sz="1600" b="0" u="none" dirty="0"/>
              <a:t> the </a:t>
            </a:r>
            <a:r>
              <a:rPr lang="pl-PL" sz="1600" b="0" u="none" dirty="0" err="1"/>
              <a:t>electroetching</a:t>
            </a:r>
            <a:r>
              <a:rPr lang="pl-PL" sz="1600" b="0" u="none" dirty="0"/>
              <a:t> proces and </a:t>
            </a:r>
            <a:r>
              <a:rPr lang="pl-PL" sz="1600" b="0" u="none" dirty="0" err="1"/>
              <a:t>have</a:t>
            </a:r>
            <a:r>
              <a:rPr lang="pl-PL" sz="1600" b="0" u="none" dirty="0"/>
              <a:t> a </a:t>
            </a:r>
            <a:r>
              <a:rPr lang="pl-PL" sz="1600" b="0" u="none" dirty="0" err="1"/>
              <a:t>good</a:t>
            </a:r>
            <a:r>
              <a:rPr lang="pl-PL" sz="1600" b="0" u="none" dirty="0"/>
              <a:t> </a:t>
            </a:r>
            <a:r>
              <a:rPr lang="pl-PL" sz="1600" b="0" u="none" dirty="0" err="1"/>
              <a:t>uniformity</a:t>
            </a:r>
            <a:r>
              <a:rPr lang="pl-PL" sz="1600" b="0" u="none" dirty="0"/>
              <a:t> of </a:t>
            </a:r>
            <a:r>
              <a:rPr lang="pl-PL" sz="1600" b="0" u="none" dirty="0" err="1"/>
              <a:t>holes</a:t>
            </a:r>
            <a:r>
              <a:rPr lang="pl-PL" sz="1600" b="0" u="none" dirty="0"/>
              <a:t> </a:t>
            </a:r>
            <a:r>
              <a:rPr lang="pl-PL" sz="1600" b="0" u="none" dirty="0" err="1"/>
              <a:t>diameter</a:t>
            </a:r>
            <a:r>
              <a:rPr lang="pl-PL" sz="1600" b="0" u="non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1600" b="0" u="none" dirty="0"/>
              <a:t>We </a:t>
            </a:r>
            <a:r>
              <a:rPr lang="pl-PL" sz="1600" b="0" u="none" dirty="0" err="1"/>
              <a:t>are</a:t>
            </a:r>
            <a:r>
              <a:rPr lang="pl-PL" sz="1600" b="0" u="none" dirty="0"/>
              <a:t> </a:t>
            </a:r>
            <a:r>
              <a:rPr lang="pl-PL" sz="1600" b="0" u="none" dirty="0" err="1"/>
              <a:t>manufacturing</a:t>
            </a:r>
            <a:r>
              <a:rPr lang="pl-PL" sz="1600" b="0" u="none" dirty="0"/>
              <a:t> 2nd, and 3rd serie of big </a:t>
            </a:r>
            <a:r>
              <a:rPr lang="pl-PL" sz="1600" b="0" u="none" dirty="0" err="1"/>
              <a:t>GEM’s</a:t>
            </a:r>
            <a:endParaRPr lang="pl-PL" sz="1600" b="0" u="none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l-PL" sz="1400" b="0" u="none" dirty="0"/>
          </a:p>
        </p:txBody>
      </p:sp>
      <p:sp>
        <p:nvSpPr>
          <p:cNvPr id="16" name="Prostokąt 15"/>
          <p:cNvSpPr/>
          <p:nvPr/>
        </p:nvSpPr>
        <p:spPr>
          <a:xfrm>
            <a:off x="-36512" y="4869160"/>
            <a:ext cx="316625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 Step 4 -</a:t>
            </a:r>
            <a:r>
              <a:rPr lang="pl-PL" altLang="pl-PL" sz="1600" u="none" dirty="0" err="1"/>
              <a:t>Tuning</a:t>
            </a:r>
            <a:r>
              <a:rPr lang="pl-PL" altLang="pl-PL" sz="1600" u="none" dirty="0"/>
              <a:t> of the </a:t>
            </a:r>
            <a:r>
              <a:rPr lang="pl-PL" altLang="pl-PL" sz="1600" u="none" dirty="0" err="1"/>
              <a:t>shape</a:t>
            </a:r>
            <a:endParaRPr lang="fr-FR" altLang="pl-PL" sz="1600" u="none" dirty="0"/>
          </a:p>
        </p:txBody>
      </p:sp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0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  <p:pic>
        <p:nvPicPr>
          <p:cNvPr id="3" name="Obraz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76" y="1355926"/>
            <a:ext cx="2728227" cy="2433114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823" y="1342471"/>
            <a:ext cx="2435097" cy="2446569"/>
          </a:xfrm>
          <a:prstGeom prst="rect">
            <a:avLst/>
          </a:prstGeom>
        </p:spPr>
      </p:pic>
      <p:sp>
        <p:nvSpPr>
          <p:cNvPr id="13" name="pole tekstowe 6"/>
          <p:cNvSpPr txBox="1">
            <a:spLocks noChangeArrowheads="1"/>
          </p:cNvSpPr>
          <p:nvPr/>
        </p:nvSpPr>
        <p:spPr bwMode="auto">
          <a:xfrm>
            <a:off x="6603900" y="3853785"/>
            <a:ext cx="130494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u="none" dirty="0"/>
              <a:t>Cu </a:t>
            </a:r>
            <a:r>
              <a:rPr lang="pl-PL" sz="1600" u="none" dirty="0" err="1"/>
              <a:t>side</a:t>
            </a:r>
            <a:r>
              <a:rPr lang="pl-PL" sz="1600" u="none" dirty="0"/>
              <a:t> „B”</a:t>
            </a:r>
            <a:endParaRPr lang="en-US" sz="1600" dirty="0"/>
          </a:p>
        </p:txBody>
      </p:sp>
      <p:sp>
        <p:nvSpPr>
          <p:cNvPr id="15" name="pole tekstowe 6"/>
          <p:cNvSpPr txBox="1">
            <a:spLocks noChangeArrowheads="1"/>
          </p:cNvSpPr>
          <p:nvPr/>
        </p:nvSpPr>
        <p:spPr bwMode="auto">
          <a:xfrm>
            <a:off x="3813118" y="3853785"/>
            <a:ext cx="140695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u="none" dirty="0"/>
              <a:t>Cu </a:t>
            </a:r>
            <a:r>
              <a:rPr lang="pl-PL" sz="1600" u="none" dirty="0" err="1"/>
              <a:t>side</a:t>
            </a:r>
            <a:r>
              <a:rPr lang="pl-PL" sz="1600" u="none" dirty="0"/>
              <a:t> „A”</a:t>
            </a:r>
            <a:endParaRPr lang="en-US" sz="16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pole tekstowe 6"/>
          <p:cNvSpPr txBox="1">
            <a:spLocks noChangeArrowheads="1"/>
          </p:cNvSpPr>
          <p:nvPr/>
        </p:nvSpPr>
        <p:spPr bwMode="auto">
          <a:xfrm>
            <a:off x="2352754" y="3783575"/>
            <a:ext cx="451050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u="none" dirty="0"/>
              <a:t>CBM GEM </a:t>
            </a:r>
            <a:r>
              <a:rPr lang="pl-PL" sz="1600" u="none" dirty="0" err="1"/>
              <a:t>foil</a:t>
            </a:r>
            <a:r>
              <a:rPr lang="pl-PL" sz="1600" u="none" dirty="0"/>
              <a:t> </a:t>
            </a:r>
            <a:r>
              <a:rPr lang="pl-PL" sz="1600" u="none" dirty="0" err="1"/>
              <a:t>before</a:t>
            </a:r>
            <a:r>
              <a:rPr lang="pl-PL" sz="1600" u="none" dirty="0"/>
              <a:t> </a:t>
            </a:r>
            <a:r>
              <a:rPr lang="pl-PL" sz="1600" u="none" dirty="0" err="1"/>
              <a:t>final</a:t>
            </a:r>
            <a:r>
              <a:rPr lang="pl-PL" sz="1600" u="none" dirty="0"/>
              <a:t> cooper </a:t>
            </a:r>
            <a:r>
              <a:rPr lang="pl-PL" sz="1600" u="none" dirty="0" err="1"/>
              <a:t>etching</a:t>
            </a:r>
            <a:r>
              <a:rPr lang="pl-PL" sz="1600" u="none" dirty="0"/>
              <a:t>:</a:t>
            </a:r>
            <a:endParaRPr lang="en-US" sz="1600" dirty="0"/>
          </a:p>
        </p:txBody>
      </p:sp>
      <p:sp>
        <p:nvSpPr>
          <p:cNvPr id="7" name="pole tekstowe 6"/>
          <p:cNvSpPr txBox="1">
            <a:spLocks noChangeArrowheads="1"/>
          </p:cNvSpPr>
          <p:nvPr/>
        </p:nvSpPr>
        <p:spPr bwMode="auto">
          <a:xfrm>
            <a:off x="1266457" y="1305568"/>
            <a:ext cx="69653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u="none" dirty="0"/>
              <a:t>2nd serie of big </a:t>
            </a:r>
            <a:r>
              <a:rPr lang="pl-PL" sz="1600" u="none" dirty="0" err="1"/>
              <a:t>GEMs</a:t>
            </a:r>
            <a:r>
              <a:rPr lang="pl-PL" sz="1600" u="none" dirty="0"/>
              <a:t> – </a:t>
            </a:r>
            <a:r>
              <a:rPr lang="pl-PL" sz="1600" u="none" dirty="0" err="1"/>
              <a:t>openings</a:t>
            </a:r>
            <a:r>
              <a:rPr lang="pl-PL" sz="1600" u="none" dirty="0"/>
              <a:t> in Cu </a:t>
            </a:r>
            <a:r>
              <a:rPr lang="pl-PL" sz="1600" u="none" dirty="0" err="1"/>
              <a:t>side</a:t>
            </a:r>
            <a:r>
              <a:rPr lang="pl-PL" sz="1600" u="none" dirty="0"/>
              <a:t> „B” – </a:t>
            </a:r>
            <a:r>
              <a:rPr lang="pl-PL" sz="1600" u="none" dirty="0" err="1"/>
              <a:t>september</a:t>
            </a:r>
            <a:r>
              <a:rPr lang="pl-PL" sz="1600" u="none" dirty="0"/>
              <a:t> 2016</a:t>
            </a:r>
            <a:endParaRPr lang="en-US" sz="1600" dirty="0"/>
          </a:p>
        </p:txBody>
      </p:sp>
      <p:sp>
        <p:nvSpPr>
          <p:cNvPr id="11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  <p:graphicFrame>
        <p:nvGraphicFramePr>
          <p:cNvPr id="12" name="Tabela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496404"/>
              </p:ext>
            </p:extLst>
          </p:nvPr>
        </p:nvGraphicFramePr>
        <p:xfrm>
          <a:off x="1043608" y="1831662"/>
          <a:ext cx="7128794" cy="18133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813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453341">
                <a:tc>
                  <a:txBody>
                    <a:bodyPr/>
                    <a:lstStyle/>
                    <a:p>
                      <a:r>
                        <a:rPr lang="pl-PL" sz="1400" dirty="0" err="1"/>
                        <a:t>Row</a:t>
                      </a:r>
                      <a:r>
                        <a:rPr lang="pl-PL" sz="1400" dirty="0"/>
                        <a:t> </a:t>
                      </a:r>
                      <a:r>
                        <a:rPr lang="pl-PL" sz="1400" dirty="0" err="1"/>
                        <a:t>number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3341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3341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3341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Obraz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4195731"/>
            <a:ext cx="3339578" cy="258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17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294874"/>
            <a:ext cx="5256584" cy="394243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6630"/>
            <a:ext cx="2928938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" name="Tytuł 1"/>
          <p:cNvSpPr txBox="1">
            <a:spLocks/>
          </p:cNvSpPr>
          <p:nvPr/>
        </p:nvSpPr>
        <p:spPr>
          <a:xfrm>
            <a:off x="6300192" y="2438890"/>
            <a:ext cx="2843808" cy="1008112"/>
          </a:xfrm>
          <a:prstGeom prst="rect">
            <a:avLst/>
          </a:prstGeom>
        </p:spPr>
        <p:txBody>
          <a:bodyPr/>
          <a:lstStyle/>
          <a:p>
            <a:r>
              <a:rPr lang="pl-PL" sz="1800" b="0" u="none" dirty="0" err="1"/>
              <a:t>Small</a:t>
            </a:r>
            <a:r>
              <a:rPr lang="pl-PL" sz="1800" b="0" u="none" dirty="0"/>
              <a:t> t</a:t>
            </a:r>
            <a:r>
              <a:rPr lang="en-US" sz="1800" b="0" u="none" dirty="0" err="1"/>
              <a:t>est</a:t>
            </a:r>
            <a:r>
              <a:rPr lang="en-US" sz="1800" b="0" u="none" dirty="0"/>
              <a:t> box for different humidity </a:t>
            </a:r>
            <a:br>
              <a:rPr lang="pl-PL" sz="1800" b="0" u="none" dirty="0"/>
            </a:br>
            <a:r>
              <a:rPr lang="en-US" sz="1800" b="0" u="none" dirty="0"/>
              <a:t>and gas mixture tests</a:t>
            </a:r>
          </a:p>
        </p:txBody>
      </p:sp>
      <p:cxnSp>
        <p:nvCxnSpPr>
          <p:cNvPr id="9" name="Łącznik prosty ze strzałką 8"/>
          <p:cNvCxnSpPr/>
          <p:nvPr/>
        </p:nvCxnSpPr>
        <p:spPr bwMode="auto">
          <a:xfrm flipH="1">
            <a:off x="4572000" y="2885101"/>
            <a:ext cx="1800200" cy="255867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2" name="Tytuł 1"/>
          <p:cNvSpPr txBox="1">
            <a:spLocks/>
          </p:cNvSpPr>
          <p:nvPr/>
        </p:nvSpPr>
        <p:spPr>
          <a:xfrm>
            <a:off x="1619672" y="1369413"/>
            <a:ext cx="6192688" cy="403403"/>
          </a:xfrm>
          <a:prstGeom prst="rect">
            <a:avLst/>
          </a:prstGeom>
        </p:spPr>
        <p:txBody>
          <a:bodyPr/>
          <a:lstStyle/>
          <a:p>
            <a:r>
              <a:rPr lang="pl-PL" u="none" dirty="0" err="1"/>
              <a:t>Electrical</a:t>
            </a:r>
            <a:r>
              <a:rPr lang="pl-PL" u="none" dirty="0"/>
              <a:t> </a:t>
            </a:r>
            <a:r>
              <a:rPr lang="pl-PL" u="none" dirty="0" err="1"/>
              <a:t>tests</a:t>
            </a:r>
            <a:r>
              <a:rPr lang="pl-PL" u="none" dirty="0"/>
              <a:t> and </a:t>
            </a:r>
            <a:r>
              <a:rPr lang="pl-PL" u="none" dirty="0" err="1"/>
              <a:t>hummidity</a:t>
            </a:r>
            <a:r>
              <a:rPr lang="pl-PL" u="none" dirty="0"/>
              <a:t> </a:t>
            </a:r>
            <a:r>
              <a:rPr lang="pl-PL" u="none" dirty="0" err="1"/>
              <a:t>control</a:t>
            </a:r>
            <a:endParaRPr lang="pl-PL" u="none" dirty="0">
              <a:effectLst/>
            </a:endParaRPr>
          </a:p>
        </p:txBody>
      </p:sp>
      <p:sp>
        <p:nvSpPr>
          <p:cNvPr id="18" name="Tytuł 1"/>
          <p:cNvSpPr txBox="1">
            <a:spLocks/>
          </p:cNvSpPr>
          <p:nvPr/>
        </p:nvSpPr>
        <p:spPr>
          <a:xfrm>
            <a:off x="6300192" y="4311098"/>
            <a:ext cx="2843808" cy="1008112"/>
          </a:xfrm>
          <a:prstGeom prst="rect">
            <a:avLst/>
          </a:prstGeom>
        </p:spPr>
        <p:txBody>
          <a:bodyPr/>
          <a:lstStyle/>
          <a:p>
            <a:r>
              <a:rPr lang="pl-PL" sz="1800" b="0" u="none" dirty="0"/>
              <a:t>A </a:t>
            </a:r>
            <a:r>
              <a:rPr lang="pl-PL" sz="1800" b="0" u="none" dirty="0" err="1"/>
              <a:t>new</a:t>
            </a:r>
            <a:r>
              <a:rPr lang="pl-PL" sz="1800" b="0" u="none" dirty="0"/>
              <a:t> t</a:t>
            </a:r>
            <a:r>
              <a:rPr lang="en-US" sz="1800" b="0" u="none" dirty="0" err="1"/>
              <a:t>est</a:t>
            </a:r>
            <a:r>
              <a:rPr lang="en-US" sz="1800" b="0" u="none" dirty="0"/>
              <a:t> box for </a:t>
            </a:r>
            <a:br>
              <a:rPr lang="pl-PL" sz="1800" b="0" u="none" dirty="0"/>
            </a:br>
            <a:r>
              <a:rPr lang="pl-PL" sz="1800" b="0" u="none" dirty="0"/>
              <a:t>1,5 </a:t>
            </a:r>
            <a:r>
              <a:rPr lang="pl-PL" sz="1800" b="0" u="none" dirty="0" err="1"/>
              <a:t>meter</a:t>
            </a:r>
            <a:r>
              <a:rPr lang="pl-PL" sz="1800" b="0" u="none" dirty="0"/>
              <a:t> long </a:t>
            </a:r>
            <a:r>
              <a:rPr lang="pl-PL" sz="1800" b="0" u="none" dirty="0" err="1"/>
              <a:t>GEMs</a:t>
            </a:r>
            <a:r>
              <a:rPr lang="pl-PL" sz="1800" b="0" u="none" dirty="0"/>
              <a:t> </a:t>
            </a:r>
            <a:br>
              <a:rPr lang="pl-PL" sz="1800" b="0" u="none" dirty="0"/>
            </a:br>
            <a:r>
              <a:rPr lang="pl-PL" sz="1800" b="0" u="none" dirty="0" err="1"/>
              <a:t>is</a:t>
            </a:r>
            <a:r>
              <a:rPr lang="pl-PL" sz="1800" b="0" u="none" dirty="0"/>
              <a:t> under construction.</a:t>
            </a:r>
          </a:p>
        </p:txBody>
      </p:sp>
      <p:sp>
        <p:nvSpPr>
          <p:cNvPr id="10" name="pole tekstowe 9"/>
          <p:cNvSpPr txBox="1"/>
          <p:nvPr/>
        </p:nvSpPr>
        <p:spPr>
          <a:xfrm>
            <a:off x="1187624" y="6269250"/>
            <a:ext cx="4752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u="none" dirty="0"/>
              <a:t>HV test stand </a:t>
            </a:r>
            <a:r>
              <a:rPr lang="pl-PL" sz="2000" u="none" dirty="0" err="1"/>
              <a:t>at</a:t>
            </a:r>
            <a:r>
              <a:rPr lang="pl-PL" sz="2000" u="none" dirty="0"/>
              <a:t> </a:t>
            </a:r>
            <a:r>
              <a:rPr lang="pl-PL" sz="2000" u="none" dirty="0" err="1"/>
              <a:t>cleanroom</a:t>
            </a:r>
            <a:endParaRPr lang="en-US" sz="2000" u="none" dirty="0"/>
          </a:p>
        </p:txBody>
      </p:sp>
      <p:sp>
        <p:nvSpPr>
          <p:cNvPr id="11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24744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pole tekstowe 6"/>
          <p:cNvSpPr txBox="1">
            <a:spLocks noChangeArrowheads="1"/>
          </p:cNvSpPr>
          <p:nvPr/>
        </p:nvSpPr>
        <p:spPr bwMode="auto">
          <a:xfrm>
            <a:off x="3491880" y="1340768"/>
            <a:ext cx="30963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u="none" dirty="0" err="1"/>
              <a:t>Electrical</a:t>
            </a:r>
            <a:r>
              <a:rPr lang="pl-PL" u="none" dirty="0"/>
              <a:t> </a:t>
            </a:r>
            <a:r>
              <a:rPr lang="pl-PL" u="none" dirty="0" err="1"/>
              <a:t>tests</a:t>
            </a:r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707904" y="1916833"/>
            <a:ext cx="2019300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pl-PL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004631"/>
            <a:ext cx="8064896" cy="437024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0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" name="pole tekstowe 6"/>
          <p:cNvSpPr txBox="1">
            <a:spLocks noChangeArrowheads="1"/>
          </p:cNvSpPr>
          <p:nvPr/>
        </p:nvSpPr>
        <p:spPr bwMode="auto">
          <a:xfrm>
            <a:off x="2624881" y="1284471"/>
            <a:ext cx="42484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u="none" dirty="0" err="1"/>
              <a:t>Chromium</a:t>
            </a:r>
            <a:r>
              <a:rPr lang="pl-PL" u="none" dirty="0"/>
              <a:t> / Aluminium </a:t>
            </a:r>
            <a:r>
              <a:rPr lang="pl-PL" u="none" dirty="0" err="1"/>
              <a:t>foils</a:t>
            </a:r>
            <a:endParaRPr lang="en-US" dirty="0"/>
          </a:p>
        </p:txBody>
      </p:sp>
      <p:sp>
        <p:nvSpPr>
          <p:cNvPr id="8" name="Tytuł 1"/>
          <p:cNvSpPr txBox="1">
            <a:spLocks/>
          </p:cNvSpPr>
          <p:nvPr/>
        </p:nvSpPr>
        <p:spPr>
          <a:xfrm>
            <a:off x="395536" y="1903184"/>
            <a:ext cx="4161516" cy="4478144"/>
          </a:xfrm>
          <a:prstGeom prst="rect">
            <a:avLst/>
          </a:prstGeo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u="none" dirty="0"/>
              <a:t>In order to </a:t>
            </a:r>
            <a:r>
              <a:rPr lang="pl-PL" sz="1800" u="none" dirty="0" err="1"/>
              <a:t>reduce</a:t>
            </a:r>
            <a:r>
              <a:rPr lang="pl-PL" sz="1800" u="none" dirty="0"/>
              <a:t> X-</a:t>
            </a:r>
            <a:r>
              <a:rPr lang="pl-PL" sz="1800" u="none" dirty="0" err="1"/>
              <a:t>rays</a:t>
            </a:r>
            <a:r>
              <a:rPr lang="pl-PL" sz="1800" u="none" dirty="0"/>
              <a:t> </a:t>
            </a:r>
            <a:r>
              <a:rPr lang="pl-PL" sz="1800" u="none" dirty="0" err="1"/>
              <a:t>absorption</a:t>
            </a:r>
            <a:r>
              <a:rPr lang="pl-PL" sz="1800" u="none" dirty="0"/>
              <a:t>/</a:t>
            </a:r>
            <a:r>
              <a:rPr lang="pl-PL" sz="1800" u="none" dirty="0" err="1"/>
              <a:t>irradiation</a:t>
            </a:r>
            <a:r>
              <a:rPr lang="pl-PL" sz="1800" u="none" dirty="0"/>
              <a:t> of cooper, the aluminium </a:t>
            </a:r>
            <a:r>
              <a:rPr lang="pl-PL" sz="1800" u="none" dirty="0" err="1"/>
              <a:t>drifts</a:t>
            </a:r>
            <a:r>
              <a:rPr lang="pl-PL" sz="1800" u="none" dirty="0"/>
              <a:t> was </a:t>
            </a:r>
            <a:r>
              <a:rPr lang="pl-PL" sz="1800" u="none" dirty="0" err="1"/>
              <a:t>fabricated</a:t>
            </a:r>
            <a:r>
              <a:rPr lang="pl-PL" sz="1800" u="none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800" u="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u="none" dirty="0" err="1"/>
              <a:t>Expecially</a:t>
            </a:r>
            <a:r>
              <a:rPr lang="pl-PL" sz="1800" u="none" dirty="0"/>
              <a:t> </a:t>
            </a:r>
            <a:r>
              <a:rPr lang="pl-PL" sz="1800" u="none" dirty="0" err="1"/>
              <a:t>important</a:t>
            </a:r>
            <a:r>
              <a:rPr lang="pl-PL" sz="1800" u="none" dirty="0"/>
              <a:t> for </a:t>
            </a:r>
            <a:r>
              <a:rPr lang="pl-PL" sz="1800" u="none" dirty="0" err="1"/>
              <a:t>low-energy</a:t>
            </a:r>
            <a:r>
              <a:rPr lang="pl-PL" sz="1800" u="none" dirty="0"/>
              <a:t> X-</a:t>
            </a:r>
            <a:r>
              <a:rPr lang="pl-PL" sz="1800" u="none" dirty="0" err="1"/>
              <a:t>rays</a:t>
            </a:r>
            <a:r>
              <a:rPr lang="pl-PL" sz="1800" u="none" dirty="0"/>
              <a:t> </a:t>
            </a:r>
            <a:r>
              <a:rPr lang="pl-PL" sz="1800" u="none" dirty="0" err="1"/>
              <a:t>spectroscopy</a:t>
            </a:r>
            <a:r>
              <a:rPr lang="pl-PL" sz="1800" u="none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800" u="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u="none" dirty="0" err="1"/>
              <a:t>Also</a:t>
            </a:r>
            <a:r>
              <a:rPr lang="pl-PL" sz="1800" u="none" dirty="0"/>
              <a:t> the </a:t>
            </a:r>
            <a:r>
              <a:rPr lang="pl-PL" sz="1800" u="none" dirty="0" err="1"/>
              <a:t>chromium</a:t>
            </a:r>
            <a:r>
              <a:rPr lang="pl-PL" sz="1800" u="none" dirty="0"/>
              <a:t> </a:t>
            </a:r>
            <a:r>
              <a:rPr lang="pl-PL" sz="1800" u="none" dirty="0" err="1"/>
              <a:t>GEM’s</a:t>
            </a:r>
            <a:r>
              <a:rPr lang="pl-PL" sz="1800" u="none" dirty="0"/>
              <a:t> and </a:t>
            </a:r>
            <a:r>
              <a:rPr lang="pl-PL" sz="1800" u="none" dirty="0" err="1"/>
              <a:t>drifts</a:t>
            </a:r>
            <a:r>
              <a:rPr lang="pl-PL" sz="1800" u="none" dirty="0"/>
              <a:t> </a:t>
            </a:r>
            <a:r>
              <a:rPr lang="pl-PL" sz="1800" u="none" dirty="0" err="1"/>
              <a:t>were</a:t>
            </a:r>
            <a:r>
              <a:rPr lang="pl-PL" sz="1800" u="none" dirty="0"/>
              <a:t> </a:t>
            </a:r>
            <a:r>
              <a:rPr lang="pl-PL" sz="1800" u="none" dirty="0" err="1"/>
              <a:t>made</a:t>
            </a:r>
            <a:r>
              <a:rPr lang="pl-PL" sz="1800" u="none" dirty="0"/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800" u="non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1800" u="none" dirty="0"/>
              <a:t>We </a:t>
            </a:r>
            <a:r>
              <a:rPr lang="pl-PL" sz="1800" u="none" dirty="0" err="1"/>
              <a:t>are</a:t>
            </a:r>
            <a:r>
              <a:rPr lang="pl-PL" sz="1800" u="none" dirty="0"/>
              <a:t> </a:t>
            </a:r>
            <a:r>
              <a:rPr lang="pl-PL" sz="1800" u="none" dirty="0" err="1"/>
              <a:t>thinking</a:t>
            </a:r>
            <a:r>
              <a:rPr lang="pl-PL" sz="1800" u="none" dirty="0"/>
              <a:t> </a:t>
            </a:r>
            <a:r>
              <a:rPr lang="pl-PL" sz="1800" u="none" dirty="0" err="1"/>
              <a:t>about</a:t>
            </a:r>
            <a:r>
              <a:rPr lang="pl-PL" sz="1800" u="none" dirty="0"/>
              <a:t> aluminium (</a:t>
            </a:r>
            <a:r>
              <a:rPr lang="pl-PL" sz="1800" u="none" dirty="0" err="1"/>
              <a:t>or</a:t>
            </a:r>
            <a:r>
              <a:rPr lang="pl-PL" sz="1800" u="none" dirty="0"/>
              <a:t> </a:t>
            </a:r>
            <a:r>
              <a:rPr lang="pl-PL" sz="1800" u="none" dirty="0" err="1"/>
              <a:t>other</a:t>
            </a:r>
            <a:r>
              <a:rPr lang="pl-PL" sz="1800" u="none" dirty="0"/>
              <a:t> </a:t>
            </a:r>
            <a:r>
              <a:rPr lang="pl-PL" sz="1800" u="none" dirty="0" err="1"/>
              <a:t>metals</a:t>
            </a:r>
            <a:r>
              <a:rPr lang="pl-PL" sz="1800" u="none" dirty="0"/>
              <a:t>) </a:t>
            </a:r>
            <a:r>
              <a:rPr lang="pl-PL" sz="1800" u="none" dirty="0" err="1"/>
              <a:t>GEM’s</a:t>
            </a:r>
            <a:r>
              <a:rPr lang="pl-PL" sz="1800" u="none" dirty="0"/>
              <a:t> </a:t>
            </a:r>
            <a:r>
              <a:rPr lang="pl-PL" sz="1800" u="none" dirty="0" err="1"/>
              <a:t>manufacturing</a:t>
            </a:r>
            <a:r>
              <a:rPr lang="pl-PL" sz="1800" u="none" dirty="0"/>
              <a:t>, but the proces </a:t>
            </a:r>
            <a:r>
              <a:rPr lang="pl-PL" sz="1800" u="none" dirty="0" err="1"/>
              <a:t>is</a:t>
            </a:r>
            <a:r>
              <a:rPr lang="pl-PL" sz="1800" u="none" dirty="0"/>
              <a:t> much </a:t>
            </a:r>
            <a:r>
              <a:rPr lang="pl-PL" sz="1800" u="none" dirty="0" err="1"/>
              <a:t>more</a:t>
            </a:r>
            <a:r>
              <a:rPr lang="pl-PL" sz="1800" u="none" dirty="0"/>
              <a:t> </a:t>
            </a:r>
            <a:r>
              <a:rPr lang="pl-PL" sz="1800" u="none" dirty="0" err="1"/>
              <a:t>complicated</a:t>
            </a:r>
            <a:r>
              <a:rPr lang="pl-PL" sz="1800" u="none" dirty="0"/>
              <a:t>. We </a:t>
            </a:r>
            <a:r>
              <a:rPr lang="pl-PL" sz="1800" u="none" dirty="0" err="1"/>
              <a:t>are</a:t>
            </a:r>
            <a:r>
              <a:rPr lang="pl-PL" sz="1800" u="none" dirty="0"/>
              <a:t> </a:t>
            </a:r>
            <a:r>
              <a:rPr lang="pl-PL" sz="1800" u="none" dirty="0" err="1"/>
              <a:t>starting</a:t>
            </a:r>
            <a:r>
              <a:rPr lang="pl-PL" sz="1800" u="none" dirty="0"/>
              <a:t> R&amp;D </a:t>
            </a:r>
            <a:r>
              <a:rPr lang="pl-PL" sz="1800" u="none" dirty="0" err="1"/>
              <a:t>investigations</a:t>
            </a:r>
            <a:r>
              <a:rPr lang="pl-PL" sz="1800" u="none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800" u="non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1800" u="none" dirty="0"/>
          </a:p>
          <a:p>
            <a:endParaRPr lang="pl-PL" sz="1800" u="none" dirty="0">
              <a:effectLst/>
            </a:endParaRPr>
          </a:p>
        </p:txBody>
      </p:sp>
      <p:sp>
        <p:nvSpPr>
          <p:cNvPr id="10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912" y="3676618"/>
            <a:ext cx="2947283" cy="284282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7053" y="1903184"/>
            <a:ext cx="2607236" cy="25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47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ogotechtr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046" y="265673"/>
            <a:ext cx="3505200" cy="103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IMG_20160107_181257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569" y="3243673"/>
            <a:ext cx="3643896" cy="2906441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6674" y="2150468"/>
            <a:ext cx="3034417" cy="3715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spcBef>
                <a:spcPts val="125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Operational</a:t>
            </a:r>
            <a:r>
              <a:rPr lang="pl-PL" sz="1800" b="0" u="none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prototype</a:t>
            </a:r>
            <a:endParaRPr lang="pl-PL" sz="1800" b="0" u="none" dirty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5338569" y="6150114"/>
            <a:ext cx="36054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49263" eaLnBrk="0" hangingPunct="0">
              <a:spcBef>
                <a:spcPts val="125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Commercially</a:t>
            </a:r>
            <a:r>
              <a:rPr lang="pl-PL" sz="1800" b="0" u="none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available</a:t>
            </a:r>
            <a:r>
              <a:rPr lang="pl-PL" sz="1800" b="0" u="none" dirty="0"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detector</a:t>
            </a:r>
            <a:endParaRPr lang="pl-PL" sz="1800" b="0" u="none" dirty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" name="Obraz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903" y="1295962"/>
            <a:ext cx="2878201" cy="282198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9" name="Prostokąt 8"/>
          <p:cNvSpPr/>
          <p:nvPr/>
        </p:nvSpPr>
        <p:spPr>
          <a:xfrm>
            <a:off x="243987" y="623581"/>
            <a:ext cx="49087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u="none" dirty="0"/>
              <a:t>GEM </a:t>
            </a:r>
            <a:r>
              <a:rPr lang="pl-PL" u="none" dirty="0" err="1"/>
              <a:t>detectors</a:t>
            </a:r>
            <a:r>
              <a:rPr lang="pl-PL" u="none" dirty="0"/>
              <a:t> </a:t>
            </a:r>
            <a:r>
              <a:rPr lang="pl-PL" u="none" dirty="0" err="1"/>
              <a:t>sets</a:t>
            </a:r>
            <a:r>
              <a:rPr lang="pl-PL" u="none" dirty="0"/>
              <a:t> @ Techtra</a:t>
            </a:r>
          </a:p>
        </p:txBody>
      </p:sp>
      <p:sp>
        <p:nvSpPr>
          <p:cNvPr id="4" name="Prostokąt 3"/>
          <p:cNvSpPr/>
          <p:nvPr/>
        </p:nvSpPr>
        <p:spPr>
          <a:xfrm>
            <a:off x="42238" y="4357529"/>
            <a:ext cx="638220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u="none" dirty="0">
                <a:solidFill>
                  <a:srgbClr val="FFC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Power Supply:</a:t>
            </a:r>
            <a:endParaRPr lang="pl-PL" sz="1400" u="none" dirty="0">
              <a:solidFill>
                <a:srgbClr val="FFC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800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Analog section: +7 V DC nominal (6,5 V - 9  V) </a:t>
            </a:r>
            <a:br>
              <a:rPr lang="pl-PL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max current: 200  mA</a:t>
            </a:r>
            <a:endParaRPr lang="pl-PL" sz="1400" b="0" u="none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1800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Digital section:  +7 V DC nominal (6,5 V – 9 V)</a:t>
            </a:r>
            <a:br>
              <a:rPr lang="pl-PL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max current: 400  mA</a:t>
            </a:r>
            <a:endParaRPr lang="pl-PL" sz="1400" b="0" u="none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en-US" sz="1400" u="none" dirty="0">
                <a:solidFill>
                  <a:srgbClr val="FFC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High voltage Power Supply and gas:</a:t>
            </a:r>
            <a:endParaRPr lang="pl-PL" sz="1400" u="none" dirty="0">
              <a:solidFill>
                <a:srgbClr val="FFC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1800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User defined for proper GEM gain: 2000 V – 3500 V </a:t>
            </a:r>
            <a:br>
              <a:rPr lang="pl-PL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HV current: 17  µA  @ 3000 V</a:t>
            </a:r>
            <a:endParaRPr lang="pl-PL" sz="1400" b="0" u="none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1800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1400" b="0" u="none" dirty="0">
                <a:ea typeface="Calibri" panose="020F0502020204030204" pitchFamily="34" charset="0"/>
                <a:cs typeface="Times New Roman" panose="02020603050405020304" pitchFamily="18" charset="0"/>
              </a:rPr>
              <a:t>Working gas: mixture of Argon and CO</a:t>
            </a:r>
            <a:r>
              <a:rPr lang="en-US" sz="1400" b="0" u="none" baseline="-25000" dirty="0"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pl-PL" sz="1400" b="0" u="none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07504" y="2564904"/>
            <a:ext cx="3034417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spcBef>
                <a:spcPts val="125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Delivery</a:t>
            </a:r>
            <a:r>
              <a:rPr lang="pl-PL" sz="1800" b="0" u="none" dirty="0">
                <a:ea typeface="Arial Unicode MS" pitchFamily="34" charset="-128"/>
                <a:cs typeface="Arial Unicode MS" pitchFamily="34" charset="-128"/>
              </a:rPr>
              <a:t> time: </a:t>
            </a:r>
            <a:br>
              <a:rPr lang="pl-PL" sz="1800" b="0" u="none" dirty="0">
                <a:ea typeface="Arial Unicode MS" pitchFamily="34" charset="-128"/>
                <a:cs typeface="Arial Unicode MS" pitchFamily="34" charset="-128"/>
              </a:rPr>
            </a:b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about</a:t>
            </a:r>
            <a:r>
              <a:rPr lang="pl-PL" sz="1800" b="0" u="none" dirty="0">
                <a:ea typeface="Arial Unicode MS" pitchFamily="34" charset="-128"/>
                <a:cs typeface="Arial Unicode MS" pitchFamily="34" charset="-128"/>
              </a:rPr>
              <a:t> one </a:t>
            </a:r>
            <a:r>
              <a:rPr lang="pl-PL" sz="1800" b="0" u="none" dirty="0" err="1">
                <a:ea typeface="Arial Unicode MS" pitchFamily="34" charset="-128"/>
                <a:cs typeface="Arial Unicode MS" pitchFamily="34" charset="-128"/>
              </a:rPr>
              <a:t>month</a:t>
            </a:r>
            <a:endParaRPr lang="pl-PL" sz="1800" b="0" u="none" dirty="0">
              <a:solidFill>
                <a:srgbClr val="FF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3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2641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484784"/>
            <a:ext cx="3167757" cy="316835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54736"/>
            <a:ext cx="2928938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Prostokąt 5"/>
          <p:cNvSpPr/>
          <p:nvPr/>
        </p:nvSpPr>
        <p:spPr>
          <a:xfrm>
            <a:off x="0" y="4679265"/>
            <a:ext cx="583264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u="none" dirty="0"/>
              <a:t>Noise levels when readout board is plugged onto detector:</a:t>
            </a:r>
            <a:endParaRPr lang="pl-PL" sz="1600" b="0" u="none" dirty="0"/>
          </a:p>
          <a:p>
            <a:pPr marL="285750" lvl="0" indent="-180000">
              <a:buFont typeface="Arial" panose="020B0604020202020204" pitchFamily="34" charset="0"/>
              <a:buChar char="•"/>
            </a:pPr>
            <a:r>
              <a:rPr lang="en-US" sz="1600" b="0" u="none" dirty="0"/>
              <a:t>Average noise amplitude:	</a:t>
            </a:r>
            <a:r>
              <a:rPr lang="pl-PL" sz="1600" b="0" u="none" dirty="0"/>
              <a:t>   </a:t>
            </a:r>
            <a:r>
              <a:rPr lang="en-US" sz="1600" b="0" u="none" dirty="0"/>
              <a:t>2.8 </a:t>
            </a:r>
            <a:r>
              <a:rPr lang="en-US" sz="1600" b="0" u="none" dirty="0" err="1"/>
              <a:t>fC</a:t>
            </a:r>
            <a:endParaRPr lang="pl-PL" sz="1600" b="0" u="none" dirty="0"/>
          </a:p>
          <a:p>
            <a:pPr marL="285750" lvl="0" indent="-180000">
              <a:buFont typeface="Arial" panose="020B0604020202020204" pitchFamily="34" charset="0"/>
              <a:buChar char="•"/>
            </a:pPr>
            <a:r>
              <a:rPr lang="en-US" sz="1600" b="0" u="none" dirty="0"/>
              <a:t>Maximum noise amplitude: </a:t>
            </a:r>
            <a:r>
              <a:rPr lang="pl-PL" sz="1600" b="0" u="none" dirty="0"/>
              <a:t>  </a:t>
            </a:r>
            <a:r>
              <a:rPr lang="en-US" sz="1600" b="0" u="none" dirty="0"/>
              <a:t>5.3 </a:t>
            </a:r>
            <a:r>
              <a:rPr lang="en-US" sz="1600" b="0" u="none" dirty="0" err="1"/>
              <a:t>fC</a:t>
            </a:r>
            <a:endParaRPr lang="pl-PL" sz="1600" b="0" u="none" dirty="0"/>
          </a:p>
          <a:p>
            <a:pPr marL="285750" lvl="0" indent="-180000">
              <a:buFont typeface="Arial" panose="020B0604020202020204" pitchFamily="34" charset="0"/>
              <a:buChar char="•"/>
            </a:pPr>
            <a:r>
              <a:rPr lang="en-US" sz="1600" b="0" u="none" dirty="0"/>
              <a:t>Average noise [RMS]:          0.8 </a:t>
            </a:r>
            <a:r>
              <a:rPr lang="en-US" sz="1600" b="0" u="none" dirty="0" err="1"/>
              <a:t>fC</a:t>
            </a:r>
            <a:r>
              <a:rPr lang="en-US" sz="1600" b="0" u="none" baseline="-25000" dirty="0" err="1"/>
              <a:t>RMS</a:t>
            </a:r>
            <a:endParaRPr lang="pl-PL" sz="1600" b="0" u="none" dirty="0"/>
          </a:p>
          <a:p>
            <a:pPr marL="285750" indent="-180000">
              <a:buFont typeface="Arial" panose="020B0604020202020204" pitchFamily="34" charset="0"/>
              <a:buChar char="•"/>
            </a:pPr>
            <a:r>
              <a:rPr lang="en-US" sz="1600" b="0" u="none" dirty="0"/>
              <a:t>Maximum noise [RMS]:        1.2 </a:t>
            </a:r>
            <a:r>
              <a:rPr lang="en-US" sz="1600" b="0" u="none" dirty="0" err="1"/>
              <a:t>fC</a:t>
            </a:r>
            <a:r>
              <a:rPr lang="en-US" sz="1600" b="0" u="none" baseline="-25000" dirty="0" err="1"/>
              <a:t>RMS</a:t>
            </a:r>
            <a:endParaRPr lang="pl-PL" sz="1600" b="0" u="none" baseline="-25000" dirty="0"/>
          </a:p>
          <a:p>
            <a:r>
              <a:rPr lang="en-US" sz="1600" b="0" u="none" dirty="0"/>
              <a:t>Charge Bias:</a:t>
            </a:r>
            <a:endParaRPr lang="pl-PL" sz="1600" b="0" u="none" dirty="0"/>
          </a:p>
          <a:p>
            <a:pPr marL="285750" lvl="0" indent="-180000">
              <a:buFont typeface="Arial" panose="020B0604020202020204" pitchFamily="34" charset="0"/>
              <a:buChar char="•"/>
            </a:pPr>
            <a:r>
              <a:rPr lang="en-US" sz="1600" b="0" u="none" dirty="0"/>
              <a:t>Regulated by VR1 potentiometer</a:t>
            </a:r>
            <a:endParaRPr lang="pl-PL" sz="1600" b="0" u="none" dirty="0"/>
          </a:p>
          <a:p>
            <a:pPr marL="285750" lvl="0" indent="-180000">
              <a:buFont typeface="Arial" panose="020B0604020202020204" pitchFamily="34" charset="0"/>
              <a:buChar char="•"/>
            </a:pPr>
            <a:r>
              <a:rPr lang="en-US" sz="1600" b="0" u="none" dirty="0"/>
              <a:t>Uniformity: &lt; +/- 5%</a:t>
            </a:r>
            <a:endParaRPr lang="pl-PL" sz="1600" b="0" u="none" dirty="0"/>
          </a:p>
        </p:txBody>
      </p:sp>
      <p:sp>
        <p:nvSpPr>
          <p:cNvPr id="7" name="pole tekstowe 6"/>
          <p:cNvSpPr txBox="1"/>
          <p:nvPr/>
        </p:nvSpPr>
        <p:spPr>
          <a:xfrm>
            <a:off x="5652120" y="4725144"/>
            <a:ext cx="36718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0" u="none" dirty="0" err="1"/>
              <a:t>Radiograph</a:t>
            </a:r>
            <a:r>
              <a:rPr lang="pl-PL" sz="1600" b="0" u="none" dirty="0"/>
              <a:t> </a:t>
            </a:r>
            <a:r>
              <a:rPr lang="pl-PL" sz="1600" b="0" u="none" dirty="0" err="1"/>
              <a:t>made</a:t>
            </a:r>
            <a:r>
              <a:rPr lang="pl-PL" sz="1600" b="0" u="none" dirty="0"/>
              <a:t> with </a:t>
            </a:r>
            <a:r>
              <a:rPr lang="pl-PL" sz="1600" b="0" u="none" dirty="0" err="1"/>
              <a:t>Cool</a:t>
            </a:r>
            <a:r>
              <a:rPr lang="pl-PL" sz="1600" b="0" u="none" dirty="0"/>
              <a:t>-X </a:t>
            </a:r>
            <a:r>
              <a:rPr lang="pl-PL" sz="1600" b="0" u="none" dirty="0" err="1"/>
              <a:t>Amptec</a:t>
            </a:r>
            <a:r>
              <a:rPr lang="pl-PL" sz="1600" b="0" u="none" dirty="0"/>
              <a:t> </a:t>
            </a:r>
            <a:r>
              <a:rPr lang="pl-PL" sz="1600" b="0" u="none" dirty="0" err="1"/>
              <a:t>miniature</a:t>
            </a:r>
            <a:r>
              <a:rPr lang="pl-PL" sz="1600" b="0" u="none" dirty="0"/>
              <a:t> X-</a:t>
            </a:r>
            <a:r>
              <a:rPr lang="pl-PL" sz="1600" b="0" u="none" dirty="0" err="1"/>
              <a:t>ray</a:t>
            </a:r>
            <a:r>
              <a:rPr lang="pl-PL" sz="1600" b="0" u="none" dirty="0"/>
              <a:t> generator </a:t>
            </a:r>
          </a:p>
        </p:txBody>
      </p:sp>
      <p:sp>
        <p:nvSpPr>
          <p:cNvPr id="8" name="pole tekstowe 7"/>
          <p:cNvSpPr txBox="1"/>
          <p:nvPr/>
        </p:nvSpPr>
        <p:spPr>
          <a:xfrm>
            <a:off x="539552" y="4005064"/>
            <a:ext cx="31677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400" b="0" u="none" dirty="0"/>
              <a:t>GEM </a:t>
            </a:r>
            <a:r>
              <a:rPr lang="pl-PL" sz="1400" b="0" u="none" dirty="0" err="1"/>
              <a:t>detector</a:t>
            </a:r>
            <a:r>
              <a:rPr lang="pl-PL" sz="1400" b="0" u="none" dirty="0"/>
              <a:t> </a:t>
            </a:r>
            <a:r>
              <a:rPr lang="pl-PL" sz="1400" b="0" u="none" dirty="0" err="1"/>
              <a:t>made</a:t>
            </a:r>
            <a:r>
              <a:rPr lang="pl-PL" sz="1400" b="0" u="none" dirty="0"/>
              <a:t> by Techtra.</a:t>
            </a: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2" t="5810" r="17749" b="8582"/>
          <a:stretch/>
        </p:blipFill>
        <p:spPr>
          <a:xfrm>
            <a:off x="539552" y="692696"/>
            <a:ext cx="3168352" cy="3270557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cxnSp>
        <p:nvCxnSpPr>
          <p:cNvPr id="11" name="Łącznik prosty ze strzałką 10"/>
          <p:cNvCxnSpPr/>
          <p:nvPr/>
        </p:nvCxnSpPr>
        <p:spPr bwMode="auto">
          <a:xfrm flipV="1">
            <a:off x="2987824" y="2708920"/>
            <a:ext cx="2592288" cy="21602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pole tekstowe 9"/>
          <p:cNvSpPr txBox="1"/>
          <p:nvPr/>
        </p:nvSpPr>
        <p:spPr>
          <a:xfrm>
            <a:off x="4644008" y="5805264"/>
            <a:ext cx="43204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pl-PL" sz="1600" b="0" u="none" dirty="0"/>
              <a:t>More </a:t>
            </a:r>
            <a:r>
              <a:rPr lang="pl-PL" sz="1600" b="0" u="none" dirty="0" err="1"/>
              <a:t>info</a:t>
            </a:r>
            <a:r>
              <a:rPr lang="pl-PL" sz="1600" b="0" u="none" dirty="0"/>
              <a:t>:  </a:t>
            </a:r>
            <a:r>
              <a:rPr lang="pl-PL" sz="1600" b="0" i="1" u="none" dirty="0">
                <a:solidFill>
                  <a:schemeClr val="tx1"/>
                </a:solidFill>
              </a:rPr>
              <a:t>http://techtra.pl/en/node/32</a:t>
            </a:r>
            <a:endParaRPr lang="en-US" sz="1600" dirty="0"/>
          </a:p>
        </p:txBody>
      </p:sp>
      <p:sp>
        <p:nvSpPr>
          <p:cNvPr id="13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223604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4"/>
          <p:cNvSpPr txBox="1">
            <a:spLocks/>
          </p:cNvSpPr>
          <p:nvPr/>
        </p:nvSpPr>
        <p:spPr bwMode="auto">
          <a:xfrm>
            <a:off x="323528" y="5417840"/>
            <a:ext cx="2283060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TTA TECHTRA Sp. z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o.o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.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ul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. </a:t>
            </a:r>
            <a:r>
              <a:rPr kumimoji="0" lang="pl-PL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Dunska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 13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,  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54-42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7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 </a:t>
            </a: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Wroc</a:t>
            </a:r>
            <a:r>
              <a:rPr kumimoji="0" lang="pl-PL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l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aw, Poland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Tel: +48 71 798 58 85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Fax: +48 71 798 58 86</a:t>
            </a:r>
            <a:endParaRPr kumimoji="0" lang="pl-PL" sz="12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uLnTx/>
              <a:uFillTx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lang="pl-PL" sz="1200" b="0" u="none" kern="0" noProof="0" dirty="0">
                <a:solidFill>
                  <a:srgbClr val="FFC000"/>
                </a:solidFill>
                <a:cs typeface="+mn-cs"/>
              </a:rPr>
              <a:t>www.techtra.pl</a:t>
            </a:r>
            <a:b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</a:b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uLnTx/>
                <a:uFillTx/>
                <a:cs typeface="+mn-cs"/>
              </a:rPr>
              <a:t>e-mail: techtra@techtra.pl</a:t>
            </a:r>
          </a:p>
        </p:txBody>
      </p:sp>
      <p:sp>
        <p:nvSpPr>
          <p:cNvPr id="6" name="Tytuł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Our Core GEM</a:t>
            </a:r>
            <a:r>
              <a:rPr kumimoji="0" lang="pl-PL" sz="32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-t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eam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42410"/>
            <a:ext cx="4260708" cy="3291219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9" name="pole tekstowe 8"/>
          <p:cNvSpPr txBox="1"/>
          <p:nvPr/>
        </p:nvSpPr>
        <p:spPr>
          <a:xfrm>
            <a:off x="2606588" y="5061867"/>
            <a:ext cx="20110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1400" b="0" u="none" dirty="0">
                <a:solidFill>
                  <a:schemeClr val="tx1"/>
                </a:solidFill>
              </a:rPr>
              <a:t>„Inteligentny rozwój”</a:t>
            </a:r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871" y="4489032"/>
            <a:ext cx="1874161" cy="615666"/>
          </a:xfrm>
          <a:prstGeom prst="rect">
            <a:avLst/>
          </a:prstGeom>
        </p:spPr>
      </p:pic>
      <p:sp>
        <p:nvSpPr>
          <p:cNvPr id="13" name="pole tekstowe 12"/>
          <p:cNvSpPr txBox="1"/>
          <p:nvPr/>
        </p:nvSpPr>
        <p:spPr>
          <a:xfrm>
            <a:off x="2483768" y="558924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u="none" dirty="0">
                <a:solidFill>
                  <a:schemeClr val="tx1"/>
                </a:solidFill>
              </a:rPr>
              <a:t>RD51 </a:t>
            </a:r>
            <a:r>
              <a:rPr lang="pl-PL" u="none" dirty="0" err="1">
                <a:solidFill>
                  <a:schemeClr val="tx1"/>
                </a:solidFill>
              </a:rPr>
              <a:t>collaboration</a:t>
            </a:r>
            <a:endParaRPr lang="en-US" u="none" dirty="0">
              <a:solidFill>
                <a:schemeClr val="tx1"/>
              </a:solidFill>
            </a:endParaRPr>
          </a:p>
        </p:txBody>
      </p:sp>
      <p:sp>
        <p:nvSpPr>
          <p:cNvPr id="16" name="Tytuł 1"/>
          <p:cNvSpPr txBox="1">
            <a:spLocks/>
          </p:cNvSpPr>
          <p:nvPr/>
        </p:nvSpPr>
        <p:spPr>
          <a:xfrm>
            <a:off x="5076056" y="980728"/>
            <a:ext cx="3816424" cy="5760640"/>
          </a:xfrm>
          <a:prstGeom prst="rect">
            <a:avLst/>
          </a:prstGeom>
        </p:spPr>
        <p:txBody>
          <a:bodyPr/>
          <a:lstStyle/>
          <a:p>
            <a:r>
              <a:rPr lang="pl-PL" u="none" dirty="0">
                <a:solidFill>
                  <a:schemeClr val="tx1"/>
                </a:solidFill>
              </a:rPr>
              <a:t>      </a:t>
            </a:r>
            <a:r>
              <a:rPr lang="pl-PL" u="none" dirty="0" err="1">
                <a:solidFill>
                  <a:schemeClr val="tx1"/>
                </a:solidFill>
              </a:rPr>
              <a:t>Conclusions</a:t>
            </a:r>
            <a:r>
              <a:rPr lang="pl-PL" u="none" dirty="0">
                <a:solidFill>
                  <a:schemeClr val="tx1"/>
                </a:solidFill>
              </a:rPr>
              <a:t>:</a:t>
            </a:r>
          </a:p>
          <a:p>
            <a:endParaRPr lang="pl-PL" u="none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u="none" dirty="0">
                <a:solidFill>
                  <a:schemeClr val="tx1"/>
                </a:solidFill>
              </a:rPr>
              <a:t>TECHTRA </a:t>
            </a:r>
            <a:r>
              <a:rPr lang="pl-PL" u="none" dirty="0" err="1">
                <a:solidFill>
                  <a:schemeClr val="tx1"/>
                </a:solidFill>
              </a:rPr>
              <a:t>produces</a:t>
            </a:r>
            <a:r>
              <a:rPr lang="pl-PL" u="none" dirty="0">
                <a:solidFill>
                  <a:schemeClr val="tx1"/>
                </a:solidFill>
              </a:rPr>
              <a:t> big </a:t>
            </a:r>
            <a:r>
              <a:rPr lang="pl-PL" u="none" dirty="0" err="1">
                <a:solidFill>
                  <a:schemeClr val="tx1"/>
                </a:solidFill>
              </a:rPr>
              <a:t>size</a:t>
            </a:r>
            <a:r>
              <a:rPr lang="pl-PL" u="none" dirty="0">
                <a:solidFill>
                  <a:schemeClr val="tx1"/>
                </a:solidFill>
              </a:rPr>
              <a:t> GEM </a:t>
            </a:r>
            <a:r>
              <a:rPr lang="pl-PL" u="none" dirty="0" err="1">
                <a:solidFill>
                  <a:schemeClr val="tx1"/>
                </a:solidFill>
              </a:rPr>
              <a:t>foils</a:t>
            </a:r>
            <a:r>
              <a:rPr lang="pl-PL" u="none" dirty="0">
                <a:solidFill>
                  <a:schemeClr val="tx1"/>
                </a:solidFill>
              </a:rPr>
              <a:t> </a:t>
            </a:r>
            <a:r>
              <a:rPr lang="pl-PL" u="none" dirty="0" err="1">
                <a:solidFill>
                  <a:schemeClr val="tx1"/>
                </a:solidFill>
              </a:rPr>
              <a:t>like</a:t>
            </a:r>
            <a:r>
              <a:rPr lang="pl-PL" u="none" dirty="0">
                <a:solidFill>
                  <a:schemeClr val="tx1"/>
                </a:solidFill>
              </a:rPr>
              <a:t> GE1/1.</a:t>
            </a:r>
            <a:br>
              <a:rPr lang="pl-PL" u="none" dirty="0">
                <a:solidFill>
                  <a:schemeClr val="tx1"/>
                </a:solidFill>
              </a:rPr>
            </a:br>
            <a:endParaRPr lang="pl-PL" u="none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u="none" dirty="0">
                <a:solidFill>
                  <a:schemeClr val="tx1"/>
                </a:solidFill>
              </a:rPr>
              <a:t>Techtra offers complete </a:t>
            </a:r>
            <a:r>
              <a:rPr lang="pl-PL" sz="2000" u="none" dirty="0">
                <a:solidFill>
                  <a:schemeClr val="tx1"/>
                </a:solidFill>
              </a:rPr>
              <a:t>10x10cm </a:t>
            </a:r>
            <a:r>
              <a:rPr lang="pl-PL" sz="2000" u="none" dirty="0" err="1">
                <a:solidFill>
                  <a:schemeClr val="tx1"/>
                </a:solidFill>
              </a:rPr>
              <a:t>Plug@Play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en-US" sz="2000" u="none" dirty="0">
                <a:solidFill>
                  <a:schemeClr val="tx1"/>
                </a:solidFill>
              </a:rPr>
              <a:t>GEM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en-US" sz="2000" u="none" dirty="0">
                <a:solidFill>
                  <a:schemeClr val="tx1"/>
                </a:solidFill>
              </a:rPr>
              <a:t>detectors</a:t>
            </a:r>
            <a:r>
              <a:rPr lang="pl-PL" sz="2000" u="none" dirty="0">
                <a:solidFill>
                  <a:schemeClr val="tx1"/>
                </a:solidFill>
              </a:rPr>
              <a:t> systems.</a:t>
            </a:r>
          </a:p>
          <a:p>
            <a:pPr marL="457200" indent="-457200">
              <a:buFont typeface="+mj-lt"/>
              <a:buAutoNum type="arabicPeriod"/>
            </a:pPr>
            <a:endParaRPr lang="pl-PL" sz="2000" u="none" dirty="0">
              <a:solidFill>
                <a:schemeClr val="tx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pl-PL" sz="2000" u="none" dirty="0">
                <a:solidFill>
                  <a:schemeClr val="tx1"/>
                </a:solidFill>
              </a:rPr>
              <a:t>Techtra </a:t>
            </a:r>
            <a:r>
              <a:rPr lang="pl-PL" sz="2000" u="none" dirty="0" err="1">
                <a:solidFill>
                  <a:schemeClr val="tx1"/>
                </a:solidFill>
              </a:rPr>
              <a:t>has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pl-PL" sz="2000" u="none" dirty="0" err="1">
                <a:solidFill>
                  <a:schemeClr val="tx1"/>
                </a:solidFill>
              </a:rPr>
              <a:t>ability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br>
              <a:rPr lang="pl-PL" sz="2000" u="none" dirty="0">
                <a:solidFill>
                  <a:schemeClr val="tx1"/>
                </a:solidFill>
              </a:rPr>
            </a:br>
            <a:r>
              <a:rPr lang="pl-PL" sz="2000" u="none" dirty="0">
                <a:solidFill>
                  <a:schemeClr val="tx1"/>
                </a:solidFill>
              </a:rPr>
              <a:t>to design &amp; </a:t>
            </a:r>
            <a:r>
              <a:rPr lang="pl-PL" sz="2000" u="none" dirty="0" err="1">
                <a:solidFill>
                  <a:schemeClr val="tx1"/>
                </a:solidFill>
              </a:rPr>
              <a:t>produce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pl-PL" sz="2000" u="none" dirty="0" err="1">
                <a:solidFill>
                  <a:schemeClr val="tx1"/>
                </a:solidFill>
              </a:rPr>
              <a:t>prototypes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pl-PL" sz="2000" u="none" dirty="0" err="1">
                <a:solidFill>
                  <a:schemeClr val="tx1"/>
                </a:solidFill>
              </a:rPr>
              <a:t>or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pl-PL" sz="2000" u="none" dirty="0" err="1">
                <a:solidFill>
                  <a:schemeClr val="tx1"/>
                </a:solidFill>
              </a:rPr>
              <a:t>small</a:t>
            </a:r>
            <a:r>
              <a:rPr lang="pl-PL" sz="2000" u="none" dirty="0">
                <a:solidFill>
                  <a:schemeClr val="tx1"/>
                </a:solidFill>
              </a:rPr>
              <a:t> </a:t>
            </a:r>
            <a:r>
              <a:rPr lang="pl-PL" sz="2000" u="none" dirty="0" err="1">
                <a:solidFill>
                  <a:schemeClr val="tx1"/>
                </a:solidFill>
              </a:rPr>
              <a:t>series</a:t>
            </a:r>
            <a:r>
              <a:rPr lang="pl-PL" sz="2000" u="none" dirty="0">
                <a:solidFill>
                  <a:schemeClr val="tx1"/>
                </a:solidFill>
              </a:rPr>
              <a:t> of </a:t>
            </a:r>
            <a:r>
              <a:rPr lang="pl-PL" sz="2000" u="none" dirty="0" err="1">
                <a:solidFill>
                  <a:schemeClr val="tx1"/>
                </a:solidFill>
              </a:rPr>
              <a:t>dedicated</a:t>
            </a:r>
            <a:r>
              <a:rPr lang="pl-PL" sz="2000" u="none" dirty="0">
                <a:solidFill>
                  <a:schemeClr val="tx1"/>
                </a:solidFill>
              </a:rPr>
              <a:t> electronics devices</a:t>
            </a:r>
          </a:p>
          <a:p>
            <a:endParaRPr lang="pl-PL" sz="2000" u="none" dirty="0">
              <a:solidFill>
                <a:schemeClr val="tx1"/>
              </a:solidFill>
              <a:effectLst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84" y="4452632"/>
            <a:ext cx="1695347" cy="8975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76" y="2775545"/>
            <a:ext cx="2808288" cy="35337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49275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" name="Obraz 1" descr="image010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67744" y="2204864"/>
            <a:ext cx="4127500" cy="309562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5" name="Obraz 8" descr="Umowa_Techtra1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404664"/>
            <a:ext cx="1993900" cy="2787650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6" name="Obraz 9" descr="Umowa_Techtra2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6408" y="1844824"/>
            <a:ext cx="2057400" cy="2925762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107504" y="5367403"/>
            <a:ext cx="5400501" cy="15179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GEM manufacturing upon CERN </a:t>
            </a:r>
            <a:r>
              <a:rPr lang="pl-PL" sz="2000" b="0" u="none" dirty="0" err="1">
                <a:ea typeface="Arial Unicode MS" pitchFamily="34" charset="-128"/>
                <a:cs typeface="Arial Unicode MS" pitchFamily="34" charset="-128"/>
              </a:rPr>
              <a:t>licence</a:t>
            </a: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:</a:t>
            </a:r>
          </a:p>
          <a:p>
            <a:pPr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pl-PL" sz="2000" b="0" u="none" dirty="0" err="1"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 same </a:t>
            </a:r>
            <a:r>
              <a:rPr lang="pl-PL" sz="2000" u="none" dirty="0">
                <a:ea typeface="Arial Unicode MS" pitchFamily="34" charset="-128"/>
                <a:cs typeface="Arial Unicode MS" pitchFamily="34" charset="-128"/>
              </a:rPr>
              <a:t>technology</a:t>
            </a:r>
            <a:br>
              <a:rPr lang="pl-PL" sz="2000" u="none" dirty="0">
                <a:ea typeface="Arial Unicode MS" pitchFamily="34" charset="-128"/>
                <a:cs typeface="Arial Unicode MS" pitchFamily="34" charset="-128"/>
              </a:rPr>
            </a:b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pl-PL" sz="2000" b="0" u="none" dirty="0" err="1"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 same </a:t>
            </a:r>
            <a:r>
              <a:rPr lang="pl-PL" sz="2000" u="none" dirty="0" err="1">
                <a:ea typeface="Arial Unicode MS" pitchFamily="34" charset="-128"/>
                <a:cs typeface="Arial Unicode MS" pitchFamily="34" charset="-128"/>
              </a:rPr>
              <a:t>chemistry</a:t>
            </a:r>
            <a:br>
              <a:rPr lang="pl-PL" sz="2000" b="0" u="none" dirty="0">
                <a:ea typeface="Arial Unicode MS" pitchFamily="34" charset="-128"/>
                <a:cs typeface="Arial Unicode MS" pitchFamily="34" charset="-128"/>
              </a:rPr>
            </a:b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- </a:t>
            </a:r>
            <a:r>
              <a:rPr lang="pl-PL" sz="2000" b="0" u="none" dirty="0" err="1"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l-PL" sz="2000" b="0" u="none" dirty="0">
                <a:ea typeface="Arial Unicode MS" pitchFamily="34" charset="-128"/>
                <a:cs typeface="Arial Unicode MS" pitchFamily="34" charset="-128"/>
              </a:rPr>
              <a:t> same </a:t>
            </a:r>
            <a:r>
              <a:rPr lang="pl-PL" sz="2000" u="none" dirty="0" err="1">
                <a:ea typeface="Arial Unicode MS" pitchFamily="34" charset="-128"/>
                <a:cs typeface="Arial Unicode MS" pitchFamily="34" charset="-128"/>
              </a:rPr>
              <a:t>quality</a:t>
            </a:r>
            <a:endParaRPr lang="pl-PL" sz="2000" u="none" dirty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2987824" y="1556792"/>
            <a:ext cx="5040461" cy="4638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defTabSz="449263" eaLnBrk="0" hangingPunct="0">
              <a:spcBef>
                <a:spcPts val="1500"/>
              </a:spcBef>
              <a:buClr>
                <a:srgbClr val="000000"/>
              </a:buClr>
              <a:buSzPct val="100000"/>
              <a:buFont typeface="Comic Sans MS" pitchFamily="6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pl-PL" u="none" dirty="0" err="1">
                <a:solidFill>
                  <a:srgbClr val="FFC000"/>
                </a:solidFill>
                <a:ea typeface="Arial Unicode MS" pitchFamily="34" charset="-128"/>
                <a:cs typeface="Arial Unicode MS" pitchFamily="34" charset="-128"/>
              </a:rPr>
              <a:t>The</a:t>
            </a:r>
            <a:r>
              <a:rPr lang="pl-PL" u="none" dirty="0">
                <a:solidFill>
                  <a:srgbClr val="FFC000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pl-PL" u="none" dirty="0" err="1">
                <a:solidFill>
                  <a:srgbClr val="FFC000"/>
                </a:solidFill>
                <a:ea typeface="Arial Unicode MS" pitchFamily="34" charset="-128"/>
                <a:cs typeface="Arial Unicode MS" pitchFamily="34" charset="-128"/>
              </a:rPr>
              <a:t>begining</a:t>
            </a:r>
            <a:r>
              <a:rPr lang="pl-PL" u="none" dirty="0">
                <a:solidFill>
                  <a:srgbClr val="FFC000"/>
                </a:solidFill>
                <a:ea typeface="Arial Unicode MS" pitchFamily="34" charset="-128"/>
                <a:cs typeface="Arial Unicode MS" pitchFamily="34" charset="-128"/>
              </a:rPr>
              <a:t>: </a:t>
            </a:r>
            <a:r>
              <a:rPr lang="pl-PL" u="none" dirty="0" err="1">
                <a:solidFill>
                  <a:srgbClr val="FFC000"/>
                </a:solidFill>
                <a:ea typeface="Arial Unicode MS" pitchFamily="34" charset="-128"/>
                <a:cs typeface="Arial Unicode MS" pitchFamily="34" charset="-128"/>
              </a:rPr>
              <a:t>December</a:t>
            </a:r>
            <a:r>
              <a:rPr lang="pl-PL" u="none" dirty="0">
                <a:solidFill>
                  <a:srgbClr val="FFC000"/>
                </a:solidFill>
                <a:ea typeface="Arial Unicode MS" pitchFamily="34" charset="-128"/>
                <a:cs typeface="Arial Unicode MS" pitchFamily="34" charset="-128"/>
              </a:rPr>
              <a:t> 2002 </a:t>
            </a:r>
            <a:endParaRPr lang="en-US" u="none" dirty="0">
              <a:solidFill>
                <a:srgbClr val="FFC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36826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Piotr\GEMYDUZE\P506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5662" y="336936"/>
            <a:ext cx="2299406" cy="1532938"/>
          </a:xfrm>
          <a:prstGeom prst="rect">
            <a:avLst/>
          </a:prstGeom>
          <a:noFill/>
          <a:ln w="31750">
            <a:solidFill>
              <a:srgbClr val="FFFF00"/>
            </a:solidFill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236630"/>
            <a:ext cx="2928938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2" name="pole tekstowe 6"/>
          <p:cNvSpPr txBox="1">
            <a:spLocks noChangeArrowheads="1"/>
          </p:cNvSpPr>
          <p:nvPr/>
        </p:nvSpPr>
        <p:spPr bwMode="auto">
          <a:xfrm>
            <a:off x="2985000" y="1340768"/>
            <a:ext cx="601878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u="none" dirty="0"/>
              <a:t>Since 2010 Techtra </a:t>
            </a:r>
            <a:r>
              <a:rPr lang="pl-PL" u="none" dirty="0" err="1"/>
              <a:t>has</a:t>
            </a:r>
            <a:r>
              <a:rPr lang="pl-PL" u="none" dirty="0"/>
              <a:t> </a:t>
            </a:r>
            <a:r>
              <a:rPr lang="pl-PL" u="none" dirty="0" err="1"/>
              <a:t>produced</a:t>
            </a:r>
            <a:r>
              <a:rPr lang="pl-PL" u="none" dirty="0"/>
              <a:t> </a:t>
            </a:r>
            <a:r>
              <a:rPr lang="pl-PL" u="none" dirty="0" err="1"/>
              <a:t>over</a:t>
            </a:r>
            <a:r>
              <a:rPr lang="pl-PL" u="none" dirty="0"/>
              <a:t> 1000 small GEM </a:t>
            </a:r>
            <a:r>
              <a:rPr lang="pl-PL" u="none" dirty="0" err="1"/>
              <a:t>foils</a:t>
            </a:r>
            <a:r>
              <a:rPr lang="pl-PL" u="none" dirty="0"/>
              <a:t>.</a:t>
            </a:r>
            <a:endParaRPr lang="en-US" sz="2000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4" t="16400" r="32676" b="6951"/>
          <a:stretch/>
        </p:blipFill>
        <p:spPr>
          <a:xfrm>
            <a:off x="274230" y="2470969"/>
            <a:ext cx="2347691" cy="2040255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3" name="Obraz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364035"/>
            <a:ext cx="2775601" cy="246629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26" name="Picture 2" descr="C:\Prezentacja_Kalkuta\DCIMGEM2\100OLYMP\PA21000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4941168"/>
            <a:ext cx="2280393" cy="1710295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27" name="Picture 2" descr="C:\Prezentacja_Kalkuta\DCIMGEM2\100OLYMP\PA21000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4008" y="5007518"/>
            <a:ext cx="2015904" cy="1511928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pic>
        <p:nvPicPr>
          <p:cNvPr id="1026" name="Picture 2" descr="H:\RD51_06.06.2016\Data\OLD\CMS folia\P1010368.JPG"/>
          <p:cNvPicPr>
            <a:picLocks noChangeAspect="1" noChangeArrowheads="1"/>
          </p:cNvPicPr>
          <p:nvPr/>
        </p:nvPicPr>
        <p:blipFill>
          <a:blip r:embed="rId9" cstate="print"/>
          <a:srcRect l="9001" t="16002" r="9990" b="23992"/>
          <a:stretch>
            <a:fillRect/>
          </a:stretch>
        </p:blipFill>
        <p:spPr bwMode="auto">
          <a:xfrm>
            <a:off x="6948264" y="5301208"/>
            <a:ext cx="1800200" cy="1000111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1027" name="Picture 3" descr="H:\RD51_06.06.2016\Data\OLD\CMS folia\P1010370.JPG"/>
          <p:cNvPicPr>
            <a:picLocks noChangeAspect="1" noChangeArrowheads="1"/>
          </p:cNvPicPr>
          <p:nvPr/>
        </p:nvPicPr>
        <p:blipFill>
          <a:blip r:embed="rId10" cstate="print"/>
          <a:srcRect l="24002" t="6000" r="20491" b="11990"/>
          <a:stretch>
            <a:fillRect/>
          </a:stretch>
        </p:blipFill>
        <p:spPr bwMode="auto">
          <a:xfrm>
            <a:off x="2843808" y="4293096"/>
            <a:ext cx="1728192" cy="191502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3" name="pole tekstowe 12"/>
          <p:cNvSpPr txBox="1"/>
          <p:nvPr/>
        </p:nvSpPr>
        <p:spPr>
          <a:xfrm>
            <a:off x="2915816" y="2636912"/>
            <a:ext cx="28803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pl-PL" sz="2000" b="0" u="none" dirty="0"/>
              <a:t> </a:t>
            </a:r>
            <a:r>
              <a:rPr lang="pl-PL" sz="2000" b="0" u="none" dirty="0" err="1"/>
              <a:t>Different</a:t>
            </a:r>
            <a:r>
              <a:rPr lang="pl-PL" sz="2000" b="0" u="none" dirty="0"/>
              <a:t> </a:t>
            </a:r>
            <a:r>
              <a:rPr lang="pl-PL" sz="2000" b="0" u="none" dirty="0" err="1"/>
              <a:t>sizes</a:t>
            </a:r>
            <a:endParaRPr lang="pl-PL" sz="2000" b="0" u="none" dirty="0"/>
          </a:p>
          <a:p>
            <a:pPr>
              <a:buFont typeface="Arial" pitchFamily="34" charset="0"/>
              <a:buChar char="•"/>
            </a:pPr>
            <a:r>
              <a:rPr lang="pl-PL" sz="2000" b="0" u="none" dirty="0"/>
              <a:t> </a:t>
            </a:r>
            <a:r>
              <a:rPr lang="pl-PL" sz="2000" b="0" u="none" dirty="0" err="1"/>
              <a:t>Different</a:t>
            </a:r>
            <a:r>
              <a:rPr lang="pl-PL" sz="2000" b="0" u="none" dirty="0"/>
              <a:t> </a:t>
            </a:r>
            <a:r>
              <a:rPr lang="pl-PL" sz="2000" b="0" u="none" dirty="0" err="1"/>
              <a:t>shapes</a:t>
            </a:r>
            <a:endParaRPr lang="pl-PL" sz="2000" b="0" u="none" dirty="0"/>
          </a:p>
          <a:p>
            <a:pPr>
              <a:buFont typeface="Arial" pitchFamily="34" charset="0"/>
              <a:buChar char="•"/>
            </a:pPr>
            <a:r>
              <a:rPr lang="pl-PL" sz="2000" b="0" u="none" dirty="0"/>
              <a:t> </a:t>
            </a:r>
            <a:r>
              <a:rPr lang="pl-PL" sz="2000" b="0" u="none" dirty="0" err="1"/>
              <a:t>Different</a:t>
            </a:r>
            <a:r>
              <a:rPr lang="pl-PL" sz="2000" b="0" u="none" dirty="0"/>
              <a:t> </a:t>
            </a:r>
            <a:r>
              <a:rPr lang="pl-PL" sz="2000" b="0" u="none" dirty="0" err="1"/>
              <a:t>pitch</a:t>
            </a:r>
            <a:endParaRPr lang="pl-PL" sz="2000" b="0" u="none" dirty="0"/>
          </a:p>
          <a:p>
            <a:pPr>
              <a:buFont typeface="Arial" pitchFamily="34" charset="0"/>
              <a:buChar char="•"/>
            </a:pPr>
            <a:r>
              <a:rPr lang="pl-PL" sz="2000" b="0" u="none" dirty="0"/>
              <a:t> </a:t>
            </a:r>
            <a:r>
              <a:rPr lang="pl-PL" sz="2000" b="0" u="none" dirty="0" err="1"/>
              <a:t>Different</a:t>
            </a:r>
            <a:r>
              <a:rPr lang="pl-PL" sz="2000" b="0" u="none" dirty="0"/>
              <a:t>…</a:t>
            </a:r>
            <a:endParaRPr lang="en-US" sz="2000" b="0" u="none" dirty="0"/>
          </a:p>
        </p:txBody>
      </p:sp>
      <p:sp>
        <p:nvSpPr>
          <p:cNvPr id="14" name="pole tekstowe 13"/>
          <p:cNvSpPr txBox="1"/>
          <p:nvPr/>
        </p:nvSpPr>
        <p:spPr>
          <a:xfrm>
            <a:off x="323528" y="1916832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/>
              <a:t>Standard 10x10cm</a:t>
            </a:r>
            <a:endParaRPr lang="en-US" sz="1200" b="0" u="none" dirty="0"/>
          </a:p>
        </p:txBody>
      </p:sp>
      <p:sp>
        <p:nvSpPr>
          <p:cNvPr id="15" name="pole tekstowe 14"/>
          <p:cNvSpPr txBox="1"/>
          <p:nvPr/>
        </p:nvSpPr>
        <p:spPr>
          <a:xfrm>
            <a:off x="395536" y="4520153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/>
              <a:t>30x30cm „single </a:t>
            </a:r>
            <a:r>
              <a:rPr lang="pl-PL" sz="1200" b="0" u="none" dirty="0" err="1"/>
              <a:t>mask</a:t>
            </a:r>
            <a:r>
              <a:rPr lang="pl-PL" sz="1200" b="0" u="none" dirty="0"/>
              <a:t>”</a:t>
            </a:r>
            <a:endParaRPr lang="en-US" sz="1200" b="0" u="none" dirty="0"/>
          </a:p>
        </p:txBody>
      </p:sp>
      <p:sp>
        <p:nvSpPr>
          <p:cNvPr id="16" name="pole tekstowe 15"/>
          <p:cNvSpPr txBox="1"/>
          <p:nvPr/>
        </p:nvSpPr>
        <p:spPr>
          <a:xfrm>
            <a:off x="3741913" y="6540865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err="1"/>
              <a:t>Multi-GEMs</a:t>
            </a:r>
            <a:r>
              <a:rPr lang="pl-PL" sz="1200" b="0" u="none" dirty="0"/>
              <a:t>   </a:t>
            </a:r>
            <a:r>
              <a:rPr lang="pl-PL" sz="1200" b="0" u="none" dirty="0" err="1"/>
              <a:t>Different</a:t>
            </a:r>
            <a:r>
              <a:rPr lang="pl-PL" sz="1200" b="0" u="none" dirty="0"/>
              <a:t> </a:t>
            </a:r>
            <a:r>
              <a:rPr lang="pl-PL" sz="1200" b="0" u="none" dirty="0" err="1"/>
              <a:t>pitch</a:t>
            </a:r>
            <a:endParaRPr lang="en-US" sz="1200" b="0" u="none" dirty="0"/>
          </a:p>
        </p:txBody>
      </p:sp>
      <p:sp>
        <p:nvSpPr>
          <p:cNvPr id="17" name="pole tekstowe 16"/>
          <p:cNvSpPr txBox="1"/>
          <p:nvPr/>
        </p:nvSpPr>
        <p:spPr>
          <a:xfrm>
            <a:off x="3059832" y="6176337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err="1"/>
              <a:t>Round</a:t>
            </a:r>
            <a:r>
              <a:rPr lang="pl-PL" sz="1200" b="0" u="none" dirty="0"/>
              <a:t> ø 12cm</a:t>
            </a:r>
            <a:endParaRPr lang="en-US" sz="1200" b="0" u="none" dirty="0"/>
          </a:p>
        </p:txBody>
      </p:sp>
      <p:sp>
        <p:nvSpPr>
          <p:cNvPr id="18" name="pole tekstowe 17"/>
          <p:cNvSpPr txBox="1"/>
          <p:nvPr/>
        </p:nvSpPr>
        <p:spPr>
          <a:xfrm>
            <a:off x="6876256" y="4869160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200" b="0" u="none" dirty="0" err="1"/>
              <a:t>Round</a:t>
            </a:r>
            <a:r>
              <a:rPr lang="pl-PL" sz="1200" b="0" u="none" dirty="0"/>
              <a:t> ø 5cm</a:t>
            </a:r>
            <a:endParaRPr lang="en-US" sz="1200" b="0" u="none" dirty="0"/>
          </a:p>
        </p:txBody>
      </p:sp>
      <p:sp>
        <p:nvSpPr>
          <p:cNvPr id="19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97224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264" y="1316022"/>
            <a:ext cx="6444208" cy="4833156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pole tekstowe 6"/>
          <p:cNvSpPr txBox="1"/>
          <p:nvPr/>
        </p:nvSpPr>
        <p:spPr>
          <a:xfrm>
            <a:off x="2675012" y="6149178"/>
            <a:ext cx="612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u="none" dirty="0" err="1">
                <a:solidFill>
                  <a:schemeClr val="tx1"/>
                </a:solidFill>
              </a:rPr>
              <a:t>Prototype</a:t>
            </a:r>
            <a:r>
              <a:rPr lang="pl-PL" sz="2000" u="none" dirty="0">
                <a:solidFill>
                  <a:schemeClr val="tx1"/>
                </a:solidFill>
              </a:rPr>
              <a:t> of CMS-</a:t>
            </a:r>
            <a:r>
              <a:rPr lang="pl-PL" sz="2000" u="none" dirty="0" err="1">
                <a:solidFill>
                  <a:schemeClr val="tx1"/>
                </a:solidFill>
              </a:rPr>
              <a:t>like</a:t>
            </a:r>
            <a:r>
              <a:rPr lang="pl-PL" sz="2000" u="none" dirty="0">
                <a:solidFill>
                  <a:schemeClr val="tx1"/>
                </a:solidFill>
              </a:rPr>
              <a:t> GEM ( March 2016)</a:t>
            </a:r>
          </a:p>
        </p:txBody>
      </p:sp>
      <p:pic>
        <p:nvPicPr>
          <p:cNvPr id="8" name="Obraz 8" descr="Umowa_Techtra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309" y="935646"/>
            <a:ext cx="1442268" cy="2016419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9" name="Obraz 9" descr="Umowa_Techtra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584" y="2012061"/>
            <a:ext cx="1380792" cy="1963579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1940" y="2960801"/>
            <a:ext cx="1573796" cy="1980367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11" name="pole tekstowe 10"/>
          <p:cNvSpPr txBox="1"/>
          <p:nvPr/>
        </p:nvSpPr>
        <p:spPr>
          <a:xfrm>
            <a:off x="71309" y="5157192"/>
            <a:ext cx="22460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u="none" dirty="0"/>
              <a:t>Micro-</a:t>
            </a:r>
            <a:r>
              <a:rPr lang="pl-PL" sz="1600" u="none" dirty="0" err="1"/>
              <a:t>Chemical</a:t>
            </a:r>
            <a:r>
              <a:rPr lang="pl-PL" sz="1600" u="none" dirty="0"/>
              <a:t>-</a:t>
            </a:r>
            <a:r>
              <a:rPr lang="pl-PL" sz="1600" u="none" dirty="0" err="1"/>
              <a:t>Vias</a:t>
            </a:r>
            <a:r>
              <a:rPr lang="pl-PL" sz="1600" u="none" dirty="0"/>
              <a:t> </a:t>
            </a:r>
            <a:br>
              <a:rPr lang="pl-PL" sz="1600" u="none" dirty="0"/>
            </a:br>
            <a:r>
              <a:rPr lang="pl-PL" sz="1600" u="none" dirty="0" err="1"/>
              <a:t>technology</a:t>
            </a:r>
            <a:r>
              <a:rPr lang="pl-PL" sz="1600" u="none" dirty="0"/>
              <a:t> !</a:t>
            </a:r>
          </a:p>
        </p:txBody>
      </p:sp>
      <p:sp>
        <p:nvSpPr>
          <p:cNvPr id="13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14052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710" y="1412776"/>
            <a:ext cx="4320480" cy="324036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554" y="3154660"/>
            <a:ext cx="3995936" cy="2996952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6" name="pole tekstowe 5"/>
          <p:cNvSpPr txBox="1">
            <a:spLocks noChangeArrowheads="1"/>
          </p:cNvSpPr>
          <p:nvPr/>
        </p:nvSpPr>
        <p:spPr bwMode="auto">
          <a:xfrm>
            <a:off x="5076056" y="1726709"/>
            <a:ext cx="38595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u="none" dirty="0"/>
              <a:t>Serie of 3 GE1/1 </a:t>
            </a:r>
            <a:r>
              <a:rPr lang="pl-PL" u="none" dirty="0" err="1"/>
              <a:t>GEMs</a:t>
            </a:r>
            <a:r>
              <a:rPr lang="pl-PL" u="none" dirty="0"/>
              <a:t>, </a:t>
            </a:r>
            <a:r>
              <a:rPr lang="pl-PL" u="none" dirty="0" err="1"/>
              <a:t>made</a:t>
            </a:r>
            <a:r>
              <a:rPr lang="pl-PL" u="none" dirty="0"/>
              <a:t> by Techtra</a:t>
            </a:r>
          </a:p>
          <a:p>
            <a:r>
              <a:rPr lang="pl-PL" u="none" dirty="0" err="1"/>
              <a:t>in</a:t>
            </a:r>
            <a:r>
              <a:rPr lang="pl-PL" u="none" dirty="0"/>
              <a:t> May 2016  </a:t>
            </a:r>
            <a:endParaRPr lang="en-US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869160"/>
            <a:ext cx="2340000" cy="175500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sp>
        <p:nvSpPr>
          <p:cNvPr id="8" name="pole tekstowe 6"/>
          <p:cNvSpPr txBox="1">
            <a:spLocks noChangeArrowheads="1"/>
          </p:cNvSpPr>
          <p:nvPr/>
        </p:nvSpPr>
        <p:spPr bwMode="auto">
          <a:xfrm>
            <a:off x="5916613" y="6525344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3212340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upa 21"/>
          <p:cNvGrpSpPr/>
          <p:nvPr/>
        </p:nvGrpSpPr>
        <p:grpSpPr>
          <a:xfrm>
            <a:off x="336303" y="2420888"/>
            <a:ext cx="4408251" cy="1239440"/>
            <a:chOff x="467544" y="2726060"/>
            <a:chExt cx="7871809" cy="2239888"/>
          </a:xfrm>
        </p:grpSpPr>
        <p:sp>
          <p:nvSpPr>
            <p:cNvPr id="2" name="Rectangle 15"/>
            <p:cNvSpPr>
              <a:spLocks noChangeArrowheads="1"/>
            </p:cNvSpPr>
            <p:nvPr/>
          </p:nvSpPr>
          <p:spPr bwMode="auto">
            <a:xfrm>
              <a:off x="490753" y="2726060"/>
              <a:ext cx="784860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fr-FR" altLang="pl-PL" sz="1400" b="0" u="none" dirty="0"/>
                <a:t>5um Copper</a:t>
              </a:r>
            </a:p>
          </p:txBody>
        </p:sp>
        <p:sp>
          <p:nvSpPr>
            <p:cNvPr id="4" name="Rectangle 17"/>
            <p:cNvSpPr>
              <a:spLocks noChangeArrowheads="1"/>
            </p:cNvSpPr>
            <p:nvPr/>
          </p:nvSpPr>
          <p:spPr bwMode="auto">
            <a:xfrm>
              <a:off x="469851" y="4584948"/>
              <a:ext cx="7846293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fr-FR" altLang="pl-PL" sz="1400" b="0" u="none" dirty="0"/>
                <a:t>5um Copper</a:t>
              </a:r>
            </a:p>
          </p:txBody>
        </p:sp>
        <p:sp>
          <p:nvSpPr>
            <p:cNvPr id="5" name="Rectangle 18"/>
            <p:cNvSpPr>
              <a:spLocks noChangeArrowheads="1"/>
            </p:cNvSpPr>
            <p:nvPr/>
          </p:nvSpPr>
          <p:spPr bwMode="auto">
            <a:xfrm>
              <a:off x="467544" y="3107060"/>
              <a:ext cx="7848598" cy="15240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fr-FR" altLang="pl-PL" b="0" u="none" dirty="0"/>
                <a:t>50um Polyimide</a:t>
              </a:r>
            </a:p>
          </p:txBody>
        </p:sp>
      </p:grpSp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" name="Prostokąt 19"/>
          <p:cNvSpPr/>
          <p:nvPr/>
        </p:nvSpPr>
        <p:spPr>
          <a:xfrm>
            <a:off x="5752003" y="2293160"/>
            <a:ext cx="3068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Step 1 – </a:t>
            </a:r>
            <a:r>
              <a:rPr lang="pl-PL" altLang="pl-PL" sz="1600" u="none" dirty="0" err="1"/>
              <a:t>etching</a:t>
            </a:r>
            <a:r>
              <a:rPr lang="pl-PL" altLang="pl-PL" sz="1600" u="none" dirty="0"/>
              <a:t> Cu </a:t>
            </a:r>
            <a:r>
              <a:rPr lang="pl-PL" altLang="pl-PL" sz="1600" u="none" dirty="0" err="1"/>
              <a:t>side</a:t>
            </a:r>
            <a:r>
              <a:rPr lang="pl-PL" altLang="pl-PL" sz="1600" u="none" dirty="0"/>
              <a:t> „A”</a:t>
            </a:r>
            <a:endParaRPr lang="fr-FR" altLang="pl-PL" sz="1600" u="none" dirty="0"/>
          </a:p>
        </p:txBody>
      </p:sp>
      <p:sp>
        <p:nvSpPr>
          <p:cNvPr id="23" name="Prostokąt 22"/>
          <p:cNvSpPr/>
          <p:nvPr/>
        </p:nvSpPr>
        <p:spPr>
          <a:xfrm>
            <a:off x="5752003" y="3510850"/>
            <a:ext cx="30476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Step 3 – </a:t>
            </a:r>
            <a:r>
              <a:rPr lang="pl-PL" altLang="pl-PL" sz="1600" u="none" dirty="0" err="1"/>
              <a:t>etching</a:t>
            </a:r>
            <a:r>
              <a:rPr lang="pl-PL" altLang="pl-PL" sz="1600" u="none" dirty="0"/>
              <a:t> Cu </a:t>
            </a:r>
            <a:r>
              <a:rPr lang="pl-PL" altLang="pl-PL" sz="1600" u="none" dirty="0" err="1"/>
              <a:t>side</a:t>
            </a:r>
            <a:r>
              <a:rPr lang="pl-PL" altLang="pl-PL" sz="1600" u="none" dirty="0"/>
              <a:t> „B”</a:t>
            </a:r>
            <a:endParaRPr lang="fr-FR" altLang="pl-PL" sz="1600" u="none" dirty="0"/>
          </a:p>
        </p:txBody>
      </p:sp>
      <p:sp>
        <p:nvSpPr>
          <p:cNvPr id="24" name="Prostokąt 23"/>
          <p:cNvSpPr/>
          <p:nvPr/>
        </p:nvSpPr>
        <p:spPr>
          <a:xfrm>
            <a:off x="5750068" y="2854191"/>
            <a:ext cx="2592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Step 2 – </a:t>
            </a:r>
            <a:r>
              <a:rPr lang="pl-PL" altLang="pl-PL" sz="1600" u="none" dirty="0" err="1"/>
              <a:t>etching</a:t>
            </a:r>
            <a:r>
              <a:rPr lang="pl-PL" altLang="pl-PL" sz="1600" u="none" dirty="0"/>
              <a:t> Kapton</a:t>
            </a:r>
            <a:endParaRPr lang="fr-FR" altLang="pl-PL" sz="1600" u="none" dirty="0"/>
          </a:p>
        </p:txBody>
      </p:sp>
      <p:cxnSp>
        <p:nvCxnSpPr>
          <p:cNvPr id="27" name="Łącznik prosty ze strzałką 26"/>
          <p:cNvCxnSpPr/>
          <p:nvPr/>
        </p:nvCxnSpPr>
        <p:spPr bwMode="auto">
          <a:xfrm flipV="1">
            <a:off x="4816562" y="2462437"/>
            <a:ext cx="835558" cy="6386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5" name="Łącznik prosty ze strzałką 34"/>
          <p:cNvCxnSpPr/>
          <p:nvPr/>
        </p:nvCxnSpPr>
        <p:spPr bwMode="auto">
          <a:xfrm>
            <a:off x="4816562" y="3053366"/>
            <a:ext cx="83555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6" name="Łącznik prosty ze strzałką 35"/>
          <p:cNvCxnSpPr/>
          <p:nvPr/>
        </p:nvCxnSpPr>
        <p:spPr bwMode="auto">
          <a:xfrm>
            <a:off x="4816562" y="3580432"/>
            <a:ext cx="835558" cy="9969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0" name="pole tekstowe 39"/>
          <p:cNvSpPr txBox="1"/>
          <p:nvPr/>
        </p:nvSpPr>
        <p:spPr>
          <a:xfrm>
            <a:off x="646556" y="5862787"/>
            <a:ext cx="8124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altLang="pl-PL" sz="1800" b="0" u="none" dirty="0"/>
              <a:t>Step 1 – </a:t>
            </a:r>
            <a:r>
              <a:rPr lang="pl-PL" altLang="pl-PL" sz="1800" b="0" u="none" dirty="0" err="1"/>
              <a:t>etching</a:t>
            </a:r>
            <a:r>
              <a:rPr lang="pl-PL" altLang="pl-PL" sz="1800" b="0" u="none" dirty="0"/>
              <a:t> Cu </a:t>
            </a:r>
            <a:r>
              <a:rPr lang="pl-PL" altLang="pl-PL" sz="1800" b="0" u="none" dirty="0" err="1"/>
              <a:t>side</a:t>
            </a:r>
            <a:r>
              <a:rPr lang="pl-PL" altLang="pl-PL" sz="1800" b="0" u="none" dirty="0"/>
              <a:t> „A” – standard </a:t>
            </a:r>
            <a:r>
              <a:rPr lang="pl-PL" altLang="pl-PL" sz="1800" b="0" u="none" dirty="0" err="1"/>
              <a:t>procedure</a:t>
            </a:r>
            <a:r>
              <a:rPr lang="pl-PL" altLang="pl-PL" sz="1800" b="0" u="none" dirty="0"/>
              <a:t>.  </a:t>
            </a:r>
            <a:r>
              <a:rPr lang="pl-PL" altLang="pl-PL" sz="1800" b="0" u="none" dirty="0" err="1"/>
              <a:t>Diameter</a:t>
            </a:r>
            <a:r>
              <a:rPr lang="pl-PL" altLang="pl-PL" sz="1800" b="0" u="none" dirty="0"/>
              <a:t> of 70±3µm</a:t>
            </a:r>
            <a:endParaRPr lang="fr-FR" altLang="pl-PL" sz="1800" b="0" u="none" dirty="0"/>
          </a:p>
        </p:txBody>
      </p:sp>
      <p:grpSp>
        <p:nvGrpSpPr>
          <p:cNvPr id="46" name="Grupa 45"/>
          <p:cNvGrpSpPr/>
          <p:nvPr/>
        </p:nvGrpSpPr>
        <p:grpSpPr>
          <a:xfrm>
            <a:off x="313367" y="4447673"/>
            <a:ext cx="4395253" cy="1228613"/>
            <a:chOff x="618750" y="3670460"/>
            <a:chExt cx="7864475" cy="2286000"/>
          </a:xfrm>
        </p:grpSpPr>
        <p:sp>
          <p:nvSpPr>
            <p:cNvPr id="41" name="Rectangle 15"/>
            <p:cNvSpPr>
              <a:spLocks noChangeArrowheads="1"/>
            </p:cNvSpPr>
            <p:nvPr/>
          </p:nvSpPr>
          <p:spPr bwMode="auto">
            <a:xfrm>
              <a:off x="618750" y="3670460"/>
              <a:ext cx="281940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42" name="Rectangle 16"/>
            <p:cNvSpPr>
              <a:spLocks noChangeArrowheads="1"/>
            </p:cNvSpPr>
            <p:nvPr/>
          </p:nvSpPr>
          <p:spPr bwMode="auto">
            <a:xfrm>
              <a:off x="5652119" y="3670460"/>
              <a:ext cx="2831105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43" name="Rectangle 17"/>
            <p:cNvSpPr>
              <a:spLocks noChangeArrowheads="1"/>
            </p:cNvSpPr>
            <p:nvPr/>
          </p:nvSpPr>
          <p:spPr bwMode="auto">
            <a:xfrm>
              <a:off x="618750" y="5575460"/>
              <a:ext cx="7864475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44" name="Rectangle 18"/>
            <p:cNvSpPr>
              <a:spLocks noChangeArrowheads="1"/>
            </p:cNvSpPr>
            <p:nvPr/>
          </p:nvSpPr>
          <p:spPr bwMode="auto">
            <a:xfrm>
              <a:off x="618750" y="4051460"/>
              <a:ext cx="7864475" cy="15240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</p:grpSp>
      <p:cxnSp>
        <p:nvCxnSpPr>
          <p:cNvPr id="47" name="Łącznik prosty ze strzałką 46"/>
          <p:cNvCxnSpPr>
            <a:endCxn id="49" idx="1"/>
          </p:cNvCxnSpPr>
          <p:nvPr/>
        </p:nvCxnSpPr>
        <p:spPr bwMode="auto">
          <a:xfrm>
            <a:off x="4823408" y="4527380"/>
            <a:ext cx="828712" cy="5907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9" name="Prostokąt 48"/>
          <p:cNvSpPr/>
          <p:nvPr/>
        </p:nvSpPr>
        <p:spPr>
          <a:xfrm>
            <a:off x="5652120" y="4948819"/>
            <a:ext cx="30684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Step 1 – </a:t>
            </a:r>
            <a:r>
              <a:rPr lang="pl-PL" altLang="pl-PL" sz="1600" u="none" dirty="0" err="1"/>
              <a:t>etching</a:t>
            </a:r>
            <a:r>
              <a:rPr lang="pl-PL" altLang="pl-PL" sz="1600" u="none" dirty="0"/>
              <a:t> Cu </a:t>
            </a:r>
            <a:r>
              <a:rPr lang="pl-PL" altLang="pl-PL" sz="1600" u="none" dirty="0" err="1"/>
              <a:t>side</a:t>
            </a:r>
            <a:r>
              <a:rPr lang="pl-PL" altLang="pl-PL" sz="1600" u="none" dirty="0"/>
              <a:t> „A”</a:t>
            </a:r>
            <a:endParaRPr lang="fr-FR" altLang="pl-PL" sz="1600" u="none" dirty="0"/>
          </a:p>
        </p:txBody>
      </p:sp>
      <p:sp>
        <p:nvSpPr>
          <p:cNvPr id="25" name="pole tekstowe 24"/>
          <p:cNvSpPr txBox="1"/>
          <p:nvPr/>
        </p:nvSpPr>
        <p:spPr>
          <a:xfrm>
            <a:off x="323528" y="1398548"/>
            <a:ext cx="8712968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300" b="0" u="none" dirty="0" err="1"/>
              <a:t>What</a:t>
            </a:r>
            <a:r>
              <a:rPr lang="pl-PL" sz="2300" b="0" u="none" dirty="0"/>
              <a:t> to </a:t>
            </a:r>
            <a:r>
              <a:rPr lang="pl-PL" sz="2300" b="0" u="none" dirty="0" err="1"/>
              <a:t>measure</a:t>
            </a:r>
            <a:r>
              <a:rPr lang="pl-PL" sz="2300" b="0" u="none" dirty="0"/>
              <a:t> </a:t>
            </a:r>
            <a:r>
              <a:rPr lang="pl-PL" sz="2300" b="0" u="none" dirty="0" err="1"/>
              <a:t>in</a:t>
            </a:r>
            <a:r>
              <a:rPr lang="pl-PL" sz="2300" b="0" u="none" dirty="0"/>
              <a:t> </a:t>
            </a:r>
            <a:r>
              <a:rPr lang="pl-PL" sz="2300" b="0" u="none" dirty="0" err="1"/>
              <a:t>GEMs</a:t>
            </a:r>
            <a:r>
              <a:rPr lang="pl-PL" sz="2300" b="0" u="none" dirty="0"/>
              <a:t> </a:t>
            </a:r>
            <a:r>
              <a:rPr lang="pl-PL" sz="2300" b="0" u="none" dirty="0" err="1"/>
              <a:t>made</a:t>
            </a:r>
            <a:r>
              <a:rPr lang="pl-PL" sz="2300" b="0" u="none" dirty="0"/>
              <a:t> </a:t>
            </a:r>
            <a:r>
              <a:rPr lang="pl-PL" sz="2300" b="0" u="none" dirty="0" err="1"/>
              <a:t>with</a:t>
            </a:r>
            <a:r>
              <a:rPr lang="pl-PL" sz="2300" b="0" u="none" dirty="0"/>
              <a:t> </a:t>
            </a:r>
            <a:r>
              <a:rPr lang="pl-PL" sz="2300" b="0" u="none" dirty="0" err="1"/>
              <a:t>single-mask</a:t>
            </a:r>
            <a:r>
              <a:rPr lang="pl-PL" sz="2300" b="0" u="none" dirty="0"/>
              <a:t> </a:t>
            </a:r>
            <a:r>
              <a:rPr lang="pl-PL" sz="2300" b="0" u="none" dirty="0" err="1"/>
              <a:t>technique</a:t>
            </a:r>
            <a:r>
              <a:rPr lang="pl-PL" sz="2300" b="0" u="none" dirty="0"/>
              <a:t>?</a:t>
            </a:r>
          </a:p>
        </p:txBody>
      </p:sp>
      <p:sp>
        <p:nvSpPr>
          <p:cNvPr id="28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8492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upa 16"/>
          <p:cNvGrpSpPr/>
          <p:nvPr/>
        </p:nvGrpSpPr>
        <p:grpSpPr>
          <a:xfrm>
            <a:off x="899592" y="3837389"/>
            <a:ext cx="3440217" cy="749424"/>
            <a:chOff x="1066800" y="2362200"/>
            <a:chExt cx="7893050" cy="2286000"/>
          </a:xfrm>
        </p:grpSpPr>
        <p:sp>
          <p:nvSpPr>
            <p:cNvPr id="2" name="Rectangle 15"/>
            <p:cNvSpPr>
              <a:spLocks noChangeArrowheads="1"/>
            </p:cNvSpPr>
            <p:nvPr/>
          </p:nvSpPr>
          <p:spPr bwMode="auto">
            <a:xfrm>
              <a:off x="1066800" y="2362200"/>
              <a:ext cx="281940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3" name="Rectangle 16"/>
            <p:cNvSpPr>
              <a:spLocks noChangeArrowheads="1"/>
            </p:cNvSpPr>
            <p:nvPr/>
          </p:nvSpPr>
          <p:spPr bwMode="auto">
            <a:xfrm>
              <a:off x="6096000" y="2362200"/>
              <a:ext cx="286385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4" name="Rectangle 18"/>
            <p:cNvSpPr>
              <a:spLocks noChangeArrowheads="1"/>
            </p:cNvSpPr>
            <p:nvPr/>
          </p:nvSpPr>
          <p:spPr bwMode="auto">
            <a:xfrm>
              <a:off x="1066800" y="2743200"/>
              <a:ext cx="2819400" cy="15240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5" name="Rectangle 19"/>
            <p:cNvSpPr>
              <a:spLocks noChangeArrowheads="1"/>
            </p:cNvSpPr>
            <p:nvPr/>
          </p:nvSpPr>
          <p:spPr bwMode="auto">
            <a:xfrm>
              <a:off x="6096000" y="2743200"/>
              <a:ext cx="2863850" cy="15240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6" name="AutoShape 20"/>
            <p:cNvSpPr>
              <a:spLocks noChangeArrowheads="1"/>
            </p:cNvSpPr>
            <p:nvPr/>
          </p:nvSpPr>
          <p:spPr bwMode="auto">
            <a:xfrm>
              <a:off x="3886200" y="2743200"/>
              <a:ext cx="628650" cy="1541463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7" name="AutoShape 20"/>
            <p:cNvSpPr>
              <a:spLocks noChangeArrowheads="1"/>
            </p:cNvSpPr>
            <p:nvPr/>
          </p:nvSpPr>
          <p:spPr bwMode="auto">
            <a:xfrm flipH="1">
              <a:off x="5538788" y="2743200"/>
              <a:ext cx="557212" cy="1541463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10" name="Rectangle 17"/>
            <p:cNvSpPr>
              <a:spLocks noChangeArrowheads="1"/>
            </p:cNvSpPr>
            <p:nvPr/>
          </p:nvSpPr>
          <p:spPr bwMode="auto">
            <a:xfrm>
              <a:off x="1066800" y="4267200"/>
              <a:ext cx="789305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</p:grpSp>
      <p:sp>
        <p:nvSpPr>
          <p:cNvPr id="20" name="Prostokąt 19"/>
          <p:cNvSpPr/>
          <p:nvPr/>
        </p:nvSpPr>
        <p:spPr>
          <a:xfrm>
            <a:off x="5386586" y="4040546"/>
            <a:ext cx="259237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Step 2 – </a:t>
            </a:r>
            <a:r>
              <a:rPr lang="pl-PL" altLang="pl-PL" sz="1600" u="none" dirty="0" err="1"/>
              <a:t>etching</a:t>
            </a:r>
            <a:r>
              <a:rPr lang="pl-PL" altLang="pl-PL" sz="1600" u="none" dirty="0"/>
              <a:t> Kapton</a:t>
            </a:r>
            <a:endParaRPr lang="fr-FR" altLang="pl-PL" sz="1600" u="none" dirty="0"/>
          </a:p>
        </p:txBody>
      </p:sp>
      <p:grpSp>
        <p:nvGrpSpPr>
          <p:cNvPr id="48" name="Grupa 47"/>
          <p:cNvGrpSpPr/>
          <p:nvPr/>
        </p:nvGrpSpPr>
        <p:grpSpPr>
          <a:xfrm>
            <a:off x="858812" y="4957710"/>
            <a:ext cx="3463459" cy="749425"/>
            <a:chOff x="608633" y="3925540"/>
            <a:chExt cx="7907337" cy="2298700"/>
          </a:xfrm>
        </p:grpSpPr>
        <p:sp>
          <p:nvSpPr>
            <p:cNvPr id="39" name="AutoShape 20"/>
            <p:cNvSpPr>
              <a:spLocks noChangeArrowheads="1"/>
            </p:cNvSpPr>
            <p:nvPr/>
          </p:nvSpPr>
          <p:spPr bwMode="auto">
            <a:xfrm flipH="1">
              <a:off x="5055220" y="4319240"/>
              <a:ext cx="596900" cy="1549400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35" name="Rectangle 16"/>
            <p:cNvSpPr>
              <a:spLocks noChangeArrowheads="1"/>
            </p:cNvSpPr>
            <p:nvPr/>
          </p:nvSpPr>
          <p:spPr bwMode="auto">
            <a:xfrm>
              <a:off x="5652120" y="3938240"/>
              <a:ext cx="286385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36" name="Rectangle 17"/>
            <p:cNvSpPr>
              <a:spLocks noChangeArrowheads="1"/>
            </p:cNvSpPr>
            <p:nvPr/>
          </p:nvSpPr>
          <p:spPr bwMode="auto">
            <a:xfrm>
              <a:off x="622920" y="5843240"/>
              <a:ext cx="2871788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37" name="AutoShape 20"/>
            <p:cNvSpPr>
              <a:spLocks noChangeArrowheads="1"/>
            </p:cNvSpPr>
            <p:nvPr/>
          </p:nvSpPr>
          <p:spPr bwMode="auto">
            <a:xfrm>
              <a:off x="3442320" y="4319240"/>
              <a:ext cx="598488" cy="1549400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38" name="Rectangle 17"/>
            <p:cNvSpPr>
              <a:spLocks noChangeArrowheads="1"/>
            </p:cNvSpPr>
            <p:nvPr/>
          </p:nvSpPr>
          <p:spPr bwMode="auto">
            <a:xfrm>
              <a:off x="5652120" y="5843240"/>
              <a:ext cx="2863850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41" name="Rectangle 19"/>
            <p:cNvSpPr>
              <a:spLocks noChangeArrowheads="1"/>
            </p:cNvSpPr>
            <p:nvPr/>
          </p:nvSpPr>
          <p:spPr bwMode="auto">
            <a:xfrm>
              <a:off x="5652120" y="4319240"/>
              <a:ext cx="2863850" cy="15494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42" name="Rectangle 18"/>
            <p:cNvSpPr>
              <a:spLocks noChangeArrowheads="1"/>
            </p:cNvSpPr>
            <p:nvPr/>
          </p:nvSpPr>
          <p:spPr bwMode="auto">
            <a:xfrm>
              <a:off x="622920" y="4319240"/>
              <a:ext cx="2819400" cy="1549400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34" name="Rectangle 15"/>
            <p:cNvSpPr>
              <a:spLocks noChangeArrowheads="1"/>
            </p:cNvSpPr>
            <p:nvPr/>
          </p:nvSpPr>
          <p:spPr bwMode="auto">
            <a:xfrm>
              <a:off x="608633" y="3925540"/>
              <a:ext cx="2833686" cy="381000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</p:grpSp>
      <p:sp>
        <p:nvSpPr>
          <p:cNvPr id="49" name="Prostokąt 48"/>
          <p:cNvSpPr/>
          <p:nvPr/>
        </p:nvSpPr>
        <p:spPr>
          <a:xfrm>
            <a:off x="5251094" y="4938055"/>
            <a:ext cx="32271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 Step 3 – </a:t>
            </a:r>
            <a:r>
              <a:rPr lang="pl-PL" altLang="pl-PL" sz="1600" u="none" dirty="0" err="1"/>
              <a:t>etching</a:t>
            </a:r>
            <a:r>
              <a:rPr lang="pl-PL" altLang="pl-PL" sz="1600" u="none" dirty="0"/>
              <a:t> Cu </a:t>
            </a:r>
            <a:r>
              <a:rPr lang="pl-PL" altLang="pl-PL" sz="1600" u="none" dirty="0" err="1"/>
              <a:t>side</a:t>
            </a:r>
            <a:r>
              <a:rPr lang="pl-PL" altLang="pl-PL" sz="1600" u="none" dirty="0"/>
              <a:t> „B”</a:t>
            </a:r>
            <a:endParaRPr lang="fr-FR" altLang="pl-PL" sz="1600" u="none" dirty="0"/>
          </a:p>
        </p:txBody>
      </p:sp>
      <p:sp>
        <p:nvSpPr>
          <p:cNvPr id="66" name="Prostokąt 65"/>
          <p:cNvSpPr/>
          <p:nvPr/>
        </p:nvSpPr>
        <p:spPr>
          <a:xfrm>
            <a:off x="5292080" y="6141645"/>
            <a:ext cx="32560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600" u="none" dirty="0"/>
              <a:t> Step 4 - </a:t>
            </a:r>
            <a:r>
              <a:rPr lang="pl-PL" altLang="pl-PL" sz="1600" u="none" dirty="0" err="1"/>
              <a:t>Tuning</a:t>
            </a:r>
            <a:r>
              <a:rPr lang="pl-PL" altLang="pl-PL" sz="1600" u="none" dirty="0"/>
              <a:t> of the </a:t>
            </a:r>
            <a:r>
              <a:rPr lang="pl-PL" altLang="pl-PL" sz="1600" u="none" dirty="0" err="1"/>
              <a:t>shape</a:t>
            </a:r>
            <a:endParaRPr lang="fr-FR" altLang="pl-PL" sz="1600" u="none" dirty="0"/>
          </a:p>
        </p:txBody>
      </p:sp>
      <p:cxnSp>
        <p:nvCxnSpPr>
          <p:cNvPr id="67" name="Łącznik prosty ze strzałką 66"/>
          <p:cNvCxnSpPr/>
          <p:nvPr/>
        </p:nvCxnSpPr>
        <p:spPr bwMode="auto">
          <a:xfrm>
            <a:off x="4457187" y="4209823"/>
            <a:ext cx="835558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8" name="Łącznik prosty ze strzałką 67"/>
          <p:cNvCxnSpPr>
            <a:endCxn id="49" idx="1"/>
          </p:cNvCxnSpPr>
          <p:nvPr/>
        </p:nvCxnSpPr>
        <p:spPr bwMode="auto">
          <a:xfrm flipV="1">
            <a:off x="4387979" y="5107332"/>
            <a:ext cx="863115" cy="52779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70" name="Grupa 69"/>
          <p:cNvGrpSpPr/>
          <p:nvPr/>
        </p:nvGrpSpPr>
        <p:grpSpPr>
          <a:xfrm>
            <a:off x="867568" y="5990976"/>
            <a:ext cx="3498508" cy="750392"/>
            <a:chOff x="388461" y="5229032"/>
            <a:chExt cx="4513312" cy="1459691"/>
          </a:xfrm>
        </p:grpSpPr>
        <p:sp>
          <p:nvSpPr>
            <p:cNvPr id="52" name="Rectangle 18"/>
            <p:cNvSpPr>
              <a:spLocks noChangeArrowheads="1"/>
            </p:cNvSpPr>
            <p:nvPr/>
          </p:nvSpPr>
          <p:spPr bwMode="auto">
            <a:xfrm>
              <a:off x="388461" y="5472314"/>
              <a:ext cx="1612156" cy="973127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53" name="Rectangle 19"/>
            <p:cNvSpPr>
              <a:spLocks noChangeArrowheads="1"/>
            </p:cNvSpPr>
            <p:nvPr/>
          </p:nvSpPr>
          <p:spPr bwMode="auto">
            <a:xfrm>
              <a:off x="3264200" y="5472314"/>
              <a:ext cx="1637573" cy="973127"/>
            </a:xfrm>
            <a:prstGeom prst="rect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56" name="AutoShape 20"/>
            <p:cNvSpPr>
              <a:spLocks noChangeArrowheads="1"/>
            </p:cNvSpPr>
            <p:nvPr/>
          </p:nvSpPr>
          <p:spPr bwMode="auto">
            <a:xfrm>
              <a:off x="2009979" y="5472315"/>
              <a:ext cx="198512" cy="66618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57" name="AutoShape 20"/>
            <p:cNvSpPr>
              <a:spLocks noChangeArrowheads="1"/>
            </p:cNvSpPr>
            <p:nvPr/>
          </p:nvSpPr>
          <p:spPr bwMode="auto">
            <a:xfrm rot="10800000" flipH="1">
              <a:off x="1986737" y="6138490"/>
              <a:ext cx="221754" cy="323169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58" name="AutoShape 20"/>
            <p:cNvSpPr>
              <a:spLocks noChangeArrowheads="1"/>
            </p:cNvSpPr>
            <p:nvPr/>
          </p:nvSpPr>
          <p:spPr bwMode="auto">
            <a:xfrm flipH="1">
              <a:off x="3056325" y="5472314"/>
              <a:ext cx="207873" cy="620982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59" name="AutoShape 20"/>
            <p:cNvSpPr>
              <a:spLocks noChangeArrowheads="1"/>
            </p:cNvSpPr>
            <p:nvPr/>
          </p:nvSpPr>
          <p:spPr bwMode="auto">
            <a:xfrm rot="10800000">
              <a:off x="3056326" y="6093697"/>
              <a:ext cx="223305" cy="367963"/>
            </a:xfrm>
            <a:prstGeom prst="rtTriangle">
              <a:avLst/>
            </a:prstGeom>
            <a:solidFill>
              <a:srgbClr val="33CC33"/>
            </a:solidFill>
            <a:ln w="9525">
              <a:solidFill>
                <a:srgbClr val="33CC33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>
                <a:solidFill>
                  <a:srgbClr val="33CC33"/>
                </a:solidFill>
              </a:endParaRPr>
            </a:p>
          </p:txBody>
        </p:sp>
        <p:sp>
          <p:nvSpPr>
            <p:cNvPr id="60" name="Rectangle 17"/>
            <p:cNvSpPr>
              <a:spLocks noChangeArrowheads="1"/>
            </p:cNvSpPr>
            <p:nvPr/>
          </p:nvSpPr>
          <p:spPr bwMode="auto">
            <a:xfrm>
              <a:off x="3264200" y="6445441"/>
              <a:ext cx="1637573" cy="24328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61" name="Rectangle 17"/>
            <p:cNvSpPr>
              <a:spLocks noChangeArrowheads="1"/>
            </p:cNvSpPr>
            <p:nvPr/>
          </p:nvSpPr>
          <p:spPr bwMode="auto">
            <a:xfrm>
              <a:off x="388461" y="6445441"/>
              <a:ext cx="1612156" cy="24328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51" name="Rectangle 16"/>
            <p:cNvSpPr>
              <a:spLocks noChangeArrowheads="1"/>
            </p:cNvSpPr>
            <p:nvPr/>
          </p:nvSpPr>
          <p:spPr bwMode="auto">
            <a:xfrm>
              <a:off x="3264200" y="5229032"/>
              <a:ext cx="1637573" cy="24328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  <p:sp>
          <p:nvSpPr>
            <p:cNvPr id="50" name="Rectangle 15"/>
            <p:cNvSpPr>
              <a:spLocks noChangeArrowheads="1"/>
            </p:cNvSpPr>
            <p:nvPr/>
          </p:nvSpPr>
          <p:spPr bwMode="auto">
            <a:xfrm>
              <a:off x="395536" y="5229032"/>
              <a:ext cx="1612156" cy="243282"/>
            </a:xfrm>
            <a:prstGeom prst="rect">
              <a:avLst/>
            </a:prstGeom>
            <a:solidFill>
              <a:srgbClr val="FF3300"/>
            </a:solidFill>
            <a:ln w="9525">
              <a:solidFill>
                <a:srgbClr val="FF33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algn="ctr" eaLnBrk="0" fontAlgn="base" hangingPunct="0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fr-FR" altLang="pl-PL"/>
            </a:p>
          </p:txBody>
        </p:sp>
      </p:grpSp>
      <p:pic>
        <p:nvPicPr>
          <p:cNvPr id="72" name="Obraz 7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322766"/>
            <a:ext cx="3096344" cy="2322258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pic>
        <p:nvPicPr>
          <p:cNvPr id="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40" name="Łącznik prosty ze strzałką 39"/>
          <p:cNvCxnSpPr>
            <a:endCxn id="66" idx="1"/>
          </p:cNvCxnSpPr>
          <p:nvPr/>
        </p:nvCxnSpPr>
        <p:spPr bwMode="auto">
          <a:xfrm flipV="1">
            <a:off x="2240123" y="6310922"/>
            <a:ext cx="3051957" cy="26277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026" name="Picture 2" descr="C:\Backup_Praca\Produkcja GEMow\GEM_Produkcja\Zdjecia Mikroskop techtra\GEM\31.01.13\probnik_gora_x20_otwor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1196752"/>
            <a:ext cx="3096344" cy="2322258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44" name="Prostokąt 43"/>
          <p:cNvSpPr/>
          <p:nvPr/>
        </p:nvSpPr>
        <p:spPr>
          <a:xfrm>
            <a:off x="6156176" y="3573016"/>
            <a:ext cx="25010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sz="1400" b="0" u="none" dirty="0"/>
              <a:t>Step 1 – </a:t>
            </a:r>
            <a:r>
              <a:rPr lang="pl-PL" altLang="pl-PL" sz="1400" b="0" u="none" dirty="0" err="1"/>
              <a:t>etching</a:t>
            </a:r>
            <a:r>
              <a:rPr lang="pl-PL" altLang="pl-PL" sz="1400" b="0" u="none" dirty="0"/>
              <a:t> Cu </a:t>
            </a:r>
            <a:r>
              <a:rPr lang="pl-PL" altLang="pl-PL" sz="1400" b="0" u="none" dirty="0" err="1"/>
              <a:t>side</a:t>
            </a:r>
            <a:r>
              <a:rPr lang="pl-PL" altLang="pl-PL" sz="1400" b="0" u="none" dirty="0"/>
              <a:t> „A”</a:t>
            </a:r>
            <a:endParaRPr lang="fr-FR" altLang="pl-PL" sz="1400" b="0" u="none" dirty="0"/>
          </a:p>
        </p:txBody>
      </p:sp>
      <p:sp>
        <p:nvSpPr>
          <p:cNvPr id="43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136705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40" name="Grupa 39"/>
          <p:cNvGrpSpPr/>
          <p:nvPr/>
        </p:nvGrpSpPr>
        <p:grpSpPr>
          <a:xfrm>
            <a:off x="539552" y="2780928"/>
            <a:ext cx="5992327" cy="2971521"/>
            <a:chOff x="827584" y="1844824"/>
            <a:chExt cx="7504495" cy="3835617"/>
          </a:xfrm>
        </p:grpSpPr>
        <p:pic>
          <p:nvPicPr>
            <p:cNvPr id="4" name="Obraz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144" b="16708"/>
            <a:stretch/>
          </p:blipFill>
          <p:spPr>
            <a:xfrm>
              <a:off x="827584" y="1844824"/>
              <a:ext cx="7504495" cy="3835617"/>
            </a:xfrm>
            <a:prstGeom prst="rect">
              <a:avLst/>
            </a:prstGeom>
            <a:ln w="38100">
              <a:solidFill>
                <a:srgbClr val="FFFF00"/>
              </a:solidFill>
            </a:ln>
          </p:spPr>
        </p:pic>
        <p:sp>
          <p:nvSpPr>
            <p:cNvPr id="12" name="Schemat blokowy: lub 11"/>
            <p:cNvSpPr>
              <a:spLocks noChangeAspect="1"/>
            </p:cNvSpPr>
            <p:nvPr/>
          </p:nvSpPr>
          <p:spPr bwMode="auto">
            <a:xfrm>
              <a:off x="1943720" y="342900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4" name="Schemat blokowy: lub 13"/>
            <p:cNvSpPr>
              <a:spLocks noChangeAspect="1"/>
            </p:cNvSpPr>
            <p:nvPr/>
          </p:nvSpPr>
          <p:spPr bwMode="auto">
            <a:xfrm>
              <a:off x="2987824" y="332100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5" name="Schemat blokowy: lub 14"/>
            <p:cNvSpPr>
              <a:spLocks noChangeAspect="1"/>
            </p:cNvSpPr>
            <p:nvPr/>
          </p:nvSpPr>
          <p:spPr bwMode="auto">
            <a:xfrm>
              <a:off x="4211960" y="3194992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6" name="Schemat blokowy: lub 15"/>
            <p:cNvSpPr>
              <a:spLocks noChangeAspect="1"/>
            </p:cNvSpPr>
            <p:nvPr/>
          </p:nvSpPr>
          <p:spPr bwMode="auto">
            <a:xfrm>
              <a:off x="6660232" y="2924944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7" name="Schemat blokowy: lub 16"/>
            <p:cNvSpPr>
              <a:spLocks noChangeAspect="1"/>
            </p:cNvSpPr>
            <p:nvPr/>
          </p:nvSpPr>
          <p:spPr bwMode="auto">
            <a:xfrm>
              <a:off x="5436096" y="3086992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8" name="Schemat blokowy: lub 17"/>
            <p:cNvSpPr>
              <a:spLocks noChangeAspect="1"/>
            </p:cNvSpPr>
            <p:nvPr/>
          </p:nvSpPr>
          <p:spPr bwMode="auto">
            <a:xfrm>
              <a:off x="2411760" y="3547284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19" name="Schemat blokowy: lub 18"/>
            <p:cNvSpPr>
              <a:spLocks noChangeAspect="1"/>
            </p:cNvSpPr>
            <p:nvPr/>
          </p:nvSpPr>
          <p:spPr bwMode="auto">
            <a:xfrm>
              <a:off x="3597876" y="353587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0" name="Schemat blokowy: lub 19"/>
            <p:cNvSpPr>
              <a:spLocks noChangeAspect="1"/>
            </p:cNvSpPr>
            <p:nvPr/>
          </p:nvSpPr>
          <p:spPr bwMode="auto">
            <a:xfrm>
              <a:off x="4869344" y="3364752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1" name="Schemat blokowy: lub 20"/>
            <p:cNvSpPr>
              <a:spLocks noChangeAspect="1"/>
            </p:cNvSpPr>
            <p:nvPr/>
          </p:nvSpPr>
          <p:spPr bwMode="auto">
            <a:xfrm>
              <a:off x="6138907" y="3256752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2" name="Schemat blokowy: lub 21"/>
            <p:cNvSpPr>
              <a:spLocks noChangeAspect="1"/>
            </p:cNvSpPr>
            <p:nvPr/>
          </p:nvSpPr>
          <p:spPr bwMode="auto">
            <a:xfrm>
              <a:off x="1897960" y="3762632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3" name="Schemat blokowy: lub 22"/>
            <p:cNvSpPr>
              <a:spLocks noChangeAspect="1"/>
            </p:cNvSpPr>
            <p:nvPr/>
          </p:nvSpPr>
          <p:spPr bwMode="auto">
            <a:xfrm>
              <a:off x="2987824" y="3762632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4" name="Schemat blokowy: lub 23"/>
            <p:cNvSpPr>
              <a:spLocks noChangeAspect="1"/>
            </p:cNvSpPr>
            <p:nvPr/>
          </p:nvSpPr>
          <p:spPr bwMode="auto">
            <a:xfrm>
              <a:off x="4211960" y="3729176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5" name="Schemat blokowy: lub 24"/>
            <p:cNvSpPr>
              <a:spLocks noChangeAspect="1"/>
            </p:cNvSpPr>
            <p:nvPr/>
          </p:nvSpPr>
          <p:spPr bwMode="auto">
            <a:xfrm>
              <a:off x="5461976" y="367246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6" name="Schemat blokowy: lub 25"/>
            <p:cNvSpPr>
              <a:spLocks noChangeAspect="1"/>
            </p:cNvSpPr>
            <p:nvPr/>
          </p:nvSpPr>
          <p:spPr bwMode="auto">
            <a:xfrm>
              <a:off x="6843027" y="3598968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7" name="Schemat blokowy: lub 26"/>
            <p:cNvSpPr>
              <a:spLocks noChangeAspect="1"/>
            </p:cNvSpPr>
            <p:nvPr/>
          </p:nvSpPr>
          <p:spPr bwMode="auto">
            <a:xfrm>
              <a:off x="2411760" y="3966786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8" name="Schemat blokowy: lub 27"/>
            <p:cNvSpPr>
              <a:spLocks noChangeAspect="1"/>
            </p:cNvSpPr>
            <p:nvPr/>
          </p:nvSpPr>
          <p:spPr bwMode="auto">
            <a:xfrm>
              <a:off x="3586552" y="4003968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29" name="Schemat blokowy: lub 28"/>
            <p:cNvSpPr>
              <a:spLocks noChangeAspect="1"/>
            </p:cNvSpPr>
            <p:nvPr/>
          </p:nvSpPr>
          <p:spPr bwMode="auto">
            <a:xfrm>
              <a:off x="4869344" y="398371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0" name="Schemat blokowy: lub 29"/>
            <p:cNvSpPr>
              <a:spLocks noChangeAspect="1"/>
            </p:cNvSpPr>
            <p:nvPr/>
          </p:nvSpPr>
          <p:spPr bwMode="auto">
            <a:xfrm>
              <a:off x="6221795" y="3971438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Schemat blokowy: lub 30"/>
            <p:cNvSpPr>
              <a:spLocks noChangeAspect="1"/>
            </p:cNvSpPr>
            <p:nvPr/>
          </p:nvSpPr>
          <p:spPr bwMode="auto">
            <a:xfrm>
              <a:off x="1835720" y="410136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2" name="Schemat blokowy: lub 31"/>
            <p:cNvSpPr>
              <a:spLocks noChangeAspect="1"/>
            </p:cNvSpPr>
            <p:nvPr/>
          </p:nvSpPr>
          <p:spPr bwMode="auto">
            <a:xfrm>
              <a:off x="2972404" y="4182134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3" name="Schemat blokowy: lub 32"/>
            <p:cNvSpPr>
              <a:spLocks noChangeAspect="1"/>
            </p:cNvSpPr>
            <p:nvPr/>
          </p:nvSpPr>
          <p:spPr bwMode="auto">
            <a:xfrm>
              <a:off x="4211960" y="420936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4" name="Schemat blokowy: lub 33"/>
            <p:cNvSpPr>
              <a:spLocks noChangeAspect="1"/>
            </p:cNvSpPr>
            <p:nvPr/>
          </p:nvSpPr>
          <p:spPr bwMode="auto">
            <a:xfrm>
              <a:off x="5515976" y="4288888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5" name="Schemat blokowy: lub 34"/>
            <p:cNvSpPr>
              <a:spLocks noChangeAspect="1"/>
            </p:cNvSpPr>
            <p:nvPr/>
          </p:nvSpPr>
          <p:spPr bwMode="auto">
            <a:xfrm>
              <a:off x="7092280" y="4317360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</p:grpSp>
      <p:sp>
        <p:nvSpPr>
          <p:cNvPr id="36" name="pole tekstowe 35"/>
          <p:cNvSpPr txBox="1">
            <a:spLocks noChangeArrowheads="1"/>
          </p:cNvSpPr>
          <p:nvPr/>
        </p:nvSpPr>
        <p:spPr bwMode="auto">
          <a:xfrm>
            <a:off x="899592" y="1628800"/>
            <a:ext cx="45139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u="none" dirty="0" err="1"/>
              <a:t>Openings</a:t>
            </a:r>
            <a:r>
              <a:rPr lang="pl-PL" u="none" dirty="0"/>
              <a:t> </a:t>
            </a:r>
            <a:r>
              <a:rPr lang="pl-PL" u="none" dirty="0" err="1"/>
              <a:t>uniformity</a:t>
            </a:r>
            <a:r>
              <a:rPr lang="pl-PL" u="none" dirty="0"/>
              <a:t> test:</a:t>
            </a:r>
            <a:endParaRPr lang="en-US" dirty="0"/>
          </a:p>
        </p:txBody>
      </p:sp>
      <p:grpSp>
        <p:nvGrpSpPr>
          <p:cNvPr id="50" name="Grupa 49"/>
          <p:cNvGrpSpPr/>
          <p:nvPr/>
        </p:nvGrpSpPr>
        <p:grpSpPr>
          <a:xfrm>
            <a:off x="539552" y="5949280"/>
            <a:ext cx="7418305" cy="338554"/>
            <a:chOff x="1043608" y="6165304"/>
            <a:chExt cx="7418305" cy="338554"/>
          </a:xfrm>
        </p:grpSpPr>
        <p:sp>
          <p:nvSpPr>
            <p:cNvPr id="38" name="pole tekstowe 37"/>
            <p:cNvSpPr txBox="1">
              <a:spLocks noChangeArrowheads="1"/>
            </p:cNvSpPr>
            <p:nvPr/>
          </p:nvSpPr>
          <p:spPr bwMode="auto">
            <a:xfrm>
              <a:off x="1115616" y="6165304"/>
              <a:ext cx="734629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pl-PL" sz="1600" b="0" u="none" dirty="0">
                  <a:latin typeface="Calibri" panose="020F0502020204030204" pitchFamily="34" charset="0"/>
                </a:rPr>
                <a:t>→</a:t>
              </a:r>
              <a:r>
                <a:rPr lang="pl-PL" sz="1600" b="0" u="none" dirty="0"/>
                <a:t> </a:t>
              </a:r>
              <a:r>
                <a:rPr lang="pl-PL" sz="1600" b="0" u="none" dirty="0" err="1"/>
                <a:t>Location</a:t>
              </a:r>
              <a:r>
                <a:rPr lang="pl-PL" sz="1600" b="0" u="none" dirty="0"/>
                <a:t> of </a:t>
              </a:r>
              <a:r>
                <a:rPr lang="pl-PL" sz="1600" b="0" u="none" dirty="0" err="1"/>
                <a:t>measured</a:t>
              </a:r>
              <a:r>
                <a:rPr lang="pl-PL" sz="1600" b="0" u="none" dirty="0"/>
                <a:t> point. </a:t>
              </a:r>
              <a:r>
                <a:rPr lang="pl-PL" sz="1600" b="0" u="none" dirty="0" err="1"/>
                <a:t>Each</a:t>
              </a:r>
              <a:r>
                <a:rPr lang="pl-PL" sz="1600" b="0" u="none" dirty="0"/>
                <a:t> GE1/1 gem was </a:t>
              </a:r>
              <a:r>
                <a:rPr lang="pl-PL" sz="1600" b="0" u="none" dirty="0" err="1"/>
                <a:t>measured</a:t>
              </a:r>
              <a:r>
                <a:rPr lang="pl-PL" sz="1600" b="0" u="none" dirty="0"/>
                <a:t> </a:t>
              </a:r>
              <a:r>
                <a:rPr lang="pl-PL" sz="1600" b="0" u="none" dirty="0" err="1"/>
                <a:t>at</a:t>
              </a:r>
              <a:r>
                <a:rPr lang="pl-PL" sz="1600" b="0" u="none" dirty="0"/>
                <a:t> 23 </a:t>
              </a:r>
              <a:r>
                <a:rPr lang="pl-PL" sz="1600" b="0" u="none" dirty="0" err="1"/>
                <a:t>points</a:t>
              </a:r>
              <a:endParaRPr lang="en-US" sz="1600" dirty="0"/>
            </a:p>
          </p:txBody>
        </p:sp>
        <p:sp>
          <p:nvSpPr>
            <p:cNvPr id="39" name="Schemat blokowy: lub 38"/>
            <p:cNvSpPr>
              <a:spLocks noChangeAspect="1"/>
            </p:cNvSpPr>
            <p:nvPr/>
          </p:nvSpPr>
          <p:spPr bwMode="auto">
            <a:xfrm>
              <a:off x="1043608" y="6273328"/>
              <a:ext cx="108000" cy="108000"/>
            </a:xfrm>
            <a:prstGeom prst="flowChartOr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pl-PL" sz="2400" b="1" i="0" u="sng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Comic Sans MS" pitchFamily="66" charset="0"/>
              </a:endParaRPr>
            </a:p>
          </p:txBody>
        </p:sp>
      </p:grpSp>
      <p:pic>
        <p:nvPicPr>
          <p:cNvPr id="3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5508104" y="1200020"/>
            <a:ext cx="3456384" cy="2228980"/>
          </a:xfrm>
          <a:prstGeom prst="rect">
            <a:avLst/>
          </a:prstGeom>
          <a:ln w="38100">
            <a:solidFill>
              <a:srgbClr val="FFFF00"/>
            </a:solidFill>
          </a:ln>
        </p:spPr>
      </p:pic>
      <p:cxnSp>
        <p:nvCxnSpPr>
          <p:cNvPr id="42" name="Łącznik prosty ze strzałką 41"/>
          <p:cNvCxnSpPr/>
          <p:nvPr/>
        </p:nvCxnSpPr>
        <p:spPr bwMode="auto">
          <a:xfrm flipV="1">
            <a:off x="5292080" y="2780928"/>
            <a:ext cx="1512168" cy="86409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5" name="Łącznik prosty ze strzałką 44"/>
          <p:cNvCxnSpPr/>
          <p:nvPr/>
        </p:nvCxnSpPr>
        <p:spPr bwMode="auto">
          <a:xfrm flipV="1">
            <a:off x="1547664" y="3068960"/>
            <a:ext cx="3816424" cy="144016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46" name="pole tekstowe 45"/>
          <p:cNvSpPr txBox="1"/>
          <p:nvPr/>
        </p:nvSpPr>
        <p:spPr>
          <a:xfrm rot="21404051">
            <a:off x="2617907" y="2759862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0" u="none" dirty="0">
                <a:solidFill>
                  <a:schemeClr val="tx1"/>
                </a:solidFill>
              </a:rPr>
              <a:t>1,2 </a:t>
            </a:r>
            <a:r>
              <a:rPr lang="pl-PL" sz="2000" b="0" u="none" dirty="0" err="1">
                <a:solidFill>
                  <a:schemeClr val="tx1"/>
                </a:solidFill>
              </a:rPr>
              <a:t>meter</a:t>
            </a:r>
            <a:endParaRPr lang="en-US" sz="2000" b="0" u="none" dirty="0">
              <a:solidFill>
                <a:schemeClr val="tx1"/>
              </a:solidFill>
            </a:endParaRPr>
          </a:p>
        </p:txBody>
      </p:sp>
      <p:sp>
        <p:nvSpPr>
          <p:cNvPr id="41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79684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4650" y="260648"/>
            <a:ext cx="2928937" cy="8667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aphicFrame>
        <p:nvGraphicFramePr>
          <p:cNvPr id="4" name="Tabela 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69598682"/>
              </p:ext>
            </p:extLst>
          </p:nvPr>
        </p:nvGraphicFramePr>
        <p:xfrm>
          <a:off x="1043608" y="4343620"/>
          <a:ext cx="7128792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10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4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10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703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6030">
                <a:tc>
                  <a:txBody>
                    <a:bodyPr/>
                    <a:lstStyle/>
                    <a:p>
                      <a:r>
                        <a:rPr lang="pl-PL" sz="1400" dirty="0" err="1"/>
                        <a:t>Row</a:t>
                      </a:r>
                      <a:r>
                        <a:rPr lang="pl-PL" sz="1400" dirty="0"/>
                        <a:t> </a:t>
                      </a:r>
                      <a:r>
                        <a:rPr lang="pl-PL" sz="1400" dirty="0" err="1"/>
                        <a:t>nunber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603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400" dirty="0"/>
                        <a:t>81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603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73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603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400" dirty="0"/>
                        <a:t>74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603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6030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400" dirty="0"/>
                        <a:t>78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65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72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70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pl-PL" sz="1400" dirty="0"/>
                        <a:t>76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Tabe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9672419"/>
              </p:ext>
            </p:extLst>
          </p:nvPr>
        </p:nvGraphicFramePr>
        <p:xfrm>
          <a:off x="1043610" y="1567096"/>
          <a:ext cx="7128794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8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0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10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40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9406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109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97034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88132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300033">
                <a:tc>
                  <a:txBody>
                    <a:bodyPr/>
                    <a:lstStyle/>
                    <a:p>
                      <a:r>
                        <a:rPr lang="pl-PL" sz="1400" dirty="0" err="1"/>
                        <a:t>Row</a:t>
                      </a:r>
                      <a:r>
                        <a:rPr lang="pl-PL" sz="1400" dirty="0"/>
                        <a:t> </a:t>
                      </a:r>
                      <a:r>
                        <a:rPr lang="pl-PL" sz="1400" dirty="0" err="1"/>
                        <a:t>number</a:t>
                      </a:r>
                      <a:endParaRPr lang="pl-P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400" dirty="0"/>
                        <a:t>Ø [ µm</a:t>
                      </a:r>
                      <a:r>
                        <a:rPr lang="pl-PL" sz="1400" baseline="0" dirty="0"/>
                        <a:t> ]</a:t>
                      </a:r>
                      <a:endParaRPr lang="pl-PL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56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2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50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53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dirty="0"/>
                        <a:t>56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48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4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45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0033"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55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49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49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8" name="pole tekstowe 6"/>
          <p:cNvSpPr txBox="1">
            <a:spLocks noChangeArrowheads="1"/>
          </p:cNvSpPr>
          <p:nvPr/>
        </p:nvSpPr>
        <p:spPr bwMode="auto">
          <a:xfrm>
            <a:off x="1979709" y="3869758"/>
            <a:ext cx="53285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u="none" dirty="0"/>
              <a:t>CMS GEM 1st </a:t>
            </a:r>
            <a:r>
              <a:rPr lang="pl-PL" sz="1600" u="none" dirty="0" err="1"/>
              <a:t>prototype</a:t>
            </a:r>
            <a:r>
              <a:rPr lang="pl-PL" sz="1600" u="none" dirty="0"/>
              <a:t> – </a:t>
            </a:r>
            <a:r>
              <a:rPr lang="pl-PL" sz="1600" u="none" dirty="0" err="1"/>
              <a:t>openings</a:t>
            </a:r>
            <a:r>
              <a:rPr lang="pl-PL" sz="1600" u="none" dirty="0"/>
              <a:t> in Cu </a:t>
            </a:r>
            <a:r>
              <a:rPr lang="pl-PL" sz="1600" u="none" dirty="0" err="1"/>
              <a:t>side</a:t>
            </a:r>
            <a:r>
              <a:rPr lang="pl-PL" sz="1600" u="none" dirty="0"/>
              <a:t> „B”</a:t>
            </a:r>
            <a:endParaRPr lang="en-US" sz="1600" dirty="0"/>
          </a:p>
        </p:txBody>
      </p:sp>
      <p:sp>
        <p:nvSpPr>
          <p:cNvPr id="9" name="pole tekstowe 6"/>
          <p:cNvSpPr txBox="1">
            <a:spLocks noChangeArrowheads="1"/>
          </p:cNvSpPr>
          <p:nvPr/>
        </p:nvSpPr>
        <p:spPr bwMode="auto">
          <a:xfrm>
            <a:off x="2221738" y="1165718"/>
            <a:ext cx="505476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u="none" dirty="0"/>
              <a:t>CMS GEM 1st </a:t>
            </a:r>
            <a:r>
              <a:rPr lang="pl-PL" sz="1600" u="none" dirty="0" err="1"/>
              <a:t>prototype</a:t>
            </a:r>
            <a:r>
              <a:rPr lang="pl-PL" sz="1600" u="none" dirty="0"/>
              <a:t> – </a:t>
            </a:r>
            <a:r>
              <a:rPr lang="pl-PL" sz="1600" u="none" dirty="0" err="1"/>
              <a:t>openings</a:t>
            </a:r>
            <a:r>
              <a:rPr lang="pl-PL" sz="1600" u="none" dirty="0"/>
              <a:t> in Kapton</a:t>
            </a:r>
            <a:endParaRPr lang="en-US" sz="1600" dirty="0"/>
          </a:p>
        </p:txBody>
      </p:sp>
      <p:sp>
        <p:nvSpPr>
          <p:cNvPr id="10" name="pole tekstowe 6"/>
          <p:cNvSpPr txBox="1">
            <a:spLocks noChangeArrowheads="1"/>
          </p:cNvSpPr>
          <p:nvPr/>
        </p:nvSpPr>
        <p:spPr bwMode="auto">
          <a:xfrm>
            <a:off x="1475655" y="6178892"/>
            <a:ext cx="63367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0" u="none" dirty="0"/>
              <a:t>Median </a:t>
            </a:r>
            <a:r>
              <a:rPr lang="pl-PL" sz="1600" b="0" u="none" dirty="0" err="1"/>
              <a:t>dimension</a:t>
            </a:r>
            <a:r>
              <a:rPr lang="pl-PL" sz="1600" b="0" u="none" dirty="0"/>
              <a:t> </a:t>
            </a:r>
            <a:r>
              <a:rPr lang="pl-PL" sz="1600" b="0" u="none" dirty="0" err="1"/>
              <a:t>value</a:t>
            </a:r>
            <a:r>
              <a:rPr lang="pl-PL" sz="1600" b="0" u="none" dirty="0"/>
              <a:t> of GEM 1:  72 µm, </a:t>
            </a:r>
            <a:r>
              <a:rPr lang="pl-PL" sz="1600" b="0" u="none" dirty="0" err="1"/>
              <a:t>std</a:t>
            </a:r>
            <a:r>
              <a:rPr lang="pl-PL" sz="1600" b="0" u="none" dirty="0"/>
              <a:t>. </a:t>
            </a:r>
            <a:r>
              <a:rPr lang="pl-PL" sz="1600" b="0" u="none" dirty="0" err="1"/>
              <a:t>deviation</a:t>
            </a:r>
            <a:r>
              <a:rPr lang="pl-PL" sz="1600" b="0" u="none" dirty="0"/>
              <a:t> 4,00 µm</a:t>
            </a:r>
            <a:endParaRPr lang="pl-PL" sz="1600" b="0" u="none" dirty="0">
              <a:solidFill>
                <a:srgbClr val="FF0000"/>
              </a:solidFill>
            </a:endParaRPr>
          </a:p>
        </p:txBody>
      </p:sp>
      <p:sp>
        <p:nvSpPr>
          <p:cNvPr id="11" name="pole tekstowe 6"/>
          <p:cNvSpPr txBox="1">
            <a:spLocks noChangeArrowheads="1"/>
          </p:cNvSpPr>
          <p:nvPr/>
        </p:nvSpPr>
        <p:spPr bwMode="auto">
          <a:xfrm>
            <a:off x="1619672" y="3395896"/>
            <a:ext cx="63367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l-PL" sz="1600" b="0" u="none" dirty="0"/>
              <a:t>Median </a:t>
            </a:r>
            <a:r>
              <a:rPr lang="pl-PL" sz="1600" b="0" u="none" dirty="0" err="1"/>
              <a:t>dimension</a:t>
            </a:r>
            <a:r>
              <a:rPr lang="pl-PL" sz="1600" b="0" u="none" dirty="0"/>
              <a:t> </a:t>
            </a:r>
            <a:r>
              <a:rPr lang="pl-PL" sz="1600" b="0" u="none" dirty="0" err="1"/>
              <a:t>value</a:t>
            </a:r>
            <a:r>
              <a:rPr lang="pl-PL" sz="1600" b="0" u="none" dirty="0"/>
              <a:t> of GEM 1:  54 µm, </a:t>
            </a:r>
            <a:r>
              <a:rPr lang="pl-PL" sz="1600" b="0" u="none" dirty="0" err="1"/>
              <a:t>std</a:t>
            </a:r>
            <a:r>
              <a:rPr lang="pl-PL" sz="1600" b="0" u="none" dirty="0"/>
              <a:t>. </a:t>
            </a:r>
            <a:r>
              <a:rPr lang="pl-PL" sz="1600" b="0" u="none" dirty="0" err="1"/>
              <a:t>deviation</a:t>
            </a:r>
            <a:r>
              <a:rPr lang="pl-PL" sz="1600" b="0" u="none" dirty="0"/>
              <a:t> 3,14 µm </a:t>
            </a:r>
            <a:endParaRPr lang="pl-PL" sz="1600" b="0" u="none" dirty="0">
              <a:solidFill>
                <a:srgbClr val="FF0000"/>
              </a:solidFill>
            </a:endParaRPr>
          </a:p>
        </p:txBody>
      </p:sp>
      <p:sp>
        <p:nvSpPr>
          <p:cNvPr id="12" name="pole tekstowe 6"/>
          <p:cNvSpPr txBox="1">
            <a:spLocks noChangeArrowheads="1"/>
          </p:cNvSpPr>
          <p:nvPr/>
        </p:nvSpPr>
        <p:spPr bwMode="auto">
          <a:xfrm>
            <a:off x="5916613" y="6519446"/>
            <a:ext cx="3119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pl-PL" sz="1600" b="0" u="none" dirty="0"/>
              <a:t>RD51, CERN, </a:t>
            </a:r>
            <a:r>
              <a:rPr lang="pl-PL" sz="1600" b="0" u="none" dirty="0" err="1"/>
              <a:t>September</a:t>
            </a:r>
            <a:r>
              <a:rPr lang="pl-PL" sz="1600" b="0" u="none" dirty="0"/>
              <a:t> 2016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05689860"/>
      </p:ext>
    </p:extLst>
  </p:cSld>
  <p:clrMapOvr>
    <a:masterClrMapping/>
  </p:clrMapOvr>
</p:sld>
</file>

<file path=ppt/theme/theme1.xml><?xml version="1.0" encoding="utf-8"?>
<a:theme xmlns:a="http://schemas.openxmlformats.org/drawingml/2006/main" name="Strumień">
  <a:themeElements>
    <a:clrScheme name="Strumień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umień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sng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2400" b="1" i="0" u="sng" strike="noStrike" cap="none" normalizeH="0" baseline="0" smtClean="0">
            <a:ln>
              <a:noFill/>
            </a:ln>
            <a:solidFill>
              <a:schemeClr val="hlink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Strumień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mień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mień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13986</TotalTime>
  <Words>1221</Words>
  <Application>Microsoft Office PowerPoint</Application>
  <PresentationFormat>Pokaz na ekranie (4:3)</PresentationFormat>
  <Paragraphs>225</Paragraphs>
  <Slides>17</Slides>
  <Notes>5</Notes>
  <HiddenSlides>0</HiddenSlides>
  <MMClips>0</MMClips>
  <ScaleCrop>false</ScaleCrop>
  <HeadingPairs>
    <vt:vector size="6" baseType="variant">
      <vt:variant>
        <vt:lpstr>Używane czcionki</vt:lpstr>
      </vt:variant>
      <vt:variant>
        <vt:i4>8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17</vt:i4>
      </vt:variant>
    </vt:vector>
  </HeadingPairs>
  <TitlesOfParts>
    <vt:vector size="26" baseType="lpstr">
      <vt:lpstr>Arial</vt:lpstr>
      <vt:lpstr>Arial Unicode MS</vt:lpstr>
      <vt:lpstr>Calibri</vt:lpstr>
      <vt:lpstr>Comic Sans MS</vt:lpstr>
      <vt:lpstr>Garamond</vt:lpstr>
      <vt:lpstr>Symbol</vt:lpstr>
      <vt:lpstr>Times New Roman</vt:lpstr>
      <vt:lpstr>Wingdings</vt:lpstr>
      <vt:lpstr>Strumień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Company>wpt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Agata</dc:creator>
  <cp:lastModifiedBy>Michal</cp:lastModifiedBy>
  <cp:revision>836</cp:revision>
  <dcterms:created xsi:type="dcterms:W3CDTF">2010-09-21T07:48:51Z</dcterms:created>
  <dcterms:modified xsi:type="dcterms:W3CDTF">2016-09-14T06:53:10Z</dcterms:modified>
</cp:coreProperties>
</file>