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5" r:id="rId6"/>
    <p:sldId id="269" r:id="rId7"/>
    <p:sldId id="266" r:id="rId8"/>
    <p:sldId id="267" r:id="rId9"/>
    <p:sldId id="268" r:id="rId10"/>
    <p:sldId id="260" r:id="rId11"/>
    <p:sldId id="261" r:id="rId12"/>
    <p:sldId id="262" r:id="rId13"/>
    <p:sldId id="278" r:id="rId14"/>
    <p:sldId id="263" r:id="rId15"/>
    <p:sldId id="264" r:id="rId16"/>
    <p:sldId id="300" r:id="rId17"/>
    <p:sldId id="270" r:id="rId18"/>
    <p:sldId id="271" r:id="rId19"/>
    <p:sldId id="272" r:id="rId20"/>
    <p:sldId id="276" r:id="rId21"/>
    <p:sldId id="301" r:id="rId22"/>
    <p:sldId id="307" r:id="rId23"/>
    <p:sldId id="304" r:id="rId24"/>
    <p:sldId id="305" r:id="rId25"/>
    <p:sldId id="306" r:id="rId26"/>
    <p:sldId id="302" r:id="rId27"/>
    <p:sldId id="303" r:id="rId28"/>
    <p:sldId id="291" r:id="rId29"/>
    <p:sldId id="292" r:id="rId30"/>
    <p:sldId id="299" r:id="rId31"/>
    <p:sldId id="293" r:id="rId32"/>
    <p:sldId id="284" r:id="rId33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6ECC66-F616-4BF2-8CEA-E12116E505BE}" type="datetimeFigureOut">
              <a:rPr lang="el-GR" smtClean="0"/>
              <a:t>13/9/2016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8CDD16-F7DA-4031-87E2-FE617637570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9529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CA8BC-74BC-41F2-866C-D57A8FF39E94}" type="datetime1">
              <a:rPr lang="el-GR" smtClean="0"/>
              <a:t>13/9/2016</a:t>
            </a:fld>
            <a:endParaRPr lang="el-G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8BED-5E62-44D8-847E-C4A20B87C239}" type="datetime1">
              <a:rPr lang="el-GR" smtClean="0"/>
              <a:t>13/9/2016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76468-E938-4A4B-B460-6605E8974AFF}" type="datetime1">
              <a:rPr lang="el-GR" smtClean="0"/>
              <a:t>13/9/2016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9DD5-E394-4F8E-879E-E40C7C480F10}" type="datetime1">
              <a:rPr lang="el-GR" smtClean="0"/>
              <a:t>13/9/2016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0FAA-D383-497C-8F5C-6D39095B667A}" type="datetime1">
              <a:rPr lang="el-GR" smtClean="0"/>
              <a:t>13/9/2016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5FA01-4D5C-4593-9C11-57C3B27501BF}" type="datetime1">
              <a:rPr lang="el-GR" smtClean="0"/>
              <a:t>13/9/2016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43F1D-E93F-4134-ACE7-401BF9891CF9}" type="datetime1">
              <a:rPr lang="el-GR" smtClean="0"/>
              <a:t>13/9/2016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76B2C-1C80-422A-9CD1-270FA51577B2}" type="datetime1">
              <a:rPr lang="el-GR" smtClean="0"/>
              <a:t>13/9/2016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DC90A-63D2-40AD-A7C2-5638C7625DB5}" type="datetime1">
              <a:rPr lang="el-GR" smtClean="0"/>
              <a:t>13/9/2016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823CD-D618-4233-BAF3-5FA41A148D42}" type="datetime1">
              <a:rPr lang="el-GR" smtClean="0"/>
              <a:t>13/9/2016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C8C7E-76D8-48E6-B676-DCB13EA92B9A}" type="datetime1">
              <a:rPr lang="el-GR" smtClean="0"/>
              <a:t>13/9/2016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98F265-FA71-4224-852E-977A112D102A}" type="slidenum">
              <a:rPr lang="el-GR" smtClean="0"/>
              <a:t>‹#›</a:t>
            </a:fld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EF92CB-1078-47D1-AAA0-2479BC2A7CD4}" type="datetime1">
              <a:rPr lang="el-GR" smtClean="0"/>
              <a:t>13/9/2016</a:t>
            </a:fld>
            <a:endParaRPr lang="el-G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98F265-FA71-4224-852E-977A112D102A}" type="slidenum">
              <a:rPr lang="el-GR" smtClean="0"/>
              <a:t>‹#›</a:t>
            </a:fld>
            <a:endParaRPr lang="el-G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907704" y="999312"/>
            <a:ext cx="5328592" cy="3548608"/>
          </a:xfrm>
          <a:prstGeom prst="rect">
            <a:avLst/>
          </a:prstGeom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71275" y="4365104"/>
            <a:ext cx="79928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algn="ctr"/>
            <a:r>
              <a:rPr lang="en-US" b="1" dirty="0">
                <a:solidFill>
                  <a:srgbClr val="FFFFFF"/>
                </a:solidFill>
              </a:rPr>
              <a:t>DEVELOPMENT OF MEASURING SYSTEM FOR ENVIRONMENTAL CONDITIONS BASED ON ARDUINO  YUN/MEGA AND WIN_CC OA</a:t>
            </a:r>
            <a:endParaRPr lang="en-US" b="1" dirty="0" smtClean="0"/>
          </a:p>
          <a:p>
            <a:endParaRPr lang="en-US" dirty="0"/>
          </a:p>
          <a:p>
            <a:r>
              <a:rPr lang="en-US" u="sng" dirty="0" smtClean="0"/>
              <a:t>George </a:t>
            </a:r>
            <a:r>
              <a:rPr lang="en-US" u="sng" dirty="0" err="1" smtClean="0"/>
              <a:t>Bakas</a:t>
            </a:r>
            <a:endParaRPr lang="en-US" u="sng" dirty="0" smtClean="0"/>
          </a:p>
          <a:p>
            <a:r>
              <a:rPr lang="en-US" dirty="0" err="1" smtClean="0"/>
              <a:t>Giannis</a:t>
            </a:r>
            <a:r>
              <a:rPr lang="en-US" dirty="0" smtClean="0"/>
              <a:t> </a:t>
            </a:r>
            <a:r>
              <a:rPr lang="en-US" dirty="0" err="1" smtClean="0"/>
              <a:t>Papakrivopoulos</a:t>
            </a:r>
            <a:endParaRPr lang="en-US" dirty="0" smtClean="0"/>
          </a:p>
          <a:p>
            <a:r>
              <a:rPr lang="en-US" dirty="0" err="1" smtClean="0"/>
              <a:t>Yorgos</a:t>
            </a:r>
            <a:r>
              <a:rPr lang="en-US" dirty="0" smtClean="0"/>
              <a:t> </a:t>
            </a:r>
            <a:r>
              <a:rPr lang="en-US" dirty="0" err="1" smtClean="0"/>
              <a:t>Tsipolitis</a:t>
            </a:r>
            <a:endParaRPr lang="en-US" dirty="0" smtClean="0"/>
          </a:p>
          <a:p>
            <a:endParaRPr lang="el-GR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260648"/>
            <a:ext cx="76328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National Technical University of Athens</a:t>
            </a:r>
          </a:p>
          <a:p>
            <a:endParaRPr lang="el-GR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1</a:t>
            </a:fld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FE42-2660-4100-83D5-39DB49C405D9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2657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4096"/>
          </a:xfrm>
        </p:spPr>
        <p:txBody>
          <a:bodyPr/>
          <a:lstStyle/>
          <a:p>
            <a:r>
              <a:rPr lang="en-US" dirty="0" smtClean="0"/>
              <a:t>MPX5700AP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/>
          <a:lstStyle/>
          <a:p>
            <a:r>
              <a:rPr lang="en-US" dirty="0" smtClean="0"/>
              <a:t>Analog Pressure Sensor</a:t>
            </a:r>
          </a:p>
          <a:p>
            <a:endParaRPr lang="en-US" dirty="0"/>
          </a:p>
          <a:p>
            <a:r>
              <a:rPr lang="en-US" dirty="0" smtClean="0"/>
              <a:t>Accuracy: ±2,5% V</a:t>
            </a:r>
            <a:r>
              <a:rPr lang="en-US" baseline="-25000" dirty="0" smtClean="0"/>
              <a:t>FSS</a:t>
            </a:r>
          </a:p>
          <a:p>
            <a:endParaRPr lang="en-US" baseline="-25000" dirty="0"/>
          </a:p>
          <a:p>
            <a:r>
              <a:rPr lang="en-US" dirty="0" smtClean="0"/>
              <a:t>5v Operating voltage</a:t>
            </a:r>
          </a:p>
          <a:p>
            <a:endParaRPr lang="en-US" dirty="0"/>
          </a:p>
          <a:p>
            <a:r>
              <a:rPr lang="en-US" dirty="0" smtClean="0"/>
              <a:t>Transfer function, conversion voltage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to pressure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811" y="836712"/>
            <a:ext cx="2114550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10</a:t>
            </a:fld>
            <a:endParaRPr lang="el-G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993D6-58BB-4CEB-B3BA-B0B848C4042C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5022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4096"/>
          </a:xfrm>
        </p:spPr>
        <p:txBody>
          <a:bodyPr/>
          <a:lstStyle/>
          <a:p>
            <a:r>
              <a:rPr lang="en-US" dirty="0" smtClean="0"/>
              <a:t>DHT22 Sensor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/>
          <a:lstStyle/>
          <a:p>
            <a:r>
              <a:rPr lang="en-US" dirty="0" smtClean="0"/>
              <a:t>Digital Temperature and Humidity Sensor (also analog connection)</a:t>
            </a:r>
          </a:p>
          <a:p>
            <a:endParaRPr lang="en-US" dirty="0"/>
          </a:p>
          <a:p>
            <a:r>
              <a:rPr lang="en-US" dirty="0" smtClean="0"/>
              <a:t>High Precision: Temperature: ±0,5</a:t>
            </a:r>
            <a:r>
              <a:rPr lang="en-US" baseline="30000" dirty="0" smtClean="0"/>
              <a:t> 0</a:t>
            </a:r>
            <a:r>
              <a:rPr lang="en-US" dirty="0" smtClean="0"/>
              <a:t>C , Humidity: ±2% </a:t>
            </a:r>
          </a:p>
          <a:p>
            <a:endParaRPr lang="en-US" dirty="0"/>
          </a:p>
          <a:p>
            <a:r>
              <a:rPr lang="en-US" dirty="0" smtClean="0"/>
              <a:t>Long-term stability, long transmission</a:t>
            </a:r>
          </a:p>
          <a:p>
            <a:pPr marL="0" indent="0">
              <a:buNone/>
            </a:pPr>
            <a:r>
              <a:rPr lang="en-US" dirty="0" smtClean="0"/>
              <a:t>    distance</a:t>
            </a:r>
          </a:p>
          <a:p>
            <a:r>
              <a:rPr lang="en-US" dirty="0" smtClean="0"/>
              <a:t>5V Power Supply</a:t>
            </a:r>
            <a:endParaRPr lang="el-G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501008"/>
            <a:ext cx="1819275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11</a:t>
            </a:fld>
            <a:endParaRPr lang="el-G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047B-1023-48AF-92F4-8A30A8A8BA07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8463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678"/>
            <a:ext cx="8229600" cy="953050"/>
          </a:xfrm>
        </p:spPr>
        <p:txBody>
          <a:bodyPr/>
          <a:lstStyle/>
          <a:p>
            <a:r>
              <a:rPr lang="en-US" dirty="0" smtClean="0"/>
              <a:t>OPC Protocol 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/>
          <a:lstStyle/>
          <a:p>
            <a:r>
              <a:rPr lang="en-US" dirty="0" smtClean="0"/>
              <a:t>Open </a:t>
            </a:r>
            <a:r>
              <a:rPr lang="en-US" dirty="0"/>
              <a:t>Platform Communication </a:t>
            </a:r>
            <a:r>
              <a:rPr lang="en-US" dirty="0" smtClean="0"/>
              <a:t>(Server/Client)</a:t>
            </a:r>
          </a:p>
          <a:p>
            <a:r>
              <a:rPr lang="en-US" dirty="0" smtClean="0"/>
              <a:t>OPC DA </a:t>
            </a:r>
            <a:r>
              <a:rPr lang="en-US" dirty="0" smtClean="0">
                <a:sym typeface="Wingdings" pitchFamily="2" charset="2"/>
              </a:rPr>
              <a:t> read and write data in real time</a:t>
            </a:r>
            <a:endParaRPr lang="en-US" dirty="0" smtClean="0"/>
          </a:p>
          <a:p>
            <a:r>
              <a:rPr lang="en-US" dirty="0" smtClean="0"/>
              <a:t>Ability to use multiple </a:t>
            </a:r>
            <a:r>
              <a:rPr lang="en-US" dirty="0" err="1" smtClean="0"/>
              <a:t>Arduino</a:t>
            </a:r>
            <a:r>
              <a:rPr lang="en-US" dirty="0" smtClean="0"/>
              <a:t> boards of any type simultaneously</a:t>
            </a:r>
            <a:endParaRPr lang="en-US" dirty="0"/>
          </a:p>
          <a:p>
            <a:r>
              <a:rPr lang="en-US" dirty="0" smtClean="0"/>
              <a:t>Serial, </a:t>
            </a:r>
            <a:r>
              <a:rPr lang="en-US" dirty="0" err="1" smtClean="0"/>
              <a:t>Wifi</a:t>
            </a:r>
            <a:r>
              <a:rPr lang="en-US" dirty="0"/>
              <a:t> </a:t>
            </a:r>
            <a:r>
              <a:rPr lang="en-US" dirty="0" smtClean="0"/>
              <a:t>and Ethernet Communication</a:t>
            </a:r>
          </a:p>
          <a:p>
            <a:r>
              <a:rPr lang="en-US" dirty="0" smtClean="0"/>
              <a:t>Communication with </a:t>
            </a:r>
            <a:r>
              <a:rPr lang="en-US" dirty="0" err="1" smtClean="0"/>
              <a:t>Arduino</a:t>
            </a:r>
            <a:r>
              <a:rPr lang="en-US" dirty="0" smtClean="0"/>
              <a:t> via </a:t>
            </a:r>
            <a:r>
              <a:rPr lang="en-US" dirty="0" err="1" smtClean="0"/>
              <a:t>OPC.h</a:t>
            </a:r>
            <a:r>
              <a:rPr lang="en-US" dirty="0" smtClean="0"/>
              <a:t> library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339" y="4221088"/>
            <a:ext cx="5314950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12</a:t>
            </a:fld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F822-F122-4107-9CF9-4715805FA392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439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</p:spPr>
        <p:txBody>
          <a:bodyPr/>
          <a:lstStyle/>
          <a:p>
            <a:r>
              <a:rPr lang="en-US" dirty="0" err="1" smtClean="0"/>
              <a:t>WinCC_OA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SCADA (Supervising Control and </a:t>
            </a:r>
            <a:r>
              <a:rPr lang="en-US" smtClean="0"/>
              <a:t>Data Acquisition)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 tool for the development of control system:</a:t>
            </a:r>
          </a:p>
          <a:p>
            <a:pPr lvl="1"/>
            <a:r>
              <a:rPr lang="en-US" dirty="0" smtClean="0"/>
              <a:t>Database</a:t>
            </a:r>
          </a:p>
          <a:p>
            <a:pPr lvl="1"/>
            <a:r>
              <a:rPr lang="en-US" dirty="0" smtClean="0"/>
              <a:t>GEDI (Graphics Editor)</a:t>
            </a:r>
          </a:p>
          <a:p>
            <a:pPr lvl="1"/>
            <a:r>
              <a:rPr lang="en-US" dirty="0" smtClean="0"/>
              <a:t>Control Scripts</a:t>
            </a:r>
          </a:p>
          <a:p>
            <a:pPr lvl="1"/>
            <a:r>
              <a:rPr lang="en-US" dirty="0" smtClean="0"/>
              <a:t>Connection with Hardware devices  (OPC)</a:t>
            </a:r>
          </a:p>
          <a:p>
            <a:pPr lvl="1"/>
            <a:endParaRPr lang="en-US" dirty="0"/>
          </a:p>
          <a:p>
            <a:pPr marL="393192" lvl="1" indent="0">
              <a:buNone/>
            </a:pPr>
            <a:r>
              <a:rPr lang="en-US" dirty="0" smtClean="0"/>
              <a:t>JCOP (Joint Controls Project) framework</a:t>
            </a:r>
            <a:endParaRPr lang="en-US" dirty="0"/>
          </a:p>
          <a:p>
            <a:pPr marL="393192" lvl="1" indent="0">
              <a:buNone/>
            </a:pPr>
            <a:endParaRPr lang="en-US" dirty="0" smtClean="0"/>
          </a:p>
          <a:p>
            <a:pPr marL="393192" lvl="1" indent="0">
              <a:buNone/>
            </a:pPr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13</a:t>
            </a:fld>
            <a:endParaRPr lang="el-G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7A7FF-99A4-4D07-9C5D-713BA396C97F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1964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Conclusions for </a:t>
            </a:r>
            <a:r>
              <a:rPr lang="en-US" dirty="0" err="1" smtClean="0"/>
              <a:t>Arduino</a:t>
            </a:r>
            <a:r>
              <a:rPr lang="en-US" dirty="0" smtClean="0"/>
              <a:t>/Sensors	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/>
          </a:bodyPr>
          <a:lstStyle/>
          <a:p>
            <a:r>
              <a:rPr lang="en-US" sz="2200" dirty="0"/>
              <a:t>DHT22 sensor used for relative measurements</a:t>
            </a:r>
          </a:p>
          <a:p>
            <a:r>
              <a:rPr lang="en-US" sz="2200" dirty="0"/>
              <a:t>BME280 used at last as a main sensor for the project</a:t>
            </a:r>
          </a:p>
          <a:p>
            <a:pPr lvl="1"/>
            <a:r>
              <a:rPr lang="en-US" sz="2000" dirty="0"/>
              <a:t>Pressure, Temperature, Humidity data given by 1 sensor</a:t>
            </a:r>
          </a:p>
          <a:p>
            <a:pPr lvl="1"/>
            <a:r>
              <a:rPr lang="en-US" sz="2000" dirty="0"/>
              <a:t>Low cost and easy connection with </a:t>
            </a:r>
            <a:r>
              <a:rPr lang="en-US" sz="2000" dirty="0" err="1"/>
              <a:t>Arduino</a:t>
            </a:r>
            <a:r>
              <a:rPr lang="en-US" sz="2000" dirty="0"/>
              <a:t> (digital and I</a:t>
            </a:r>
            <a:r>
              <a:rPr lang="en-US" sz="2000" baseline="30000" dirty="0"/>
              <a:t>2</a:t>
            </a:r>
            <a:r>
              <a:rPr lang="en-US" sz="2000" dirty="0"/>
              <a:t>C)</a:t>
            </a:r>
          </a:p>
          <a:p>
            <a:endParaRPr lang="en-US" sz="2200" dirty="0" smtClean="0"/>
          </a:p>
          <a:p>
            <a:r>
              <a:rPr lang="en-US" sz="2200" dirty="0" smtClean="0"/>
              <a:t>Final 2 Configurations</a:t>
            </a:r>
          </a:p>
          <a:p>
            <a:pPr lvl="1"/>
            <a:r>
              <a:rPr lang="en-US" sz="2000" dirty="0" err="1" smtClean="0"/>
              <a:t>Arduino</a:t>
            </a:r>
            <a:r>
              <a:rPr lang="en-US" sz="2000" dirty="0" smtClean="0"/>
              <a:t> YUN: using </a:t>
            </a:r>
            <a:r>
              <a:rPr lang="en-US" sz="2000" dirty="0" err="1" smtClean="0"/>
              <a:t>WiFi</a:t>
            </a:r>
            <a:r>
              <a:rPr lang="en-US" sz="2000" dirty="0" smtClean="0"/>
              <a:t> connection</a:t>
            </a:r>
          </a:p>
          <a:p>
            <a:pPr lvl="1"/>
            <a:r>
              <a:rPr lang="en-US" sz="2000" dirty="0" err="1" smtClean="0"/>
              <a:t>Arduino</a:t>
            </a:r>
            <a:r>
              <a:rPr lang="en-US" sz="2000" dirty="0" smtClean="0"/>
              <a:t> Mega: using Ethernet connection</a:t>
            </a:r>
            <a:endParaRPr lang="en-US" sz="2000" dirty="0"/>
          </a:p>
          <a:p>
            <a:endParaRPr lang="en-US" sz="2200" dirty="0" smtClean="0"/>
          </a:p>
          <a:p>
            <a:r>
              <a:rPr lang="en-US" sz="2200" dirty="0" err="1" smtClean="0"/>
              <a:t>Arduino</a:t>
            </a:r>
            <a:r>
              <a:rPr lang="en-US" sz="2200" dirty="0" smtClean="0"/>
              <a:t> YUN memory very small </a:t>
            </a:r>
            <a:r>
              <a:rPr lang="en-US" sz="2200" dirty="0" smtClean="0">
                <a:sym typeface="Wingdings" pitchFamily="2" charset="2"/>
              </a:rPr>
              <a:t> limited abilities</a:t>
            </a:r>
            <a:endParaRPr lang="el-GR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14</a:t>
            </a:fld>
            <a:endParaRPr lang="el-G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7EF1-4896-4E97-BBBB-25DB73996DFD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6300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 5/2016 during test beam</a:t>
            </a:r>
            <a:endParaRPr lang="el-GR" dirty="0"/>
          </a:p>
        </p:txBody>
      </p:sp>
      <p:pic>
        <p:nvPicPr>
          <p:cNvPr id="4" name="Picture 2" descr="C:\Users\George\Downloads\IMG_639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1" t="6966" r="141" b="26566"/>
          <a:stretch/>
        </p:blipFill>
        <p:spPr bwMode="auto">
          <a:xfrm>
            <a:off x="683568" y="2276873"/>
            <a:ext cx="7776864" cy="405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980728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Arduino</a:t>
            </a:r>
            <a:r>
              <a:rPr lang="en-US" dirty="0" smtClean="0"/>
              <a:t> YUN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LCD Screen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BME280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DHT22</a:t>
            </a:r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15</a:t>
            </a:fld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CC6E-C38C-46BF-97E9-0EDFBD8DCB8D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583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WinCC_OA</a:t>
            </a:r>
            <a:r>
              <a:rPr lang="en-US" dirty="0" smtClean="0"/>
              <a:t> Panels Online</a:t>
            </a:r>
            <a:endParaRPr lang="el-GR" dirty="0">
              <a:solidFill>
                <a:srgbClr val="FFA000"/>
              </a:solidFill>
            </a:endParaRPr>
          </a:p>
        </p:txBody>
      </p:sp>
      <p:pic>
        <p:nvPicPr>
          <p:cNvPr id="5" name="Picture 2" descr="C:\Users\George\Pictures\real_data5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" r="-335" b="13313"/>
          <a:stretch/>
        </p:blipFill>
        <p:spPr bwMode="auto">
          <a:xfrm>
            <a:off x="971600" y="1412777"/>
            <a:ext cx="7128791" cy="4911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16</a:t>
            </a:fld>
            <a:endParaRPr lang="el-G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75FD-0C18-463F-9F76-37FB91952ACD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3643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 offline during May/June</a:t>
            </a:r>
            <a:r>
              <a:rPr lang="en-US" dirty="0" smtClean="0">
                <a:solidFill>
                  <a:srgbClr val="FFA000"/>
                </a:solidFill>
              </a:rPr>
              <a:t> </a:t>
            </a:r>
            <a:r>
              <a:rPr lang="en-US" dirty="0" smtClean="0"/>
              <a:t>TB</a:t>
            </a:r>
            <a:endParaRPr lang="el-GR" dirty="0"/>
          </a:p>
        </p:txBody>
      </p:sp>
      <p:pic>
        <p:nvPicPr>
          <p:cNvPr id="4" name="Picture 2" descr="C:\Users\George\Desktop\p3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194" b="43888"/>
          <a:stretch/>
        </p:blipFill>
        <p:spPr bwMode="auto">
          <a:xfrm>
            <a:off x="611560" y="1268760"/>
            <a:ext cx="7858056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17</a:t>
            </a:fld>
            <a:endParaRPr lang="el-G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41868-4A2D-4BDC-8FC5-246F5D245900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0634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en-US" dirty="0"/>
              <a:t>Data offline during May/June</a:t>
            </a:r>
            <a:r>
              <a:rPr lang="en-US" dirty="0">
                <a:solidFill>
                  <a:srgbClr val="FFA000"/>
                </a:solidFill>
              </a:rPr>
              <a:t> </a:t>
            </a:r>
            <a:r>
              <a:rPr lang="en-US" dirty="0"/>
              <a:t>TB</a:t>
            </a:r>
            <a:endParaRPr lang="el-GR" dirty="0"/>
          </a:p>
        </p:txBody>
      </p:sp>
      <p:pic>
        <p:nvPicPr>
          <p:cNvPr id="4" name="Picture 2" descr="C:\Users\George\Pictures\temperature_real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451" y="1935163"/>
            <a:ext cx="6867098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18</a:t>
            </a:fld>
            <a:endParaRPr lang="el-G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71499-2DA1-419E-9E21-1D7901A89D8D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7285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en-US" dirty="0"/>
              <a:t>Data offline during May/June</a:t>
            </a:r>
            <a:r>
              <a:rPr lang="en-US" dirty="0">
                <a:solidFill>
                  <a:srgbClr val="FFA000"/>
                </a:solidFill>
              </a:rPr>
              <a:t> </a:t>
            </a:r>
            <a:r>
              <a:rPr lang="en-US" dirty="0"/>
              <a:t>TB</a:t>
            </a:r>
            <a:endParaRPr lang="el-GR" dirty="0"/>
          </a:p>
        </p:txBody>
      </p:sp>
      <p:pic>
        <p:nvPicPr>
          <p:cNvPr id="4" name="Picture 2" descr="C:\Users\George\Pictures\humidity_real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451" y="1935163"/>
            <a:ext cx="6867098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19</a:t>
            </a:fld>
            <a:endParaRPr lang="el-G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420C-FDC9-4C47-92BA-5717C936ADFB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7423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548680"/>
            <a:ext cx="8352928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US" sz="2600" dirty="0" smtClean="0"/>
              <a:t>Introduction</a:t>
            </a:r>
          </a:p>
          <a:p>
            <a:pPr marL="342900" indent="-342900">
              <a:buFont typeface="Wingdings" pitchFamily="2" charset="2"/>
              <a:buChar char="ü"/>
            </a:pPr>
            <a:endParaRPr lang="en-US" sz="2600" dirty="0"/>
          </a:p>
          <a:p>
            <a:pPr marL="342900" indent="-342900">
              <a:buFont typeface="Wingdings" pitchFamily="2" charset="2"/>
              <a:buChar char="ü"/>
            </a:pPr>
            <a:r>
              <a:rPr lang="en-US" sz="2600" dirty="0" err="1" smtClean="0"/>
              <a:t>Arduino</a:t>
            </a:r>
            <a:endParaRPr lang="en-US" sz="2600" dirty="0" smtClean="0"/>
          </a:p>
          <a:p>
            <a:pPr marL="342900" indent="-342900">
              <a:buFont typeface="Wingdings" pitchFamily="2" charset="2"/>
              <a:buChar char="ü"/>
            </a:pPr>
            <a:endParaRPr lang="en-US" sz="2600" dirty="0"/>
          </a:p>
          <a:p>
            <a:pPr marL="342900" indent="-342900">
              <a:buFont typeface="Wingdings" pitchFamily="2" charset="2"/>
              <a:buChar char="ü"/>
            </a:pPr>
            <a:r>
              <a:rPr lang="en-US" sz="2600" dirty="0" smtClean="0"/>
              <a:t>Sensors</a:t>
            </a:r>
          </a:p>
          <a:p>
            <a:pPr marL="342900" indent="-342900">
              <a:buFont typeface="Wingdings" pitchFamily="2" charset="2"/>
              <a:buChar char="ü"/>
            </a:pPr>
            <a:endParaRPr lang="en-US" sz="2600" dirty="0"/>
          </a:p>
          <a:p>
            <a:pPr marL="342900" indent="-342900">
              <a:buFont typeface="Wingdings" pitchFamily="2" charset="2"/>
              <a:buChar char="ü"/>
            </a:pPr>
            <a:r>
              <a:rPr lang="en-US" sz="2600" dirty="0" smtClean="0"/>
              <a:t>OPC Server </a:t>
            </a:r>
          </a:p>
          <a:p>
            <a:pPr marL="342900" indent="-342900">
              <a:buFont typeface="Wingdings" pitchFamily="2" charset="2"/>
              <a:buChar char="ü"/>
            </a:pPr>
            <a:endParaRPr lang="en-US" sz="2600" dirty="0"/>
          </a:p>
          <a:p>
            <a:pPr marL="342900" indent="-342900">
              <a:buFont typeface="Wingdings" pitchFamily="2" charset="2"/>
              <a:buChar char="ü"/>
            </a:pPr>
            <a:r>
              <a:rPr lang="en-US" sz="2600" dirty="0" err="1" smtClean="0"/>
              <a:t>WinCC_OA</a:t>
            </a:r>
            <a:endParaRPr lang="en-US" sz="2600" dirty="0" smtClean="0"/>
          </a:p>
          <a:p>
            <a:pPr marL="342900" indent="-342900">
              <a:buFont typeface="Wingdings" pitchFamily="2" charset="2"/>
              <a:buChar char="ü"/>
            </a:pPr>
            <a:endParaRPr lang="en-US" sz="2600" dirty="0"/>
          </a:p>
          <a:p>
            <a:pPr marL="342900" indent="-342900">
              <a:buFont typeface="Wingdings" pitchFamily="2" charset="2"/>
              <a:buChar char="ü"/>
            </a:pPr>
            <a:r>
              <a:rPr lang="en-US" sz="2600" dirty="0" smtClean="0"/>
              <a:t>Conclusions</a:t>
            </a:r>
          </a:p>
          <a:p>
            <a:pPr marL="342900" indent="-342900">
              <a:buFont typeface="Wingdings" pitchFamily="2" charset="2"/>
              <a:buChar char="ü"/>
            </a:pPr>
            <a:endParaRPr lang="en-US" dirty="0"/>
          </a:p>
          <a:p>
            <a:endParaRPr lang="el-GR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2</a:t>
            </a:fld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8CAAA-A2C2-41B9-97AA-C200725BE492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3208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</p:spPr>
        <p:txBody>
          <a:bodyPr/>
          <a:lstStyle/>
          <a:p>
            <a:r>
              <a:rPr lang="en-US" dirty="0" smtClean="0"/>
              <a:t>Printed Circuit Board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328592"/>
          </a:xfrm>
        </p:spPr>
        <p:txBody>
          <a:bodyPr/>
          <a:lstStyle/>
          <a:p>
            <a:r>
              <a:rPr lang="en-US" dirty="0" smtClean="0"/>
              <a:t>The 2 boards were designed with EAGLE by </a:t>
            </a:r>
            <a:r>
              <a:rPr lang="en-US" dirty="0" err="1" smtClean="0"/>
              <a:t>Cadsoft</a:t>
            </a:r>
            <a:endParaRPr lang="en-US" dirty="0" smtClean="0"/>
          </a:p>
          <a:p>
            <a:r>
              <a:rPr lang="en-US" dirty="0" smtClean="0"/>
              <a:t>2 Boards used:</a:t>
            </a:r>
          </a:p>
          <a:p>
            <a:pPr lvl="1"/>
            <a:r>
              <a:rPr lang="en-US" dirty="0" err="1"/>
              <a:t>ArdEnvino</a:t>
            </a:r>
            <a:r>
              <a:rPr lang="en-US" dirty="0"/>
              <a:t> Main Board equipped with</a:t>
            </a:r>
          </a:p>
          <a:p>
            <a:pPr lvl="2"/>
            <a:r>
              <a:rPr lang="en-US" dirty="0"/>
              <a:t>Pins for </a:t>
            </a:r>
            <a:r>
              <a:rPr lang="en-US" dirty="0" err="1"/>
              <a:t>Aruino</a:t>
            </a:r>
            <a:r>
              <a:rPr lang="en-US" dirty="0"/>
              <a:t> Mega or YUN Connection</a:t>
            </a:r>
          </a:p>
          <a:p>
            <a:pPr lvl="2"/>
            <a:r>
              <a:rPr lang="en-US" dirty="0"/>
              <a:t>Pins for LCD Screen </a:t>
            </a:r>
          </a:p>
          <a:p>
            <a:pPr lvl="2"/>
            <a:r>
              <a:rPr lang="en-US" dirty="0"/>
              <a:t>4 RJ45 adaptors that connect with smaller boards (sensor boards) and 1 RJ45 for external </a:t>
            </a:r>
            <a:r>
              <a:rPr lang="en-US" dirty="0" smtClean="0"/>
              <a:t>connection </a:t>
            </a:r>
          </a:p>
          <a:p>
            <a:pPr lvl="1"/>
            <a:r>
              <a:rPr lang="en-US" dirty="0" err="1" smtClean="0"/>
              <a:t>ArdEnvino</a:t>
            </a:r>
            <a:r>
              <a:rPr lang="en-US" dirty="0" smtClean="0"/>
              <a:t> sensor board equipped with</a:t>
            </a:r>
          </a:p>
          <a:p>
            <a:pPr lvl="2"/>
            <a:r>
              <a:rPr lang="en-US" dirty="0" smtClean="0"/>
              <a:t>1 BME280 Sensor (Temperature, Pressure, Humidity)</a:t>
            </a:r>
          </a:p>
          <a:p>
            <a:pPr lvl="2"/>
            <a:r>
              <a:rPr lang="en-US" dirty="0" smtClean="0"/>
              <a:t>1 DHT22 Sensor (Temperature, Humidity)</a:t>
            </a:r>
          </a:p>
          <a:p>
            <a:pPr lvl="2"/>
            <a:r>
              <a:rPr lang="en-US" dirty="0" smtClean="0"/>
              <a:t>1 RJ45 Adaptor so that the sensor board is connected to the main board</a:t>
            </a:r>
          </a:p>
          <a:p>
            <a:pPr lvl="1"/>
            <a:endParaRPr lang="en-US" dirty="0" smtClean="0"/>
          </a:p>
          <a:p>
            <a:pPr marL="978408" lvl="3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20</a:t>
            </a:fld>
            <a:endParaRPr lang="el-G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CF12-1AF3-4102-9591-EEE1131A42BE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9860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ArdEnvino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2" descr="C:\Users\George\Pictures\ardenvino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13557"/>
            <a:ext cx="7560840" cy="511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21</a:t>
            </a:fld>
            <a:endParaRPr lang="el-G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B7237-B32B-4E30-9DF2-EF7831233BC1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0120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ArdEnvino</a:t>
            </a:r>
            <a:endParaRPr lang="el-GR" dirty="0"/>
          </a:p>
        </p:txBody>
      </p:sp>
      <p:pic>
        <p:nvPicPr>
          <p:cNvPr id="4" name="Picture 2" descr="C:\Users\George\Pictures\ardenvino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8413"/>
            <a:ext cx="7632848" cy="505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22</a:t>
            </a:fld>
            <a:endParaRPr lang="el-G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2BCC-CE38-43BF-A2EB-09CA9D9AFA9F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9601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08" y="0"/>
            <a:ext cx="915870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23</a:t>
            </a:fld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BA24-22F4-4508-84A7-F1032866DA14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4720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 dirty="0"/>
          </a:p>
        </p:txBody>
      </p:sp>
      <p:pic>
        <p:nvPicPr>
          <p:cNvPr id="2050" name="Picture 2" descr="C:\Users\George\AppData\Roaming\Skype\george_bakas\media_messaging\media_cache_v3\^9EEEC8023FAA99B6030DD253E0B7C6391926063048B5C03BB4^pimgpsh_fullsize_dist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24</a:t>
            </a:fld>
            <a:endParaRPr lang="el-G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8B4B9-E3F3-42FC-9410-5454CDB4A038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657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 dirty="0"/>
          </a:p>
        </p:txBody>
      </p:sp>
      <p:pic>
        <p:nvPicPr>
          <p:cNvPr id="3074" name="Picture 2" descr="C:\Users\George\AppData\Roaming\Skype\george_bakas\media_messaging\media_cache_v3\^F96D3621789D59BAE4ADA50C741DE051A62EE07A1DE2A3F8C0^pimgpsh_fullsize_dist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25</a:t>
            </a:fld>
            <a:endParaRPr lang="el-G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E72B-C47E-46C2-AFD3-E1FD73267496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9298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722344"/>
          </a:xfrm>
        </p:spPr>
        <p:txBody>
          <a:bodyPr>
            <a:noAutofit/>
          </a:bodyPr>
          <a:lstStyle/>
          <a:p>
            <a:r>
              <a:rPr lang="en-US" sz="3600" dirty="0" err="1">
                <a:solidFill>
                  <a:schemeClr val="accent1">
                    <a:lumMod val="75000"/>
                  </a:schemeClr>
                </a:solidFill>
              </a:rPr>
              <a:t>WinCC_OA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 Panels (August 2016 Test Beam)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panels-aug201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21" b="9721"/>
          <a:stretch>
            <a:fillRect/>
          </a:stretch>
        </p:blipFill>
        <p:spPr>
          <a:xfrm>
            <a:off x="395288" y="981075"/>
            <a:ext cx="8291512" cy="5343525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26</a:t>
            </a:fld>
            <a:endParaRPr lang="el-G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11C51-5030-45CB-839B-859F5D08DC70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2124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722344"/>
          </a:xfrm>
        </p:spPr>
        <p:txBody>
          <a:bodyPr>
            <a:noAutofit/>
          </a:bodyPr>
          <a:lstStyle/>
          <a:p>
            <a:r>
              <a:rPr lang="en-US" sz="3600" dirty="0" err="1">
                <a:solidFill>
                  <a:schemeClr val="accent1">
                    <a:lumMod val="75000"/>
                  </a:schemeClr>
                </a:solidFill>
              </a:rPr>
              <a:t>WinCC_OA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 Panels (August 2016 Test Beam)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plots-aug201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21" b="9721"/>
          <a:stretch>
            <a:fillRect/>
          </a:stretch>
        </p:blipFill>
        <p:spPr>
          <a:xfrm>
            <a:off x="395536" y="980728"/>
            <a:ext cx="8291512" cy="5343525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27</a:t>
            </a:fld>
            <a:endParaRPr lang="el-G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30F09-05F6-42A5-BF3C-21EE24AE5F71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2591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 err="1" smtClean="0"/>
              <a:t>WinCC_OA</a:t>
            </a:r>
            <a:r>
              <a:rPr lang="en-US" sz="3400" dirty="0"/>
              <a:t> </a:t>
            </a:r>
            <a:r>
              <a:rPr lang="en-US" sz="3400" dirty="0" smtClean="0"/>
              <a:t>Panels (August 2016 Test Beam)</a:t>
            </a:r>
            <a:endParaRPr lang="el-GR" sz="3400" dirty="0"/>
          </a:p>
        </p:txBody>
      </p:sp>
      <p:pic>
        <p:nvPicPr>
          <p:cNvPr id="5122" name="Picture 2" descr="C:\Users\George\Desktop\DIPLOMATIKI\test_graphs\ardenvino_humi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451" y="1935163"/>
            <a:ext cx="6867098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28</a:t>
            </a:fld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6ADB-3755-49E6-BCF1-A212567717BF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8278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 err="1" smtClean="0"/>
              <a:t>WinCC_OA</a:t>
            </a:r>
            <a:r>
              <a:rPr lang="en-US" sz="3400" dirty="0"/>
              <a:t> </a:t>
            </a:r>
            <a:r>
              <a:rPr lang="en-US" sz="3400" dirty="0" smtClean="0"/>
              <a:t>Panels (August 2016 Test Beam)</a:t>
            </a:r>
            <a:endParaRPr lang="el-GR" sz="3400" dirty="0"/>
          </a:p>
        </p:txBody>
      </p:sp>
      <p:pic>
        <p:nvPicPr>
          <p:cNvPr id="1027" name="Picture 3" descr="C:\Users\George\Desktop\DIPLOMATIKI\test_graphs\ardenvino_press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451" y="1935163"/>
            <a:ext cx="6867098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29</a:t>
            </a:fld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B096C-4119-4651-81B9-68FC2602BB84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6930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Introduction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389120"/>
          </a:xfrm>
        </p:spPr>
        <p:txBody>
          <a:bodyPr/>
          <a:lstStyle/>
          <a:p>
            <a:r>
              <a:rPr lang="en-US" dirty="0" smtClean="0"/>
              <a:t>The project aims to develop a low cost system, capable of measuring the environmental parameters using commercial sensors 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Arduinos</a:t>
            </a:r>
            <a:r>
              <a:rPr lang="en-US" dirty="0" smtClean="0"/>
              <a:t> Mega and Yun microcontrollers were used</a:t>
            </a:r>
          </a:p>
          <a:p>
            <a:r>
              <a:rPr lang="en-US" dirty="0" err="1" smtClean="0"/>
              <a:t>WinCC_OA</a:t>
            </a:r>
            <a:r>
              <a:rPr lang="en-US" dirty="0" smtClean="0"/>
              <a:t> was used for data monitoring and elaboration </a:t>
            </a:r>
          </a:p>
          <a:p>
            <a:r>
              <a:rPr lang="en-US" dirty="0" smtClean="0"/>
              <a:t>Integration of the system into the RD51 </a:t>
            </a:r>
            <a:r>
              <a:rPr lang="en-US" dirty="0" err="1" smtClean="0"/>
              <a:t>SLow</a:t>
            </a:r>
            <a:r>
              <a:rPr lang="en-US" dirty="0" smtClean="0"/>
              <a:t> Control </a:t>
            </a:r>
            <a:r>
              <a:rPr lang="en-US" dirty="0" err="1" smtClean="0"/>
              <a:t>SYstem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pPr marL="0" indent="0">
              <a:buNone/>
            </a:pPr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3</a:t>
            </a:fld>
            <a:endParaRPr lang="el-G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90277-3568-49E7-BBD8-E17EC8568899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5924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 err="1" smtClean="0"/>
              <a:t>WinCC_OA</a:t>
            </a:r>
            <a:r>
              <a:rPr lang="en-US" sz="3400" dirty="0"/>
              <a:t> </a:t>
            </a:r>
            <a:r>
              <a:rPr lang="en-US" sz="3400" dirty="0" smtClean="0"/>
              <a:t>Panels (August 2016 Test Beam)</a:t>
            </a:r>
            <a:endParaRPr lang="el-GR" sz="3400" dirty="0"/>
          </a:p>
        </p:txBody>
      </p:sp>
      <p:pic>
        <p:nvPicPr>
          <p:cNvPr id="6146" name="Picture 2" descr="C:\Users\George\Desktop\DIPLOMATIKI\test_graphs\ardenvino_temp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451" y="1935163"/>
            <a:ext cx="6867098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30</a:t>
            </a:fld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B1EEC-4F1B-43DA-A67C-EAAD969FCDC5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9212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008112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/>
          <a:lstStyle/>
          <a:p>
            <a:r>
              <a:rPr lang="en-US" dirty="0" smtClean="0"/>
              <a:t>A low cost system capable of monitoring the environmental parameters in several places using commercial sensors </a:t>
            </a:r>
          </a:p>
          <a:p>
            <a:r>
              <a:rPr lang="en-US" dirty="0" smtClean="0"/>
              <a:t>Support of two </a:t>
            </a:r>
            <a:r>
              <a:rPr lang="en-US" dirty="0" err="1" smtClean="0"/>
              <a:t>Arduino</a:t>
            </a:r>
            <a:r>
              <a:rPr lang="en-US" dirty="0" smtClean="0"/>
              <a:t> Types (Mega and YUN)</a:t>
            </a:r>
          </a:p>
          <a:p>
            <a:r>
              <a:rPr lang="en-US" dirty="0" smtClean="0"/>
              <a:t>Support of 2 sensors measuring pressure, temperature and humidity</a:t>
            </a:r>
          </a:p>
          <a:p>
            <a:r>
              <a:rPr lang="en-US" dirty="0" smtClean="0"/>
              <a:t>Completely dynamic </a:t>
            </a:r>
          </a:p>
          <a:p>
            <a:r>
              <a:rPr lang="en-US" dirty="0" smtClean="0"/>
              <a:t>The System has been fully integrated in the RD51 </a:t>
            </a:r>
            <a:r>
              <a:rPr lang="en-US" dirty="0" err="1" smtClean="0"/>
              <a:t>SLow</a:t>
            </a:r>
            <a:r>
              <a:rPr lang="en-US" dirty="0" smtClean="0"/>
              <a:t> Control </a:t>
            </a:r>
            <a:r>
              <a:rPr lang="en-US" dirty="0" err="1" smtClean="0"/>
              <a:t>SYstem</a:t>
            </a:r>
            <a:r>
              <a:rPr lang="en-US" dirty="0" smtClean="0"/>
              <a:t> and is available for any member of RD51</a:t>
            </a:r>
          </a:p>
          <a:p>
            <a:r>
              <a:rPr lang="en-US" dirty="0" smtClean="0"/>
              <a:t>A RD51 note will be ready soon</a:t>
            </a:r>
          </a:p>
          <a:p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31</a:t>
            </a:fld>
            <a:endParaRPr lang="el-G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6BF4F-8C8C-4AE9-A0B5-E9B1C8E16A4A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8999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r>
              <a:rPr lang="en-US" dirty="0" smtClean="0"/>
              <a:t>Future of </a:t>
            </a:r>
            <a:r>
              <a:rPr lang="en-US" dirty="0" err="1" smtClean="0"/>
              <a:t>ArdEnvino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389120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Arduino</a:t>
            </a:r>
            <a:r>
              <a:rPr lang="en-US" dirty="0"/>
              <a:t> YUN although was ideal at the </a:t>
            </a:r>
            <a:r>
              <a:rPr lang="en-US" dirty="0" smtClean="0"/>
              <a:t>beginning because of the </a:t>
            </a:r>
            <a:r>
              <a:rPr lang="en-US" dirty="0" err="1" smtClean="0"/>
              <a:t>WiFi</a:t>
            </a:r>
            <a:r>
              <a:rPr lang="en-US" dirty="0" smtClean="0"/>
              <a:t> connectivity </a:t>
            </a:r>
            <a:r>
              <a:rPr lang="en-US" dirty="0">
                <a:sym typeface="Wingdings" pitchFamily="2" charset="2"/>
              </a:rPr>
              <a:t> memory problems  </a:t>
            </a:r>
            <a:r>
              <a:rPr lang="en-US" dirty="0" err="1">
                <a:sym typeface="Wingdings" pitchFamily="2" charset="2"/>
              </a:rPr>
              <a:t>Arduino</a:t>
            </a:r>
            <a:r>
              <a:rPr lang="en-US" dirty="0">
                <a:sym typeface="Wingdings" pitchFamily="2" charset="2"/>
              </a:rPr>
              <a:t> Mega only</a:t>
            </a:r>
          </a:p>
          <a:p>
            <a:r>
              <a:rPr lang="en-US" dirty="0">
                <a:sym typeface="Wingdings" pitchFamily="2" charset="2"/>
              </a:rPr>
              <a:t>Plans for </a:t>
            </a:r>
            <a:r>
              <a:rPr lang="en-US" dirty="0" err="1" smtClean="0">
                <a:sym typeface="Wingdings" pitchFamily="2" charset="2"/>
              </a:rPr>
              <a:t>ArdEnvino</a:t>
            </a:r>
            <a:r>
              <a:rPr lang="en-US" dirty="0" smtClean="0">
                <a:sym typeface="Wingdings" pitchFamily="2" charset="2"/>
              </a:rPr>
              <a:t> v 2.0 </a:t>
            </a:r>
            <a:r>
              <a:rPr lang="en-US" dirty="0">
                <a:sym typeface="Wingdings" pitchFamily="2" charset="2"/>
              </a:rPr>
              <a:t>with </a:t>
            </a:r>
            <a:r>
              <a:rPr lang="en-US" dirty="0" err="1">
                <a:sym typeface="Wingdings" pitchFamily="2" charset="2"/>
              </a:rPr>
              <a:t>Arduino</a:t>
            </a:r>
            <a:r>
              <a:rPr lang="en-US" dirty="0">
                <a:sym typeface="Wingdings" pitchFamily="2" charset="2"/>
              </a:rPr>
              <a:t> Mega and </a:t>
            </a:r>
            <a:r>
              <a:rPr lang="en-US" dirty="0" err="1">
                <a:sym typeface="Wingdings" pitchFamily="2" charset="2"/>
              </a:rPr>
              <a:t>WiFi</a:t>
            </a:r>
            <a:r>
              <a:rPr lang="en-US" dirty="0">
                <a:sym typeface="Wingdings" pitchFamily="2" charset="2"/>
              </a:rPr>
              <a:t> Shield </a:t>
            </a:r>
          </a:p>
          <a:p>
            <a:pPr lvl="1"/>
            <a:r>
              <a:rPr lang="en-US" dirty="0">
                <a:sym typeface="Wingdings" pitchFamily="2" charset="2"/>
              </a:rPr>
              <a:t>No cables (</a:t>
            </a:r>
            <a:r>
              <a:rPr lang="en-US" dirty="0" err="1">
                <a:sym typeface="Wingdings" pitchFamily="2" charset="2"/>
              </a:rPr>
              <a:t>WiFi</a:t>
            </a:r>
            <a:r>
              <a:rPr lang="en-US" dirty="0">
                <a:sym typeface="Wingdings" pitchFamily="2" charset="2"/>
              </a:rPr>
              <a:t> connection with OPC)</a:t>
            </a:r>
          </a:p>
          <a:p>
            <a:pPr lvl="1"/>
            <a:r>
              <a:rPr lang="en-US" dirty="0">
                <a:sym typeface="Wingdings" pitchFamily="2" charset="2"/>
              </a:rPr>
              <a:t>Memory</a:t>
            </a:r>
          </a:p>
          <a:p>
            <a:r>
              <a:rPr lang="en-US" dirty="0" smtClean="0"/>
              <a:t>Plans for similar  system using Raspberry Pi</a:t>
            </a:r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32</a:t>
            </a:fld>
            <a:endParaRPr lang="el-G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A7FF6-88B2-4442-8A82-9D1A90C21255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6791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36104"/>
          </a:xfrm>
        </p:spPr>
        <p:txBody>
          <a:bodyPr/>
          <a:lstStyle/>
          <a:p>
            <a:r>
              <a:rPr lang="en-US" dirty="0" err="1" smtClean="0"/>
              <a:t>Arduino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/>
          <a:lstStyle/>
          <a:p>
            <a:r>
              <a:rPr lang="en-US" dirty="0" smtClean="0"/>
              <a:t>Microcontroller  </a:t>
            </a:r>
            <a:r>
              <a:rPr lang="en-US" dirty="0" smtClean="0">
                <a:sym typeface="Wingdings" pitchFamily="2" charset="2"/>
              </a:rPr>
              <a:t> Input and Output pins </a:t>
            </a:r>
          </a:p>
          <a:p>
            <a:r>
              <a:rPr lang="en-US" dirty="0" smtClean="0">
                <a:sym typeface="Wingdings" pitchFamily="2" charset="2"/>
              </a:rPr>
              <a:t>Variety of </a:t>
            </a:r>
            <a:r>
              <a:rPr lang="en-US" dirty="0" err="1" smtClean="0">
                <a:sym typeface="Wingdings" pitchFamily="2" charset="2"/>
              </a:rPr>
              <a:t>Arduino</a:t>
            </a:r>
            <a:r>
              <a:rPr lang="en-US" dirty="0" smtClean="0">
                <a:sym typeface="Wingdings" pitchFamily="2" charset="2"/>
              </a:rPr>
              <a:t> Boards (Mega, YUN, </a:t>
            </a:r>
            <a:r>
              <a:rPr lang="en-US" dirty="0" err="1" smtClean="0">
                <a:sym typeface="Wingdings" pitchFamily="2" charset="2"/>
              </a:rPr>
              <a:t>etc</a:t>
            </a:r>
            <a:r>
              <a:rPr lang="en-US" dirty="0" smtClean="0">
                <a:sym typeface="Wingdings" pitchFamily="2" charset="2"/>
              </a:rPr>
              <a:t>)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Arduino</a:t>
            </a:r>
            <a:r>
              <a:rPr lang="en-US" dirty="0" smtClean="0">
                <a:sym typeface="Wingdings" pitchFamily="2" charset="2"/>
              </a:rPr>
              <a:t> Mega: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ym typeface="Wingdings" pitchFamily="2" charset="2"/>
              </a:rPr>
              <a:t>54 digital pins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ym typeface="Wingdings" pitchFamily="2" charset="2"/>
              </a:rPr>
              <a:t>16 analog pins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ym typeface="Wingdings" pitchFamily="2" charset="2"/>
              </a:rPr>
              <a:t>USB port , power jack 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ym typeface="Wingdings" pitchFamily="2" charset="2"/>
              </a:rPr>
              <a:t>5,5V , 3.3V GND</a:t>
            </a:r>
          </a:p>
          <a:p>
            <a:pPr marL="393192" lvl="1" indent="0">
              <a:buNone/>
            </a:pPr>
            <a:r>
              <a:rPr lang="en-US" dirty="0" smtClean="0">
                <a:sym typeface="Wingdings" pitchFamily="2" charset="2"/>
              </a:rPr>
              <a:t>The </a:t>
            </a:r>
            <a:r>
              <a:rPr lang="en-US" dirty="0" err="1" smtClean="0">
                <a:sym typeface="Wingdings" pitchFamily="2" charset="2"/>
              </a:rPr>
              <a:t>Arduino</a:t>
            </a:r>
            <a:r>
              <a:rPr lang="en-US" dirty="0" smtClean="0">
                <a:sym typeface="Wingdings" pitchFamily="2" charset="2"/>
              </a:rPr>
              <a:t> Mega  used with Ethernet Shield </a:t>
            </a:r>
          </a:p>
          <a:p>
            <a:pPr marL="393192" lvl="1" indent="0">
              <a:buNone/>
            </a:pPr>
            <a:r>
              <a:rPr lang="en-US" dirty="0" smtClean="0">
                <a:sym typeface="Wingdings" pitchFamily="2" charset="2"/>
              </a:rPr>
              <a:t>Ethernet shield: allows to connect with Internet via RJ45 connection</a:t>
            </a:r>
          </a:p>
          <a:p>
            <a:pPr marL="393192" lvl="1" indent="0">
              <a:buNone/>
            </a:pPr>
            <a:endParaRPr lang="en-US" dirty="0">
              <a:sym typeface="Wingdings" pitchFamily="2" charset="2"/>
            </a:endParaRPr>
          </a:p>
          <a:p>
            <a:pPr marL="0" indent="0">
              <a:buNone/>
            </a:pPr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4</a:t>
            </a:fld>
            <a:endParaRPr lang="el-G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9AC5-E0D5-4387-8816-E7EB74178BC7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5266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908720"/>
          </a:xfrm>
        </p:spPr>
        <p:txBody>
          <a:bodyPr/>
          <a:lstStyle/>
          <a:p>
            <a:r>
              <a:rPr lang="en-US" dirty="0" err="1" smtClean="0"/>
              <a:t>Arduino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/>
          <a:lstStyle/>
          <a:p>
            <a:r>
              <a:rPr lang="en-US" dirty="0" err="1" smtClean="0"/>
              <a:t>Arduino</a:t>
            </a:r>
            <a:r>
              <a:rPr lang="en-US" dirty="0" smtClean="0"/>
              <a:t> Yun: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13 digital pins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6 analog pins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USB and micro USB connection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err="1" smtClean="0"/>
              <a:t>WiFi</a:t>
            </a:r>
            <a:r>
              <a:rPr lang="en-US" dirty="0" smtClean="0"/>
              <a:t> and Ethernet connectivity</a:t>
            </a:r>
          </a:p>
          <a:p>
            <a:pPr marL="393192" lvl="1" indent="0">
              <a:buNone/>
            </a:pPr>
            <a:endParaRPr lang="en-US" dirty="0" smtClean="0"/>
          </a:p>
          <a:p>
            <a:pPr lvl="1">
              <a:buFont typeface="Wingdings" pitchFamily="2" charset="2"/>
              <a:buChar char="Ø"/>
            </a:pPr>
            <a:endParaRPr lang="en-US" dirty="0" smtClean="0"/>
          </a:p>
          <a:p>
            <a:pPr marL="393192" lvl="1" indent="0">
              <a:buNone/>
            </a:pPr>
            <a:endParaRPr lang="el-G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764" y="3356992"/>
            <a:ext cx="3941204" cy="2223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68" y="5373216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Arduino</a:t>
            </a:r>
            <a:r>
              <a:rPr lang="en-US" dirty="0" smtClean="0"/>
              <a:t> YUN</a:t>
            </a:r>
          </a:p>
        </p:txBody>
      </p:sp>
      <p:pic>
        <p:nvPicPr>
          <p:cNvPr id="1026" name="Picture 2" descr="C:\Users\George\Desktop\meg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702050"/>
            <a:ext cx="2981325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36096" y="537321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Arduino</a:t>
            </a:r>
            <a:r>
              <a:rPr lang="en-US" dirty="0" smtClean="0"/>
              <a:t> Mega</a:t>
            </a:r>
            <a:endParaRPr lang="el-GR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5</a:t>
            </a:fld>
            <a:endParaRPr lang="el-GR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16BD-2AD3-48FB-9A64-B218AA8D8E31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7054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Sensors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/>
          <a:lstStyle/>
          <a:p>
            <a:r>
              <a:rPr lang="en-US" dirty="0" smtClean="0"/>
              <a:t>Total of 5 sensors was used</a:t>
            </a:r>
          </a:p>
          <a:p>
            <a:pPr lvl="1"/>
            <a:r>
              <a:rPr lang="en-US" dirty="0" smtClean="0"/>
              <a:t>1 Digital Temperature, Humidity and Pressure Sensor</a:t>
            </a:r>
          </a:p>
          <a:p>
            <a:pPr marL="393192" lvl="1" indent="0">
              <a:buNone/>
            </a:pPr>
            <a:r>
              <a:rPr lang="en-US" dirty="0" smtClean="0"/>
              <a:t>	(BME280)</a:t>
            </a:r>
          </a:p>
          <a:p>
            <a:pPr lvl="1"/>
            <a:r>
              <a:rPr lang="en-US" dirty="0" smtClean="0"/>
              <a:t>2 Digital Temperature and Pressure Sensors (BMP085, MPL3115A2)</a:t>
            </a:r>
          </a:p>
          <a:p>
            <a:pPr lvl="1"/>
            <a:r>
              <a:rPr lang="en-US" dirty="0" smtClean="0"/>
              <a:t>1 Analog Pressure Sensor (MPX5700AP)</a:t>
            </a:r>
          </a:p>
          <a:p>
            <a:pPr lvl="1"/>
            <a:r>
              <a:rPr lang="en-US" dirty="0" smtClean="0"/>
              <a:t>1 Digital Temperature and Humidity Sensor (DHT22)</a:t>
            </a:r>
          </a:p>
          <a:p>
            <a:pPr marL="393192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6</a:t>
            </a:fld>
            <a:endParaRPr lang="el-G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F5010-7A7C-4A54-9416-DE38B158B33D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5374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36104"/>
          </a:xfrm>
        </p:spPr>
        <p:txBody>
          <a:bodyPr/>
          <a:lstStyle/>
          <a:p>
            <a:r>
              <a:rPr lang="en-US" dirty="0" smtClean="0"/>
              <a:t>BME280 Sensor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/>
          <a:lstStyle/>
          <a:p>
            <a:r>
              <a:rPr lang="en-US" dirty="0" smtClean="0"/>
              <a:t>Digital Sensor: Pressure, Temperature and Humidity</a:t>
            </a:r>
          </a:p>
          <a:p>
            <a:endParaRPr lang="en-US" dirty="0"/>
          </a:p>
          <a:p>
            <a:r>
              <a:rPr lang="en-US" dirty="0" smtClean="0"/>
              <a:t>High Precision: Temperature</a:t>
            </a:r>
            <a:r>
              <a:rPr lang="el-GR" dirty="0" smtClean="0"/>
              <a:t>±0,5</a:t>
            </a:r>
            <a:r>
              <a:rPr lang="en-US" dirty="0" smtClean="0"/>
              <a:t> </a:t>
            </a:r>
            <a:r>
              <a:rPr lang="en-US" dirty="0"/>
              <a:t>C,</a:t>
            </a:r>
            <a:r>
              <a:rPr lang="el-GR" dirty="0"/>
              <a:t> </a:t>
            </a:r>
            <a:r>
              <a:rPr lang="en-US" dirty="0"/>
              <a:t>Pressure</a:t>
            </a:r>
            <a:r>
              <a:rPr lang="el-GR" dirty="0"/>
              <a:t> </a:t>
            </a:r>
            <a:r>
              <a:rPr lang="el-GR" dirty="0" smtClean="0"/>
              <a:t>±</a:t>
            </a:r>
            <a:r>
              <a:rPr lang="en-US" dirty="0"/>
              <a:t>10 Pa </a:t>
            </a:r>
            <a:r>
              <a:rPr lang="en-US" dirty="0" smtClean="0"/>
              <a:t>, Humidity </a:t>
            </a:r>
            <a:r>
              <a:rPr lang="el-GR" dirty="0" smtClean="0"/>
              <a:t>±</a:t>
            </a:r>
            <a:r>
              <a:rPr lang="en-US" dirty="0" smtClean="0"/>
              <a:t>2%</a:t>
            </a:r>
          </a:p>
          <a:p>
            <a:r>
              <a:rPr lang="en-US" dirty="0" smtClean="0"/>
              <a:t>Low Cost: ~14 Euros/ sensor</a:t>
            </a:r>
            <a:endParaRPr lang="en-US" dirty="0"/>
          </a:p>
          <a:p>
            <a:r>
              <a:rPr lang="en-US" dirty="0" smtClean="0"/>
              <a:t>Communication via I</a:t>
            </a:r>
            <a:r>
              <a:rPr lang="en-US" baseline="30000" dirty="0" smtClean="0"/>
              <a:t>2</a:t>
            </a:r>
            <a:r>
              <a:rPr lang="en-US" dirty="0"/>
              <a:t>C</a:t>
            </a:r>
            <a:r>
              <a:rPr lang="en-US" dirty="0" smtClean="0"/>
              <a:t> Protocol and SPI</a:t>
            </a:r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l-G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05064"/>
            <a:ext cx="2936353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7</a:t>
            </a:fld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ABFE-1CF9-4D8F-9DFC-57EBAC61E1D2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9082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823"/>
            <a:ext cx="8229600" cy="966905"/>
          </a:xfrm>
        </p:spPr>
        <p:txBody>
          <a:bodyPr/>
          <a:lstStyle/>
          <a:p>
            <a:r>
              <a:rPr lang="en-US" dirty="0" smtClean="0"/>
              <a:t>BMP085 Sensor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/>
          <a:lstStyle/>
          <a:p>
            <a:r>
              <a:rPr lang="en-US" dirty="0" smtClean="0"/>
              <a:t>Digital Sensor: Pressure and Temperature</a:t>
            </a:r>
          </a:p>
          <a:p>
            <a:endParaRPr lang="en-US" dirty="0"/>
          </a:p>
          <a:p>
            <a:r>
              <a:rPr lang="en-US" dirty="0" smtClean="0"/>
              <a:t>High Precision: Pressure ±1 mbar, Temperature ± 1 </a:t>
            </a:r>
            <a:r>
              <a:rPr lang="en-US" baseline="30000" dirty="0" smtClean="0"/>
              <a:t>0</a:t>
            </a:r>
            <a:r>
              <a:rPr lang="en-US" dirty="0" smtClean="0"/>
              <a:t>c</a:t>
            </a:r>
          </a:p>
          <a:p>
            <a:endParaRPr lang="en-US" dirty="0"/>
          </a:p>
          <a:p>
            <a:r>
              <a:rPr lang="en-US" dirty="0" smtClean="0"/>
              <a:t>Communication via I</a:t>
            </a:r>
            <a:r>
              <a:rPr lang="en-US" baseline="30000" dirty="0" smtClean="0"/>
              <a:t>2</a:t>
            </a:r>
            <a:r>
              <a:rPr lang="en-US" dirty="0" smtClean="0"/>
              <a:t>C protocol</a:t>
            </a:r>
          </a:p>
          <a:p>
            <a:endParaRPr lang="en-US" dirty="0"/>
          </a:p>
          <a:p>
            <a:r>
              <a:rPr lang="en-US" dirty="0" smtClean="0"/>
              <a:t>Here we used the Atmel AVR4201 board</a:t>
            </a:r>
          </a:p>
          <a:p>
            <a:endParaRPr lang="en-US" dirty="0"/>
          </a:p>
          <a:p>
            <a:endParaRPr lang="el-GR" dirty="0"/>
          </a:p>
        </p:txBody>
      </p:sp>
      <p:pic>
        <p:nvPicPr>
          <p:cNvPr id="4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755576" y="4376244"/>
            <a:ext cx="2592000" cy="2365124"/>
          </a:xfrm>
          <a:prstGeom prst="rect">
            <a:avLst/>
          </a:prstGeom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1265" y="2737944"/>
            <a:ext cx="1885950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8</a:t>
            </a:fld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32B-78A2-4995-BECA-1CA2C840C5CA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5378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MPL3115A2 Sensor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/>
          <a:lstStyle/>
          <a:p>
            <a:r>
              <a:rPr lang="en-US" dirty="0" smtClean="0"/>
              <a:t>Digital sensor pressure and temperature</a:t>
            </a:r>
          </a:p>
          <a:p>
            <a:endParaRPr lang="en-US" dirty="0"/>
          </a:p>
          <a:p>
            <a:r>
              <a:rPr lang="en-US" dirty="0"/>
              <a:t>High Precision: Pressure </a:t>
            </a:r>
            <a:r>
              <a:rPr lang="en-US" dirty="0" smtClean="0"/>
              <a:t>±4 </a:t>
            </a:r>
            <a:r>
              <a:rPr lang="en-US" dirty="0"/>
              <a:t>mbar, Temperature ± 1 </a:t>
            </a:r>
            <a:r>
              <a:rPr lang="en-US" baseline="30000" dirty="0" smtClean="0"/>
              <a:t>0</a:t>
            </a:r>
            <a:r>
              <a:rPr lang="en-US" dirty="0" smtClean="0"/>
              <a:t>c</a:t>
            </a:r>
          </a:p>
          <a:p>
            <a:endParaRPr lang="en-US" dirty="0"/>
          </a:p>
          <a:p>
            <a:r>
              <a:rPr lang="en-US" dirty="0" smtClean="0"/>
              <a:t>Communication via I</a:t>
            </a:r>
            <a:r>
              <a:rPr lang="en-US" baseline="30000" dirty="0" smtClean="0"/>
              <a:t>2</a:t>
            </a:r>
            <a:r>
              <a:rPr lang="en-US" dirty="0" smtClean="0"/>
              <a:t>C protocol </a:t>
            </a:r>
          </a:p>
          <a:p>
            <a:endParaRPr lang="en-US" dirty="0"/>
          </a:p>
          <a:p>
            <a:r>
              <a:rPr lang="en-US" dirty="0" smtClean="0"/>
              <a:t>Here we used the </a:t>
            </a:r>
            <a:r>
              <a:rPr lang="en-US" dirty="0" err="1" smtClean="0"/>
              <a:t>Xtrinsic</a:t>
            </a:r>
            <a:r>
              <a:rPr lang="en-US" dirty="0" smtClean="0"/>
              <a:t> Sensor Board by Element14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437112"/>
            <a:ext cx="1657350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279" y="4298445"/>
            <a:ext cx="3312368" cy="207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George Bakas                                                                             National Technical University of Athens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F265-FA71-4224-852E-977A112D102A}" type="slidenum">
              <a:rPr lang="el-GR" smtClean="0"/>
              <a:t>9</a:t>
            </a:fld>
            <a:endParaRPr lang="el-G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04143-E9C9-40A5-B75F-D6113DFD8402}" type="datetime1">
              <a:rPr lang="el-GR" smtClean="0"/>
              <a:t>13/9/2016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9668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419</TotalTime>
  <Words>1040</Words>
  <Application>Microsoft Office PowerPoint</Application>
  <PresentationFormat>On-screen Show (4:3)</PresentationFormat>
  <Paragraphs>257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Flow</vt:lpstr>
      <vt:lpstr>PowerPoint Presentation</vt:lpstr>
      <vt:lpstr>PowerPoint Presentation</vt:lpstr>
      <vt:lpstr>Introduction</vt:lpstr>
      <vt:lpstr>Arduino</vt:lpstr>
      <vt:lpstr>Arduino</vt:lpstr>
      <vt:lpstr>Sensors</vt:lpstr>
      <vt:lpstr>BME280 Sensor</vt:lpstr>
      <vt:lpstr>BMP085 Sensor</vt:lpstr>
      <vt:lpstr>MPL3115A2 Sensor</vt:lpstr>
      <vt:lpstr>MPX5700AP</vt:lpstr>
      <vt:lpstr>DHT22 Sensor</vt:lpstr>
      <vt:lpstr>OPC Protocol </vt:lpstr>
      <vt:lpstr>WinCC_OA</vt:lpstr>
      <vt:lpstr>Conclusions for Arduino/Sensors </vt:lpstr>
      <vt:lpstr>Data 5/2016 during test beam</vt:lpstr>
      <vt:lpstr>WinCC_OA Panels Online</vt:lpstr>
      <vt:lpstr>Data offline during May/June TB</vt:lpstr>
      <vt:lpstr>Data offline during May/June TB</vt:lpstr>
      <vt:lpstr>Data offline during May/June TB</vt:lpstr>
      <vt:lpstr>Printed Circuit Board</vt:lpstr>
      <vt:lpstr>ArdEnvino </vt:lpstr>
      <vt:lpstr>ArdEnvino</vt:lpstr>
      <vt:lpstr>PowerPoint Presentation</vt:lpstr>
      <vt:lpstr>PowerPoint Presentation</vt:lpstr>
      <vt:lpstr>PowerPoint Presentation</vt:lpstr>
      <vt:lpstr>WinCC_OA Panels (August 2016 Test Beam)</vt:lpstr>
      <vt:lpstr>WinCC_OA Panels (August 2016 Test Beam)</vt:lpstr>
      <vt:lpstr>WinCC_OA Panels (August 2016 Test Beam)</vt:lpstr>
      <vt:lpstr>WinCC_OA Panels (August 2016 Test Beam)</vt:lpstr>
      <vt:lpstr>WinCC_OA Panels (August 2016 Test Beam)</vt:lpstr>
      <vt:lpstr>Conclusions</vt:lpstr>
      <vt:lpstr>Future of ArdEnvino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</dc:creator>
  <cp:lastModifiedBy>George</cp:lastModifiedBy>
  <cp:revision>57</cp:revision>
  <dcterms:created xsi:type="dcterms:W3CDTF">2016-09-09T15:41:49Z</dcterms:created>
  <dcterms:modified xsi:type="dcterms:W3CDTF">2016-09-13T08:56:15Z</dcterms:modified>
</cp:coreProperties>
</file>