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74" r:id="rId3"/>
    <p:sldId id="261" r:id="rId4"/>
    <p:sldId id="262" r:id="rId5"/>
    <p:sldId id="263" r:id="rId6"/>
    <p:sldId id="264" r:id="rId7"/>
    <p:sldId id="269" r:id="rId8"/>
    <p:sldId id="272" r:id="rId9"/>
    <p:sldId id="271" r:id="rId10"/>
    <p:sldId id="273" r:id="rId11"/>
    <p:sldId id="279" r:id="rId12"/>
    <p:sldId id="276" r:id="rId13"/>
    <p:sldId id="275" r:id="rId14"/>
    <p:sldId id="277" r:id="rId15"/>
    <p:sldId id="278" r:id="rId16"/>
    <p:sldId id="282" r:id="rId17"/>
    <p:sldId id="281" r:id="rId18"/>
    <p:sldId id="280" r:id="rId19"/>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55" d="100"/>
          <a:sy n="55" d="100"/>
        </p:scale>
        <p:origin x="-115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fld id="{250756BA-7E0B-40DA-B96B-363C670E688F}" type="datetimeFigureOut">
              <a:rPr lang="el-GR" smtClean="0"/>
              <a:pPr/>
              <a:t>14/9/2016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CA6ABC0C-FF85-4ADB-A3F6-CE34F845B320}"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250756BA-7E0B-40DA-B96B-363C670E688F}" type="datetimeFigureOut">
              <a:rPr lang="el-GR" smtClean="0"/>
              <a:pPr/>
              <a:t>14/9/2016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CA6ABC0C-FF85-4ADB-A3F6-CE34F845B320}"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250756BA-7E0B-40DA-B96B-363C670E688F}" type="datetimeFigureOut">
              <a:rPr lang="el-GR" smtClean="0"/>
              <a:pPr/>
              <a:t>14/9/2016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CA6ABC0C-FF85-4ADB-A3F6-CE34F845B320}"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250756BA-7E0B-40DA-B96B-363C670E688F}" type="datetimeFigureOut">
              <a:rPr lang="el-GR" smtClean="0"/>
              <a:pPr/>
              <a:t>14/9/2016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CA6ABC0C-FF85-4ADB-A3F6-CE34F845B320}"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0756BA-7E0B-40DA-B96B-363C670E688F}" type="datetimeFigureOut">
              <a:rPr lang="el-GR" smtClean="0"/>
              <a:pPr/>
              <a:t>14/9/2016</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CA6ABC0C-FF85-4ADB-A3F6-CE34F845B320}"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fld id="{250756BA-7E0B-40DA-B96B-363C670E688F}" type="datetimeFigureOut">
              <a:rPr lang="el-GR" smtClean="0"/>
              <a:pPr/>
              <a:t>14/9/2016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CA6ABC0C-FF85-4ADB-A3F6-CE34F845B320}"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fld id="{250756BA-7E0B-40DA-B96B-363C670E688F}" type="datetimeFigureOut">
              <a:rPr lang="el-GR" smtClean="0"/>
              <a:pPr/>
              <a:t>14/9/2016</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CA6ABC0C-FF85-4ADB-A3F6-CE34F845B320}"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fld id="{250756BA-7E0B-40DA-B96B-363C670E688F}" type="datetimeFigureOut">
              <a:rPr lang="el-GR" smtClean="0"/>
              <a:pPr/>
              <a:t>14/9/2016</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CA6ABC0C-FF85-4ADB-A3F6-CE34F845B320}"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0756BA-7E0B-40DA-B96B-363C670E688F}" type="datetimeFigureOut">
              <a:rPr lang="el-GR" smtClean="0"/>
              <a:pPr/>
              <a:t>14/9/2016</a:t>
            </a:fld>
            <a:endParaRPr lang="el-GR"/>
          </a:p>
        </p:txBody>
      </p:sp>
      <p:sp>
        <p:nvSpPr>
          <p:cNvPr id="3" name="Footer Placeholder 2"/>
          <p:cNvSpPr>
            <a:spLocks noGrp="1"/>
          </p:cNvSpPr>
          <p:nvPr>
            <p:ph type="ftr" sz="quarter" idx="11"/>
          </p:nvPr>
        </p:nvSpPr>
        <p:spPr/>
        <p:txBody>
          <a:bodyPr/>
          <a:lstStyle/>
          <a:p>
            <a:endParaRPr lang="el-GR" dirty="0"/>
          </a:p>
        </p:txBody>
      </p:sp>
      <p:sp>
        <p:nvSpPr>
          <p:cNvPr id="4" name="Slide Number Placeholder 3"/>
          <p:cNvSpPr>
            <a:spLocks noGrp="1"/>
          </p:cNvSpPr>
          <p:nvPr>
            <p:ph type="sldNum" sz="quarter" idx="12"/>
          </p:nvPr>
        </p:nvSpPr>
        <p:spPr/>
        <p:txBody>
          <a:bodyPr/>
          <a:lstStyle/>
          <a:p>
            <a:fld id="{CA6ABC0C-FF85-4ADB-A3F6-CE34F845B320}"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0756BA-7E0B-40DA-B96B-363C670E688F}" type="datetimeFigureOut">
              <a:rPr lang="el-GR" smtClean="0"/>
              <a:pPr/>
              <a:t>14/9/2016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CA6ABC0C-FF85-4ADB-A3F6-CE34F845B320}"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0756BA-7E0B-40DA-B96B-363C670E688F}" type="datetimeFigureOut">
              <a:rPr lang="el-GR" smtClean="0"/>
              <a:pPr/>
              <a:t>14/9/2016</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CA6ABC0C-FF85-4ADB-A3F6-CE34F845B320}"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0756BA-7E0B-40DA-B96B-363C670E688F}" type="datetimeFigureOut">
              <a:rPr lang="el-GR" smtClean="0"/>
              <a:pPr/>
              <a:t>14/9/2016</a:t>
            </a:fld>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6ABC0C-FF85-4ADB-A3F6-CE34F845B320}" type="slidenum">
              <a:rPr lang="el-GR" smtClean="0"/>
              <a:pPr/>
              <a:t>‹#›</a:t>
            </a:fld>
            <a:endParaRPr lang="el-GR"/>
          </a:p>
        </p:txBody>
      </p:sp>
      <p:sp>
        <p:nvSpPr>
          <p:cNvPr id="7" name="TextBox 6"/>
          <p:cNvSpPr txBox="1"/>
          <p:nvPr userDrawn="1"/>
        </p:nvSpPr>
        <p:spPr>
          <a:xfrm>
            <a:off x="-36512" y="6597352"/>
            <a:ext cx="4608512" cy="261610"/>
          </a:xfrm>
          <a:prstGeom prst="rect">
            <a:avLst/>
          </a:prstGeom>
          <a:noFill/>
        </p:spPr>
        <p:txBody>
          <a:bodyPr wrap="square" rtlCol="0">
            <a:spAutoFit/>
          </a:bodyPr>
          <a:lstStyle/>
          <a:p>
            <a:r>
              <a:rPr lang="en-US" sz="1100" dirty="0" smtClean="0">
                <a:solidFill>
                  <a:schemeClr val="bg1">
                    <a:lumMod val="50000"/>
                  </a:schemeClr>
                </a:solidFill>
              </a:rPr>
              <a:t>G. Fanourakis, S. Tzamarias – RD51</a:t>
            </a:r>
            <a:r>
              <a:rPr lang="en-US" sz="1100" baseline="0" dirty="0" smtClean="0">
                <a:solidFill>
                  <a:schemeClr val="bg1">
                    <a:lumMod val="50000"/>
                  </a:schemeClr>
                </a:solidFill>
              </a:rPr>
              <a:t> </a:t>
            </a:r>
            <a:r>
              <a:rPr lang="en-US" sz="1100" baseline="0" dirty="0" err="1" smtClean="0">
                <a:solidFill>
                  <a:schemeClr val="bg1">
                    <a:lumMod val="50000"/>
                  </a:schemeClr>
                </a:solidFill>
              </a:rPr>
              <a:t>Aveiro</a:t>
            </a:r>
            <a:r>
              <a:rPr lang="en-US" sz="1100" baseline="0" dirty="0" smtClean="0">
                <a:solidFill>
                  <a:schemeClr val="bg1">
                    <a:lumMod val="50000"/>
                  </a:schemeClr>
                </a:solidFill>
              </a:rPr>
              <a:t> meeting Sept 2016</a:t>
            </a:r>
            <a:endParaRPr lang="el-GR" sz="1100" dirty="0">
              <a:solidFill>
                <a:schemeClr val="bg1">
                  <a:lumMod val="50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a:grpSpLocks/>
          </p:cNvGrpSpPr>
          <p:nvPr/>
        </p:nvGrpSpPr>
        <p:grpSpPr bwMode="auto">
          <a:xfrm>
            <a:off x="0" y="0"/>
            <a:ext cx="6129338" cy="1250950"/>
            <a:chOff x="0" y="0"/>
            <a:chExt cx="3861" cy="788"/>
          </a:xfrm>
        </p:grpSpPr>
        <p:pic>
          <p:nvPicPr>
            <p:cNvPr id="5" name="Picture 5" descr="demo_logo"/>
            <p:cNvPicPr>
              <a:picLocks noChangeAspect="1" noChangeArrowheads="1"/>
            </p:cNvPicPr>
            <p:nvPr/>
          </p:nvPicPr>
          <p:blipFill>
            <a:blip r:embed="rId2" cstate="print"/>
            <a:srcRect/>
            <a:stretch>
              <a:fillRect/>
            </a:stretch>
          </p:blipFill>
          <p:spPr bwMode="auto">
            <a:xfrm>
              <a:off x="0" y="0"/>
              <a:ext cx="3861" cy="602"/>
            </a:xfrm>
            <a:prstGeom prst="rect">
              <a:avLst/>
            </a:prstGeom>
            <a:noFill/>
          </p:spPr>
        </p:pic>
        <p:sp>
          <p:nvSpPr>
            <p:cNvPr id="6" name="Text Box 6"/>
            <p:cNvSpPr txBox="1">
              <a:spLocks noChangeArrowheads="1"/>
            </p:cNvSpPr>
            <p:nvPr/>
          </p:nvSpPr>
          <p:spPr bwMode="auto">
            <a:xfrm>
              <a:off x="584" y="575"/>
              <a:ext cx="3169" cy="213"/>
            </a:xfrm>
            <a:prstGeom prst="rect">
              <a:avLst/>
            </a:prstGeom>
            <a:noFill/>
            <a:ln w="9525">
              <a:noFill/>
              <a:miter lim="800000"/>
              <a:headEnd/>
              <a:tailEnd/>
            </a:ln>
            <a:effectLst/>
          </p:spPr>
          <p:txBody>
            <a:bodyPr wrap="square">
              <a:spAutoFit/>
            </a:bodyPr>
            <a:lstStyle/>
            <a:p>
              <a:pPr>
                <a:spcBef>
                  <a:spcPct val="50000"/>
                </a:spcBef>
              </a:pPr>
              <a:r>
                <a:rPr lang="en-US" sz="1600" b="1" dirty="0">
                  <a:latin typeface="Verdana" pitchFamily="34" charset="0"/>
                </a:rPr>
                <a:t>Institute of Nuclear </a:t>
              </a:r>
              <a:r>
                <a:rPr lang="en-US" sz="1600" b="1" dirty="0" smtClean="0">
                  <a:latin typeface="Verdana" pitchFamily="34" charset="0"/>
                </a:rPr>
                <a:t>and Particle Physics</a:t>
              </a:r>
              <a:endParaRPr lang="el-GR" sz="1600" b="1" dirty="0">
                <a:latin typeface="Verdana" pitchFamily="34" charset="0"/>
              </a:endParaRPr>
            </a:p>
          </p:txBody>
        </p:sp>
      </p:grpSp>
      <p:grpSp>
        <p:nvGrpSpPr>
          <p:cNvPr id="3" name="Group 12"/>
          <p:cNvGrpSpPr>
            <a:grpSpLocks/>
          </p:cNvGrpSpPr>
          <p:nvPr/>
        </p:nvGrpSpPr>
        <p:grpSpPr bwMode="auto">
          <a:xfrm>
            <a:off x="155112" y="1416474"/>
            <a:ext cx="8815388" cy="2621508"/>
            <a:chOff x="20" y="769"/>
            <a:chExt cx="5553" cy="930"/>
          </a:xfrm>
        </p:grpSpPr>
        <p:pic>
          <p:nvPicPr>
            <p:cNvPr id="8" name="TextBox 12"/>
            <p:cNvPicPr>
              <a:picLocks noChangeArrowheads="1"/>
            </p:cNvPicPr>
            <p:nvPr/>
          </p:nvPicPr>
          <p:blipFill>
            <a:blip r:embed="rId3" cstate="print"/>
            <a:srcRect/>
            <a:stretch>
              <a:fillRect/>
            </a:stretch>
          </p:blipFill>
          <p:spPr bwMode="auto">
            <a:xfrm>
              <a:off x="20" y="769"/>
              <a:ext cx="5553" cy="930"/>
            </a:xfrm>
            <a:prstGeom prst="rect">
              <a:avLst/>
            </a:prstGeom>
            <a:noFill/>
          </p:spPr>
        </p:pic>
        <p:sp>
          <p:nvSpPr>
            <p:cNvPr id="9" name="Text Box 3"/>
            <p:cNvSpPr txBox="1">
              <a:spLocks noChangeArrowheads="1"/>
            </p:cNvSpPr>
            <p:nvPr/>
          </p:nvSpPr>
          <p:spPr bwMode="auto">
            <a:xfrm>
              <a:off x="227" y="1003"/>
              <a:ext cx="5120" cy="557"/>
            </a:xfrm>
            <a:prstGeom prst="rect">
              <a:avLst/>
            </a:prstGeom>
            <a:noFill/>
            <a:ln w="50800">
              <a:noFill/>
              <a:miter lim="800000"/>
              <a:headEnd/>
              <a:tailEnd/>
            </a:ln>
            <a:effectLst/>
          </p:spPr>
          <p:txBody>
            <a:bodyPr wrap="square">
              <a:spAutoFit/>
            </a:bodyPr>
            <a:lstStyle/>
            <a:p>
              <a:pPr algn="ctr"/>
              <a:r>
                <a:rPr lang="en-US" sz="3200" b="1" dirty="0" smtClean="0">
                  <a:solidFill>
                    <a:schemeClr val="bg1"/>
                  </a:solidFill>
                  <a:latin typeface="Times New Roman" pitchFamily="18" charset="0"/>
                </a:rPr>
                <a:t>Tests of a MM octant prototype towards </a:t>
              </a:r>
            </a:p>
            <a:p>
              <a:pPr algn="ctr"/>
              <a:r>
                <a:rPr lang="en-US" sz="3200" b="1" dirty="0" smtClean="0">
                  <a:solidFill>
                    <a:schemeClr val="bg1"/>
                  </a:solidFill>
                  <a:latin typeface="Times New Roman" pitchFamily="18" charset="0"/>
                </a:rPr>
                <a:t>a Micromegas TPC Polarimeter</a:t>
              </a:r>
            </a:p>
            <a:p>
              <a:pPr algn="ctr"/>
              <a:r>
                <a:rPr lang="en-US" sz="3200" b="1" dirty="0" smtClean="0">
                  <a:solidFill>
                    <a:schemeClr val="bg1"/>
                  </a:solidFill>
                  <a:latin typeface="Times New Roman" pitchFamily="18" charset="0"/>
                </a:rPr>
                <a:t>for </a:t>
              </a:r>
              <a:r>
                <a:rPr lang="en-US" sz="3200" b="1" dirty="0" err="1" smtClean="0">
                  <a:solidFill>
                    <a:schemeClr val="bg1"/>
                  </a:solidFill>
                  <a:latin typeface="Times New Roman" pitchFamily="18" charset="0"/>
                </a:rPr>
                <a:t>srEDM</a:t>
              </a:r>
              <a:endParaRPr lang="en-US" sz="3200" b="1" dirty="0">
                <a:solidFill>
                  <a:schemeClr val="bg1"/>
                </a:solidFill>
                <a:latin typeface="Times New Roman" pitchFamily="18" charset="0"/>
              </a:endParaRPr>
            </a:p>
          </p:txBody>
        </p:sp>
      </p:grpSp>
      <p:sp>
        <p:nvSpPr>
          <p:cNvPr id="10" name="Text Box 4"/>
          <p:cNvSpPr txBox="1">
            <a:spLocks noChangeArrowheads="1"/>
          </p:cNvSpPr>
          <p:nvPr/>
        </p:nvSpPr>
        <p:spPr bwMode="auto">
          <a:xfrm>
            <a:off x="472281" y="4179862"/>
            <a:ext cx="8199437" cy="1077218"/>
          </a:xfrm>
          <a:prstGeom prst="rect">
            <a:avLst/>
          </a:prstGeom>
          <a:noFill/>
          <a:ln w="57150">
            <a:noFill/>
            <a:miter lim="800000"/>
            <a:headEnd/>
            <a:tailEnd/>
          </a:ln>
          <a:effectLst/>
        </p:spPr>
        <p:txBody>
          <a:bodyPr>
            <a:spAutoFit/>
          </a:bodyPr>
          <a:lstStyle/>
          <a:p>
            <a:pPr algn="ctr">
              <a:spcBef>
                <a:spcPts val="1200"/>
              </a:spcBef>
            </a:pPr>
            <a:r>
              <a:rPr lang="en-US" sz="1600" b="1" dirty="0">
                <a:latin typeface="Verdana" pitchFamily="34" charset="0"/>
              </a:rPr>
              <a:t>George </a:t>
            </a:r>
            <a:r>
              <a:rPr lang="en-US" sz="1600" b="1" dirty="0" smtClean="0">
                <a:latin typeface="Verdana" pitchFamily="34" charset="0"/>
              </a:rPr>
              <a:t>Fanourakis</a:t>
            </a:r>
            <a:r>
              <a:rPr lang="en-US" sz="1600" b="1" baseline="30000" dirty="0" smtClean="0">
                <a:latin typeface="Verdana" pitchFamily="34" charset="0"/>
              </a:rPr>
              <a:t>1</a:t>
            </a:r>
            <a:r>
              <a:rPr lang="en-US" sz="1600" b="1" dirty="0" smtClean="0">
                <a:latin typeface="Verdana" pitchFamily="34" charset="0"/>
              </a:rPr>
              <a:t>, Spyros Tzamarias</a:t>
            </a:r>
            <a:r>
              <a:rPr lang="en-US" sz="1600" b="1" baseline="30000" dirty="0" smtClean="0">
                <a:latin typeface="Verdana" pitchFamily="34" charset="0"/>
              </a:rPr>
              <a:t>2</a:t>
            </a:r>
          </a:p>
          <a:p>
            <a:pPr algn="ctr">
              <a:spcBef>
                <a:spcPts val="1200"/>
              </a:spcBef>
            </a:pPr>
            <a:r>
              <a:rPr lang="en-US" sz="1400" b="1" baseline="30000" dirty="0" smtClean="0">
                <a:latin typeface="Verdana" pitchFamily="34" charset="0"/>
              </a:rPr>
              <a:t>1</a:t>
            </a:r>
            <a:r>
              <a:rPr lang="en-US" sz="1400" b="1" dirty="0" smtClean="0">
                <a:latin typeface="Verdana" pitchFamily="34" charset="0"/>
              </a:rPr>
              <a:t>N.C.S.R. “Demokritos” </a:t>
            </a:r>
          </a:p>
          <a:p>
            <a:pPr algn="ctr">
              <a:spcBef>
                <a:spcPts val="1200"/>
              </a:spcBef>
            </a:pPr>
            <a:r>
              <a:rPr lang="en-US" sz="1400" b="1" baseline="30000" dirty="0" smtClean="0">
                <a:latin typeface="Verdana" pitchFamily="34" charset="0"/>
              </a:rPr>
              <a:t>2</a:t>
            </a:r>
            <a:r>
              <a:rPr lang="en-US" sz="1400" b="1" dirty="0" smtClean="0">
                <a:latin typeface="Verdana" pitchFamily="34" charset="0"/>
              </a:rPr>
              <a:t>Aristotle University of Thessaloniki</a:t>
            </a:r>
            <a:endParaRPr lang="en-US" sz="1400" b="1" dirty="0">
              <a:latin typeface="Verdan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G_20160817_194744-sm.jpg"/>
          <p:cNvPicPr>
            <a:picLocks noChangeAspect="1"/>
          </p:cNvPicPr>
          <p:nvPr/>
        </p:nvPicPr>
        <p:blipFill>
          <a:blip r:embed="rId2" cstate="print"/>
          <a:stretch>
            <a:fillRect/>
          </a:stretch>
        </p:blipFill>
        <p:spPr>
          <a:xfrm>
            <a:off x="437071" y="209671"/>
            <a:ext cx="3565585" cy="2182778"/>
          </a:xfrm>
          <a:prstGeom prst="rect">
            <a:avLst/>
          </a:prstGeom>
        </p:spPr>
      </p:pic>
      <p:pic>
        <p:nvPicPr>
          <p:cNvPr id="4" name="Picture 3" descr="IMG_20160817_194759-sm.jpg"/>
          <p:cNvPicPr>
            <a:picLocks noChangeAspect="1"/>
          </p:cNvPicPr>
          <p:nvPr/>
        </p:nvPicPr>
        <p:blipFill>
          <a:blip r:embed="rId3" cstate="print"/>
          <a:stretch>
            <a:fillRect/>
          </a:stretch>
        </p:blipFill>
        <p:spPr>
          <a:xfrm>
            <a:off x="4744530" y="257475"/>
            <a:ext cx="3727726" cy="2192428"/>
          </a:xfrm>
          <a:prstGeom prst="rect">
            <a:avLst/>
          </a:prstGeom>
        </p:spPr>
      </p:pic>
      <p:pic>
        <p:nvPicPr>
          <p:cNvPr id="5" name="Picture 4" descr="IMG_20160818_095806-sm.jpg"/>
          <p:cNvPicPr>
            <a:picLocks noChangeAspect="1"/>
          </p:cNvPicPr>
          <p:nvPr/>
        </p:nvPicPr>
        <p:blipFill>
          <a:blip r:embed="rId4" cstate="print"/>
          <a:stretch>
            <a:fillRect/>
          </a:stretch>
        </p:blipFill>
        <p:spPr>
          <a:xfrm>
            <a:off x="431323" y="2497349"/>
            <a:ext cx="3416058" cy="2048338"/>
          </a:xfrm>
          <a:prstGeom prst="rect">
            <a:avLst/>
          </a:prstGeom>
        </p:spPr>
      </p:pic>
      <p:pic>
        <p:nvPicPr>
          <p:cNvPr id="6" name="Picture 5" descr="IMG_20160816_062205-sm.jpg"/>
          <p:cNvPicPr>
            <a:picLocks noChangeAspect="1"/>
          </p:cNvPicPr>
          <p:nvPr/>
        </p:nvPicPr>
        <p:blipFill>
          <a:blip r:embed="rId5" cstate="print"/>
          <a:stretch>
            <a:fillRect/>
          </a:stretch>
        </p:blipFill>
        <p:spPr>
          <a:xfrm>
            <a:off x="4796287" y="2568155"/>
            <a:ext cx="3736187" cy="1986592"/>
          </a:xfrm>
          <a:prstGeom prst="rect">
            <a:avLst/>
          </a:prstGeom>
        </p:spPr>
      </p:pic>
      <p:pic>
        <p:nvPicPr>
          <p:cNvPr id="8" name="Picture 7" descr="IMG_20160816_062152-sm.jpg"/>
          <p:cNvPicPr>
            <a:picLocks noChangeAspect="1"/>
          </p:cNvPicPr>
          <p:nvPr/>
        </p:nvPicPr>
        <p:blipFill>
          <a:blip r:embed="rId6" cstate="print"/>
          <a:stretch>
            <a:fillRect/>
          </a:stretch>
        </p:blipFill>
        <p:spPr>
          <a:xfrm>
            <a:off x="4783137" y="4604915"/>
            <a:ext cx="3618991" cy="2046051"/>
          </a:xfrm>
          <a:prstGeom prst="rect">
            <a:avLst/>
          </a:prstGeom>
        </p:spPr>
      </p:pic>
      <p:pic>
        <p:nvPicPr>
          <p:cNvPr id="9" name="Picture 8" descr="IMG_20160818_095833-sm.jpg"/>
          <p:cNvPicPr>
            <a:picLocks noChangeAspect="1"/>
          </p:cNvPicPr>
          <p:nvPr/>
        </p:nvPicPr>
        <p:blipFill>
          <a:blip r:embed="rId7" cstate="print"/>
          <a:stretch>
            <a:fillRect/>
          </a:stretch>
        </p:blipFill>
        <p:spPr>
          <a:xfrm>
            <a:off x="413948" y="4584939"/>
            <a:ext cx="3536950" cy="20193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042988" y="31750"/>
            <a:ext cx="7204075" cy="806450"/>
            <a:chOff x="1042988" y="0"/>
            <a:chExt cx="7204075" cy="806450"/>
          </a:xfrm>
        </p:grpSpPr>
        <p:pic>
          <p:nvPicPr>
            <p:cNvPr id="4" name="TextBox 12"/>
            <p:cNvPicPr>
              <a:picLocks noChangeArrowheads="1"/>
            </p:cNvPicPr>
            <p:nvPr/>
          </p:nvPicPr>
          <p:blipFill>
            <a:blip r:embed="rId2" cstate="print"/>
            <a:srcRect/>
            <a:stretch>
              <a:fillRect/>
            </a:stretch>
          </p:blipFill>
          <p:spPr bwMode="auto">
            <a:xfrm>
              <a:off x="1042988" y="0"/>
              <a:ext cx="7204075" cy="806450"/>
            </a:xfrm>
            <a:prstGeom prst="rect">
              <a:avLst/>
            </a:prstGeom>
            <a:noFill/>
          </p:spPr>
        </p:pic>
        <p:sp>
          <p:nvSpPr>
            <p:cNvPr id="5" name="Text Box 4"/>
            <p:cNvSpPr txBox="1">
              <a:spLocks noChangeArrowheads="1"/>
            </p:cNvSpPr>
            <p:nvPr/>
          </p:nvSpPr>
          <p:spPr bwMode="auto">
            <a:xfrm>
              <a:off x="1524000" y="209490"/>
              <a:ext cx="6373813" cy="400110"/>
            </a:xfrm>
            <a:prstGeom prst="rect">
              <a:avLst/>
            </a:prstGeom>
            <a:noFill/>
            <a:ln w="9525">
              <a:noFill/>
              <a:miter lim="800000"/>
              <a:headEnd/>
              <a:tailEnd/>
            </a:ln>
          </p:spPr>
          <p:txBody>
            <a:bodyPr>
              <a:spAutoFit/>
            </a:bodyPr>
            <a:lstStyle/>
            <a:p>
              <a:pPr algn="ctr">
                <a:spcBef>
                  <a:spcPts val="600"/>
                </a:spcBef>
              </a:pPr>
              <a:r>
                <a:rPr lang="en-US" sz="2000" b="1" dirty="0" smtClean="0">
                  <a:solidFill>
                    <a:srgbClr val="FFFFFF"/>
                  </a:solidFill>
                  <a:latin typeface="Verdana" pitchFamily="34" charset="0"/>
                </a:rPr>
                <a:t>Preliminary analysis results</a:t>
              </a:r>
              <a:endParaRPr lang="en-US" sz="2000" b="1" dirty="0">
                <a:solidFill>
                  <a:srgbClr val="FFFFFF"/>
                </a:solidFill>
                <a:latin typeface="Verdana" pitchFamily="34" charset="0"/>
              </a:endParaRPr>
            </a:p>
          </p:txBody>
        </p:sp>
      </p:grpSp>
      <p:grpSp>
        <p:nvGrpSpPr>
          <p:cNvPr id="11" name="Group 10"/>
          <p:cNvGrpSpPr/>
          <p:nvPr/>
        </p:nvGrpSpPr>
        <p:grpSpPr>
          <a:xfrm>
            <a:off x="2216704" y="1458774"/>
            <a:ext cx="3472558" cy="4889256"/>
            <a:chOff x="2285715" y="1199982"/>
            <a:chExt cx="3472558" cy="4889256"/>
          </a:xfrm>
        </p:grpSpPr>
        <p:pic>
          <p:nvPicPr>
            <p:cNvPr id="2" name="Picture 2"/>
            <p:cNvPicPr>
              <a:picLocks noChangeAspect="1" noChangeArrowheads="1"/>
            </p:cNvPicPr>
            <p:nvPr/>
          </p:nvPicPr>
          <p:blipFill>
            <a:blip r:embed="rId3" cstate="print"/>
            <a:srcRect/>
            <a:stretch>
              <a:fillRect/>
            </a:stretch>
          </p:blipFill>
          <p:spPr bwMode="auto">
            <a:xfrm rot="17627660">
              <a:off x="1577366" y="1908331"/>
              <a:ext cx="4889256" cy="3472558"/>
            </a:xfrm>
            <a:prstGeom prst="rect">
              <a:avLst/>
            </a:prstGeom>
            <a:noFill/>
            <a:ln w="9525">
              <a:noFill/>
              <a:miter lim="800000"/>
              <a:headEnd/>
              <a:tailEnd/>
            </a:ln>
          </p:spPr>
        </p:pic>
        <p:sp>
          <p:nvSpPr>
            <p:cNvPr id="7" name="Rectangle 6"/>
            <p:cNvSpPr/>
            <p:nvPr/>
          </p:nvSpPr>
          <p:spPr>
            <a:xfrm>
              <a:off x="4287328" y="4934310"/>
              <a:ext cx="569343" cy="51758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Right Arrow 7"/>
            <p:cNvSpPr/>
            <p:nvPr/>
          </p:nvSpPr>
          <p:spPr>
            <a:xfrm rot="20439417">
              <a:off x="3700290" y="5315418"/>
              <a:ext cx="552091" cy="117769"/>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9" name="TextBox 8"/>
            <p:cNvSpPr txBox="1"/>
            <p:nvPr/>
          </p:nvSpPr>
          <p:spPr>
            <a:xfrm>
              <a:off x="2725946" y="5072332"/>
              <a:ext cx="1155940" cy="923330"/>
            </a:xfrm>
            <a:prstGeom prst="rect">
              <a:avLst/>
            </a:prstGeom>
            <a:noFill/>
          </p:spPr>
          <p:txBody>
            <a:bodyPr wrap="square" rtlCol="0">
              <a:spAutoFit/>
            </a:bodyPr>
            <a:lstStyle/>
            <a:p>
              <a:pPr algn="ctr"/>
              <a:r>
                <a:rPr lang="en-US" b="1" dirty="0" smtClean="0"/>
                <a:t>Beam trigger area</a:t>
              </a:r>
              <a:endParaRPr lang="el-GR" b="1" dirty="0"/>
            </a:p>
          </p:txBody>
        </p:sp>
      </p:grpSp>
      <p:sp>
        <p:nvSpPr>
          <p:cNvPr id="10" name="TextBox 9"/>
          <p:cNvSpPr txBox="1"/>
          <p:nvPr/>
        </p:nvSpPr>
        <p:spPr>
          <a:xfrm>
            <a:off x="5607170" y="4675517"/>
            <a:ext cx="3053751" cy="646331"/>
          </a:xfrm>
          <a:prstGeom prst="rect">
            <a:avLst/>
          </a:prstGeom>
          <a:noFill/>
        </p:spPr>
        <p:txBody>
          <a:bodyPr wrap="square" rtlCol="0">
            <a:spAutoFit/>
          </a:bodyPr>
          <a:lstStyle/>
          <a:p>
            <a:pPr algn="ctr"/>
            <a:r>
              <a:rPr lang="en-US" b="1" dirty="0" smtClean="0"/>
              <a:t>Expect hits at R4, some R3 and A-Phi, B-Phi strips</a:t>
            </a:r>
            <a:endParaRPr lang="el-GR" b="1" dirty="0"/>
          </a:p>
        </p:txBody>
      </p:sp>
      <p:sp>
        <p:nvSpPr>
          <p:cNvPr id="12" name="TextBox 11"/>
          <p:cNvSpPr txBox="1"/>
          <p:nvPr/>
        </p:nvSpPr>
        <p:spPr>
          <a:xfrm>
            <a:off x="1608826" y="966157"/>
            <a:ext cx="6340416" cy="923330"/>
          </a:xfrm>
          <a:prstGeom prst="rect">
            <a:avLst/>
          </a:prstGeom>
          <a:noFill/>
        </p:spPr>
        <p:txBody>
          <a:bodyPr wrap="square" rtlCol="0">
            <a:spAutoFit/>
          </a:bodyPr>
          <a:lstStyle/>
          <a:p>
            <a:pPr marL="173038" indent="-173038">
              <a:buFont typeface="Arial" pitchFamily="34" charset="0"/>
              <a:buChar char="•"/>
            </a:pPr>
            <a:r>
              <a:rPr lang="en-US" b="1" dirty="0" smtClean="0"/>
              <a:t>Established the mapping of strip-to-APV-channel (almost). </a:t>
            </a:r>
          </a:p>
          <a:p>
            <a:pPr marL="173038" indent="-173038">
              <a:buFont typeface="Arial" pitchFamily="34" charset="0"/>
              <a:buChar char="•"/>
            </a:pPr>
            <a:r>
              <a:rPr lang="en-US" b="1" dirty="0" smtClean="0"/>
              <a:t>No clustering as yet. </a:t>
            </a:r>
          </a:p>
          <a:p>
            <a:pPr marL="173038" indent="-173038">
              <a:buFont typeface="Arial" pitchFamily="34" charset="0"/>
              <a:buChar char="•"/>
            </a:pPr>
            <a:r>
              <a:rPr lang="en-US" b="1" dirty="0" smtClean="0"/>
              <a:t>Efficiency ~99% (after using gravity to obtain uniform gas flow)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3-R4-hits-per-mm.png"/>
          <p:cNvPicPr>
            <a:picLocks noChangeAspect="1"/>
          </p:cNvPicPr>
          <p:nvPr/>
        </p:nvPicPr>
        <p:blipFill>
          <a:blip r:embed="rId2" cstate="print"/>
          <a:stretch>
            <a:fillRect/>
          </a:stretch>
        </p:blipFill>
        <p:spPr>
          <a:xfrm>
            <a:off x="1225579" y="0"/>
            <a:ext cx="6692842" cy="68580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3-R4-weighted-hits-per-mm.png"/>
          <p:cNvPicPr>
            <a:picLocks noChangeAspect="1"/>
          </p:cNvPicPr>
          <p:nvPr/>
        </p:nvPicPr>
        <p:blipFill>
          <a:blip r:embed="rId2" cstate="print"/>
          <a:stretch>
            <a:fillRect/>
          </a:stretch>
        </p:blipFill>
        <p:spPr>
          <a:xfrm>
            <a:off x="1053174" y="0"/>
            <a:ext cx="7037651" cy="68580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hi-strips.png"/>
          <p:cNvPicPr>
            <a:picLocks noChangeAspect="1"/>
          </p:cNvPicPr>
          <p:nvPr/>
        </p:nvPicPr>
        <p:blipFill>
          <a:blip r:embed="rId2" cstate="print"/>
          <a:stretch>
            <a:fillRect/>
          </a:stretch>
        </p:blipFill>
        <p:spPr>
          <a:xfrm>
            <a:off x="1154663" y="0"/>
            <a:ext cx="6834673" cy="68580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hi-strips-weighted.png"/>
          <p:cNvPicPr>
            <a:picLocks noChangeAspect="1"/>
          </p:cNvPicPr>
          <p:nvPr/>
        </p:nvPicPr>
        <p:blipFill>
          <a:blip r:embed="rId2" cstate="print"/>
          <a:stretch>
            <a:fillRect/>
          </a:stretch>
        </p:blipFill>
        <p:spPr>
          <a:xfrm>
            <a:off x="1143000" y="0"/>
            <a:ext cx="6858000" cy="68580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hi-peaks.png"/>
          <p:cNvPicPr>
            <a:picLocks noChangeAspect="1"/>
          </p:cNvPicPr>
          <p:nvPr/>
        </p:nvPicPr>
        <p:blipFill>
          <a:blip r:embed="rId2" cstate="print"/>
          <a:stretch>
            <a:fillRect/>
          </a:stretch>
        </p:blipFill>
        <p:spPr>
          <a:xfrm>
            <a:off x="1119752" y="0"/>
            <a:ext cx="6904495" cy="68580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3-R4-peaks.png"/>
          <p:cNvPicPr>
            <a:picLocks noChangeAspect="1"/>
          </p:cNvPicPr>
          <p:nvPr/>
        </p:nvPicPr>
        <p:blipFill>
          <a:blip r:embed="rId2" cstate="print"/>
          <a:stretch>
            <a:fillRect/>
          </a:stretch>
        </p:blipFill>
        <p:spPr>
          <a:xfrm>
            <a:off x="1127216" y="0"/>
            <a:ext cx="6889567" cy="68580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042988" y="31750"/>
            <a:ext cx="7204075" cy="806450"/>
            <a:chOff x="1042988" y="0"/>
            <a:chExt cx="7204075" cy="806450"/>
          </a:xfrm>
        </p:grpSpPr>
        <p:pic>
          <p:nvPicPr>
            <p:cNvPr id="3" name="TextBox 12"/>
            <p:cNvPicPr>
              <a:picLocks noChangeArrowheads="1"/>
            </p:cNvPicPr>
            <p:nvPr/>
          </p:nvPicPr>
          <p:blipFill>
            <a:blip r:embed="rId2" cstate="print"/>
            <a:srcRect/>
            <a:stretch>
              <a:fillRect/>
            </a:stretch>
          </p:blipFill>
          <p:spPr bwMode="auto">
            <a:xfrm>
              <a:off x="1042988" y="0"/>
              <a:ext cx="7204075" cy="806450"/>
            </a:xfrm>
            <a:prstGeom prst="rect">
              <a:avLst/>
            </a:prstGeom>
            <a:noFill/>
          </p:spPr>
        </p:pic>
        <p:sp>
          <p:nvSpPr>
            <p:cNvPr id="4" name="Text Box 4"/>
            <p:cNvSpPr txBox="1">
              <a:spLocks noChangeArrowheads="1"/>
            </p:cNvSpPr>
            <p:nvPr/>
          </p:nvSpPr>
          <p:spPr bwMode="auto">
            <a:xfrm>
              <a:off x="1524000" y="209490"/>
              <a:ext cx="6373813" cy="400110"/>
            </a:xfrm>
            <a:prstGeom prst="rect">
              <a:avLst/>
            </a:prstGeom>
            <a:noFill/>
            <a:ln w="9525">
              <a:noFill/>
              <a:miter lim="800000"/>
              <a:headEnd/>
              <a:tailEnd/>
            </a:ln>
          </p:spPr>
          <p:txBody>
            <a:bodyPr>
              <a:spAutoFit/>
            </a:bodyPr>
            <a:lstStyle/>
            <a:p>
              <a:pPr algn="ctr">
                <a:spcBef>
                  <a:spcPts val="600"/>
                </a:spcBef>
              </a:pPr>
              <a:r>
                <a:rPr lang="en-US" sz="2000" b="1" dirty="0" smtClean="0">
                  <a:solidFill>
                    <a:srgbClr val="FFFFFF"/>
                  </a:solidFill>
                  <a:latin typeface="Verdana" pitchFamily="34" charset="0"/>
                </a:rPr>
                <a:t>Plans for September tests</a:t>
              </a:r>
              <a:endParaRPr lang="en-US" sz="2000" b="1" dirty="0">
                <a:solidFill>
                  <a:srgbClr val="FFFFFF"/>
                </a:solidFill>
                <a:latin typeface="Verdana" pitchFamily="34" charset="0"/>
              </a:endParaRPr>
            </a:p>
          </p:txBody>
        </p:sp>
      </p:grpSp>
      <p:sp>
        <p:nvSpPr>
          <p:cNvPr id="5" name="TextBox 4"/>
          <p:cNvSpPr txBox="1"/>
          <p:nvPr/>
        </p:nvSpPr>
        <p:spPr>
          <a:xfrm>
            <a:off x="836762" y="1811547"/>
            <a:ext cx="7919049" cy="2862322"/>
          </a:xfrm>
          <a:prstGeom prst="rect">
            <a:avLst/>
          </a:prstGeom>
          <a:noFill/>
        </p:spPr>
        <p:txBody>
          <a:bodyPr wrap="square" rtlCol="0">
            <a:spAutoFit/>
          </a:bodyPr>
          <a:lstStyle/>
          <a:p>
            <a:pPr marL="173038" indent="-173038">
              <a:buFont typeface="Arial" pitchFamily="34" charset="0"/>
              <a:buChar char="•"/>
            </a:pPr>
            <a:r>
              <a:rPr lang="en-US" sz="2000" b="1" dirty="0" smtClean="0"/>
              <a:t>Spyros and I plan to arrive on Monday the 3</a:t>
            </a:r>
            <a:r>
              <a:rPr lang="en-US" sz="2000" b="1" baseline="30000" dirty="0" smtClean="0"/>
              <a:t>rd</a:t>
            </a:r>
            <a:r>
              <a:rPr lang="en-US" sz="2000" b="1" dirty="0" smtClean="0"/>
              <a:t> of October, prepare for installation and install on Wednesday morning.</a:t>
            </a:r>
          </a:p>
          <a:p>
            <a:pPr marL="173038" indent="-173038">
              <a:buFont typeface="Arial" pitchFamily="34" charset="0"/>
              <a:buChar char="•"/>
            </a:pPr>
            <a:r>
              <a:rPr lang="en-US" sz="2000" b="1" dirty="0" smtClean="0"/>
              <a:t>Use two R-Phi octants and measure efficiency relative to each other</a:t>
            </a:r>
          </a:p>
          <a:p>
            <a:pPr marL="173038" indent="-173038">
              <a:buFont typeface="Arial" pitchFamily="34" charset="0"/>
              <a:buChar char="•"/>
            </a:pPr>
            <a:r>
              <a:rPr lang="en-US" sz="2000" b="1" dirty="0" smtClean="0"/>
              <a:t>The second octant has been modified (by Rui) to guarantee uniform gas flow</a:t>
            </a:r>
          </a:p>
          <a:p>
            <a:pPr marL="173038" indent="-173038">
              <a:buFont typeface="Arial" pitchFamily="34" charset="0"/>
              <a:buChar char="•"/>
            </a:pPr>
            <a:r>
              <a:rPr lang="en-US" sz="2000" b="1" dirty="0" smtClean="0"/>
              <a:t>Take data with a beam telescope (if possible)</a:t>
            </a:r>
          </a:p>
          <a:p>
            <a:pPr marL="173038" indent="-173038">
              <a:buFont typeface="Arial" pitchFamily="34" charset="0"/>
              <a:buChar char="•"/>
            </a:pPr>
            <a:r>
              <a:rPr lang="en-US" sz="2000" b="1" dirty="0" smtClean="0"/>
              <a:t>(If ready) try another type of large area (50x50 cm) MM detector with 128 pads (1.5x12cm)</a:t>
            </a:r>
          </a:p>
          <a:p>
            <a:r>
              <a:rPr lang="en-US" sz="2000" b="1" dirty="0" smtClean="0"/>
              <a:t> </a:t>
            </a:r>
            <a:endParaRPr lang="el-GR" sz="2000" b="1" dirty="0"/>
          </a:p>
        </p:txBody>
      </p:sp>
      <p:sp>
        <p:nvSpPr>
          <p:cNvPr id="6" name="TextBox 5"/>
          <p:cNvSpPr txBox="1"/>
          <p:nvPr/>
        </p:nvSpPr>
        <p:spPr>
          <a:xfrm>
            <a:off x="1552755" y="1173192"/>
            <a:ext cx="6297283" cy="400110"/>
          </a:xfrm>
          <a:prstGeom prst="rect">
            <a:avLst/>
          </a:prstGeom>
          <a:noFill/>
        </p:spPr>
        <p:txBody>
          <a:bodyPr wrap="square" rtlCol="0">
            <a:spAutoFit/>
          </a:bodyPr>
          <a:lstStyle/>
          <a:p>
            <a:pPr algn="ctr"/>
            <a:r>
              <a:rPr lang="en-US" sz="2000" b="1" dirty="0" smtClean="0"/>
              <a:t>Request beam time for the 2</a:t>
            </a:r>
            <a:r>
              <a:rPr lang="en-US" sz="2000" b="1" baseline="30000" dirty="0" smtClean="0"/>
              <a:t>nd</a:t>
            </a:r>
            <a:r>
              <a:rPr lang="en-US" sz="2000" b="1" dirty="0" smtClean="0"/>
              <a:t> week of beam tests</a:t>
            </a:r>
            <a:endParaRPr lang="el-GR" sz="2000" b="1" dirty="0"/>
          </a:p>
        </p:txBody>
      </p:sp>
      <p:sp>
        <p:nvSpPr>
          <p:cNvPr id="7" name="TextBox 6"/>
          <p:cNvSpPr txBox="1"/>
          <p:nvPr/>
        </p:nvSpPr>
        <p:spPr>
          <a:xfrm>
            <a:off x="1207698" y="4796287"/>
            <a:ext cx="7142672" cy="646331"/>
          </a:xfrm>
          <a:prstGeom prst="rect">
            <a:avLst/>
          </a:prstGeom>
          <a:solidFill>
            <a:schemeClr val="accent2">
              <a:lumMod val="20000"/>
              <a:lumOff val="80000"/>
            </a:schemeClr>
          </a:solidFill>
        </p:spPr>
        <p:txBody>
          <a:bodyPr wrap="square" rtlCol="0">
            <a:spAutoFit/>
          </a:bodyPr>
          <a:lstStyle/>
          <a:p>
            <a:r>
              <a:rPr lang="en-US" b="1" dirty="0" smtClean="0"/>
              <a:t>Many thanks to Eraldo and Yorgos for the support and to the Weizmann group colleagues for the cooperation and help.</a:t>
            </a:r>
            <a:endParaRPr lang="el-GR"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1042988" y="0"/>
            <a:ext cx="7204075" cy="908720"/>
            <a:chOff x="1042988" y="0"/>
            <a:chExt cx="7204075" cy="806450"/>
          </a:xfrm>
        </p:grpSpPr>
        <p:pic>
          <p:nvPicPr>
            <p:cNvPr id="6" name="TextBox 12"/>
            <p:cNvPicPr>
              <a:picLocks noChangeArrowheads="1"/>
            </p:cNvPicPr>
            <p:nvPr/>
          </p:nvPicPr>
          <p:blipFill>
            <a:blip r:embed="rId2" cstate="print"/>
            <a:srcRect/>
            <a:stretch>
              <a:fillRect/>
            </a:stretch>
          </p:blipFill>
          <p:spPr bwMode="auto">
            <a:xfrm>
              <a:off x="1042988" y="0"/>
              <a:ext cx="7204075" cy="806450"/>
            </a:xfrm>
            <a:prstGeom prst="rect">
              <a:avLst/>
            </a:prstGeom>
            <a:noFill/>
          </p:spPr>
        </p:pic>
        <p:sp>
          <p:nvSpPr>
            <p:cNvPr id="7" name="Text Box 4"/>
            <p:cNvSpPr txBox="1">
              <a:spLocks noChangeArrowheads="1"/>
            </p:cNvSpPr>
            <p:nvPr/>
          </p:nvSpPr>
          <p:spPr bwMode="auto">
            <a:xfrm>
              <a:off x="1524000" y="209490"/>
              <a:ext cx="6373813" cy="355080"/>
            </a:xfrm>
            <a:prstGeom prst="rect">
              <a:avLst/>
            </a:prstGeom>
            <a:noFill/>
            <a:ln w="9525">
              <a:noFill/>
              <a:miter lim="800000"/>
              <a:headEnd/>
              <a:tailEnd/>
            </a:ln>
          </p:spPr>
          <p:txBody>
            <a:bodyPr>
              <a:spAutoFit/>
            </a:bodyPr>
            <a:lstStyle/>
            <a:p>
              <a:pPr algn="ctr">
                <a:spcBef>
                  <a:spcPts val="600"/>
                </a:spcBef>
              </a:pPr>
              <a:r>
                <a:rPr lang="en-US" sz="2000" b="1" dirty="0" smtClean="0">
                  <a:solidFill>
                    <a:srgbClr val="FFFFFF"/>
                  </a:solidFill>
                  <a:latin typeface="Verdana" pitchFamily="34" charset="0"/>
                </a:rPr>
                <a:t>Designing the </a:t>
              </a:r>
              <a:r>
                <a:rPr lang="en-US" sz="2000" b="1" dirty="0" err="1" smtClean="0">
                  <a:solidFill>
                    <a:srgbClr val="FFFFFF"/>
                  </a:solidFill>
                  <a:latin typeface="Verdana" pitchFamily="34" charset="0"/>
                </a:rPr>
                <a:t>srEDM</a:t>
              </a:r>
              <a:r>
                <a:rPr lang="en-US" sz="2000" b="1" dirty="0" smtClean="0">
                  <a:solidFill>
                    <a:srgbClr val="FFFFFF"/>
                  </a:solidFill>
                  <a:latin typeface="Verdana" pitchFamily="34" charset="0"/>
                </a:rPr>
                <a:t> MM polarimeter </a:t>
              </a:r>
              <a:endParaRPr lang="en-US" sz="2000" b="1" dirty="0">
                <a:solidFill>
                  <a:srgbClr val="FFFFFF"/>
                </a:solidFill>
                <a:latin typeface="Verdana" pitchFamily="34" charset="0"/>
              </a:endParaRPr>
            </a:p>
          </p:txBody>
        </p:sp>
      </p:grpSp>
      <p:sp>
        <p:nvSpPr>
          <p:cNvPr id="9" name="TextBox 8"/>
          <p:cNvSpPr txBox="1"/>
          <p:nvPr/>
        </p:nvSpPr>
        <p:spPr>
          <a:xfrm>
            <a:off x="2705100" y="980728"/>
            <a:ext cx="3733800" cy="338554"/>
          </a:xfrm>
          <a:prstGeom prst="rect">
            <a:avLst/>
          </a:prstGeom>
          <a:noFill/>
        </p:spPr>
        <p:txBody>
          <a:bodyPr wrap="square" rtlCol="0">
            <a:spAutoFit/>
          </a:bodyPr>
          <a:lstStyle/>
          <a:p>
            <a:r>
              <a:rPr lang="en-US" sz="1600" b="1" dirty="0" smtClean="0">
                <a:latin typeface="Verdana" pitchFamily="34" charset="0"/>
                <a:ea typeface="Verdana" pitchFamily="34" charset="0"/>
                <a:cs typeface="Verdana" pitchFamily="34" charset="0"/>
              </a:rPr>
              <a:t>Units in mm -  Not to scale</a:t>
            </a:r>
            <a:endParaRPr lang="el-GR" sz="1600" b="1" dirty="0">
              <a:latin typeface="Verdana" pitchFamily="34" charset="0"/>
              <a:ea typeface="Verdana" pitchFamily="34" charset="0"/>
              <a:cs typeface="Verdana" pitchFamily="34" charset="0"/>
            </a:endParaRPr>
          </a:p>
        </p:txBody>
      </p:sp>
      <p:grpSp>
        <p:nvGrpSpPr>
          <p:cNvPr id="3" name="Group 11"/>
          <p:cNvGrpSpPr/>
          <p:nvPr/>
        </p:nvGrpSpPr>
        <p:grpSpPr>
          <a:xfrm>
            <a:off x="755576" y="1412776"/>
            <a:ext cx="7776864" cy="5099446"/>
            <a:chOff x="683568" y="1412776"/>
            <a:chExt cx="7776864" cy="5099446"/>
          </a:xfrm>
        </p:grpSpPr>
        <p:pic>
          <p:nvPicPr>
            <p:cNvPr id="8" name="Picture 7" descr="mM-dEDM"/>
            <p:cNvPicPr>
              <a:picLocks noChangeAspect="1"/>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mv="urn:schemas-microsoft-com:mac:vml" xmlns:mo="http://schemas.microsoft.com/office/mac/office/2008/main" xmlns:pic="http://schemas.openxmlformats.org/drawingml/2006/picture" xmlns:lc="http://schemas.openxmlformats.org/drawingml/2006/lockedCanvas" val="0"/>
                </a:ext>
              </a:extLst>
            </a:blip>
            <a:srcRect/>
            <a:stretch>
              <a:fillRect/>
            </a:stretch>
          </p:blipFill>
          <p:spPr bwMode="auto">
            <a:xfrm>
              <a:off x="683568" y="1412776"/>
              <a:ext cx="7776864" cy="5099446"/>
            </a:xfrm>
            <a:prstGeom prst="rect">
              <a:avLst/>
            </a:prstGeom>
            <a:noFill/>
            <a:ln>
              <a:noFill/>
            </a:ln>
          </p:spPr>
        </p:pic>
        <p:sp>
          <p:nvSpPr>
            <p:cNvPr id="10" name="Text Box 6"/>
            <p:cNvSpPr txBox="1">
              <a:spLocks noChangeArrowheads="1"/>
            </p:cNvSpPr>
            <p:nvPr/>
          </p:nvSpPr>
          <p:spPr bwMode="auto">
            <a:xfrm>
              <a:off x="1259632" y="1546035"/>
              <a:ext cx="3096344" cy="338554"/>
            </a:xfrm>
            <a:prstGeom prst="rect">
              <a:avLst/>
            </a:prstGeom>
            <a:noFill/>
            <a:ln w="9525">
              <a:noFill/>
              <a:miter lim="800000"/>
              <a:headEnd/>
              <a:tailEnd/>
            </a:ln>
            <a:effectLst/>
          </p:spPr>
          <p:txBody>
            <a:bodyPr wrap="square">
              <a:spAutoFit/>
            </a:bodyPr>
            <a:lstStyle/>
            <a:p>
              <a:r>
                <a:rPr lang="en-US" sz="1600" dirty="0">
                  <a:latin typeface="Verdana" pitchFamily="34" charset="0"/>
                </a:rPr>
                <a:t>For 5</a:t>
              </a:r>
              <a:r>
                <a:rPr lang="en-US" sz="1600" baseline="30000" dirty="0">
                  <a:latin typeface="Verdana" pitchFamily="34" charset="0"/>
                </a:rPr>
                <a:t>o</a:t>
              </a:r>
              <a:r>
                <a:rPr lang="en-US" sz="1600" dirty="0">
                  <a:latin typeface="Verdana" pitchFamily="34" charset="0"/>
                </a:rPr>
                <a:t>-20</a:t>
              </a:r>
              <a:r>
                <a:rPr lang="en-US" sz="1600" baseline="30000" dirty="0">
                  <a:latin typeface="Verdana" pitchFamily="34" charset="0"/>
                </a:rPr>
                <a:t>o</a:t>
              </a:r>
              <a:r>
                <a:rPr lang="en-US" sz="1600" dirty="0">
                  <a:latin typeface="Verdana" pitchFamily="34" charset="0"/>
                </a:rPr>
                <a:t> </a:t>
              </a:r>
              <a:r>
                <a:rPr lang="en-US" sz="1600" dirty="0" smtClean="0">
                  <a:latin typeface="Verdana" pitchFamily="34" charset="0"/>
                </a:rPr>
                <a:t>scattering </a:t>
              </a:r>
              <a:r>
                <a:rPr lang="en-US" sz="1600" dirty="0">
                  <a:latin typeface="Verdana" pitchFamily="34" charset="0"/>
                </a:rPr>
                <a:t>angle</a:t>
              </a:r>
              <a:endParaRPr lang="el-GR" sz="1600" dirty="0">
                <a:latin typeface="Verdana" pitchFamily="34" charset="0"/>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042988" y="31750"/>
            <a:ext cx="7204075" cy="806450"/>
            <a:chOff x="1042988" y="0"/>
            <a:chExt cx="7204075" cy="806450"/>
          </a:xfrm>
        </p:grpSpPr>
        <p:pic>
          <p:nvPicPr>
            <p:cNvPr id="3" name="TextBox 12"/>
            <p:cNvPicPr>
              <a:picLocks noChangeArrowheads="1"/>
            </p:cNvPicPr>
            <p:nvPr/>
          </p:nvPicPr>
          <p:blipFill>
            <a:blip r:embed="rId2" cstate="print"/>
            <a:srcRect/>
            <a:stretch>
              <a:fillRect/>
            </a:stretch>
          </p:blipFill>
          <p:spPr bwMode="auto">
            <a:xfrm>
              <a:off x="1042988" y="0"/>
              <a:ext cx="7204075" cy="806450"/>
            </a:xfrm>
            <a:prstGeom prst="rect">
              <a:avLst/>
            </a:prstGeom>
            <a:noFill/>
          </p:spPr>
        </p:pic>
        <p:sp>
          <p:nvSpPr>
            <p:cNvPr id="4" name="Text Box 4"/>
            <p:cNvSpPr txBox="1">
              <a:spLocks noChangeArrowheads="1"/>
            </p:cNvSpPr>
            <p:nvPr/>
          </p:nvSpPr>
          <p:spPr bwMode="auto">
            <a:xfrm>
              <a:off x="1524000" y="209490"/>
              <a:ext cx="6373813" cy="400110"/>
            </a:xfrm>
            <a:prstGeom prst="rect">
              <a:avLst/>
            </a:prstGeom>
            <a:noFill/>
            <a:ln w="9525">
              <a:noFill/>
              <a:miter lim="800000"/>
              <a:headEnd/>
              <a:tailEnd/>
            </a:ln>
          </p:spPr>
          <p:txBody>
            <a:bodyPr>
              <a:spAutoFit/>
            </a:bodyPr>
            <a:lstStyle/>
            <a:p>
              <a:pPr algn="ctr">
                <a:spcBef>
                  <a:spcPts val="600"/>
                </a:spcBef>
              </a:pPr>
              <a:r>
                <a:rPr lang="en-US" sz="2000" b="1" dirty="0" smtClean="0">
                  <a:solidFill>
                    <a:srgbClr val="FFFFFF"/>
                  </a:solidFill>
                  <a:latin typeface="Verdana" pitchFamily="34" charset="0"/>
                </a:rPr>
                <a:t>A prototype octant design</a:t>
              </a:r>
              <a:endParaRPr lang="en-US" sz="2000" b="1" dirty="0">
                <a:solidFill>
                  <a:srgbClr val="FFFFFF"/>
                </a:solidFill>
                <a:latin typeface="Verdana" pitchFamily="34" charset="0"/>
              </a:endParaRPr>
            </a:p>
          </p:txBody>
        </p:sp>
      </p:grpSp>
      <p:pic>
        <p:nvPicPr>
          <p:cNvPr id="1026" name="Picture 2"/>
          <p:cNvPicPr>
            <a:picLocks noChangeAspect="1" noChangeArrowheads="1"/>
          </p:cNvPicPr>
          <p:nvPr/>
        </p:nvPicPr>
        <p:blipFill>
          <a:blip r:embed="rId3" cstate="print"/>
          <a:srcRect/>
          <a:stretch>
            <a:fillRect/>
          </a:stretch>
        </p:blipFill>
        <p:spPr bwMode="auto">
          <a:xfrm>
            <a:off x="914400" y="1054990"/>
            <a:ext cx="7848600" cy="5574410"/>
          </a:xfrm>
          <a:prstGeom prst="rect">
            <a:avLst/>
          </a:prstGeom>
          <a:noFill/>
          <a:ln w="9525">
            <a:noFill/>
            <a:miter lim="800000"/>
            <a:headEnd/>
            <a:tailEnd/>
          </a:ln>
        </p:spPr>
      </p:pic>
      <p:sp>
        <p:nvSpPr>
          <p:cNvPr id="6" name="TextBox 5"/>
          <p:cNvSpPr txBox="1"/>
          <p:nvPr/>
        </p:nvSpPr>
        <p:spPr>
          <a:xfrm>
            <a:off x="108486" y="1509792"/>
            <a:ext cx="5334000" cy="584775"/>
          </a:xfrm>
          <a:prstGeom prst="rect">
            <a:avLst/>
          </a:prstGeom>
          <a:noFill/>
        </p:spPr>
        <p:txBody>
          <a:bodyPr wrap="square" rtlCol="0">
            <a:spAutoFit/>
          </a:bodyPr>
          <a:lstStyle/>
          <a:p>
            <a:pPr algn="just"/>
            <a:r>
              <a:rPr lang="en-US" sz="1600" b="1" dirty="0" smtClean="0"/>
              <a:t>The r and phi strips are read by 5 Panasonic connectors (128 pins, not all the pins are used). A total of 442 channels.</a:t>
            </a:r>
            <a:endParaRPr lang="el-GR" sz="1600" b="1" dirty="0"/>
          </a:p>
        </p:txBody>
      </p:sp>
      <p:sp>
        <p:nvSpPr>
          <p:cNvPr id="7" name="TextBox 6"/>
          <p:cNvSpPr txBox="1"/>
          <p:nvPr/>
        </p:nvSpPr>
        <p:spPr>
          <a:xfrm>
            <a:off x="297696" y="851160"/>
            <a:ext cx="8610600" cy="584775"/>
          </a:xfrm>
          <a:prstGeom prst="rect">
            <a:avLst/>
          </a:prstGeom>
          <a:noFill/>
        </p:spPr>
        <p:txBody>
          <a:bodyPr wrap="square" rtlCol="0">
            <a:spAutoFit/>
          </a:bodyPr>
          <a:lstStyle/>
          <a:p>
            <a:pPr algn="ctr"/>
            <a:r>
              <a:rPr lang="en-US" sz="1600" b="1" dirty="0" smtClean="0"/>
              <a:t>Initially configured as normal tracking chambers (not as TPC) for testing purposes with a </a:t>
            </a:r>
          </a:p>
          <a:p>
            <a:pPr algn="ctr"/>
            <a:r>
              <a:rPr lang="en-US" sz="1600" b="1" dirty="0" smtClean="0"/>
              <a:t>5mm drift/conversion space)</a:t>
            </a:r>
            <a:endParaRPr lang="el-GR" sz="1600" b="1" dirty="0"/>
          </a:p>
        </p:txBody>
      </p:sp>
      <p:sp>
        <p:nvSpPr>
          <p:cNvPr id="8" name="TextBox 7"/>
          <p:cNvSpPr txBox="1"/>
          <p:nvPr/>
        </p:nvSpPr>
        <p:spPr>
          <a:xfrm>
            <a:off x="381000" y="2612188"/>
            <a:ext cx="4191000" cy="584775"/>
          </a:xfrm>
          <a:prstGeom prst="rect">
            <a:avLst/>
          </a:prstGeom>
          <a:noFill/>
        </p:spPr>
        <p:txBody>
          <a:bodyPr wrap="square" rtlCol="0">
            <a:spAutoFit/>
          </a:bodyPr>
          <a:lstStyle/>
          <a:p>
            <a:pPr algn="ctr"/>
            <a:r>
              <a:rPr lang="en-US" sz="1600" b="1" dirty="0" smtClean="0"/>
              <a:t>The readout is protected for sparks by</a:t>
            </a:r>
          </a:p>
          <a:p>
            <a:pPr algn="ctr"/>
            <a:r>
              <a:rPr lang="en-US" sz="1600" b="1" dirty="0" smtClean="0"/>
              <a:t> a resistive layer</a:t>
            </a:r>
            <a:endParaRPr lang="el-GR" sz="16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84543" y="152400"/>
            <a:ext cx="4757979" cy="1077218"/>
          </a:xfrm>
          <a:prstGeom prst="rect">
            <a:avLst/>
          </a:prstGeom>
          <a:noFill/>
        </p:spPr>
        <p:txBody>
          <a:bodyPr wrap="square" rtlCol="0">
            <a:spAutoFit/>
          </a:bodyPr>
          <a:lstStyle/>
          <a:p>
            <a:r>
              <a:rPr lang="en-US" sz="1600" b="1" dirty="0" smtClean="0"/>
              <a:t>110 inner r-strips with 1 mm pitch (50mm-160mm)</a:t>
            </a:r>
          </a:p>
          <a:p>
            <a:r>
              <a:rPr lang="en-US" sz="1600" b="1" dirty="0" smtClean="0"/>
              <a:t>67 next r-strips with 1.5 mm pitch(160mm-260mm)</a:t>
            </a:r>
          </a:p>
          <a:p>
            <a:pPr marL="342900" indent="-342900"/>
            <a:r>
              <a:rPr lang="en-US" sz="1600" b="1" dirty="0" smtClean="0"/>
              <a:t>40 next r-strips with 2 mm pitch (260mm-340mm)</a:t>
            </a:r>
          </a:p>
          <a:p>
            <a:pPr marL="342900" indent="-342900"/>
            <a:r>
              <a:rPr lang="en-US" sz="1600" b="1" dirty="0" smtClean="0"/>
              <a:t> 44 outer  r-strips with 2.5 mm pitch (340mm-450mm)</a:t>
            </a:r>
            <a:endParaRPr lang="el-GR" sz="1600" b="1" dirty="0"/>
          </a:p>
        </p:txBody>
      </p:sp>
      <p:pic>
        <p:nvPicPr>
          <p:cNvPr id="2050" name="Picture 2"/>
          <p:cNvPicPr>
            <a:picLocks noChangeAspect="1" noChangeArrowheads="1"/>
          </p:cNvPicPr>
          <p:nvPr/>
        </p:nvPicPr>
        <p:blipFill>
          <a:blip r:embed="rId2" cstate="print"/>
          <a:srcRect/>
          <a:stretch>
            <a:fillRect/>
          </a:stretch>
        </p:blipFill>
        <p:spPr bwMode="auto">
          <a:xfrm>
            <a:off x="685800" y="1405466"/>
            <a:ext cx="7610475" cy="5095875"/>
          </a:xfrm>
          <a:prstGeom prst="rect">
            <a:avLst/>
          </a:prstGeom>
          <a:noFill/>
          <a:ln w="9525">
            <a:noFill/>
            <a:miter lim="800000"/>
            <a:headEnd/>
            <a:tailEnd/>
          </a:ln>
        </p:spPr>
      </p:pic>
      <p:sp>
        <p:nvSpPr>
          <p:cNvPr id="4" name="TextBox 3"/>
          <p:cNvSpPr txBox="1"/>
          <p:nvPr/>
        </p:nvSpPr>
        <p:spPr>
          <a:xfrm>
            <a:off x="2804160" y="396240"/>
            <a:ext cx="1463040" cy="584775"/>
          </a:xfrm>
          <a:prstGeom prst="rect">
            <a:avLst/>
          </a:prstGeom>
          <a:noFill/>
        </p:spPr>
        <p:txBody>
          <a:bodyPr wrap="square" rtlCol="0">
            <a:spAutoFit/>
          </a:bodyPr>
          <a:lstStyle/>
          <a:p>
            <a:pPr algn="ctr"/>
            <a:r>
              <a:rPr lang="en-US" sz="1600" b="1" dirty="0" smtClean="0"/>
              <a:t>261 R-strips,</a:t>
            </a:r>
          </a:p>
          <a:p>
            <a:pPr algn="ctr"/>
            <a:r>
              <a:rPr lang="en-US" sz="1600" b="1" dirty="0" smtClean="0"/>
              <a:t>4 sections</a:t>
            </a:r>
            <a:endParaRPr lang="el-GR" sz="1600" b="1" dirty="0"/>
          </a:p>
        </p:txBody>
      </p:sp>
      <p:grpSp>
        <p:nvGrpSpPr>
          <p:cNvPr id="3" name="Group 4"/>
          <p:cNvGrpSpPr/>
          <p:nvPr/>
        </p:nvGrpSpPr>
        <p:grpSpPr>
          <a:xfrm>
            <a:off x="381000" y="0"/>
            <a:ext cx="2309812" cy="838200"/>
            <a:chOff x="1042989" y="-31750"/>
            <a:chExt cx="2309812" cy="838200"/>
          </a:xfrm>
        </p:grpSpPr>
        <p:pic>
          <p:nvPicPr>
            <p:cNvPr id="6" name="TextBox 12"/>
            <p:cNvPicPr>
              <a:picLocks noChangeArrowheads="1"/>
            </p:cNvPicPr>
            <p:nvPr/>
          </p:nvPicPr>
          <p:blipFill>
            <a:blip r:embed="rId3" cstate="print"/>
            <a:srcRect/>
            <a:stretch>
              <a:fillRect/>
            </a:stretch>
          </p:blipFill>
          <p:spPr bwMode="auto">
            <a:xfrm>
              <a:off x="1042989" y="-31750"/>
              <a:ext cx="2309812" cy="838200"/>
            </a:xfrm>
            <a:prstGeom prst="rect">
              <a:avLst/>
            </a:prstGeom>
            <a:noFill/>
          </p:spPr>
        </p:pic>
        <p:sp>
          <p:nvSpPr>
            <p:cNvPr id="7" name="Text Box 4"/>
            <p:cNvSpPr txBox="1">
              <a:spLocks noChangeArrowheads="1"/>
            </p:cNvSpPr>
            <p:nvPr/>
          </p:nvSpPr>
          <p:spPr bwMode="auto">
            <a:xfrm>
              <a:off x="1524001" y="196850"/>
              <a:ext cx="1676399" cy="412750"/>
            </a:xfrm>
            <a:prstGeom prst="rect">
              <a:avLst/>
            </a:prstGeom>
            <a:noFill/>
            <a:ln w="9525">
              <a:noFill/>
              <a:miter lim="800000"/>
              <a:headEnd/>
              <a:tailEnd/>
            </a:ln>
          </p:spPr>
          <p:txBody>
            <a:bodyPr wrap="square">
              <a:spAutoFit/>
            </a:bodyPr>
            <a:lstStyle/>
            <a:p>
              <a:pPr algn="ctr">
                <a:spcBef>
                  <a:spcPts val="600"/>
                </a:spcBef>
              </a:pPr>
              <a:r>
                <a:rPr lang="en-US" sz="2000" b="1" dirty="0" smtClean="0">
                  <a:solidFill>
                    <a:srgbClr val="FFFFFF"/>
                  </a:solidFill>
                  <a:latin typeface="Verdana" pitchFamily="34" charset="0"/>
                </a:rPr>
                <a:t>r-strips</a:t>
              </a:r>
              <a:endParaRPr lang="en-US" sz="2000" b="1" dirty="0">
                <a:solidFill>
                  <a:srgbClr val="FFFFFF"/>
                </a:solidFill>
                <a:latin typeface="Verdana" pitchFamily="34" charset="0"/>
              </a:endParaRPr>
            </a:p>
          </p:txBody>
        </p:sp>
      </p:grpSp>
      <p:cxnSp>
        <p:nvCxnSpPr>
          <p:cNvPr id="13" name="Straight Arrow Connector 12"/>
          <p:cNvCxnSpPr/>
          <p:nvPr/>
        </p:nvCxnSpPr>
        <p:spPr>
          <a:xfrm flipH="1">
            <a:off x="1913467" y="982133"/>
            <a:ext cx="1253066" cy="40809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2861733" y="1016000"/>
            <a:ext cx="524934" cy="30818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623733" y="980728"/>
            <a:ext cx="33867" cy="23960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911600" y="1016000"/>
            <a:ext cx="457200" cy="15578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929626" y="1295400"/>
            <a:ext cx="7355516" cy="5334000"/>
          </a:xfrm>
          <a:prstGeom prst="rect">
            <a:avLst/>
          </a:prstGeom>
          <a:noFill/>
          <a:ln w="9525">
            <a:noFill/>
            <a:miter lim="800000"/>
            <a:headEnd/>
            <a:tailEnd/>
          </a:ln>
        </p:spPr>
      </p:pic>
      <p:sp>
        <p:nvSpPr>
          <p:cNvPr id="5" name="TextBox 4"/>
          <p:cNvSpPr txBox="1"/>
          <p:nvPr/>
        </p:nvSpPr>
        <p:spPr>
          <a:xfrm>
            <a:off x="4029566" y="152400"/>
            <a:ext cx="4636576" cy="1077218"/>
          </a:xfrm>
          <a:prstGeom prst="rect">
            <a:avLst/>
          </a:prstGeom>
          <a:noFill/>
        </p:spPr>
        <p:txBody>
          <a:bodyPr wrap="square" rtlCol="0">
            <a:spAutoFit/>
          </a:bodyPr>
          <a:lstStyle/>
          <a:p>
            <a:r>
              <a:rPr lang="en-US" sz="1600" b="1" dirty="0" smtClean="0"/>
              <a:t>   23 inner phi-strips with 1.96</a:t>
            </a:r>
            <a:r>
              <a:rPr lang="en-US" sz="1600" b="1" baseline="50000" dirty="0" smtClean="0"/>
              <a:t>o</a:t>
            </a:r>
            <a:r>
              <a:rPr lang="en-US" sz="1600" b="1" dirty="0" smtClean="0"/>
              <a:t> pitch (0.2mm-2mm,)</a:t>
            </a:r>
          </a:p>
          <a:p>
            <a:r>
              <a:rPr lang="en-US" sz="1600" b="1" dirty="0" smtClean="0"/>
              <a:t> +23 next phi-strips with 0.98</a:t>
            </a:r>
            <a:r>
              <a:rPr lang="en-US" sz="1600" b="1" baseline="50000" dirty="0" smtClean="0"/>
              <a:t>o</a:t>
            </a:r>
            <a:r>
              <a:rPr lang="en-US" sz="1600" b="1" dirty="0" smtClean="0"/>
              <a:t>  pitch</a:t>
            </a:r>
          </a:p>
          <a:p>
            <a:pPr marL="342900" indent="-342900"/>
            <a:r>
              <a:rPr lang="en-US" sz="1600" b="1" dirty="0" smtClean="0"/>
              <a:t> +45 next phi-strips with 0.49</a:t>
            </a:r>
            <a:r>
              <a:rPr lang="en-US" sz="1600" b="1" baseline="50000" dirty="0" smtClean="0"/>
              <a:t>o</a:t>
            </a:r>
            <a:r>
              <a:rPr lang="en-US" sz="1600" b="1" dirty="0" smtClean="0"/>
              <a:t>  pitch</a:t>
            </a:r>
          </a:p>
          <a:p>
            <a:pPr marL="342900" indent="-342900"/>
            <a:r>
              <a:rPr lang="en-US" sz="1600" b="1" dirty="0" smtClean="0"/>
              <a:t> +90 outer  phi-strips with 0.25</a:t>
            </a:r>
            <a:r>
              <a:rPr lang="en-US" sz="1600" b="1" baseline="50000" dirty="0" smtClean="0"/>
              <a:t>o</a:t>
            </a:r>
            <a:r>
              <a:rPr lang="en-US" sz="1600" b="1" dirty="0" smtClean="0"/>
              <a:t>  pitch</a:t>
            </a:r>
            <a:endParaRPr lang="el-GR" sz="1600" b="1" dirty="0"/>
          </a:p>
        </p:txBody>
      </p:sp>
      <p:sp>
        <p:nvSpPr>
          <p:cNvPr id="6" name="TextBox 5"/>
          <p:cNvSpPr txBox="1"/>
          <p:nvPr/>
        </p:nvSpPr>
        <p:spPr>
          <a:xfrm>
            <a:off x="2661582" y="380742"/>
            <a:ext cx="1447800" cy="584775"/>
          </a:xfrm>
          <a:prstGeom prst="rect">
            <a:avLst/>
          </a:prstGeom>
          <a:noFill/>
        </p:spPr>
        <p:txBody>
          <a:bodyPr wrap="square" rtlCol="0">
            <a:spAutoFit/>
          </a:bodyPr>
          <a:lstStyle/>
          <a:p>
            <a:pPr algn="ctr"/>
            <a:r>
              <a:rPr lang="en-US" sz="1600" b="1" dirty="0" smtClean="0"/>
              <a:t>181 phi-strips, </a:t>
            </a:r>
          </a:p>
          <a:p>
            <a:pPr algn="ctr"/>
            <a:r>
              <a:rPr lang="en-US" sz="1600" b="1" dirty="0" smtClean="0"/>
              <a:t>4 sections</a:t>
            </a:r>
            <a:endParaRPr lang="el-GR" sz="1600" b="1" dirty="0"/>
          </a:p>
        </p:txBody>
      </p:sp>
      <p:grpSp>
        <p:nvGrpSpPr>
          <p:cNvPr id="2" name="Group 6"/>
          <p:cNvGrpSpPr/>
          <p:nvPr/>
        </p:nvGrpSpPr>
        <p:grpSpPr>
          <a:xfrm>
            <a:off x="207942" y="0"/>
            <a:ext cx="2309812" cy="838200"/>
            <a:chOff x="1042989" y="-31750"/>
            <a:chExt cx="2309812" cy="838200"/>
          </a:xfrm>
        </p:grpSpPr>
        <p:pic>
          <p:nvPicPr>
            <p:cNvPr id="8" name="TextBox 12"/>
            <p:cNvPicPr>
              <a:picLocks noChangeArrowheads="1"/>
            </p:cNvPicPr>
            <p:nvPr/>
          </p:nvPicPr>
          <p:blipFill>
            <a:blip r:embed="rId3" cstate="print"/>
            <a:srcRect/>
            <a:stretch>
              <a:fillRect/>
            </a:stretch>
          </p:blipFill>
          <p:spPr bwMode="auto">
            <a:xfrm>
              <a:off x="1042989" y="-31750"/>
              <a:ext cx="2309812" cy="838200"/>
            </a:xfrm>
            <a:prstGeom prst="rect">
              <a:avLst/>
            </a:prstGeom>
            <a:noFill/>
          </p:spPr>
        </p:pic>
        <p:sp>
          <p:nvSpPr>
            <p:cNvPr id="9" name="Text Box 4"/>
            <p:cNvSpPr txBox="1">
              <a:spLocks noChangeArrowheads="1"/>
            </p:cNvSpPr>
            <p:nvPr/>
          </p:nvSpPr>
          <p:spPr bwMode="auto">
            <a:xfrm>
              <a:off x="1524001" y="196850"/>
              <a:ext cx="1676399" cy="412750"/>
            </a:xfrm>
            <a:prstGeom prst="rect">
              <a:avLst/>
            </a:prstGeom>
            <a:noFill/>
            <a:ln w="9525">
              <a:noFill/>
              <a:miter lim="800000"/>
              <a:headEnd/>
              <a:tailEnd/>
            </a:ln>
          </p:spPr>
          <p:txBody>
            <a:bodyPr wrap="square">
              <a:spAutoFit/>
            </a:bodyPr>
            <a:lstStyle/>
            <a:p>
              <a:pPr algn="ctr">
                <a:spcBef>
                  <a:spcPts val="600"/>
                </a:spcBef>
              </a:pPr>
              <a:r>
                <a:rPr lang="en-US" sz="2000" b="1" dirty="0" smtClean="0">
                  <a:solidFill>
                    <a:srgbClr val="FFFFFF"/>
                  </a:solidFill>
                  <a:latin typeface="Verdana" pitchFamily="34" charset="0"/>
                </a:rPr>
                <a:t>phi-strips</a:t>
              </a:r>
              <a:endParaRPr lang="en-US" sz="2000" b="1" dirty="0">
                <a:solidFill>
                  <a:srgbClr val="FFFFFF"/>
                </a:solidFill>
                <a:latin typeface="Verdana" pitchFamily="34" charset="0"/>
              </a:endParaRPr>
            </a:p>
          </p:txBody>
        </p:sp>
      </p:grpSp>
      <p:cxnSp>
        <p:nvCxnSpPr>
          <p:cNvPr id="15" name="Straight Arrow Connector 14"/>
          <p:cNvCxnSpPr/>
          <p:nvPr/>
        </p:nvCxnSpPr>
        <p:spPr>
          <a:xfrm flipH="1">
            <a:off x="1943609" y="982133"/>
            <a:ext cx="897466" cy="4216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2858008" y="1049867"/>
            <a:ext cx="304801" cy="3200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789342" y="931334"/>
            <a:ext cx="457200" cy="15578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467609" y="948266"/>
            <a:ext cx="203200" cy="24807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042988" y="31750"/>
            <a:ext cx="7204075" cy="806450"/>
            <a:chOff x="1042988" y="0"/>
            <a:chExt cx="7204075" cy="806450"/>
          </a:xfrm>
        </p:grpSpPr>
        <p:pic>
          <p:nvPicPr>
            <p:cNvPr id="3" name="TextBox 12"/>
            <p:cNvPicPr>
              <a:picLocks noChangeArrowheads="1"/>
            </p:cNvPicPr>
            <p:nvPr/>
          </p:nvPicPr>
          <p:blipFill>
            <a:blip r:embed="rId2" cstate="print"/>
            <a:srcRect/>
            <a:stretch>
              <a:fillRect/>
            </a:stretch>
          </p:blipFill>
          <p:spPr bwMode="auto">
            <a:xfrm>
              <a:off x="1042988" y="0"/>
              <a:ext cx="7204075" cy="806450"/>
            </a:xfrm>
            <a:prstGeom prst="rect">
              <a:avLst/>
            </a:prstGeom>
            <a:noFill/>
          </p:spPr>
        </p:pic>
        <p:sp>
          <p:nvSpPr>
            <p:cNvPr id="4" name="Text Box 4"/>
            <p:cNvSpPr txBox="1">
              <a:spLocks noChangeArrowheads="1"/>
            </p:cNvSpPr>
            <p:nvPr/>
          </p:nvSpPr>
          <p:spPr bwMode="auto">
            <a:xfrm>
              <a:off x="1524000" y="209490"/>
              <a:ext cx="6373813" cy="400110"/>
            </a:xfrm>
            <a:prstGeom prst="rect">
              <a:avLst/>
            </a:prstGeom>
            <a:noFill/>
            <a:ln w="9525">
              <a:noFill/>
              <a:miter lim="800000"/>
              <a:headEnd/>
              <a:tailEnd/>
            </a:ln>
          </p:spPr>
          <p:txBody>
            <a:bodyPr>
              <a:spAutoFit/>
            </a:bodyPr>
            <a:lstStyle/>
            <a:p>
              <a:pPr algn="ctr">
                <a:spcBef>
                  <a:spcPts val="600"/>
                </a:spcBef>
              </a:pPr>
              <a:r>
                <a:rPr lang="en-US" sz="2000" b="1" dirty="0" smtClean="0">
                  <a:solidFill>
                    <a:srgbClr val="FFFFFF"/>
                  </a:solidFill>
                  <a:latin typeface="Verdana" pitchFamily="34" charset="0"/>
                </a:rPr>
                <a:t>Testing the prototype octant</a:t>
              </a:r>
              <a:endParaRPr lang="en-US" sz="2000" b="1" dirty="0">
                <a:solidFill>
                  <a:srgbClr val="FFFFFF"/>
                </a:solidFill>
                <a:latin typeface="Verdana" pitchFamily="34" charset="0"/>
              </a:endParaRPr>
            </a:p>
          </p:txBody>
        </p:sp>
      </p:grpSp>
      <p:sp>
        <p:nvSpPr>
          <p:cNvPr id="5" name="TextBox 4"/>
          <p:cNvSpPr txBox="1"/>
          <p:nvPr/>
        </p:nvSpPr>
        <p:spPr>
          <a:xfrm>
            <a:off x="190500" y="929640"/>
            <a:ext cx="8724900" cy="338554"/>
          </a:xfrm>
          <a:prstGeom prst="rect">
            <a:avLst/>
          </a:prstGeom>
          <a:noFill/>
        </p:spPr>
        <p:txBody>
          <a:bodyPr wrap="square" rtlCol="0">
            <a:spAutoFit/>
          </a:bodyPr>
          <a:lstStyle/>
          <a:p>
            <a:pPr algn="just"/>
            <a:r>
              <a:rPr lang="en-US" sz="1600" b="1" dirty="0" smtClean="0"/>
              <a:t>Two r-phi prototype octants have been ordered and constructed in the electronics lab of CERN (Rui)</a:t>
            </a:r>
            <a:endParaRPr lang="el-GR" sz="1600" b="1" dirty="0"/>
          </a:p>
        </p:txBody>
      </p:sp>
      <p:grpSp>
        <p:nvGrpSpPr>
          <p:cNvPr id="32" name="Group 31"/>
          <p:cNvGrpSpPr/>
          <p:nvPr/>
        </p:nvGrpSpPr>
        <p:grpSpPr>
          <a:xfrm>
            <a:off x="457200" y="1310925"/>
            <a:ext cx="8686800" cy="5068576"/>
            <a:chOff x="457200" y="1310925"/>
            <a:chExt cx="8686800" cy="5068576"/>
          </a:xfrm>
        </p:grpSpPr>
        <p:grpSp>
          <p:nvGrpSpPr>
            <p:cNvPr id="6" name="Group 42"/>
            <p:cNvGrpSpPr/>
            <p:nvPr/>
          </p:nvGrpSpPr>
          <p:grpSpPr>
            <a:xfrm>
              <a:off x="457200" y="1310925"/>
              <a:ext cx="8686800" cy="5068576"/>
              <a:chOff x="457200" y="1517961"/>
              <a:chExt cx="8686800" cy="5068576"/>
            </a:xfrm>
          </p:grpSpPr>
          <p:pic>
            <p:nvPicPr>
              <p:cNvPr id="4098" name="Picture 2"/>
              <p:cNvPicPr>
                <a:picLocks noChangeAspect="1" noChangeArrowheads="1"/>
              </p:cNvPicPr>
              <p:nvPr/>
            </p:nvPicPr>
            <p:blipFill>
              <a:blip r:embed="rId3" cstate="print"/>
              <a:srcRect/>
              <a:stretch>
                <a:fillRect/>
              </a:stretch>
            </p:blipFill>
            <p:spPr bwMode="auto">
              <a:xfrm>
                <a:off x="457200" y="2057400"/>
                <a:ext cx="6797938" cy="4529137"/>
              </a:xfrm>
              <a:prstGeom prst="rect">
                <a:avLst/>
              </a:prstGeom>
              <a:noFill/>
              <a:ln w="9525">
                <a:noFill/>
                <a:miter lim="800000"/>
                <a:headEnd/>
                <a:tailEnd/>
              </a:ln>
            </p:spPr>
          </p:pic>
          <p:cxnSp>
            <p:nvCxnSpPr>
              <p:cNvPr id="8" name="Straight Arrow Connector 7"/>
              <p:cNvCxnSpPr/>
              <p:nvPr/>
            </p:nvCxnSpPr>
            <p:spPr>
              <a:xfrm flipH="1">
                <a:off x="4572000" y="1981200"/>
                <a:ext cx="2362200" cy="457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6172200" y="4953000"/>
                <a:ext cx="1905000" cy="1219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23" idx="1"/>
              </p:cNvCxnSpPr>
              <p:nvPr/>
            </p:nvCxnSpPr>
            <p:spPr>
              <a:xfrm flipH="1">
                <a:off x="4572000" y="2502188"/>
                <a:ext cx="2819400" cy="8861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5257800" y="2819400"/>
                <a:ext cx="2438400" cy="2286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5334000" y="3124200"/>
                <a:ext cx="2438400" cy="457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6019800" y="3200400"/>
                <a:ext cx="1676400" cy="914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6019800" y="3429000"/>
                <a:ext cx="1600200" cy="14478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6477000" y="3657600"/>
                <a:ext cx="1143000" cy="20574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772400" y="3135868"/>
                <a:ext cx="1295400" cy="338554"/>
              </a:xfrm>
              <a:prstGeom prst="rect">
                <a:avLst/>
              </a:prstGeom>
              <a:noFill/>
            </p:spPr>
            <p:txBody>
              <a:bodyPr wrap="square" rtlCol="0">
                <a:spAutoFit/>
              </a:bodyPr>
              <a:lstStyle/>
              <a:p>
                <a:r>
                  <a:rPr lang="en-US" sz="1600" dirty="0" smtClean="0"/>
                  <a:t>Connectors</a:t>
                </a:r>
                <a:endParaRPr lang="el-GR" sz="1600" dirty="0"/>
              </a:p>
            </p:txBody>
          </p:sp>
          <p:sp>
            <p:nvSpPr>
              <p:cNvPr id="23" name="TextBox 22"/>
              <p:cNvSpPr txBox="1"/>
              <p:nvPr/>
            </p:nvSpPr>
            <p:spPr>
              <a:xfrm>
                <a:off x="7391400" y="2209800"/>
                <a:ext cx="1752600" cy="584775"/>
              </a:xfrm>
              <a:prstGeom prst="rect">
                <a:avLst/>
              </a:prstGeom>
              <a:noFill/>
            </p:spPr>
            <p:txBody>
              <a:bodyPr wrap="square" rtlCol="0">
                <a:spAutoFit/>
              </a:bodyPr>
              <a:lstStyle/>
              <a:p>
                <a:r>
                  <a:rPr lang="en-US" sz="1600" dirty="0" smtClean="0"/>
                  <a:t>Drift layer  HV connection</a:t>
                </a:r>
                <a:endParaRPr lang="el-GR" sz="1600" dirty="0"/>
              </a:p>
            </p:txBody>
          </p:sp>
          <p:sp>
            <p:nvSpPr>
              <p:cNvPr id="24" name="TextBox 23"/>
              <p:cNvSpPr txBox="1"/>
              <p:nvPr/>
            </p:nvSpPr>
            <p:spPr>
              <a:xfrm>
                <a:off x="6957606" y="1517961"/>
                <a:ext cx="2133600" cy="584775"/>
              </a:xfrm>
              <a:prstGeom prst="rect">
                <a:avLst/>
              </a:prstGeom>
              <a:noFill/>
            </p:spPr>
            <p:txBody>
              <a:bodyPr wrap="square" rtlCol="0">
                <a:spAutoFit/>
              </a:bodyPr>
              <a:lstStyle/>
              <a:p>
                <a:r>
                  <a:rPr lang="en-US" sz="1600" dirty="0" smtClean="0"/>
                  <a:t>Resistive layer  HV connection</a:t>
                </a:r>
                <a:endParaRPr lang="el-GR" sz="1600" dirty="0"/>
              </a:p>
            </p:txBody>
          </p:sp>
          <p:sp>
            <p:nvSpPr>
              <p:cNvPr id="25" name="TextBox 24"/>
              <p:cNvSpPr txBox="1"/>
              <p:nvPr/>
            </p:nvSpPr>
            <p:spPr>
              <a:xfrm>
                <a:off x="7620000" y="4352544"/>
                <a:ext cx="1219200" cy="584775"/>
              </a:xfrm>
              <a:prstGeom prst="rect">
                <a:avLst/>
              </a:prstGeom>
              <a:noFill/>
            </p:spPr>
            <p:txBody>
              <a:bodyPr wrap="square" rtlCol="0">
                <a:spAutoFit/>
              </a:bodyPr>
              <a:lstStyle/>
              <a:p>
                <a:r>
                  <a:rPr lang="en-US" sz="1600" dirty="0" smtClean="0"/>
                  <a:t>Mesh HV connection</a:t>
                </a:r>
                <a:endParaRPr lang="el-GR" sz="1600" dirty="0"/>
              </a:p>
            </p:txBody>
          </p:sp>
          <p:sp>
            <p:nvSpPr>
              <p:cNvPr id="28" name="TextBox 27"/>
              <p:cNvSpPr txBox="1"/>
              <p:nvPr/>
            </p:nvSpPr>
            <p:spPr>
              <a:xfrm>
                <a:off x="3001992" y="4011168"/>
                <a:ext cx="2057688" cy="338554"/>
              </a:xfrm>
              <a:prstGeom prst="rect">
                <a:avLst/>
              </a:prstGeom>
              <a:noFill/>
            </p:spPr>
            <p:txBody>
              <a:bodyPr wrap="square" rtlCol="0">
                <a:spAutoFit/>
              </a:bodyPr>
              <a:lstStyle/>
              <a:p>
                <a:r>
                  <a:rPr lang="en-US" sz="1600" dirty="0" smtClean="0"/>
                  <a:t>G10-Rohacell casing</a:t>
                </a:r>
                <a:endParaRPr lang="el-GR" sz="1600" dirty="0"/>
              </a:p>
            </p:txBody>
          </p:sp>
          <p:cxnSp>
            <p:nvCxnSpPr>
              <p:cNvPr id="31" name="Straight Arrow Connector 30"/>
              <p:cNvCxnSpPr/>
              <p:nvPr/>
            </p:nvCxnSpPr>
            <p:spPr>
              <a:xfrm flipV="1">
                <a:off x="4572000" y="5181600"/>
                <a:ext cx="1828800" cy="5334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156549" y="5680494"/>
                <a:ext cx="2209800" cy="338554"/>
              </a:xfrm>
              <a:prstGeom prst="rect">
                <a:avLst/>
              </a:prstGeom>
              <a:noFill/>
            </p:spPr>
            <p:txBody>
              <a:bodyPr wrap="square" rtlCol="0">
                <a:spAutoFit/>
              </a:bodyPr>
              <a:lstStyle/>
              <a:p>
                <a:r>
                  <a:rPr lang="en-US" sz="1600" dirty="0" smtClean="0"/>
                  <a:t>Read out strips layer</a:t>
                </a:r>
                <a:endParaRPr lang="el-GR" sz="1600" dirty="0"/>
              </a:p>
            </p:txBody>
          </p:sp>
          <p:sp>
            <p:nvSpPr>
              <p:cNvPr id="40" name="TextBox 39"/>
              <p:cNvSpPr txBox="1"/>
              <p:nvPr/>
            </p:nvSpPr>
            <p:spPr>
              <a:xfrm>
                <a:off x="2279904" y="4968240"/>
                <a:ext cx="1981200" cy="584775"/>
              </a:xfrm>
              <a:prstGeom prst="rect">
                <a:avLst/>
              </a:prstGeom>
              <a:noFill/>
            </p:spPr>
            <p:txBody>
              <a:bodyPr wrap="square" rtlCol="0">
                <a:spAutoFit/>
              </a:bodyPr>
              <a:lstStyle/>
              <a:p>
                <a:r>
                  <a:rPr lang="en-US" sz="1600" dirty="0" smtClean="0"/>
                  <a:t>Drift electrode layer, below </a:t>
                </a:r>
                <a:r>
                  <a:rPr lang="en-US" sz="1600" dirty="0" err="1" smtClean="0"/>
                  <a:t>Rohacell</a:t>
                </a:r>
                <a:r>
                  <a:rPr lang="en-US" sz="1600" dirty="0" smtClean="0"/>
                  <a:t> plane</a:t>
                </a:r>
                <a:endParaRPr lang="el-GR" sz="1600" dirty="0"/>
              </a:p>
            </p:txBody>
          </p:sp>
          <p:sp>
            <p:nvSpPr>
              <p:cNvPr id="26" name="TextBox 25"/>
              <p:cNvSpPr txBox="1"/>
              <p:nvPr/>
            </p:nvSpPr>
            <p:spPr>
              <a:xfrm>
                <a:off x="3761117" y="3297482"/>
                <a:ext cx="1121435" cy="338554"/>
              </a:xfrm>
              <a:prstGeom prst="rect">
                <a:avLst/>
              </a:prstGeom>
              <a:noFill/>
            </p:spPr>
            <p:txBody>
              <a:bodyPr wrap="square" rtlCol="0">
                <a:spAutoFit/>
              </a:bodyPr>
              <a:lstStyle/>
              <a:p>
                <a:r>
                  <a:rPr lang="en-US" sz="1600" b="1" dirty="0" smtClean="0"/>
                  <a:t>Gas inlet</a:t>
                </a:r>
                <a:endParaRPr lang="el-GR" sz="1600" b="1" dirty="0"/>
              </a:p>
            </p:txBody>
          </p:sp>
          <p:sp>
            <p:nvSpPr>
              <p:cNvPr id="29" name="TextBox 28"/>
              <p:cNvSpPr txBox="1"/>
              <p:nvPr/>
            </p:nvSpPr>
            <p:spPr>
              <a:xfrm>
                <a:off x="4364966" y="6006176"/>
                <a:ext cx="1121435" cy="338554"/>
              </a:xfrm>
              <a:prstGeom prst="rect">
                <a:avLst/>
              </a:prstGeom>
              <a:noFill/>
            </p:spPr>
            <p:txBody>
              <a:bodyPr wrap="square" rtlCol="0">
                <a:spAutoFit/>
              </a:bodyPr>
              <a:lstStyle/>
              <a:p>
                <a:r>
                  <a:rPr lang="en-US" sz="1600" b="1" dirty="0" smtClean="0"/>
                  <a:t>Gas inlet</a:t>
                </a:r>
                <a:endParaRPr lang="el-GR" sz="1600" b="1" dirty="0"/>
              </a:p>
            </p:txBody>
          </p:sp>
        </p:grpSp>
        <p:sp>
          <p:nvSpPr>
            <p:cNvPr id="27" name="Right Arrow 26"/>
            <p:cNvSpPr/>
            <p:nvPr/>
          </p:nvSpPr>
          <p:spPr>
            <a:xfrm rot="16200000">
              <a:off x="4071672" y="2838091"/>
              <a:ext cx="457199" cy="7763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0" name="Right Arrow 29"/>
            <p:cNvSpPr/>
            <p:nvPr/>
          </p:nvSpPr>
          <p:spPr>
            <a:xfrm rot="199267">
              <a:off x="5296623" y="5960853"/>
              <a:ext cx="457199" cy="7763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817418" y="1571176"/>
            <a:ext cx="7391842" cy="5095875"/>
            <a:chOff x="1038225" y="881062"/>
            <a:chExt cx="7391842" cy="5095875"/>
          </a:xfrm>
        </p:grpSpPr>
        <p:pic>
          <p:nvPicPr>
            <p:cNvPr id="9" name="Picture 2"/>
            <p:cNvPicPr>
              <a:picLocks noChangeAspect="1" noChangeArrowheads="1"/>
            </p:cNvPicPr>
            <p:nvPr/>
          </p:nvPicPr>
          <p:blipFill>
            <a:blip r:embed="rId2" cstate="print"/>
            <a:srcRect/>
            <a:stretch>
              <a:fillRect/>
            </a:stretch>
          </p:blipFill>
          <p:spPr bwMode="auto">
            <a:xfrm>
              <a:off x="1038225" y="881062"/>
              <a:ext cx="7067550" cy="5095875"/>
            </a:xfrm>
            <a:prstGeom prst="rect">
              <a:avLst/>
            </a:prstGeom>
            <a:noFill/>
            <a:ln w="9525">
              <a:noFill/>
              <a:miter lim="800000"/>
              <a:headEnd/>
              <a:tailEnd/>
            </a:ln>
          </p:spPr>
        </p:pic>
        <p:sp>
          <p:nvSpPr>
            <p:cNvPr id="10" name="TextBox 9"/>
            <p:cNvSpPr txBox="1"/>
            <p:nvPr/>
          </p:nvSpPr>
          <p:spPr>
            <a:xfrm>
              <a:off x="7315200" y="4038600"/>
              <a:ext cx="449162" cy="369332"/>
            </a:xfrm>
            <a:prstGeom prst="rect">
              <a:avLst/>
            </a:prstGeom>
            <a:noFill/>
          </p:spPr>
          <p:txBody>
            <a:bodyPr wrap="none" rtlCol="0">
              <a:spAutoFit/>
            </a:bodyPr>
            <a:lstStyle/>
            <a:p>
              <a:r>
                <a:rPr lang="el-GR" dirty="0" smtClean="0"/>
                <a:t>Φ</a:t>
              </a:r>
              <a:r>
                <a:rPr lang="en-US" baseline="-25000" dirty="0" smtClean="0"/>
                <a:t>A</a:t>
              </a:r>
              <a:endParaRPr lang="el-GR" baseline="-25000" dirty="0"/>
            </a:p>
          </p:txBody>
        </p:sp>
        <p:sp>
          <p:nvSpPr>
            <p:cNvPr id="12" name="TextBox 11"/>
            <p:cNvSpPr txBox="1"/>
            <p:nvPr/>
          </p:nvSpPr>
          <p:spPr>
            <a:xfrm>
              <a:off x="6553200" y="2362200"/>
              <a:ext cx="442750" cy="369332"/>
            </a:xfrm>
            <a:prstGeom prst="rect">
              <a:avLst/>
            </a:prstGeom>
            <a:noFill/>
          </p:spPr>
          <p:txBody>
            <a:bodyPr wrap="none" rtlCol="0">
              <a:spAutoFit/>
            </a:bodyPr>
            <a:lstStyle/>
            <a:p>
              <a:r>
                <a:rPr lang="el-GR" dirty="0" smtClean="0"/>
                <a:t>Φ</a:t>
              </a:r>
              <a:r>
                <a:rPr lang="en-US" baseline="-25000" dirty="0" smtClean="0"/>
                <a:t>B</a:t>
              </a:r>
              <a:endParaRPr lang="el-GR" baseline="-25000" dirty="0"/>
            </a:p>
          </p:txBody>
        </p:sp>
        <p:sp>
          <p:nvSpPr>
            <p:cNvPr id="13" name="TextBox 12"/>
            <p:cNvSpPr txBox="1"/>
            <p:nvPr/>
          </p:nvSpPr>
          <p:spPr>
            <a:xfrm>
              <a:off x="7543800" y="3059668"/>
              <a:ext cx="388248" cy="369332"/>
            </a:xfrm>
            <a:prstGeom prst="rect">
              <a:avLst/>
            </a:prstGeom>
            <a:noFill/>
          </p:spPr>
          <p:txBody>
            <a:bodyPr wrap="none" rtlCol="0">
              <a:spAutoFit/>
            </a:bodyPr>
            <a:lstStyle/>
            <a:p>
              <a:r>
                <a:rPr lang="en-US" dirty="0" smtClean="0"/>
                <a:t>R</a:t>
              </a:r>
              <a:r>
                <a:rPr lang="en-US" baseline="-25000" dirty="0" smtClean="0"/>
                <a:t>4</a:t>
              </a:r>
              <a:endParaRPr lang="el-GR" baseline="-25000" dirty="0"/>
            </a:p>
          </p:txBody>
        </p:sp>
        <p:sp>
          <p:nvSpPr>
            <p:cNvPr id="14" name="TextBox 13"/>
            <p:cNvSpPr txBox="1"/>
            <p:nvPr/>
          </p:nvSpPr>
          <p:spPr>
            <a:xfrm>
              <a:off x="7924800" y="4800600"/>
              <a:ext cx="505267" cy="369332"/>
            </a:xfrm>
            <a:prstGeom prst="rect">
              <a:avLst/>
            </a:prstGeom>
            <a:noFill/>
          </p:spPr>
          <p:txBody>
            <a:bodyPr wrap="none" rtlCol="0">
              <a:spAutoFit/>
            </a:bodyPr>
            <a:lstStyle/>
            <a:p>
              <a:r>
                <a:rPr lang="en-US" dirty="0" smtClean="0"/>
                <a:t>R</a:t>
              </a:r>
              <a:r>
                <a:rPr lang="en-US" baseline="-25000" dirty="0" smtClean="0"/>
                <a:t>1,2</a:t>
              </a:r>
              <a:endParaRPr lang="el-GR" baseline="-25000" dirty="0"/>
            </a:p>
          </p:txBody>
        </p:sp>
        <p:sp>
          <p:nvSpPr>
            <p:cNvPr id="15" name="TextBox 14"/>
            <p:cNvSpPr txBox="1"/>
            <p:nvPr/>
          </p:nvSpPr>
          <p:spPr>
            <a:xfrm>
              <a:off x="6400800" y="1371600"/>
              <a:ext cx="388248" cy="369332"/>
            </a:xfrm>
            <a:prstGeom prst="rect">
              <a:avLst/>
            </a:prstGeom>
            <a:noFill/>
          </p:spPr>
          <p:txBody>
            <a:bodyPr wrap="none" rtlCol="0">
              <a:spAutoFit/>
            </a:bodyPr>
            <a:lstStyle/>
            <a:p>
              <a:r>
                <a:rPr lang="en-US" dirty="0" smtClean="0"/>
                <a:t>R</a:t>
              </a:r>
              <a:r>
                <a:rPr lang="en-US" baseline="-25000" dirty="0" smtClean="0"/>
                <a:t>3</a:t>
              </a:r>
              <a:endParaRPr lang="el-GR" baseline="-25000" dirty="0"/>
            </a:p>
          </p:txBody>
        </p:sp>
      </p:grpSp>
      <p:sp>
        <p:nvSpPr>
          <p:cNvPr id="2" name="TextBox 1"/>
          <p:cNvSpPr txBox="1"/>
          <p:nvPr/>
        </p:nvSpPr>
        <p:spPr>
          <a:xfrm>
            <a:off x="0" y="815242"/>
            <a:ext cx="9144000" cy="1077218"/>
          </a:xfrm>
          <a:prstGeom prst="rect">
            <a:avLst/>
          </a:prstGeom>
          <a:noFill/>
        </p:spPr>
        <p:txBody>
          <a:bodyPr wrap="square" rtlCol="0">
            <a:spAutoFit/>
          </a:bodyPr>
          <a:lstStyle/>
          <a:p>
            <a:pPr algn="just"/>
            <a:r>
              <a:rPr lang="en-US" sz="1600" b="1" dirty="0" smtClean="0"/>
              <a:t>The one r-phi octant was read via the SRS readout system using the APV chips, developed by the RD51 collaboration. This system reads both the charge and the time of the pulse from each strip. The initial tests were done at RD51 lab with Fe55 and Sr90 sources. We used the mesh signal to trigger and the MMDAQ readout software developed by ATLAS. The gas used was </a:t>
            </a:r>
            <a:r>
              <a:rPr lang="en-US" sz="1600" b="1" dirty="0" err="1" smtClean="0"/>
              <a:t>Ar</a:t>
            </a:r>
            <a:r>
              <a:rPr lang="en-US" sz="1600" b="1" dirty="0" smtClean="0"/>
              <a:t>/CO2 (93%/7%)</a:t>
            </a:r>
          </a:p>
        </p:txBody>
      </p:sp>
      <p:grpSp>
        <p:nvGrpSpPr>
          <p:cNvPr id="3" name="Group 2"/>
          <p:cNvGrpSpPr/>
          <p:nvPr/>
        </p:nvGrpSpPr>
        <p:grpSpPr>
          <a:xfrm>
            <a:off x="1042988" y="31750"/>
            <a:ext cx="7204075" cy="806450"/>
            <a:chOff x="1042988" y="0"/>
            <a:chExt cx="7204075" cy="806450"/>
          </a:xfrm>
        </p:grpSpPr>
        <p:pic>
          <p:nvPicPr>
            <p:cNvPr id="4" name="TextBox 12"/>
            <p:cNvPicPr>
              <a:picLocks noChangeArrowheads="1"/>
            </p:cNvPicPr>
            <p:nvPr/>
          </p:nvPicPr>
          <p:blipFill>
            <a:blip r:embed="rId3" cstate="print"/>
            <a:srcRect/>
            <a:stretch>
              <a:fillRect/>
            </a:stretch>
          </p:blipFill>
          <p:spPr bwMode="auto">
            <a:xfrm>
              <a:off x="1042988" y="0"/>
              <a:ext cx="7204075" cy="806450"/>
            </a:xfrm>
            <a:prstGeom prst="rect">
              <a:avLst/>
            </a:prstGeom>
            <a:noFill/>
          </p:spPr>
        </p:pic>
        <p:sp>
          <p:nvSpPr>
            <p:cNvPr id="5" name="Text Box 4"/>
            <p:cNvSpPr txBox="1">
              <a:spLocks noChangeArrowheads="1"/>
            </p:cNvSpPr>
            <p:nvPr/>
          </p:nvSpPr>
          <p:spPr bwMode="auto">
            <a:xfrm>
              <a:off x="1524000" y="209490"/>
              <a:ext cx="6373813" cy="400110"/>
            </a:xfrm>
            <a:prstGeom prst="rect">
              <a:avLst/>
            </a:prstGeom>
            <a:noFill/>
            <a:ln w="9525">
              <a:noFill/>
              <a:miter lim="800000"/>
              <a:headEnd/>
              <a:tailEnd/>
            </a:ln>
          </p:spPr>
          <p:txBody>
            <a:bodyPr>
              <a:spAutoFit/>
            </a:bodyPr>
            <a:lstStyle/>
            <a:p>
              <a:pPr algn="ctr">
                <a:spcBef>
                  <a:spcPts val="600"/>
                </a:spcBef>
              </a:pPr>
              <a:r>
                <a:rPr lang="en-US" sz="2000" b="1" dirty="0" smtClean="0">
                  <a:solidFill>
                    <a:srgbClr val="FFFFFF"/>
                  </a:solidFill>
                  <a:latin typeface="Verdana" pitchFamily="34" charset="0"/>
                </a:rPr>
                <a:t>At RD51 lab (with Eraldo)</a:t>
              </a:r>
              <a:endParaRPr lang="en-US" sz="2000" b="1" dirty="0">
                <a:solidFill>
                  <a:srgbClr val="FFFFFF"/>
                </a:solidFill>
                <a:latin typeface="Verdana" pitchFamily="34" charset="0"/>
              </a:endParaRPr>
            </a:p>
          </p:txBody>
        </p:sp>
      </p:grpSp>
      <p:pic>
        <p:nvPicPr>
          <p:cNvPr id="7" name="Picture 6" descr="20151217_141259-sm.jpg"/>
          <p:cNvPicPr>
            <a:picLocks noChangeAspect="1"/>
          </p:cNvPicPr>
          <p:nvPr/>
        </p:nvPicPr>
        <p:blipFill>
          <a:blip r:embed="rId4" cstate="print"/>
          <a:stretch>
            <a:fillRect/>
          </a:stretch>
        </p:blipFill>
        <p:spPr>
          <a:xfrm>
            <a:off x="68262" y="1883908"/>
            <a:ext cx="4244946" cy="2392251"/>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170845" y="1966823"/>
            <a:ext cx="8973152" cy="3779909"/>
            <a:chOff x="157904" y="1794291"/>
            <a:chExt cx="8973152" cy="3779909"/>
          </a:xfrm>
        </p:grpSpPr>
        <p:grpSp>
          <p:nvGrpSpPr>
            <p:cNvPr id="2" name="Group 1"/>
            <p:cNvGrpSpPr/>
            <p:nvPr/>
          </p:nvGrpSpPr>
          <p:grpSpPr>
            <a:xfrm>
              <a:off x="157904" y="1794291"/>
              <a:ext cx="6707285" cy="3779909"/>
              <a:chOff x="1158569" y="2984737"/>
              <a:chExt cx="6707285" cy="3779909"/>
            </a:xfrm>
          </p:grpSpPr>
          <p:pic>
            <p:nvPicPr>
              <p:cNvPr id="3" name="Picture 2" descr="20151217_165551-sm.jpg"/>
              <p:cNvPicPr>
                <a:picLocks noChangeAspect="1"/>
              </p:cNvPicPr>
              <p:nvPr/>
            </p:nvPicPr>
            <p:blipFill>
              <a:blip r:embed="rId2" cstate="print"/>
              <a:stretch>
                <a:fillRect/>
              </a:stretch>
            </p:blipFill>
            <p:spPr>
              <a:xfrm>
                <a:off x="1158569" y="2984737"/>
                <a:ext cx="6707285" cy="3779909"/>
              </a:xfrm>
              <a:prstGeom prst="rect">
                <a:avLst/>
              </a:prstGeom>
            </p:spPr>
          </p:pic>
          <p:sp>
            <p:nvSpPr>
              <p:cNvPr id="4" name="TextBox 3"/>
              <p:cNvSpPr txBox="1"/>
              <p:nvPr/>
            </p:nvSpPr>
            <p:spPr>
              <a:xfrm>
                <a:off x="5638800" y="3886200"/>
                <a:ext cx="533400" cy="369332"/>
              </a:xfrm>
              <a:prstGeom prst="rect">
                <a:avLst/>
              </a:prstGeom>
              <a:noFill/>
            </p:spPr>
            <p:txBody>
              <a:bodyPr wrap="square" rtlCol="0">
                <a:spAutoFit/>
              </a:bodyPr>
              <a:lstStyle/>
              <a:p>
                <a:r>
                  <a:rPr lang="el-GR" b="1" dirty="0" smtClean="0"/>
                  <a:t>Φ</a:t>
                </a:r>
                <a:r>
                  <a:rPr lang="el-GR" b="1" baseline="-25000" dirty="0" smtClean="0"/>
                  <a:t>Β</a:t>
                </a:r>
                <a:endParaRPr lang="el-GR" b="1" baseline="-25000" dirty="0"/>
              </a:p>
            </p:txBody>
          </p:sp>
          <p:sp>
            <p:nvSpPr>
              <p:cNvPr id="5" name="TextBox 4"/>
              <p:cNvSpPr txBox="1"/>
              <p:nvPr/>
            </p:nvSpPr>
            <p:spPr>
              <a:xfrm>
                <a:off x="4409534" y="5257800"/>
                <a:ext cx="524775" cy="369332"/>
              </a:xfrm>
              <a:prstGeom prst="rect">
                <a:avLst/>
              </a:prstGeom>
              <a:noFill/>
            </p:spPr>
            <p:txBody>
              <a:bodyPr wrap="square" rtlCol="0">
                <a:spAutoFit/>
              </a:bodyPr>
              <a:lstStyle/>
              <a:p>
                <a:r>
                  <a:rPr lang="en-US" b="1" dirty="0" smtClean="0"/>
                  <a:t>R</a:t>
                </a:r>
                <a:r>
                  <a:rPr lang="en-US" b="1" baseline="-25000" dirty="0" smtClean="0"/>
                  <a:t>1,2</a:t>
                </a:r>
                <a:endParaRPr lang="el-GR" b="1" baseline="-25000" dirty="0"/>
              </a:p>
            </p:txBody>
          </p:sp>
          <p:sp>
            <p:nvSpPr>
              <p:cNvPr id="6" name="TextBox 5"/>
              <p:cNvSpPr txBox="1"/>
              <p:nvPr/>
            </p:nvSpPr>
            <p:spPr>
              <a:xfrm>
                <a:off x="4572000" y="6248400"/>
                <a:ext cx="381000" cy="369332"/>
              </a:xfrm>
              <a:prstGeom prst="rect">
                <a:avLst/>
              </a:prstGeom>
              <a:noFill/>
            </p:spPr>
            <p:txBody>
              <a:bodyPr wrap="square" rtlCol="0">
                <a:spAutoFit/>
              </a:bodyPr>
              <a:lstStyle/>
              <a:p>
                <a:r>
                  <a:rPr lang="en-US" b="1" dirty="0" smtClean="0"/>
                  <a:t>r</a:t>
                </a:r>
                <a:r>
                  <a:rPr lang="en-US" b="1" baseline="-25000" dirty="0" smtClean="0"/>
                  <a:t>4</a:t>
                </a:r>
                <a:endParaRPr lang="el-GR" b="1" baseline="-25000" dirty="0"/>
              </a:p>
            </p:txBody>
          </p:sp>
          <p:sp>
            <p:nvSpPr>
              <p:cNvPr id="7" name="TextBox 6"/>
              <p:cNvSpPr txBox="1"/>
              <p:nvPr/>
            </p:nvSpPr>
            <p:spPr>
              <a:xfrm>
                <a:off x="6781800" y="5410200"/>
                <a:ext cx="381000" cy="369332"/>
              </a:xfrm>
              <a:prstGeom prst="rect">
                <a:avLst/>
              </a:prstGeom>
              <a:noFill/>
            </p:spPr>
            <p:txBody>
              <a:bodyPr wrap="square" rtlCol="0">
                <a:spAutoFit/>
              </a:bodyPr>
              <a:lstStyle/>
              <a:p>
                <a:r>
                  <a:rPr lang="en-US" b="1" dirty="0" smtClean="0"/>
                  <a:t>r</a:t>
                </a:r>
                <a:r>
                  <a:rPr lang="en-US" b="1" baseline="-25000" dirty="0" smtClean="0"/>
                  <a:t>3</a:t>
                </a:r>
                <a:endParaRPr lang="el-GR" b="1" baseline="-25000" dirty="0"/>
              </a:p>
            </p:txBody>
          </p:sp>
          <p:sp>
            <p:nvSpPr>
              <p:cNvPr id="8" name="TextBox 7"/>
              <p:cNvSpPr txBox="1"/>
              <p:nvPr/>
            </p:nvSpPr>
            <p:spPr>
              <a:xfrm>
                <a:off x="3124200" y="3654723"/>
                <a:ext cx="533400" cy="369332"/>
              </a:xfrm>
              <a:prstGeom prst="rect">
                <a:avLst/>
              </a:prstGeom>
              <a:noFill/>
            </p:spPr>
            <p:txBody>
              <a:bodyPr wrap="square" rtlCol="0">
                <a:spAutoFit/>
              </a:bodyPr>
              <a:lstStyle/>
              <a:p>
                <a:r>
                  <a:rPr lang="el-GR" b="1" dirty="0" smtClean="0"/>
                  <a:t>Φ</a:t>
                </a:r>
                <a:r>
                  <a:rPr lang="en-US" b="1" baseline="-25000" dirty="0" smtClean="0"/>
                  <a:t>A</a:t>
                </a:r>
                <a:endParaRPr lang="el-GR" b="1" baseline="-25000" dirty="0"/>
              </a:p>
            </p:txBody>
          </p:sp>
        </p:grpSp>
        <p:grpSp>
          <p:nvGrpSpPr>
            <p:cNvPr id="9" name="Group 8"/>
            <p:cNvGrpSpPr/>
            <p:nvPr/>
          </p:nvGrpSpPr>
          <p:grpSpPr>
            <a:xfrm>
              <a:off x="6847936" y="2602301"/>
              <a:ext cx="2283120" cy="2217855"/>
              <a:chOff x="7086600" y="3792747"/>
              <a:chExt cx="1944880" cy="2217855"/>
            </a:xfrm>
          </p:grpSpPr>
          <p:grpSp>
            <p:nvGrpSpPr>
              <p:cNvPr id="10" name="Group 13"/>
              <p:cNvGrpSpPr/>
              <p:nvPr/>
            </p:nvGrpSpPr>
            <p:grpSpPr>
              <a:xfrm>
                <a:off x="7086600" y="3792747"/>
                <a:ext cx="533400" cy="2190944"/>
                <a:chOff x="5715000" y="516147"/>
                <a:chExt cx="533400" cy="2190944"/>
              </a:xfrm>
            </p:grpSpPr>
            <p:sp>
              <p:nvSpPr>
                <p:cNvPr id="12" name="TextBox 11"/>
                <p:cNvSpPr txBox="1"/>
                <p:nvPr/>
              </p:nvSpPr>
              <p:spPr>
                <a:xfrm>
                  <a:off x="5715000" y="516147"/>
                  <a:ext cx="533400" cy="369332"/>
                </a:xfrm>
                <a:prstGeom prst="rect">
                  <a:avLst/>
                </a:prstGeom>
                <a:noFill/>
              </p:spPr>
              <p:txBody>
                <a:bodyPr wrap="square" rtlCol="0">
                  <a:spAutoFit/>
                </a:bodyPr>
                <a:lstStyle/>
                <a:p>
                  <a:r>
                    <a:rPr lang="el-GR" b="1" dirty="0" smtClean="0"/>
                    <a:t>Φ</a:t>
                  </a:r>
                  <a:r>
                    <a:rPr lang="en-US" b="1" baseline="-25000" dirty="0" smtClean="0"/>
                    <a:t>A</a:t>
                  </a:r>
                  <a:endParaRPr lang="el-GR" b="1" baseline="-25000" dirty="0"/>
                </a:p>
              </p:txBody>
            </p:sp>
            <p:sp>
              <p:nvSpPr>
                <p:cNvPr id="13" name="TextBox 9"/>
                <p:cNvSpPr txBox="1"/>
                <p:nvPr/>
              </p:nvSpPr>
              <p:spPr>
                <a:xfrm>
                  <a:off x="5715000" y="990600"/>
                  <a:ext cx="533400" cy="369332"/>
                </a:xfrm>
                <a:prstGeom prst="rect">
                  <a:avLst/>
                </a:prstGeom>
                <a:noFill/>
              </p:spPr>
              <p:txBody>
                <a:bodyPr wrap="square" rtlCol="0">
                  <a:spAutoFit/>
                </a:bodyPr>
                <a:lstStyle/>
                <a:p>
                  <a:r>
                    <a:rPr lang="el-GR" b="1" dirty="0" smtClean="0"/>
                    <a:t>Φ</a:t>
                  </a:r>
                  <a:r>
                    <a:rPr lang="el-GR" b="1" baseline="-25000" dirty="0" smtClean="0"/>
                    <a:t>Β</a:t>
                  </a:r>
                  <a:endParaRPr lang="el-GR" b="1" baseline="-25000" dirty="0"/>
                </a:p>
              </p:txBody>
            </p:sp>
            <p:sp>
              <p:nvSpPr>
                <p:cNvPr id="14" name="TextBox 13"/>
                <p:cNvSpPr txBox="1"/>
                <p:nvPr/>
              </p:nvSpPr>
              <p:spPr>
                <a:xfrm>
                  <a:off x="5730923" y="1430547"/>
                  <a:ext cx="441278" cy="369332"/>
                </a:xfrm>
                <a:prstGeom prst="rect">
                  <a:avLst/>
                </a:prstGeom>
                <a:noFill/>
              </p:spPr>
              <p:txBody>
                <a:bodyPr wrap="square" rtlCol="0">
                  <a:spAutoFit/>
                </a:bodyPr>
                <a:lstStyle/>
                <a:p>
                  <a:r>
                    <a:rPr lang="en-US" b="1" dirty="0" smtClean="0"/>
                    <a:t>R</a:t>
                  </a:r>
                  <a:r>
                    <a:rPr lang="en-US" b="1" baseline="-25000" dirty="0" smtClean="0"/>
                    <a:t>1,2</a:t>
                  </a:r>
                  <a:endParaRPr lang="el-GR" b="1" baseline="-25000" dirty="0"/>
                </a:p>
              </p:txBody>
            </p:sp>
            <p:sp>
              <p:nvSpPr>
                <p:cNvPr id="15" name="TextBox 14"/>
                <p:cNvSpPr txBox="1"/>
                <p:nvPr/>
              </p:nvSpPr>
              <p:spPr>
                <a:xfrm>
                  <a:off x="5791200" y="1880559"/>
                  <a:ext cx="381000" cy="369332"/>
                </a:xfrm>
                <a:prstGeom prst="rect">
                  <a:avLst/>
                </a:prstGeom>
                <a:noFill/>
              </p:spPr>
              <p:txBody>
                <a:bodyPr wrap="square" rtlCol="0">
                  <a:spAutoFit/>
                </a:bodyPr>
                <a:lstStyle/>
                <a:p>
                  <a:r>
                    <a:rPr lang="en-US" b="1" dirty="0" smtClean="0"/>
                    <a:t>r</a:t>
                  </a:r>
                  <a:r>
                    <a:rPr lang="en-US" b="1" baseline="-25000" dirty="0" smtClean="0"/>
                    <a:t>4</a:t>
                  </a:r>
                  <a:endParaRPr lang="el-GR" b="1" baseline="-25000" dirty="0"/>
                </a:p>
              </p:txBody>
            </p:sp>
            <p:sp>
              <p:nvSpPr>
                <p:cNvPr id="16" name="TextBox 15"/>
                <p:cNvSpPr txBox="1"/>
                <p:nvPr/>
              </p:nvSpPr>
              <p:spPr>
                <a:xfrm>
                  <a:off x="5791200" y="2337759"/>
                  <a:ext cx="381000" cy="369332"/>
                </a:xfrm>
                <a:prstGeom prst="rect">
                  <a:avLst/>
                </a:prstGeom>
                <a:noFill/>
              </p:spPr>
              <p:txBody>
                <a:bodyPr wrap="square" rtlCol="0">
                  <a:spAutoFit/>
                </a:bodyPr>
                <a:lstStyle/>
                <a:p>
                  <a:r>
                    <a:rPr lang="en-US" b="1" dirty="0" smtClean="0"/>
                    <a:t>r</a:t>
                  </a:r>
                  <a:r>
                    <a:rPr lang="en-US" b="1" baseline="-25000" dirty="0" smtClean="0"/>
                    <a:t>3</a:t>
                  </a:r>
                  <a:endParaRPr lang="el-GR" b="1" baseline="-25000" dirty="0"/>
                </a:p>
              </p:txBody>
            </p:sp>
          </p:grpSp>
          <p:sp>
            <p:nvSpPr>
              <p:cNvPr id="11" name="TextBox 10"/>
              <p:cNvSpPr txBox="1"/>
              <p:nvPr/>
            </p:nvSpPr>
            <p:spPr>
              <a:xfrm>
                <a:off x="7543798" y="3810000"/>
                <a:ext cx="1487682" cy="2200602"/>
              </a:xfrm>
              <a:prstGeom prst="rect">
                <a:avLst/>
              </a:prstGeom>
              <a:noFill/>
            </p:spPr>
            <p:txBody>
              <a:bodyPr wrap="square" rtlCol="0">
                <a:spAutoFit/>
              </a:bodyPr>
              <a:lstStyle/>
              <a:p>
                <a:r>
                  <a:rPr lang="en-US" b="1" dirty="0" smtClean="0"/>
                  <a:t>Left phi</a:t>
                </a:r>
              </a:p>
              <a:p>
                <a:endParaRPr lang="en-US" sz="1200" b="1" dirty="0" smtClean="0"/>
              </a:p>
              <a:p>
                <a:r>
                  <a:rPr lang="en-US" b="1" dirty="0" smtClean="0"/>
                  <a:t>Right phi</a:t>
                </a:r>
              </a:p>
              <a:p>
                <a:endParaRPr lang="en-US" sz="1300" b="1" dirty="0" smtClean="0"/>
              </a:p>
              <a:p>
                <a:r>
                  <a:rPr lang="en-US" b="1" dirty="0" smtClean="0"/>
                  <a:t>1-2 </a:t>
                </a:r>
                <a:r>
                  <a:rPr lang="en-US" b="1" dirty="0" err="1" smtClean="0"/>
                  <a:t>th</a:t>
                </a:r>
                <a:r>
                  <a:rPr lang="en-US" b="1" dirty="0" smtClean="0"/>
                  <a:t> Outer R</a:t>
                </a:r>
              </a:p>
              <a:p>
                <a:endParaRPr lang="en-US" sz="1000" b="1" dirty="0" smtClean="0"/>
              </a:p>
              <a:p>
                <a:r>
                  <a:rPr lang="en-US" b="1" dirty="0" smtClean="0"/>
                  <a:t>Inner R</a:t>
                </a:r>
              </a:p>
              <a:p>
                <a:endParaRPr lang="en-US" sz="1200" b="1" dirty="0" smtClean="0"/>
              </a:p>
              <a:p>
                <a:r>
                  <a:rPr lang="en-US" b="1" dirty="0" smtClean="0"/>
                  <a:t>3</a:t>
                </a:r>
                <a:r>
                  <a:rPr lang="en-US" b="1" baseline="30000" dirty="0" smtClean="0"/>
                  <a:t>rd</a:t>
                </a:r>
                <a:r>
                  <a:rPr lang="en-US" b="1" dirty="0" smtClean="0"/>
                  <a:t> Outer R</a:t>
                </a:r>
              </a:p>
            </p:txBody>
          </p:sp>
        </p:grpSp>
      </p:grpSp>
      <p:grpSp>
        <p:nvGrpSpPr>
          <p:cNvPr id="17" name="Group 16"/>
          <p:cNvGrpSpPr/>
          <p:nvPr/>
        </p:nvGrpSpPr>
        <p:grpSpPr>
          <a:xfrm>
            <a:off x="1042988" y="31750"/>
            <a:ext cx="7204075" cy="806450"/>
            <a:chOff x="1042988" y="0"/>
            <a:chExt cx="7204075" cy="806450"/>
          </a:xfrm>
        </p:grpSpPr>
        <p:pic>
          <p:nvPicPr>
            <p:cNvPr id="18" name="TextBox 12"/>
            <p:cNvPicPr>
              <a:picLocks noChangeArrowheads="1"/>
            </p:cNvPicPr>
            <p:nvPr/>
          </p:nvPicPr>
          <p:blipFill>
            <a:blip r:embed="rId3" cstate="print"/>
            <a:srcRect/>
            <a:stretch>
              <a:fillRect/>
            </a:stretch>
          </p:blipFill>
          <p:spPr bwMode="auto">
            <a:xfrm>
              <a:off x="1042988" y="0"/>
              <a:ext cx="7204075" cy="806450"/>
            </a:xfrm>
            <a:prstGeom prst="rect">
              <a:avLst/>
            </a:prstGeom>
            <a:noFill/>
          </p:spPr>
        </p:pic>
        <p:sp>
          <p:nvSpPr>
            <p:cNvPr id="19" name="Text Box 4"/>
            <p:cNvSpPr txBox="1">
              <a:spLocks noChangeArrowheads="1"/>
            </p:cNvSpPr>
            <p:nvPr/>
          </p:nvSpPr>
          <p:spPr bwMode="auto">
            <a:xfrm>
              <a:off x="1524000" y="209490"/>
              <a:ext cx="6373813" cy="400110"/>
            </a:xfrm>
            <a:prstGeom prst="rect">
              <a:avLst/>
            </a:prstGeom>
            <a:noFill/>
            <a:ln w="9525">
              <a:noFill/>
              <a:miter lim="800000"/>
              <a:headEnd/>
              <a:tailEnd/>
            </a:ln>
          </p:spPr>
          <p:txBody>
            <a:bodyPr>
              <a:spAutoFit/>
            </a:bodyPr>
            <a:lstStyle/>
            <a:p>
              <a:pPr algn="ctr">
                <a:spcBef>
                  <a:spcPts val="600"/>
                </a:spcBef>
              </a:pPr>
              <a:r>
                <a:rPr lang="en-US" sz="2000" b="1" dirty="0" smtClean="0">
                  <a:solidFill>
                    <a:srgbClr val="FFFFFF"/>
                  </a:solidFill>
                  <a:latin typeface="Verdana" pitchFamily="34" charset="0"/>
                </a:rPr>
                <a:t>At RD51 lab (with Eraldo)</a:t>
              </a:r>
              <a:endParaRPr lang="en-US" sz="2000" b="1" dirty="0">
                <a:solidFill>
                  <a:srgbClr val="FFFFFF"/>
                </a:solidFill>
                <a:latin typeface="Verdana" pitchFamily="34" charset="0"/>
              </a:endParaRPr>
            </a:p>
          </p:txBody>
        </p:sp>
      </p:grpSp>
      <p:sp>
        <p:nvSpPr>
          <p:cNvPr id="21" name="TextBox 20"/>
          <p:cNvSpPr txBox="1"/>
          <p:nvPr/>
        </p:nvSpPr>
        <p:spPr>
          <a:xfrm>
            <a:off x="1121434" y="1207698"/>
            <a:ext cx="6262777" cy="369332"/>
          </a:xfrm>
          <a:prstGeom prst="rect">
            <a:avLst/>
          </a:prstGeom>
          <a:noFill/>
        </p:spPr>
        <p:txBody>
          <a:bodyPr wrap="square" rtlCol="0">
            <a:spAutoFit/>
          </a:bodyPr>
          <a:lstStyle/>
          <a:p>
            <a:pPr algn="ctr"/>
            <a:r>
              <a:rPr lang="en-US" b="1" dirty="0" smtClean="0"/>
              <a:t>MMDAQ screen dump – with Sr90 source</a:t>
            </a:r>
            <a:endParaRPr lang="el-GR"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 y="849748"/>
            <a:ext cx="8458200" cy="830997"/>
          </a:xfrm>
          <a:prstGeom prst="rect">
            <a:avLst/>
          </a:prstGeom>
          <a:noFill/>
        </p:spPr>
        <p:txBody>
          <a:bodyPr wrap="square" rtlCol="0">
            <a:spAutoFit/>
          </a:bodyPr>
          <a:lstStyle/>
          <a:p>
            <a:pPr algn="just"/>
            <a:r>
              <a:rPr lang="en-US" sz="1600" b="1" dirty="0" smtClean="0"/>
              <a:t>The one r-phi octant was read via the SRS readout system using the APV chips. We used scintillator counters (setup by Amos group) to trigger and the MMDAQ readout software on </a:t>
            </a:r>
            <a:r>
              <a:rPr lang="en-US" sz="1600" b="1" dirty="0" err="1" smtClean="0"/>
              <a:t>Eraldo’s</a:t>
            </a:r>
            <a:r>
              <a:rPr lang="en-US" sz="1600" b="1" dirty="0" smtClean="0"/>
              <a:t> laptop, controlled via  </a:t>
            </a:r>
            <a:r>
              <a:rPr lang="en-US" sz="1600" b="1" dirty="0" err="1" smtClean="0"/>
              <a:t>TeamViewer</a:t>
            </a:r>
            <a:r>
              <a:rPr lang="en-US" sz="1600" b="1" dirty="0" smtClean="0"/>
              <a:t>. We took lots of data (HV scans at various spots)</a:t>
            </a:r>
          </a:p>
        </p:txBody>
      </p:sp>
      <p:grpSp>
        <p:nvGrpSpPr>
          <p:cNvPr id="3" name="Group 2"/>
          <p:cNvGrpSpPr/>
          <p:nvPr/>
        </p:nvGrpSpPr>
        <p:grpSpPr>
          <a:xfrm>
            <a:off x="1042988" y="31750"/>
            <a:ext cx="7204075" cy="806450"/>
            <a:chOff x="1042988" y="0"/>
            <a:chExt cx="7204075" cy="806450"/>
          </a:xfrm>
        </p:grpSpPr>
        <p:pic>
          <p:nvPicPr>
            <p:cNvPr id="4" name="TextBox 12"/>
            <p:cNvPicPr>
              <a:picLocks noChangeArrowheads="1"/>
            </p:cNvPicPr>
            <p:nvPr/>
          </p:nvPicPr>
          <p:blipFill>
            <a:blip r:embed="rId2" cstate="print"/>
            <a:srcRect/>
            <a:stretch>
              <a:fillRect/>
            </a:stretch>
          </p:blipFill>
          <p:spPr bwMode="auto">
            <a:xfrm>
              <a:off x="1042988" y="0"/>
              <a:ext cx="7204075" cy="806450"/>
            </a:xfrm>
            <a:prstGeom prst="rect">
              <a:avLst/>
            </a:prstGeom>
            <a:noFill/>
          </p:spPr>
        </p:pic>
        <p:sp>
          <p:nvSpPr>
            <p:cNvPr id="5" name="Text Box 4"/>
            <p:cNvSpPr txBox="1">
              <a:spLocks noChangeArrowheads="1"/>
            </p:cNvSpPr>
            <p:nvPr/>
          </p:nvSpPr>
          <p:spPr bwMode="auto">
            <a:xfrm>
              <a:off x="1524000" y="209490"/>
              <a:ext cx="6373813" cy="400110"/>
            </a:xfrm>
            <a:prstGeom prst="rect">
              <a:avLst/>
            </a:prstGeom>
            <a:noFill/>
            <a:ln w="9525">
              <a:noFill/>
              <a:miter lim="800000"/>
              <a:headEnd/>
              <a:tailEnd/>
            </a:ln>
          </p:spPr>
          <p:txBody>
            <a:bodyPr>
              <a:spAutoFit/>
            </a:bodyPr>
            <a:lstStyle/>
            <a:p>
              <a:pPr algn="ctr">
                <a:spcBef>
                  <a:spcPts val="600"/>
                </a:spcBef>
              </a:pPr>
              <a:r>
                <a:rPr lang="en-US" sz="2000" b="1" dirty="0" smtClean="0">
                  <a:solidFill>
                    <a:srgbClr val="FFFFFF"/>
                  </a:solidFill>
                  <a:latin typeface="Verdana" pitchFamily="34" charset="0"/>
                </a:rPr>
                <a:t>At RD51 Test beam (H4)</a:t>
              </a:r>
              <a:endParaRPr lang="en-US" sz="2000" b="1" dirty="0">
                <a:solidFill>
                  <a:srgbClr val="FFFFFF"/>
                </a:solidFill>
                <a:latin typeface="Verdana" pitchFamily="34" charset="0"/>
              </a:endParaRPr>
            </a:p>
          </p:txBody>
        </p:sp>
      </p:grpSp>
      <p:pic>
        <p:nvPicPr>
          <p:cNvPr id="6" name="Picture 5" descr="rhi-H4-beamline-03-sm.jpg"/>
          <p:cNvPicPr>
            <a:picLocks noChangeAspect="1"/>
          </p:cNvPicPr>
          <p:nvPr/>
        </p:nvPicPr>
        <p:blipFill>
          <a:blip r:embed="rId3" cstate="print"/>
          <a:stretch>
            <a:fillRect/>
          </a:stretch>
        </p:blipFill>
        <p:spPr>
          <a:xfrm>
            <a:off x="3117013" y="1833112"/>
            <a:ext cx="5911970" cy="4433978"/>
          </a:xfrm>
          <a:prstGeom prst="rect">
            <a:avLst/>
          </a:prstGeom>
        </p:spPr>
      </p:pic>
      <p:pic>
        <p:nvPicPr>
          <p:cNvPr id="7" name="Picture 6" descr="RD51-counting-room-sm.jpg"/>
          <p:cNvPicPr>
            <a:picLocks noChangeAspect="1"/>
          </p:cNvPicPr>
          <p:nvPr/>
        </p:nvPicPr>
        <p:blipFill>
          <a:blip r:embed="rId4" cstate="print"/>
          <a:stretch>
            <a:fillRect/>
          </a:stretch>
        </p:blipFill>
        <p:spPr>
          <a:xfrm>
            <a:off x="232913" y="2087592"/>
            <a:ext cx="2743200" cy="365760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4275</TotalTime>
  <Words>600</Words>
  <Application>Microsoft Office PowerPoint</Application>
  <PresentationFormat>On-screen Show (4:3)</PresentationFormat>
  <Paragraphs>86</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Tests of a MM octant prototype towards a Micromegas TPC Polarimeterfor srEDM </dc:title>
  <dc:creator>gfan</dc:creator>
  <cp:lastModifiedBy>gfan</cp:lastModifiedBy>
  <cp:revision>162</cp:revision>
  <dcterms:created xsi:type="dcterms:W3CDTF">2015-05-17T16:58:51Z</dcterms:created>
  <dcterms:modified xsi:type="dcterms:W3CDTF">2016-09-14T11:22:10Z</dcterms:modified>
</cp:coreProperties>
</file>