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40" r:id="rId3"/>
    <p:sldId id="548" r:id="rId4"/>
    <p:sldId id="542" r:id="rId5"/>
    <p:sldId id="547" r:id="rId6"/>
    <p:sldId id="543" r:id="rId7"/>
    <p:sldId id="546" r:id="rId8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CC"/>
    <a:srgbClr val="CC3300"/>
    <a:srgbClr val="FF9933"/>
    <a:srgbClr val="FFCC66"/>
    <a:srgbClr val="3399FF"/>
    <a:srgbClr val="3366CC"/>
    <a:srgbClr val="CCECFF"/>
    <a:srgbClr val="99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4" autoAdjust="0"/>
    <p:restoredTop sz="92387" autoAdjust="0"/>
  </p:normalViewPr>
  <p:slideViewPr>
    <p:cSldViewPr snapToGrid="0">
      <p:cViewPr varScale="1">
        <p:scale>
          <a:sx n="79" d="100"/>
          <a:sy n="79" d="100"/>
        </p:scale>
        <p:origin x="706" y="8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22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18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61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</a:t>
            </a:r>
            <a:r>
              <a:rPr lang="en-US" sz="1000" b="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Dalla</a:t>
            </a: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25619" y="0"/>
            <a:ext cx="7977206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en-US" dirty="0" smtClean="0"/>
              <a:t>RD51 collaboration meeting, 12-14/9/2016                                                                              </a:t>
            </a:r>
            <a:r>
              <a:rPr lang="en-US" dirty="0"/>
              <a:t>	</a:t>
            </a:r>
            <a:r>
              <a:rPr lang="en-US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3637" y="0"/>
            <a:ext cx="1129553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</a:t>
            </a:r>
            <a:r>
              <a:rPr lang="en-US" b="1" dirty="0"/>
              <a:t>	</a:t>
            </a:r>
            <a:r>
              <a:rPr lang="en-US" b="1" dirty="0" smtClean="0"/>
              <a:t>Silvia DALLA TORRE</a:t>
            </a:r>
            <a:endParaRPr lang="en-US" dirty="0"/>
          </a:p>
          <a:p>
            <a:endParaRPr lang="en-US" dirty="0"/>
          </a:p>
        </p:txBody>
      </p:sp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370113" y="1103971"/>
            <a:ext cx="9133115" cy="5118409"/>
          </a:xfrm>
          <a:noFill/>
          <a:ln w="28575"/>
        </p:spPr>
        <p:txBody>
          <a:bodyPr/>
          <a:lstStyle/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4000" dirty="0" smtClean="0"/>
              <a:t>RD51 COMMUNICATIONS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FF9900"/>
                </a:solidFill>
                <a:effectLst/>
              </a:rPr>
              <a:t>S.Dalla</a:t>
            </a:r>
            <a:r>
              <a:rPr lang="en-US" sz="2800" dirty="0" smtClean="0">
                <a:solidFill>
                  <a:srgbClr val="FF9900"/>
                </a:solidFill>
                <a:effectLst/>
              </a:rPr>
              <a:t> Torre, L. </a:t>
            </a:r>
            <a:r>
              <a:rPr lang="en-US" sz="2800" dirty="0" err="1" smtClean="0">
                <a:solidFill>
                  <a:srgbClr val="FF9900"/>
                </a:solidFill>
                <a:effectLst/>
              </a:rPr>
              <a:t>Ropelewski</a:t>
            </a:r>
            <a:endParaRPr lang="en-US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 algn="ctr">
              <a:buFont typeface="Wingdings" pitchFamily="2" charset="2"/>
              <a:buNone/>
            </a:pP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RD51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03" y="1120876"/>
            <a:ext cx="9210261" cy="5073447"/>
          </a:xfrm>
        </p:spPr>
        <p:txBody>
          <a:bodyPr/>
          <a:lstStyle/>
          <a:p>
            <a:pPr marL="762000" lvl="1" indent="0">
              <a:buNone/>
            </a:pP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762000" lvl="1" indent="0">
              <a:buNone/>
            </a:pPr>
            <a:endParaRPr lang="en-US" sz="2200" dirty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Thanks </a:t>
            </a:r>
            <a:r>
              <a: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to </a:t>
            </a:r>
            <a:r>
              <a:rPr lang="en-US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João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and the whole </a:t>
            </a:r>
            <a:r>
              <a:rPr lang="en-US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Aveiro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team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for the organization of the </a:t>
            </a:r>
            <a:r>
              <a:rPr lang="en-US" sz="2400" u="sng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Collaboration Meeting</a:t>
            </a:r>
            <a:r>
              <a:rPr lang="en-US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n-US" sz="22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12-14/9/2016)</a:t>
            </a: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nd the Workshop MPGD application beyond fundamental science (15/9/2016)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Perfect organization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W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arm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hospitality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Second </a:t>
            </a:r>
            <a:r>
              <a:rPr lang="en-US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miniweek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@ CERN, in December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: 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dates selected by the MB: from Monday 12/12/16 (lunch time) till Thursday 15/12/16 (lunch time)</a:t>
            </a:r>
          </a:p>
          <a:p>
            <a:pPr lvl="1"/>
            <a:endParaRPr lang="en-US" sz="2200" dirty="0" smtClean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1"/>
            <a:endParaRPr lang="en-US" sz="2200" dirty="0" smtClean="0">
              <a:solidFill>
                <a:srgbClr val="C0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3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83" y="0"/>
            <a:ext cx="8484842" cy="984250"/>
          </a:xfrm>
        </p:spPr>
        <p:txBody>
          <a:bodyPr/>
          <a:lstStyle/>
          <a:p>
            <a:r>
              <a:rPr lang="en-US" sz="3200" dirty="0" smtClean="0"/>
              <a:t>MPGD2017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50" y="1159496"/>
            <a:ext cx="9501809" cy="5043341"/>
          </a:xfr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effectLst/>
              </a:rPr>
              <a:t>5</a:t>
            </a:r>
            <a:r>
              <a:rPr lang="en-US" sz="2400" baseline="30000" dirty="0" smtClean="0">
                <a:effectLst/>
              </a:rPr>
              <a:t>th</a:t>
            </a:r>
            <a:r>
              <a:rPr lang="en-US" sz="2400" dirty="0" smtClean="0">
                <a:effectLst/>
              </a:rPr>
              <a:t> International </a:t>
            </a:r>
            <a:r>
              <a:rPr lang="en-US" sz="2400" dirty="0">
                <a:effectLst/>
              </a:rPr>
              <a:t>Conference on </a:t>
            </a:r>
            <a:r>
              <a:rPr lang="en-US" sz="2400" dirty="0" smtClean="0">
                <a:effectLst/>
              </a:rPr>
              <a:t>Micro-Pattern </a:t>
            </a:r>
            <a:r>
              <a:rPr lang="en-US" sz="2400" dirty="0">
                <a:effectLst/>
              </a:rPr>
              <a:t>Gaseous Detectors </a:t>
            </a:r>
            <a:endParaRPr lang="en-US" sz="2400" dirty="0" smtClean="0">
              <a:effectLst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  <a:effectLst/>
              </a:rPr>
              <a:t>MPGD 2017</a:t>
            </a:r>
            <a:endParaRPr lang="en-US" sz="3200" dirty="0">
              <a:solidFill>
                <a:srgbClr val="C00000"/>
              </a:solidFill>
              <a:effectLst/>
            </a:endParaRPr>
          </a:p>
          <a:p>
            <a:pPr marL="0" indent="0" algn="ctr">
              <a:buNone/>
            </a:pPr>
            <a:endParaRPr lang="en-US" sz="2400" dirty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and </a:t>
            </a:r>
            <a:endParaRPr lang="en-US" sz="2400" dirty="0" smtClean="0">
              <a:effectLst/>
            </a:endParaRPr>
          </a:p>
          <a:p>
            <a:pPr marL="0" indent="0" algn="ctr">
              <a:buNone/>
            </a:pPr>
            <a:endParaRPr lang="en-US" sz="2400" dirty="0" smtClean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t</a:t>
            </a:r>
            <a:r>
              <a:rPr lang="en-US" sz="2400" dirty="0" smtClean="0">
                <a:effectLst/>
              </a:rPr>
              <a:t>he RD51 Collaboration meeting </a:t>
            </a:r>
          </a:p>
          <a:p>
            <a:pPr marL="0" indent="0" algn="ctr">
              <a:buNone/>
            </a:pPr>
            <a:endParaRPr lang="en-US" sz="2400" dirty="0">
              <a:effectLst/>
            </a:endParaRPr>
          </a:p>
          <a:p>
            <a:pPr marL="0" indent="0" algn="ctr">
              <a:buNone/>
            </a:pPr>
            <a:r>
              <a:rPr lang="en-US" sz="2400" dirty="0">
                <a:effectLst/>
              </a:rPr>
              <a:t>w</a:t>
            </a:r>
            <a:r>
              <a:rPr lang="en-US" sz="2400" dirty="0" smtClean="0">
                <a:effectLst/>
              </a:rPr>
              <a:t>ill be hosted at the TEMPLE University</a:t>
            </a:r>
          </a:p>
          <a:p>
            <a:pPr marL="0" indent="0" algn="ctr">
              <a:buNone/>
            </a:pPr>
            <a:r>
              <a:rPr lang="en-US" sz="2400" dirty="0" smtClean="0">
                <a:effectLst/>
              </a:rPr>
              <a:t>Philadelphia</a:t>
            </a:r>
          </a:p>
          <a:p>
            <a:pPr marL="0" indent="0" algn="ctr">
              <a:buNone/>
            </a:pPr>
            <a:r>
              <a:rPr lang="en-US" sz="2400" dirty="0" smtClean="0">
                <a:effectLst/>
              </a:rPr>
              <a:t>22-27 May 2017</a:t>
            </a:r>
            <a:endParaRPr lang="en-US" sz="2400" dirty="0">
              <a:effectLst/>
            </a:endParaRPr>
          </a:p>
          <a:p>
            <a:pPr marL="762000" lvl="1" indent="0">
              <a:buNone/>
            </a:pPr>
            <a:endParaRPr lang="en-US" sz="1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58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155" y="0"/>
            <a:ext cx="8441670" cy="984250"/>
          </a:xfrm>
        </p:spPr>
        <p:txBody>
          <a:bodyPr/>
          <a:lstStyle/>
          <a:p>
            <a:r>
              <a:rPr lang="en-US" dirty="0" smtClean="0"/>
              <a:t>RD51 annual report, LHCC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7" y="984250"/>
            <a:ext cx="8992189" cy="54853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  <a:effectLst/>
              </a:rPr>
              <a:t>On 26/5/2016 report at the LHCC open session</a:t>
            </a:r>
          </a:p>
          <a:p>
            <a:r>
              <a:rPr lang="en-US" sz="2400" dirty="0" smtClean="0">
                <a:effectLst/>
              </a:rPr>
              <a:t>slides presented by </a:t>
            </a:r>
            <a:r>
              <a:rPr lang="en-US" sz="2400" dirty="0" err="1" smtClean="0">
                <a:effectLst/>
              </a:rPr>
              <a:t>Leszek</a:t>
            </a:r>
            <a:r>
              <a:rPr lang="en-US" sz="2400" dirty="0" smtClean="0">
                <a:effectLst/>
              </a:rPr>
              <a:t> at site:  </a:t>
            </a:r>
            <a:r>
              <a:rPr lang="en-US" sz="1400" dirty="0">
                <a:effectLst/>
              </a:rPr>
              <a:t>https://indico.cern.ch/event/527359/contributions/2158540/attachments/1278658/1898412/RD51_LHCC_May_2016.pdf</a:t>
            </a:r>
            <a:endParaRPr lang="en-US" sz="1400" dirty="0" smtClean="0">
              <a:effectLst/>
            </a:endParaRP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HLCC minutes: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err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991" y="3047096"/>
            <a:ext cx="6230994" cy="3304098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 bwMode="auto">
          <a:xfrm>
            <a:off x="7491985" y="3280527"/>
            <a:ext cx="377072" cy="2995253"/>
          </a:xfrm>
          <a:prstGeom prst="rightBrac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35323" y="4454987"/>
            <a:ext cx="15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RD51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description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59497" y="5929460"/>
            <a:ext cx="6332488" cy="421734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0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155" y="0"/>
            <a:ext cx="8441670" cy="984250"/>
          </a:xfrm>
        </p:spPr>
        <p:txBody>
          <a:bodyPr/>
          <a:lstStyle/>
          <a:p>
            <a:r>
              <a:rPr lang="en-US" dirty="0" smtClean="0"/>
              <a:t>RD51 annual report, LHCC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984250"/>
            <a:ext cx="8863012" cy="548537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HLCC minutes, continuation: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err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859" y="1273862"/>
            <a:ext cx="5796349" cy="5077332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 bwMode="auto">
          <a:xfrm>
            <a:off x="7019964" y="1193237"/>
            <a:ext cx="377072" cy="2105670"/>
          </a:xfrm>
          <a:prstGeom prst="rightBrac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5497" y="2078150"/>
            <a:ext cx="175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Activity, past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561814" y="1508289"/>
            <a:ext cx="471341" cy="207389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334286" y="1922906"/>
            <a:ext cx="881013" cy="132137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flipH="1">
            <a:off x="2894294" y="1715678"/>
            <a:ext cx="416128" cy="159678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52890" y="2285539"/>
            <a:ext cx="2789172" cy="238861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90473" y="2078150"/>
            <a:ext cx="1929491" cy="207389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507706" y="2366164"/>
            <a:ext cx="2174998" cy="281847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858183" y="2660095"/>
            <a:ext cx="1161781" cy="196904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705423" y="2882439"/>
            <a:ext cx="2314541" cy="183548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384840" y="3315109"/>
            <a:ext cx="5589109" cy="3036086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9" name="Right Brace 18"/>
          <p:cNvSpPr/>
          <p:nvPr/>
        </p:nvSpPr>
        <p:spPr bwMode="auto">
          <a:xfrm>
            <a:off x="7025965" y="3324347"/>
            <a:ext cx="377072" cy="1282520"/>
          </a:xfrm>
          <a:prstGeom prst="rightBrac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04175" y="3787020"/>
            <a:ext cx="195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Activity, future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21" name="Right Brace 20"/>
          <p:cNvSpPr/>
          <p:nvPr/>
        </p:nvSpPr>
        <p:spPr bwMode="auto">
          <a:xfrm>
            <a:off x="7028960" y="4632307"/>
            <a:ext cx="377072" cy="1799512"/>
          </a:xfrm>
          <a:prstGeom prst="rightBrac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04175" y="5208897"/>
            <a:ext cx="225093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LHCC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recommendation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406904" y="3084612"/>
            <a:ext cx="4648314" cy="148553"/>
          </a:xfrm>
          <a:prstGeom prst="rect">
            <a:avLst/>
          </a:prstGeom>
          <a:solidFill>
            <a:srgbClr val="66FFFF">
              <a:alpha val="1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007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83" y="0"/>
            <a:ext cx="8484842" cy="763069"/>
          </a:xfrm>
        </p:spPr>
        <p:txBody>
          <a:bodyPr/>
          <a:lstStyle/>
          <a:p>
            <a:r>
              <a:rPr lang="en-US" dirty="0" smtClean="0"/>
              <a:t>RD51 MB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925742"/>
            <a:ext cx="9501809" cy="5637731"/>
          </a:xfr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/>
          <a:lstStyle/>
          <a:p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vacancies:</a:t>
            </a:r>
          </a:p>
          <a:p>
            <a:pPr lvl="1"/>
            <a:r>
              <a:rPr lang="en-US" sz="1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Atsuiko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OCHI, now CB deputy </a:t>
            </a:r>
          </a:p>
          <a:p>
            <a:pPr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Gianni BENCIVENNI, he resigned due to professional overload</a:t>
            </a:r>
          </a:p>
          <a:p>
            <a:pPr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Harry van der GRAAF 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 resigned due to professional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overload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tsuiko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Gianni and Harry:  warm thanks 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620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 candidacies, results </a:t>
            </a:r>
          </a:p>
          <a:p>
            <a:pPr lvl="1"/>
            <a:r>
              <a:rPr lang="en-US" dirty="0"/>
              <a:t>Participation 52.8 % (</a:t>
            </a:r>
            <a:r>
              <a:rPr lang="en-US" i="1" dirty="0"/>
              <a:t>a </a:t>
            </a:r>
            <a:r>
              <a:rPr lang="en-US" i="1" dirty="0" smtClean="0"/>
              <a:t>record !!!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Results :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762000" lvl="1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Congratulations to the elected MB members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Thanks to all candidates for offering to dedicate their energies to RD51 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26070"/>
              </p:ext>
            </p:extLst>
          </p:nvPr>
        </p:nvGraphicFramePr>
        <p:xfrm>
          <a:off x="2528304" y="3608962"/>
          <a:ext cx="704371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7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7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119">
                <a:tc>
                  <a:txBody>
                    <a:bodyPr/>
                    <a:lstStyle/>
                    <a:p>
                      <a:r>
                        <a:rPr lang="en-US" dirty="0" smtClean="0"/>
                        <a:t>candidate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1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E.Radicioni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1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Y.Tsipolits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119">
                <a:tc>
                  <a:txBody>
                    <a:bodyPr/>
                    <a:lstStyle/>
                    <a:p>
                      <a:r>
                        <a:rPr lang="en-US" dirty="0" smtClean="0"/>
                        <a:t>S.Mukhopadhyay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119">
                <a:tc>
                  <a:txBody>
                    <a:bodyPr/>
                    <a:lstStyle/>
                    <a:p>
                      <a:r>
                        <a:rPr lang="en-US" dirty="0" smtClean="0"/>
                        <a:t>K.Gnanvo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19">
                <a:tc>
                  <a:txBody>
                    <a:bodyPr/>
                    <a:lstStyle/>
                    <a:p>
                      <a:r>
                        <a:rPr lang="en-US" dirty="0" smtClean="0"/>
                        <a:t>F.Garcia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475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83" y="0"/>
            <a:ext cx="8484842" cy="984250"/>
          </a:xfrm>
        </p:spPr>
        <p:txBody>
          <a:bodyPr/>
          <a:lstStyle/>
          <a:p>
            <a:r>
              <a:rPr lang="en-US" sz="3200" dirty="0" smtClean="0"/>
              <a:t>New Common Projects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50" y="1159496"/>
            <a:ext cx="9501809" cy="5231877"/>
          </a:xfr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/>
          <a:p>
            <a:pPr marL="762000" lvl="1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 submitted, 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both proposed fro approval by the MB</a:t>
            </a:r>
          </a:p>
          <a:p>
            <a:pPr marL="762000" lvl="1" indent="0">
              <a:buNone/>
            </a:pP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 financial support level will be discussed at the CB</a:t>
            </a: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i="1" u="sng" dirty="0"/>
              <a:t>New scintillating gases and structures for next-generation scintillation-based gaseous </a:t>
            </a:r>
            <a:r>
              <a:rPr lang="en-US" i="1" u="sng" dirty="0" smtClean="0"/>
              <a:t>detectors</a:t>
            </a:r>
          </a:p>
          <a:p>
            <a:pPr lvl="1"/>
            <a:r>
              <a:rPr lang="en-US" i="1" dirty="0" smtClean="0">
                <a:effectLst/>
              </a:rPr>
              <a:t>Contact persons: </a:t>
            </a:r>
            <a:r>
              <a:rPr lang="en-US" i="1" dirty="0" smtClean="0">
                <a:solidFill>
                  <a:srgbClr val="C00000"/>
                </a:solidFill>
                <a:effectLst/>
              </a:rPr>
              <a:t>Diego Gonzalez-Diaz, </a:t>
            </a:r>
            <a:r>
              <a:rPr lang="en-US" i="1" dirty="0" err="1" smtClean="0">
                <a:solidFill>
                  <a:srgbClr val="C00000"/>
                </a:solidFill>
                <a:effectLst/>
              </a:rPr>
              <a:t>Elisabetta</a:t>
            </a:r>
            <a:r>
              <a:rPr lang="en-US" i="1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i="1" dirty="0" err="1">
                <a:solidFill>
                  <a:srgbClr val="C00000"/>
                </a:solidFill>
                <a:effectLst/>
              </a:rPr>
              <a:t>Baracchini</a:t>
            </a:r>
            <a:endParaRPr lang="en-US" sz="1800" dirty="0">
              <a:solidFill>
                <a:srgbClr val="C00000"/>
              </a:solidFill>
              <a:effectLst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effectLst/>
              </a:rPr>
              <a:t>Institutes</a:t>
            </a:r>
            <a:r>
              <a:rPr lang="en-US" dirty="0">
                <a:solidFill>
                  <a:schemeClr val="tx1"/>
                </a:solidFill>
                <a:effectLst/>
              </a:rPr>
              <a:t>:</a:t>
            </a:r>
            <a:r>
              <a:rPr lang="en-US" dirty="0">
                <a:effectLst/>
              </a:rPr>
              <a:t>	</a:t>
            </a:r>
            <a:r>
              <a:rPr lang="en-US" i="1" dirty="0" smtClean="0">
                <a:effectLst/>
              </a:rPr>
              <a:t>UT Arlington</a:t>
            </a:r>
            <a:r>
              <a:rPr lang="en-US" dirty="0" smtClean="0"/>
              <a:t>, </a:t>
            </a:r>
            <a:r>
              <a:rPr lang="en-US" i="1" dirty="0" smtClean="0">
                <a:effectLst/>
              </a:rPr>
              <a:t>IFIC-Valencia, </a:t>
            </a:r>
            <a:r>
              <a:rPr lang="fr-FR" i="1" dirty="0" smtClean="0">
                <a:effectLst/>
              </a:rPr>
              <a:t>INFN–Roma, INFN- LNF, </a:t>
            </a:r>
            <a:r>
              <a:rPr lang="en-US" i="1" dirty="0" smtClean="0">
                <a:effectLst/>
              </a:rPr>
              <a:t>AIST/University </a:t>
            </a:r>
            <a:r>
              <a:rPr lang="en-US" i="1" dirty="0">
                <a:effectLst/>
              </a:rPr>
              <a:t>of </a:t>
            </a:r>
            <a:r>
              <a:rPr lang="en-US" i="1" dirty="0" smtClean="0">
                <a:effectLst/>
              </a:rPr>
              <a:t>Tokyo</a:t>
            </a:r>
            <a:r>
              <a:rPr lang="en-US" dirty="0" smtClean="0"/>
              <a:t>, </a:t>
            </a:r>
            <a:r>
              <a:rPr lang="en-US" i="1" dirty="0" smtClean="0">
                <a:effectLst/>
              </a:rPr>
              <a:t>Santiago </a:t>
            </a:r>
            <a:r>
              <a:rPr lang="en-US" i="1" dirty="0">
                <a:effectLst/>
              </a:rPr>
              <a:t>de </a:t>
            </a:r>
            <a:r>
              <a:rPr lang="en-US" i="1" dirty="0" err="1">
                <a:effectLst/>
              </a:rPr>
              <a:t>Compostela</a:t>
            </a:r>
            <a:r>
              <a:rPr lang="en-US" i="1" dirty="0">
                <a:effectLst/>
              </a:rPr>
              <a:t> University* (adhesion to RD51 pending: newly created </a:t>
            </a:r>
            <a:r>
              <a:rPr lang="en-US" i="1" dirty="0" smtClean="0">
                <a:effectLst/>
              </a:rPr>
              <a:t>group)</a:t>
            </a:r>
            <a:r>
              <a:rPr lang="en-US" dirty="0" smtClean="0"/>
              <a:t>, </a:t>
            </a:r>
            <a:r>
              <a:rPr lang="en-US" i="1" dirty="0" smtClean="0">
                <a:effectLst/>
              </a:rPr>
              <a:t>Royal-Holloway </a:t>
            </a:r>
            <a:r>
              <a:rPr lang="en-US" i="1" dirty="0">
                <a:effectLst/>
              </a:rPr>
              <a:t>London* (adhesion to RD51 </a:t>
            </a:r>
            <a:r>
              <a:rPr lang="en-US" i="1" dirty="0" smtClean="0">
                <a:effectLst/>
              </a:rPr>
              <a:t>pending)</a:t>
            </a:r>
          </a:p>
          <a:p>
            <a:pPr lvl="1"/>
            <a:endParaRPr lang="en-US" dirty="0"/>
          </a:p>
          <a:p>
            <a:r>
              <a:rPr lang="en-US" i="1" u="sng" dirty="0" smtClean="0"/>
              <a:t>Sampling </a:t>
            </a:r>
            <a:r>
              <a:rPr lang="en-US" i="1" u="sng" dirty="0"/>
              <a:t>Calorimetry with Resistive Anode MPGDs (SCREAM</a:t>
            </a:r>
            <a:r>
              <a:rPr lang="en-US" i="1" u="sng" dirty="0" smtClean="0"/>
              <a:t>)</a:t>
            </a:r>
            <a:endParaRPr lang="en-US" i="1" u="sng" dirty="0"/>
          </a:p>
          <a:p>
            <a:pPr lvl="1"/>
            <a:r>
              <a:rPr lang="en-US" i="1" dirty="0"/>
              <a:t>Contact persons: </a:t>
            </a:r>
            <a:r>
              <a:rPr lang="en-US" dirty="0" err="1">
                <a:solidFill>
                  <a:srgbClr val="C00000"/>
                </a:solidFill>
              </a:rPr>
              <a:t>Maximilien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Chefdeville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Institutes:</a:t>
            </a:r>
            <a:r>
              <a:rPr lang="en-US" dirty="0"/>
              <a:t>	</a:t>
            </a:r>
            <a:r>
              <a:rPr lang="en-US" b="0" dirty="0"/>
              <a:t>CNRS/IN2P3/LAPP, Weizmann Institute of Science, </a:t>
            </a:r>
            <a:r>
              <a:rPr lang="pt-BR" b="0" dirty="0"/>
              <a:t>Demokritos/INP, CEA/IRFU, </a:t>
            </a:r>
            <a:r>
              <a:rPr lang="en-US" b="0" dirty="0"/>
              <a:t>University of </a:t>
            </a:r>
            <a:r>
              <a:rPr lang="en-US" b="0" dirty="0" err="1"/>
              <a:t>Aveiro</a:t>
            </a:r>
            <a:r>
              <a:rPr lang="pt-BR" b="0" dirty="0"/>
              <a:t>, University of Coimbra</a:t>
            </a:r>
          </a:p>
          <a:p>
            <a:pPr lvl="1"/>
            <a:endParaRPr lang="pt-BR" b="0" dirty="0"/>
          </a:p>
          <a:p>
            <a:pPr marL="0" indent="0">
              <a:buNone/>
            </a:pPr>
            <a:endParaRPr lang="en-US" sz="180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RD51 collaboration meeting, 12-14/9/2016                                                                 </a:t>
            </a:r>
            <a:r>
              <a:rPr lang="en-US" b="1" dirty="0" smtClean="0"/>
              <a:t>             	Silvia DALLA TORRE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59995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141830</TotalTime>
  <Words>311</Words>
  <Application>Microsoft Office PowerPoint</Application>
  <PresentationFormat>Custom</PresentationFormat>
  <Paragraphs>93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Comic Sans MS</vt:lpstr>
      <vt:lpstr>Helvetica</vt:lpstr>
      <vt:lpstr>Times New Roman</vt:lpstr>
      <vt:lpstr>Wingdings</vt:lpstr>
      <vt:lpstr>Paper Presentation 2</vt:lpstr>
      <vt:lpstr>PowerPoint Presentation</vt:lpstr>
      <vt:lpstr>RD51 CALENDAR</vt:lpstr>
      <vt:lpstr>MPGD2017</vt:lpstr>
      <vt:lpstr>RD51 annual report, LHCC minutes</vt:lpstr>
      <vt:lpstr>RD51 annual report, LHCC minutes</vt:lpstr>
      <vt:lpstr>RD51 MB election</vt:lpstr>
      <vt:lpstr>New Common Projects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2201</cp:revision>
  <cp:lastPrinted>2000-06-14T12:59:46Z</cp:lastPrinted>
  <dcterms:created xsi:type="dcterms:W3CDTF">1999-01-09T07:35:23Z</dcterms:created>
  <dcterms:modified xsi:type="dcterms:W3CDTF">2016-09-14T09:20:12Z</dcterms:modified>
</cp:coreProperties>
</file>