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sldIdLst>
    <p:sldId id="258" r:id="rId2"/>
    <p:sldId id="260" r:id="rId3"/>
    <p:sldId id="257" r:id="rId4"/>
    <p:sldId id="259" r:id="rId5"/>
    <p:sldId id="262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ben Garcia Alia" initials="RGA" lastIdx="1" clrIdx="0">
    <p:extLst>
      <p:ext uri="{19B8F6BF-5375-455C-9EA6-DF929625EA0E}">
        <p15:presenceInfo xmlns:p15="http://schemas.microsoft.com/office/powerpoint/2012/main" userId="S-1-5-21-1526224874-1540688658-1361462980-113784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108" y="20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28/04/2016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CHARM FLUKA simulations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CHARM FLUKA simulations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Rubén </a:t>
            </a:r>
            <a:r>
              <a:rPr lang="en-GB" dirty="0" err="1" smtClean="0"/>
              <a:t>García</a:t>
            </a:r>
            <a:r>
              <a:rPr lang="en-GB" dirty="0" smtClean="0"/>
              <a:t> </a:t>
            </a:r>
            <a:r>
              <a:rPr lang="en-GB" dirty="0" err="1" smtClean="0"/>
              <a:t>Alía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06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flow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CHARM FLUKA simulations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740857" y="1099657"/>
            <a:ext cx="2766741" cy="1001948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Input Definition (geometry, scoring, physics, biasing…)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4995400" y="1099657"/>
            <a:ext cx="2766741" cy="1001948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Running simulations (CPU intensive)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995399" y="2770350"/>
            <a:ext cx="2766741" cy="1001948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Process Output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740856" y="2725915"/>
            <a:ext cx="2766741" cy="1001948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Report Output (+ benchmark with measurements)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3762295" y="1395305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10800000">
            <a:off x="3762294" y="3029008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5400000">
            <a:off x="6172773" y="2193661"/>
            <a:ext cx="600880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57201" y="3891064"/>
            <a:ext cx="8226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Long process, therefore it is essential to centralize the requirements at the right</a:t>
            </a:r>
          </a:p>
          <a:p>
            <a:r>
              <a:rPr lang="en-GB" dirty="0"/>
              <a:t>m</a:t>
            </a:r>
            <a:r>
              <a:rPr lang="en-GB" dirty="0" smtClean="0"/>
              <a:t>oment (i.e. now!). Angelo is central contact point.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572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FLUKA tabulated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Used to provide the integrated dose and fluence values to the users</a:t>
            </a:r>
          </a:p>
          <a:p>
            <a:r>
              <a:rPr lang="en-GB" dirty="0" smtClean="0"/>
              <a:t>Referred to per proton on target and therefore independent of total number of protons on target (e.g. both SEC1 integral counts and calibration factor)</a:t>
            </a:r>
          </a:p>
          <a:p>
            <a:r>
              <a:rPr lang="en-GB" dirty="0" smtClean="0"/>
              <a:t>Concerned values: Dose [</a:t>
            </a:r>
            <a:r>
              <a:rPr lang="en-GB" dirty="0" err="1" smtClean="0"/>
              <a:t>Gy</a:t>
            </a:r>
            <a:r>
              <a:rPr lang="en-GB" dirty="0" smtClean="0"/>
              <a:t>/pot]; HEH, </a:t>
            </a:r>
            <a:r>
              <a:rPr lang="en-GB" dirty="0" err="1" smtClean="0"/>
              <a:t>HEH</a:t>
            </a:r>
            <a:r>
              <a:rPr lang="en-GB" baseline="-25000" dirty="0" err="1" smtClean="0"/>
              <a:t>eq</a:t>
            </a:r>
            <a:r>
              <a:rPr lang="en-GB" dirty="0" smtClean="0"/>
              <a:t> and 1 MeV </a:t>
            </a:r>
            <a:r>
              <a:rPr lang="en-GB" dirty="0" err="1" smtClean="0"/>
              <a:t>n</a:t>
            </a:r>
            <a:r>
              <a:rPr lang="en-GB" baseline="-25000" dirty="0" err="1" smtClean="0"/>
              <a:t>eq</a:t>
            </a:r>
            <a:r>
              <a:rPr lang="en-GB" dirty="0" smtClean="0"/>
              <a:t> (/cm</a:t>
            </a:r>
            <a:r>
              <a:rPr lang="en-GB" baseline="30000" dirty="0" smtClean="0"/>
              <a:t>2</a:t>
            </a:r>
            <a:r>
              <a:rPr lang="en-GB" dirty="0" smtClean="0"/>
              <a:t>/pot); R-factor</a:t>
            </a:r>
          </a:p>
          <a:p>
            <a:r>
              <a:rPr lang="en-GB" dirty="0" smtClean="0"/>
              <a:t>Tabulated for different configurations (three targets * two/three shielding layouts) and locations (1-13 + new “standard” locations)</a:t>
            </a:r>
          </a:p>
          <a:p>
            <a:r>
              <a:rPr lang="en-GB" dirty="0" smtClean="0"/>
              <a:t>To be benchmarked against measurements (Note: as referred to per pot, uncertainty in the number of pot is to be included in experimental value)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CHARM FLUKA simulations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347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FLUKA tabulated </a:t>
            </a:r>
            <a:r>
              <a:rPr lang="en-GB" dirty="0" smtClean="0"/>
              <a:t>values (II)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Presently, the reference for the 2015 tabulated values are the online tables from Adam (+ step 2 correction for dose)</a:t>
            </a:r>
          </a:p>
          <a:p>
            <a:r>
              <a:rPr lang="en-GB" dirty="0" smtClean="0"/>
              <a:t>An ATS report has been submitted containing these values and will also serve as a document reference</a:t>
            </a:r>
          </a:p>
          <a:p>
            <a:r>
              <a:rPr lang="en-GB" dirty="0" smtClean="0"/>
              <a:t>When considering the step 2 dose corrections (details in Matteo’s presentation) the overall agreement with the measurements for TID, </a:t>
            </a:r>
            <a:r>
              <a:rPr lang="en-GB" dirty="0" err="1" smtClean="0"/>
              <a:t>HEH</a:t>
            </a:r>
            <a:r>
              <a:rPr lang="en-GB" baseline="-25000" dirty="0" err="1" smtClean="0"/>
              <a:t>eq</a:t>
            </a:r>
            <a:r>
              <a:rPr lang="en-GB" dirty="0" smtClean="0"/>
              <a:t> and 1 MeV </a:t>
            </a:r>
            <a:r>
              <a:rPr lang="en-GB" dirty="0" err="1" smtClean="0"/>
              <a:t>n</a:t>
            </a:r>
            <a:r>
              <a:rPr lang="en-GB" baseline="-25000" dirty="0" err="1" smtClean="0"/>
              <a:t>eq</a:t>
            </a:r>
            <a:r>
              <a:rPr lang="en-GB" dirty="0" smtClean="0"/>
              <a:t> is within ±20%</a:t>
            </a:r>
          </a:p>
          <a:p>
            <a:r>
              <a:rPr lang="en-GB" dirty="0" smtClean="0"/>
              <a:t>Will be updated for 2016.1 run (however no dramatic changes are to be expected)</a:t>
            </a:r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CHARM FLUKA simulations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183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Version 2016.1 – update overview (not complete!)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geometry: </a:t>
            </a:r>
          </a:p>
          <a:p>
            <a:pPr lvl="1"/>
            <a:r>
              <a:rPr lang="en-GB" dirty="0"/>
              <a:t>update of overall distances (already tackled by Joao, </a:t>
            </a:r>
            <a:r>
              <a:rPr lang="en-GB" dirty="0" err="1"/>
              <a:t>Iacopo</a:t>
            </a:r>
            <a:r>
              <a:rPr lang="en-GB" dirty="0"/>
              <a:t> and Angelo, and to be completed with 3D laser map) </a:t>
            </a:r>
          </a:p>
          <a:p>
            <a:pPr lvl="1"/>
            <a:r>
              <a:rPr lang="en-GB" dirty="0"/>
              <a:t>new table near target (+ typical large objects which might be placed on it, though this should be avoided not to alter the field) </a:t>
            </a:r>
          </a:p>
          <a:p>
            <a:pPr lvl="1"/>
            <a:r>
              <a:rPr lang="en-GB" dirty="0"/>
              <a:t>new permanent EPC test station</a:t>
            </a:r>
          </a:p>
          <a:p>
            <a:r>
              <a:rPr lang="en-GB" dirty="0"/>
              <a:t>scoring: </a:t>
            </a:r>
          </a:p>
          <a:p>
            <a:pPr lvl="1"/>
            <a:r>
              <a:rPr lang="en-GB" dirty="0"/>
              <a:t>"standard" scoring in EPC test station </a:t>
            </a:r>
          </a:p>
          <a:p>
            <a:pPr lvl="1"/>
            <a:r>
              <a:rPr lang="en-GB" dirty="0"/>
              <a:t>scoring at table near target with fine resolution + </a:t>
            </a:r>
            <a:r>
              <a:rPr lang="en-GB" dirty="0" err="1"/>
              <a:t>LFcable</a:t>
            </a:r>
            <a:r>
              <a:rPr lang="en-GB" dirty="0"/>
              <a:t> and optical fibre </a:t>
            </a:r>
          </a:p>
          <a:p>
            <a:pPr lvl="1"/>
            <a:r>
              <a:rPr lang="en-GB" dirty="0"/>
              <a:t>location near patch panel, in line of sight of the target </a:t>
            </a:r>
          </a:p>
          <a:p>
            <a:pPr lvl="1"/>
            <a:r>
              <a:rPr lang="en-GB" dirty="0"/>
              <a:t>locations in corridor where control electronics might be placed during irradiations </a:t>
            </a:r>
          </a:p>
          <a:p>
            <a:pPr lvl="1"/>
            <a:r>
              <a:rPr lang="en-GB" dirty="0"/>
              <a:t>area in and around </a:t>
            </a:r>
            <a:r>
              <a:rPr lang="en-GB" dirty="0" err="1"/>
              <a:t>Montrac</a:t>
            </a:r>
            <a:r>
              <a:rPr lang="en-GB" dirty="0"/>
              <a:t> for position in beam line, both with and without target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CHARM FLUKA simulations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849915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77</TotalTime>
  <Words>306</Words>
  <Application>Microsoft Office PowerPoint</Application>
  <PresentationFormat>On-screen Show (16:9)</PresentationFormat>
  <Paragraphs>46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CERN2Corporate16-9</vt:lpstr>
      <vt:lpstr>CHARM FLUKA simulations</vt:lpstr>
      <vt:lpstr>Simulation flow</vt:lpstr>
      <vt:lpstr>FLUKA tabulated values</vt:lpstr>
      <vt:lpstr>FLUKA tabulated values (II)</vt:lpstr>
      <vt:lpstr>Version 2016.1 – update overview (not complete!)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Ruben Garcia Alia</cp:lastModifiedBy>
  <cp:revision>7</cp:revision>
  <dcterms:created xsi:type="dcterms:W3CDTF">2016-04-26T16:44:32Z</dcterms:created>
  <dcterms:modified xsi:type="dcterms:W3CDTF">2016-04-28T06:29:56Z</dcterms:modified>
</cp:coreProperties>
</file>