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99" r:id="rId3"/>
    <p:sldId id="298" r:id="rId4"/>
    <p:sldId id="269" r:id="rId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4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68476-E2CC-684B-98D2-7093DEB9144E}" type="datetimeFigureOut">
              <a:rPr lang="en-US" smtClean="0"/>
              <a:t>4/28/16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C2737-6EC6-514C-8CF0-0B2EAD26C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42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113" y="1347788"/>
            <a:ext cx="6462712" cy="36369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D96DC-29E0-420D-AD5E-075564EEA40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468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A04-AB18-4C68-8F84-D484522B1D89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6DF35-2862-4662-BE9A-14956A283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25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A04-AB18-4C68-8F84-D484522B1D89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6DF35-2862-4662-BE9A-14956A283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A04-AB18-4C68-8F84-D484522B1D89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6DF35-2862-4662-BE9A-14956A283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158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A04-AB18-4C68-8F84-D484522B1D89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6DF35-2862-4662-BE9A-14956A283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701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A04-AB18-4C68-8F84-D484522B1D89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6DF35-2862-4662-BE9A-14956A283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91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A04-AB18-4C68-8F84-D484522B1D89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6DF35-2862-4662-BE9A-14956A283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946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A04-AB18-4C68-8F84-D484522B1D89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6DF35-2862-4662-BE9A-14956A283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29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A04-AB18-4C68-8F84-D484522B1D89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6DF35-2862-4662-BE9A-14956A283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9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A04-AB18-4C68-8F84-D484522B1D89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6DF35-2862-4662-BE9A-14956A283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374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A04-AB18-4C68-8F84-D484522B1D89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6DF35-2862-4662-BE9A-14956A283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195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6A04-AB18-4C68-8F84-D484522B1D89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6DF35-2862-4662-BE9A-14956A283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9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E6A04-AB18-4C68-8F84-D484522B1D89}" type="datetimeFigureOut">
              <a:rPr lang="en-GB" smtClean="0"/>
              <a:t>28/04/2016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6DF35-2862-4662-BE9A-14956A283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284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24378" y="898322"/>
            <a:ext cx="1107515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>
                <a:solidFill>
                  <a:srgbClr val="002060"/>
                </a:solidFill>
              </a:rPr>
              <a:t>CHARM</a:t>
            </a:r>
            <a:endParaRPr lang="en-GB" sz="6000" b="1" dirty="0">
              <a:solidFill>
                <a:srgbClr val="002060"/>
              </a:solidFill>
            </a:endParaRPr>
          </a:p>
          <a:p>
            <a:pPr algn="ctr"/>
            <a:endParaRPr lang="en-GB" sz="3200" b="1" dirty="0" smtClean="0"/>
          </a:p>
          <a:p>
            <a:pPr algn="ctr"/>
            <a:r>
              <a:rPr lang="en-GB" sz="3500" b="1" dirty="0" smtClean="0"/>
              <a:t>Commissioning 2016</a:t>
            </a:r>
          </a:p>
          <a:p>
            <a:pPr algn="ctr"/>
            <a:endParaRPr lang="en-GB" sz="2000" b="1" dirty="0"/>
          </a:p>
          <a:p>
            <a:pPr algn="ctr"/>
            <a:r>
              <a:rPr lang="en-GB" sz="4500" b="1" dirty="0" smtClean="0"/>
              <a:t>Plan</a:t>
            </a:r>
            <a:endParaRPr lang="en-GB" sz="2800" b="1" dirty="0" smtClean="0"/>
          </a:p>
          <a:p>
            <a:pPr algn="r"/>
            <a:endParaRPr lang="en-GB" sz="2800" b="1" dirty="0"/>
          </a:p>
          <a:p>
            <a:pPr algn="r"/>
            <a:endParaRPr lang="en-GB" sz="2800" b="1" dirty="0" smtClean="0"/>
          </a:p>
          <a:p>
            <a:pPr algn="r"/>
            <a:endParaRPr lang="en-GB" sz="2800" b="1" dirty="0" smtClean="0"/>
          </a:p>
          <a:p>
            <a:pPr algn="r"/>
            <a:endParaRPr lang="en-GB" sz="2800" b="1" dirty="0" smtClean="0"/>
          </a:p>
          <a:p>
            <a:r>
              <a:rPr lang="en-GB" sz="3000" b="1" dirty="0" smtClean="0"/>
              <a:t>25-04-2016					 	 		Stefano </a:t>
            </a:r>
            <a:r>
              <a:rPr lang="en-GB" sz="3000" b="1" dirty="0" err="1" smtClean="0"/>
              <a:t>Bonaldo</a:t>
            </a:r>
            <a:r>
              <a:rPr lang="en-GB" sz="3000" b="1" dirty="0" smtClean="0"/>
              <a:t> 	     </a:t>
            </a:r>
            <a:endParaRPr lang="en-GB" sz="3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77" y="509135"/>
            <a:ext cx="1384634" cy="13468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859" y="509135"/>
            <a:ext cx="1398675" cy="134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96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898358" y="122677"/>
            <a:ext cx="100744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506712" y="648403"/>
            <a:ext cx="11065453" cy="1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3377" y="6465365"/>
            <a:ext cx="11679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Stefano Bonaldo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95416" y="833061"/>
            <a:ext cx="1155777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 smtClean="0"/>
              <a:t>RadMon</a:t>
            </a:r>
            <a:r>
              <a:rPr lang="en-GB" sz="2000" b="1" dirty="0" smtClean="0"/>
              <a:t>: </a:t>
            </a:r>
          </a:p>
          <a:p>
            <a:r>
              <a:rPr lang="en-GB" sz="2000" dirty="0" smtClean="0"/>
              <a:t>2x V5 with deported modules   (V5#3, V5#5)</a:t>
            </a:r>
          </a:p>
          <a:p>
            <a:r>
              <a:rPr lang="en-GB" sz="2000" dirty="0" smtClean="0"/>
              <a:t>6x V6 with deported modules   (V6#3</a:t>
            </a:r>
            <a:r>
              <a:rPr lang="en-GB" sz="2000" dirty="0"/>
              <a:t>, </a:t>
            </a:r>
            <a:r>
              <a:rPr lang="en-GB" sz="2000" dirty="0" smtClean="0"/>
              <a:t>V6#4, V6#5, V6#6, V6#7</a:t>
            </a:r>
            <a:r>
              <a:rPr lang="en-GB" sz="2000" dirty="0"/>
              <a:t>, </a:t>
            </a:r>
            <a:r>
              <a:rPr lang="en-GB" sz="2000" dirty="0" smtClean="0"/>
              <a:t>V6#8)</a:t>
            </a:r>
          </a:p>
          <a:p>
            <a:endParaRPr lang="en-GB" sz="2000" dirty="0" smtClean="0"/>
          </a:p>
          <a:p>
            <a:r>
              <a:rPr lang="en-GB" sz="2000" dirty="0" smtClean="0"/>
              <a:t>• All deported modules will host two 100 nm </a:t>
            </a:r>
            <a:r>
              <a:rPr lang="en-GB" sz="2000" dirty="0" err="1" smtClean="0"/>
              <a:t>RadFet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• The </a:t>
            </a:r>
            <a:r>
              <a:rPr lang="en-GB" sz="2000" dirty="0" err="1" smtClean="0"/>
              <a:t>RadFet</a:t>
            </a:r>
            <a:r>
              <a:rPr lang="en-GB" sz="2000" dirty="0" smtClean="0"/>
              <a:t> channel 1 of each </a:t>
            </a:r>
            <a:r>
              <a:rPr lang="en-GB" sz="2000" dirty="0" err="1" smtClean="0"/>
              <a:t>RadMon</a:t>
            </a:r>
            <a:r>
              <a:rPr lang="en-GB" sz="2000" dirty="0" smtClean="0"/>
              <a:t> is set at </a:t>
            </a:r>
            <a:r>
              <a:rPr lang="en-GB" sz="2000" dirty="0"/>
              <a:t>5</a:t>
            </a:r>
            <a:r>
              <a:rPr lang="en-GB" sz="2000" dirty="0" smtClean="0"/>
              <a:t>V bias mode, while the channel 2 is set at 0V bias mode.</a:t>
            </a:r>
          </a:p>
          <a:p>
            <a:r>
              <a:rPr lang="en-GB" sz="2000" dirty="0" smtClean="0"/>
              <a:t>• All V6 </a:t>
            </a:r>
            <a:r>
              <a:rPr lang="en-GB" sz="2000" dirty="0" err="1" smtClean="0"/>
              <a:t>RadMon</a:t>
            </a:r>
            <a:r>
              <a:rPr lang="en-GB" sz="2000" dirty="0" smtClean="0"/>
              <a:t> memories: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  - Cypress -&gt; 3.3V</a:t>
            </a:r>
            <a:endParaRPr lang="en-GB" sz="2000" dirty="0"/>
          </a:p>
          <a:p>
            <a:r>
              <a:rPr lang="en-GB" sz="2000" dirty="0" smtClean="0"/>
              <a:t>   - Toshiba -&gt; 3V</a:t>
            </a:r>
            <a:endParaRPr lang="en-GB" sz="2000" dirty="0"/>
          </a:p>
          <a:p>
            <a:r>
              <a:rPr lang="en-GB" sz="2000" dirty="0"/>
              <a:t>• </a:t>
            </a:r>
            <a:r>
              <a:rPr lang="en-GB" sz="2000" dirty="0" smtClean="0"/>
              <a:t>V5 </a:t>
            </a:r>
            <a:r>
              <a:rPr lang="en-GB" sz="2000" dirty="0" err="1" smtClean="0"/>
              <a:t>RadMon</a:t>
            </a:r>
            <a:r>
              <a:rPr lang="en-GB" sz="2000" dirty="0" smtClean="0"/>
              <a:t> </a:t>
            </a:r>
            <a:r>
              <a:rPr lang="en-GB" sz="2000" dirty="0"/>
              <a:t>memories:</a:t>
            </a:r>
          </a:p>
          <a:p>
            <a:r>
              <a:rPr lang="en-GB" sz="2000" dirty="0"/>
              <a:t>   </a:t>
            </a:r>
            <a:r>
              <a:rPr lang="en-GB" sz="2000" dirty="0" smtClean="0"/>
              <a:t>V5#3 Toshiba -&gt; 5V </a:t>
            </a:r>
            <a:endParaRPr lang="en-GB" sz="2000" dirty="0"/>
          </a:p>
          <a:p>
            <a:r>
              <a:rPr lang="en-GB" sz="2000" dirty="0" smtClean="0"/>
              <a:t>   V5#5 </a:t>
            </a:r>
            <a:r>
              <a:rPr lang="en-GB" sz="2000" dirty="0"/>
              <a:t>Toshiba -&gt; 3</a:t>
            </a:r>
            <a:r>
              <a:rPr lang="en-GB" sz="2000" dirty="0" smtClean="0"/>
              <a:t>V </a:t>
            </a: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464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Box 83"/>
          <p:cNvSpPr txBox="1"/>
          <p:nvPr/>
        </p:nvSpPr>
        <p:spPr>
          <a:xfrm>
            <a:off x="898358" y="122677"/>
            <a:ext cx="100744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Dose </a:t>
            </a:r>
            <a:r>
              <a:rPr lang="en-GB" sz="2500" b="1" smtClean="0">
                <a:latin typeface="Arial" panose="020B0604020202020204" pitchFamily="34" charset="0"/>
                <a:cs typeface="Arial" panose="020B0604020202020204" pitchFamily="34" charset="0"/>
              </a:rPr>
              <a:t>gradient </a:t>
            </a:r>
            <a:r>
              <a:rPr lang="en-GB" sz="2500" b="1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R11, R12, R13</a:t>
            </a:r>
          </a:p>
        </p:txBody>
      </p:sp>
      <p:cxnSp>
        <p:nvCxnSpPr>
          <p:cNvPr id="87" name="Straight Connector 86"/>
          <p:cNvCxnSpPr/>
          <p:nvPr/>
        </p:nvCxnSpPr>
        <p:spPr>
          <a:xfrm flipV="1">
            <a:off x="506712" y="648403"/>
            <a:ext cx="11065453" cy="1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9240159" y="1348124"/>
            <a:ext cx="270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 smtClean="0"/>
              <a:t>RadMon</a:t>
            </a:r>
            <a:r>
              <a:rPr lang="en-GB" sz="1200" b="1" dirty="0" smtClean="0"/>
              <a:t> Deported Module (V6#3)</a:t>
            </a:r>
            <a:endParaRPr lang="en-GB" sz="1200" b="1" dirty="0"/>
          </a:p>
        </p:txBody>
      </p:sp>
      <p:sp>
        <p:nvSpPr>
          <p:cNvPr id="170" name="Rectangle 169"/>
          <p:cNvSpPr/>
          <p:nvPr/>
        </p:nvSpPr>
        <p:spPr>
          <a:xfrm>
            <a:off x="8856592" y="1398350"/>
            <a:ext cx="214813" cy="194673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71" name="Rectangle 170"/>
          <p:cNvSpPr/>
          <p:nvPr/>
        </p:nvSpPr>
        <p:spPr>
          <a:xfrm>
            <a:off x="8787140" y="1746994"/>
            <a:ext cx="380814" cy="2118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4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9240159" y="1714442"/>
            <a:ext cx="270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 smtClean="0"/>
              <a:t>RadMon</a:t>
            </a:r>
            <a:r>
              <a:rPr lang="en-GB" sz="1200" b="1" dirty="0" smtClean="0"/>
              <a:t> Mother Board (V6#4)</a:t>
            </a:r>
            <a:endParaRPr lang="en-GB" sz="1200" b="1" dirty="0"/>
          </a:p>
        </p:txBody>
      </p:sp>
      <p:sp>
        <p:nvSpPr>
          <p:cNvPr id="173" name="Rectangle 172"/>
          <p:cNvSpPr/>
          <p:nvPr/>
        </p:nvSpPr>
        <p:spPr>
          <a:xfrm>
            <a:off x="8896992" y="2189368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/>
          </a:p>
        </p:txBody>
      </p:sp>
      <p:sp>
        <p:nvSpPr>
          <p:cNvPr id="174" name="TextBox 173"/>
          <p:cNvSpPr txBox="1"/>
          <p:nvPr/>
        </p:nvSpPr>
        <p:spPr>
          <a:xfrm>
            <a:off x="9240159" y="2095338"/>
            <a:ext cx="270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Short Circuit </a:t>
            </a:r>
            <a:r>
              <a:rPr lang="en-GB" sz="1200" b="1" dirty="0" err="1" smtClean="0"/>
              <a:t>RadFet</a:t>
            </a:r>
            <a:r>
              <a:rPr lang="en-GB" sz="1200" b="1" dirty="0" smtClean="0"/>
              <a:t> 100nm</a:t>
            </a:r>
            <a:endParaRPr lang="en-GB" sz="1200" b="1" dirty="0"/>
          </a:p>
        </p:txBody>
      </p:sp>
      <p:sp>
        <p:nvSpPr>
          <p:cNvPr id="175" name="Rectangle 174"/>
          <p:cNvSpPr/>
          <p:nvPr/>
        </p:nvSpPr>
        <p:spPr>
          <a:xfrm>
            <a:off x="8896992" y="2521275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/>
          </a:p>
        </p:txBody>
      </p:sp>
      <p:sp>
        <p:nvSpPr>
          <p:cNvPr id="176" name="TextBox 175"/>
          <p:cNvSpPr txBox="1"/>
          <p:nvPr/>
        </p:nvSpPr>
        <p:spPr>
          <a:xfrm>
            <a:off x="9240159" y="2432672"/>
            <a:ext cx="2702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Power </a:t>
            </a:r>
            <a:r>
              <a:rPr lang="en-GB" sz="1200" b="1" dirty="0" err="1" smtClean="0"/>
              <a:t>nMOS</a:t>
            </a:r>
            <a:r>
              <a:rPr lang="en-GB" sz="1200" b="1" dirty="0" smtClean="0"/>
              <a:t> bags</a:t>
            </a:r>
            <a:endParaRPr lang="en-GB" sz="12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2436763" y="3870411"/>
            <a:ext cx="543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20cm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>
            <a:endCxn id="46" idx="0"/>
          </p:cNvCxnSpPr>
          <p:nvPr/>
        </p:nvCxnSpPr>
        <p:spPr>
          <a:xfrm flipH="1">
            <a:off x="2375620" y="809596"/>
            <a:ext cx="17732" cy="5698442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endCxn id="50" idx="0"/>
          </p:cNvCxnSpPr>
          <p:nvPr/>
        </p:nvCxnSpPr>
        <p:spPr>
          <a:xfrm flipH="1">
            <a:off x="3735094" y="809596"/>
            <a:ext cx="21091" cy="5698442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52" idx="0"/>
          </p:cNvCxnSpPr>
          <p:nvPr/>
        </p:nvCxnSpPr>
        <p:spPr>
          <a:xfrm flipH="1">
            <a:off x="5089367" y="809596"/>
            <a:ext cx="8560" cy="5698442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417922" y="3282411"/>
            <a:ext cx="4635008" cy="9271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171787" y="3193616"/>
            <a:ext cx="380814" cy="2118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5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261031" y="2998474"/>
            <a:ext cx="214813" cy="194673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5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622259" y="3236934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6" name="TextBox 45"/>
          <p:cNvSpPr txBox="1"/>
          <p:nvPr/>
        </p:nvSpPr>
        <p:spPr>
          <a:xfrm>
            <a:off x="2026669" y="6508038"/>
            <a:ext cx="697902" cy="288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/>
              <a:t>R</a:t>
            </a:r>
            <a:r>
              <a:rPr lang="en-GB" sz="1500" b="1" dirty="0" smtClean="0"/>
              <a:t>13</a:t>
            </a:r>
            <a:endParaRPr lang="en-GB" sz="1500" b="1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2232113" y="6508038"/>
            <a:ext cx="293301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374137" y="6508038"/>
            <a:ext cx="721914" cy="288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/>
              <a:t>R</a:t>
            </a:r>
            <a:r>
              <a:rPr lang="en-GB" sz="1500" b="1" dirty="0" smtClean="0"/>
              <a:t>12</a:t>
            </a:r>
            <a:endParaRPr lang="en-GB" sz="1500" b="1" dirty="0"/>
          </a:p>
        </p:txBody>
      </p:sp>
      <p:cxnSp>
        <p:nvCxnSpPr>
          <p:cNvPr id="51" name="Straight Connector 50"/>
          <p:cNvCxnSpPr/>
          <p:nvPr/>
        </p:nvCxnSpPr>
        <p:spPr>
          <a:xfrm>
            <a:off x="3579582" y="6508038"/>
            <a:ext cx="293301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722481" y="6508038"/>
            <a:ext cx="733771" cy="288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 smtClean="0"/>
              <a:t>R11</a:t>
            </a:r>
            <a:endParaRPr lang="en-GB" sz="1500" b="1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4950702" y="6508038"/>
            <a:ext cx="293301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2390765" y="3886634"/>
            <a:ext cx="656837" cy="2946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2659120" y="2301401"/>
            <a:ext cx="2619" cy="970005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622073" y="2451996"/>
            <a:ext cx="900565" cy="247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3</a:t>
            </a:r>
            <a:r>
              <a:rPr lang="en-GB" sz="1200" dirty="0">
                <a:solidFill>
                  <a:srgbClr val="FF0000"/>
                </a:solidFill>
              </a:rPr>
              <a:t>0</a:t>
            </a:r>
            <a:r>
              <a:rPr lang="en-GB" sz="1200" dirty="0" smtClean="0">
                <a:solidFill>
                  <a:srgbClr val="FF0000"/>
                </a:solidFill>
              </a:rPr>
              <a:t>cm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601260" y="765177"/>
            <a:ext cx="900565" cy="247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4</a:t>
            </a:r>
            <a:r>
              <a:rPr lang="en-GB" sz="1200" dirty="0" smtClean="0">
                <a:solidFill>
                  <a:srgbClr val="FF0000"/>
                </a:solidFill>
              </a:rPr>
              <a:t>0cm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2393977" y="1024728"/>
            <a:ext cx="1346713" cy="3477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flipV="1">
            <a:off x="3046089" y="3882657"/>
            <a:ext cx="656837" cy="2946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3089710" y="3870410"/>
            <a:ext cx="532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20cm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2295928" y="3430793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06" name="Straight Arrow Connector 105"/>
          <p:cNvCxnSpPr/>
          <p:nvPr/>
        </p:nvCxnSpPr>
        <p:spPr>
          <a:xfrm flipH="1" flipV="1">
            <a:off x="1235647" y="3282411"/>
            <a:ext cx="22763" cy="3225627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683658" y="4776065"/>
            <a:ext cx="900565" cy="247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129cm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5821970" y="3232171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11" name="Rectangle 110"/>
          <p:cNvSpPr/>
          <p:nvPr/>
        </p:nvSpPr>
        <p:spPr>
          <a:xfrm>
            <a:off x="4912766" y="3176463"/>
            <a:ext cx="380814" cy="2118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5002009" y="2981320"/>
            <a:ext cx="214813" cy="194673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6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5022617" y="3413639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31" name="Rectangle 130"/>
          <p:cNvSpPr/>
          <p:nvPr/>
        </p:nvSpPr>
        <p:spPr>
          <a:xfrm>
            <a:off x="2290819" y="2277706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34" name="Rectangle 133"/>
          <p:cNvSpPr/>
          <p:nvPr/>
        </p:nvSpPr>
        <p:spPr>
          <a:xfrm>
            <a:off x="3663178" y="2272167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35" name="Rectangle 134"/>
          <p:cNvSpPr/>
          <p:nvPr/>
        </p:nvSpPr>
        <p:spPr>
          <a:xfrm>
            <a:off x="5022617" y="2272166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36" name="Rectangle 135"/>
          <p:cNvSpPr/>
          <p:nvPr/>
        </p:nvSpPr>
        <p:spPr>
          <a:xfrm>
            <a:off x="2299571" y="4192029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37" name="Rectangle 136"/>
          <p:cNvSpPr/>
          <p:nvPr/>
        </p:nvSpPr>
        <p:spPr>
          <a:xfrm>
            <a:off x="3663290" y="4204258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38" name="Rectangle 137"/>
          <p:cNvSpPr/>
          <p:nvPr/>
        </p:nvSpPr>
        <p:spPr>
          <a:xfrm>
            <a:off x="5031369" y="4204257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42" name="Straight Arrow Connector 141"/>
          <p:cNvCxnSpPr/>
          <p:nvPr/>
        </p:nvCxnSpPr>
        <p:spPr>
          <a:xfrm flipV="1">
            <a:off x="2661538" y="1352058"/>
            <a:ext cx="2619" cy="970005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2639472" y="1749871"/>
            <a:ext cx="900565" cy="247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3</a:t>
            </a:r>
            <a:r>
              <a:rPr lang="en-GB" sz="1200" dirty="0">
                <a:solidFill>
                  <a:srgbClr val="FF0000"/>
                </a:solidFill>
              </a:rPr>
              <a:t>0</a:t>
            </a:r>
            <a:r>
              <a:rPr lang="en-GB" sz="1200" dirty="0" smtClean="0">
                <a:solidFill>
                  <a:srgbClr val="FF0000"/>
                </a:solidFill>
              </a:rPr>
              <a:t>cm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2192424" y="1319382"/>
            <a:ext cx="380814" cy="2118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281668" y="1124239"/>
            <a:ext cx="214813" cy="194673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302276" y="1556558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47" name="Rectangle 146"/>
          <p:cNvSpPr/>
          <p:nvPr/>
        </p:nvSpPr>
        <p:spPr>
          <a:xfrm>
            <a:off x="3675630" y="3232171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48" name="Rectangle 147"/>
          <p:cNvSpPr/>
          <p:nvPr/>
        </p:nvSpPr>
        <p:spPr>
          <a:xfrm>
            <a:off x="2990236" y="3225697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49" name="Rectangle 148"/>
          <p:cNvSpPr/>
          <p:nvPr/>
        </p:nvSpPr>
        <p:spPr>
          <a:xfrm>
            <a:off x="3665141" y="1378623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50" name="Rectangle 149"/>
          <p:cNvSpPr/>
          <p:nvPr/>
        </p:nvSpPr>
        <p:spPr>
          <a:xfrm>
            <a:off x="3654538" y="5133386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151" name="Straight Arrow Connector 150"/>
          <p:cNvCxnSpPr/>
          <p:nvPr/>
        </p:nvCxnSpPr>
        <p:spPr>
          <a:xfrm flipV="1">
            <a:off x="1961260" y="3271921"/>
            <a:ext cx="2619" cy="970005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flipV="1">
            <a:off x="1964369" y="4215214"/>
            <a:ext cx="2619" cy="970005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 152"/>
          <p:cNvSpPr/>
          <p:nvPr/>
        </p:nvSpPr>
        <p:spPr>
          <a:xfrm>
            <a:off x="2174732" y="5063652"/>
            <a:ext cx="380814" cy="2118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4" name="Rectangle 153"/>
          <p:cNvSpPr/>
          <p:nvPr/>
        </p:nvSpPr>
        <p:spPr>
          <a:xfrm>
            <a:off x="2263975" y="4868510"/>
            <a:ext cx="214813" cy="194673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1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2284583" y="5300829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56" name="Rectangle 155"/>
          <p:cNvSpPr/>
          <p:nvPr/>
        </p:nvSpPr>
        <p:spPr>
          <a:xfrm>
            <a:off x="4898430" y="5046499"/>
            <a:ext cx="380814" cy="2118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4987674" y="4851357"/>
            <a:ext cx="214813" cy="194673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5008282" y="5283675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59" name="Rectangle 158"/>
          <p:cNvSpPr/>
          <p:nvPr/>
        </p:nvSpPr>
        <p:spPr>
          <a:xfrm>
            <a:off x="4339934" y="3232900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60" name="TextBox 159"/>
          <p:cNvSpPr txBox="1"/>
          <p:nvPr/>
        </p:nvSpPr>
        <p:spPr>
          <a:xfrm>
            <a:off x="1467830" y="4645332"/>
            <a:ext cx="900565" cy="247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3</a:t>
            </a:r>
            <a:r>
              <a:rPr lang="en-GB" sz="1200" dirty="0">
                <a:solidFill>
                  <a:srgbClr val="FF0000"/>
                </a:solidFill>
              </a:rPr>
              <a:t>0</a:t>
            </a:r>
            <a:r>
              <a:rPr lang="en-GB" sz="1200" dirty="0" smtClean="0">
                <a:solidFill>
                  <a:srgbClr val="FF0000"/>
                </a:solidFill>
              </a:rPr>
              <a:t>cm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1467901" y="3706866"/>
            <a:ext cx="900565" cy="247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3</a:t>
            </a:r>
            <a:r>
              <a:rPr lang="en-GB" sz="1200" dirty="0">
                <a:solidFill>
                  <a:srgbClr val="FF0000"/>
                </a:solidFill>
              </a:rPr>
              <a:t>0</a:t>
            </a:r>
            <a:r>
              <a:rPr lang="en-GB" sz="1200" dirty="0" smtClean="0">
                <a:solidFill>
                  <a:srgbClr val="FF0000"/>
                </a:solidFill>
              </a:rPr>
              <a:t>cm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1742521" y="2618479"/>
            <a:ext cx="578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20cm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63" name="Straight Arrow Connector 162"/>
          <p:cNvCxnSpPr/>
          <p:nvPr/>
        </p:nvCxnSpPr>
        <p:spPr>
          <a:xfrm flipV="1">
            <a:off x="1701508" y="2846763"/>
            <a:ext cx="656837" cy="2946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63"/>
          <p:cNvSpPr/>
          <p:nvPr/>
        </p:nvSpPr>
        <p:spPr>
          <a:xfrm>
            <a:off x="4907940" y="1322039"/>
            <a:ext cx="380814" cy="2118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FF0000"/>
                </a:solidFill>
              </a:rPr>
              <a:t>4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4997184" y="1126897"/>
            <a:ext cx="214813" cy="194673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5017792" y="1559215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77" name="Rectangle 176"/>
          <p:cNvSpPr/>
          <p:nvPr/>
        </p:nvSpPr>
        <p:spPr>
          <a:xfrm>
            <a:off x="5023530" y="3538770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79" name="Rectangle 178"/>
          <p:cNvSpPr/>
          <p:nvPr/>
        </p:nvSpPr>
        <p:spPr>
          <a:xfrm>
            <a:off x="2291864" y="3559271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81" name="TextBox 180"/>
          <p:cNvSpPr txBox="1"/>
          <p:nvPr/>
        </p:nvSpPr>
        <p:spPr>
          <a:xfrm>
            <a:off x="8547733" y="954885"/>
            <a:ext cx="2702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Legend</a:t>
            </a:r>
            <a:endParaRPr lang="en-GB" sz="16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1429548" y="3292998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FB652</a:t>
            </a:r>
            <a:endParaRPr lang="en-GB" sz="1050" dirty="0"/>
          </a:p>
        </p:txBody>
      </p:sp>
      <p:sp>
        <p:nvSpPr>
          <p:cNvPr id="81" name="TextBox 80"/>
          <p:cNvSpPr txBox="1"/>
          <p:nvPr/>
        </p:nvSpPr>
        <p:spPr>
          <a:xfrm>
            <a:off x="1829389" y="1469951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FB653</a:t>
            </a:r>
            <a:endParaRPr lang="en-GB" sz="1050" dirty="0"/>
          </a:p>
        </p:txBody>
      </p:sp>
      <p:sp>
        <p:nvSpPr>
          <p:cNvPr id="83" name="TextBox 82"/>
          <p:cNvSpPr txBox="1"/>
          <p:nvPr/>
        </p:nvSpPr>
        <p:spPr>
          <a:xfrm>
            <a:off x="1829389" y="2188471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FB654</a:t>
            </a:r>
            <a:endParaRPr lang="en-GB" sz="1050" dirty="0"/>
          </a:p>
        </p:txBody>
      </p:sp>
      <p:sp>
        <p:nvSpPr>
          <p:cNvPr id="89" name="TextBox 88"/>
          <p:cNvSpPr txBox="1"/>
          <p:nvPr/>
        </p:nvSpPr>
        <p:spPr>
          <a:xfrm>
            <a:off x="2385662" y="3348192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FB655</a:t>
            </a:r>
            <a:endParaRPr lang="en-GB" sz="1050" dirty="0"/>
          </a:p>
        </p:txBody>
      </p:sp>
      <p:sp>
        <p:nvSpPr>
          <p:cNvPr id="90" name="TextBox 89"/>
          <p:cNvSpPr txBox="1"/>
          <p:nvPr/>
        </p:nvSpPr>
        <p:spPr>
          <a:xfrm>
            <a:off x="2396858" y="4099046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FB656</a:t>
            </a:r>
            <a:endParaRPr lang="en-GB" sz="1050" dirty="0"/>
          </a:p>
        </p:txBody>
      </p:sp>
      <p:sp>
        <p:nvSpPr>
          <p:cNvPr id="91" name="TextBox 90"/>
          <p:cNvSpPr txBox="1"/>
          <p:nvPr/>
        </p:nvSpPr>
        <p:spPr>
          <a:xfrm>
            <a:off x="2372058" y="5208156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FB657</a:t>
            </a:r>
            <a:endParaRPr lang="en-GB" sz="1050" dirty="0"/>
          </a:p>
        </p:txBody>
      </p:sp>
      <p:sp>
        <p:nvSpPr>
          <p:cNvPr id="94" name="TextBox 93"/>
          <p:cNvSpPr txBox="1"/>
          <p:nvPr/>
        </p:nvSpPr>
        <p:spPr>
          <a:xfrm>
            <a:off x="2802817" y="3285155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FB658</a:t>
            </a:r>
            <a:endParaRPr lang="en-GB" sz="1050" dirty="0"/>
          </a:p>
        </p:txBody>
      </p:sp>
      <p:sp>
        <p:nvSpPr>
          <p:cNvPr id="95" name="TextBox 94"/>
          <p:cNvSpPr txBox="1"/>
          <p:nvPr/>
        </p:nvSpPr>
        <p:spPr>
          <a:xfrm>
            <a:off x="3761449" y="1295937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FB659</a:t>
            </a:r>
            <a:endParaRPr lang="en-GB" sz="1050" dirty="0"/>
          </a:p>
        </p:txBody>
      </p:sp>
      <p:sp>
        <p:nvSpPr>
          <p:cNvPr id="96" name="TextBox 95"/>
          <p:cNvSpPr txBox="1"/>
          <p:nvPr/>
        </p:nvSpPr>
        <p:spPr>
          <a:xfrm>
            <a:off x="3761449" y="2183911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FB660</a:t>
            </a:r>
            <a:endParaRPr lang="en-GB" sz="1050" dirty="0"/>
          </a:p>
        </p:txBody>
      </p:sp>
      <p:sp>
        <p:nvSpPr>
          <p:cNvPr id="99" name="TextBox 98"/>
          <p:cNvSpPr txBox="1"/>
          <p:nvPr/>
        </p:nvSpPr>
        <p:spPr>
          <a:xfrm>
            <a:off x="3685043" y="3013971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FB661</a:t>
            </a:r>
            <a:endParaRPr lang="en-GB" sz="1050" dirty="0"/>
          </a:p>
        </p:txBody>
      </p:sp>
      <p:sp>
        <p:nvSpPr>
          <p:cNvPr id="101" name="TextBox 100"/>
          <p:cNvSpPr txBox="1"/>
          <p:nvPr/>
        </p:nvSpPr>
        <p:spPr>
          <a:xfrm>
            <a:off x="3751725" y="4115101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FB663</a:t>
            </a:r>
            <a:endParaRPr lang="en-GB" sz="1050" dirty="0"/>
          </a:p>
        </p:txBody>
      </p:sp>
      <p:sp>
        <p:nvSpPr>
          <p:cNvPr id="102" name="TextBox 101"/>
          <p:cNvSpPr txBox="1"/>
          <p:nvPr/>
        </p:nvSpPr>
        <p:spPr>
          <a:xfrm>
            <a:off x="3751725" y="5045726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FB664</a:t>
            </a:r>
            <a:endParaRPr lang="en-GB" sz="1050" dirty="0"/>
          </a:p>
        </p:txBody>
      </p:sp>
      <p:sp>
        <p:nvSpPr>
          <p:cNvPr id="103" name="TextBox 102"/>
          <p:cNvSpPr txBox="1"/>
          <p:nvPr/>
        </p:nvSpPr>
        <p:spPr>
          <a:xfrm>
            <a:off x="4149588" y="3293705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FB665</a:t>
            </a:r>
            <a:endParaRPr lang="en-GB" sz="1050" dirty="0"/>
          </a:p>
        </p:txBody>
      </p:sp>
      <p:sp>
        <p:nvSpPr>
          <p:cNvPr id="104" name="TextBox 103"/>
          <p:cNvSpPr txBox="1"/>
          <p:nvPr/>
        </p:nvSpPr>
        <p:spPr>
          <a:xfrm>
            <a:off x="5108426" y="1475191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FB666</a:t>
            </a:r>
            <a:endParaRPr lang="en-GB" sz="1050" dirty="0"/>
          </a:p>
        </p:txBody>
      </p:sp>
      <p:sp>
        <p:nvSpPr>
          <p:cNvPr id="105" name="TextBox 104"/>
          <p:cNvSpPr txBox="1"/>
          <p:nvPr/>
        </p:nvSpPr>
        <p:spPr>
          <a:xfrm>
            <a:off x="5117746" y="2185547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FB667</a:t>
            </a:r>
            <a:endParaRPr lang="en-GB" sz="1050" dirty="0"/>
          </a:p>
        </p:txBody>
      </p:sp>
      <p:sp>
        <p:nvSpPr>
          <p:cNvPr id="109" name="TextBox 108"/>
          <p:cNvSpPr txBox="1"/>
          <p:nvPr/>
        </p:nvSpPr>
        <p:spPr>
          <a:xfrm>
            <a:off x="5108426" y="3320843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FB668</a:t>
            </a:r>
            <a:endParaRPr lang="en-GB" sz="1050" dirty="0"/>
          </a:p>
        </p:txBody>
      </p:sp>
      <p:sp>
        <p:nvSpPr>
          <p:cNvPr id="110" name="TextBox 109"/>
          <p:cNvSpPr txBox="1"/>
          <p:nvPr/>
        </p:nvSpPr>
        <p:spPr>
          <a:xfrm>
            <a:off x="5117746" y="4108288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FB669</a:t>
            </a:r>
            <a:endParaRPr lang="en-GB" sz="1050" dirty="0"/>
          </a:p>
        </p:txBody>
      </p:sp>
      <p:sp>
        <p:nvSpPr>
          <p:cNvPr id="113" name="TextBox 112"/>
          <p:cNvSpPr txBox="1"/>
          <p:nvPr/>
        </p:nvSpPr>
        <p:spPr>
          <a:xfrm>
            <a:off x="5101108" y="5198755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FB670</a:t>
            </a:r>
            <a:endParaRPr lang="en-GB" sz="1050" dirty="0"/>
          </a:p>
        </p:txBody>
      </p:sp>
      <p:sp>
        <p:nvSpPr>
          <p:cNvPr id="115" name="TextBox 114"/>
          <p:cNvSpPr txBox="1"/>
          <p:nvPr/>
        </p:nvSpPr>
        <p:spPr>
          <a:xfrm>
            <a:off x="5635344" y="3286810"/>
            <a:ext cx="545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FB671</a:t>
            </a:r>
            <a:endParaRPr lang="en-GB" sz="1050" dirty="0"/>
          </a:p>
        </p:txBody>
      </p:sp>
      <p:sp>
        <p:nvSpPr>
          <p:cNvPr id="122" name="TextBox 121"/>
          <p:cNvSpPr txBox="1"/>
          <p:nvPr/>
        </p:nvSpPr>
        <p:spPr>
          <a:xfrm>
            <a:off x="7472097" y="4683689"/>
            <a:ext cx="47199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b="1" dirty="0" smtClean="0"/>
          </a:p>
          <a:p>
            <a:r>
              <a:rPr lang="en-GB" sz="1600" b="1" dirty="0" smtClean="0"/>
              <a:t>NOTES:</a:t>
            </a:r>
          </a:p>
          <a:p>
            <a:r>
              <a:rPr lang="en-GB" sz="1600" b="1" dirty="0" smtClean="0"/>
              <a:t>- Total number of </a:t>
            </a:r>
            <a:r>
              <a:rPr lang="en-GB" sz="1600" b="1" dirty="0" err="1" smtClean="0"/>
              <a:t>RadFet</a:t>
            </a:r>
            <a:r>
              <a:rPr lang="en-GB" sz="1600" b="1" dirty="0" smtClean="0"/>
              <a:t> in short circuit: 19</a:t>
            </a:r>
          </a:p>
          <a:p>
            <a:r>
              <a:rPr lang="en-GB" sz="1600" b="1" dirty="0" smtClean="0"/>
              <a:t>- Total number of Power </a:t>
            </a:r>
            <a:r>
              <a:rPr lang="en-GB" sz="1600" b="1" dirty="0" err="1" smtClean="0"/>
              <a:t>nMOS</a:t>
            </a:r>
            <a:r>
              <a:rPr lang="en-GB" sz="1600" b="1" dirty="0" smtClean="0"/>
              <a:t>: 17</a:t>
            </a:r>
          </a:p>
          <a:p>
            <a:r>
              <a:rPr lang="en-GB" sz="1600" b="1" dirty="0" smtClean="0"/>
              <a:t>- All V6 Motherboard inside the irradiation room</a:t>
            </a:r>
          </a:p>
          <a:p>
            <a:r>
              <a:rPr lang="en-GB" sz="1600" b="1" dirty="0" smtClean="0"/>
              <a:t>- All V6 deported modules inside the irradiation room</a:t>
            </a:r>
          </a:p>
          <a:p>
            <a:r>
              <a:rPr lang="en-GB" sz="1600" b="1" dirty="0" smtClean="0"/>
              <a:t>- No V5 </a:t>
            </a:r>
            <a:r>
              <a:rPr lang="en-GB" sz="1600" b="1" dirty="0" err="1" smtClean="0"/>
              <a:t>RadMons</a:t>
            </a:r>
            <a:r>
              <a:rPr lang="en-GB" sz="1600" b="1" dirty="0" smtClean="0"/>
              <a:t> </a:t>
            </a:r>
            <a:endParaRPr lang="en-GB" sz="1600" b="1" dirty="0"/>
          </a:p>
        </p:txBody>
      </p:sp>
      <p:cxnSp>
        <p:nvCxnSpPr>
          <p:cNvPr id="123" name="Straight Arrow Connector 122"/>
          <p:cNvCxnSpPr/>
          <p:nvPr/>
        </p:nvCxnSpPr>
        <p:spPr>
          <a:xfrm flipV="1">
            <a:off x="1698941" y="2903234"/>
            <a:ext cx="4191606" cy="18274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3850293" y="2659457"/>
            <a:ext cx="650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120cm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25" name="Straight Arrow Connector 124"/>
          <p:cNvCxnSpPr/>
          <p:nvPr/>
        </p:nvCxnSpPr>
        <p:spPr>
          <a:xfrm flipV="1">
            <a:off x="6459698" y="944155"/>
            <a:ext cx="8952" cy="5756076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>
            <a:off x="6360308" y="1426742"/>
            <a:ext cx="118281" cy="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>
            <a:off x="6352452" y="2313596"/>
            <a:ext cx="118281" cy="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6353305" y="3271219"/>
            <a:ext cx="118281" cy="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6345449" y="4245687"/>
            <a:ext cx="118281" cy="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>
            <a:off x="6341417" y="5143980"/>
            <a:ext cx="118281" cy="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>
            <a:off x="6341416" y="6478517"/>
            <a:ext cx="118281" cy="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6311774" y="1306300"/>
            <a:ext cx="900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189 cm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311774" y="2173948"/>
            <a:ext cx="900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159 cm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305497" y="3123073"/>
            <a:ext cx="900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129 cm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6305496" y="4100593"/>
            <a:ext cx="900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9</a:t>
            </a:r>
            <a:r>
              <a:rPr lang="en-GB" sz="1200" dirty="0" smtClean="0">
                <a:solidFill>
                  <a:srgbClr val="FF0000"/>
                </a:solidFill>
              </a:rPr>
              <a:t>9 cm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6314411" y="5020148"/>
            <a:ext cx="900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69 cm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6314411" y="6340017"/>
            <a:ext cx="900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0</a:t>
            </a:r>
            <a:r>
              <a:rPr lang="en-GB" sz="1200" dirty="0" smtClean="0">
                <a:solidFill>
                  <a:srgbClr val="FF0000"/>
                </a:solidFill>
              </a:rPr>
              <a:t> cm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2300755" y="1688276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86" name="Rectangle 185"/>
          <p:cNvSpPr/>
          <p:nvPr/>
        </p:nvSpPr>
        <p:spPr>
          <a:xfrm>
            <a:off x="2291503" y="2404062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87" name="Rectangle 186"/>
          <p:cNvSpPr/>
          <p:nvPr/>
        </p:nvSpPr>
        <p:spPr>
          <a:xfrm>
            <a:off x="2299571" y="4308117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88" name="Rectangle 187"/>
          <p:cNvSpPr/>
          <p:nvPr/>
        </p:nvSpPr>
        <p:spPr>
          <a:xfrm>
            <a:off x="2283887" y="5423986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89" name="Rectangle 188"/>
          <p:cNvSpPr/>
          <p:nvPr/>
        </p:nvSpPr>
        <p:spPr>
          <a:xfrm>
            <a:off x="5010614" y="5408750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90" name="Rectangle 189"/>
          <p:cNvSpPr/>
          <p:nvPr/>
        </p:nvSpPr>
        <p:spPr>
          <a:xfrm>
            <a:off x="5027282" y="4325792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91" name="Rectangle 190"/>
          <p:cNvSpPr/>
          <p:nvPr/>
        </p:nvSpPr>
        <p:spPr>
          <a:xfrm>
            <a:off x="5023529" y="2395742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92" name="Rectangle 191"/>
          <p:cNvSpPr/>
          <p:nvPr/>
        </p:nvSpPr>
        <p:spPr>
          <a:xfrm>
            <a:off x="5023528" y="1685266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93" name="Rectangle 192"/>
          <p:cNvSpPr/>
          <p:nvPr/>
        </p:nvSpPr>
        <p:spPr>
          <a:xfrm>
            <a:off x="5827657" y="3107599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94" name="Rectangle 193"/>
          <p:cNvSpPr/>
          <p:nvPr/>
        </p:nvSpPr>
        <p:spPr>
          <a:xfrm>
            <a:off x="1628165" y="3106487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95" name="Rectangle 194"/>
          <p:cNvSpPr/>
          <p:nvPr/>
        </p:nvSpPr>
        <p:spPr>
          <a:xfrm>
            <a:off x="2991839" y="3100066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96" name="Rectangle 195"/>
          <p:cNvSpPr/>
          <p:nvPr/>
        </p:nvSpPr>
        <p:spPr>
          <a:xfrm>
            <a:off x="4346807" y="3107762"/>
            <a:ext cx="161109" cy="99795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97" name="TextBox 196"/>
          <p:cNvSpPr txBox="1"/>
          <p:nvPr/>
        </p:nvSpPr>
        <p:spPr>
          <a:xfrm>
            <a:off x="2395065" y="3474737"/>
            <a:ext cx="6102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n</a:t>
            </a:r>
            <a:r>
              <a:rPr lang="en-GB" sz="1050" dirty="0" smtClean="0"/>
              <a:t>1 (4x)</a:t>
            </a:r>
            <a:endParaRPr lang="en-GB" sz="1050" dirty="0"/>
          </a:p>
        </p:txBody>
      </p:sp>
      <p:sp>
        <p:nvSpPr>
          <p:cNvPr id="198" name="TextBox 197"/>
          <p:cNvSpPr txBox="1"/>
          <p:nvPr/>
        </p:nvSpPr>
        <p:spPr>
          <a:xfrm>
            <a:off x="2022448" y="1620073"/>
            <a:ext cx="3517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n2</a:t>
            </a:r>
            <a:endParaRPr lang="en-GB" sz="1050" dirty="0"/>
          </a:p>
        </p:txBody>
      </p:sp>
      <p:sp>
        <p:nvSpPr>
          <p:cNvPr id="199" name="TextBox 198"/>
          <p:cNvSpPr txBox="1"/>
          <p:nvPr/>
        </p:nvSpPr>
        <p:spPr>
          <a:xfrm>
            <a:off x="2005430" y="2330695"/>
            <a:ext cx="3517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n3</a:t>
            </a:r>
            <a:endParaRPr lang="en-GB" sz="1050" dirty="0"/>
          </a:p>
        </p:txBody>
      </p:sp>
      <p:sp>
        <p:nvSpPr>
          <p:cNvPr id="200" name="TextBox 199"/>
          <p:cNvSpPr txBox="1"/>
          <p:nvPr/>
        </p:nvSpPr>
        <p:spPr>
          <a:xfrm>
            <a:off x="1539840" y="2899052"/>
            <a:ext cx="3517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n4</a:t>
            </a:r>
            <a:endParaRPr lang="en-GB" sz="1050" dirty="0"/>
          </a:p>
        </p:txBody>
      </p:sp>
      <p:sp>
        <p:nvSpPr>
          <p:cNvPr id="201" name="TextBox 200"/>
          <p:cNvSpPr txBox="1"/>
          <p:nvPr/>
        </p:nvSpPr>
        <p:spPr>
          <a:xfrm>
            <a:off x="2402600" y="4221592"/>
            <a:ext cx="3517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n5</a:t>
            </a:r>
            <a:endParaRPr lang="en-GB" sz="1050" dirty="0"/>
          </a:p>
        </p:txBody>
      </p:sp>
      <p:sp>
        <p:nvSpPr>
          <p:cNvPr id="202" name="TextBox 201"/>
          <p:cNvSpPr txBox="1"/>
          <p:nvPr/>
        </p:nvSpPr>
        <p:spPr>
          <a:xfrm>
            <a:off x="2386618" y="5338961"/>
            <a:ext cx="3517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n6</a:t>
            </a:r>
            <a:endParaRPr lang="en-GB" sz="1050" dirty="0"/>
          </a:p>
        </p:txBody>
      </p:sp>
      <p:sp>
        <p:nvSpPr>
          <p:cNvPr id="203" name="TextBox 202"/>
          <p:cNvSpPr txBox="1"/>
          <p:nvPr/>
        </p:nvSpPr>
        <p:spPr>
          <a:xfrm>
            <a:off x="2894748" y="2893692"/>
            <a:ext cx="3517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n7</a:t>
            </a:r>
            <a:endParaRPr lang="en-GB" sz="1050" dirty="0"/>
          </a:p>
        </p:txBody>
      </p:sp>
      <p:sp>
        <p:nvSpPr>
          <p:cNvPr id="204" name="TextBox 203"/>
          <p:cNvSpPr txBox="1"/>
          <p:nvPr/>
        </p:nvSpPr>
        <p:spPr>
          <a:xfrm>
            <a:off x="4248875" y="2899771"/>
            <a:ext cx="3517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n8</a:t>
            </a:r>
            <a:endParaRPr lang="en-GB" sz="1050" dirty="0"/>
          </a:p>
        </p:txBody>
      </p:sp>
      <p:sp>
        <p:nvSpPr>
          <p:cNvPr id="205" name="TextBox 204"/>
          <p:cNvSpPr txBox="1"/>
          <p:nvPr/>
        </p:nvSpPr>
        <p:spPr>
          <a:xfrm>
            <a:off x="5112260" y="1604992"/>
            <a:ext cx="3517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n9</a:t>
            </a:r>
            <a:endParaRPr lang="en-GB" sz="1050" dirty="0"/>
          </a:p>
        </p:txBody>
      </p:sp>
      <p:sp>
        <p:nvSpPr>
          <p:cNvPr id="206" name="TextBox 205"/>
          <p:cNvSpPr txBox="1"/>
          <p:nvPr/>
        </p:nvSpPr>
        <p:spPr>
          <a:xfrm>
            <a:off x="5122120" y="2308040"/>
            <a:ext cx="3981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n10</a:t>
            </a:r>
            <a:endParaRPr lang="en-GB" sz="1050" dirty="0"/>
          </a:p>
        </p:txBody>
      </p:sp>
      <p:sp>
        <p:nvSpPr>
          <p:cNvPr id="207" name="TextBox 206"/>
          <p:cNvSpPr txBox="1"/>
          <p:nvPr/>
        </p:nvSpPr>
        <p:spPr>
          <a:xfrm>
            <a:off x="5122120" y="3450595"/>
            <a:ext cx="3981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n11</a:t>
            </a:r>
            <a:endParaRPr lang="en-GB" sz="1050" dirty="0"/>
          </a:p>
        </p:txBody>
      </p:sp>
      <p:sp>
        <p:nvSpPr>
          <p:cNvPr id="208" name="TextBox 207"/>
          <p:cNvSpPr txBox="1"/>
          <p:nvPr/>
        </p:nvSpPr>
        <p:spPr>
          <a:xfrm>
            <a:off x="5138666" y="4230299"/>
            <a:ext cx="3981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n12</a:t>
            </a:r>
            <a:endParaRPr lang="en-GB" sz="1050" dirty="0"/>
          </a:p>
        </p:txBody>
      </p:sp>
      <p:sp>
        <p:nvSpPr>
          <p:cNvPr id="209" name="TextBox 208"/>
          <p:cNvSpPr txBox="1"/>
          <p:nvPr/>
        </p:nvSpPr>
        <p:spPr>
          <a:xfrm>
            <a:off x="5122120" y="5313431"/>
            <a:ext cx="3981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n13</a:t>
            </a:r>
            <a:endParaRPr lang="en-GB" sz="1050" dirty="0"/>
          </a:p>
        </p:txBody>
      </p:sp>
      <p:sp>
        <p:nvSpPr>
          <p:cNvPr id="210" name="TextBox 209"/>
          <p:cNvSpPr txBox="1"/>
          <p:nvPr/>
        </p:nvSpPr>
        <p:spPr>
          <a:xfrm>
            <a:off x="5714565" y="2891561"/>
            <a:ext cx="3981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n14</a:t>
            </a:r>
            <a:endParaRPr lang="en-GB" sz="1050" dirty="0"/>
          </a:p>
        </p:txBody>
      </p:sp>
      <p:sp>
        <p:nvSpPr>
          <p:cNvPr id="178" name="TextBox 177"/>
          <p:cNvSpPr txBox="1"/>
          <p:nvPr/>
        </p:nvSpPr>
        <p:spPr>
          <a:xfrm>
            <a:off x="7459459" y="4114857"/>
            <a:ext cx="4719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Aim:</a:t>
            </a:r>
          </a:p>
          <a:p>
            <a:r>
              <a:rPr lang="en-GB" sz="1600" b="1" dirty="0" smtClean="0"/>
              <a:t>Measure the dose Gradient in R11, </a:t>
            </a:r>
            <a:r>
              <a:rPr lang="en-GB" sz="1600" b="1" dirty="0" smtClean="0"/>
              <a:t>R12, </a:t>
            </a:r>
            <a:r>
              <a:rPr lang="en-GB" sz="1600" b="1" dirty="0" smtClean="0"/>
              <a:t>R13</a:t>
            </a:r>
          </a:p>
        </p:txBody>
      </p:sp>
    </p:spTree>
    <p:extLst>
      <p:ext uri="{BB962C8B-B14F-4D97-AF65-F5344CB8AC3E}">
        <p14:creationId xmlns:p14="http://schemas.microsoft.com/office/powerpoint/2010/main" val="3810810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010727" y="804911"/>
            <a:ext cx="6753166" cy="5913789"/>
            <a:chOff x="4451901" y="745277"/>
            <a:chExt cx="6753166" cy="5913789"/>
          </a:xfrm>
        </p:grpSpPr>
        <p:sp>
          <p:nvSpPr>
            <p:cNvPr id="395" name="Rectangle 394"/>
            <p:cNvSpPr/>
            <p:nvPr/>
          </p:nvSpPr>
          <p:spPr>
            <a:xfrm>
              <a:off x="4544368" y="926055"/>
              <a:ext cx="1791177" cy="3175073"/>
            </a:xfrm>
            <a:prstGeom prst="rect">
              <a:avLst/>
            </a:prstGeom>
            <a:pattFill prst="pct5">
              <a:fgClr>
                <a:srgbClr val="FF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cxnSp>
          <p:nvCxnSpPr>
            <p:cNvPr id="484" name="Straight Arrow Connector 483"/>
            <p:cNvCxnSpPr/>
            <p:nvPr/>
          </p:nvCxnSpPr>
          <p:spPr>
            <a:xfrm>
              <a:off x="5041445" y="2569645"/>
              <a:ext cx="865452" cy="0"/>
            </a:xfrm>
            <a:prstGeom prst="straightConnector1">
              <a:avLst/>
            </a:prstGeom>
            <a:ln w="41275">
              <a:solidFill>
                <a:schemeClr val="tx1"/>
              </a:solidFill>
              <a:prstDash val="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/>
            <p:nvPr/>
          </p:nvCxnSpPr>
          <p:spPr>
            <a:xfrm>
              <a:off x="5041445" y="2732649"/>
              <a:ext cx="865452" cy="0"/>
            </a:xfrm>
            <a:prstGeom prst="straightConnector1">
              <a:avLst/>
            </a:prstGeom>
            <a:ln w="41275">
              <a:solidFill>
                <a:schemeClr val="tx1"/>
              </a:solidFill>
              <a:prstDash val="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68"/>
            <p:cNvCxnSpPr/>
            <p:nvPr/>
          </p:nvCxnSpPr>
          <p:spPr>
            <a:xfrm>
              <a:off x="5045953" y="2885518"/>
              <a:ext cx="865452" cy="0"/>
            </a:xfrm>
            <a:prstGeom prst="straightConnector1">
              <a:avLst/>
            </a:prstGeom>
            <a:ln w="41275">
              <a:solidFill>
                <a:schemeClr val="tx1"/>
              </a:solidFill>
              <a:prstDash val="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/>
            <p:nvPr/>
          </p:nvCxnSpPr>
          <p:spPr>
            <a:xfrm>
              <a:off x="5045953" y="2426772"/>
              <a:ext cx="865452" cy="0"/>
            </a:xfrm>
            <a:prstGeom prst="straightConnector1">
              <a:avLst/>
            </a:prstGeom>
            <a:ln w="41275">
              <a:solidFill>
                <a:schemeClr val="tx1"/>
              </a:solidFill>
              <a:prstDash val="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/>
            <p:cNvCxnSpPr>
              <a:stCxn id="437" idx="1"/>
            </p:cNvCxnSpPr>
            <p:nvPr/>
          </p:nvCxnSpPr>
          <p:spPr>
            <a:xfrm>
              <a:off x="7486832" y="2116139"/>
              <a:ext cx="3718231" cy="194499"/>
            </a:xfrm>
            <a:prstGeom prst="line">
              <a:avLst/>
            </a:prstGeom>
            <a:ln w="50800">
              <a:solidFill>
                <a:srgbClr val="FF0000"/>
              </a:solidFill>
              <a:prstDash val="sys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0" name="Rectangle 399"/>
            <p:cNvSpPr/>
            <p:nvPr/>
          </p:nvSpPr>
          <p:spPr>
            <a:xfrm>
              <a:off x="5072253" y="3923636"/>
              <a:ext cx="1618067" cy="8226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01" name="Rectangle 400"/>
            <p:cNvSpPr/>
            <p:nvPr/>
          </p:nvSpPr>
          <p:spPr>
            <a:xfrm>
              <a:off x="5593785" y="929199"/>
              <a:ext cx="1738243" cy="315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02" name="Rectangle 401"/>
            <p:cNvSpPr/>
            <p:nvPr/>
          </p:nvSpPr>
          <p:spPr>
            <a:xfrm>
              <a:off x="6114977" y="1245164"/>
              <a:ext cx="318130" cy="72391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03" name="Rectangle 402"/>
            <p:cNvSpPr/>
            <p:nvPr/>
          </p:nvSpPr>
          <p:spPr>
            <a:xfrm>
              <a:off x="6114977" y="2124280"/>
              <a:ext cx="318130" cy="2250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04" name="Rectangle 403"/>
            <p:cNvSpPr/>
            <p:nvPr/>
          </p:nvSpPr>
          <p:spPr>
            <a:xfrm>
              <a:off x="6110217" y="2946363"/>
              <a:ext cx="318130" cy="9771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05" name="Rectangle 404"/>
            <p:cNvSpPr/>
            <p:nvPr/>
          </p:nvSpPr>
          <p:spPr>
            <a:xfrm>
              <a:off x="7942535" y="4417213"/>
              <a:ext cx="3262528" cy="3290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06" name="Rectangle 405"/>
            <p:cNvSpPr/>
            <p:nvPr/>
          </p:nvSpPr>
          <p:spPr>
            <a:xfrm>
              <a:off x="10880167" y="926059"/>
              <a:ext cx="324900" cy="349115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07" name="Rectangle 406"/>
            <p:cNvSpPr/>
            <p:nvPr/>
          </p:nvSpPr>
          <p:spPr>
            <a:xfrm>
              <a:off x="8173855" y="929199"/>
              <a:ext cx="2706308" cy="315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08" name="Rectangle 407"/>
            <p:cNvSpPr/>
            <p:nvPr/>
          </p:nvSpPr>
          <p:spPr>
            <a:xfrm>
              <a:off x="5796845" y="2363937"/>
              <a:ext cx="3032392" cy="105296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09" name="Rectangle 408"/>
            <p:cNvSpPr/>
            <p:nvPr/>
          </p:nvSpPr>
          <p:spPr>
            <a:xfrm>
              <a:off x="5796845" y="2824643"/>
              <a:ext cx="3032392" cy="105296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 dirty="0"/>
            </a:p>
          </p:txBody>
        </p:sp>
        <p:sp>
          <p:nvSpPr>
            <p:cNvPr id="410" name="Rectangle 409"/>
            <p:cNvSpPr/>
            <p:nvPr/>
          </p:nvSpPr>
          <p:spPr>
            <a:xfrm>
              <a:off x="5796845" y="2518583"/>
              <a:ext cx="3032392" cy="105296"/>
            </a:xfrm>
            <a:prstGeom prst="rect">
              <a:avLst/>
            </a:prstGeom>
            <a:pattFill prst="dkVert">
              <a:fgClr>
                <a:schemeClr val="accent2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11" name="Rectangle 410"/>
            <p:cNvSpPr/>
            <p:nvPr/>
          </p:nvSpPr>
          <p:spPr>
            <a:xfrm>
              <a:off x="5796845" y="2673246"/>
              <a:ext cx="3032392" cy="105296"/>
            </a:xfrm>
            <a:prstGeom prst="rect">
              <a:avLst/>
            </a:prstGeom>
            <a:pattFill prst="dkVert">
              <a:fgClr>
                <a:schemeClr val="accent2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12" name="Rectangle 411"/>
            <p:cNvSpPr/>
            <p:nvPr/>
          </p:nvSpPr>
          <p:spPr>
            <a:xfrm>
              <a:off x="6696580" y="1245164"/>
              <a:ext cx="638161" cy="12074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13" name="Rectangle 412"/>
            <p:cNvSpPr/>
            <p:nvPr/>
          </p:nvSpPr>
          <p:spPr>
            <a:xfrm>
              <a:off x="8173855" y="1245163"/>
              <a:ext cx="2706308" cy="11453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14" name="Rectangle 413"/>
            <p:cNvSpPr/>
            <p:nvPr/>
          </p:nvSpPr>
          <p:spPr>
            <a:xfrm>
              <a:off x="10758327" y="1359697"/>
              <a:ext cx="121837" cy="19581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cxnSp>
          <p:nvCxnSpPr>
            <p:cNvPr id="420" name="Straight Connector 419"/>
            <p:cNvCxnSpPr/>
            <p:nvPr/>
          </p:nvCxnSpPr>
          <p:spPr>
            <a:xfrm>
              <a:off x="6620592" y="2301878"/>
              <a:ext cx="2595738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Straight Connector 420"/>
            <p:cNvCxnSpPr/>
            <p:nvPr/>
          </p:nvCxnSpPr>
          <p:spPr>
            <a:xfrm>
              <a:off x="6623200" y="2991787"/>
              <a:ext cx="2595738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Straight Connector 421"/>
            <p:cNvCxnSpPr/>
            <p:nvPr/>
          </p:nvCxnSpPr>
          <p:spPr>
            <a:xfrm flipV="1">
              <a:off x="9218933" y="2299344"/>
              <a:ext cx="0" cy="69244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3" name="Rectangle 422"/>
            <p:cNvSpPr/>
            <p:nvPr/>
          </p:nvSpPr>
          <p:spPr>
            <a:xfrm>
              <a:off x="6623200" y="2279950"/>
              <a:ext cx="38128" cy="365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24" name="Rectangle 423"/>
            <p:cNvSpPr/>
            <p:nvPr/>
          </p:nvSpPr>
          <p:spPr>
            <a:xfrm>
              <a:off x="7460001" y="2279950"/>
              <a:ext cx="38128" cy="365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25" name="Rectangle 424"/>
            <p:cNvSpPr/>
            <p:nvPr/>
          </p:nvSpPr>
          <p:spPr>
            <a:xfrm>
              <a:off x="8307863" y="2281851"/>
              <a:ext cx="38128" cy="365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26" name="Rectangle 425"/>
            <p:cNvSpPr/>
            <p:nvPr/>
          </p:nvSpPr>
          <p:spPr>
            <a:xfrm>
              <a:off x="9156759" y="2279948"/>
              <a:ext cx="38128" cy="365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500"/>
            </a:p>
          </p:txBody>
        </p:sp>
        <p:sp>
          <p:nvSpPr>
            <p:cNvPr id="427" name="Rectangle 426"/>
            <p:cNvSpPr/>
            <p:nvPr/>
          </p:nvSpPr>
          <p:spPr>
            <a:xfrm>
              <a:off x="9198570" y="2279948"/>
              <a:ext cx="38128" cy="365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28" name="Rectangle 427"/>
            <p:cNvSpPr/>
            <p:nvPr/>
          </p:nvSpPr>
          <p:spPr>
            <a:xfrm>
              <a:off x="9197265" y="2972405"/>
              <a:ext cx="38128" cy="365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29" name="Rectangle 428"/>
            <p:cNvSpPr/>
            <p:nvPr/>
          </p:nvSpPr>
          <p:spPr>
            <a:xfrm>
              <a:off x="9150258" y="2972405"/>
              <a:ext cx="38128" cy="365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500" b="1"/>
            </a:p>
          </p:txBody>
        </p:sp>
        <p:sp>
          <p:nvSpPr>
            <p:cNvPr id="430" name="Rectangle 429"/>
            <p:cNvSpPr/>
            <p:nvPr/>
          </p:nvSpPr>
          <p:spPr>
            <a:xfrm>
              <a:off x="8307863" y="2972405"/>
              <a:ext cx="38128" cy="365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31" name="Rectangle 430"/>
            <p:cNvSpPr/>
            <p:nvPr/>
          </p:nvSpPr>
          <p:spPr>
            <a:xfrm>
              <a:off x="7460001" y="2972402"/>
              <a:ext cx="38128" cy="365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32" name="Rectangle 431"/>
            <p:cNvSpPr/>
            <p:nvPr/>
          </p:nvSpPr>
          <p:spPr>
            <a:xfrm>
              <a:off x="6623200" y="2972402"/>
              <a:ext cx="38128" cy="3652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33" name="Rectangle 432"/>
            <p:cNvSpPr/>
            <p:nvPr/>
          </p:nvSpPr>
          <p:spPr>
            <a:xfrm>
              <a:off x="6433106" y="1359697"/>
              <a:ext cx="121837" cy="6093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34" name="Rectangle 433"/>
            <p:cNvSpPr/>
            <p:nvPr/>
          </p:nvSpPr>
          <p:spPr>
            <a:xfrm>
              <a:off x="6435716" y="2124280"/>
              <a:ext cx="121837" cy="22503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cxnSp>
          <p:nvCxnSpPr>
            <p:cNvPr id="435" name="Straight Connector 434"/>
            <p:cNvCxnSpPr/>
            <p:nvPr/>
          </p:nvCxnSpPr>
          <p:spPr>
            <a:xfrm>
              <a:off x="5694469" y="2015826"/>
              <a:ext cx="1803655" cy="95284"/>
            </a:xfrm>
            <a:prstGeom prst="line">
              <a:avLst/>
            </a:prstGeom>
            <a:ln w="508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/>
            <p:cNvCxnSpPr/>
            <p:nvPr/>
          </p:nvCxnSpPr>
          <p:spPr>
            <a:xfrm>
              <a:off x="4546586" y="1951217"/>
              <a:ext cx="1886521" cy="103938"/>
            </a:xfrm>
            <a:prstGeom prst="line">
              <a:avLst/>
            </a:prstGeom>
            <a:ln w="508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7" name="Rectangle 436"/>
            <p:cNvSpPr/>
            <p:nvPr/>
          </p:nvSpPr>
          <p:spPr>
            <a:xfrm rot="193817">
              <a:off x="7486540" y="2079028"/>
              <a:ext cx="366195" cy="94255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cxnSp>
          <p:nvCxnSpPr>
            <p:cNvPr id="438" name="Straight Arrow Connector 437"/>
            <p:cNvCxnSpPr/>
            <p:nvPr/>
          </p:nvCxnSpPr>
          <p:spPr>
            <a:xfrm flipV="1">
              <a:off x="7803484" y="759910"/>
              <a:ext cx="88163" cy="1333489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Straight Arrow Connector 438"/>
            <p:cNvCxnSpPr/>
            <p:nvPr/>
          </p:nvCxnSpPr>
          <p:spPr>
            <a:xfrm flipV="1">
              <a:off x="7548857" y="745277"/>
              <a:ext cx="88163" cy="1333489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0" name="Rectangle 439"/>
            <p:cNvSpPr/>
            <p:nvPr/>
          </p:nvSpPr>
          <p:spPr>
            <a:xfrm>
              <a:off x="6114977" y="5971668"/>
              <a:ext cx="5090086" cy="68739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41" name="Rectangle 440"/>
            <p:cNvSpPr/>
            <p:nvPr/>
          </p:nvSpPr>
          <p:spPr>
            <a:xfrm>
              <a:off x="4544372" y="3923638"/>
              <a:ext cx="527880" cy="273542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42" name="Rectangle 441"/>
            <p:cNvSpPr/>
            <p:nvPr/>
          </p:nvSpPr>
          <p:spPr>
            <a:xfrm>
              <a:off x="5072251" y="6451598"/>
              <a:ext cx="1042729" cy="20746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43" name="Rectangle 442"/>
            <p:cNvSpPr/>
            <p:nvPr/>
          </p:nvSpPr>
          <p:spPr>
            <a:xfrm>
              <a:off x="7089438" y="5798761"/>
              <a:ext cx="127971" cy="123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45" name="TextBox 444"/>
            <p:cNvSpPr txBox="1"/>
            <p:nvPr/>
          </p:nvSpPr>
          <p:spPr>
            <a:xfrm>
              <a:off x="6885423" y="5447326"/>
              <a:ext cx="556996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0</a:t>
              </a:r>
            </a:p>
          </p:txBody>
        </p:sp>
        <p:sp>
          <p:nvSpPr>
            <p:cNvPr id="446" name="TextBox 445"/>
            <p:cNvSpPr txBox="1"/>
            <p:nvPr/>
          </p:nvSpPr>
          <p:spPr>
            <a:xfrm>
              <a:off x="6947530" y="3676003"/>
              <a:ext cx="443354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1</a:t>
              </a:r>
            </a:p>
          </p:txBody>
        </p:sp>
        <p:sp>
          <p:nvSpPr>
            <p:cNvPr id="447" name="TextBox 446"/>
            <p:cNvSpPr txBox="1"/>
            <p:nvPr/>
          </p:nvSpPr>
          <p:spPr>
            <a:xfrm>
              <a:off x="7186719" y="3676003"/>
              <a:ext cx="443354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2</a:t>
              </a:r>
            </a:p>
          </p:txBody>
        </p:sp>
        <p:sp>
          <p:nvSpPr>
            <p:cNvPr id="448" name="TextBox 447"/>
            <p:cNvSpPr txBox="1"/>
            <p:nvPr/>
          </p:nvSpPr>
          <p:spPr>
            <a:xfrm>
              <a:off x="8225816" y="3701101"/>
              <a:ext cx="443354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3</a:t>
              </a:r>
            </a:p>
          </p:txBody>
        </p:sp>
        <p:sp>
          <p:nvSpPr>
            <p:cNvPr id="449" name="TextBox 448"/>
            <p:cNvSpPr txBox="1"/>
            <p:nvPr/>
          </p:nvSpPr>
          <p:spPr>
            <a:xfrm>
              <a:off x="8464001" y="3701101"/>
              <a:ext cx="443354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4</a:t>
              </a:r>
            </a:p>
          </p:txBody>
        </p:sp>
        <p:sp>
          <p:nvSpPr>
            <p:cNvPr id="450" name="TextBox 449"/>
            <p:cNvSpPr txBox="1"/>
            <p:nvPr/>
          </p:nvSpPr>
          <p:spPr>
            <a:xfrm>
              <a:off x="8693476" y="3701101"/>
              <a:ext cx="443354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5</a:t>
              </a:r>
            </a:p>
          </p:txBody>
        </p:sp>
        <p:sp>
          <p:nvSpPr>
            <p:cNvPr id="451" name="TextBox 450"/>
            <p:cNvSpPr txBox="1"/>
            <p:nvPr/>
          </p:nvSpPr>
          <p:spPr>
            <a:xfrm>
              <a:off x="8920354" y="3701101"/>
              <a:ext cx="443354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6</a:t>
              </a:r>
            </a:p>
          </p:txBody>
        </p:sp>
        <p:sp>
          <p:nvSpPr>
            <p:cNvPr id="452" name="TextBox 451"/>
            <p:cNvSpPr txBox="1"/>
            <p:nvPr/>
          </p:nvSpPr>
          <p:spPr>
            <a:xfrm>
              <a:off x="9130444" y="3701101"/>
              <a:ext cx="443354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7</a:t>
              </a:r>
            </a:p>
          </p:txBody>
        </p:sp>
        <p:sp>
          <p:nvSpPr>
            <p:cNvPr id="453" name="TextBox 452"/>
            <p:cNvSpPr txBox="1"/>
            <p:nvPr/>
          </p:nvSpPr>
          <p:spPr>
            <a:xfrm>
              <a:off x="9357567" y="3701101"/>
              <a:ext cx="443354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8</a:t>
              </a:r>
            </a:p>
          </p:txBody>
        </p:sp>
        <p:sp>
          <p:nvSpPr>
            <p:cNvPr id="454" name="TextBox 453"/>
            <p:cNvSpPr txBox="1"/>
            <p:nvPr/>
          </p:nvSpPr>
          <p:spPr>
            <a:xfrm>
              <a:off x="9583631" y="3701101"/>
              <a:ext cx="443354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9</a:t>
              </a:r>
            </a:p>
          </p:txBody>
        </p:sp>
        <p:sp>
          <p:nvSpPr>
            <p:cNvPr id="456" name="TextBox 455"/>
            <p:cNvSpPr txBox="1"/>
            <p:nvPr/>
          </p:nvSpPr>
          <p:spPr>
            <a:xfrm>
              <a:off x="9824482" y="3225318"/>
              <a:ext cx="511635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10</a:t>
              </a:r>
            </a:p>
          </p:txBody>
        </p:sp>
        <p:sp>
          <p:nvSpPr>
            <p:cNvPr id="457" name="TextBox 456"/>
            <p:cNvSpPr txBox="1"/>
            <p:nvPr/>
          </p:nvSpPr>
          <p:spPr>
            <a:xfrm>
              <a:off x="9844225" y="2230924"/>
              <a:ext cx="529351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11</a:t>
              </a:r>
            </a:p>
          </p:txBody>
        </p:sp>
        <p:sp>
          <p:nvSpPr>
            <p:cNvPr id="458" name="TextBox 457"/>
            <p:cNvSpPr txBox="1"/>
            <p:nvPr/>
          </p:nvSpPr>
          <p:spPr>
            <a:xfrm>
              <a:off x="9833289" y="2000227"/>
              <a:ext cx="549497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12</a:t>
              </a:r>
            </a:p>
          </p:txBody>
        </p:sp>
        <p:sp>
          <p:nvSpPr>
            <p:cNvPr id="459" name="Rectangle 458"/>
            <p:cNvSpPr/>
            <p:nvPr/>
          </p:nvSpPr>
          <p:spPr>
            <a:xfrm>
              <a:off x="10487167" y="2214455"/>
              <a:ext cx="127971" cy="123403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60" name="TextBox 459"/>
            <p:cNvSpPr txBox="1"/>
            <p:nvPr/>
          </p:nvSpPr>
          <p:spPr>
            <a:xfrm>
              <a:off x="9832601" y="1742540"/>
              <a:ext cx="550185" cy="4246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/>
                <a:t>13</a:t>
              </a:r>
            </a:p>
          </p:txBody>
        </p:sp>
        <p:sp>
          <p:nvSpPr>
            <p:cNvPr id="462" name="TextBox 461"/>
            <p:cNvSpPr txBox="1"/>
            <p:nvPr/>
          </p:nvSpPr>
          <p:spPr>
            <a:xfrm>
              <a:off x="10333448" y="2289364"/>
              <a:ext cx="443354" cy="3781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57" b="1" dirty="0" smtClean="0"/>
                <a:t>14</a:t>
              </a:r>
              <a:endParaRPr lang="en-GB" sz="1857" b="1" dirty="0"/>
            </a:p>
          </p:txBody>
        </p:sp>
        <p:sp>
          <p:nvSpPr>
            <p:cNvPr id="463" name="Rectangle 462"/>
            <p:cNvSpPr/>
            <p:nvPr/>
          </p:nvSpPr>
          <p:spPr>
            <a:xfrm>
              <a:off x="5194939" y="6025362"/>
              <a:ext cx="307241" cy="426236"/>
            </a:xfrm>
            <a:prstGeom prst="rect">
              <a:avLst/>
            </a:prstGeom>
            <a:pattFill prst="wdDnDiag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64" name="Rectangle 463"/>
            <p:cNvSpPr/>
            <p:nvPr/>
          </p:nvSpPr>
          <p:spPr>
            <a:xfrm>
              <a:off x="5500220" y="6025362"/>
              <a:ext cx="307241" cy="426236"/>
            </a:xfrm>
            <a:prstGeom prst="rect">
              <a:avLst/>
            </a:prstGeom>
            <a:pattFill prst="wdDnDiag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65" name="Rectangle 464"/>
            <p:cNvSpPr/>
            <p:nvPr/>
          </p:nvSpPr>
          <p:spPr>
            <a:xfrm>
              <a:off x="5806471" y="6025362"/>
              <a:ext cx="307241" cy="426236"/>
            </a:xfrm>
            <a:prstGeom prst="rect">
              <a:avLst/>
            </a:prstGeom>
            <a:pattFill prst="wdDnDiag">
              <a:fgClr>
                <a:srgbClr val="00B050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66" name="Rectangle 465"/>
            <p:cNvSpPr/>
            <p:nvPr/>
          </p:nvSpPr>
          <p:spPr>
            <a:xfrm>
              <a:off x="8387895" y="3619621"/>
              <a:ext cx="127971" cy="1234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67" name="Rectangle 466"/>
            <p:cNvSpPr/>
            <p:nvPr/>
          </p:nvSpPr>
          <p:spPr>
            <a:xfrm>
              <a:off x="8620569" y="3619621"/>
              <a:ext cx="127971" cy="123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68" name="Rectangle 467"/>
            <p:cNvSpPr/>
            <p:nvPr/>
          </p:nvSpPr>
          <p:spPr>
            <a:xfrm>
              <a:off x="7332028" y="3563285"/>
              <a:ext cx="127971" cy="123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69" name="Rectangle 468"/>
            <p:cNvSpPr/>
            <p:nvPr/>
          </p:nvSpPr>
          <p:spPr>
            <a:xfrm>
              <a:off x="7105222" y="3563285"/>
              <a:ext cx="127971" cy="1234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70" name="Rectangle 469"/>
            <p:cNvSpPr/>
            <p:nvPr/>
          </p:nvSpPr>
          <p:spPr>
            <a:xfrm>
              <a:off x="8845738" y="3619621"/>
              <a:ext cx="127971" cy="1234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71" name="Rectangle 470"/>
            <p:cNvSpPr/>
            <p:nvPr/>
          </p:nvSpPr>
          <p:spPr>
            <a:xfrm>
              <a:off x="9072860" y="3619621"/>
              <a:ext cx="127971" cy="123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72" name="Rectangle 471"/>
            <p:cNvSpPr/>
            <p:nvPr/>
          </p:nvSpPr>
          <p:spPr>
            <a:xfrm>
              <a:off x="9294116" y="3619621"/>
              <a:ext cx="127971" cy="1234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73" name="Rectangle 472"/>
            <p:cNvSpPr/>
            <p:nvPr/>
          </p:nvSpPr>
          <p:spPr>
            <a:xfrm>
              <a:off x="9525680" y="3619621"/>
              <a:ext cx="127971" cy="123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74" name="Rectangle 473"/>
            <p:cNvSpPr/>
            <p:nvPr/>
          </p:nvSpPr>
          <p:spPr>
            <a:xfrm>
              <a:off x="9734980" y="3619621"/>
              <a:ext cx="127971" cy="1234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75" name="Rectangle 474"/>
            <p:cNvSpPr/>
            <p:nvPr/>
          </p:nvSpPr>
          <p:spPr>
            <a:xfrm>
              <a:off x="9734980" y="3358941"/>
              <a:ext cx="127971" cy="1234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76" name="Rectangle 475"/>
            <p:cNvSpPr/>
            <p:nvPr/>
          </p:nvSpPr>
          <p:spPr>
            <a:xfrm>
              <a:off x="9734980" y="1892634"/>
              <a:ext cx="127971" cy="123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77" name="Rectangle 476"/>
            <p:cNvSpPr/>
            <p:nvPr/>
          </p:nvSpPr>
          <p:spPr>
            <a:xfrm>
              <a:off x="9734980" y="2375259"/>
              <a:ext cx="127971" cy="123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78" name="Rectangle 477"/>
            <p:cNvSpPr/>
            <p:nvPr/>
          </p:nvSpPr>
          <p:spPr>
            <a:xfrm>
              <a:off x="9734980" y="2143414"/>
              <a:ext cx="127971" cy="123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sp>
          <p:nvSpPr>
            <p:cNvPr id="479" name="TextBox 478"/>
            <p:cNvSpPr txBox="1"/>
            <p:nvPr/>
          </p:nvSpPr>
          <p:spPr>
            <a:xfrm>
              <a:off x="8698123" y="2241259"/>
              <a:ext cx="443354" cy="362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/>
                <a:t>1</a:t>
              </a:r>
            </a:p>
          </p:txBody>
        </p:sp>
        <p:sp>
          <p:nvSpPr>
            <p:cNvPr id="480" name="TextBox 479"/>
            <p:cNvSpPr txBox="1"/>
            <p:nvPr/>
          </p:nvSpPr>
          <p:spPr>
            <a:xfrm>
              <a:off x="8698123" y="2399444"/>
              <a:ext cx="443354" cy="362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/>
                <a:t>2</a:t>
              </a:r>
            </a:p>
          </p:txBody>
        </p:sp>
        <p:sp>
          <p:nvSpPr>
            <p:cNvPr id="481" name="TextBox 480"/>
            <p:cNvSpPr txBox="1"/>
            <p:nvPr/>
          </p:nvSpPr>
          <p:spPr>
            <a:xfrm>
              <a:off x="8698123" y="2559057"/>
              <a:ext cx="443354" cy="362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/>
                <a:t>3</a:t>
              </a:r>
            </a:p>
          </p:txBody>
        </p:sp>
        <p:sp>
          <p:nvSpPr>
            <p:cNvPr id="482" name="TextBox 481"/>
            <p:cNvSpPr txBox="1"/>
            <p:nvPr/>
          </p:nvSpPr>
          <p:spPr>
            <a:xfrm>
              <a:off x="8698123" y="2728647"/>
              <a:ext cx="443354" cy="362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00" b="1" dirty="0"/>
                <a:t>4</a:t>
              </a:r>
            </a:p>
          </p:txBody>
        </p:sp>
        <p:sp>
          <p:nvSpPr>
            <p:cNvPr id="486" name="TextBox 485"/>
            <p:cNvSpPr txBox="1"/>
            <p:nvPr/>
          </p:nvSpPr>
          <p:spPr>
            <a:xfrm>
              <a:off x="9898273" y="5173656"/>
              <a:ext cx="1306790" cy="449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Entrance</a:t>
              </a:r>
            </a:p>
          </p:txBody>
        </p:sp>
        <p:sp>
          <p:nvSpPr>
            <p:cNvPr id="487" name="TextBox 486"/>
            <p:cNvSpPr txBox="1"/>
            <p:nvPr/>
          </p:nvSpPr>
          <p:spPr>
            <a:xfrm>
              <a:off x="4986627" y="5412074"/>
              <a:ext cx="1398912" cy="696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714" b="1" dirty="0"/>
                <a:t>Patch </a:t>
              </a:r>
            </a:p>
            <a:p>
              <a:pPr algn="ctr"/>
              <a:r>
                <a:rPr lang="en-GB" sz="1714" b="1" dirty="0"/>
                <a:t>Panels</a:t>
              </a:r>
            </a:p>
          </p:txBody>
        </p:sp>
        <p:sp>
          <p:nvSpPr>
            <p:cNvPr id="488" name="TextBox 487"/>
            <p:cNvSpPr txBox="1"/>
            <p:nvPr/>
          </p:nvSpPr>
          <p:spPr>
            <a:xfrm>
              <a:off x="4688965" y="3330001"/>
              <a:ext cx="1317172" cy="548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86" dirty="0"/>
                <a:t>NO accessible area</a:t>
              </a:r>
            </a:p>
          </p:txBody>
        </p:sp>
        <p:grpSp>
          <p:nvGrpSpPr>
            <p:cNvPr id="490" name="Group 489"/>
            <p:cNvGrpSpPr/>
            <p:nvPr/>
          </p:nvGrpSpPr>
          <p:grpSpPr>
            <a:xfrm>
              <a:off x="4722831" y="1150953"/>
              <a:ext cx="629769" cy="122575"/>
              <a:chOff x="231742" y="668311"/>
              <a:chExt cx="762196" cy="152801"/>
            </a:xfrm>
          </p:grpSpPr>
          <p:cxnSp>
            <p:nvCxnSpPr>
              <p:cNvPr id="491" name="Straight Connector 490"/>
              <p:cNvCxnSpPr/>
              <p:nvPr/>
            </p:nvCxnSpPr>
            <p:spPr>
              <a:xfrm rot="16200000">
                <a:off x="614949" y="368621"/>
                <a:ext cx="1246" cy="75673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Straight Connector 491"/>
              <p:cNvCxnSpPr/>
              <p:nvPr/>
            </p:nvCxnSpPr>
            <p:spPr>
              <a:xfrm flipH="1">
                <a:off x="231742" y="671613"/>
                <a:ext cx="1" cy="1494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Straight Connector 492"/>
              <p:cNvCxnSpPr/>
              <p:nvPr/>
            </p:nvCxnSpPr>
            <p:spPr>
              <a:xfrm flipH="1">
                <a:off x="993937" y="668311"/>
                <a:ext cx="1" cy="1494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4" name="TextBox 493"/>
            <p:cNvSpPr txBox="1"/>
            <p:nvPr/>
          </p:nvSpPr>
          <p:spPr>
            <a:xfrm>
              <a:off x="4789502" y="1203139"/>
              <a:ext cx="543449" cy="350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29" b="1" dirty="0"/>
                <a:t>1 m</a:t>
              </a:r>
            </a:p>
          </p:txBody>
        </p:sp>
        <p:sp>
          <p:nvSpPr>
            <p:cNvPr id="495" name="TextBox 494"/>
            <p:cNvSpPr txBox="1"/>
            <p:nvPr/>
          </p:nvSpPr>
          <p:spPr>
            <a:xfrm>
              <a:off x="4756580" y="919413"/>
              <a:ext cx="670741" cy="325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86" b="1" dirty="0"/>
                <a:t>Scale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 rot="195433">
              <a:off x="4451901" y="1660433"/>
              <a:ext cx="1317172" cy="646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571" b="1" dirty="0">
                  <a:solidFill>
                    <a:srgbClr val="FF0000"/>
                  </a:solidFill>
                </a:rPr>
                <a:t>24 GeV Proton</a:t>
              </a: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8049646" y="1360151"/>
              <a:ext cx="993653" cy="8259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286"/>
            </a:p>
          </p:txBody>
        </p:sp>
        <p:cxnSp>
          <p:nvCxnSpPr>
            <p:cNvPr id="173" name="Straight Arrow Connector 172"/>
            <p:cNvCxnSpPr/>
            <p:nvPr/>
          </p:nvCxnSpPr>
          <p:spPr>
            <a:xfrm flipH="1" flipV="1">
              <a:off x="9058128" y="1416704"/>
              <a:ext cx="508830" cy="234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TextBox 178"/>
            <p:cNvSpPr txBox="1"/>
            <p:nvPr/>
          </p:nvSpPr>
          <p:spPr>
            <a:xfrm rot="16200000">
              <a:off x="4135779" y="2374589"/>
              <a:ext cx="1278798" cy="564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86" dirty="0"/>
                <a:t>Movable</a:t>
              </a:r>
            </a:p>
            <a:p>
              <a:pPr algn="ctr"/>
              <a:r>
                <a:rPr lang="en-GB" sz="1286" dirty="0"/>
                <a:t>shielding</a:t>
              </a:r>
            </a:p>
          </p:txBody>
        </p:sp>
      </p:grpSp>
      <p:sp>
        <p:nvSpPr>
          <p:cNvPr id="160" name="TextBox 159"/>
          <p:cNvSpPr txBox="1"/>
          <p:nvPr/>
        </p:nvSpPr>
        <p:spPr>
          <a:xfrm>
            <a:off x="898358" y="122677"/>
            <a:ext cx="100744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Long run</a:t>
            </a:r>
          </a:p>
        </p:txBody>
      </p:sp>
      <p:cxnSp>
        <p:nvCxnSpPr>
          <p:cNvPr id="161" name="Straight Connector 160"/>
          <p:cNvCxnSpPr/>
          <p:nvPr/>
        </p:nvCxnSpPr>
        <p:spPr>
          <a:xfrm flipV="1">
            <a:off x="506712" y="648403"/>
            <a:ext cx="11065453" cy="1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793732" y="3939249"/>
            <a:ext cx="1310512" cy="128498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MB V6#6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DM V6#6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MB </a:t>
            </a:r>
            <a:r>
              <a:rPr lang="en-GB" b="1" dirty="0" smtClean="0">
                <a:solidFill>
                  <a:srgbClr val="FF0000"/>
                </a:solidFill>
              </a:rPr>
              <a:t>V5#3</a:t>
            </a:r>
            <a:endParaRPr lang="en-GB" b="1" dirty="0">
              <a:solidFill>
                <a:srgbClr val="FF0000"/>
              </a:solidFill>
            </a:endParaRP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MB V5#5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2789664" y="4997879"/>
            <a:ext cx="1310512" cy="739867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MB V6#5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DM V6#5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4932121" y="5295575"/>
            <a:ext cx="1310512" cy="739867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MB V6#4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DM V6#4</a:t>
            </a:r>
          </a:p>
        </p:txBody>
      </p:sp>
      <p:sp>
        <p:nvSpPr>
          <p:cNvPr id="159" name="Rectangle 158"/>
          <p:cNvSpPr/>
          <p:nvPr/>
        </p:nvSpPr>
        <p:spPr>
          <a:xfrm>
            <a:off x="6742517" y="5349349"/>
            <a:ext cx="1310512" cy="739867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MB V6#3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DM V6#3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8680372" y="4942769"/>
            <a:ext cx="1310512" cy="739867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MB V6#7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DM V6#7</a:t>
            </a:r>
          </a:p>
        </p:txBody>
      </p:sp>
      <p:sp>
        <p:nvSpPr>
          <p:cNvPr id="163" name="Rectangle 162"/>
          <p:cNvSpPr/>
          <p:nvPr/>
        </p:nvSpPr>
        <p:spPr>
          <a:xfrm>
            <a:off x="10012324" y="3416332"/>
            <a:ext cx="1310512" cy="739867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MB V6#8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DM V6#8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493782" y="939950"/>
            <a:ext cx="22478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- All motherboard and deported module at beam height</a:t>
            </a:r>
            <a:endParaRPr lang="en-GB" sz="1600" b="1" dirty="0"/>
          </a:p>
        </p:txBody>
      </p:sp>
      <p:cxnSp>
        <p:nvCxnSpPr>
          <p:cNvPr id="5" name="Straight Arrow Connector 4"/>
          <p:cNvCxnSpPr>
            <a:endCxn id="2" idx="3"/>
          </p:cNvCxnSpPr>
          <p:nvPr/>
        </p:nvCxnSpPr>
        <p:spPr>
          <a:xfrm flipH="1">
            <a:off x="2104244" y="3683791"/>
            <a:ext cx="3618933" cy="89794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/>
          <p:nvPr/>
        </p:nvCxnSpPr>
        <p:spPr>
          <a:xfrm flipH="1">
            <a:off x="3510480" y="3759074"/>
            <a:ext cx="3488041" cy="12108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/>
          <p:cNvCxnSpPr>
            <a:endCxn id="158" idx="0"/>
          </p:cNvCxnSpPr>
          <p:nvPr/>
        </p:nvCxnSpPr>
        <p:spPr>
          <a:xfrm flipH="1">
            <a:off x="5587377" y="3754195"/>
            <a:ext cx="1879822" cy="154138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>
            <a:endCxn id="159" idx="0"/>
          </p:cNvCxnSpPr>
          <p:nvPr/>
        </p:nvCxnSpPr>
        <p:spPr>
          <a:xfrm flipH="1">
            <a:off x="7397773" y="3738321"/>
            <a:ext cx="519411" cy="161102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>
            <a:endCxn id="162" idx="0"/>
          </p:cNvCxnSpPr>
          <p:nvPr/>
        </p:nvCxnSpPr>
        <p:spPr>
          <a:xfrm>
            <a:off x="8357292" y="3752135"/>
            <a:ext cx="978336" cy="11906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>
            <a:endCxn id="163" idx="1"/>
          </p:cNvCxnSpPr>
          <p:nvPr/>
        </p:nvCxnSpPr>
        <p:spPr>
          <a:xfrm>
            <a:off x="8348247" y="3480276"/>
            <a:ext cx="1664077" cy="3059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42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335</Words>
  <Application>Microsoft Macintosh PowerPoint</Application>
  <PresentationFormat>Widescreen</PresentationFormat>
  <Paragraphs>150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Bonaldo</dc:creator>
  <cp:lastModifiedBy>Microsoft Office User</cp:lastModifiedBy>
  <cp:revision>66</cp:revision>
  <dcterms:created xsi:type="dcterms:W3CDTF">2016-03-24T14:00:49Z</dcterms:created>
  <dcterms:modified xsi:type="dcterms:W3CDTF">2016-04-28T14:17:11Z</dcterms:modified>
</cp:coreProperties>
</file>