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sldIdLst>
    <p:sldId id="377" r:id="rId2"/>
    <p:sldId id="366" r:id="rId3"/>
    <p:sldId id="372" r:id="rId4"/>
    <p:sldId id="381" r:id="rId5"/>
    <p:sldId id="367" r:id="rId6"/>
    <p:sldId id="368" r:id="rId7"/>
    <p:sldId id="369" r:id="rId8"/>
    <p:sldId id="379" r:id="rId9"/>
    <p:sldId id="371" r:id="rId10"/>
    <p:sldId id="364" r:id="rId11"/>
    <p:sldId id="374" r:id="rId12"/>
    <p:sldId id="373" r:id="rId13"/>
    <p:sldId id="375" r:id="rId14"/>
    <p:sldId id="380" r:id="rId15"/>
    <p:sldId id="376" r:id="rId16"/>
    <p:sldId id="378" r:id="rId17"/>
    <p:sldId id="370" r:id="rId18"/>
  </p:sldIdLst>
  <p:sldSz cx="10080625" cy="7559675"/>
  <p:notesSz cx="7772400" cy="10058400"/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>
      <p:cViewPr varScale="1">
        <p:scale>
          <a:sx n="71" d="100"/>
          <a:sy n="71" d="100"/>
        </p:scale>
        <p:origin x="930" y="5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51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995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9843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523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7446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901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7300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678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0379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808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519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158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441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858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775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331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3930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941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Luxi Sans" charset="0"/>
              </a:rPr>
              <a:t>   </a:t>
            </a:r>
            <a:r>
              <a:rPr lang="en-GB" sz="1400" i="1" dirty="0" smtClean="0">
                <a:latin typeface="Luxi Sans" charset="0"/>
              </a:rPr>
              <a:t>10</a:t>
            </a:r>
            <a:r>
              <a:rPr lang="en-GB" sz="1400" i="1" baseline="30000" dirty="0" smtClean="0">
                <a:latin typeface="Luxi Sans" charset="0"/>
              </a:rPr>
              <a:t>th</a:t>
            </a:r>
            <a:r>
              <a:rPr lang="en-GB" sz="1400" i="1" dirty="0" smtClean="0">
                <a:latin typeface="Luxi Sans" charset="0"/>
              </a:rPr>
              <a:t> </a:t>
            </a:r>
            <a:r>
              <a:rPr lang="en-GB" sz="1400" i="1" dirty="0" err="1" smtClean="0">
                <a:latin typeface="Luxi Sans" charset="0"/>
              </a:rPr>
              <a:t>Gentner</a:t>
            </a:r>
            <a:r>
              <a:rPr lang="en-GB" sz="1400" i="1" baseline="0" dirty="0" smtClean="0">
                <a:latin typeface="Luxi Sans" charset="0"/>
              </a:rPr>
              <a:t> Day</a:t>
            </a:r>
            <a:r>
              <a:rPr lang="en-GB" sz="1400" i="1" dirty="0" smtClean="0">
                <a:latin typeface="Luxi Sans" charset="0"/>
              </a:rPr>
              <a:t> –</a:t>
            </a:r>
            <a:r>
              <a:rPr lang="en-GB" sz="1400" i="1" baseline="0" dirty="0" smtClean="0">
                <a:latin typeface="Luxi Sans" charset="0"/>
              </a:rPr>
              <a:t> 26 October 2016      </a:t>
            </a:r>
            <a:r>
              <a:rPr lang="en-GB" sz="1400" i="1" dirty="0" smtClean="0">
                <a:latin typeface="Luxi Sans" charset="0"/>
              </a:rPr>
              <a:t>                        </a:t>
            </a:r>
            <a:r>
              <a:rPr lang="en-GB" sz="1400" i="1" baseline="0" dirty="0" smtClean="0">
                <a:latin typeface="Luxi Sans" charset="0"/>
              </a:rPr>
              <a:t> </a:t>
            </a:r>
            <a:r>
              <a:rPr lang="en-GB" sz="1400" i="1" dirty="0" smtClean="0">
                <a:latin typeface="Luxi Sans" charset="0"/>
              </a:rPr>
              <a:t>                    </a:t>
            </a:r>
            <a:r>
              <a:rPr lang="en-GB" sz="1400" i="1" baseline="0" dirty="0" smtClean="0">
                <a:latin typeface="Luxi Sans" charset="0"/>
              </a:rPr>
              <a:t>                                            </a:t>
            </a:r>
            <a:r>
              <a:rPr lang="en-GB" sz="1400" i="1" dirty="0" smtClean="0">
                <a:latin typeface="Luxi Sans" charset="0"/>
              </a:rPr>
              <a:t>Michael Hauschild</a:t>
            </a:r>
            <a:r>
              <a:rPr lang="en-GB" sz="1400" i="1" baseline="0" dirty="0">
                <a:latin typeface="Luxi Sans" charset="0"/>
              </a:rPr>
              <a:t> </a:t>
            </a:r>
            <a:r>
              <a:rPr lang="en-GB" sz="1400" i="1" dirty="0" smtClean="0">
                <a:latin typeface="Luxi Sans" charset="0"/>
              </a:rPr>
              <a:t>,  </a:t>
            </a:r>
            <a:r>
              <a:rPr lang="en-GB" sz="1400" i="1" dirty="0">
                <a:latin typeface="Luxi Sans" charset="0"/>
              </a:rPr>
              <a:t>page </a:t>
            </a:r>
            <a:fld id="{CD02E499-E086-4D0D-9264-F4BED9070101}" type="slidenum">
              <a:rPr lang="en-GB" sz="1400" i="1">
                <a:latin typeface="Luxi Sans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Luxi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Second Outline Level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Fourth Outline Level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+mn-lt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+mn-lt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+mn-lt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groups/8511060/member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hyperlink" Target="https://www.linkedin.com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474103"/>
            <a:ext cx="9119616" cy="686983"/>
          </a:xfrm>
        </p:spPr>
        <p:txBody>
          <a:bodyPr wrap="square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 algn="l">
              <a:buNone/>
              <a:tabLst>
                <a:tab pos="0" algn="l"/>
                <a:tab pos="236520" algn="l"/>
                <a:tab pos="685799" algn="l"/>
                <a:tab pos="1134720" algn="l"/>
                <a:tab pos="1584000" algn="l"/>
                <a:tab pos="2033280" algn="l"/>
                <a:tab pos="2482560" algn="l"/>
                <a:tab pos="2931839" algn="l"/>
                <a:tab pos="3381120" algn="l"/>
                <a:tab pos="3830399" algn="l"/>
                <a:tab pos="4279680" algn="l"/>
                <a:tab pos="4728960" algn="l"/>
                <a:tab pos="5178240" algn="l"/>
                <a:tab pos="5627520" algn="l"/>
                <a:tab pos="6076800" algn="l"/>
                <a:tab pos="6526080" algn="l"/>
                <a:tab pos="6975360" algn="l"/>
                <a:tab pos="7424640" algn="l"/>
                <a:tab pos="7873920" algn="l"/>
                <a:tab pos="8323200" algn="l"/>
                <a:tab pos="8772480" algn="l"/>
              </a:tabLst>
            </a:pPr>
            <a:r>
              <a:rPr lang="en-US" sz="4800" dirty="0" smtClean="0"/>
              <a:t>    </a:t>
            </a:r>
            <a:r>
              <a:rPr lang="en-US" sz="4800" dirty="0" err="1" smtClean="0"/>
              <a:t>Gentner</a:t>
            </a:r>
            <a:r>
              <a:rPr lang="en-US" sz="4800" dirty="0" smtClean="0"/>
              <a:t> Programme</a:t>
            </a:r>
            <a:endParaRPr lang="en-US" sz="48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5942204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433079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endParaRPr lang="en-US" dirty="0" smtClean="0">
              <a:latin typeface="" pitchFamily="16"/>
            </a:endParaRPr>
          </a:p>
          <a:p>
            <a:pPr lvl="0"/>
            <a:r>
              <a:rPr lang="en-US" dirty="0" smtClean="0">
                <a:latin typeface="" pitchFamily="16"/>
              </a:rPr>
              <a:t>Started October 2007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smtClean="0">
                <a:latin typeface="" pitchFamily="16"/>
              </a:rPr>
              <a:t>after CERN </a:t>
            </a:r>
            <a:r>
              <a:rPr lang="en-US" dirty="0">
                <a:latin typeface="" pitchFamily="16"/>
              </a:rPr>
              <a:t>visit of State Secretary Meyer-</a:t>
            </a:r>
            <a:r>
              <a:rPr lang="en-US" dirty="0" err="1">
                <a:latin typeface="" pitchFamily="16"/>
              </a:rPr>
              <a:t>Krahmer</a:t>
            </a:r>
            <a:r>
              <a:rPr lang="en-US" dirty="0">
                <a:latin typeface="" pitchFamily="16"/>
              </a:rPr>
              <a:t> from </a:t>
            </a:r>
            <a:r>
              <a:rPr lang="en-US" dirty="0" smtClean="0">
                <a:latin typeface="" pitchFamily="16"/>
              </a:rPr>
              <a:t>German BMBF (Federal Ministry of </a:t>
            </a:r>
            <a:r>
              <a:rPr lang="en-US" dirty="0">
                <a:latin typeface="" pitchFamily="16"/>
              </a:rPr>
              <a:t>Education and Research</a:t>
            </a:r>
            <a:r>
              <a:rPr lang="en-US" dirty="0" smtClean="0">
                <a:latin typeface="" pitchFamily="16"/>
              </a:rPr>
              <a:t>)</a:t>
            </a:r>
          </a:p>
          <a:p>
            <a:pPr lvl="1"/>
            <a:r>
              <a:rPr lang="en-US" dirty="0">
                <a:latin typeface="" pitchFamily="16"/>
              </a:rPr>
              <a:t>s</a:t>
            </a:r>
            <a:r>
              <a:rPr lang="en-US" dirty="0" smtClean="0">
                <a:latin typeface="" pitchFamily="16"/>
              </a:rPr>
              <a:t>pecial German Doctoral Student Programme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in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addition to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the existing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CERN Doctoral Student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Programme</a:t>
            </a:r>
            <a:endParaRPr lang="en-US" dirty="0">
              <a:solidFill>
                <a:srgbClr val="FF0000"/>
              </a:solidFill>
              <a:latin typeface="" pitchFamily="16"/>
            </a:endParaRP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(almost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) identical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conditions except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funding 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(subsistence) by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BMBF, also extra funds for travel to Germany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mid- </a:t>
            </a:r>
            <a:r>
              <a:rPr lang="en-US" dirty="0">
                <a:solidFill>
                  <a:schemeClr val="tx1"/>
                </a:solidFill>
                <a:latin typeface="" pitchFamily="16"/>
              </a:rPr>
              <a:t>and long term </a:t>
            </a:r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goals</a:t>
            </a:r>
            <a:endParaRPr lang="en-US" dirty="0">
              <a:solidFill>
                <a:schemeClr val="tx1"/>
              </a:solidFill>
              <a:latin typeface="" pitchFamily="16"/>
            </a:endParaRPr>
          </a:p>
          <a:p>
            <a:pPr lvl="2"/>
            <a:r>
              <a:rPr lang="en-US" dirty="0">
                <a:solidFill>
                  <a:srgbClr val="000080"/>
                </a:solidFill>
                <a:latin typeface="" pitchFamily="16"/>
              </a:rPr>
              <a:t>better usage of CERN resources by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Germany</a:t>
            </a: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better connection between German Universities and CERN</a:t>
            </a: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long-term: more 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German staff at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CERN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presently only  ~7.0%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German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staff (177/2525), but 20.5% contribution of DE to CERN budget</a:t>
            </a:r>
            <a:endParaRPr lang="en-US" dirty="0">
              <a:solidFill>
                <a:srgbClr val="FF0000"/>
              </a:solidFill>
              <a:latin typeface="" pitchFamily="16"/>
            </a:endParaRPr>
          </a:p>
          <a:p>
            <a:pPr lvl="3"/>
            <a:r>
              <a:rPr lang="en-US" dirty="0" smtClean="0">
                <a:solidFill>
                  <a:srgbClr val="002060"/>
                </a:solidFill>
                <a:latin typeface="" pitchFamily="16"/>
              </a:rPr>
              <a:t>IT: 11.4% (11.0% contribution), GB: 8.2% (14.7% contribution), ES: 6.1% (7.6% contribution)</a:t>
            </a:r>
            <a:endParaRPr lang="en-US" dirty="0">
              <a:solidFill>
                <a:srgbClr val="002060"/>
              </a:solidFill>
              <a:latin typeface="" pitchFamily="16"/>
            </a:endParaRPr>
          </a:p>
          <a:p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3 parties involved: CERN – BMBF – DESY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Programme Coordination by DESY (Manfred Fleischer)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+ local Coordinator at CERN (MH)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560" y="74203"/>
            <a:ext cx="2489767" cy="190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2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Former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43 </a:t>
            </a:r>
            <a:r>
              <a:rPr lang="de-DE" dirty="0" err="1" smtClean="0"/>
              <a:t>PhDs</a:t>
            </a:r>
            <a:r>
              <a:rPr lang="de-DE" dirty="0" smtClean="0"/>
              <a:t> so </a:t>
            </a:r>
            <a:r>
              <a:rPr lang="de-DE" dirty="0" err="1" smtClean="0"/>
              <a:t>far</a:t>
            </a:r>
            <a:r>
              <a:rPr lang="de-DE" dirty="0" smtClean="0"/>
              <a:t> (11 </a:t>
            </a:r>
            <a:r>
              <a:rPr lang="de-DE" dirty="0" err="1" smtClean="0"/>
              <a:t>female</a:t>
            </a:r>
            <a:r>
              <a:rPr lang="de-DE" dirty="0" smtClean="0"/>
              <a:t> = 26%),</a:t>
            </a:r>
            <a:r>
              <a:rPr lang="de-DE" sz="1800" dirty="0" smtClean="0"/>
              <a:t> </a:t>
            </a:r>
            <a:r>
              <a:rPr lang="de-DE" sz="1800" dirty="0"/>
              <a:t>6</a:t>
            </a:r>
            <a:r>
              <a:rPr lang="de-DE" sz="1800" dirty="0" smtClean="0"/>
              <a:t> </a:t>
            </a:r>
            <a:r>
              <a:rPr lang="de-DE" sz="1800" dirty="0" err="1" smtClean="0"/>
              <a:t>Students</a:t>
            </a:r>
            <a:r>
              <a:rPr lang="de-DE" sz="1800" dirty="0" smtClean="0"/>
              <a:t> </a:t>
            </a:r>
            <a:r>
              <a:rPr lang="de-DE" sz="1800" dirty="0" err="1" smtClean="0"/>
              <a:t>have</a:t>
            </a:r>
            <a:r>
              <a:rPr lang="de-DE" sz="1800" dirty="0" smtClean="0"/>
              <a:t> </a:t>
            </a:r>
            <a:r>
              <a:rPr lang="de-DE" sz="1800" dirty="0" err="1" smtClean="0"/>
              <a:t>cancelled</a:t>
            </a:r>
            <a:r>
              <a:rPr lang="de-DE" sz="1800" dirty="0" smtClean="0"/>
              <a:t> </a:t>
            </a:r>
            <a:r>
              <a:rPr lang="de-DE" sz="1800" dirty="0" err="1" smtClean="0"/>
              <a:t>their</a:t>
            </a:r>
            <a:r>
              <a:rPr lang="de-DE" sz="1800" dirty="0" smtClean="0"/>
              <a:t> </a:t>
            </a:r>
            <a:r>
              <a:rPr lang="de-DE" sz="1800" dirty="0" err="1" smtClean="0"/>
              <a:t>PhD</a:t>
            </a:r>
            <a:endParaRPr lang="de-DE" sz="1800" dirty="0"/>
          </a:p>
          <a:p>
            <a:pPr lvl="2"/>
            <a:r>
              <a:rPr lang="de-DE" dirty="0" err="1" smtClean="0"/>
              <a:t>average</a:t>
            </a:r>
            <a:r>
              <a:rPr lang="de-DE" dirty="0" smtClean="0"/>
              <a:t> </a:t>
            </a:r>
            <a:r>
              <a:rPr lang="de-DE" dirty="0" err="1" smtClean="0"/>
              <a:t>age</a:t>
            </a:r>
            <a:r>
              <a:rPr lang="de-DE" dirty="0" smtClean="0"/>
              <a:t> at </a:t>
            </a:r>
            <a:r>
              <a:rPr lang="de-DE" dirty="0" err="1" smtClean="0"/>
              <a:t>PhD</a:t>
            </a:r>
            <a:r>
              <a:rPr lang="de-DE" dirty="0" smtClean="0"/>
              <a:t> (</a:t>
            </a:r>
            <a:r>
              <a:rPr lang="de-DE" dirty="0" err="1" smtClean="0"/>
              <a:t>defense</a:t>
            </a:r>
            <a:r>
              <a:rPr lang="de-DE" dirty="0" smtClean="0"/>
              <a:t>): 30.7 </a:t>
            </a:r>
            <a:r>
              <a:rPr lang="de-DE" dirty="0" err="1" smtClean="0"/>
              <a:t>years</a:t>
            </a:r>
            <a:r>
              <a:rPr lang="de-DE" dirty="0" smtClean="0"/>
              <a:t> (median)</a:t>
            </a:r>
            <a:endParaRPr lang="de-DE" dirty="0"/>
          </a:p>
          <a:p>
            <a:pPr lvl="2"/>
            <a:r>
              <a:rPr lang="de-DE" dirty="0" err="1" smtClean="0"/>
              <a:t>average</a:t>
            </a:r>
            <a:r>
              <a:rPr lang="de-DE" dirty="0" smtClean="0"/>
              <a:t> </a:t>
            </a:r>
            <a:r>
              <a:rPr lang="de-DE" dirty="0" err="1" smtClean="0"/>
              <a:t>duration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PhD</a:t>
            </a:r>
            <a:r>
              <a:rPr lang="de-DE" dirty="0" smtClean="0"/>
              <a:t>: 41.8 </a:t>
            </a:r>
            <a:r>
              <a:rPr lang="de-DE" dirty="0" err="1" smtClean="0"/>
              <a:t>months</a:t>
            </a:r>
            <a:r>
              <a:rPr lang="de-DE" dirty="0" smtClean="0"/>
              <a:t> (median) </a:t>
            </a:r>
            <a:r>
              <a:rPr lang="de-DE" sz="1200" dirty="0" smtClean="0"/>
              <a:t>=  5.8 </a:t>
            </a:r>
            <a:r>
              <a:rPr lang="de-DE" sz="1200" dirty="0" err="1" smtClean="0"/>
              <a:t>months</a:t>
            </a:r>
            <a:r>
              <a:rPr lang="de-DE" sz="1200" dirty="0" smtClean="0"/>
              <a:t> after end </a:t>
            </a:r>
            <a:r>
              <a:rPr lang="de-DE" sz="1200" dirty="0" err="1" smtClean="0"/>
              <a:t>of</a:t>
            </a:r>
            <a:r>
              <a:rPr lang="de-DE" sz="1200" dirty="0" smtClean="0"/>
              <a:t> CERN 3-years </a:t>
            </a:r>
            <a:r>
              <a:rPr lang="de-DE" sz="1200" dirty="0" err="1" smtClean="0"/>
              <a:t>contract</a:t>
            </a:r>
            <a:endParaRPr lang="de-DE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22"/>
          <a:stretch/>
        </p:blipFill>
        <p:spPr>
          <a:xfrm>
            <a:off x="1166481" y="2339677"/>
            <a:ext cx="7114191" cy="48965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264448" y="2699717"/>
            <a:ext cx="3459280" cy="11387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Physics</a:t>
            </a:r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u="sng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PhDs</a:t>
            </a:r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 in Germany (2015)</a:t>
            </a:r>
          </a:p>
          <a:p>
            <a:endParaRPr lang="de-DE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19%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female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students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30.2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years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(median) at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</a:t>
            </a:r>
            <a:endParaRPr lang="en-GB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50.4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months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(median)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duration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3926839" y="2339677"/>
            <a:ext cx="0" cy="792088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10" name="Straight Connector 9"/>
          <p:cNvCxnSpPr/>
          <p:nvPr/>
        </p:nvCxnSpPr>
        <p:spPr bwMode="auto">
          <a:xfrm>
            <a:off x="3242839" y="2339677"/>
            <a:ext cx="0" cy="4536504"/>
          </a:xfrm>
          <a:prstGeom prst="line">
            <a:avLst/>
          </a:prstGeom>
          <a:solidFill>
            <a:srgbClr val="00B8FF"/>
          </a:solidFill>
          <a:ln w="41275" cap="flat" cmpd="sng" algn="ctr">
            <a:solidFill>
              <a:srgbClr val="00206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</p:spTree>
    <p:extLst>
      <p:ext uri="{BB962C8B-B14F-4D97-AF65-F5344CB8AC3E}">
        <p14:creationId xmlns:p14="http://schemas.microsoft.com/office/powerpoint/2010/main" val="415831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Whereabouts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 </a:t>
            </a:r>
            <a:r>
              <a:rPr lang="en-US" dirty="0" smtClean="0"/>
              <a:t>First employment of ~2/3 of the </a:t>
            </a:r>
            <a:r>
              <a:rPr lang="en-US" dirty="0" err="1" smtClean="0"/>
              <a:t>Gentner</a:t>
            </a:r>
            <a:r>
              <a:rPr lang="en-US" dirty="0" smtClean="0"/>
              <a:t> Students: </a:t>
            </a:r>
            <a:r>
              <a:rPr lang="en-US" dirty="0" smtClean="0">
                <a:solidFill>
                  <a:schemeClr val="accent2"/>
                </a:solidFill>
              </a:rPr>
              <a:t>CERN Fellow</a:t>
            </a:r>
            <a:r>
              <a:rPr lang="de-DE" dirty="0" smtClean="0"/>
              <a:t>(!)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8" t="10964" r="4734"/>
          <a:stretch/>
        </p:blipFill>
        <p:spPr>
          <a:xfrm>
            <a:off x="287784" y="1679112"/>
            <a:ext cx="4662149" cy="368490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3" t="9933" r="4690"/>
          <a:stretch/>
        </p:blipFill>
        <p:spPr>
          <a:xfrm>
            <a:off x="5040312" y="3543505"/>
            <a:ext cx="4919092" cy="371723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536256" y="2195661"/>
            <a:ext cx="2428165" cy="40902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b="1" u="sng" smtClean="0">
                <a:solidFill>
                  <a:srgbClr val="002060"/>
                </a:solidFill>
                <a:latin typeface="Calibri" panose="020F0502020204030204" pitchFamily="34" charset="0"/>
              </a:rPr>
              <a:t>First </a:t>
            </a:r>
            <a:r>
              <a:rPr lang="de-DE" b="1" u="sng" err="1" smtClean="0">
                <a:solidFill>
                  <a:srgbClr val="002060"/>
                </a:solidFill>
                <a:latin typeface="Calibri" panose="020F0502020204030204" pitchFamily="34" charset="0"/>
              </a:rPr>
              <a:t>Employment</a:t>
            </a:r>
            <a:endParaRPr lang="de-DE" b="1" u="sng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84600" y="2987749"/>
            <a:ext cx="2852256" cy="406265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b="1" u="sng" err="1" smtClean="0">
                <a:solidFill>
                  <a:srgbClr val="002060"/>
                </a:solidFill>
                <a:latin typeface="Calibri" panose="020F0502020204030204" pitchFamily="34" charset="0"/>
              </a:rPr>
              <a:t>Present</a:t>
            </a:r>
            <a:r>
              <a:rPr lang="de-DE" b="1" u="sng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b="1" u="sng" err="1" smtClean="0">
                <a:solidFill>
                  <a:srgbClr val="002060"/>
                </a:solidFill>
                <a:latin typeface="Calibri" panose="020F0502020204030204" pitchFamily="34" charset="0"/>
              </a:rPr>
              <a:t>Employment</a:t>
            </a:r>
            <a:endParaRPr lang="de-DE" b="1" u="sng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1245" y="6201570"/>
            <a:ext cx="3063083" cy="458587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presently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6 CERN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Staff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Members</a:t>
            </a:r>
            <a:r>
              <a:rPr lang="de-DE" sz="1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,</a:t>
            </a:r>
          </a:p>
          <a:p>
            <a:r>
              <a:rPr lang="de-DE" sz="1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1 </a:t>
            </a:r>
            <a:r>
              <a:rPr lang="de-DE" sz="12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with</a:t>
            </a:r>
            <a:r>
              <a:rPr lang="de-DE" sz="1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indefinite </a:t>
            </a:r>
            <a:r>
              <a:rPr lang="de-DE" sz="12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contract</a:t>
            </a:r>
            <a:r>
              <a:rPr lang="de-DE" sz="1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</a:t>
            </a:r>
            <a:r>
              <a:rPr lang="de-DE" sz="12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since</a:t>
            </a:r>
            <a:r>
              <a:rPr lang="de-DE" sz="1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1 April 2016)</a:t>
            </a:r>
          </a:p>
        </p:txBody>
      </p:sp>
      <p:sp>
        <p:nvSpPr>
          <p:cNvPr id="5" name="Oval 4"/>
          <p:cNvSpPr/>
          <p:nvPr/>
        </p:nvSpPr>
        <p:spPr bwMode="auto">
          <a:xfrm>
            <a:off x="8064648" y="3635821"/>
            <a:ext cx="1080120" cy="576064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240112" y="1619597"/>
            <a:ext cx="1080120" cy="576064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55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err="1" smtClean="0"/>
              <a:t>Gentner</a:t>
            </a:r>
            <a:r>
              <a:rPr lang="de-DE"/>
              <a:t> </a:t>
            </a:r>
            <a:r>
              <a:rPr lang="de-DE" err="1" smtClean="0"/>
              <a:t>Students</a:t>
            </a:r>
            <a:r>
              <a:rPr lang="de-DE" smtClean="0"/>
              <a:t> </a:t>
            </a:r>
            <a:r>
              <a:rPr lang="en-US" smtClean="0">
                <a:sym typeface="Wingdings" panose="05000000000000000000" pitchFamily="2" charset="2"/>
              </a:rPr>
              <a:t> Fellows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significant increase of DE Fellows by former </a:t>
            </a:r>
            <a:r>
              <a:rPr lang="en-US" dirty="0" err="1" smtClean="0"/>
              <a:t>Gentner</a:t>
            </a:r>
            <a:r>
              <a:rPr lang="en-US" dirty="0" smtClean="0"/>
              <a:t> Students</a:t>
            </a:r>
          </a:p>
          <a:p>
            <a:pPr lvl="2"/>
            <a:r>
              <a:rPr lang="en-US" dirty="0" smtClean="0"/>
              <a:t>about 40% of German Applied Fellows are former </a:t>
            </a:r>
            <a:r>
              <a:rPr lang="en-US" dirty="0" err="1" smtClean="0"/>
              <a:t>Gentner</a:t>
            </a:r>
            <a:r>
              <a:rPr lang="en-US" dirty="0" smtClean="0"/>
              <a:t> Students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01"/>
          <a:stretch/>
        </p:blipFill>
        <p:spPr>
          <a:xfrm>
            <a:off x="1254596" y="1979637"/>
            <a:ext cx="7890172" cy="52517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/>
          <p:cNvSpPr/>
          <p:nvPr/>
        </p:nvSpPr>
        <p:spPr bwMode="auto">
          <a:xfrm>
            <a:off x="2664000" y="2376000"/>
            <a:ext cx="3132000" cy="215701"/>
          </a:xfrm>
          <a:prstGeom prst="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63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Fellows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without</a:t>
            </a:r>
            <a:r>
              <a:rPr lang="de-DE" dirty="0" smtClean="0"/>
              <a:t> </a:t>
            </a:r>
            <a:r>
              <a:rPr lang="en-US" dirty="0" smtClean="0"/>
              <a:t>additional</a:t>
            </a:r>
            <a:r>
              <a:rPr lang="de-DE" dirty="0" smtClean="0"/>
              <a:t> </a:t>
            </a:r>
            <a:r>
              <a:rPr lang="en-US" dirty="0" smtClean="0"/>
              <a:t>former </a:t>
            </a:r>
            <a:r>
              <a:rPr lang="en-US" dirty="0" err="1" smtClean="0"/>
              <a:t>Gentner</a:t>
            </a:r>
            <a:r>
              <a:rPr lang="en-US" dirty="0" smtClean="0"/>
              <a:t> Students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fraction of German Fellows w.r.t. to all Member States would be &lt; 8% now</a:t>
            </a:r>
          </a:p>
          <a:p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92"/>
          <a:stretch/>
        </p:blipFill>
        <p:spPr>
          <a:xfrm>
            <a:off x="1067143" y="1907629"/>
            <a:ext cx="7933609" cy="52516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/>
          <p:cNvSpPr/>
          <p:nvPr/>
        </p:nvSpPr>
        <p:spPr bwMode="auto">
          <a:xfrm>
            <a:off x="2088000" y="2664000"/>
            <a:ext cx="4140000" cy="216024"/>
          </a:xfrm>
          <a:prstGeom prst="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55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Gentner</a:t>
            </a:r>
            <a:r>
              <a:rPr lang="en-US" dirty="0" smtClean="0"/>
              <a:t> LinkedIn Group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hlinkClick r:id="rId3"/>
              </a:rPr>
              <a:t>Gentner</a:t>
            </a:r>
            <a:r>
              <a:rPr lang="en-US" dirty="0" smtClean="0">
                <a:hlinkClick r:id="rId3"/>
              </a:rPr>
              <a:t> Group @ LinkedIn </a:t>
            </a:r>
            <a:r>
              <a:rPr lang="en-US" dirty="0" smtClean="0"/>
              <a:t>(active + former Students)</a:t>
            </a:r>
          </a:p>
          <a:p>
            <a:pPr lvl="1"/>
            <a:r>
              <a:rPr lang="en-US" dirty="0" smtClean="0"/>
              <a:t>48 of 103 active + former Students are at </a:t>
            </a:r>
            <a:r>
              <a:rPr lang="en-US" dirty="0" smtClean="0">
                <a:hlinkClick r:id="rId4"/>
              </a:rPr>
              <a:t>LinkedIn</a:t>
            </a:r>
            <a:r>
              <a:rPr lang="en-US" dirty="0"/>
              <a:t> professional network</a:t>
            </a:r>
            <a:endParaRPr lang="en-US" dirty="0" smtClean="0"/>
          </a:p>
          <a:p>
            <a:pPr lvl="2"/>
            <a:r>
              <a:rPr lang="en-US" dirty="0" smtClean="0"/>
              <a:t>presently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Students in </a:t>
            </a:r>
            <a:r>
              <a:rPr lang="en-US" dirty="0" err="1" smtClean="0"/>
              <a:t>Gentner</a:t>
            </a:r>
            <a:r>
              <a:rPr lang="en-US" dirty="0" smtClean="0"/>
              <a:t> Group, more to come</a:t>
            </a:r>
          </a:p>
          <a:p>
            <a:pPr lvl="2"/>
            <a:r>
              <a:rPr lang="en-US" dirty="0" smtClean="0"/>
              <a:t>important to follow whereabouts of former Students (feedback to BMBF!)</a:t>
            </a:r>
          </a:p>
          <a:p>
            <a:pPr lvl="2"/>
            <a:r>
              <a:rPr lang="en-US" dirty="0" smtClean="0"/>
              <a:t>+ good way to stay connected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905" y="3180963"/>
            <a:ext cx="6120679" cy="39500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19365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Gentner</a:t>
            </a:r>
            <a:r>
              <a:rPr lang="de-DE" dirty="0" smtClean="0"/>
              <a:t> Programme </a:t>
            </a:r>
            <a:r>
              <a:rPr lang="de-DE" dirty="0" err="1" smtClean="0"/>
              <a:t>Continuation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F</a:t>
            </a:r>
            <a:r>
              <a:rPr lang="de-DE" dirty="0" err="1" smtClean="0"/>
              <a:t>unding</a:t>
            </a:r>
            <a:r>
              <a:rPr lang="de-DE" dirty="0" smtClean="0"/>
              <a:t> </a:t>
            </a:r>
            <a:r>
              <a:rPr lang="de-DE" dirty="0" err="1" smtClean="0"/>
              <a:t>secured</a:t>
            </a:r>
            <a:r>
              <a:rPr lang="de-DE" dirty="0" smtClean="0"/>
              <a:t> </a:t>
            </a:r>
            <a:r>
              <a:rPr lang="de-DE" dirty="0" err="1" smtClean="0"/>
              <a:t>until</a:t>
            </a:r>
            <a:r>
              <a:rPr lang="de-DE" dirty="0" smtClean="0"/>
              <a:t> end </a:t>
            </a:r>
            <a:r>
              <a:rPr lang="de-DE" dirty="0" err="1" smtClean="0"/>
              <a:t>of</a:t>
            </a:r>
            <a:r>
              <a:rPr lang="de-DE" dirty="0" smtClean="0"/>
              <a:t> 2017</a:t>
            </a:r>
          </a:p>
          <a:p>
            <a:pPr lvl="1"/>
            <a:r>
              <a:rPr lang="de-DE" dirty="0" err="1" smtClean="0"/>
              <a:t>funding</a:t>
            </a:r>
            <a:r>
              <a:rPr lang="de-DE" dirty="0" smtClean="0"/>
              <a:t> in 2015 - 2017: 5.15 M€ </a:t>
            </a:r>
            <a:r>
              <a:rPr lang="de-DE" sz="1600" dirty="0" smtClean="0"/>
              <a:t>(</a:t>
            </a:r>
            <a:r>
              <a:rPr lang="de-DE" sz="1600" dirty="0"/>
              <a:t>1.72 M</a:t>
            </a:r>
            <a:r>
              <a:rPr lang="de-DE" sz="1600" dirty="0" smtClean="0"/>
              <a:t>€/</a:t>
            </a:r>
            <a:r>
              <a:rPr lang="de-DE" sz="1600" dirty="0" err="1" smtClean="0"/>
              <a:t>year</a:t>
            </a:r>
            <a:r>
              <a:rPr lang="de-DE" sz="1600" dirty="0" smtClean="0"/>
              <a:t>)</a:t>
            </a:r>
          </a:p>
          <a:p>
            <a:pPr lvl="1"/>
            <a:r>
              <a:rPr lang="de-DE" dirty="0" err="1" smtClean="0"/>
              <a:t>funding</a:t>
            </a:r>
            <a:r>
              <a:rPr lang="de-DE" dirty="0" smtClean="0"/>
              <a:t> </a:t>
            </a:r>
            <a:r>
              <a:rPr lang="de-DE" dirty="0" err="1" smtClean="0"/>
              <a:t>request</a:t>
            </a:r>
            <a:r>
              <a:rPr lang="de-DE" dirty="0" smtClean="0"/>
              <a:t> was </a:t>
            </a:r>
            <a:r>
              <a:rPr lang="de-DE" dirty="0" err="1" smtClean="0"/>
              <a:t>based</a:t>
            </a:r>
            <a:r>
              <a:rPr lang="de-DE" dirty="0" smtClean="0"/>
              <a:t> on 1 € </a:t>
            </a:r>
            <a:r>
              <a:rPr lang="en-US" dirty="0" smtClean="0"/>
              <a:t>= 1.20 CHF,							       sufficient for (on average) </a:t>
            </a:r>
            <a:r>
              <a:rPr lang="de-DE" dirty="0" smtClean="0"/>
              <a:t>39 </a:t>
            </a:r>
            <a:r>
              <a:rPr lang="de-DE" dirty="0" err="1" smtClean="0"/>
              <a:t>Students</a:t>
            </a:r>
            <a:endParaRPr lang="de-DE" dirty="0" smtClean="0"/>
          </a:p>
          <a:p>
            <a:r>
              <a:rPr lang="de-DE" dirty="0" smtClean="0"/>
              <a:t>Problem in 2015: </a:t>
            </a:r>
            <a:r>
              <a:rPr lang="de-DE" dirty="0" err="1" smtClean="0"/>
              <a:t>discontinuation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/>
              <a:t> </a:t>
            </a:r>
            <a:r>
              <a:rPr lang="de-DE" dirty="0" smtClean="0"/>
              <a:t>CHF–EUR </a:t>
            </a:r>
            <a:r>
              <a:rPr lang="de-DE" dirty="0" err="1" smtClean="0"/>
              <a:t>minimum</a:t>
            </a:r>
            <a:r>
              <a:rPr lang="de-DE" dirty="0" smtClean="0"/>
              <a:t> </a:t>
            </a:r>
            <a:r>
              <a:rPr lang="de-DE" dirty="0" err="1" smtClean="0"/>
              <a:t>exchange</a:t>
            </a:r>
            <a:r>
              <a:rPr lang="de-DE" dirty="0" smtClean="0"/>
              <a:t> rate </a:t>
            </a:r>
            <a:r>
              <a:rPr lang="de-DE" dirty="0" err="1" smtClean="0"/>
              <a:t>by</a:t>
            </a:r>
            <a:r>
              <a:rPr lang="de-DE" dirty="0" smtClean="0"/>
              <a:t> Swiss National Bank</a:t>
            </a:r>
            <a:endParaRPr lang="de-DE" sz="1400" dirty="0" smtClean="0"/>
          </a:p>
          <a:p>
            <a:pPr lvl="1"/>
            <a:r>
              <a:rPr lang="de-DE" dirty="0" err="1" smtClean="0"/>
              <a:t>no</a:t>
            </a:r>
            <a:r>
              <a:rPr lang="de-DE" dirty="0" smtClean="0"/>
              <a:t> extra </a:t>
            </a:r>
            <a:r>
              <a:rPr lang="de-DE" dirty="0" err="1" smtClean="0"/>
              <a:t>funding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BMBF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mitigate</a:t>
            </a:r>
            <a:r>
              <a:rPr lang="de-DE" dirty="0"/>
              <a:t> </a:t>
            </a:r>
            <a:r>
              <a:rPr lang="de-DE" dirty="0" err="1" smtClean="0"/>
              <a:t>impact</a:t>
            </a:r>
            <a:endParaRPr lang="de-DE" dirty="0" smtClean="0"/>
          </a:p>
          <a:p>
            <a:pPr lvl="1"/>
            <a:r>
              <a:rPr lang="de-DE" dirty="0" err="1" smtClean="0"/>
              <a:t>had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slightly</a:t>
            </a:r>
            <a:r>
              <a:rPr lang="de-DE" dirty="0" smtClean="0"/>
              <a:t> </a:t>
            </a:r>
            <a:r>
              <a:rPr lang="de-DE" dirty="0" err="1" smtClean="0"/>
              <a:t>adapt</a:t>
            </a:r>
            <a:r>
              <a:rPr lang="de-DE" dirty="0" smtClean="0"/>
              <a:t>/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average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(39 </a:t>
            </a:r>
            <a:r>
              <a:rPr lang="de-DE" dirty="0" smtClean="0">
                <a:sym typeface="Wingdings" panose="05000000000000000000" pitchFamily="2" charset="2"/>
              </a:rPr>
              <a:t> 35)</a:t>
            </a:r>
            <a:endParaRPr lang="de-DE" dirty="0"/>
          </a:p>
          <a:p>
            <a:pPr lvl="2"/>
            <a:r>
              <a:rPr lang="de-DE" dirty="0" smtClean="0"/>
              <a:t>will </a:t>
            </a:r>
            <a:r>
              <a:rPr lang="de-DE" dirty="0" err="1" smtClean="0"/>
              <a:t>carefully</a:t>
            </a:r>
            <a:r>
              <a:rPr lang="de-DE" dirty="0" smtClean="0"/>
              <a:t> follow </a:t>
            </a:r>
            <a:r>
              <a:rPr lang="de-DE" dirty="0" err="1" smtClean="0"/>
              <a:t>situation</a:t>
            </a:r>
            <a:r>
              <a:rPr lang="de-DE" dirty="0" smtClean="0"/>
              <a:t> </a:t>
            </a:r>
            <a:r>
              <a:rPr lang="de-DE" dirty="0" err="1" smtClean="0"/>
              <a:t>depending</a:t>
            </a:r>
            <a:r>
              <a:rPr lang="de-DE" dirty="0" smtClean="0"/>
              <a:t> </a:t>
            </a:r>
            <a:r>
              <a:rPr lang="de-DE" dirty="0"/>
              <a:t>on </a:t>
            </a:r>
            <a:r>
              <a:rPr lang="de-DE" dirty="0" err="1"/>
              <a:t>future</a:t>
            </a:r>
            <a:r>
              <a:rPr lang="de-DE" dirty="0"/>
              <a:t> </a:t>
            </a:r>
            <a:r>
              <a:rPr lang="de-DE" dirty="0" err="1"/>
              <a:t>development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CHF–EUR </a:t>
            </a:r>
            <a:r>
              <a:rPr lang="de-DE" dirty="0" err="1"/>
              <a:t>exchange</a:t>
            </a:r>
            <a:r>
              <a:rPr lang="de-DE" dirty="0"/>
              <a:t> </a:t>
            </a:r>
            <a:r>
              <a:rPr lang="de-DE" dirty="0" smtClean="0"/>
              <a:t>rate</a:t>
            </a:r>
          </a:p>
          <a:p>
            <a:r>
              <a:rPr lang="de-DE" dirty="0" err="1"/>
              <a:t>Contract</a:t>
            </a:r>
            <a:r>
              <a:rPr lang="de-DE" dirty="0"/>
              <a:t> </a:t>
            </a:r>
            <a:r>
              <a:rPr lang="de-DE" dirty="0" err="1"/>
              <a:t>renewal</a:t>
            </a:r>
            <a:r>
              <a:rPr lang="de-DE" dirty="0"/>
              <a:t> </a:t>
            </a:r>
            <a:r>
              <a:rPr lang="de-DE" dirty="0" err="1"/>
              <a:t>needed</a:t>
            </a:r>
            <a:r>
              <a:rPr lang="de-DE" dirty="0"/>
              <a:t> after 2017</a:t>
            </a:r>
          </a:p>
          <a:p>
            <a:pPr lvl="1"/>
            <a:r>
              <a:rPr lang="de-DE" dirty="0" err="1"/>
              <a:t>renewal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started</a:t>
            </a:r>
            <a:r>
              <a:rPr lang="de-DE" dirty="0"/>
              <a:t> </a:t>
            </a:r>
            <a:r>
              <a:rPr lang="de-DE" dirty="0" err="1"/>
              <a:t>soon</a:t>
            </a:r>
            <a:endParaRPr lang="de-DE" dirty="0"/>
          </a:p>
          <a:p>
            <a:pPr lvl="3"/>
            <a:r>
              <a:rPr lang="en-US" dirty="0"/>
              <a:t>no consequences to present Students if Programme would terminate end-2017:			     </a:t>
            </a:r>
            <a:r>
              <a:rPr lang="en-US" dirty="0" err="1"/>
              <a:t>noone</a:t>
            </a:r>
            <a:r>
              <a:rPr lang="en-US" dirty="0"/>
              <a:t> will be “fired”, support for present students continues beyond end of </a:t>
            </a:r>
            <a:r>
              <a:rPr lang="en-US" dirty="0" smtClean="0"/>
              <a:t>2017</a:t>
            </a:r>
            <a:endParaRPr lang="de-DE" dirty="0" smtClean="0"/>
          </a:p>
          <a:p>
            <a:pPr marL="142875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013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News and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Travel</a:t>
            </a:r>
          </a:p>
          <a:p>
            <a:pPr lvl="1"/>
            <a:r>
              <a:rPr lang="en-US" dirty="0" smtClean="0"/>
              <a:t>travel to home university constantly used (stable over years)</a:t>
            </a:r>
          </a:p>
          <a:p>
            <a:pPr lvl="1"/>
            <a:r>
              <a:rPr lang="en-US" dirty="0" smtClean="0"/>
              <a:t>last + this year:</a:t>
            </a:r>
          </a:p>
          <a:p>
            <a:pPr lvl="2"/>
            <a:r>
              <a:rPr lang="en-US" dirty="0" smtClean="0"/>
              <a:t>~25% less travel to DPG Physical Society Spring Meetings + other national society meetings 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please make use of these </a:t>
            </a:r>
            <a:r>
              <a:rPr lang="en-US" dirty="0" smtClean="0">
                <a:sym typeface="Wingdings" panose="05000000000000000000" pitchFamily="2" charset="2"/>
              </a:rPr>
              <a:t>opportunities</a:t>
            </a:r>
            <a:r>
              <a:rPr lang="en-US" dirty="0" smtClean="0">
                <a:sym typeface="Wingdings" panose="05000000000000000000" pitchFamily="2" charset="2"/>
              </a:rPr>
              <a:t>, funding available and should be used!</a:t>
            </a:r>
          </a:p>
          <a:p>
            <a:r>
              <a:rPr lang="en-US" dirty="0">
                <a:sym typeface="Wingdings" panose="05000000000000000000" pitchFamily="2" charset="2"/>
              </a:rPr>
              <a:t>Advertisement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n</a:t>
            </a:r>
            <a:r>
              <a:rPr lang="en-US" dirty="0" smtClean="0">
                <a:sym typeface="Wingdings" panose="05000000000000000000" pitchFamily="2" charset="2"/>
              </a:rPr>
              <a:t>o. of applicants from Germany ~stable, but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more applicants welcome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distribute brochures + posters when travelling to home university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pick-up in my office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Very important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when finishing  please keep me informed on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your further whereabouts </a:t>
            </a:r>
            <a:r>
              <a:rPr lang="en-US" dirty="0" smtClean="0">
                <a:sym typeface="Wingdings" panose="05000000000000000000" pitchFamily="2" charset="2"/>
              </a:rPr>
              <a:t>+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u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pload your thesis to CDS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key figures needed for BMBF indicating the Programme success!</a:t>
            </a: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686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Summary </a:t>
            </a:r>
            <a:r>
              <a:rPr lang="de-DE" err="1" smtClean="0"/>
              <a:t>Gentner</a:t>
            </a:r>
            <a:r>
              <a:rPr lang="de-DE" smtClean="0"/>
              <a:t> Programme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2" r="5138" b="-218"/>
          <a:stretch/>
        </p:blipFill>
        <p:spPr>
          <a:xfrm>
            <a:off x="626858" y="1001454"/>
            <a:ext cx="5058630" cy="6126102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/>
        </p:nvSpPr>
        <p:spPr>
          <a:xfrm>
            <a:off x="6477831" y="5514648"/>
            <a:ext cx="3200300" cy="929485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smtClean="0">
                <a:solidFill>
                  <a:srgbClr val="002060"/>
                </a:solidFill>
                <a:latin typeface="Calibri" panose="020F0502020204030204" pitchFamily="34" charset="0"/>
              </a:rPr>
              <a:t>CERN Fellows</a:t>
            </a:r>
          </a:p>
          <a:p>
            <a:endParaRPr lang="de-DE" sz="1600" b="1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≈ 40%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German Applied Fellows</a:t>
            </a:r>
            <a:endParaRPr lang="de-DE" sz="1600" b="1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          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are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former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Gentner</a:t>
            </a:r>
            <a:r>
              <a:rPr lang="de-DE" sz="1600" b="1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err="1" smtClean="0">
                <a:solidFill>
                  <a:srgbClr val="002060"/>
                </a:solidFill>
                <a:latin typeface="Calibri" panose="020F0502020204030204" pitchFamily="34" charset="0"/>
              </a:rPr>
              <a:t>Students</a:t>
            </a:r>
            <a:endParaRPr lang="de-DE" sz="1600" b="1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85488" y="3361144"/>
            <a:ext cx="3459280" cy="113877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Physics</a:t>
            </a:r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u="sng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PhDs</a:t>
            </a:r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 in Germany (2015)</a:t>
            </a:r>
          </a:p>
          <a:p>
            <a:endParaRPr lang="de-DE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19%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students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female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30.2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years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(median) at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</a:t>
            </a:r>
            <a:endParaRPr lang="en-GB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50.4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months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(median)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duration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-600000">
            <a:off x="5915094" y="1432469"/>
            <a:ext cx="3046267" cy="7201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Next </a:t>
            </a:r>
            <a:r>
              <a:rPr lang="en-US" b="1" dirty="0" err="1" smtClean="0">
                <a:solidFill>
                  <a:srgbClr val="FF0000"/>
                </a:solidFill>
              </a:rPr>
              <a:t>Gentner</a:t>
            </a:r>
            <a:r>
              <a:rPr lang="en-US" b="1" dirty="0" smtClean="0">
                <a:solidFill>
                  <a:srgbClr val="FF0000"/>
                </a:solidFill>
              </a:rPr>
              <a:t> Day: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26 April 2017 (tbc)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95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smtClean="0"/>
              <a:t>Status </a:t>
            </a:r>
            <a:r>
              <a:rPr lang="en-US" err="1" smtClean="0"/>
              <a:t>Gentner</a:t>
            </a:r>
            <a:r>
              <a:rPr lang="en-US" smtClean="0"/>
              <a:t> Programme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Presently</a:t>
            </a:r>
            <a:r>
              <a:rPr lang="de-DE" dirty="0" smtClean="0"/>
              <a:t> 33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sz="2000" dirty="0"/>
              <a:t>(</a:t>
            </a:r>
            <a:r>
              <a:rPr lang="de-DE" sz="2000" dirty="0" smtClean="0"/>
              <a:t>11 </a:t>
            </a:r>
            <a:r>
              <a:rPr lang="de-DE" sz="2000" dirty="0" err="1" smtClean="0"/>
              <a:t>female</a:t>
            </a:r>
            <a:r>
              <a:rPr lang="de-DE" sz="2000" dirty="0" smtClean="0"/>
              <a:t> = 33%)</a:t>
            </a:r>
            <a:endParaRPr lang="de-DE" sz="2000" dirty="0"/>
          </a:p>
          <a:p>
            <a:pPr lvl="2"/>
            <a:r>
              <a:rPr lang="de-DE" dirty="0"/>
              <a:t>+ 7</a:t>
            </a:r>
            <a:r>
              <a:rPr lang="de-DE" dirty="0" smtClean="0"/>
              <a:t> Germans in </a:t>
            </a:r>
            <a:r>
              <a:rPr lang="de-DE" dirty="0" err="1" smtClean="0"/>
              <a:t>regular</a:t>
            </a:r>
            <a:r>
              <a:rPr lang="de-DE" dirty="0" smtClean="0"/>
              <a:t> </a:t>
            </a:r>
            <a:r>
              <a:rPr lang="de-DE" dirty="0"/>
              <a:t>CERN </a:t>
            </a:r>
            <a:r>
              <a:rPr lang="de-DE" dirty="0" smtClean="0"/>
              <a:t>Programme</a:t>
            </a:r>
          </a:p>
          <a:p>
            <a:pPr lvl="2"/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~</a:t>
            </a:r>
            <a:r>
              <a:rPr lang="de-DE" dirty="0" err="1" smtClean="0"/>
              <a:t>stable</a:t>
            </a:r>
            <a:r>
              <a:rPr lang="de-DE" dirty="0" smtClean="0"/>
              <a:t> </a:t>
            </a:r>
            <a:r>
              <a:rPr lang="de-DE" dirty="0" err="1" smtClean="0"/>
              <a:t>since</a:t>
            </a:r>
            <a:r>
              <a:rPr lang="de-DE" dirty="0" smtClean="0"/>
              <a:t> 2011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1"/>
          <a:stretch/>
        </p:blipFill>
        <p:spPr>
          <a:xfrm>
            <a:off x="791840" y="2363147"/>
            <a:ext cx="7215116" cy="48696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6" name="Straight Arrow Connector 5"/>
          <p:cNvCxnSpPr>
            <a:stCxn id="7" idx="1"/>
          </p:cNvCxnSpPr>
          <p:nvPr/>
        </p:nvCxnSpPr>
        <p:spPr bwMode="auto">
          <a:xfrm flipH="1">
            <a:off x="7791132" y="2837317"/>
            <a:ext cx="576064" cy="438581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8367196" y="2555701"/>
            <a:ext cx="1713931" cy="5632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Slight drop in 2016</a:t>
            </a:r>
          </a:p>
          <a:p>
            <a:r>
              <a:rPr lang="en-US" sz="1200" b="1" dirty="0" smtClean="0">
                <a:solidFill>
                  <a:srgbClr val="FF0000"/>
                </a:solidFill>
              </a:rPr>
              <a:t>because of EUR/CHF</a:t>
            </a:r>
          </a:p>
          <a:p>
            <a:r>
              <a:rPr lang="en-US" sz="1200" b="1" dirty="0" smtClean="0">
                <a:solidFill>
                  <a:srgbClr val="FF0000"/>
                </a:solidFill>
              </a:rPr>
              <a:t>exchange</a:t>
            </a:r>
            <a:r>
              <a:rPr lang="en-US" sz="1200" b="1" dirty="0">
                <a:solidFill>
                  <a:srgbClr val="FF0000"/>
                </a:solidFill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</a:rPr>
              <a:t>rate</a:t>
            </a:r>
            <a:endParaRPr lang="en-GB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65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Doctoral</a:t>
            </a:r>
            <a:r>
              <a:rPr lang="de-DE" dirty="0" smtClean="0"/>
              <a:t> Student </a:t>
            </a:r>
            <a:r>
              <a:rPr lang="de-DE" dirty="0" err="1" smtClean="0"/>
              <a:t>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Typically</a:t>
            </a:r>
            <a:r>
              <a:rPr lang="de-DE" dirty="0" smtClean="0"/>
              <a:t> ~21 </a:t>
            </a:r>
            <a:r>
              <a:rPr lang="de-DE" dirty="0" err="1" smtClean="0"/>
              <a:t>applicants</a:t>
            </a:r>
            <a:r>
              <a:rPr lang="de-DE" dirty="0" smtClean="0"/>
              <a:t>/</a:t>
            </a:r>
            <a:r>
              <a:rPr lang="de-DE" dirty="0" err="1" smtClean="0"/>
              <a:t>year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Germany </a:t>
            </a:r>
            <a:r>
              <a:rPr lang="de-DE" sz="2000" dirty="0" smtClean="0"/>
              <a:t>(~</a:t>
            </a:r>
            <a:r>
              <a:rPr lang="de-DE" sz="2000" dirty="0" err="1" smtClean="0"/>
              <a:t>stable</a:t>
            </a:r>
            <a:r>
              <a:rPr lang="de-DE" sz="2000" dirty="0" smtClean="0"/>
              <a:t> </a:t>
            </a:r>
            <a:r>
              <a:rPr lang="de-DE" sz="2000" dirty="0" err="1" smtClean="0"/>
              <a:t>since</a:t>
            </a:r>
            <a:r>
              <a:rPr lang="de-DE" sz="2000" dirty="0" smtClean="0"/>
              <a:t> 2008) </a:t>
            </a:r>
            <a:endParaRPr lang="de-DE" dirty="0" smtClean="0"/>
          </a:p>
          <a:p>
            <a:pPr lvl="2"/>
            <a:r>
              <a:rPr lang="de-DE" dirty="0" smtClean="0"/>
              <a:t>but </a:t>
            </a:r>
            <a:r>
              <a:rPr lang="de-DE" dirty="0" err="1" smtClean="0"/>
              <a:t>overall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applications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raising</a:t>
            </a:r>
            <a:r>
              <a:rPr lang="de-DE" dirty="0"/>
              <a:t>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fraction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of</a:t>
            </a:r>
            <a:r>
              <a:rPr lang="de-DE" dirty="0" smtClean="0">
                <a:sym typeface="Wingdings" panose="05000000000000000000" pitchFamily="2" charset="2"/>
              </a:rPr>
              <a:t> DE </a:t>
            </a:r>
            <a:r>
              <a:rPr lang="de-DE" dirty="0" err="1" smtClean="0">
                <a:sym typeface="Wingdings" panose="05000000000000000000" pitchFamily="2" charset="2"/>
              </a:rPr>
              <a:t>applications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goes</a:t>
            </a:r>
            <a:r>
              <a:rPr lang="de-DE" dirty="0" smtClean="0">
                <a:sym typeface="Wingdings" panose="05000000000000000000" pitchFamily="2" charset="2"/>
              </a:rPr>
              <a:t> down</a:t>
            </a:r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58"/>
          <a:stretch/>
        </p:blipFill>
        <p:spPr>
          <a:xfrm>
            <a:off x="863848" y="2096950"/>
            <a:ext cx="7683668" cy="51320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6" name="Straight Connector 5"/>
          <p:cNvCxnSpPr/>
          <p:nvPr/>
        </p:nvCxnSpPr>
        <p:spPr bwMode="auto">
          <a:xfrm>
            <a:off x="3470740" y="6588149"/>
            <a:ext cx="4446000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Connector 6"/>
          <p:cNvCxnSpPr/>
          <p:nvPr/>
        </p:nvCxnSpPr>
        <p:spPr bwMode="auto">
          <a:xfrm>
            <a:off x="7899444" y="6588149"/>
            <a:ext cx="828000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8740142" y="6462000"/>
            <a:ext cx="383438" cy="275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21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8208664" y="3779837"/>
            <a:ext cx="0" cy="648072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8016945" y="3321250"/>
            <a:ext cx="1874231" cy="4585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only one selection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board in 2016 so far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77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Dresden Information Event</a:t>
            </a:r>
            <a:br>
              <a:rPr lang="en-US" dirty="0" smtClean="0"/>
            </a:br>
            <a:r>
              <a:rPr lang="de-DE" sz="1400" dirty="0" smtClean="0"/>
              <a:t>(Karrierechancen </a:t>
            </a:r>
            <a:r>
              <a:rPr lang="de-DE" sz="1400" dirty="0"/>
              <a:t>am CERN für MINT-Studierende der TU Dresden + Gespräche bei Bier &amp; </a:t>
            </a:r>
            <a:r>
              <a:rPr lang="de-DE" sz="1400" dirty="0" smtClean="0"/>
              <a:t>Brezeln)</a:t>
            </a:r>
            <a:endParaRPr lang="en-GB" sz="1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 smtClean="0"/>
              <a:t>eld at Dresden Technical University on 13 July 2016</a:t>
            </a:r>
          </a:p>
          <a:p>
            <a:pPr lvl="2"/>
            <a:r>
              <a:rPr lang="en-US" dirty="0"/>
              <a:t>i</a:t>
            </a:r>
            <a:r>
              <a:rPr lang="en-US" dirty="0" smtClean="0"/>
              <a:t>nitiative by Michael </a:t>
            </a:r>
            <a:r>
              <a:rPr lang="en-US" dirty="0" err="1" smtClean="0"/>
              <a:t>Kobel</a:t>
            </a:r>
            <a:r>
              <a:rPr lang="en-US" dirty="0" smtClean="0"/>
              <a:t> (Prof. at TU Dresden)</a:t>
            </a:r>
          </a:p>
          <a:p>
            <a:pPr lvl="2"/>
            <a:r>
              <a:rPr lang="en-US" dirty="0"/>
              <a:t>s</a:t>
            </a:r>
            <a:r>
              <a:rPr lang="en-US" dirty="0" smtClean="0"/>
              <a:t>imilar events at RWTH Aachen (2008) and Wuppertal University (2014)</a:t>
            </a:r>
          </a:p>
          <a:p>
            <a:r>
              <a:rPr lang="en-US" dirty="0" smtClean="0"/>
              <a:t>Agenda</a:t>
            </a:r>
          </a:p>
          <a:p>
            <a:pPr lvl="3"/>
            <a:r>
              <a:rPr lang="en-US" dirty="0" smtClean="0"/>
              <a:t>Welcome by Pro-</a:t>
            </a:r>
            <a:r>
              <a:rPr lang="en-US" dirty="0" err="1" smtClean="0"/>
              <a:t>Rektor</a:t>
            </a:r>
            <a:r>
              <a:rPr lang="en-US" dirty="0" smtClean="0"/>
              <a:t> Research</a:t>
            </a:r>
          </a:p>
          <a:p>
            <a:pPr lvl="3"/>
            <a:r>
              <a:rPr lang="en-US" dirty="0" smtClean="0"/>
              <a:t>CERN Introduction (MH), TU Dresden involvements at CERN (Michael </a:t>
            </a:r>
            <a:r>
              <a:rPr lang="en-US" dirty="0" err="1" smtClean="0"/>
              <a:t>Kobel</a:t>
            </a:r>
            <a:r>
              <a:rPr lang="en-US" dirty="0" smtClean="0"/>
              <a:t>, TU Dresden)</a:t>
            </a:r>
            <a:endParaRPr lang="en-US" dirty="0" smtClean="0"/>
          </a:p>
          <a:p>
            <a:pPr lvl="3"/>
            <a:r>
              <a:rPr lang="en-US" dirty="0" smtClean="0"/>
              <a:t>Opportunities for engineers at CERN and Technical Student Programme (Christine V</a:t>
            </a:r>
            <a:r>
              <a:rPr lang="de-DE" dirty="0" err="1" smtClean="0"/>
              <a:t>öllinger</a:t>
            </a:r>
            <a:r>
              <a:rPr lang="de-DE" dirty="0" smtClean="0"/>
              <a:t>, CERN</a:t>
            </a:r>
            <a:r>
              <a:rPr lang="en-US" dirty="0" smtClean="0"/>
              <a:t>)</a:t>
            </a:r>
            <a:endParaRPr lang="en-US" dirty="0" smtClean="0"/>
          </a:p>
          <a:p>
            <a:pPr lvl="3"/>
            <a:r>
              <a:rPr lang="en-US" dirty="0" err="1" smtClean="0"/>
              <a:t>Gentner</a:t>
            </a:r>
            <a:r>
              <a:rPr lang="en-US" dirty="0" smtClean="0"/>
              <a:t> Programme (MH)</a:t>
            </a:r>
          </a:p>
          <a:p>
            <a:pPr lvl="3"/>
            <a:r>
              <a:rPr lang="en-US" dirty="0" smtClean="0"/>
              <a:t>Experience by TU Dresden </a:t>
            </a:r>
            <a:r>
              <a:rPr lang="en-US" dirty="0" err="1" smtClean="0"/>
              <a:t>Gentner</a:t>
            </a:r>
            <a:r>
              <a:rPr lang="en-US" dirty="0" smtClean="0"/>
              <a:t> Students (Andree Welker, Stefanie Morgenstern)</a:t>
            </a:r>
          </a:p>
          <a:p>
            <a:pPr lvl="3"/>
            <a:r>
              <a:rPr lang="en-US" dirty="0" smtClean="0"/>
              <a:t>Bier &amp; </a:t>
            </a:r>
            <a:r>
              <a:rPr lang="en-US" dirty="0" err="1" smtClean="0"/>
              <a:t>Bretzel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Unfortunately, only ~10 Students attended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wo main reasons</a:t>
            </a:r>
          </a:p>
          <a:p>
            <a:pPr lvl="2"/>
            <a:r>
              <a:rPr lang="en-US" dirty="0" smtClean="0"/>
              <a:t>most students didn’t know of CERN as a technology lab and of many engineering and technical opportunities outside “finding the Higgs”</a:t>
            </a:r>
          </a:p>
          <a:p>
            <a:pPr lvl="3"/>
            <a:r>
              <a:rPr lang="en-US" dirty="0" smtClean="0"/>
              <a:t>general perception in Germany of CERN as a place of “weird scientists”, not of technology</a:t>
            </a:r>
          </a:p>
          <a:p>
            <a:pPr lvl="2"/>
            <a:r>
              <a:rPr lang="en-US" dirty="0" smtClean="0"/>
              <a:t>bad timing</a:t>
            </a:r>
          </a:p>
          <a:p>
            <a:pPr lvl="3"/>
            <a:r>
              <a:rPr lang="en-US" dirty="0" smtClean="0"/>
              <a:t>last week of semester with lots of exams for that week and the week after</a:t>
            </a:r>
          </a:p>
          <a:p>
            <a:endParaRPr lang="en-US" dirty="0" smtClean="0"/>
          </a:p>
          <a:p>
            <a:pPr lvl="3"/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977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CERN Doctoral Students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Nationalities</a:t>
            </a:r>
            <a:r>
              <a:rPr lang="de-DE" dirty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all </a:t>
            </a:r>
            <a:r>
              <a:rPr lang="de-DE" dirty="0" err="1" smtClean="0"/>
              <a:t>Doctoral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at CERN</a:t>
            </a:r>
          </a:p>
          <a:p>
            <a:pPr lvl="1"/>
            <a:r>
              <a:rPr lang="de-DE" dirty="0" err="1" smtClean="0"/>
              <a:t>Italians</a:t>
            </a:r>
            <a:r>
              <a:rPr lang="de-DE" dirty="0" smtClean="0"/>
              <a:t> (39 </a:t>
            </a:r>
            <a:r>
              <a:rPr lang="de-DE" dirty="0" err="1" smtClean="0"/>
              <a:t>Students</a:t>
            </a:r>
            <a:r>
              <a:rPr lang="de-DE" dirty="0" smtClean="0"/>
              <a:t>) + Germans (36 </a:t>
            </a:r>
            <a:r>
              <a:rPr lang="de-DE" dirty="0" err="1" smtClean="0"/>
              <a:t>Students</a:t>
            </a:r>
            <a:r>
              <a:rPr lang="de-DE" dirty="0" smtClean="0"/>
              <a:t>)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dominating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98" b="55"/>
          <a:stretch/>
        </p:blipFill>
        <p:spPr>
          <a:xfrm>
            <a:off x="1079872" y="2116951"/>
            <a:ext cx="7620544" cy="51192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976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Doctoral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Institute Country </a:t>
            </a:r>
            <a:r>
              <a:rPr lang="de-DE" dirty="0" err="1" smtClean="0"/>
              <a:t>of</a:t>
            </a:r>
            <a:r>
              <a:rPr lang="de-DE" dirty="0" smtClean="0"/>
              <a:t> all</a:t>
            </a:r>
            <a:r>
              <a:rPr lang="en-US" dirty="0" smtClean="0"/>
              <a:t> </a:t>
            </a:r>
            <a:r>
              <a:rPr lang="de-DE" dirty="0" err="1" smtClean="0"/>
              <a:t>Doctoral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de-DE" dirty="0" smtClean="0"/>
          </a:p>
          <a:p>
            <a:pPr lvl="1"/>
            <a:r>
              <a:rPr lang="de-DE" dirty="0" smtClean="0"/>
              <a:t>47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enrolled</a:t>
            </a:r>
            <a:r>
              <a:rPr lang="de-DE" dirty="0" smtClean="0"/>
              <a:t> at German </a:t>
            </a:r>
            <a:r>
              <a:rPr lang="de-DE" dirty="0" err="1" smtClean="0"/>
              <a:t>Universities</a:t>
            </a:r>
            <a:r>
              <a:rPr lang="de-DE" dirty="0" smtClean="0"/>
              <a:t> (</a:t>
            </a:r>
            <a:r>
              <a:rPr lang="en-US" dirty="0" smtClean="0"/>
              <a:t>~25%)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35" b="-38"/>
          <a:stretch/>
        </p:blipFill>
        <p:spPr>
          <a:xfrm>
            <a:off x="1079872" y="2153805"/>
            <a:ext cx="7574837" cy="50855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10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Gentner</a:t>
            </a:r>
            <a:r>
              <a:rPr lang="en-US" dirty="0" smtClean="0"/>
              <a:t>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7984" y="5652045"/>
            <a:ext cx="3559532" cy="1403574"/>
          </a:xfrm>
        </p:spPr>
        <p:txBody>
          <a:bodyPr/>
          <a:lstStyle/>
          <a:p>
            <a:pPr lvl="1"/>
            <a:r>
              <a:rPr lang="de-DE" dirty="0" smtClean="0"/>
              <a:t>12 German States</a:t>
            </a:r>
          </a:p>
          <a:p>
            <a:pPr lvl="2"/>
            <a:r>
              <a:rPr lang="de-DE" dirty="0" smtClean="0"/>
              <a:t>NRW </a:t>
            </a:r>
            <a:r>
              <a:rPr lang="de-DE" dirty="0" err="1" smtClean="0"/>
              <a:t>and</a:t>
            </a:r>
            <a:r>
              <a:rPr lang="de-DE" dirty="0" smtClean="0"/>
              <a:t> BW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dominating</a:t>
            </a:r>
            <a:endParaRPr lang="de-DE" dirty="0" smtClean="0"/>
          </a:p>
          <a:p>
            <a:pPr lvl="2"/>
            <a:r>
              <a:rPr lang="de-DE" dirty="0" err="1" smtClean="0"/>
              <a:t>only</a:t>
            </a:r>
            <a:r>
              <a:rPr lang="de-DE" dirty="0" smtClean="0"/>
              <a:t> a </a:t>
            </a:r>
            <a:r>
              <a:rPr lang="de-DE" dirty="0" err="1" smtClean="0"/>
              <a:t>few</a:t>
            </a:r>
            <a:r>
              <a:rPr lang="de-DE" dirty="0" smtClean="0"/>
              <a:t> </a:t>
            </a:r>
            <a:r>
              <a:rPr lang="de-DE" dirty="0" err="1" smtClean="0"/>
              <a:t>small</a:t>
            </a:r>
            <a:r>
              <a:rPr lang="de-DE" dirty="0" smtClean="0"/>
              <a:t>(er) States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missing</a:t>
            </a:r>
            <a:endParaRPr lang="de-DE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5976416" y="1189038"/>
            <a:ext cx="3897834" cy="5942012"/>
          </a:xfrm>
        </p:spPr>
        <p:txBody>
          <a:bodyPr/>
          <a:lstStyle/>
          <a:p>
            <a:pPr lvl="1"/>
            <a:r>
              <a:rPr lang="en-US" dirty="0" smtClean="0"/>
              <a:t>coming from 29 different Universities in DE</a:t>
            </a:r>
          </a:p>
          <a:p>
            <a:pPr lvl="2"/>
            <a:r>
              <a:rPr lang="de-DE" dirty="0" smtClean="0"/>
              <a:t>also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university</a:t>
            </a:r>
            <a:r>
              <a:rPr lang="de-DE" dirty="0" smtClean="0"/>
              <a:t> </a:t>
            </a:r>
            <a:r>
              <a:rPr lang="de-DE" dirty="0" err="1" smtClean="0"/>
              <a:t>groups</a:t>
            </a:r>
            <a:r>
              <a:rPr lang="de-DE" dirty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little</a:t>
            </a:r>
            <a:r>
              <a:rPr lang="de-DE" dirty="0" smtClean="0"/>
              <a:t> CERN </a:t>
            </a:r>
            <a:r>
              <a:rPr lang="de-DE" dirty="0" err="1" smtClean="0"/>
              <a:t>contacts</a:t>
            </a:r>
            <a:r>
              <a:rPr lang="de-DE" dirty="0" smtClean="0"/>
              <a:t> </a:t>
            </a:r>
            <a:r>
              <a:rPr lang="de-DE" dirty="0" err="1" smtClean="0"/>
              <a:t>beforehand</a:t>
            </a:r>
            <a:endParaRPr lang="en-US" dirty="0" smtClean="0"/>
          </a:p>
          <a:p>
            <a:pPr marL="935037" lvl="3" indent="0">
              <a:buNone/>
            </a:pPr>
            <a:endParaRPr lang="de-DE" dirty="0" smtClean="0"/>
          </a:p>
          <a:p>
            <a:pPr lvl="1"/>
            <a:r>
              <a:rPr lang="de-DE" dirty="0" smtClean="0"/>
              <a:t>43%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Technical </a:t>
            </a:r>
            <a:r>
              <a:rPr lang="de-DE" dirty="0" err="1" smtClean="0"/>
              <a:t>Universities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58"/>
          <a:stretch/>
        </p:blipFill>
        <p:spPr>
          <a:xfrm>
            <a:off x="249504" y="979636"/>
            <a:ext cx="6014943" cy="4207129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53"/>
          <a:stretch/>
        </p:blipFill>
        <p:spPr>
          <a:xfrm>
            <a:off x="5760392" y="4419812"/>
            <a:ext cx="4113858" cy="281641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 rot="18900000">
            <a:off x="4559952" y="4147560"/>
            <a:ext cx="1561646" cy="236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u="sng" dirty="0" smtClean="0">
                <a:solidFill>
                  <a:srgbClr val="FF0000"/>
                </a:solidFill>
              </a:rPr>
              <a:t>NEW:                           </a:t>
            </a:r>
            <a:endParaRPr lang="en-GB" sz="1050" b="1" u="sng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3456136" y="4901311"/>
            <a:ext cx="1248997" cy="390694"/>
          </a:xfrm>
          <a:prstGeom prst="ellipse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81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100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Gentner</a:t>
            </a:r>
            <a:r>
              <a:rPr lang="en-US" dirty="0" smtClean="0"/>
              <a:t> </a:t>
            </a:r>
            <a:r>
              <a:rPr lang="en-US" dirty="0" smtClean="0"/>
              <a:t>Student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Bulletin article in July 2016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40" y="1645432"/>
            <a:ext cx="8673446" cy="55187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0179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Thesis Topics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2000" dirty="0" smtClean="0"/>
              <a:t>(</a:t>
            </a:r>
            <a:r>
              <a:rPr lang="de-DE" sz="2000" dirty="0" err="1" smtClean="0"/>
              <a:t>active</a:t>
            </a:r>
            <a:r>
              <a:rPr lang="de-DE" sz="2000" dirty="0" smtClean="0"/>
              <a:t> + </a:t>
            </a:r>
            <a:r>
              <a:rPr lang="de-DE" sz="2000" dirty="0" err="1" smtClean="0"/>
              <a:t>former</a:t>
            </a:r>
            <a:r>
              <a:rPr lang="de-DE" sz="2000" dirty="0" smtClean="0"/>
              <a:t>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Majority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topics</a:t>
            </a:r>
            <a:r>
              <a:rPr lang="de-DE" dirty="0" smtClean="0"/>
              <a:t> in Instrumentation (35%), </a:t>
            </a:r>
            <a:r>
              <a:rPr lang="de-DE" dirty="0" err="1" smtClean="0"/>
              <a:t>Accelerator</a:t>
            </a:r>
            <a:r>
              <a:rPr lang="de-DE" dirty="0" smtClean="0"/>
              <a:t> Technology (25%), Computing (16%), </a:t>
            </a:r>
            <a:r>
              <a:rPr lang="de-DE" dirty="0" err="1" smtClean="0"/>
              <a:t>stable</a:t>
            </a:r>
            <a:r>
              <a:rPr lang="de-DE" dirty="0" smtClean="0"/>
              <a:t> </a:t>
            </a:r>
            <a:r>
              <a:rPr lang="de-DE" dirty="0" err="1" smtClean="0"/>
              <a:t>since</a:t>
            </a:r>
            <a:r>
              <a:rPr lang="de-DE" dirty="0" smtClean="0"/>
              <a:t> </a:t>
            </a:r>
            <a:r>
              <a:rPr lang="de-DE" dirty="0" err="1" smtClean="0"/>
              <a:t>many</a:t>
            </a:r>
            <a:r>
              <a:rPr lang="de-DE" dirty="0" smtClean="0"/>
              <a:t> </a:t>
            </a:r>
            <a:r>
              <a:rPr lang="de-DE" dirty="0" err="1" smtClean="0"/>
              <a:t>years</a:t>
            </a:r>
            <a:endParaRPr lang="de-DE" dirty="0" smtClean="0"/>
          </a:p>
          <a:p>
            <a:pPr marL="142875" indent="0">
              <a:buNone/>
            </a:pP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48"/>
          <a:stretch/>
        </p:blipFill>
        <p:spPr>
          <a:xfrm>
            <a:off x="800798" y="2065580"/>
            <a:ext cx="8127946" cy="51044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907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7030A0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58399</TotalTime>
  <Words>932</Words>
  <Application>Microsoft Office PowerPoint</Application>
  <PresentationFormat>Custom</PresentationFormat>
  <Paragraphs>128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Calibri</vt:lpstr>
      <vt:lpstr>HG Mincho Light J</vt:lpstr>
      <vt:lpstr>Luxi Sans</vt:lpstr>
      <vt:lpstr>msmincho</vt:lpstr>
      <vt:lpstr>StarSymbol</vt:lpstr>
      <vt:lpstr>Times New Roman</vt:lpstr>
      <vt:lpstr>Wingdings</vt:lpstr>
      <vt:lpstr>Office Theme</vt:lpstr>
      <vt:lpstr>    Gentner Programme</vt:lpstr>
      <vt:lpstr>Status Gentner Programme</vt:lpstr>
      <vt:lpstr>Doctoral Student Applications</vt:lpstr>
      <vt:lpstr>Dresden Information Event (Karrierechancen am CERN für MINT-Studierende der TU Dresden + Gespräche bei Bier &amp; Brezeln)</vt:lpstr>
      <vt:lpstr>CERN Doctoral Students</vt:lpstr>
      <vt:lpstr>CERN Doctoral Students</vt:lpstr>
      <vt:lpstr>Gentner Students</vt:lpstr>
      <vt:lpstr>The 100th Gentner Student</vt:lpstr>
      <vt:lpstr>Thesis Topics of Gentner Students (active + former)</vt:lpstr>
      <vt:lpstr>Former Gentner Students</vt:lpstr>
      <vt:lpstr>Whereabouts of Gentner Students</vt:lpstr>
      <vt:lpstr>Gentner Students  Fellows</vt:lpstr>
      <vt:lpstr>Gentner Students  Fellows</vt:lpstr>
      <vt:lpstr>Gentner LinkedIn Group</vt:lpstr>
      <vt:lpstr>Gentner Programme Continuation</vt:lpstr>
      <vt:lpstr>General News and Remarks</vt:lpstr>
      <vt:lpstr>Summary Gentner Programme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1215</cp:revision>
  <cp:lastPrinted>2003-07-02T12:30:06Z</cp:lastPrinted>
  <dcterms:created xsi:type="dcterms:W3CDTF">2003-03-07T08:03:06Z</dcterms:created>
  <dcterms:modified xsi:type="dcterms:W3CDTF">2016-10-25T15:58:33Z</dcterms:modified>
</cp:coreProperties>
</file>