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32918400" cy="438912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6F4"/>
    <a:srgbClr val="3861AA"/>
    <a:srgbClr val="0099FF"/>
    <a:srgbClr val="3399FF"/>
    <a:srgbClr val="0066FF"/>
    <a:srgbClr val="3366FF"/>
    <a:srgbClr val="003399"/>
    <a:srgbClr val="414141"/>
    <a:srgbClr val="F7F7F7"/>
    <a:srgbClr val="31C3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21" d="100"/>
          <a:sy n="21" d="100"/>
        </p:scale>
        <p:origin x="1800" y="78"/>
      </p:cViewPr>
      <p:guideLst>
        <p:guide orient="horz" pos="13824"/>
        <p:guide pos="10368"/>
      </p:guideLst>
    </p:cSldViewPr>
  </p:slideViewPr>
  <p:notesTextViewPr>
    <p:cViewPr>
      <p:scale>
        <a:sx n="1" d="1"/>
        <a:sy n="1" d="1"/>
      </p:scale>
      <p:origin x="0" y="0"/>
    </p:cViewPr>
  </p:notesTextViewPr>
  <p:notesViewPr>
    <p:cSldViewPr snapToGrid="0" showGuides="1">
      <p:cViewPr varScale="1">
        <p:scale>
          <a:sx n="69" d="100"/>
          <a:sy n="69" d="100"/>
        </p:scale>
        <p:origin x="270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10/19/2016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10/19/2016</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7C7F044-5458-4B2E-BFA0-52AAA1C529D4}" type="slidenum">
              <a:rPr lang="en-US" smtClean="0"/>
              <a:t>1</a:t>
            </a:fld>
            <a:endParaRPr lang="en-US"/>
          </a:p>
        </p:txBody>
      </p:sp>
    </p:spTree>
    <p:extLst>
      <p:ext uri="{BB962C8B-B14F-4D97-AF65-F5344CB8AC3E}">
        <p14:creationId xmlns:p14="http://schemas.microsoft.com/office/powerpoint/2010/main" val="4043875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6876" userDrawn="1">
          <p15:clr>
            <a:srgbClr val="A4A3A4"/>
          </p15:clr>
        </p15:guide>
        <p15:guide id="2" pos="1386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8"/>
          <p:cNvCxnSpPr/>
          <p:nvPr userDrawn="1"/>
        </p:nvCxnSpPr>
        <p:spPr>
          <a:xfrm>
            <a:off x="0" y="4312920"/>
            <a:ext cx="329184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5240" y="41498520"/>
            <a:ext cx="32918400" cy="0"/>
          </a:xfrm>
          <a:prstGeom prst="line">
            <a:avLst/>
          </a:prstGeom>
          <a:ln w="114300">
            <a:solidFill>
              <a:srgbClr val="0070C0"/>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3291840" rtl="0" eaLnBrk="1" latinLnBrk="0" hangingPunct="1">
        <a:lnSpc>
          <a:spcPct val="90000"/>
        </a:lnSpc>
        <a:spcBef>
          <a:spcPct val="0"/>
        </a:spcBef>
        <a:buNone/>
        <a:defRPr sz="8625" b="0" kern="1200">
          <a:solidFill>
            <a:schemeClr val="bg1"/>
          </a:solidFill>
          <a:latin typeface="+mj-lt"/>
          <a:ea typeface="+mj-ea"/>
          <a:cs typeface="+mj-cs"/>
        </a:defRPr>
      </a:lvl1pPr>
    </p:titleStyle>
    <p:bodyStyle>
      <a:lvl1pPr marL="34290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2100" kern="1200">
          <a:solidFill>
            <a:schemeClr val="tx1"/>
          </a:solidFill>
          <a:latin typeface="+mn-lt"/>
          <a:ea typeface="+mn-ea"/>
          <a:cs typeface="+mn-cs"/>
        </a:defRPr>
      </a:lvl1pPr>
      <a:lvl2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2pPr>
      <a:lvl3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3pPr>
      <a:lvl4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4pPr>
      <a:lvl5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5pPr>
      <a:lvl6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6pPr>
      <a:lvl7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7pPr>
      <a:lvl8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8pPr>
      <a:lvl9pPr marL="822960" indent="-342900" algn="l" defTabSz="3291840" rtl="0" eaLnBrk="1" latinLnBrk="0" hangingPunct="1">
        <a:lnSpc>
          <a:spcPct val="100000"/>
        </a:lnSpc>
        <a:spcBef>
          <a:spcPts val="900"/>
        </a:spcBef>
        <a:buClr>
          <a:schemeClr val="bg1">
            <a:lumMod val="65000"/>
          </a:schemeClr>
        </a:buClr>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824" userDrawn="1">
          <p15:clr>
            <a:srgbClr val="A4A3A4"/>
          </p15:clr>
        </p15:guide>
        <p15:guide id="2" pos="540" userDrawn="1">
          <p15:clr>
            <a:srgbClr val="A4A3A4"/>
          </p15:clr>
        </p15:guide>
        <p15:guide id="3" pos="20196" userDrawn="1">
          <p15:clr>
            <a:srgbClr val="A4A3A4"/>
          </p15:clr>
        </p15:guide>
        <p15:guide id="4" pos="10368"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hyperlink" Target="http://cern.ch/gentner" TargetMode="External"/><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DDE6F4"/>
            </a:gs>
            <a:gs pos="94000">
              <a:srgbClr val="003399">
                <a:alpha val="40000"/>
              </a:srgbClr>
            </a:gs>
            <a:gs pos="100000">
              <a:srgbClr val="DDE6F4"/>
            </a:gs>
          </a:gsLst>
          <a:lin ang="5400000" scaled="1"/>
          <a:tileRect/>
        </a:gradFill>
        <a:effectLst/>
      </p:bgPr>
    </p:bg>
    <p:spTree>
      <p:nvGrpSpPr>
        <p:cNvPr id="1" name=""/>
        <p:cNvGrpSpPr/>
        <p:nvPr/>
      </p:nvGrpSpPr>
      <p:grpSpPr>
        <a:xfrm>
          <a:off x="0" y="0"/>
          <a:ext cx="0" cy="0"/>
          <a:chOff x="0" y="0"/>
          <a:chExt cx="0" cy="0"/>
        </a:xfrm>
      </p:grpSpPr>
      <p:sp>
        <p:nvSpPr>
          <p:cNvPr id="15" name="Rectangle 14"/>
          <p:cNvSpPr/>
          <p:nvPr/>
        </p:nvSpPr>
        <p:spPr>
          <a:xfrm>
            <a:off x="22375700" y="30564000"/>
            <a:ext cx="9900000" cy="98640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18" name="Rectangle 17"/>
          <p:cNvSpPr/>
          <p:nvPr/>
        </p:nvSpPr>
        <p:spPr>
          <a:xfrm>
            <a:off x="22650927" y="31775231"/>
            <a:ext cx="9389216" cy="8364769"/>
          </a:xfrm>
          <a:prstGeom prst="rect">
            <a:avLst/>
          </a:prstGeom>
          <a:solidFill>
            <a:srgbClr val="DDE6F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24" name="Rectangle 23"/>
          <p:cNvSpPr/>
          <p:nvPr/>
        </p:nvSpPr>
        <p:spPr>
          <a:xfrm>
            <a:off x="709420" y="5062956"/>
            <a:ext cx="31566280" cy="4012320"/>
          </a:xfrm>
          <a:prstGeom prst="rect">
            <a:avLst/>
          </a:prstGeom>
          <a:solidFill>
            <a:srgbClr val="3861AA"/>
          </a:solidFill>
          <a:ln>
            <a:noFill/>
          </a:ln>
          <a:effectLst>
            <a:outerShdw blurRad="2540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89200" y="914481"/>
            <a:ext cx="1899272" cy="1899272"/>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278324" y="914480"/>
            <a:ext cx="1905936" cy="1899272"/>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3000" y="914479"/>
            <a:ext cx="4343020" cy="2039729"/>
          </a:xfrm>
          <a:prstGeom prst="rect">
            <a:avLst/>
          </a:prstGeom>
        </p:spPr>
      </p:pic>
      <p:sp>
        <p:nvSpPr>
          <p:cNvPr id="20" name="TextBox 19"/>
          <p:cNvSpPr txBox="1"/>
          <p:nvPr/>
        </p:nvSpPr>
        <p:spPr>
          <a:xfrm>
            <a:off x="5186960" y="922883"/>
            <a:ext cx="22702240" cy="2031325"/>
          </a:xfrm>
          <a:prstGeom prst="rect">
            <a:avLst/>
          </a:prstGeom>
          <a:noFill/>
        </p:spPr>
        <p:txBody>
          <a:bodyPr wrap="square" rtlCol="0">
            <a:spAutoFit/>
          </a:bodyPr>
          <a:lstStyle/>
          <a:p>
            <a:pPr algn="ctr"/>
            <a:r>
              <a:rPr lang="en-US" sz="6600" b="1" dirty="0" smtClean="0"/>
              <a:t>The German Doctoral Student Programme at CERN </a:t>
            </a:r>
            <a:r>
              <a:rPr lang="en-US" sz="6000" b="1" dirty="0" smtClean="0"/>
              <a:t>(Wolfgang </a:t>
            </a:r>
            <a:r>
              <a:rPr lang="en-US" sz="6000" b="1" dirty="0" err="1" smtClean="0"/>
              <a:t>Gentner</a:t>
            </a:r>
            <a:r>
              <a:rPr lang="en-US" sz="6000" b="1" dirty="0" smtClean="0"/>
              <a:t> Scholarships)</a:t>
            </a:r>
            <a:endParaRPr lang="en-GB" sz="6000" b="1" dirty="0" err="1" smtClean="0"/>
          </a:p>
        </p:txBody>
      </p:sp>
      <p:sp>
        <p:nvSpPr>
          <p:cNvPr id="23" name="TextBox 22"/>
          <p:cNvSpPr txBox="1"/>
          <p:nvPr/>
        </p:nvSpPr>
        <p:spPr>
          <a:xfrm>
            <a:off x="5486400" y="3200400"/>
            <a:ext cx="21854160" cy="707886"/>
          </a:xfrm>
          <a:prstGeom prst="rect">
            <a:avLst/>
          </a:prstGeom>
          <a:noFill/>
        </p:spPr>
        <p:txBody>
          <a:bodyPr wrap="square" rtlCol="0">
            <a:spAutoFit/>
          </a:bodyPr>
          <a:lstStyle/>
          <a:p>
            <a:pPr algn="ctr"/>
            <a:r>
              <a:rPr lang="en-US" sz="4000" dirty="0" smtClean="0"/>
              <a:t>Manfred Fleischer (DESY), Michael Hauschild (CERN)</a:t>
            </a:r>
            <a:endParaRPr lang="en-GB" sz="4000" dirty="0" err="1" smtClean="0"/>
          </a:p>
        </p:txBody>
      </p:sp>
      <p:sp>
        <p:nvSpPr>
          <p:cNvPr id="16" name="TextBox 15"/>
          <p:cNvSpPr txBox="1"/>
          <p:nvPr/>
        </p:nvSpPr>
        <p:spPr>
          <a:xfrm>
            <a:off x="4850130" y="42023030"/>
            <a:ext cx="27016710" cy="1446550"/>
          </a:xfrm>
          <a:prstGeom prst="rect">
            <a:avLst/>
          </a:prstGeom>
          <a:noFill/>
        </p:spPr>
        <p:txBody>
          <a:bodyPr wrap="square" rtlCol="0">
            <a:spAutoFit/>
          </a:bodyPr>
          <a:lstStyle/>
          <a:p>
            <a:r>
              <a:rPr lang="en-US" sz="4400" dirty="0" smtClean="0"/>
              <a:t>Work </a:t>
            </a:r>
            <a:r>
              <a:rPr lang="en-US" sz="4400" dirty="0"/>
              <a:t>sponsored by the Wolfgang </a:t>
            </a:r>
            <a:r>
              <a:rPr lang="en-US" sz="4400" dirty="0" err="1"/>
              <a:t>Gentner</a:t>
            </a:r>
            <a:r>
              <a:rPr lang="en-US" sz="4400" dirty="0"/>
              <a:t> Programme of the Federal Ministry of Education and </a:t>
            </a:r>
            <a:r>
              <a:rPr lang="en-US" sz="4400" dirty="0" smtClean="0"/>
              <a:t>Research:</a:t>
            </a:r>
          </a:p>
          <a:p>
            <a:r>
              <a:rPr lang="en-US" sz="4400" dirty="0" smtClean="0">
                <a:solidFill>
                  <a:srgbClr val="3861AA"/>
                </a:solidFill>
                <a:hlinkClick r:id="rId6"/>
              </a:rPr>
              <a:t>http://cern.ch/gentner</a:t>
            </a:r>
            <a:endParaRPr lang="en-GB" sz="4400" dirty="0" err="1" smtClean="0">
              <a:solidFill>
                <a:srgbClr val="3861AA"/>
              </a:solidFill>
            </a:endParaRPr>
          </a:p>
        </p:txBody>
      </p:sp>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42440" y="41746680"/>
            <a:ext cx="2459348" cy="1979420"/>
          </a:xfrm>
          <a:prstGeom prst="rect">
            <a:avLst/>
          </a:prstGeom>
        </p:spPr>
      </p:pic>
      <p:sp>
        <p:nvSpPr>
          <p:cNvPr id="14" name="Rectangle 13"/>
          <p:cNvSpPr/>
          <p:nvPr/>
        </p:nvSpPr>
        <p:spPr>
          <a:xfrm>
            <a:off x="22651200" y="34452000"/>
            <a:ext cx="4909295" cy="56955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339950" y="34783103"/>
            <a:ext cx="3479708" cy="4870427"/>
          </a:xfrm>
          <a:prstGeom prst="rect">
            <a:avLst/>
          </a:prstGeom>
          <a:effectLst>
            <a:outerShdw blurRad="254000" dist="203200" dir="2700000" algn="tl" rotWithShape="0">
              <a:prstClr val="black">
                <a:alpha val="40000"/>
              </a:prstClr>
            </a:outerShdw>
          </a:effectLst>
        </p:spPr>
      </p:pic>
      <p:sp>
        <p:nvSpPr>
          <p:cNvPr id="12" name="TextBox 11"/>
          <p:cNvSpPr txBox="1"/>
          <p:nvPr/>
        </p:nvSpPr>
        <p:spPr>
          <a:xfrm>
            <a:off x="22651200" y="31775231"/>
            <a:ext cx="9388943" cy="2677656"/>
          </a:xfrm>
          <a:prstGeom prst="rect">
            <a:avLst/>
          </a:prstGeom>
          <a:noFill/>
        </p:spPr>
        <p:txBody>
          <a:bodyPr wrap="square" numCol="1" rtlCol="0">
            <a:spAutoFit/>
          </a:bodyPr>
          <a:lstStyle/>
          <a:p>
            <a:pPr algn="just"/>
            <a:r>
              <a:rPr lang="en-US" sz="2800" dirty="0">
                <a:solidFill>
                  <a:srgbClr val="3861AA"/>
                </a:solidFill>
              </a:rPr>
              <a:t>Wolfgang </a:t>
            </a:r>
            <a:r>
              <a:rPr lang="en-US" sz="2800" dirty="0" err="1">
                <a:solidFill>
                  <a:srgbClr val="3861AA"/>
                </a:solidFill>
              </a:rPr>
              <a:t>Gentner</a:t>
            </a:r>
            <a:r>
              <a:rPr lang="en-US" sz="2800" dirty="0">
                <a:solidFill>
                  <a:srgbClr val="3861AA"/>
                </a:solidFill>
              </a:rPr>
              <a:t> </a:t>
            </a:r>
            <a:r>
              <a:rPr lang="en-US" sz="2800" dirty="0"/>
              <a:t>(1906-1980) was a </a:t>
            </a:r>
            <a:r>
              <a:rPr lang="en-US" sz="2800" dirty="0">
                <a:solidFill>
                  <a:srgbClr val="3861AA"/>
                </a:solidFill>
              </a:rPr>
              <a:t>German nuclear physicist</a:t>
            </a:r>
            <a:r>
              <a:rPr lang="en-US" sz="2800" dirty="0"/>
              <a:t> with significant work in the fields of nuclear </a:t>
            </a:r>
            <a:r>
              <a:rPr lang="en-US" sz="2800" dirty="0" err="1"/>
              <a:t>photoeffect</a:t>
            </a:r>
            <a:r>
              <a:rPr lang="en-US" sz="2800" dirty="0"/>
              <a:t>, gamma radiation, biophysics and </a:t>
            </a:r>
            <a:r>
              <a:rPr lang="en-US" sz="2800" dirty="0" err="1" smtClean="0"/>
              <a:t>archae-ometry</a:t>
            </a:r>
            <a:r>
              <a:rPr lang="en-US" sz="2800" dirty="0"/>
              <a:t>. After 1951 he represented, together with Werner Heisenberg, (West) Germany in </a:t>
            </a:r>
            <a:r>
              <a:rPr lang="en-US" sz="2800" dirty="0" smtClean="0"/>
              <a:t>the negotiations leading to </a:t>
            </a:r>
            <a:r>
              <a:rPr lang="en-US" sz="2800" dirty="0"/>
              <a:t>the founding of </a:t>
            </a:r>
            <a:r>
              <a:rPr lang="en-US" sz="2800" dirty="0" smtClean="0"/>
              <a:t>CERN.</a:t>
            </a:r>
            <a:endParaRPr lang="en-GB" sz="2800" dirty="0" err="1" smtClean="0"/>
          </a:p>
        </p:txBody>
      </p:sp>
      <p:sp>
        <p:nvSpPr>
          <p:cNvPr id="21" name="TextBox 20"/>
          <p:cNvSpPr txBox="1"/>
          <p:nvPr/>
        </p:nvSpPr>
        <p:spPr>
          <a:xfrm>
            <a:off x="27561600" y="34450774"/>
            <a:ext cx="4479648" cy="5693866"/>
          </a:xfrm>
          <a:prstGeom prst="rect">
            <a:avLst/>
          </a:prstGeom>
          <a:noFill/>
        </p:spPr>
        <p:txBody>
          <a:bodyPr wrap="square" numCol="1" rtlCol="0">
            <a:spAutoFit/>
          </a:bodyPr>
          <a:lstStyle/>
          <a:p>
            <a:pPr algn="just"/>
            <a:r>
              <a:rPr lang="en-US" sz="2800" dirty="0" smtClean="0"/>
              <a:t>From </a:t>
            </a:r>
            <a:r>
              <a:rPr lang="en-US" sz="2800" dirty="0"/>
              <a:t>1954 to 1959 </a:t>
            </a:r>
            <a:r>
              <a:rPr lang="en-US" sz="2800" dirty="0" smtClean="0"/>
              <a:t>Wolfgang </a:t>
            </a:r>
            <a:r>
              <a:rPr lang="en-US" sz="2800" dirty="0" err="1"/>
              <a:t>Gentner</a:t>
            </a:r>
            <a:r>
              <a:rPr lang="en-US" sz="2800" dirty="0"/>
              <a:t> was </a:t>
            </a:r>
            <a:r>
              <a:rPr lang="en-US" sz="2800" dirty="0">
                <a:solidFill>
                  <a:srgbClr val="3861AA"/>
                </a:solidFill>
              </a:rPr>
              <a:t>Research Director and Director of the CERN </a:t>
            </a:r>
            <a:r>
              <a:rPr lang="en-US" sz="2800" dirty="0" smtClean="0">
                <a:solidFill>
                  <a:srgbClr val="3861AA"/>
                </a:solidFill>
              </a:rPr>
              <a:t>Synchrocyclotron </a:t>
            </a:r>
            <a:r>
              <a:rPr lang="en-US" sz="2800" dirty="0">
                <a:solidFill>
                  <a:srgbClr val="3861AA"/>
                </a:solidFill>
              </a:rPr>
              <a:t>D</a:t>
            </a:r>
            <a:r>
              <a:rPr lang="en-US" sz="2800" dirty="0" smtClean="0">
                <a:solidFill>
                  <a:srgbClr val="3861AA"/>
                </a:solidFill>
              </a:rPr>
              <a:t>ivision</a:t>
            </a:r>
            <a:r>
              <a:rPr lang="en-US" sz="2800" dirty="0"/>
              <a:t>. Later he initiated the CERN Fellowship </a:t>
            </a:r>
            <a:r>
              <a:rPr lang="en-US" sz="2800" dirty="0" smtClean="0"/>
              <a:t>Pro-</a:t>
            </a:r>
            <a:r>
              <a:rPr lang="en-US" sz="2800" dirty="0" err="1" smtClean="0"/>
              <a:t>gramme</a:t>
            </a:r>
            <a:r>
              <a:rPr lang="en-US" sz="2800" dirty="0" smtClean="0"/>
              <a:t> </a:t>
            </a:r>
            <a:r>
              <a:rPr lang="en-US" sz="2800" dirty="0"/>
              <a:t>for young </a:t>
            </a:r>
            <a:r>
              <a:rPr lang="en-US" sz="2800" dirty="0" smtClean="0"/>
              <a:t>post-docs, was </a:t>
            </a:r>
            <a:r>
              <a:rPr lang="en-US" sz="2800" dirty="0"/>
              <a:t>chair of the CERN Scientific Policy Committee and </a:t>
            </a:r>
            <a:r>
              <a:rPr lang="en-US" sz="2800" dirty="0">
                <a:solidFill>
                  <a:srgbClr val="3861AA"/>
                </a:solidFill>
              </a:rPr>
              <a:t>President of the CERN Council from 1972-74</a:t>
            </a:r>
            <a:r>
              <a:rPr lang="en-US" sz="2800" dirty="0"/>
              <a:t>.</a:t>
            </a:r>
            <a:endParaRPr lang="en-GB" sz="2800" dirty="0" err="1" smtClean="0"/>
          </a:p>
        </p:txBody>
      </p:sp>
      <p:sp>
        <p:nvSpPr>
          <p:cNvPr id="13" name="TextBox 12"/>
          <p:cNvSpPr txBox="1"/>
          <p:nvPr/>
        </p:nvSpPr>
        <p:spPr>
          <a:xfrm>
            <a:off x="22651200" y="30839109"/>
            <a:ext cx="9388943" cy="707885"/>
          </a:xfrm>
          <a:prstGeom prst="rect">
            <a:avLst/>
          </a:prstGeom>
          <a:solidFill>
            <a:srgbClr val="DDE6F4"/>
          </a:solidFill>
        </p:spPr>
        <p:txBody>
          <a:bodyPr wrap="square" rtlCol="0">
            <a:spAutoFit/>
          </a:bodyPr>
          <a:lstStyle/>
          <a:p>
            <a:pPr algn="ctr"/>
            <a:r>
              <a:rPr lang="en-US" sz="4000" b="1" dirty="0" smtClean="0"/>
              <a:t>Wolfgang </a:t>
            </a:r>
            <a:r>
              <a:rPr lang="en-US" sz="4000" b="1" dirty="0" err="1" smtClean="0"/>
              <a:t>Gentner</a:t>
            </a:r>
            <a:endParaRPr lang="en-GB" sz="4000" b="1" dirty="0" err="1" smtClean="0"/>
          </a:p>
        </p:txBody>
      </p:sp>
      <p:sp>
        <p:nvSpPr>
          <p:cNvPr id="28" name="TextBox 27"/>
          <p:cNvSpPr txBox="1"/>
          <p:nvPr/>
        </p:nvSpPr>
        <p:spPr>
          <a:xfrm>
            <a:off x="1005840" y="5361898"/>
            <a:ext cx="31041260" cy="3477875"/>
          </a:xfrm>
          <a:prstGeom prst="rect">
            <a:avLst/>
          </a:prstGeom>
          <a:solidFill>
            <a:srgbClr val="DDE6F4">
              <a:alpha val="80000"/>
            </a:srgbClr>
          </a:solidFill>
        </p:spPr>
        <p:txBody>
          <a:bodyPr wrap="square" numCol="1" rtlCol="0">
            <a:spAutoFit/>
          </a:bodyPr>
          <a:lstStyle/>
          <a:p>
            <a:pPr algn="ctr"/>
            <a:r>
              <a:rPr lang="en-US" sz="4400" dirty="0"/>
              <a:t>The </a:t>
            </a:r>
            <a:r>
              <a:rPr lang="en-US" sz="4400" dirty="0">
                <a:solidFill>
                  <a:srgbClr val="0070C0"/>
                </a:solidFill>
              </a:rPr>
              <a:t>German Federal Ministry of Education and Research (BMBF) </a:t>
            </a:r>
            <a:r>
              <a:rPr lang="en-US" sz="4400" dirty="0"/>
              <a:t>is supporting technical Doctoral Students from Germany at CERN for a period of up to 3 years (Wolfgang </a:t>
            </a:r>
            <a:r>
              <a:rPr lang="en-US" sz="4400" dirty="0" err="1"/>
              <a:t>Gentner</a:t>
            </a:r>
            <a:r>
              <a:rPr lang="en-US" sz="4400" dirty="0"/>
              <a:t> </a:t>
            </a:r>
            <a:r>
              <a:rPr lang="en-US" sz="4400" dirty="0" smtClean="0"/>
              <a:t>Scholarships). Goal </a:t>
            </a:r>
            <a:r>
              <a:rPr lang="en-US" sz="4400" dirty="0"/>
              <a:t>of the program is to train students from German universities in an international, world-class high-tech environment with close links to industry. The German Doctoral Student Programme is fully integrated into the general CERN Doctoral Student Programme under the same employment conditions, but funded by the BMBF. </a:t>
            </a:r>
            <a:r>
              <a:rPr lang="en-US" sz="4400" dirty="0" smtClean="0"/>
              <a:t>Additional funds are available to support </a:t>
            </a:r>
            <a:r>
              <a:rPr lang="en-US" sz="4400" dirty="0" smtClean="0"/>
              <a:t>students</a:t>
            </a:r>
            <a:r>
              <a:rPr lang="en-US" sz="4400" dirty="0" smtClean="0"/>
              <a:t>’ travelling to Germany</a:t>
            </a:r>
            <a:r>
              <a:rPr lang="en-US" sz="4400" dirty="0"/>
              <a:t>.</a:t>
            </a:r>
            <a:endParaRPr lang="en-GB" sz="4400" dirty="0" err="1" smtClean="0"/>
          </a:p>
        </p:txBody>
      </p:sp>
      <p:grpSp>
        <p:nvGrpSpPr>
          <p:cNvPr id="11" name="Group 10"/>
          <p:cNvGrpSpPr>
            <a:grpSpLocks noChangeAspect="1"/>
          </p:cNvGrpSpPr>
          <p:nvPr/>
        </p:nvGrpSpPr>
        <p:grpSpPr>
          <a:xfrm>
            <a:off x="709420" y="9887701"/>
            <a:ext cx="9900000" cy="11178412"/>
            <a:chOff x="846580" y="10116290"/>
            <a:chExt cx="10662300" cy="12039139"/>
          </a:xfrm>
          <a:effectLst>
            <a:outerShdw blurRad="254000" dist="203200" dir="2700000" algn="tl" rotWithShape="0">
              <a:prstClr val="black">
                <a:alpha val="40000"/>
              </a:prstClr>
            </a:outerShdw>
          </a:effectLst>
        </p:grpSpPr>
        <p:sp>
          <p:nvSpPr>
            <p:cNvPr id="29" name="Rectangle 28"/>
            <p:cNvSpPr/>
            <p:nvPr/>
          </p:nvSpPr>
          <p:spPr>
            <a:xfrm>
              <a:off x="846580" y="10116290"/>
              <a:ext cx="10662300" cy="12039139"/>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30" name="TextBox 29"/>
            <p:cNvSpPr txBox="1"/>
            <p:nvPr/>
          </p:nvSpPr>
          <p:spPr>
            <a:xfrm>
              <a:off x="1142999" y="10574708"/>
              <a:ext cx="10059319" cy="1425342"/>
            </a:xfrm>
            <a:prstGeom prst="rect">
              <a:avLst/>
            </a:prstGeom>
            <a:solidFill>
              <a:srgbClr val="DDE6F4"/>
            </a:solidFill>
          </p:spPr>
          <p:txBody>
            <a:bodyPr wrap="square" rtlCol="0">
              <a:spAutoFit/>
            </a:bodyPr>
            <a:lstStyle/>
            <a:p>
              <a:pPr algn="ctr"/>
              <a:r>
                <a:rPr lang="en-US" sz="4000" b="1" dirty="0" smtClean="0"/>
                <a:t>Key figures of the </a:t>
              </a:r>
              <a:r>
                <a:rPr lang="en-US" sz="4000" b="1" dirty="0" err="1" smtClean="0"/>
                <a:t>Gentner</a:t>
              </a:r>
              <a:r>
                <a:rPr lang="en-US" sz="4000" b="1" dirty="0" smtClean="0"/>
                <a:t> Programme</a:t>
              </a:r>
              <a:endParaRPr lang="en-GB" sz="4000" b="1" dirty="0" err="1" smtClean="0"/>
            </a:p>
          </p:txBody>
        </p:sp>
        <p:sp>
          <p:nvSpPr>
            <p:cNvPr id="31" name="TextBox 30"/>
            <p:cNvSpPr txBox="1"/>
            <p:nvPr/>
          </p:nvSpPr>
          <p:spPr>
            <a:xfrm>
              <a:off x="1142998" y="12256250"/>
              <a:ext cx="10059319" cy="9778515"/>
            </a:xfrm>
            <a:prstGeom prst="rect">
              <a:avLst/>
            </a:prstGeom>
            <a:solidFill>
              <a:srgbClr val="DDE6F4">
                <a:alpha val="80000"/>
              </a:srgbClr>
            </a:solidFill>
          </p:spPr>
          <p:txBody>
            <a:bodyPr wrap="square" numCol="1" rtlCol="0">
              <a:spAutoFit/>
            </a:bodyPr>
            <a:lstStyle/>
            <a:p>
              <a:pPr algn="just"/>
              <a:r>
                <a:rPr lang="en-US" sz="2800" dirty="0" smtClean="0"/>
                <a:t>The </a:t>
              </a:r>
              <a:r>
                <a:rPr lang="en-US" sz="2800" dirty="0" err="1" smtClean="0"/>
                <a:t>Gentner</a:t>
              </a:r>
              <a:r>
                <a:rPr lang="en-US" sz="2800" dirty="0" smtClean="0"/>
                <a:t> Programme is a three-party agreement between the </a:t>
              </a:r>
              <a:r>
                <a:rPr lang="en-US" sz="2800" dirty="0" smtClean="0">
                  <a:solidFill>
                    <a:srgbClr val="3861AA"/>
                  </a:solidFill>
                </a:rPr>
                <a:t>BMBF, CERN and DESY.</a:t>
              </a:r>
            </a:p>
            <a:p>
              <a:pPr algn="just"/>
              <a:endParaRPr lang="en-US" sz="1200" dirty="0"/>
            </a:p>
            <a:p>
              <a:pPr algn="just"/>
              <a:r>
                <a:rPr lang="en-US" sz="2800" dirty="0"/>
                <a:t>All doctoral students from </a:t>
              </a:r>
              <a:r>
                <a:rPr lang="en-US" sz="2800" dirty="0">
                  <a:solidFill>
                    <a:srgbClr val="3861AA"/>
                  </a:solidFill>
                </a:rPr>
                <a:t>EU Member States </a:t>
              </a:r>
              <a:r>
                <a:rPr lang="en-US" sz="2800" dirty="0"/>
                <a:t>registered at </a:t>
              </a:r>
              <a:r>
                <a:rPr lang="en-US" sz="2800" dirty="0">
                  <a:solidFill>
                    <a:srgbClr val="3861AA"/>
                  </a:solidFill>
                </a:rPr>
                <a:t>German </a:t>
              </a:r>
              <a:r>
                <a:rPr lang="en-US" sz="2800" dirty="0" smtClean="0">
                  <a:solidFill>
                    <a:srgbClr val="3861AA"/>
                  </a:solidFill>
                </a:rPr>
                <a:t>Universities</a:t>
              </a:r>
              <a:r>
                <a:rPr lang="en-US" sz="2800" dirty="0" smtClean="0">
                  <a:solidFill>
                    <a:srgbClr val="0070C0"/>
                  </a:solidFill>
                </a:rPr>
                <a:t> </a:t>
              </a:r>
              <a:r>
                <a:rPr lang="en-US" sz="2800" dirty="0"/>
                <a:t>are eligible to apply under this agreement</a:t>
              </a:r>
              <a:r>
                <a:rPr lang="en-US" sz="2800" dirty="0" smtClean="0"/>
                <a:t>.</a:t>
              </a:r>
            </a:p>
            <a:p>
              <a:pPr algn="just"/>
              <a:endParaRPr lang="en-US" sz="1200" dirty="0"/>
            </a:p>
            <a:p>
              <a:pPr algn="just"/>
              <a:r>
                <a:rPr lang="en-US" sz="2800" dirty="0" smtClean="0"/>
                <a:t>Breakdown of cost sharing:</a:t>
              </a:r>
            </a:p>
            <a:p>
              <a:pPr algn="just"/>
              <a:endParaRPr lang="en-US" sz="1200" dirty="0" smtClean="0"/>
            </a:p>
            <a:p>
              <a:pPr algn="just"/>
              <a:r>
                <a:rPr lang="en-US" sz="2800" u="sng" dirty="0" smtClean="0"/>
                <a:t>BMBF (</a:t>
              </a:r>
              <a:r>
                <a:rPr lang="en-US" sz="2800" u="sng" dirty="0" err="1" smtClean="0"/>
                <a:t>Gentner</a:t>
              </a:r>
              <a:r>
                <a:rPr lang="en-US" sz="2800" u="sng" dirty="0" smtClean="0"/>
                <a:t> Programme)</a:t>
              </a:r>
            </a:p>
            <a:p>
              <a:pPr marL="457200" indent="-457200" algn="just">
                <a:buFont typeface="Arial" panose="020B0604020202020204" pitchFamily="34" charset="0"/>
                <a:buChar char="•"/>
              </a:pPr>
              <a:r>
                <a:rPr lang="en-US" sz="2400" dirty="0" smtClean="0">
                  <a:solidFill>
                    <a:srgbClr val="3861AA"/>
                  </a:solidFill>
                </a:rPr>
                <a:t>Monthly </a:t>
              </a:r>
              <a:r>
                <a:rPr lang="en-US" sz="2400" dirty="0">
                  <a:solidFill>
                    <a:srgbClr val="3861AA"/>
                  </a:solidFill>
                </a:rPr>
                <a:t>subsistence </a:t>
              </a:r>
              <a:r>
                <a:rPr lang="en-US" sz="2400" dirty="0" smtClean="0"/>
                <a:t>allowances for up to </a:t>
              </a:r>
              <a:r>
                <a:rPr lang="en-US" sz="2400" dirty="0" smtClean="0">
                  <a:solidFill>
                    <a:srgbClr val="3861AA"/>
                  </a:solidFill>
                </a:rPr>
                <a:t>3 years </a:t>
              </a:r>
              <a:r>
                <a:rPr lang="en-US" sz="2400" dirty="0" smtClean="0"/>
                <a:t>stay at CERN</a:t>
              </a:r>
            </a:p>
            <a:p>
              <a:pPr marL="457200" indent="-457200" algn="just">
                <a:buFont typeface="Arial" panose="020B0604020202020204" pitchFamily="34" charset="0"/>
                <a:buChar char="•"/>
              </a:pPr>
              <a:r>
                <a:rPr lang="en-US" sz="2400" dirty="0" smtClean="0"/>
                <a:t>Travel </a:t>
              </a:r>
              <a:r>
                <a:rPr lang="en-US" sz="2400" dirty="0"/>
                <a:t>expenses for the doctoral students to travel back to their </a:t>
              </a:r>
              <a:r>
                <a:rPr lang="en-US" sz="2400" dirty="0">
                  <a:solidFill>
                    <a:srgbClr val="3861AA"/>
                  </a:solidFill>
                </a:rPr>
                <a:t>home </a:t>
              </a:r>
              <a:r>
                <a:rPr lang="en-US" sz="2400" dirty="0" smtClean="0">
                  <a:solidFill>
                    <a:srgbClr val="3861AA"/>
                  </a:solidFill>
                </a:rPr>
                <a:t>university</a:t>
              </a:r>
              <a:endParaRPr lang="en-US" sz="2400" dirty="0">
                <a:solidFill>
                  <a:srgbClr val="3861AA"/>
                </a:solidFill>
              </a:endParaRPr>
            </a:p>
            <a:p>
              <a:pPr marL="457200" indent="-457200" algn="just">
                <a:buFont typeface="Arial" panose="020B0604020202020204" pitchFamily="34" charset="0"/>
                <a:buChar char="•"/>
              </a:pPr>
              <a:r>
                <a:rPr lang="en-US" sz="2400" dirty="0" smtClean="0"/>
                <a:t>Travel expenses + fees </a:t>
              </a:r>
              <a:r>
                <a:rPr lang="en-US" sz="2400" dirty="0"/>
                <a:t>for the doctoral students to attend a suitable </a:t>
              </a:r>
              <a:r>
                <a:rPr lang="en-US" sz="2400" dirty="0">
                  <a:solidFill>
                    <a:srgbClr val="3861AA"/>
                  </a:solidFill>
                </a:rPr>
                <a:t>German national </a:t>
              </a:r>
              <a:r>
                <a:rPr lang="en-US" sz="2400" dirty="0" smtClean="0">
                  <a:solidFill>
                    <a:srgbClr val="3861AA"/>
                  </a:solidFill>
                </a:rPr>
                <a:t>symposium</a:t>
              </a:r>
            </a:p>
            <a:p>
              <a:pPr marL="457200" indent="-457200" algn="just">
                <a:buFont typeface="Arial" panose="020B0604020202020204" pitchFamily="34" charset="0"/>
                <a:buChar char="•"/>
              </a:pPr>
              <a:r>
                <a:rPr lang="en-US" sz="2400" dirty="0" smtClean="0">
                  <a:solidFill>
                    <a:srgbClr val="3861AA"/>
                  </a:solidFill>
                </a:rPr>
                <a:t>Travel expenses for supervisors </a:t>
              </a:r>
              <a:r>
                <a:rPr lang="en-US" sz="2400" dirty="0" smtClean="0"/>
                <a:t>for certain events (e.g. “</a:t>
              </a:r>
              <a:r>
                <a:rPr lang="en-US" sz="2400" dirty="0" err="1" smtClean="0"/>
                <a:t>Gentner</a:t>
              </a:r>
              <a:r>
                <a:rPr lang="en-US" sz="2400" dirty="0" smtClean="0"/>
                <a:t> Day”, thesis defense)</a:t>
              </a:r>
            </a:p>
            <a:p>
              <a:pPr algn="just"/>
              <a:endParaRPr lang="en-US" sz="1200" dirty="0" smtClean="0"/>
            </a:p>
            <a:p>
              <a:pPr algn="just"/>
              <a:r>
                <a:rPr lang="en-US" sz="2800" u="sng" dirty="0" smtClean="0"/>
                <a:t>CERN</a:t>
              </a:r>
            </a:p>
            <a:p>
              <a:pPr marL="457200" indent="-457200" algn="just">
                <a:buFont typeface="Arial" panose="020B0604020202020204" pitchFamily="34" charset="0"/>
                <a:buChar char="•"/>
              </a:pPr>
              <a:r>
                <a:rPr lang="en-US" sz="2400" dirty="0"/>
                <a:t>M</a:t>
              </a:r>
              <a:r>
                <a:rPr lang="en-US" sz="2400" dirty="0" smtClean="0"/>
                <a:t>iscellaneous </a:t>
              </a:r>
              <a:r>
                <a:rPr lang="en-US" sz="2400" dirty="0" smtClean="0">
                  <a:solidFill>
                    <a:srgbClr val="3861AA"/>
                  </a:solidFill>
                </a:rPr>
                <a:t>integration costs </a:t>
              </a:r>
              <a:r>
                <a:rPr lang="en-US" sz="2400" dirty="0" smtClean="0"/>
                <a:t>(travel to/from CERN upon contract start/termination, language course, work equipment)</a:t>
              </a:r>
            </a:p>
            <a:p>
              <a:pPr marL="457200" indent="-457200" algn="just">
                <a:buFont typeface="Arial" panose="020B0604020202020204" pitchFamily="34" charset="0"/>
                <a:buChar char="•"/>
              </a:pPr>
              <a:r>
                <a:rPr lang="en-US" sz="2400" dirty="0" smtClean="0"/>
                <a:t>Travel expenses + fees for </a:t>
              </a:r>
              <a:r>
                <a:rPr lang="en-US" sz="2400" dirty="0"/>
                <a:t>the doctoral students to attend an </a:t>
              </a:r>
              <a:r>
                <a:rPr lang="en-US" sz="2400" dirty="0">
                  <a:solidFill>
                    <a:srgbClr val="3861AA"/>
                  </a:solidFill>
                </a:rPr>
                <a:t>international conference or workshop </a:t>
              </a:r>
              <a:r>
                <a:rPr lang="en-US" sz="2400" dirty="0"/>
                <a:t>to present their work </a:t>
              </a:r>
              <a:r>
                <a:rPr lang="en-US" sz="2400" dirty="0" smtClean="0"/>
                <a:t>results</a:t>
              </a:r>
            </a:p>
            <a:p>
              <a:pPr marL="457200" indent="-457200" algn="just">
                <a:buFont typeface="Arial" panose="020B0604020202020204" pitchFamily="34" charset="0"/>
                <a:buChar char="•"/>
              </a:pPr>
              <a:r>
                <a:rPr lang="en-US" sz="2400" dirty="0" smtClean="0">
                  <a:solidFill>
                    <a:srgbClr val="3861AA"/>
                  </a:solidFill>
                </a:rPr>
                <a:t>Invitation </a:t>
              </a:r>
              <a:r>
                <a:rPr lang="en-US" sz="2400" dirty="0">
                  <a:solidFill>
                    <a:srgbClr val="3861AA"/>
                  </a:solidFill>
                </a:rPr>
                <a:t>of the university </a:t>
              </a:r>
              <a:r>
                <a:rPr lang="en-US" sz="2400" dirty="0" smtClean="0">
                  <a:solidFill>
                    <a:srgbClr val="3861AA"/>
                  </a:solidFill>
                </a:rPr>
                <a:t>supervisor</a:t>
              </a:r>
              <a:r>
                <a:rPr lang="en-US" sz="2400" dirty="0" smtClean="0"/>
                <a:t> to CERN</a:t>
              </a:r>
              <a:endParaRPr lang="en-GB" sz="2400" dirty="0" err="1" smtClean="0"/>
            </a:p>
          </p:txBody>
        </p:sp>
      </p:grpSp>
      <p:grpSp>
        <p:nvGrpSpPr>
          <p:cNvPr id="19" name="Group 18"/>
          <p:cNvGrpSpPr>
            <a:grpSpLocks noChangeAspect="1"/>
          </p:cNvGrpSpPr>
          <p:nvPr/>
        </p:nvGrpSpPr>
        <p:grpSpPr>
          <a:xfrm>
            <a:off x="709420" y="21708000"/>
            <a:ext cx="9900000" cy="18432000"/>
            <a:chOff x="846580" y="21185363"/>
            <a:chExt cx="10662300" cy="19851270"/>
          </a:xfrm>
          <a:effectLst>
            <a:outerShdw blurRad="254000" dist="203200" dir="2700000" algn="tl" rotWithShape="0">
              <a:prstClr val="black">
                <a:alpha val="40000"/>
              </a:prstClr>
            </a:outerShdw>
          </a:effectLst>
        </p:grpSpPr>
        <p:sp>
          <p:nvSpPr>
            <p:cNvPr id="33" name="Rectangle 32"/>
            <p:cNvSpPr/>
            <p:nvPr/>
          </p:nvSpPr>
          <p:spPr>
            <a:xfrm>
              <a:off x="846580" y="21185363"/>
              <a:ext cx="10662300" cy="1985127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pic>
          <p:nvPicPr>
            <p:cNvPr id="4" name="Picture 3"/>
            <p:cNvPicPr>
              <a:picLocks noChangeAspect="1"/>
            </p:cNvPicPr>
            <p:nvPr/>
          </p:nvPicPr>
          <p:blipFill rotWithShape="1">
            <a:blip r:embed="rId9" cstate="print">
              <a:extLst>
                <a:ext uri="{28A0092B-C50C-407E-A947-70E740481C1C}">
                  <a14:useLocalDpi xmlns:a14="http://schemas.microsoft.com/office/drawing/2010/main" val="0"/>
                </a:ext>
              </a:extLst>
            </a:blip>
            <a:srcRect t="10468"/>
            <a:stretch/>
          </p:blipFill>
          <p:spPr>
            <a:xfrm>
              <a:off x="1143000" y="23708268"/>
              <a:ext cx="10059318" cy="6844350"/>
            </a:xfrm>
            <a:prstGeom prst="rect">
              <a:avLst/>
            </a:prstGeom>
            <a:effectLst>
              <a:outerShdw blurRad="254000" dist="203200" dir="2700000" algn="tl" rotWithShape="0">
                <a:prstClr val="black">
                  <a:alpha val="40000"/>
                </a:prstClr>
              </a:outerShdw>
            </a:effectLst>
          </p:spPr>
        </p:pic>
        <p:pic>
          <p:nvPicPr>
            <p:cNvPr id="5" name="Picture 4"/>
            <p:cNvPicPr>
              <a:picLocks noChangeAspect="1"/>
            </p:cNvPicPr>
            <p:nvPr/>
          </p:nvPicPr>
          <p:blipFill rotWithShape="1">
            <a:blip r:embed="rId10" cstate="print">
              <a:extLst>
                <a:ext uri="{28A0092B-C50C-407E-A947-70E740481C1C}">
                  <a14:useLocalDpi xmlns:a14="http://schemas.microsoft.com/office/drawing/2010/main" val="0"/>
                </a:ext>
              </a:extLst>
            </a:blip>
            <a:srcRect t="10248"/>
            <a:stretch/>
          </p:blipFill>
          <p:spPr>
            <a:xfrm>
              <a:off x="1143001" y="31378359"/>
              <a:ext cx="10059318" cy="6861182"/>
            </a:xfrm>
            <a:prstGeom prst="rect">
              <a:avLst/>
            </a:prstGeom>
            <a:effectLst>
              <a:outerShdw blurRad="254000" dist="203200" dir="2700000" algn="tl" rotWithShape="0">
                <a:prstClr val="black">
                  <a:alpha val="40000"/>
                </a:prstClr>
              </a:outerShdw>
            </a:effectLst>
          </p:spPr>
        </p:pic>
        <p:sp>
          <p:nvSpPr>
            <p:cNvPr id="32" name="TextBox 31"/>
            <p:cNvSpPr txBox="1"/>
            <p:nvPr/>
          </p:nvSpPr>
          <p:spPr>
            <a:xfrm>
              <a:off x="1142999" y="21515306"/>
              <a:ext cx="10059319" cy="1425344"/>
            </a:xfrm>
            <a:prstGeom prst="rect">
              <a:avLst/>
            </a:prstGeom>
            <a:solidFill>
              <a:srgbClr val="DDE6F4"/>
            </a:solidFill>
          </p:spPr>
          <p:txBody>
            <a:bodyPr wrap="square" rtlCol="0">
              <a:spAutoFit/>
            </a:bodyPr>
            <a:lstStyle/>
            <a:p>
              <a:pPr algn="ctr"/>
              <a:r>
                <a:rPr lang="en-US" sz="4000" b="1" dirty="0" smtClean="0"/>
                <a:t>Whereabouts of former </a:t>
              </a:r>
              <a:r>
                <a:rPr lang="en-US" sz="4000" b="1" dirty="0" err="1" smtClean="0"/>
                <a:t>Gentner</a:t>
              </a:r>
              <a:r>
                <a:rPr lang="en-US" sz="4000" b="1" dirty="0" smtClean="0"/>
                <a:t> Doctoral Students</a:t>
              </a:r>
              <a:endParaRPr lang="en-GB" sz="4000" b="1" dirty="0" err="1" smtClean="0"/>
            </a:p>
          </p:txBody>
        </p:sp>
        <p:sp>
          <p:nvSpPr>
            <p:cNvPr id="35" name="TextBox 34"/>
            <p:cNvSpPr txBox="1"/>
            <p:nvPr/>
          </p:nvSpPr>
          <p:spPr>
            <a:xfrm>
              <a:off x="1144887" y="30854953"/>
              <a:ext cx="10059319" cy="563508"/>
            </a:xfrm>
            <a:prstGeom prst="rect">
              <a:avLst/>
            </a:prstGeom>
            <a:solidFill>
              <a:srgbClr val="DDE6F4">
                <a:alpha val="80000"/>
              </a:srgbClr>
            </a:solidFill>
          </p:spPr>
          <p:txBody>
            <a:bodyPr wrap="square" numCol="1" rtlCol="0">
              <a:spAutoFit/>
            </a:bodyPr>
            <a:lstStyle/>
            <a:p>
              <a:pPr algn="ctr"/>
              <a:r>
                <a:rPr lang="en-US" sz="2800" dirty="0" smtClean="0"/>
                <a:t>Present employment</a:t>
              </a:r>
              <a:endParaRPr lang="en-GB" sz="2800" dirty="0" err="1" smtClean="0"/>
            </a:p>
          </p:txBody>
        </p:sp>
        <p:sp>
          <p:nvSpPr>
            <p:cNvPr id="36" name="TextBox 35"/>
            <p:cNvSpPr txBox="1"/>
            <p:nvPr/>
          </p:nvSpPr>
          <p:spPr>
            <a:xfrm>
              <a:off x="1142998" y="38590419"/>
              <a:ext cx="10059319" cy="2154591"/>
            </a:xfrm>
            <a:prstGeom prst="rect">
              <a:avLst/>
            </a:prstGeom>
            <a:solidFill>
              <a:srgbClr val="DDE6F4">
                <a:alpha val="80000"/>
              </a:srgbClr>
            </a:solidFill>
          </p:spPr>
          <p:txBody>
            <a:bodyPr wrap="square" numCol="1" rtlCol="0">
              <a:spAutoFit/>
            </a:bodyPr>
            <a:lstStyle/>
            <a:p>
              <a:pPr algn="just"/>
              <a:r>
                <a:rPr lang="en-US" sz="2800" dirty="0" smtClean="0"/>
                <a:t>About </a:t>
              </a:r>
              <a:r>
                <a:rPr lang="en-US" sz="2800" dirty="0" smtClean="0">
                  <a:solidFill>
                    <a:srgbClr val="3861AA"/>
                  </a:solidFill>
                </a:rPr>
                <a:t>two-thirds</a:t>
              </a:r>
              <a:r>
                <a:rPr lang="en-US" sz="2800" dirty="0" smtClean="0"/>
                <a:t> of all former </a:t>
              </a:r>
              <a:r>
                <a:rPr lang="en-US" sz="2800" dirty="0" err="1" smtClean="0"/>
                <a:t>Gentner</a:t>
              </a:r>
              <a:r>
                <a:rPr lang="en-US" sz="2800" dirty="0" smtClean="0"/>
                <a:t> Doctoral Students </a:t>
              </a:r>
              <a:r>
                <a:rPr lang="en-US" sz="2800" dirty="0" smtClean="0">
                  <a:solidFill>
                    <a:srgbClr val="3861AA"/>
                  </a:solidFill>
                </a:rPr>
                <a:t>became CERN Fellows </a:t>
              </a:r>
              <a:r>
                <a:rPr lang="en-US" sz="2800" dirty="0" smtClean="0"/>
                <a:t>as their first employment.</a:t>
              </a:r>
            </a:p>
            <a:p>
              <a:pPr algn="just"/>
              <a:endParaRPr lang="en-US" sz="1200" dirty="0"/>
            </a:p>
            <a:p>
              <a:pPr algn="just"/>
              <a:r>
                <a:rPr lang="en-US" sz="2800" dirty="0" smtClean="0"/>
                <a:t>Some are </a:t>
              </a:r>
              <a:r>
                <a:rPr lang="en-US" sz="2800" dirty="0" smtClean="0">
                  <a:solidFill>
                    <a:srgbClr val="3861AA"/>
                  </a:solidFill>
                </a:rPr>
                <a:t>CERN Staff </a:t>
              </a:r>
              <a:r>
                <a:rPr lang="en-US" sz="2800" dirty="0" smtClean="0"/>
                <a:t>and </a:t>
              </a:r>
              <a:r>
                <a:rPr lang="en-US" sz="2800" dirty="0"/>
                <a:t>a</a:t>
              </a:r>
              <a:r>
                <a:rPr lang="en-US" sz="2800" dirty="0" smtClean="0"/>
                <a:t>t present, </a:t>
              </a:r>
              <a:r>
                <a:rPr lang="en-US" sz="2800" dirty="0" smtClean="0">
                  <a:solidFill>
                    <a:srgbClr val="3861AA"/>
                  </a:solidFill>
                </a:rPr>
                <a:t>22% </a:t>
              </a:r>
              <a:r>
                <a:rPr lang="en-US" sz="2800" dirty="0" smtClean="0"/>
                <a:t>of the former students are</a:t>
              </a:r>
              <a:r>
                <a:rPr lang="en-US" sz="2800" dirty="0" smtClean="0">
                  <a:solidFill>
                    <a:srgbClr val="3861AA"/>
                  </a:solidFill>
                </a:rPr>
                <a:t> working in </a:t>
              </a:r>
              <a:r>
                <a:rPr lang="en-US" sz="2800" dirty="0">
                  <a:solidFill>
                    <a:srgbClr val="3861AA"/>
                  </a:solidFill>
                </a:rPr>
                <a:t>i</a:t>
              </a:r>
              <a:r>
                <a:rPr lang="en-US" sz="2800" dirty="0" smtClean="0">
                  <a:solidFill>
                    <a:srgbClr val="3861AA"/>
                  </a:solidFill>
                </a:rPr>
                <a:t>ndustry</a:t>
              </a:r>
              <a:r>
                <a:rPr lang="en-US" sz="2800" dirty="0" smtClean="0"/>
                <a:t>.</a:t>
              </a:r>
              <a:endParaRPr lang="en-GB" sz="2800" dirty="0" err="1" smtClean="0"/>
            </a:p>
          </p:txBody>
        </p:sp>
        <p:sp>
          <p:nvSpPr>
            <p:cNvPr id="34" name="TextBox 33"/>
            <p:cNvSpPr txBox="1"/>
            <p:nvPr/>
          </p:nvSpPr>
          <p:spPr>
            <a:xfrm>
              <a:off x="1142999" y="23169651"/>
              <a:ext cx="10059319" cy="563508"/>
            </a:xfrm>
            <a:prstGeom prst="rect">
              <a:avLst/>
            </a:prstGeom>
            <a:solidFill>
              <a:srgbClr val="DDE6F4">
                <a:alpha val="80000"/>
              </a:srgbClr>
            </a:solidFill>
          </p:spPr>
          <p:txBody>
            <a:bodyPr wrap="square" numCol="1" rtlCol="0">
              <a:spAutoFit/>
            </a:bodyPr>
            <a:lstStyle/>
            <a:p>
              <a:pPr algn="ctr"/>
              <a:r>
                <a:rPr lang="en-US" sz="2800" dirty="0" smtClean="0"/>
                <a:t>First employment</a:t>
              </a:r>
              <a:endParaRPr lang="en-GB" sz="2800" dirty="0" err="1" smtClean="0"/>
            </a:p>
          </p:txBody>
        </p:sp>
      </p:grpSp>
      <p:grpSp>
        <p:nvGrpSpPr>
          <p:cNvPr id="37" name="Group 36"/>
          <p:cNvGrpSpPr>
            <a:grpSpLocks noChangeAspect="1"/>
          </p:cNvGrpSpPr>
          <p:nvPr/>
        </p:nvGrpSpPr>
        <p:grpSpPr>
          <a:xfrm>
            <a:off x="11568599" y="9887700"/>
            <a:ext cx="9900000" cy="10332000"/>
            <a:chOff x="846580" y="10116289"/>
            <a:chExt cx="10662300" cy="11127554"/>
          </a:xfrm>
          <a:effectLst>
            <a:outerShdw blurRad="254000" dist="203200" dir="2700000" algn="tl" rotWithShape="0">
              <a:prstClr val="black">
                <a:alpha val="40000"/>
              </a:prstClr>
            </a:outerShdw>
          </a:effectLst>
        </p:grpSpPr>
        <p:sp>
          <p:nvSpPr>
            <p:cNvPr id="38" name="Rectangle 37"/>
            <p:cNvSpPr/>
            <p:nvPr/>
          </p:nvSpPr>
          <p:spPr>
            <a:xfrm>
              <a:off x="846580" y="10116289"/>
              <a:ext cx="10662300" cy="11127554"/>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pic>
          <p:nvPicPr>
            <p:cNvPr id="39" name="Picture 38"/>
            <p:cNvPicPr>
              <a:picLocks noChangeAspect="1"/>
            </p:cNvPicPr>
            <p:nvPr/>
          </p:nvPicPr>
          <p:blipFill rotWithShape="1">
            <a:blip r:embed="rId11" cstate="print">
              <a:extLst>
                <a:ext uri="{28A0092B-C50C-407E-A947-70E740481C1C}">
                  <a14:useLocalDpi xmlns:a14="http://schemas.microsoft.com/office/drawing/2010/main" val="0"/>
                </a:ext>
              </a:extLst>
            </a:blip>
            <a:srcRect t="10065"/>
            <a:stretch/>
          </p:blipFill>
          <p:spPr>
            <a:xfrm>
              <a:off x="1143187" y="12258117"/>
              <a:ext cx="10058400" cy="6833883"/>
            </a:xfrm>
            <a:prstGeom prst="rect">
              <a:avLst/>
            </a:prstGeom>
            <a:effectLst>
              <a:outerShdw blurRad="254000" dist="203200" dir="2700000" algn="tl" rotWithShape="0">
                <a:prstClr val="black">
                  <a:alpha val="40000"/>
                </a:prstClr>
              </a:outerShdw>
            </a:effectLst>
          </p:spPr>
        </p:pic>
        <p:sp>
          <p:nvSpPr>
            <p:cNvPr id="40" name="TextBox 39"/>
            <p:cNvSpPr txBox="1"/>
            <p:nvPr/>
          </p:nvSpPr>
          <p:spPr>
            <a:xfrm>
              <a:off x="1142999" y="10574708"/>
              <a:ext cx="10059319" cy="1425342"/>
            </a:xfrm>
            <a:prstGeom prst="rect">
              <a:avLst/>
            </a:prstGeom>
            <a:solidFill>
              <a:srgbClr val="DDE6F4"/>
            </a:solidFill>
          </p:spPr>
          <p:txBody>
            <a:bodyPr wrap="square" rtlCol="0">
              <a:spAutoFit/>
            </a:bodyPr>
            <a:lstStyle/>
            <a:p>
              <a:pPr algn="ctr"/>
              <a:r>
                <a:rPr lang="en-US" sz="4000" b="1" dirty="0" smtClean="0"/>
                <a:t>Evolution of Technical Doctoral Students from Germany since 2007</a:t>
              </a:r>
              <a:endParaRPr lang="en-GB" sz="4000" b="1" dirty="0" err="1" smtClean="0"/>
            </a:p>
          </p:txBody>
        </p:sp>
        <p:sp>
          <p:nvSpPr>
            <p:cNvPr id="41" name="TextBox 40"/>
            <p:cNvSpPr txBox="1"/>
            <p:nvPr/>
          </p:nvSpPr>
          <p:spPr>
            <a:xfrm>
              <a:off x="1142999" y="19434807"/>
              <a:ext cx="10059319" cy="1491638"/>
            </a:xfrm>
            <a:prstGeom prst="rect">
              <a:avLst/>
            </a:prstGeom>
            <a:solidFill>
              <a:srgbClr val="DDE6F4">
                <a:alpha val="80000"/>
              </a:srgbClr>
            </a:solidFill>
          </p:spPr>
          <p:txBody>
            <a:bodyPr wrap="square" numCol="1" rtlCol="0">
              <a:spAutoFit/>
            </a:bodyPr>
            <a:lstStyle/>
            <a:p>
              <a:pPr algn="just"/>
              <a:r>
                <a:rPr lang="en-US" sz="2800" dirty="0" smtClean="0"/>
                <a:t>Between </a:t>
              </a:r>
              <a:r>
                <a:rPr lang="en-US" sz="2800" dirty="0" smtClean="0">
                  <a:solidFill>
                    <a:srgbClr val="3861AA"/>
                  </a:solidFill>
                </a:rPr>
                <a:t>30 and 40 Doctoral Students per year </a:t>
              </a:r>
              <a:r>
                <a:rPr lang="en-US" sz="2800" dirty="0" smtClean="0"/>
                <a:t>are funded by the </a:t>
              </a:r>
              <a:r>
                <a:rPr lang="en-US" sz="2800" dirty="0" err="1" smtClean="0"/>
                <a:t>Gentner</a:t>
              </a:r>
              <a:r>
                <a:rPr lang="en-US" sz="2800" dirty="0" smtClean="0"/>
                <a:t> Programme through the BMBF. </a:t>
              </a:r>
              <a:r>
                <a:rPr lang="en-US" sz="2800" dirty="0" smtClean="0">
                  <a:solidFill>
                    <a:srgbClr val="3861AA"/>
                  </a:solidFill>
                </a:rPr>
                <a:t>About one-third of them are female students</a:t>
              </a:r>
              <a:r>
                <a:rPr lang="en-US" sz="2800" dirty="0" smtClean="0"/>
                <a:t>.</a:t>
              </a:r>
              <a:endParaRPr lang="en-GB" sz="2800" dirty="0" err="1" smtClean="0"/>
            </a:p>
          </p:txBody>
        </p:sp>
      </p:grpSp>
      <p:grpSp>
        <p:nvGrpSpPr>
          <p:cNvPr id="42" name="Group 41"/>
          <p:cNvGrpSpPr>
            <a:grpSpLocks noChangeAspect="1"/>
          </p:cNvGrpSpPr>
          <p:nvPr/>
        </p:nvGrpSpPr>
        <p:grpSpPr>
          <a:xfrm>
            <a:off x="22375700" y="9887701"/>
            <a:ext cx="9900000" cy="10674602"/>
            <a:chOff x="846580" y="10116290"/>
            <a:chExt cx="10662300" cy="11496525"/>
          </a:xfrm>
          <a:effectLst>
            <a:outerShdw blurRad="254000" dist="203200" dir="2700000" algn="tl" rotWithShape="0">
              <a:prstClr val="black">
                <a:alpha val="40000"/>
              </a:prstClr>
            </a:outerShdw>
          </a:effectLst>
        </p:grpSpPr>
        <p:sp>
          <p:nvSpPr>
            <p:cNvPr id="43" name="Rectangle 42"/>
            <p:cNvSpPr/>
            <p:nvPr/>
          </p:nvSpPr>
          <p:spPr>
            <a:xfrm>
              <a:off x="846580" y="10116290"/>
              <a:ext cx="10662300" cy="11496525"/>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45" name="TextBox 44"/>
            <p:cNvSpPr txBox="1"/>
            <p:nvPr/>
          </p:nvSpPr>
          <p:spPr>
            <a:xfrm>
              <a:off x="1142999" y="10574708"/>
              <a:ext cx="10059319" cy="1425342"/>
            </a:xfrm>
            <a:prstGeom prst="rect">
              <a:avLst/>
            </a:prstGeom>
            <a:solidFill>
              <a:srgbClr val="DDE6F4"/>
            </a:solidFill>
          </p:spPr>
          <p:txBody>
            <a:bodyPr wrap="square" rtlCol="0">
              <a:spAutoFit/>
            </a:bodyPr>
            <a:lstStyle/>
            <a:p>
              <a:pPr algn="ctr"/>
              <a:r>
                <a:rPr lang="en-US" sz="4000" b="1" dirty="0" smtClean="0"/>
                <a:t>Thesis Topics of active and former </a:t>
              </a:r>
              <a:r>
                <a:rPr lang="en-US" sz="4000" b="1" dirty="0" err="1" smtClean="0"/>
                <a:t>Gentner</a:t>
              </a:r>
              <a:r>
                <a:rPr lang="en-US" sz="4000" b="1" dirty="0" smtClean="0"/>
                <a:t> Doctoral Students</a:t>
              </a:r>
              <a:endParaRPr lang="en-GB" sz="4000" b="1" dirty="0" err="1" smtClean="0"/>
            </a:p>
          </p:txBody>
        </p:sp>
        <p:sp>
          <p:nvSpPr>
            <p:cNvPr id="46" name="TextBox 45"/>
            <p:cNvSpPr txBox="1"/>
            <p:nvPr/>
          </p:nvSpPr>
          <p:spPr>
            <a:xfrm>
              <a:off x="1142999" y="18813395"/>
              <a:ext cx="10059319" cy="2419780"/>
            </a:xfrm>
            <a:prstGeom prst="rect">
              <a:avLst/>
            </a:prstGeom>
            <a:solidFill>
              <a:srgbClr val="DDE6F4">
                <a:alpha val="80000"/>
              </a:srgbClr>
            </a:solidFill>
          </p:spPr>
          <p:txBody>
            <a:bodyPr wrap="square" numCol="1" rtlCol="0">
              <a:spAutoFit/>
            </a:bodyPr>
            <a:lstStyle/>
            <a:p>
              <a:pPr algn="just"/>
              <a:r>
                <a:rPr lang="en-US" sz="2800" dirty="0" smtClean="0"/>
                <a:t>The majority of students work in the fields of </a:t>
              </a:r>
              <a:r>
                <a:rPr lang="en-US" sz="2800" dirty="0" smtClean="0">
                  <a:solidFill>
                    <a:srgbClr val="3861AA"/>
                  </a:solidFill>
                </a:rPr>
                <a:t>instrumentation, accelerator technology and computing</a:t>
              </a:r>
              <a:r>
                <a:rPr lang="en-US" sz="2800" dirty="0" smtClean="0"/>
                <a:t>. Among the remaining fields are also </a:t>
              </a:r>
              <a:r>
                <a:rPr lang="en-US" sz="2800" dirty="0" smtClean="0">
                  <a:solidFill>
                    <a:srgbClr val="3861AA"/>
                  </a:solidFill>
                </a:rPr>
                <a:t>library science and physics teaching</a:t>
              </a:r>
              <a:r>
                <a:rPr lang="en-US" sz="2800" dirty="0" smtClean="0"/>
                <a:t> indicating the wide range of topics of the </a:t>
              </a:r>
              <a:r>
                <a:rPr lang="en-US" sz="2800" dirty="0" err="1" smtClean="0"/>
                <a:t>Gentner</a:t>
              </a:r>
              <a:r>
                <a:rPr lang="en-US" sz="2800" dirty="0" smtClean="0"/>
                <a:t> </a:t>
              </a:r>
              <a:r>
                <a:rPr lang="en-US" sz="2800" dirty="0" err="1" smtClean="0"/>
                <a:t>Programme</a:t>
              </a:r>
              <a:r>
                <a:rPr lang="en-US" sz="2800" dirty="0" smtClean="0"/>
                <a:t>.</a:t>
              </a:r>
              <a:endParaRPr lang="en-GB" sz="2800" dirty="0" err="1" smtClean="0"/>
            </a:p>
          </p:txBody>
        </p:sp>
      </p:grpSp>
      <p:pic>
        <p:nvPicPr>
          <p:cNvPr id="6" name="Picture 5"/>
          <p:cNvPicPr>
            <a:picLocks noChangeAspect="1"/>
          </p:cNvPicPr>
          <p:nvPr/>
        </p:nvPicPr>
        <p:blipFill rotWithShape="1">
          <a:blip r:embed="rId12" cstate="print">
            <a:extLst>
              <a:ext uri="{28A0092B-C50C-407E-A947-70E740481C1C}">
                <a14:useLocalDpi xmlns:a14="http://schemas.microsoft.com/office/drawing/2010/main" val="0"/>
              </a:ext>
            </a:extLst>
          </a:blip>
          <a:srcRect t="12185"/>
          <a:stretch/>
        </p:blipFill>
        <p:spPr>
          <a:xfrm>
            <a:off x="22651200" y="11876400"/>
            <a:ext cx="9338400" cy="5868876"/>
          </a:xfrm>
          <a:prstGeom prst="rect">
            <a:avLst/>
          </a:prstGeom>
          <a:effectLst>
            <a:outerShdw blurRad="254000" dist="203200" dir="2700000" algn="tl" rotWithShape="0">
              <a:prstClr val="black">
                <a:alpha val="40000"/>
              </a:prstClr>
            </a:outerShdw>
          </a:effectLst>
        </p:spPr>
      </p:pic>
      <p:grpSp>
        <p:nvGrpSpPr>
          <p:cNvPr id="2" name="Group 1"/>
          <p:cNvGrpSpPr/>
          <p:nvPr/>
        </p:nvGrpSpPr>
        <p:grpSpPr>
          <a:xfrm>
            <a:off x="11570400" y="20700000"/>
            <a:ext cx="9900000" cy="10404000"/>
            <a:chOff x="11701807" y="21270960"/>
            <a:chExt cx="9900000" cy="10404000"/>
          </a:xfrm>
          <a:effectLst>
            <a:outerShdw blurRad="254000" dist="203200" dir="2700000" algn="tl" rotWithShape="0">
              <a:prstClr val="black">
                <a:alpha val="40000"/>
              </a:prstClr>
            </a:outerShdw>
          </a:effectLst>
        </p:grpSpPr>
        <p:sp>
          <p:nvSpPr>
            <p:cNvPr id="47" name="Rectangle 46"/>
            <p:cNvSpPr/>
            <p:nvPr/>
          </p:nvSpPr>
          <p:spPr>
            <a:xfrm>
              <a:off x="11701807" y="21270960"/>
              <a:ext cx="9900000" cy="104040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49" name="TextBox 48"/>
            <p:cNvSpPr txBox="1"/>
            <p:nvPr/>
          </p:nvSpPr>
          <p:spPr>
            <a:xfrm>
              <a:off x="11975407" y="21620451"/>
              <a:ext cx="9340129" cy="1323439"/>
            </a:xfrm>
            <a:prstGeom prst="rect">
              <a:avLst/>
            </a:prstGeom>
            <a:solidFill>
              <a:srgbClr val="DDE6F4"/>
            </a:solidFill>
          </p:spPr>
          <p:txBody>
            <a:bodyPr wrap="square" rtlCol="0">
              <a:spAutoFit/>
            </a:bodyPr>
            <a:lstStyle/>
            <a:p>
              <a:pPr algn="ctr"/>
              <a:r>
                <a:rPr lang="en-US" sz="4000" b="1" dirty="0" smtClean="0"/>
                <a:t>Home Universities of active and former </a:t>
              </a:r>
              <a:r>
                <a:rPr lang="en-US" sz="4000" b="1" dirty="0" err="1" smtClean="0"/>
                <a:t>Gentner</a:t>
              </a:r>
              <a:r>
                <a:rPr lang="en-US" sz="4000" b="1" dirty="0" smtClean="0"/>
                <a:t> Doctoral Students</a:t>
              </a:r>
              <a:endParaRPr lang="en-GB" sz="4000" b="1" dirty="0" err="1" smtClean="0"/>
            </a:p>
          </p:txBody>
        </p:sp>
        <p:sp>
          <p:nvSpPr>
            <p:cNvPr id="50" name="TextBox 49"/>
            <p:cNvSpPr txBox="1"/>
            <p:nvPr/>
          </p:nvSpPr>
          <p:spPr>
            <a:xfrm>
              <a:off x="11975407" y="30018960"/>
              <a:ext cx="9340129" cy="1384995"/>
            </a:xfrm>
            <a:prstGeom prst="rect">
              <a:avLst/>
            </a:prstGeom>
            <a:solidFill>
              <a:srgbClr val="DDE6F4">
                <a:alpha val="80000"/>
              </a:srgbClr>
            </a:solidFill>
          </p:spPr>
          <p:txBody>
            <a:bodyPr wrap="square" numCol="1" rtlCol="0">
              <a:spAutoFit/>
            </a:bodyPr>
            <a:lstStyle/>
            <a:p>
              <a:pPr algn="just"/>
              <a:r>
                <a:rPr lang="en-US" sz="2800" dirty="0" smtClean="0"/>
                <a:t>Students come from </a:t>
              </a:r>
              <a:r>
                <a:rPr lang="en-US" sz="2800" dirty="0" smtClean="0">
                  <a:solidFill>
                    <a:srgbClr val="3861AA"/>
                  </a:solidFill>
                </a:rPr>
                <a:t>29 universities all across Germany</a:t>
              </a:r>
              <a:r>
                <a:rPr lang="en-US" sz="2800" dirty="0" smtClean="0"/>
                <a:t>. </a:t>
              </a:r>
              <a:r>
                <a:rPr lang="en-US" sz="2800" dirty="0" smtClean="0">
                  <a:solidFill>
                    <a:srgbClr val="3861AA"/>
                  </a:solidFill>
                </a:rPr>
                <a:t>New ties were established </a:t>
              </a:r>
              <a:r>
                <a:rPr lang="en-US" sz="2800" dirty="0" smtClean="0"/>
                <a:t>with university groups, who never had any contacts with CERN before.</a:t>
              </a:r>
              <a:endParaRPr lang="en-GB" sz="2800" dirty="0" err="1" smtClean="0"/>
            </a:p>
          </p:txBody>
        </p:sp>
        <p:pic>
          <p:nvPicPr>
            <p:cNvPr id="7" name="Picture 6"/>
            <p:cNvPicPr>
              <a:picLocks noChangeAspect="1"/>
            </p:cNvPicPr>
            <p:nvPr/>
          </p:nvPicPr>
          <p:blipFill rotWithShape="1">
            <a:blip r:embed="rId13" cstate="print">
              <a:extLst>
                <a:ext uri="{28A0092B-C50C-407E-A947-70E740481C1C}">
                  <a14:useLocalDpi xmlns:a14="http://schemas.microsoft.com/office/drawing/2010/main" val="0"/>
                </a:ext>
              </a:extLst>
            </a:blip>
            <a:srcRect t="12211"/>
            <a:stretch/>
          </p:blipFill>
          <p:spPr>
            <a:xfrm>
              <a:off x="11975407" y="23214960"/>
              <a:ext cx="9338400" cy="6512904"/>
            </a:xfrm>
            <a:prstGeom prst="rect">
              <a:avLst/>
            </a:prstGeom>
            <a:effectLst>
              <a:outerShdw blurRad="254000" dist="203200" dir="2700000" algn="tl" rotWithShape="0">
                <a:prstClr val="black">
                  <a:alpha val="40000"/>
                </a:prstClr>
              </a:outerShdw>
            </a:effectLst>
          </p:spPr>
        </p:pic>
      </p:grpSp>
      <p:grpSp>
        <p:nvGrpSpPr>
          <p:cNvPr id="67" name="Group 66"/>
          <p:cNvGrpSpPr/>
          <p:nvPr/>
        </p:nvGrpSpPr>
        <p:grpSpPr>
          <a:xfrm>
            <a:off x="11564646" y="31572000"/>
            <a:ext cx="9900000" cy="9036000"/>
            <a:chOff x="11701806" y="32257065"/>
            <a:chExt cx="9900000" cy="9036000"/>
          </a:xfrm>
          <a:effectLst>
            <a:outerShdw blurRad="254000" dist="203200" dir="2700000" algn="tl" rotWithShape="0">
              <a:prstClr val="black">
                <a:alpha val="40000"/>
              </a:prstClr>
            </a:outerShdw>
          </a:effectLst>
        </p:grpSpPr>
        <p:sp>
          <p:nvSpPr>
            <p:cNvPr id="52" name="Rectangle 51"/>
            <p:cNvSpPr/>
            <p:nvPr/>
          </p:nvSpPr>
          <p:spPr>
            <a:xfrm>
              <a:off x="11701806" y="32257065"/>
              <a:ext cx="9900000" cy="90360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53" name="TextBox 52"/>
            <p:cNvSpPr txBox="1"/>
            <p:nvPr/>
          </p:nvSpPr>
          <p:spPr>
            <a:xfrm>
              <a:off x="11981160" y="32590103"/>
              <a:ext cx="9340129" cy="707886"/>
            </a:xfrm>
            <a:prstGeom prst="rect">
              <a:avLst/>
            </a:prstGeom>
            <a:solidFill>
              <a:srgbClr val="DDE6F4"/>
            </a:solidFill>
          </p:spPr>
          <p:txBody>
            <a:bodyPr wrap="square" rtlCol="0">
              <a:spAutoFit/>
            </a:bodyPr>
            <a:lstStyle/>
            <a:p>
              <a:pPr algn="ctr"/>
              <a:r>
                <a:rPr lang="en-US" sz="4000" b="1" dirty="0" smtClean="0"/>
                <a:t>Evolution of German Fellows</a:t>
              </a:r>
              <a:endParaRPr lang="en-GB" sz="4000" b="1" dirty="0" err="1" smtClean="0"/>
            </a:p>
          </p:txBody>
        </p:sp>
        <p:sp>
          <p:nvSpPr>
            <p:cNvPr id="54" name="TextBox 53"/>
            <p:cNvSpPr txBox="1"/>
            <p:nvPr/>
          </p:nvSpPr>
          <p:spPr>
            <a:xfrm>
              <a:off x="11981160" y="40042003"/>
              <a:ext cx="9340129" cy="954107"/>
            </a:xfrm>
            <a:prstGeom prst="rect">
              <a:avLst/>
            </a:prstGeom>
            <a:solidFill>
              <a:srgbClr val="DDE6F4">
                <a:alpha val="80000"/>
              </a:srgbClr>
            </a:solidFill>
          </p:spPr>
          <p:txBody>
            <a:bodyPr wrap="square" numCol="1" rtlCol="0">
              <a:spAutoFit/>
            </a:bodyPr>
            <a:lstStyle/>
            <a:p>
              <a:pPr algn="just"/>
              <a:r>
                <a:rPr lang="en-US" sz="2800" dirty="0" smtClean="0"/>
                <a:t>About </a:t>
              </a:r>
              <a:r>
                <a:rPr lang="en-US" sz="2800" dirty="0" smtClean="0">
                  <a:solidFill>
                    <a:srgbClr val="3861AA"/>
                  </a:solidFill>
                </a:rPr>
                <a:t>40% of all German Applied Fellows</a:t>
              </a:r>
              <a:r>
                <a:rPr lang="en-US" sz="2800" dirty="0" smtClean="0"/>
                <a:t> at CERN are former </a:t>
              </a:r>
              <a:r>
                <a:rPr lang="en-US" sz="2800" dirty="0" err="1" smtClean="0"/>
                <a:t>Gentner</a:t>
              </a:r>
              <a:r>
                <a:rPr lang="en-US" sz="2800" dirty="0" smtClean="0"/>
                <a:t> Students.</a:t>
              </a:r>
              <a:endParaRPr lang="en-GB" sz="2800" dirty="0" err="1" smtClean="0"/>
            </a:p>
          </p:txBody>
        </p:sp>
        <p:pic>
          <p:nvPicPr>
            <p:cNvPr id="9" name="Picture 8"/>
            <p:cNvPicPr>
              <a:picLocks noChangeAspect="1"/>
            </p:cNvPicPr>
            <p:nvPr/>
          </p:nvPicPr>
          <p:blipFill rotWithShape="1">
            <a:blip r:embed="rId14" cstate="print">
              <a:extLst>
                <a:ext uri="{28A0092B-C50C-407E-A947-70E740481C1C}">
                  <a14:useLocalDpi xmlns:a14="http://schemas.microsoft.com/office/drawing/2010/main" val="0"/>
                </a:ext>
              </a:extLst>
            </a:blip>
            <a:srcRect t="11111"/>
            <a:stretch/>
          </p:blipFill>
          <p:spPr>
            <a:xfrm>
              <a:off x="11982715" y="33543066"/>
              <a:ext cx="9338400" cy="6194153"/>
            </a:xfrm>
            <a:prstGeom prst="rect">
              <a:avLst/>
            </a:prstGeom>
            <a:effectLst>
              <a:outerShdw blurRad="254000" dist="203200" dir="2700000" algn="tl" rotWithShape="0">
                <a:prstClr val="black">
                  <a:alpha val="40000"/>
                </a:prstClr>
              </a:outerShdw>
            </a:effectLst>
          </p:spPr>
        </p:pic>
      </p:grpSp>
      <p:grpSp>
        <p:nvGrpSpPr>
          <p:cNvPr id="66" name="Group 65"/>
          <p:cNvGrpSpPr/>
          <p:nvPr/>
        </p:nvGrpSpPr>
        <p:grpSpPr>
          <a:xfrm>
            <a:off x="22377600" y="21060000"/>
            <a:ext cx="9900000" cy="9036000"/>
            <a:chOff x="22557034" y="21997073"/>
            <a:chExt cx="9900000" cy="9036000"/>
          </a:xfrm>
          <a:effectLst>
            <a:outerShdw blurRad="254000" dist="203200" dir="2700000" algn="tl" rotWithShape="0">
              <a:prstClr val="black">
                <a:alpha val="40000"/>
              </a:prstClr>
            </a:outerShdw>
          </a:effectLst>
        </p:grpSpPr>
        <p:grpSp>
          <p:nvGrpSpPr>
            <p:cNvPr id="55" name="Group 54"/>
            <p:cNvGrpSpPr/>
            <p:nvPr/>
          </p:nvGrpSpPr>
          <p:grpSpPr>
            <a:xfrm>
              <a:off x="22557034" y="21997073"/>
              <a:ext cx="9900000" cy="9036000"/>
              <a:chOff x="11701807" y="21302807"/>
              <a:chExt cx="9900000" cy="9036000"/>
            </a:xfrm>
          </p:grpSpPr>
          <p:sp>
            <p:nvSpPr>
              <p:cNvPr id="56" name="Rectangle 55"/>
              <p:cNvSpPr/>
              <p:nvPr/>
            </p:nvSpPr>
            <p:spPr>
              <a:xfrm>
                <a:off x="11701807" y="21302807"/>
                <a:ext cx="9900000" cy="90360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sp>
            <p:nvSpPr>
              <p:cNvPr id="57" name="TextBox 56"/>
              <p:cNvSpPr txBox="1"/>
              <p:nvPr/>
            </p:nvSpPr>
            <p:spPr>
              <a:xfrm>
                <a:off x="11975407" y="21620451"/>
                <a:ext cx="9340129" cy="1323439"/>
              </a:xfrm>
              <a:prstGeom prst="rect">
                <a:avLst/>
              </a:prstGeom>
              <a:solidFill>
                <a:srgbClr val="DDE6F4"/>
              </a:solidFill>
            </p:spPr>
            <p:txBody>
              <a:bodyPr wrap="square" rtlCol="0">
                <a:spAutoFit/>
              </a:bodyPr>
              <a:lstStyle/>
              <a:p>
                <a:pPr algn="ctr"/>
                <a:r>
                  <a:rPr lang="en-US" sz="4000" b="1" dirty="0" smtClean="0"/>
                  <a:t>The 100</a:t>
                </a:r>
                <a:r>
                  <a:rPr lang="en-US" sz="4000" b="1" baseline="30000" dirty="0" smtClean="0"/>
                  <a:t>th</a:t>
                </a:r>
                <a:r>
                  <a:rPr lang="en-US" sz="4000" b="1" dirty="0" smtClean="0"/>
                  <a:t> </a:t>
                </a:r>
                <a:r>
                  <a:rPr lang="en-US" sz="4000" b="1" dirty="0" err="1" smtClean="0"/>
                  <a:t>Gentner</a:t>
                </a:r>
                <a:r>
                  <a:rPr lang="en-US" sz="4000" b="1" dirty="0" smtClean="0"/>
                  <a:t> Student started in July 2016</a:t>
                </a:r>
              </a:p>
            </p:txBody>
          </p:sp>
        </p:grpSp>
        <p:pic>
          <p:nvPicPr>
            <p:cNvPr id="3" name="Picture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2830634" y="23854218"/>
              <a:ext cx="1298627" cy="856857"/>
            </a:xfrm>
            <a:prstGeom prst="rect">
              <a:avLst/>
            </a:prstGeom>
          </p:spPr>
        </p:pic>
        <p:pic>
          <p:nvPicPr>
            <p:cNvPr id="8" name="Picture 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2830634" y="24853693"/>
              <a:ext cx="1307545" cy="91224"/>
            </a:xfrm>
            <a:prstGeom prst="rect">
              <a:avLst/>
            </a:prstGeom>
          </p:spPr>
        </p:pic>
        <p:pic>
          <p:nvPicPr>
            <p:cNvPr id="60" name="Picture 5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4227624" y="25051028"/>
              <a:ext cx="7934686" cy="5719196"/>
            </a:xfrm>
            <a:prstGeom prst="rect">
              <a:avLst/>
            </a:prstGeom>
          </p:spPr>
        </p:pic>
        <p:pic>
          <p:nvPicPr>
            <p:cNvPr id="61" name="Picture 6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227625" y="23854218"/>
              <a:ext cx="7934686" cy="1095498"/>
            </a:xfrm>
            <a:prstGeom prst="rect">
              <a:avLst/>
            </a:prstGeom>
          </p:spPr>
        </p:pic>
        <p:pic>
          <p:nvPicPr>
            <p:cNvPr id="62" name="Picture 61"/>
            <p:cNvPicPr>
              <a:picLocks noChangeAspect="1"/>
            </p:cNvPicPr>
            <p:nvPr/>
          </p:nvPicPr>
          <p:blipFill rotWithShape="1">
            <a:blip r:embed="rId19" cstate="print">
              <a:extLst>
                <a:ext uri="{28A0092B-C50C-407E-A947-70E740481C1C}">
                  <a14:useLocalDpi xmlns:a14="http://schemas.microsoft.com/office/drawing/2010/main" val="0"/>
                </a:ext>
              </a:extLst>
            </a:blip>
            <a:srcRect b="2112"/>
            <a:stretch/>
          </p:blipFill>
          <p:spPr>
            <a:xfrm>
              <a:off x="22830634" y="25058184"/>
              <a:ext cx="1309309" cy="4312076"/>
            </a:xfrm>
            <a:prstGeom prst="rect">
              <a:avLst/>
            </a:prstGeom>
          </p:spPr>
        </p:pic>
        <p:sp>
          <p:nvSpPr>
            <p:cNvPr id="64" name="Rectangle 63"/>
            <p:cNvSpPr>
              <a:spLocks noChangeAspect="1"/>
            </p:cNvSpPr>
            <p:nvPr/>
          </p:nvSpPr>
          <p:spPr>
            <a:xfrm>
              <a:off x="22830634" y="29478847"/>
              <a:ext cx="1295883" cy="1291377"/>
            </a:xfrm>
            <a:prstGeom prst="rect">
              <a:avLst/>
            </a:prstGeom>
            <a:solidFill>
              <a:srgbClr val="DDE6F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0" dirty="0" err="1" smtClean="0"/>
            </a:p>
          </p:txBody>
        </p:sp>
        <p:pic>
          <p:nvPicPr>
            <p:cNvPr id="63" name="Picture 6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2976711" y="29609682"/>
              <a:ext cx="1061786" cy="1061786"/>
            </a:xfrm>
            <a:prstGeom prst="rect">
              <a:avLst/>
            </a:prstGeom>
          </p:spPr>
        </p:pic>
      </p:grpSp>
    </p:spTree>
    <p:extLst>
      <p:ext uri="{BB962C8B-B14F-4D97-AF65-F5344CB8AC3E}">
        <p14:creationId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cience Poster">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A3AC1795-03CA-4218-8E9C-394F2C72EB71}" vid="{9E91E023-53D0-48CE-AFD1-CE3DA49243D0}"/>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Science project poster</Template>
  <TotalTime>0</TotalTime>
  <Words>576</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Science Poster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2016-09-26T13:47:48Z</dcterms:created>
  <dcterms:modified xsi:type="dcterms:W3CDTF">2016-10-19T08:53:13Z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