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6"/>
  </p:sldMasterIdLst>
  <p:notesMasterIdLst>
    <p:notesMasterId r:id="rId24"/>
  </p:notesMasterIdLst>
  <p:handoutMasterIdLst>
    <p:handoutMasterId r:id="rId25"/>
  </p:handoutMasterIdLst>
  <p:sldIdLst>
    <p:sldId id="256" r:id="rId7"/>
    <p:sldId id="257" r:id="rId8"/>
    <p:sldId id="258" r:id="rId9"/>
    <p:sldId id="259" r:id="rId10"/>
    <p:sldId id="260" r:id="rId11"/>
    <p:sldId id="261" r:id="rId12"/>
    <p:sldId id="277" r:id="rId13"/>
    <p:sldId id="278" r:id="rId14"/>
    <p:sldId id="279" r:id="rId15"/>
    <p:sldId id="280" r:id="rId16"/>
    <p:sldId id="281" r:id="rId17"/>
    <p:sldId id="282" r:id="rId18"/>
    <p:sldId id="267" r:id="rId19"/>
    <p:sldId id="268" r:id="rId20"/>
    <p:sldId id="269" r:id="rId21"/>
    <p:sldId id="276" r:id="rId22"/>
    <p:sldId id="275" r:id="rId23"/>
  </p:sldIdLst>
  <p:sldSz cx="12192000" cy="6858000"/>
  <p:notesSz cx="6811963" cy="99425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hermann Alexandra" initials="AA" lastIdx="3" clrIdx="0">
    <p:extLst>
      <p:ext uri="{19B8F6BF-5375-455C-9EA6-DF929625EA0E}">
        <p15:presenceInfo xmlns:p15="http://schemas.microsoft.com/office/powerpoint/2012/main" userId="S-1-5-21-1833053935-703037367-625696398-20606" providerId="AD"/>
      </p:ext>
    </p:extLst>
  </p:cmAuthor>
  <p:cmAuthor id="2" name="Brandenburg Anna" initials="BA" lastIdx="2" clrIdx="1">
    <p:extLst>
      <p:ext uri="{19B8F6BF-5375-455C-9EA6-DF929625EA0E}">
        <p15:presenceInfo xmlns:p15="http://schemas.microsoft.com/office/powerpoint/2012/main" userId="S-1-5-21-1833053935-703037367-625696398-149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FF9933"/>
    <a:srgbClr val="FF6600"/>
    <a:srgbClr val="FF3300"/>
    <a:srgbClr val="003399"/>
    <a:srgbClr val="004286"/>
    <a:srgbClr val="FF9999"/>
    <a:srgbClr val="B3B3B3"/>
    <a:srgbClr val="17316C"/>
    <a:srgbClr val="142C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82912" autoAdjust="0"/>
  </p:normalViewPr>
  <p:slideViewPr>
    <p:cSldViewPr snapToGrid="0">
      <p:cViewPr varScale="1">
        <p:scale>
          <a:sx n="110" d="100"/>
          <a:sy n="110" d="100"/>
        </p:scale>
        <p:origin x="63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50" d="100"/>
          <a:sy n="50" d="100"/>
        </p:scale>
        <p:origin x="-5608" y="-2152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70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3" tIns="46431" rIns="92863" bIns="46431" numCol="1" anchor="t" anchorCtr="0" compatLnSpc="1">
            <a:prstTxWarp prst="textNoShape">
              <a:avLst/>
            </a:prstTxWarp>
          </a:bodyPr>
          <a:lstStyle>
            <a:lvl1pPr defTabSz="927895" eaLnBrk="1" hangingPunct="1">
              <a:lnSpc>
                <a:spcPts val="2638"/>
              </a:lnSpc>
              <a:spcBef>
                <a:spcPts val="404"/>
              </a:spcBef>
              <a:buClr>
                <a:schemeClr val="tx1"/>
              </a:buClr>
              <a:buFont typeface="Times" pitchFamily="1" charset="0"/>
              <a:buNone/>
              <a:defRPr sz="1200">
                <a:latin typeface="Times" pitchFamily="1" charset="0"/>
                <a:cs typeface="Times New Roman" pitchFamily="-110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193" y="0"/>
            <a:ext cx="2952770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3" tIns="46431" rIns="92863" bIns="46431" numCol="1" anchor="t" anchorCtr="0" compatLnSpc="1">
            <a:prstTxWarp prst="textNoShape">
              <a:avLst/>
            </a:prstTxWarp>
          </a:bodyPr>
          <a:lstStyle>
            <a:lvl1pPr algn="r" defTabSz="927895" eaLnBrk="1" hangingPunct="1">
              <a:lnSpc>
                <a:spcPts val="2638"/>
              </a:lnSpc>
              <a:spcBef>
                <a:spcPts val="404"/>
              </a:spcBef>
              <a:buClr>
                <a:schemeClr val="tx1"/>
              </a:buClr>
              <a:buFont typeface="Times" pitchFamily="1" charset="0"/>
              <a:buNone/>
              <a:defRPr sz="1200">
                <a:latin typeface="Times" pitchFamily="1" charset="0"/>
                <a:cs typeface="Times New Roman" pitchFamily="-110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830"/>
            <a:ext cx="2952770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3" tIns="46431" rIns="92863" bIns="46431" numCol="1" anchor="b" anchorCtr="0" compatLnSpc="1">
            <a:prstTxWarp prst="textNoShape">
              <a:avLst/>
            </a:prstTxWarp>
          </a:bodyPr>
          <a:lstStyle>
            <a:lvl1pPr defTabSz="927895" eaLnBrk="1" hangingPunct="1">
              <a:lnSpc>
                <a:spcPts val="2638"/>
              </a:lnSpc>
              <a:spcBef>
                <a:spcPts val="404"/>
              </a:spcBef>
              <a:buClr>
                <a:schemeClr val="tx1"/>
              </a:buClr>
              <a:buFont typeface="Times" pitchFamily="1" charset="0"/>
              <a:buNone/>
              <a:defRPr sz="1200">
                <a:latin typeface="Times" pitchFamily="1" charset="0"/>
                <a:cs typeface="Times New Roman" pitchFamily="-110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193" y="9444830"/>
            <a:ext cx="2952770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3" tIns="46431" rIns="92863" bIns="46431" numCol="1" anchor="b" anchorCtr="0" compatLnSpc="1">
            <a:prstTxWarp prst="textNoShape">
              <a:avLst/>
            </a:prstTxWarp>
          </a:bodyPr>
          <a:lstStyle>
            <a:lvl1pPr algn="r" defTabSz="927895" eaLnBrk="1" hangingPunct="1">
              <a:lnSpc>
                <a:spcPts val="2638"/>
              </a:lnSpc>
              <a:spcBef>
                <a:spcPts val="404"/>
              </a:spcBef>
              <a:buClr>
                <a:schemeClr val="tx1"/>
              </a:buClr>
              <a:buFont typeface="Times" panose="02020603050405020304" pitchFamily="18" charset="0"/>
              <a:buNone/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70B9302A-A3EB-40BE-B2DF-C004A9BD9624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973407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70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3" tIns="46431" rIns="92863" bIns="46431" numCol="1" anchor="t" anchorCtr="0" compatLnSpc="1">
            <a:prstTxWarp prst="textNoShape">
              <a:avLst/>
            </a:prstTxWarp>
          </a:bodyPr>
          <a:lstStyle>
            <a:lvl1pPr defTabSz="927895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Times" pitchFamily="1" charset="0"/>
                <a:ea typeface="Times New Roman" pitchFamily="-110" charset="0"/>
                <a:cs typeface="Times New Roman" pitchFamily="-110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193" y="0"/>
            <a:ext cx="2952770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3" tIns="46431" rIns="92863" bIns="46431" numCol="1" anchor="t" anchorCtr="0" compatLnSpc="1">
            <a:prstTxWarp prst="textNoShape">
              <a:avLst/>
            </a:prstTxWarp>
          </a:bodyPr>
          <a:lstStyle>
            <a:lvl1pPr algn="r" defTabSz="927895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Times" pitchFamily="1" charset="0"/>
                <a:ea typeface="Times New Roman" pitchFamily="-110" charset="0"/>
                <a:cs typeface="Times New Roman" pitchFamily="-110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30988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668" y="4722416"/>
            <a:ext cx="4992628" cy="447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3" tIns="46431" rIns="92863" bIns="464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Klicken Sie, um die Formate des Vorlagentextes zu bearbeiten</a:t>
            </a:r>
          </a:p>
          <a:p>
            <a:pPr lvl="1"/>
            <a:r>
              <a:rPr lang="de-CH" noProof="0" smtClean="0"/>
              <a:t>Zweite Ebene</a:t>
            </a:r>
          </a:p>
          <a:p>
            <a:pPr lvl="2"/>
            <a:r>
              <a:rPr lang="de-CH" noProof="0" smtClean="0"/>
              <a:t>Dritte Ebene</a:t>
            </a:r>
          </a:p>
          <a:p>
            <a:pPr lvl="3"/>
            <a:r>
              <a:rPr lang="de-CH" noProof="0" smtClean="0"/>
              <a:t>Vierte Ebene</a:t>
            </a:r>
          </a:p>
          <a:p>
            <a:pPr lvl="4"/>
            <a:r>
              <a:rPr lang="de-CH" noProof="0" smtClean="0"/>
              <a:t>Fünfte Ebene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830"/>
            <a:ext cx="2952770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3" tIns="46431" rIns="92863" bIns="46431" numCol="1" anchor="b" anchorCtr="0" compatLnSpc="1">
            <a:prstTxWarp prst="textNoShape">
              <a:avLst/>
            </a:prstTxWarp>
          </a:bodyPr>
          <a:lstStyle>
            <a:lvl1pPr defTabSz="927895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Times" pitchFamily="1" charset="0"/>
                <a:ea typeface="Times New Roman" pitchFamily="-110" charset="0"/>
                <a:cs typeface="Times New Roman" pitchFamily="-110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193" y="9444830"/>
            <a:ext cx="2952770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3" tIns="46431" rIns="92863" bIns="46431" numCol="1" anchor="b" anchorCtr="0" compatLnSpc="1">
            <a:prstTxWarp prst="textNoShape">
              <a:avLst/>
            </a:prstTxWarp>
          </a:bodyPr>
          <a:lstStyle>
            <a:lvl1pPr algn="r" defTabSz="927895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94A67B26-E0D4-47EC-9710-BF0F2580E961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007733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ヒラギノ角ゴ Pro W3" pitchFamily="-110" charset="-128"/>
        <a:cs typeface="ヒラギノ角ゴ Pro W3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ヒラギノ角ゴ Pro W3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ヒラギノ角ゴ Pro W3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ヒラギノ角ゴ Pro W3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ヒラギノ角ゴ Pro W3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" y="746125"/>
            <a:ext cx="6630988" cy="3729038"/>
          </a:xfrm>
          <a:ln/>
        </p:spPr>
      </p:sp>
      <p:sp>
        <p:nvSpPr>
          <p:cNvPr id="717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de-DE" dirty="0" smtClean="0">
              <a:latin typeface="Times" panose="02020603050405020304" pitchFamily="18" charset="0"/>
              <a:ea typeface="ヒラギノ角ゴ Pro W3" pitchFamily="-112" charset="-128"/>
            </a:endParaRPr>
          </a:p>
        </p:txBody>
      </p:sp>
      <p:sp>
        <p:nvSpPr>
          <p:cNvPr id="717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895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ヒラギノ角ゴ Pro W3" pitchFamily="-112" charset="-128"/>
              </a:defRPr>
            </a:lvl1pPr>
            <a:lvl2pPr marL="750008" indent="-288465" defTabSz="927895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ヒラギノ角ゴ Pro W3" pitchFamily="-112" charset="-128"/>
              </a:defRPr>
            </a:lvl2pPr>
            <a:lvl3pPr marL="1153859" indent="-230772" defTabSz="927895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ヒラギノ角ゴ Pro W3" pitchFamily="-112" charset="-128"/>
              </a:defRPr>
            </a:lvl3pPr>
            <a:lvl4pPr marL="1615402" indent="-230772" defTabSz="927895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ヒラギノ角ゴ Pro W3" pitchFamily="-112" charset="-128"/>
              </a:defRPr>
            </a:lvl4pPr>
            <a:lvl5pPr marL="2076945" indent="-230772" defTabSz="927895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ヒラギノ角ゴ Pro W3" pitchFamily="-112" charset="-128"/>
              </a:defRPr>
            </a:lvl5pPr>
            <a:lvl6pPr marL="2538489" indent="-230772" defTabSz="92789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ヒラギノ角ゴ Pro W3" pitchFamily="-112" charset="-128"/>
              </a:defRPr>
            </a:lvl6pPr>
            <a:lvl7pPr marL="3000032" indent="-230772" defTabSz="92789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ヒラギノ角ゴ Pro W3" pitchFamily="-112" charset="-128"/>
              </a:defRPr>
            </a:lvl7pPr>
            <a:lvl8pPr marL="3461576" indent="-230772" defTabSz="92789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ヒラギノ角ゴ Pro W3" pitchFamily="-112" charset="-128"/>
              </a:defRPr>
            </a:lvl8pPr>
            <a:lvl9pPr marL="3923119" indent="-230772" defTabSz="92789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ヒラギノ角ゴ Pro W3" pitchFamily="-112" charset="-128"/>
              </a:defRPr>
            </a:lvl9pPr>
          </a:lstStyle>
          <a:p>
            <a:pPr>
              <a:spcBef>
                <a:spcPct val="0"/>
              </a:spcBef>
            </a:pPr>
            <a:fld id="{6C83BF6B-0A68-4AE5-843C-93F9C0A5DB04}" type="slidenum">
              <a:rPr lang="de-CH" altLang="de-DE" smtClean="0"/>
              <a:pPr>
                <a:spcBef>
                  <a:spcPct val="0"/>
                </a:spcBef>
              </a:pPr>
              <a:t>1</a:t>
            </a:fld>
            <a:endParaRPr lang="de-CH" altLang="de-DE" smtClean="0"/>
          </a:p>
        </p:txBody>
      </p:sp>
    </p:spTree>
    <p:extLst>
      <p:ext uri="{BB962C8B-B14F-4D97-AF65-F5344CB8AC3E}">
        <p14:creationId xmlns:p14="http://schemas.microsoft.com/office/powerpoint/2010/main" val="3926046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67B26-E0D4-47EC-9710-BF0F2580E961}" type="slidenum">
              <a:rPr lang="de-CH" altLang="de-DE" smtClean="0"/>
              <a:pPr>
                <a:defRPr/>
              </a:pPr>
              <a:t>13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71382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67B26-E0D4-47EC-9710-BF0F2580E961}" type="slidenum">
              <a:rPr lang="de-CH" altLang="de-DE" smtClean="0"/>
              <a:pPr>
                <a:defRPr/>
              </a:pPr>
              <a:t>14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9963014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67B26-E0D4-47EC-9710-BF0F2580E961}" type="slidenum">
              <a:rPr lang="de-CH" altLang="de-DE" smtClean="0"/>
              <a:pPr>
                <a:defRPr/>
              </a:pPr>
              <a:t>15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3967891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80B59-0A07-4B87-B54D-D592556C766B}" type="slidenum">
              <a:rPr lang="de-CH" altLang="de-DE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de-CH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9121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774950" y="511175"/>
            <a:ext cx="4538663" cy="25527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436903-C386-40AE-ADAC-6980BC8F63E3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621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67B26-E0D4-47EC-9710-BF0F2580E961}" type="slidenum">
              <a:rPr lang="de-CH" altLang="de-DE" smtClean="0"/>
              <a:pPr>
                <a:defRPr/>
              </a:pPr>
              <a:t>2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766229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67B26-E0D4-47EC-9710-BF0F2580E961}" type="slidenum">
              <a:rPr lang="de-CH" altLang="de-DE" smtClean="0"/>
              <a:pPr>
                <a:defRPr/>
              </a:pPr>
              <a:t>3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559095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6118" eaLnBrk="0" hangingPunct="0">
              <a:defRPr sz="22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1pPr>
            <a:lvl2pPr marL="748573" indent="-287912" defTabSz="926118" eaLnBrk="0" hangingPunct="0">
              <a:defRPr sz="22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2pPr>
            <a:lvl3pPr marL="1151649" indent="-230330" defTabSz="926118" eaLnBrk="0" hangingPunct="0">
              <a:defRPr sz="22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3pPr>
            <a:lvl4pPr marL="1612309" indent="-230330" defTabSz="926118" eaLnBrk="0" hangingPunct="0">
              <a:defRPr sz="22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4pPr>
            <a:lvl5pPr marL="2072968" indent="-230330" defTabSz="926118" eaLnBrk="0" hangingPunct="0">
              <a:defRPr sz="22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5pPr>
            <a:lvl6pPr marL="2533628" indent="-230330" defTabSz="926118" eaLnBrk="0" fontAlgn="base" hangingPunct="0">
              <a:lnSpc>
                <a:spcPts val="2620"/>
              </a:lnSpc>
              <a:spcBef>
                <a:spcPts val="403"/>
              </a:spcBef>
              <a:spcAft>
                <a:spcPct val="0"/>
              </a:spcAft>
              <a:buClr>
                <a:schemeClr val="tx1"/>
              </a:buClr>
              <a:buFont typeface="Times" pitchFamily="1" charset="0"/>
              <a:defRPr sz="22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6pPr>
            <a:lvl7pPr marL="2994287" indent="-230330" defTabSz="926118" eaLnBrk="0" fontAlgn="base" hangingPunct="0">
              <a:lnSpc>
                <a:spcPts val="2620"/>
              </a:lnSpc>
              <a:spcBef>
                <a:spcPts val="403"/>
              </a:spcBef>
              <a:spcAft>
                <a:spcPct val="0"/>
              </a:spcAft>
              <a:buClr>
                <a:schemeClr val="tx1"/>
              </a:buClr>
              <a:buFont typeface="Times" pitchFamily="1" charset="0"/>
              <a:defRPr sz="22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7pPr>
            <a:lvl8pPr marL="3454947" indent="-230330" defTabSz="926118" eaLnBrk="0" fontAlgn="base" hangingPunct="0">
              <a:lnSpc>
                <a:spcPts val="2620"/>
              </a:lnSpc>
              <a:spcBef>
                <a:spcPts val="403"/>
              </a:spcBef>
              <a:spcAft>
                <a:spcPct val="0"/>
              </a:spcAft>
              <a:buClr>
                <a:schemeClr val="tx1"/>
              </a:buClr>
              <a:buFont typeface="Times" pitchFamily="1" charset="0"/>
              <a:defRPr sz="22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8pPr>
            <a:lvl9pPr marL="3915607" indent="-230330" defTabSz="926118" eaLnBrk="0" fontAlgn="base" hangingPunct="0">
              <a:lnSpc>
                <a:spcPts val="2620"/>
              </a:lnSpc>
              <a:spcBef>
                <a:spcPts val="403"/>
              </a:spcBef>
              <a:spcAft>
                <a:spcPct val="0"/>
              </a:spcAft>
              <a:buClr>
                <a:schemeClr val="tx1"/>
              </a:buClr>
              <a:buFont typeface="Times" pitchFamily="1" charset="0"/>
              <a:defRPr sz="22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fld id="{0C88A12B-C715-451B-9D36-F0A9055DC916}" type="slidenum">
              <a:rPr lang="de-CH" sz="1200">
                <a:solidFill>
                  <a:srgbClr val="000000"/>
                </a:solidFill>
                <a:latin typeface="Times" pitchFamily="1" charset="0"/>
              </a:rPr>
              <a:pPr/>
              <a:t>4</a:t>
            </a:fld>
            <a:endParaRPr lang="de-CH" sz="1200">
              <a:solidFill>
                <a:srgbClr val="000000"/>
              </a:solidFill>
              <a:latin typeface="Times" pitchFamily="1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74950" y="511175"/>
            <a:ext cx="4538663" cy="2552700"/>
          </a:xfrm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smtClean="0"/>
          </a:p>
        </p:txBody>
      </p:sp>
    </p:spTree>
    <p:extLst>
      <p:ext uri="{BB962C8B-B14F-4D97-AF65-F5344CB8AC3E}">
        <p14:creationId xmlns:p14="http://schemas.microsoft.com/office/powerpoint/2010/main" val="1628813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9960">
              <a:defRPr sz="21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14410" indent="-274774" defTabSz="889960">
              <a:defRPr sz="21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099092" indent="-219819" defTabSz="889960">
              <a:defRPr sz="21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538729" indent="-219819" defTabSz="889960">
              <a:defRPr sz="21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1978367" indent="-219819" defTabSz="889960">
              <a:defRPr sz="21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418003" indent="-219819" defTabSz="88996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857640" indent="-219819" defTabSz="88996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297278" indent="-219819" defTabSz="88996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736914" indent="-219819" defTabSz="88996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694B45E5-8A57-4C65-8CAF-5AE22564B819}" type="slidenum">
              <a:rPr lang="de-CH" sz="1000">
                <a:solidFill>
                  <a:srgbClr val="000000"/>
                </a:solidFill>
                <a:ea typeface="ヒラギノ角ゴ Pro W3" charset="-128"/>
              </a:rPr>
              <a:pPr/>
              <a:t>5</a:t>
            </a:fld>
            <a:endParaRPr lang="de-CH" sz="1000">
              <a:solidFill>
                <a:srgbClr val="000000"/>
              </a:solidFill>
              <a:ea typeface="ヒラギノ角ゴ Pro W3" charset="-128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74950" y="511175"/>
            <a:ext cx="4538663" cy="25527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defTabSz="923087" eaLnBrk="1" hangingPunct="1">
              <a:defRPr/>
            </a:pPr>
            <a:endParaRPr lang="de-CH" sz="1600" dirty="0">
              <a:solidFill>
                <a:srgbClr val="FF33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3884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67B26-E0D4-47EC-9710-BF0F2580E961}" type="slidenum">
              <a:rPr lang="de-CH" altLang="de-DE" smtClean="0"/>
              <a:pPr>
                <a:defRPr/>
              </a:pPr>
              <a:t>6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973632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67B26-E0D4-47EC-9710-BF0F2580E961}" type="slidenum">
              <a:rPr lang="de-CH" altLang="de-DE" smtClean="0"/>
              <a:pPr>
                <a:defRPr/>
              </a:pPr>
              <a:t>7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66602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67B26-E0D4-47EC-9710-BF0F2580E961}" type="slidenum">
              <a:rPr lang="de-CH" altLang="de-DE" smtClean="0"/>
              <a:pPr>
                <a:defRPr/>
              </a:pPr>
              <a:t>10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83046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673350" y="509588"/>
            <a:ext cx="4530725" cy="25495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kern="1200" dirty="0" smtClean="0">
              <a:solidFill>
                <a:schemeClr val="tx1"/>
              </a:solidFill>
              <a:effectLst/>
              <a:latin typeface="Times" pitchFamily="1" charset="0"/>
              <a:ea typeface="ヒラギノ角ゴ Pro W3" pitchFamily="-110" charset="-128"/>
              <a:cs typeface="ヒラギノ角ゴ Pro W3" pitchFamily="-110" charset="-128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F0BB01-ED33-49E3-87D8-BEE92D669681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50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upt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1779348" y="4065400"/>
            <a:ext cx="9572652" cy="1316225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b="1">
                <a:solidFill>
                  <a:srgbClr val="003399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37638" y="5847025"/>
            <a:ext cx="3243353" cy="524301"/>
          </a:xfrm>
          <a:prstGeom prst="rect">
            <a:avLst/>
          </a:prstGeom>
        </p:spPr>
      </p:pic>
      <p:sp>
        <p:nvSpPr>
          <p:cNvPr id="9" name="Bildplatzhalter 2"/>
          <p:cNvSpPr>
            <a:spLocks noGrp="1"/>
          </p:cNvSpPr>
          <p:nvPr>
            <p:ph type="pic" idx="1" hasCustomPrompt="1"/>
          </p:nvPr>
        </p:nvSpPr>
        <p:spPr>
          <a:xfrm>
            <a:off x="1780117" y="0"/>
            <a:ext cx="10411883" cy="360000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Bild mit Klicken hinzufügen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79348" y="-1"/>
            <a:ext cx="1098623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428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 - doppel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801285" y="1798638"/>
            <a:ext cx="4804614" cy="41148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25540" y="1798638"/>
            <a:ext cx="4911893" cy="41148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5" name="Datumsplatzhalter 2"/>
          <p:cNvSpPr txBox="1">
            <a:spLocks/>
          </p:cNvSpPr>
          <p:nvPr userDrawn="1"/>
        </p:nvSpPr>
        <p:spPr>
          <a:xfrm>
            <a:off x="5913438" y="6437314"/>
            <a:ext cx="1095375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l" rtl="0" fontAlgn="base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itchFamily="1" charset="0"/>
              <a:defRPr sz="1000" kern="1200">
                <a:solidFill>
                  <a:srgbClr val="080808"/>
                </a:solidFill>
                <a:latin typeface="Verdana" pitchFamily="34" charset="0"/>
                <a:ea typeface="+mn-ea"/>
                <a:cs typeface="Times New Roman" pitchFamily="18" charset="0"/>
              </a:defRPr>
            </a:lvl1pPr>
            <a:lvl2pPr marL="457200" algn="l" rtl="0" fontAlgn="base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itchFamily="1" charset="0"/>
              <a:defRPr sz="2200" kern="1200">
                <a:solidFill>
                  <a:schemeClr val="tx1"/>
                </a:solidFill>
                <a:latin typeface="Verdana" pitchFamily="34" charset="0"/>
                <a:ea typeface="+mn-ea"/>
                <a:cs typeface="Times New Roman" pitchFamily="18" charset="0"/>
              </a:defRPr>
            </a:lvl2pPr>
            <a:lvl3pPr marL="914400" algn="l" rtl="0" fontAlgn="base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itchFamily="1" charset="0"/>
              <a:defRPr sz="2200" kern="1200">
                <a:solidFill>
                  <a:schemeClr val="tx1"/>
                </a:solidFill>
                <a:latin typeface="Verdana" pitchFamily="34" charset="0"/>
                <a:ea typeface="+mn-ea"/>
                <a:cs typeface="Times New Roman" pitchFamily="18" charset="0"/>
              </a:defRPr>
            </a:lvl3pPr>
            <a:lvl4pPr marL="1371600" algn="l" rtl="0" fontAlgn="base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itchFamily="1" charset="0"/>
              <a:defRPr sz="2200" kern="1200">
                <a:solidFill>
                  <a:schemeClr val="tx1"/>
                </a:solidFill>
                <a:latin typeface="Verdana" pitchFamily="34" charset="0"/>
                <a:ea typeface="+mn-ea"/>
                <a:cs typeface="Times New Roman" pitchFamily="18" charset="0"/>
              </a:defRPr>
            </a:lvl4pPr>
            <a:lvl5pPr marL="1828800" algn="l" rtl="0" fontAlgn="base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itchFamily="1" charset="0"/>
              <a:defRPr sz="2200" kern="1200">
                <a:solidFill>
                  <a:schemeClr val="tx1"/>
                </a:solidFill>
                <a:latin typeface="Verdana" pitchFamily="34" charset="0"/>
                <a:ea typeface="+mn-ea"/>
                <a:cs typeface="Times New Roman" pitchFamily="18" charset="0"/>
              </a:defRPr>
            </a:lvl5pPr>
            <a:lvl6pPr marL="2286000" algn="l" defTabSz="914400" rtl="0" eaLnBrk="1" latinLnBrk="0" hangingPunct="1">
              <a:defRPr sz="2200" kern="1200">
                <a:solidFill>
                  <a:schemeClr val="tx1"/>
                </a:solidFill>
                <a:latin typeface="Verdana" pitchFamily="34" charset="0"/>
                <a:ea typeface="+mn-ea"/>
                <a:cs typeface="Times New Roman" pitchFamily="18" charset="0"/>
              </a:defRPr>
            </a:lvl6pPr>
            <a:lvl7pPr marL="2743200" algn="l" defTabSz="914400" rtl="0" eaLnBrk="1" latinLnBrk="0" hangingPunct="1">
              <a:defRPr sz="2200" kern="1200">
                <a:solidFill>
                  <a:schemeClr val="tx1"/>
                </a:solidFill>
                <a:latin typeface="Verdana" pitchFamily="34" charset="0"/>
                <a:ea typeface="+mn-ea"/>
                <a:cs typeface="Times New Roman" pitchFamily="18" charset="0"/>
              </a:defRPr>
            </a:lvl7pPr>
            <a:lvl8pPr marL="3200400" algn="l" defTabSz="914400" rtl="0" eaLnBrk="1" latinLnBrk="0" hangingPunct="1">
              <a:defRPr sz="2200" kern="1200">
                <a:solidFill>
                  <a:schemeClr val="tx1"/>
                </a:solidFill>
                <a:latin typeface="Verdana" pitchFamily="34" charset="0"/>
                <a:ea typeface="+mn-ea"/>
                <a:cs typeface="Times New Roman" pitchFamily="18" charset="0"/>
              </a:defRPr>
            </a:lvl8pPr>
            <a:lvl9pPr marL="3657600" algn="l" defTabSz="914400" rtl="0" eaLnBrk="1" latinLnBrk="0" hangingPunct="1">
              <a:defRPr sz="2200" kern="1200">
                <a:solidFill>
                  <a:schemeClr val="tx1"/>
                </a:solidFill>
                <a:latin typeface="Verdana" pitchFamily="34" charset="0"/>
                <a:ea typeface="+mn-ea"/>
                <a:cs typeface="Times New Roman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GB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240139" y="6320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>
                <a:srgbClr val="000000"/>
              </a:buClr>
            </a:pPr>
            <a:fld id="{CF85138F-2E6E-4B14-83F5-B80B4413BF17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t>25 January 2017</a:t>
            </a:fld>
            <a:endParaRPr lang="de-CH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96718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>
              <a:buClr>
                <a:srgbClr val="000000"/>
              </a:buClr>
            </a:pPr>
            <a:r>
              <a:rPr lang="en-GB" dirty="0" smtClean="0">
                <a:solidFill>
                  <a:srgbClr val="000000">
                    <a:tint val="75000"/>
                  </a:srgbClr>
                </a:solidFill>
              </a:rPr>
              <a:t>Knowledge is the key to the future.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68411" y="6356348"/>
            <a:ext cx="13478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>
                <a:srgbClr val="000000"/>
              </a:buClr>
            </a:pPr>
            <a:fld id="{564C11B0-B739-4E8C-8B21-F32A67165C86}" type="slidenum">
              <a:rPr lang="de-CH" smtClean="0">
                <a:solidFill>
                  <a:srgbClr val="000000">
                    <a:tint val="75000"/>
                  </a:srgbClr>
                </a:solidFill>
              </a:rPr>
              <a:pPr>
                <a:buClr>
                  <a:srgbClr val="000000"/>
                </a:buClr>
              </a:pPr>
              <a:t>‹Nr.›</a:t>
            </a:fld>
            <a:endParaRPr lang="de-CH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4639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2"/>
          <p:cNvSpPr>
            <a:spLocks noGrp="1"/>
          </p:cNvSpPr>
          <p:nvPr>
            <p:ph type="pic" idx="1"/>
          </p:nvPr>
        </p:nvSpPr>
        <p:spPr>
          <a:xfrm>
            <a:off x="1780117" y="0"/>
            <a:ext cx="10416000" cy="360000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80116" y="4065400"/>
            <a:ext cx="9895947" cy="1955988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Rechteck 6"/>
          <p:cNvSpPr>
            <a:spLocks noChangeArrowheads="1"/>
          </p:cNvSpPr>
          <p:nvPr userDrawn="1"/>
        </p:nvSpPr>
        <p:spPr bwMode="auto">
          <a:xfrm>
            <a:off x="1780118" y="0"/>
            <a:ext cx="1200149" cy="179388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90500" indent="-190500" eaLnBrk="0" hangingPunct="0"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anose="02020603050405020304" pitchFamily="18" charset="0"/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anose="02020603050405020304" pitchFamily="18" charset="0"/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anose="02020603050405020304" pitchFamily="18" charset="0"/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anose="02020603050405020304" pitchFamily="18" charset="0"/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2600"/>
              </a:lnSpc>
              <a:spcBef>
                <a:spcPts val="400"/>
              </a:spcBef>
              <a:buClr>
                <a:schemeClr val="tx1"/>
              </a:buClr>
              <a:buFont typeface="Times" panose="02020603050405020304" pitchFamily="18" charset="0"/>
              <a:buNone/>
              <a:defRPr/>
            </a:pPr>
            <a:endParaRPr lang="fr-FR" altLang="de-DE" sz="2200" smtClean="0">
              <a:solidFill>
                <a:srgbClr val="FF3300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C4AA-C4DD-427A-842E-839EB68B670D}" type="datetime3">
              <a:rPr lang="en-US" smtClean="0"/>
              <a:t>25 January 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Knowledge is the key to the future.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2394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273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6" name="Inhaltsplatzhalter 5"/>
          <p:cNvSpPr>
            <a:spLocks noGrp="1"/>
          </p:cNvSpPr>
          <p:nvPr>
            <p:ph sz="quarter" idx="10"/>
          </p:nvPr>
        </p:nvSpPr>
        <p:spPr>
          <a:xfrm>
            <a:off x="1774825" y="1628775"/>
            <a:ext cx="9901239" cy="4392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49692C-E4EA-41B8-9AEE-9D0A35C72049}" type="datetime3">
              <a:rPr lang="en-US" smtClean="0"/>
              <a:t>25 January 2017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Knowledge is the key to the future.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4531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1285" y="622300"/>
            <a:ext cx="9882716" cy="896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06221" y="1652400"/>
            <a:ext cx="9870723" cy="4356100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14AB-FC88-40C6-8482-BA3841284E21}" type="datetime3">
              <a:rPr lang="en-US" smtClean="0"/>
              <a:t>25 January 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Knowledge is the key to the future.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5673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qu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5200" y="1657692"/>
            <a:ext cx="9340811" cy="46637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801285" y="622300"/>
            <a:ext cx="9882716" cy="896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6B27-4982-493D-BD52-9DC74BF65D7C}" type="datetime3">
              <a:rPr lang="en-US" smtClean="0"/>
              <a:t>25 January 2017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Knowledge is the key to the future.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084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quer und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5200" y="619467"/>
            <a:ext cx="9340811" cy="46637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4932" y="5490635"/>
            <a:ext cx="9335912" cy="304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AA90-D7A8-4A87-A7A7-022497DC01F6}" type="datetime3">
              <a:rPr lang="en-US" smtClean="0"/>
              <a:t>25 January 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Knowledge is the key to the future.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1852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2 Bilder ho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5201" y="1648168"/>
            <a:ext cx="4492711" cy="437322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801285" y="622300"/>
            <a:ext cx="9882716" cy="896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>
          <a:xfrm>
            <a:off x="6570133" y="1657351"/>
            <a:ext cx="4504268" cy="43640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5E8D9-CE6B-4084-8A22-17E5155ED28B}" type="datetime3">
              <a:rPr lang="en-US" smtClean="0"/>
              <a:t>25 January 2017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Knowledge is the key to the future.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90918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 ho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5201" y="1648167"/>
            <a:ext cx="4492711" cy="437322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5" name="Bildplatzhalter 2"/>
          <p:cNvSpPr>
            <a:spLocks noGrp="1"/>
          </p:cNvSpPr>
          <p:nvPr>
            <p:ph type="pic" idx="10"/>
          </p:nvPr>
        </p:nvSpPr>
        <p:spPr>
          <a:xfrm>
            <a:off x="6638134" y="1648167"/>
            <a:ext cx="4492711" cy="437322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801285" y="622300"/>
            <a:ext cx="9882716" cy="896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C4C2BA4-AD8A-4FF2-AA09-44200FFF9A96}" type="datetime3">
              <a:rPr lang="en-US" smtClean="0"/>
              <a:t>25 January 2017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Knowledge is the key to the future.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49329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953" userDrawn="1">
          <p15:clr>
            <a:srgbClr val="FBAE40"/>
          </p15:clr>
        </p15:guide>
        <p15:guide id="2" pos="4180" userDrawn="1">
          <p15:clr>
            <a:srgbClr val="FBAE40"/>
          </p15:clr>
        </p15:guide>
        <p15:guide id="3" pos="7015" userDrawn="1">
          <p15:clr>
            <a:srgbClr val="FBAE40"/>
          </p15:clr>
        </p15:guide>
        <p15:guide id="4" orient="horz" pos="397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hoch und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5201" y="619467"/>
            <a:ext cx="4492711" cy="46637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4933" y="5490635"/>
            <a:ext cx="4504268" cy="304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idx="10"/>
          </p:nvPr>
        </p:nvSpPr>
        <p:spPr>
          <a:xfrm>
            <a:off x="6638134" y="619467"/>
            <a:ext cx="4492711" cy="46637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11"/>
          </p:nvPr>
        </p:nvSpPr>
        <p:spPr>
          <a:xfrm>
            <a:off x="6646333" y="5500160"/>
            <a:ext cx="4504268" cy="304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FCD434B-ED5F-46FC-8904-E0141FF54873}" type="datetime3">
              <a:rPr lang="en-US" smtClean="0"/>
              <a:t>25 January 2017</a:t>
            </a:fld>
            <a:endParaRPr lang="en-GB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Knowledge is the key to the future.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4779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01285" y="622300"/>
            <a:ext cx="9874779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74826" y="1651000"/>
            <a:ext cx="9901238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Textmasterformat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  <a:endParaRPr lang="de-CH" altLang="de-DE" dirty="0" smtClean="0"/>
          </a:p>
        </p:txBody>
      </p:sp>
      <p:cxnSp>
        <p:nvCxnSpPr>
          <p:cNvPr id="7" name="Gerade Verbindung 6"/>
          <p:cNvCxnSpPr/>
          <p:nvPr userDrawn="1"/>
        </p:nvCxnSpPr>
        <p:spPr bwMode="auto">
          <a:xfrm>
            <a:off x="1784352" y="6437314"/>
            <a:ext cx="10407649" cy="1587"/>
          </a:xfrm>
          <a:prstGeom prst="line">
            <a:avLst/>
          </a:prstGeom>
          <a:ln w="63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30" name="Rechteck 6"/>
          <p:cNvSpPr>
            <a:spLocks noChangeArrowheads="1"/>
          </p:cNvSpPr>
          <p:nvPr userDrawn="1"/>
        </p:nvSpPr>
        <p:spPr bwMode="auto">
          <a:xfrm>
            <a:off x="1796446" y="0"/>
            <a:ext cx="1080000" cy="179388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90500" indent="-190500" eaLnBrk="0" hangingPunct="0"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anose="02020603050405020304" pitchFamily="18" charset="0"/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anose="02020603050405020304" pitchFamily="18" charset="0"/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anose="02020603050405020304" pitchFamily="18" charset="0"/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Times" panose="02020603050405020304" pitchFamily="18" charset="0"/>
              <a:tabLst>
                <a:tab pos="190500" algn="l"/>
                <a:tab pos="195263" algn="l"/>
                <a:tab pos="762000" algn="l"/>
                <a:tab pos="8001000" algn="r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2600"/>
              </a:lnSpc>
              <a:spcBef>
                <a:spcPts val="400"/>
              </a:spcBef>
              <a:buClr>
                <a:schemeClr val="tx1"/>
              </a:buClr>
              <a:buFont typeface="Times" panose="02020603050405020304" pitchFamily="18" charset="0"/>
              <a:buNone/>
              <a:defRPr/>
            </a:pPr>
            <a:endParaRPr lang="fr-FR" altLang="de-DE" sz="2200" smtClean="0">
              <a:solidFill>
                <a:srgbClr val="FF3300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988169" y="63778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80808"/>
                </a:solidFill>
              </a:defRPr>
            </a:lvl1pPr>
          </a:lstStyle>
          <a:p>
            <a:fld id="{1830FC85-AB28-41D6-B754-97F42CCB2CF8}" type="datetime3">
              <a:rPr lang="en-US" smtClean="0"/>
              <a:t>25 January 2017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7827666" y="6377861"/>
            <a:ext cx="38483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080808"/>
                </a:solidFill>
              </a:defRPr>
            </a:lvl1pPr>
          </a:lstStyle>
          <a:p>
            <a:r>
              <a:rPr lang="en-US" smtClean="0"/>
              <a:t>Knowledge is the key to the future.</a:t>
            </a:r>
            <a:endParaRPr lang="en-GB" dirty="0"/>
          </a:p>
        </p:txBody>
      </p:sp>
      <p:sp>
        <p:nvSpPr>
          <p:cNvPr id="5" name="Textfeld 4"/>
          <p:cNvSpPr txBox="1"/>
          <p:nvPr userDrawn="1"/>
        </p:nvSpPr>
        <p:spPr>
          <a:xfrm>
            <a:off x="1774825" y="6437314"/>
            <a:ext cx="896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solidFill>
                  <a:srgbClr val="080808"/>
                </a:solidFill>
              </a:rPr>
              <a:t>SNF</a:t>
            </a:r>
            <a:endParaRPr lang="en-GB" sz="1000" dirty="0">
              <a:solidFill>
                <a:srgbClr val="080808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5" r:id="rId1"/>
    <p:sldLayoutId id="2147484256" r:id="rId2"/>
    <p:sldLayoutId id="2147484248" r:id="rId3"/>
    <p:sldLayoutId id="2147484249" r:id="rId4"/>
    <p:sldLayoutId id="2147484250" r:id="rId5"/>
    <p:sldLayoutId id="2147484251" r:id="rId6"/>
    <p:sldLayoutId id="2147484252" r:id="rId7"/>
    <p:sldLayoutId id="2147484253" r:id="rId8"/>
    <p:sldLayoutId id="2147484254" r:id="rId9"/>
    <p:sldLayoutId id="2147484257" r:id="rId10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Verdana"/>
          <a:ea typeface="ヒラギノ角ゴ Pro W3" pitchFamily="-110" charset="-128"/>
          <a:cs typeface="Verdana"/>
        </a:defRPr>
      </a:lvl1pPr>
      <a:lvl2pPr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Verdana" pitchFamily="-110" charset="0"/>
          <a:ea typeface="ヒラギノ角ゴ Pro W3" pitchFamily="-110" charset="-128"/>
          <a:cs typeface="Verdana" pitchFamily="-110" charset="0"/>
        </a:defRPr>
      </a:lvl2pPr>
      <a:lvl3pPr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Verdana" pitchFamily="-110" charset="0"/>
          <a:ea typeface="ヒラギノ角ゴ Pro W3" pitchFamily="-110" charset="-128"/>
          <a:cs typeface="Verdana" pitchFamily="-110" charset="0"/>
        </a:defRPr>
      </a:lvl3pPr>
      <a:lvl4pPr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Verdana" pitchFamily="-110" charset="0"/>
          <a:ea typeface="ヒラギノ角ゴ Pro W3" pitchFamily="-110" charset="-128"/>
          <a:cs typeface="Verdana" pitchFamily="-110" charset="0"/>
        </a:defRPr>
      </a:lvl4pPr>
      <a:lvl5pPr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Verdana" pitchFamily="-110" charset="0"/>
          <a:ea typeface="ヒラギノ角ゴ Pro W3" pitchFamily="-110" charset="-128"/>
          <a:cs typeface="Verdana" pitchFamily="-110" charset="0"/>
        </a:defRPr>
      </a:lvl5pPr>
      <a:lvl6pPr marL="457200" algn="l" rtl="0" eaLnBrk="1" fontAlgn="base" hangingPunct="1">
        <a:lnSpc>
          <a:spcPts val="38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Verdana" pitchFamily="-110" charset="0"/>
        </a:defRPr>
      </a:lvl6pPr>
      <a:lvl7pPr marL="914400" algn="l" rtl="0" eaLnBrk="1" fontAlgn="base" hangingPunct="1">
        <a:lnSpc>
          <a:spcPts val="38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Verdana" pitchFamily="-110" charset="0"/>
        </a:defRPr>
      </a:lvl7pPr>
      <a:lvl8pPr marL="1371600" algn="l" rtl="0" eaLnBrk="1" fontAlgn="base" hangingPunct="1">
        <a:lnSpc>
          <a:spcPts val="38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Verdana" pitchFamily="-110" charset="0"/>
        </a:defRPr>
      </a:lvl8pPr>
      <a:lvl9pPr marL="1828800" algn="l" rtl="0" eaLnBrk="1" fontAlgn="base" hangingPunct="1">
        <a:lnSpc>
          <a:spcPts val="3800"/>
        </a:lnSpc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Verdana" pitchFamily="-110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ct val="0"/>
        </a:spcAft>
        <a:buFont typeface="Arial" panose="020B0604020202020204" pitchFamily="34" charset="0"/>
        <a:buNone/>
        <a:defRPr sz="2000">
          <a:solidFill>
            <a:schemeClr val="tx1"/>
          </a:solidFill>
          <a:latin typeface="Verdana"/>
          <a:ea typeface="ヒラギノ角ゴ Pro W3" pitchFamily="-110" charset="-128"/>
          <a:cs typeface="Verdana"/>
        </a:defRPr>
      </a:lvl1pPr>
      <a:lvl2pPr marL="355600" indent="-355600" algn="l" rtl="0" eaLnBrk="1" fontAlgn="base" hangingPunct="1"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Verdana"/>
          <a:ea typeface="ヒラギノ角ゴ Pro W3" pitchFamily="-110" charset="-128"/>
          <a:cs typeface="Verdana"/>
        </a:defRPr>
      </a:lvl2pPr>
      <a:lvl3pPr marL="719138" indent="-363538" algn="l" rtl="0" eaLnBrk="1" fontAlgn="base" hangingPunct="1"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Verdana"/>
          <a:ea typeface="ヒラギノ角ゴ Pro W3" pitchFamily="-110" charset="-128"/>
          <a:cs typeface="Verdana"/>
        </a:defRPr>
      </a:lvl3pPr>
      <a:lvl4pPr marL="1074738" indent="-355600" algn="l" rtl="0" eaLnBrk="1" fontAlgn="base" hangingPunct="1"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Verdana"/>
          <a:ea typeface="ヒラギノ角ゴ Pro W3" pitchFamily="-110" charset="-128"/>
          <a:cs typeface="Verdana"/>
        </a:defRPr>
      </a:lvl4pPr>
      <a:lvl5pPr marL="1527175" indent="-452438" algn="l" rtl="0" eaLnBrk="1" fontAlgn="base" hangingPunct="1"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Verdana"/>
          <a:ea typeface="ヒラギノ角ゴ Pro W3" pitchFamily="-110" charset="-128"/>
          <a:cs typeface="Verdana"/>
        </a:defRPr>
      </a:lvl5pPr>
      <a:lvl6pPr marL="1985963" indent="185738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chemeClr val="tx1"/>
        </a:buClr>
        <a:buFont typeface="Times" pitchFamily="1" charset="0"/>
        <a:buChar char="_"/>
        <a:tabLst>
          <a:tab pos="8001000" algn="r"/>
        </a:tabLst>
        <a:defRPr sz="2000">
          <a:solidFill>
            <a:schemeClr val="tx1"/>
          </a:solidFill>
          <a:latin typeface="+mn-lt"/>
          <a:ea typeface="ヒラギノ角ゴ Pro W3" pitchFamily="-110" charset="-128"/>
        </a:defRPr>
      </a:lvl6pPr>
      <a:lvl7pPr marL="2443163" indent="185738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chemeClr val="tx1"/>
        </a:buClr>
        <a:buFont typeface="Times" pitchFamily="1" charset="0"/>
        <a:buChar char="_"/>
        <a:tabLst>
          <a:tab pos="8001000" algn="r"/>
        </a:tabLst>
        <a:defRPr sz="2000">
          <a:solidFill>
            <a:schemeClr val="tx1"/>
          </a:solidFill>
          <a:latin typeface="+mn-lt"/>
          <a:ea typeface="ヒラギノ角ゴ Pro W3" pitchFamily="-110" charset="-128"/>
        </a:defRPr>
      </a:lvl7pPr>
      <a:lvl8pPr marL="2900363" indent="185738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chemeClr val="tx1"/>
        </a:buClr>
        <a:buFont typeface="Times" pitchFamily="1" charset="0"/>
        <a:buChar char="_"/>
        <a:tabLst>
          <a:tab pos="8001000" algn="r"/>
        </a:tabLst>
        <a:defRPr sz="2000">
          <a:solidFill>
            <a:schemeClr val="tx1"/>
          </a:solidFill>
          <a:latin typeface="+mn-lt"/>
          <a:ea typeface="ヒラギノ角ゴ Pro W3" pitchFamily="-110" charset="-128"/>
        </a:defRPr>
      </a:lvl8pPr>
      <a:lvl9pPr marL="3357563" indent="185738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chemeClr val="tx1"/>
        </a:buClr>
        <a:buFont typeface="Times" pitchFamily="1" charset="0"/>
        <a:buChar char="_"/>
        <a:tabLst>
          <a:tab pos="8001000" algn="r"/>
        </a:tabLst>
        <a:defRPr sz="2000">
          <a:solidFill>
            <a:schemeClr val="tx1"/>
          </a:solidFill>
          <a:latin typeface="+mn-lt"/>
          <a:ea typeface="ヒラギノ角ゴ Pro W3" pitchFamily="-110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118" userDrawn="1">
          <p15:clr>
            <a:srgbClr val="F26B43"/>
          </p15:clr>
        </p15:guide>
        <p15:guide id="2" pos="7355" userDrawn="1">
          <p15:clr>
            <a:srgbClr val="F26B43"/>
          </p15:clr>
        </p15:guide>
        <p15:guide id="3" orient="horz" pos="1026" userDrawn="1">
          <p15:clr>
            <a:srgbClr val="F26B43"/>
          </p15:clr>
        </p15:guide>
        <p15:guide id="4" orient="horz" pos="37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emf"/><Relationship Id="rId5" Type="http://schemas.openxmlformats.org/officeDocument/2006/relationships/package" Target="../embeddings/Microsoft_Word-Dokument1.docx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79348" y="4049487"/>
            <a:ext cx="9572652" cy="1030514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2400"/>
              </a:spcAft>
            </a:pPr>
            <a:r>
              <a:rPr lang="de-CH" dirty="0" smtClean="0"/>
              <a:t>SNSF-</a:t>
            </a:r>
            <a:r>
              <a:rPr lang="de-CH" dirty="0" err="1"/>
              <a:t>F</a:t>
            </a:r>
            <a:r>
              <a:rPr lang="de-CH" dirty="0" err="1" smtClean="0"/>
              <a:t>unded</a:t>
            </a:r>
            <a:r>
              <a:rPr lang="de-CH" dirty="0" smtClean="0"/>
              <a:t> </a:t>
            </a:r>
            <a:r>
              <a:rPr lang="de-CH" dirty="0"/>
              <a:t>P</a:t>
            </a:r>
            <a:r>
              <a:rPr lang="de-CH" dirty="0" smtClean="0"/>
              <a:t>rojects in </a:t>
            </a:r>
            <a:r>
              <a:rPr lang="de-CH" dirty="0" err="1"/>
              <a:t>P</a:t>
            </a:r>
            <a:r>
              <a:rPr lang="de-CH" dirty="0" err="1" smtClean="0"/>
              <a:t>hysics</a:t>
            </a:r>
            <a:r>
              <a:rPr lang="de-CH" dirty="0" smtClean="0"/>
              <a:t> and </a:t>
            </a:r>
            <a:r>
              <a:rPr lang="de-CH" dirty="0"/>
              <a:t>G</a:t>
            </a:r>
            <a:r>
              <a:rPr lang="de-CH" dirty="0" smtClean="0"/>
              <a:t>ender </a:t>
            </a:r>
            <a:r>
              <a:rPr lang="de-CH" dirty="0"/>
              <a:t>E</a:t>
            </a:r>
            <a:r>
              <a:rPr lang="de-CH" dirty="0" smtClean="0"/>
              <a:t>quality at </a:t>
            </a:r>
            <a:r>
              <a:rPr lang="de-CH" dirty="0" err="1" smtClean="0"/>
              <a:t>the</a:t>
            </a:r>
            <a:r>
              <a:rPr lang="de-CH" dirty="0" smtClean="0"/>
              <a:t> SNSF</a:t>
            </a:r>
            <a:endParaRPr lang="de-CH" dirty="0"/>
          </a:p>
        </p:txBody>
      </p:sp>
      <p:pic>
        <p:nvPicPr>
          <p:cNvPr id="16" name="Picture Placeholder 15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29" b="24029"/>
          <a:stretch>
            <a:fillRect/>
          </a:stretch>
        </p:blipFill>
        <p:spPr/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001" y="0"/>
            <a:ext cx="10135200" cy="3603048"/>
          </a:xfrm>
          <a:prstGeom prst="rect">
            <a:avLst/>
          </a:prstGeom>
        </p:spPr>
      </p:pic>
      <p:pic>
        <p:nvPicPr>
          <p:cNvPr id="18" name="Picture 17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785051" y="-1"/>
            <a:ext cx="1079086" cy="180000"/>
          </a:xfrm>
          <a:prstGeom prst="rect">
            <a:avLst/>
          </a:prstGeom>
        </p:spPr>
      </p:pic>
      <p:pic>
        <p:nvPicPr>
          <p:cNvPr id="6" name="Picture Placeholder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305" y="0"/>
            <a:ext cx="10409695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1778696" y="5196114"/>
            <a:ext cx="9381994" cy="631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0" fontAlgn="base" latinLnBrk="0" hangingPunct="0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b="1">
                <a:solidFill>
                  <a:srgbClr val="003399"/>
                </a:solidFill>
                <a:latin typeface="Verdana"/>
                <a:ea typeface="ヒラギノ角ゴ Pro W3" pitchFamily="-110" charset="-128"/>
                <a:cs typeface="Verdana"/>
              </a:defRPr>
            </a:lvl1pPr>
            <a:lvl2pPr algn="l" rtl="0" eaLnBrk="0" fontAlgn="base" hangingPunct="0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3399"/>
                </a:solidFill>
                <a:latin typeface="Verdana" pitchFamily="-110" charset="0"/>
                <a:ea typeface="ヒラギノ角ゴ Pro W3" pitchFamily="-110" charset="-128"/>
                <a:cs typeface="Verdana" pitchFamily="-110" charset="0"/>
              </a:defRPr>
            </a:lvl2pPr>
            <a:lvl3pPr algn="l" rtl="0" eaLnBrk="0" fontAlgn="base" hangingPunct="0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3399"/>
                </a:solidFill>
                <a:latin typeface="Verdana" pitchFamily="-110" charset="0"/>
                <a:ea typeface="ヒラギノ角ゴ Pro W3" pitchFamily="-110" charset="-128"/>
                <a:cs typeface="Verdana" pitchFamily="-110" charset="0"/>
              </a:defRPr>
            </a:lvl3pPr>
            <a:lvl4pPr algn="l" rtl="0" eaLnBrk="0" fontAlgn="base" hangingPunct="0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3399"/>
                </a:solidFill>
                <a:latin typeface="Verdana" pitchFamily="-110" charset="0"/>
                <a:ea typeface="ヒラギノ角ゴ Pro W3" pitchFamily="-110" charset="-128"/>
                <a:cs typeface="Verdana" pitchFamily="-110" charset="0"/>
              </a:defRPr>
            </a:lvl4pPr>
            <a:lvl5pPr algn="l" rtl="0" eaLnBrk="0" fontAlgn="base" hangingPunct="0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3399"/>
                </a:solidFill>
                <a:latin typeface="Verdana" pitchFamily="-110" charset="0"/>
                <a:ea typeface="ヒラギノ角ゴ Pro W3" pitchFamily="-110" charset="-128"/>
                <a:cs typeface="Verdana" pitchFamily="-110" charset="0"/>
              </a:defRPr>
            </a:lvl5pPr>
            <a:lvl6pPr marL="4572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2"/>
                </a:solidFill>
                <a:latin typeface="Verdana" pitchFamily="-110" charset="0"/>
              </a:defRPr>
            </a:lvl6pPr>
            <a:lvl7pPr marL="9144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2"/>
                </a:solidFill>
                <a:latin typeface="Verdana" pitchFamily="-110" charset="0"/>
              </a:defRPr>
            </a:lvl7pPr>
            <a:lvl8pPr marL="13716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2"/>
                </a:solidFill>
                <a:latin typeface="Verdana" pitchFamily="-110" charset="0"/>
              </a:defRPr>
            </a:lvl8pPr>
            <a:lvl9pPr marL="18288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2"/>
                </a:solidFill>
                <a:latin typeface="Verdana" pitchFamily="-110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3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i="0" u="none" strike="noStrike" kern="0" cap="none" spc="0" normalizeH="0" baseline="0" noProof="0" dirty="0" smtClean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ea typeface="ヒラギノ角ゴ Pro W3" pitchFamily="-110" charset="-128"/>
              </a:rPr>
              <a:t>François Baumgartner</a:t>
            </a:r>
            <a:r>
              <a:rPr kumimoji="0" lang="de-CH" sz="1600" i="0" u="none" strike="noStrike" kern="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Verdana" pitchFamily="34" charset="0"/>
                <a:ea typeface="ヒラギノ角ゴ Pro W3" pitchFamily="-110" charset="-128"/>
                <a:cs typeface="Verdana" pitchFamily="34" charset="0"/>
              </a:rPr>
              <a:t>			</a:t>
            </a:r>
            <a:r>
              <a:rPr kumimoji="0" lang="de-DE" sz="1600" i="0" u="none" strike="noStrike" kern="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ea typeface="ヒラギノ角ゴ Pro W3" pitchFamily="-110" charset="-128"/>
              </a:rPr>
              <a:t>	</a:t>
            </a:r>
            <a:endParaRPr kumimoji="0" lang="de-CH" sz="1600" i="0" u="none" strike="noStrike" kern="0" cap="none" spc="0" normalizeH="0" baseline="0" noProof="0" dirty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Verdana" pitchFamily="34" charset="0"/>
              <a:ea typeface="ヒラギノ角ゴ Pro W3" pitchFamily="-110" charset="-128"/>
              <a:cs typeface="Verdana" pitchFamily="34" charset="0"/>
            </a:endParaRPr>
          </a:p>
        </p:txBody>
      </p:sp>
      <p:pic>
        <p:nvPicPr>
          <p:cNvPr id="9" name="Picture Placeholder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305" y="179998"/>
            <a:ext cx="10409695" cy="337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9348" y="-3048"/>
            <a:ext cx="10418967" cy="360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944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Women </a:t>
            </a:r>
            <a:r>
              <a:rPr lang="de-CH" dirty="0" err="1" smtClean="0"/>
              <a:t>as</a:t>
            </a:r>
            <a:r>
              <a:rPr lang="de-CH" dirty="0" smtClean="0"/>
              <a:t> PIs:</a:t>
            </a:r>
            <a:br>
              <a:rPr lang="de-CH" dirty="0" smtClean="0"/>
            </a:br>
            <a:r>
              <a:rPr lang="de-CH" dirty="0" smtClean="0"/>
              <a:t>Trends in </a:t>
            </a:r>
            <a:r>
              <a:rPr lang="de-CH" dirty="0" err="1" smtClean="0"/>
              <a:t>submission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division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r>
              <a:rPr lang="de-CH" dirty="0" smtClean="0"/>
              <a:t> </a:t>
            </a:r>
          </a:p>
          <a:p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285" y="1888688"/>
            <a:ext cx="9066486" cy="418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9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Div. 2: Trends in </a:t>
            </a:r>
            <a:r>
              <a:rPr lang="de-CH" dirty="0" err="1" smtClean="0"/>
              <a:t>success</a:t>
            </a:r>
            <a:r>
              <a:rPr lang="de-CH" dirty="0" smtClean="0"/>
              <a:t> </a:t>
            </a:r>
            <a:r>
              <a:rPr lang="de-CH" dirty="0" err="1" smtClean="0"/>
              <a:t>rates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85980" y="1588846"/>
            <a:ext cx="9870723" cy="4356100"/>
          </a:xfrm>
        </p:spPr>
        <p:txBody>
          <a:bodyPr/>
          <a:lstStyle/>
          <a:p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r>
              <a:rPr lang="de-CH" dirty="0" smtClean="0"/>
              <a:t> </a:t>
            </a:r>
          </a:p>
          <a:p>
            <a:endParaRPr lang="de-C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436" y="3669179"/>
            <a:ext cx="393720" cy="5588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463365" y="3509606"/>
            <a:ext cx="1335505" cy="718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/>
              <a:t>Women</a:t>
            </a:r>
            <a:r>
              <a:rPr lang="de-CH" sz="1600" dirty="0"/>
              <a:t/>
            </a:r>
            <a:br>
              <a:rPr lang="de-CH" sz="1600" dirty="0"/>
            </a:br>
            <a:r>
              <a:rPr lang="de-CH" sz="1600" dirty="0" err="1" smtClean="0"/>
              <a:t>Men</a:t>
            </a:r>
            <a:endParaRPr lang="de-CH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658" y="1563947"/>
            <a:ext cx="7837778" cy="460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99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erdana" pitchFamily="34" charset="0"/>
                <a:cs typeface="Verdana" pitchFamily="34" charset="0"/>
              </a:rPr>
              <a:t>Projects – Women in Physics</a:t>
            </a:r>
            <a:r>
              <a:rPr lang="de-DE" dirty="0" smtClean="0">
                <a:solidFill>
                  <a:srgbClr val="FF9900"/>
                </a:solidFill>
                <a:latin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solidFill>
                  <a:srgbClr val="FF9900"/>
                </a:solidFill>
                <a:latin typeface="Verdana" pitchFamily="34" charset="0"/>
                <a:cs typeface="Verdana" pitchFamily="34" charset="0"/>
              </a:rPr>
            </a:br>
            <a:endParaRPr lang="de-DE" dirty="0" smtClean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/>
          </p:nvPr>
        </p:nvGraphicFramePr>
        <p:xfrm>
          <a:off x="180848" y="1739589"/>
          <a:ext cx="11874646" cy="3836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kument" r:id="rId5" imgW="5759438" imgH="1861119" progId="Word.Document.12">
                  <p:embed/>
                </p:oleObj>
              </mc:Choice>
              <mc:Fallback>
                <p:oleObj name="Dokument" r:id="rId5" imgW="5759438" imgH="18611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0848" y="1739589"/>
                        <a:ext cx="11874646" cy="38360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84383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3200" b="1" dirty="0" smtClean="0"/>
              <a:t>OVERVIEW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1285" y="2419520"/>
            <a:ext cx="9870723" cy="3240248"/>
          </a:xfrm>
        </p:spPr>
        <p:txBody>
          <a:bodyPr/>
          <a:lstStyle/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r>
              <a:rPr lang="de-DE" sz="2800" dirty="0">
                <a:solidFill>
                  <a:schemeClr val="tx2">
                    <a:lumMod val="75000"/>
                  </a:schemeClr>
                </a:solidFill>
              </a:rPr>
              <a:t>1.	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SNSF - Facts and </a:t>
            </a:r>
            <a:r>
              <a:rPr lang="de-DE" sz="2800" dirty="0" err="1">
                <a:solidFill>
                  <a:schemeClr val="tx2">
                    <a:lumMod val="75000"/>
                  </a:schemeClr>
                </a:solidFill>
              </a:rPr>
              <a:t>f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igures</a:t>
            </a:r>
            <a:endParaRPr lang="de-DE" sz="2800" dirty="0">
              <a:solidFill>
                <a:schemeClr val="tx2">
                  <a:lumMod val="75000"/>
                </a:schemeClr>
              </a:solidFill>
            </a:endParaRP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endParaRPr lang="de-DE" sz="2800" dirty="0">
              <a:solidFill>
                <a:srgbClr val="000000"/>
              </a:solidFill>
            </a:endParaRPr>
          </a:p>
          <a:p>
            <a:pPr marL="514350" lvl="0" indent="-514350" fontAlgn="auto">
              <a:spcBef>
                <a:spcPts val="600"/>
              </a:spcBef>
              <a:spcAft>
                <a:spcPts val="0"/>
              </a:spcAft>
              <a:buAutoNum type="arabicPeriod" startAt="2"/>
              <a:tabLst>
                <a:tab pos="952500" algn="l"/>
                <a:tab pos="8001000" algn="r"/>
              </a:tabLst>
            </a:pPr>
            <a:r>
              <a:rPr lang="de-DE" sz="2800" dirty="0" smtClean="0">
                <a:solidFill>
                  <a:srgbClr val="003399"/>
                </a:solidFill>
              </a:rPr>
              <a:t>  </a:t>
            </a:r>
            <a:r>
              <a:rPr lang="de-DE" sz="2800" dirty="0" err="1" smtClean="0">
                <a:solidFill>
                  <a:srgbClr val="003399"/>
                </a:solidFill>
              </a:rPr>
              <a:t>Institutional</a:t>
            </a:r>
            <a:r>
              <a:rPr lang="de-DE" sz="2800" dirty="0" smtClean="0">
                <a:solidFill>
                  <a:srgbClr val="003399"/>
                </a:solidFill>
              </a:rPr>
              <a:t> </a:t>
            </a:r>
            <a:r>
              <a:rPr lang="de-DE" sz="2800" dirty="0" err="1" smtClean="0">
                <a:solidFill>
                  <a:srgbClr val="003399"/>
                </a:solidFill>
              </a:rPr>
              <a:t>measures</a:t>
            </a:r>
            <a:r>
              <a:rPr lang="de-DE" sz="2800" dirty="0" smtClean="0">
                <a:solidFill>
                  <a:srgbClr val="003399"/>
                </a:solidFill>
              </a:rPr>
              <a:t> </a:t>
            </a:r>
            <a:r>
              <a:rPr lang="de-DE" sz="2800" dirty="0" err="1" smtClean="0">
                <a:solidFill>
                  <a:srgbClr val="003399"/>
                </a:solidFill>
              </a:rPr>
              <a:t>to</a:t>
            </a:r>
            <a:r>
              <a:rPr lang="de-DE" sz="2800" dirty="0" smtClean="0">
                <a:solidFill>
                  <a:srgbClr val="003399"/>
                </a:solidFill>
              </a:rPr>
              <a:t> promote </a:t>
            </a:r>
            <a:r>
              <a:rPr lang="de-DE" sz="2800" dirty="0" err="1" smtClean="0">
                <a:solidFill>
                  <a:srgbClr val="003399"/>
                </a:solidFill>
              </a:rPr>
              <a:t>gender</a:t>
            </a:r>
            <a:r>
              <a:rPr lang="de-DE" sz="2800" dirty="0" smtClean="0">
                <a:solidFill>
                  <a:srgbClr val="003399"/>
                </a:solidFill>
              </a:rPr>
              <a:t> equality</a:t>
            </a:r>
            <a:endParaRPr lang="de-DE" sz="2800" dirty="0">
              <a:solidFill>
                <a:srgbClr val="003399"/>
              </a:solidFill>
            </a:endParaRP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endParaRPr lang="de-DE" sz="2800" dirty="0" smtClean="0">
              <a:solidFill>
                <a:srgbClr val="FF0000"/>
              </a:solidFill>
            </a:endParaRP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de-DE" sz="2800" dirty="0">
                <a:solidFill>
                  <a:schemeClr val="tx2">
                    <a:lumMod val="75000"/>
                  </a:schemeClr>
                </a:solidFill>
              </a:rPr>
              <a:t>. 	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Specific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measures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 in 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research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funding</a:t>
            </a:r>
            <a:endParaRPr lang="de-DE" sz="2800" dirty="0">
              <a:solidFill>
                <a:srgbClr val="FF9999"/>
              </a:solidFill>
            </a:endParaRPr>
          </a:p>
          <a:p>
            <a:endParaRPr lang="de-CH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1621117" y="3306871"/>
            <a:ext cx="10231058" cy="814192"/>
          </a:xfrm>
          <a:prstGeom prst="roundRect">
            <a:avLst/>
          </a:prstGeom>
          <a:noFill/>
          <a:ln w="2857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190500" indent="-190500" eaLnBrk="1" hangingPunct="1">
              <a:lnSpc>
                <a:spcPts val="2600"/>
              </a:lnSpc>
              <a:spcBef>
                <a:spcPts val="400"/>
              </a:spcBef>
              <a:buClr>
                <a:srgbClr val="003399"/>
              </a:buClr>
              <a:buFont typeface="Times" pitchFamily="1" charset="0"/>
              <a:buNone/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de-CH">
              <a:solidFill>
                <a:srgbClr val="003399"/>
              </a:solidFill>
              <a:latin typeface="Verdana" pitchFamily="-110" charset="0"/>
              <a:ea typeface="Times New Roman" pitchFamily="-110" charset="0"/>
              <a:cs typeface="Times New Roman" pitchFamily="-110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6488482" y="4121063"/>
            <a:ext cx="45719" cy="16283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190500" indent="-190500" eaLnBrk="1" hangingPunct="1">
              <a:lnSpc>
                <a:spcPts val="2600"/>
              </a:lnSpc>
              <a:spcBef>
                <a:spcPts val="400"/>
              </a:spcBef>
              <a:buClr>
                <a:srgbClr val="003399"/>
              </a:buClr>
              <a:buFont typeface="Times" pitchFamily="1" charset="0"/>
              <a:buNone/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de-CH">
              <a:solidFill>
                <a:srgbClr val="003399"/>
              </a:solidFill>
              <a:latin typeface="Verdana" pitchFamily="-110" charset="0"/>
              <a:ea typeface="Times New Roman" pitchFamily="-110" charset="0"/>
              <a:cs typeface="Times New Roman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498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Institutional</a:t>
            </a:r>
            <a:r>
              <a:rPr lang="de-DE" dirty="0" smtClean="0"/>
              <a:t> </a:t>
            </a:r>
            <a:r>
              <a:rPr lang="de-DE" dirty="0" err="1"/>
              <a:t>m</a:t>
            </a:r>
            <a:r>
              <a:rPr lang="de-DE" dirty="0" err="1" smtClean="0"/>
              <a:t>easures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promote </a:t>
            </a:r>
            <a:r>
              <a:rPr lang="de-DE" dirty="0" err="1" smtClean="0"/>
              <a:t>gender</a:t>
            </a:r>
            <a:r>
              <a:rPr lang="de-DE" dirty="0" smtClean="0"/>
              <a:t> equality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5341" y="1519239"/>
            <a:ext cx="10069159" cy="4614862"/>
          </a:xfrm>
        </p:spPr>
        <p:txBody>
          <a:bodyPr/>
          <a:lstStyle/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762000" algn="l"/>
                <a:tab pos="8001000" algn="r"/>
              </a:tabLst>
            </a:pP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SNSF Mission Statement on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Equality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between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Women and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Men</a:t>
            </a:r>
            <a:endParaRPr lang="de-CH" altLang="de-DE" sz="2200" dirty="0">
              <a:solidFill>
                <a:srgbClr val="080808"/>
              </a:solidFill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762000" algn="l"/>
                <a:tab pos="8001000" algn="r"/>
              </a:tabLst>
            </a:pP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Gender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Equality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Commission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and Office</a:t>
            </a:r>
            <a:endParaRPr lang="de-CH" altLang="de-DE" sz="2200" dirty="0">
              <a:solidFill>
                <a:srgbClr val="080808"/>
              </a:solidFill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762000" algn="l"/>
                <a:tab pos="8001000" algn="r"/>
              </a:tabLst>
            </a:pP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Gender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mainstreaming</a:t>
            </a:r>
            <a:endParaRPr lang="de-CH" altLang="de-DE" sz="2200" dirty="0">
              <a:solidFill>
                <a:srgbClr val="080808"/>
              </a:solidFill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90500" algn="l"/>
                <a:tab pos="195263" algn="l"/>
                <a:tab pos="762000" algn="l"/>
                <a:tab pos="8001000" algn="r"/>
              </a:tabLst>
            </a:pPr>
            <a:r>
              <a:rPr lang="en-GB" sz="2200" dirty="0" smtClean="0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Targets </a:t>
            </a:r>
            <a:r>
              <a:rPr lang="en-GB" sz="2200" dirty="0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in career </a:t>
            </a:r>
            <a:r>
              <a:rPr lang="en-GB" sz="2200" dirty="0" smtClean="0">
                <a:solidFill>
                  <a:srgbClr val="000000"/>
                </a:solidFill>
                <a:latin typeface="Verdana" pitchFamily="34" charset="0"/>
                <a:cs typeface="Verdana" pitchFamily="34" charset="0"/>
              </a:rPr>
              <a:t>instruments</a:t>
            </a:r>
          </a:p>
          <a:p>
            <a:pPr marL="342900" lvl="0" indent="-342900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90500" algn="l"/>
                <a:tab pos="195263" algn="l"/>
                <a:tab pos="762000" algn="l"/>
                <a:tab pos="8001000" algn="r"/>
              </a:tabLst>
            </a:pPr>
            <a:r>
              <a:rPr lang="en-US" altLang="de-DE" sz="2200" dirty="0" smtClean="0">
                <a:solidFill>
                  <a:srgbClr val="000000"/>
                </a:solidFill>
              </a:rPr>
              <a:t>Gender monitoring </a:t>
            </a:r>
            <a:r>
              <a:rPr lang="en-US" altLang="de-DE" sz="2200" dirty="0" smtClean="0">
                <a:solidFill>
                  <a:srgbClr val="080808"/>
                </a:solidFill>
              </a:rPr>
              <a:t>(</a:t>
            </a:r>
            <a:r>
              <a:rPr lang="en-US" altLang="de-DE" sz="2200" dirty="0" smtClean="0">
                <a:solidFill>
                  <a:srgbClr val="FF0000"/>
                </a:solidFill>
              </a:rPr>
              <a:t>will be multi-variate</a:t>
            </a:r>
            <a:r>
              <a:rPr lang="en-US" altLang="de-DE" sz="2200" dirty="0" smtClean="0">
                <a:solidFill>
                  <a:srgbClr val="080808"/>
                </a:solidFill>
              </a:rPr>
              <a:t>)</a:t>
            </a:r>
          </a:p>
          <a:p>
            <a:pPr marL="342900" lvl="0" indent="-342900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Publication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of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sex-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disaggregated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data</a:t>
            </a:r>
            <a:endParaRPr lang="de-CH" altLang="de-DE" sz="2200" dirty="0" smtClean="0">
              <a:solidFill>
                <a:srgbClr val="080808"/>
              </a:solidFill>
              <a:cs typeface="Times New Roman" panose="02020603050405020304" pitchFamily="18" charset="0"/>
            </a:endParaRPr>
          </a:p>
          <a:p>
            <a:pPr marL="342900" lvl="0" indent="-342900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Preferential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rule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for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elections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in </a:t>
            </a:r>
            <a:r>
              <a:rPr lang="de-CH" altLang="de-DE" sz="2200" dirty="0" err="1" smtClean="0">
                <a:solidFill>
                  <a:srgbClr val="080808"/>
                </a:solidFill>
                <a:cs typeface="Times New Roman" panose="02020603050405020304" pitchFamily="18" charset="0"/>
              </a:rPr>
              <a:t>the</a:t>
            </a:r>
            <a:r>
              <a:rPr lang="de-CH" altLang="de-DE" sz="2200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 Research Council</a:t>
            </a:r>
            <a:endParaRPr lang="en-US" altLang="de-DE" sz="2200" dirty="0" smtClean="0">
              <a:solidFill>
                <a:srgbClr val="000000"/>
              </a:solidFill>
            </a:endParaRPr>
          </a:p>
          <a:p>
            <a:pPr marL="342900" lvl="0" indent="-342900"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n-US" altLang="de-DE" sz="2200" dirty="0" smtClean="0">
                <a:solidFill>
                  <a:srgbClr val="C00000"/>
                </a:solidFill>
              </a:rPr>
              <a:t>New: 40% women quota in the Foundation Council</a:t>
            </a:r>
            <a:endParaRPr lang="de-CH" sz="2200" dirty="0"/>
          </a:p>
        </p:txBody>
      </p:sp>
    </p:spTree>
    <p:extLst>
      <p:ext uri="{BB962C8B-B14F-4D97-AF65-F5344CB8AC3E}">
        <p14:creationId xmlns:p14="http://schemas.microsoft.com/office/powerpoint/2010/main" val="625221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3200" b="1" dirty="0" smtClean="0"/>
              <a:t>OVERVIEW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3278" y="2527988"/>
            <a:ext cx="10001351" cy="3240248"/>
          </a:xfrm>
        </p:spPr>
        <p:txBody>
          <a:bodyPr/>
          <a:lstStyle/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r>
              <a:rPr lang="de-DE" sz="2800" dirty="0">
                <a:solidFill>
                  <a:srgbClr val="B3B3B3">
                    <a:lumMod val="75000"/>
                  </a:srgbClr>
                </a:solidFill>
              </a:rPr>
              <a:t>1.	</a:t>
            </a:r>
            <a:r>
              <a:rPr lang="de-DE" sz="2800" dirty="0" smtClean="0">
                <a:solidFill>
                  <a:srgbClr val="B3B3B3">
                    <a:lumMod val="75000"/>
                  </a:srgbClr>
                </a:solidFill>
              </a:rPr>
              <a:t>SNSF: Facts and </a:t>
            </a:r>
            <a:r>
              <a:rPr lang="de-DE" sz="2800" dirty="0" err="1" smtClean="0">
                <a:solidFill>
                  <a:srgbClr val="B3B3B3">
                    <a:lumMod val="75000"/>
                  </a:srgbClr>
                </a:solidFill>
              </a:rPr>
              <a:t>Figures</a:t>
            </a:r>
            <a:endParaRPr lang="de-DE" sz="2800" dirty="0">
              <a:solidFill>
                <a:srgbClr val="B3B3B3">
                  <a:lumMod val="75000"/>
                </a:srgbClr>
              </a:solidFill>
            </a:endParaRP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endParaRPr lang="de-DE" sz="2800" dirty="0">
              <a:solidFill>
                <a:srgbClr val="000000"/>
              </a:solidFill>
            </a:endParaRP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2. 	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Institutional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2800" dirty="0" err="1">
                <a:solidFill>
                  <a:schemeClr val="tx2">
                    <a:lumMod val="75000"/>
                  </a:schemeClr>
                </a:solidFill>
              </a:rPr>
              <a:t>m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easures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 promote 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gender</a:t>
            </a:r>
            <a:r>
              <a:rPr lang="de-DE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equality</a:t>
            </a:r>
            <a:endParaRPr lang="de-DE" sz="2800" dirty="0" smtClean="0">
              <a:solidFill>
                <a:srgbClr val="FF9999"/>
              </a:solidFill>
            </a:endParaRP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endParaRPr lang="de-DE" sz="2800" dirty="0">
              <a:solidFill>
                <a:srgbClr val="FF9999"/>
              </a:solidFill>
            </a:endParaRPr>
          </a:p>
          <a:p>
            <a:pPr lvl="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r>
              <a:rPr lang="de-DE" sz="2800" dirty="0" smtClean="0">
                <a:solidFill>
                  <a:srgbClr val="003399"/>
                </a:solidFill>
              </a:rPr>
              <a:t>3</a:t>
            </a:r>
            <a:r>
              <a:rPr lang="de-DE" sz="2800" dirty="0">
                <a:solidFill>
                  <a:srgbClr val="003399"/>
                </a:solidFill>
              </a:rPr>
              <a:t>. </a:t>
            </a:r>
            <a:r>
              <a:rPr lang="de-DE" sz="2800" dirty="0">
                <a:solidFill>
                  <a:srgbClr val="000000"/>
                </a:solidFill>
              </a:rPr>
              <a:t>	</a:t>
            </a:r>
            <a:r>
              <a:rPr lang="de-DE" sz="2800" dirty="0" err="1" smtClean="0">
                <a:solidFill>
                  <a:srgbClr val="003399"/>
                </a:solidFill>
              </a:rPr>
              <a:t>Specific</a:t>
            </a:r>
            <a:r>
              <a:rPr lang="de-DE" sz="2800" dirty="0" smtClean="0">
                <a:solidFill>
                  <a:srgbClr val="003399"/>
                </a:solidFill>
              </a:rPr>
              <a:t> </a:t>
            </a:r>
            <a:r>
              <a:rPr lang="de-DE" sz="2800" dirty="0" err="1" smtClean="0">
                <a:solidFill>
                  <a:srgbClr val="003399"/>
                </a:solidFill>
              </a:rPr>
              <a:t>measures</a:t>
            </a:r>
            <a:r>
              <a:rPr lang="de-DE" sz="2800" dirty="0" smtClean="0">
                <a:solidFill>
                  <a:srgbClr val="003399"/>
                </a:solidFill>
              </a:rPr>
              <a:t> in </a:t>
            </a:r>
            <a:r>
              <a:rPr lang="de-DE" sz="2800" dirty="0" err="1" smtClean="0">
                <a:solidFill>
                  <a:srgbClr val="003399"/>
                </a:solidFill>
              </a:rPr>
              <a:t>research</a:t>
            </a:r>
            <a:r>
              <a:rPr lang="de-DE" sz="2800" dirty="0" smtClean="0">
                <a:solidFill>
                  <a:srgbClr val="003399"/>
                </a:solidFill>
              </a:rPr>
              <a:t> </a:t>
            </a:r>
            <a:r>
              <a:rPr lang="de-DE" sz="2800" dirty="0" err="1" smtClean="0">
                <a:solidFill>
                  <a:srgbClr val="003399"/>
                </a:solidFill>
              </a:rPr>
              <a:t>funding</a:t>
            </a:r>
            <a:endParaRPr lang="de-CH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1505037" y="4568521"/>
            <a:ext cx="9670093" cy="859822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190500" indent="-190500" eaLnBrk="1" hangingPunct="1">
              <a:lnSpc>
                <a:spcPts val="2600"/>
              </a:lnSpc>
              <a:spcBef>
                <a:spcPts val="400"/>
              </a:spcBef>
              <a:buClr>
                <a:srgbClr val="003399"/>
              </a:buClr>
              <a:buFont typeface="Times" pitchFamily="1" charset="0"/>
              <a:buNone/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de-CH">
              <a:solidFill>
                <a:srgbClr val="003399"/>
              </a:solidFill>
              <a:latin typeface="Verdana" pitchFamily="-110" charset="0"/>
              <a:ea typeface="Times New Roman" pitchFamily="-110" charset="0"/>
              <a:cs typeface="Times New Roman" pitchFamily="-110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8868427" y="5311036"/>
            <a:ext cx="914400" cy="9144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190500" indent="-190500" eaLnBrk="1" hangingPunct="1">
              <a:lnSpc>
                <a:spcPts val="2600"/>
              </a:lnSpc>
              <a:spcBef>
                <a:spcPts val="400"/>
              </a:spcBef>
              <a:buClr>
                <a:srgbClr val="003399"/>
              </a:buClr>
              <a:buFont typeface="Times" pitchFamily="1" charset="0"/>
              <a:buNone/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de-CH">
              <a:solidFill>
                <a:srgbClr val="003399"/>
              </a:solidFill>
              <a:latin typeface="Verdana" pitchFamily="-110" charset="0"/>
              <a:ea typeface="Times New Roman" pitchFamily="-110" charset="0"/>
              <a:cs typeface="Times New Roman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740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/>
              <a:t>Gender Equality Measures by the SNSF</a:t>
            </a:r>
          </a:p>
        </p:txBody>
      </p:sp>
      <p:sp>
        <p:nvSpPr>
          <p:cNvPr id="10243" name="Inhaltsplatzhalter 2"/>
          <p:cNvSpPr>
            <a:spLocks noGrp="1"/>
          </p:cNvSpPr>
          <p:nvPr>
            <p:ph idx="4294967295"/>
          </p:nvPr>
        </p:nvSpPr>
        <p:spPr>
          <a:xfrm>
            <a:off x="1811867" y="1651000"/>
            <a:ext cx="9899651" cy="43561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The SNSF offers career specific support</a:t>
            </a:r>
          </a:p>
          <a:p>
            <a:pPr marL="0" indent="0">
              <a:buNone/>
            </a:pPr>
            <a:endParaRPr lang="en-US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Gender action plans in the NCCRs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Special </a:t>
            </a:r>
            <a:r>
              <a:rPr lang="en-US" dirty="0" err="1" smtClean="0"/>
              <a:t>programme</a:t>
            </a:r>
            <a:r>
              <a:rPr lang="en-US" dirty="0" smtClean="0"/>
              <a:t> for women: Marie-Heim-</a:t>
            </a:r>
            <a:r>
              <a:rPr lang="en-US" dirty="0" err="1" smtClean="0"/>
              <a:t>Vögtlin</a:t>
            </a:r>
            <a:r>
              <a:rPr lang="en-US" dirty="0" smtClean="0"/>
              <a:t> grants (to be replaced by </a:t>
            </a:r>
            <a:r>
              <a:rPr lang="en-US" b="1" dirty="0" smtClean="0"/>
              <a:t>PRIMA </a:t>
            </a:r>
            <a:r>
              <a:rPr lang="de-CH" b="1" u="sng" dirty="0" err="1"/>
              <a:t>Pr</a:t>
            </a:r>
            <a:r>
              <a:rPr lang="de-CH" dirty="0" err="1"/>
              <a:t>omot</a:t>
            </a:r>
            <a:r>
              <a:rPr lang="de-CH" b="1" u="sng" dirty="0" err="1"/>
              <a:t>i</a:t>
            </a:r>
            <a:r>
              <a:rPr lang="de-CH" dirty="0" err="1"/>
              <a:t>ng</a:t>
            </a:r>
            <a:r>
              <a:rPr lang="de-CH" dirty="0"/>
              <a:t> Wo</a:t>
            </a:r>
            <a:r>
              <a:rPr lang="de-CH" b="1" u="sng" dirty="0"/>
              <a:t>m</a:t>
            </a:r>
            <a:r>
              <a:rPr lang="de-CH" dirty="0"/>
              <a:t>en in </a:t>
            </a:r>
            <a:r>
              <a:rPr lang="de-CH" b="1" u="sng" dirty="0" err="1"/>
              <a:t>A</a:t>
            </a:r>
            <a:r>
              <a:rPr lang="de-CH" dirty="0" err="1"/>
              <a:t>cademia</a:t>
            </a:r>
            <a:r>
              <a:rPr lang="en-US" dirty="0" smtClean="0"/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Exceptions concerning academic age (benchmark)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Support for researchers with family commitments (120% support grant)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Gender Equality Grant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Financial support of existing mentoring </a:t>
            </a:r>
            <a:r>
              <a:rPr lang="en-US" dirty="0" err="1" smtClean="0"/>
              <a:t>programmes</a:t>
            </a:r>
            <a:r>
              <a:rPr lang="en-US" dirty="0" smtClean="0"/>
              <a:t> at universities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Nominations for </a:t>
            </a:r>
            <a:r>
              <a:rPr lang="en-US" dirty="0" err="1" smtClean="0"/>
              <a:t>AcademiaNet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hteck 3"/>
          <p:cNvSpPr/>
          <p:nvPr/>
        </p:nvSpPr>
        <p:spPr bwMode="auto">
          <a:xfrm>
            <a:off x="5859332" y="6497619"/>
            <a:ext cx="1075764" cy="1828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190500" indent="-190500">
              <a:buClr>
                <a:srgbClr val="000000"/>
              </a:buClr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de-CH">
              <a:solidFill>
                <a:srgbClr val="000000"/>
              </a:solidFill>
              <a:latin typeface="Verdana" pitchFamily="-110" charset="0"/>
              <a:ea typeface="Times New Roman" pitchFamily="-110" charset="0"/>
              <a:cs typeface="Times New Roman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75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"/>
          <a:stretch/>
        </p:blipFill>
        <p:spPr>
          <a:xfrm>
            <a:off x="1649090" y="0"/>
            <a:ext cx="10542910" cy="3647975"/>
          </a:xfrm>
          <a:prstGeom prst="rect">
            <a:avLst/>
          </a:prstGeom>
        </p:spPr>
      </p:pic>
      <p:sp>
        <p:nvSpPr>
          <p:cNvPr id="95234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kern="1200" dirty="0" smtClean="0">
                <a:solidFill>
                  <a:srgbClr val="333399"/>
                </a:solidFill>
                <a:latin typeface="Verdana" pitchFamily="34" charset="0"/>
                <a:ea typeface="+mn-ea"/>
                <a:cs typeface="Times New Roman" pitchFamily="18" charset="0"/>
              </a:rPr>
              <a:t>Do </a:t>
            </a:r>
            <a:r>
              <a:rPr lang="fr-FR" kern="1200" dirty="0" err="1" smtClean="0">
                <a:solidFill>
                  <a:srgbClr val="333399"/>
                </a:solidFill>
                <a:latin typeface="Verdana" pitchFamily="34" charset="0"/>
                <a:ea typeface="+mn-ea"/>
                <a:cs typeface="Times New Roman" pitchFamily="18" charset="0"/>
              </a:rPr>
              <a:t>you</a:t>
            </a:r>
            <a:r>
              <a:rPr lang="fr-FR" kern="1200" dirty="0" smtClean="0">
                <a:solidFill>
                  <a:srgbClr val="333399"/>
                </a:solidFill>
                <a:latin typeface="Verdana" pitchFamily="34" charset="0"/>
                <a:ea typeface="+mn-ea"/>
                <a:cs typeface="Times New Roman" pitchFamily="18" charset="0"/>
              </a:rPr>
              <a:t> have </a:t>
            </a:r>
            <a:r>
              <a:rPr lang="fr-FR" kern="1200" dirty="0" err="1" smtClean="0">
                <a:solidFill>
                  <a:srgbClr val="333399"/>
                </a:solidFill>
                <a:latin typeface="Verdana" pitchFamily="34" charset="0"/>
                <a:ea typeface="+mn-ea"/>
                <a:cs typeface="Times New Roman" pitchFamily="18" charset="0"/>
              </a:rPr>
              <a:t>any</a:t>
            </a:r>
            <a:r>
              <a:rPr lang="fr-FR" kern="1200" dirty="0" smtClean="0">
                <a:solidFill>
                  <a:srgbClr val="333399"/>
                </a:solidFill>
                <a:latin typeface="Verdana" pitchFamily="34" charset="0"/>
                <a:ea typeface="+mn-ea"/>
                <a:cs typeface="Times New Roman" pitchFamily="18" charset="0"/>
              </a:rPr>
              <a:t> questions</a:t>
            </a:r>
            <a:r>
              <a:rPr lang="de-DE" kern="1200" dirty="0" smtClean="0">
                <a:solidFill>
                  <a:srgbClr val="333399"/>
                </a:solidFill>
                <a:latin typeface="Verdana" pitchFamily="34" charset="0"/>
                <a:ea typeface="+mn-ea"/>
                <a:cs typeface="Times New Roman" pitchFamily="18" charset="0"/>
              </a:rPr>
              <a:t>?</a:t>
            </a:r>
            <a:endParaRPr lang="de-CH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645085" y="0"/>
            <a:ext cx="1080000" cy="179388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0500" indent="-190500" eaLnBrk="1" hangingPunct="1">
              <a:lnSpc>
                <a:spcPts val="2600"/>
              </a:lnSpc>
              <a:spcBef>
                <a:spcPts val="400"/>
              </a:spcBef>
              <a:buClr>
                <a:srgbClr val="000000"/>
              </a:buClr>
              <a:buFont typeface="Times" pitchFamily="1" charset="0"/>
              <a:buNone/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de-DE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1748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3200" b="1" dirty="0" smtClean="0"/>
              <a:t>OVERVIEW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3278" y="2476152"/>
            <a:ext cx="10219065" cy="3240248"/>
          </a:xfrm>
        </p:spPr>
        <p:txBody>
          <a:bodyPr/>
          <a:lstStyle/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r>
              <a:rPr lang="de-DE" sz="2800" dirty="0" smtClean="0">
                <a:solidFill>
                  <a:srgbClr val="000000"/>
                </a:solidFill>
              </a:rPr>
              <a:t>1.	SNSF - </a:t>
            </a:r>
            <a:r>
              <a:rPr lang="de-DE" sz="2800" dirty="0">
                <a:solidFill>
                  <a:srgbClr val="000000"/>
                </a:solidFill>
              </a:rPr>
              <a:t>F</a:t>
            </a:r>
            <a:r>
              <a:rPr lang="de-DE" sz="2800" dirty="0" smtClean="0">
                <a:solidFill>
                  <a:srgbClr val="000000"/>
                </a:solidFill>
              </a:rPr>
              <a:t>acts and </a:t>
            </a:r>
            <a:r>
              <a:rPr lang="de-DE" sz="2800" dirty="0" err="1" smtClean="0">
                <a:solidFill>
                  <a:srgbClr val="000000"/>
                </a:solidFill>
              </a:rPr>
              <a:t>figures</a:t>
            </a:r>
            <a:endParaRPr lang="de-DE" sz="2800" dirty="0">
              <a:solidFill>
                <a:srgbClr val="000000"/>
              </a:solidFill>
            </a:endParaRP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endParaRPr lang="de-DE" sz="2800" dirty="0" smtClean="0">
              <a:solidFill>
                <a:srgbClr val="000000"/>
              </a:solidFill>
            </a:endParaRPr>
          </a:p>
          <a:p>
            <a:pPr marL="514350" lvl="4" indent="-514350" fontAlgn="auto">
              <a:spcAft>
                <a:spcPts val="0"/>
              </a:spcAft>
              <a:buAutoNum type="arabicPeriod" startAt="2"/>
              <a:tabLst>
                <a:tab pos="952500" algn="l"/>
                <a:tab pos="8001000" algn="r"/>
              </a:tabLst>
            </a:pPr>
            <a:r>
              <a:rPr lang="de-DE" sz="2800" dirty="0" smtClean="0">
                <a:solidFill>
                  <a:srgbClr val="000000"/>
                </a:solidFill>
              </a:rPr>
              <a:t>    </a:t>
            </a:r>
            <a:r>
              <a:rPr lang="de-DE" sz="2800" dirty="0" err="1" smtClean="0">
                <a:solidFill>
                  <a:srgbClr val="000000"/>
                </a:solidFill>
              </a:rPr>
              <a:t>Institutional</a:t>
            </a:r>
            <a:r>
              <a:rPr lang="de-DE" sz="2800" dirty="0" smtClean="0">
                <a:solidFill>
                  <a:srgbClr val="000000"/>
                </a:solidFill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</a:rPr>
              <a:t>measures</a:t>
            </a:r>
            <a:r>
              <a:rPr lang="de-DE" sz="2800" dirty="0">
                <a:solidFill>
                  <a:srgbClr val="000000"/>
                </a:solidFill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</a:rPr>
              <a:t>to</a:t>
            </a:r>
            <a:r>
              <a:rPr lang="de-DE" sz="2800" dirty="0" smtClean="0">
                <a:solidFill>
                  <a:srgbClr val="000000"/>
                </a:solidFill>
              </a:rPr>
              <a:t> promote </a:t>
            </a:r>
            <a:r>
              <a:rPr lang="de-DE" sz="2800" dirty="0" err="1" smtClean="0">
                <a:solidFill>
                  <a:srgbClr val="000000"/>
                </a:solidFill>
              </a:rPr>
              <a:t>gender</a:t>
            </a:r>
            <a:r>
              <a:rPr lang="de-DE" sz="2800" dirty="0" smtClean="0">
                <a:solidFill>
                  <a:srgbClr val="000000"/>
                </a:solidFill>
              </a:rPr>
              <a:t> equality </a:t>
            </a: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endParaRPr lang="de-DE" sz="2800" dirty="0">
              <a:solidFill>
                <a:srgbClr val="FF0000"/>
              </a:solidFill>
            </a:endParaRPr>
          </a:p>
          <a:p>
            <a:pPr lvl="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r>
              <a:rPr lang="de-DE" sz="2800" dirty="0">
                <a:solidFill>
                  <a:srgbClr val="000000"/>
                </a:solidFill>
              </a:rPr>
              <a:t>3. 	</a:t>
            </a:r>
            <a:r>
              <a:rPr lang="de-DE" sz="2800" dirty="0" err="1" smtClean="0">
                <a:solidFill>
                  <a:srgbClr val="000000"/>
                </a:solidFill>
              </a:rPr>
              <a:t>Specific</a:t>
            </a:r>
            <a:r>
              <a:rPr lang="de-DE" sz="2800" dirty="0" smtClean="0">
                <a:solidFill>
                  <a:srgbClr val="000000"/>
                </a:solidFill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</a:rPr>
              <a:t>measures</a:t>
            </a:r>
            <a:r>
              <a:rPr lang="de-DE" sz="2800" dirty="0" smtClean="0">
                <a:solidFill>
                  <a:srgbClr val="000000"/>
                </a:solidFill>
              </a:rPr>
              <a:t> in </a:t>
            </a:r>
            <a:r>
              <a:rPr lang="de-DE" sz="2800" dirty="0" err="1" smtClean="0">
                <a:solidFill>
                  <a:srgbClr val="000000"/>
                </a:solidFill>
              </a:rPr>
              <a:t>research</a:t>
            </a:r>
            <a:r>
              <a:rPr lang="de-DE" sz="2800" dirty="0" smtClean="0">
                <a:solidFill>
                  <a:srgbClr val="000000"/>
                </a:solidFill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</a:rPr>
              <a:t>funding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96013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3200" b="1" dirty="0" smtClean="0"/>
              <a:t>OVERVIEW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6221" y="2601412"/>
            <a:ext cx="10080979" cy="3127514"/>
          </a:xfrm>
          <a:ln w="28575"/>
        </p:spPr>
        <p:txBody>
          <a:bodyPr/>
          <a:lstStyle/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r>
              <a:rPr lang="de-DE" sz="2800" dirty="0">
                <a:solidFill>
                  <a:srgbClr val="003399"/>
                </a:solidFill>
              </a:rPr>
              <a:t>1.	</a:t>
            </a:r>
            <a:r>
              <a:rPr lang="de-DE" sz="2800" dirty="0" smtClean="0">
                <a:solidFill>
                  <a:srgbClr val="003399"/>
                </a:solidFill>
              </a:rPr>
              <a:t>SNSF - </a:t>
            </a:r>
            <a:r>
              <a:rPr lang="de-DE" sz="2800" dirty="0">
                <a:solidFill>
                  <a:srgbClr val="003399"/>
                </a:solidFill>
              </a:rPr>
              <a:t>F</a:t>
            </a:r>
            <a:r>
              <a:rPr lang="de-DE" sz="2800" dirty="0" smtClean="0">
                <a:solidFill>
                  <a:srgbClr val="003399"/>
                </a:solidFill>
              </a:rPr>
              <a:t>acts and </a:t>
            </a:r>
            <a:r>
              <a:rPr lang="de-DE" sz="2800" dirty="0" err="1">
                <a:solidFill>
                  <a:srgbClr val="003399"/>
                </a:solidFill>
              </a:rPr>
              <a:t>f</a:t>
            </a:r>
            <a:r>
              <a:rPr lang="de-DE" sz="2800" dirty="0" err="1" smtClean="0">
                <a:solidFill>
                  <a:srgbClr val="003399"/>
                </a:solidFill>
              </a:rPr>
              <a:t>igures</a:t>
            </a:r>
            <a:endParaRPr lang="de-DE" sz="2800" dirty="0">
              <a:solidFill>
                <a:srgbClr val="003399"/>
              </a:solidFill>
            </a:endParaRP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endParaRPr lang="de-DE" sz="2800" dirty="0">
              <a:solidFill>
                <a:srgbClr val="000000"/>
              </a:solidFill>
            </a:endParaRP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r>
              <a:rPr lang="de-DE" sz="2800" dirty="0">
                <a:solidFill>
                  <a:schemeClr val="tx2">
                    <a:lumMod val="75000"/>
                  </a:schemeClr>
                </a:solidFill>
              </a:rPr>
              <a:t>2. 	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Institutional</a:t>
            </a:r>
            <a:r>
              <a:rPr lang="de-DE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measures</a:t>
            </a:r>
            <a:r>
              <a:rPr lang="de-DE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 promote 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gender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 equality</a:t>
            </a:r>
            <a:endParaRPr lang="de-DE" sz="2800" dirty="0">
              <a:solidFill>
                <a:srgbClr val="FF9999"/>
              </a:solidFill>
            </a:endParaRP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endParaRPr lang="de-DE" sz="2800" dirty="0">
              <a:solidFill>
                <a:schemeClr val="tx2">
                  <a:lumMod val="75000"/>
                </a:schemeClr>
              </a:solidFill>
            </a:endParaRPr>
          </a:p>
          <a:p>
            <a:pPr lvl="0" fontAlgn="auto">
              <a:spcBef>
                <a:spcPts val="600"/>
              </a:spcBef>
              <a:spcAft>
                <a:spcPts val="0"/>
              </a:spcAft>
              <a:tabLst>
                <a:tab pos="952500" algn="l"/>
                <a:tab pos="8001000" algn="r"/>
              </a:tabLst>
            </a:pPr>
            <a:r>
              <a:rPr lang="de-DE" sz="2800" dirty="0">
                <a:solidFill>
                  <a:schemeClr val="tx2">
                    <a:lumMod val="75000"/>
                  </a:schemeClr>
                </a:solidFill>
              </a:rPr>
              <a:t>3. 	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Specific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measures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 in 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research</a:t>
            </a:r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2">
                    <a:lumMod val="75000"/>
                  </a:schemeClr>
                </a:solidFill>
              </a:rPr>
              <a:t>funding</a:t>
            </a:r>
            <a:endParaRPr lang="de-CH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1402915" y="2499812"/>
            <a:ext cx="9657567" cy="663879"/>
          </a:xfrm>
          <a:prstGeom prst="roundRect">
            <a:avLst/>
          </a:prstGeom>
          <a:noFill/>
          <a:ln w="2857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190500" marR="0" indent="-190500" algn="l" defTabSz="914400" rtl="0" eaLnBrk="1" fontAlgn="base" latinLnBrk="0" hangingPunct="1">
              <a:lnSpc>
                <a:spcPts val="26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Tx/>
              <a:buFont typeface="Times" pitchFamily="1" charset="0"/>
              <a:buNone/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kumimoji="0" lang="de-CH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-110" charset="0"/>
              <a:ea typeface="Times New Roman" pitchFamily="-110" charset="0"/>
              <a:cs typeface="Times New Roman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652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90500" indent="-190500">
              <a:lnSpc>
                <a:spcPct val="110000"/>
              </a:lnSpc>
              <a:tabLst>
                <a:tab pos="190500" algn="l"/>
                <a:tab pos="195263" algn="l"/>
                <a:tab pos="762000" algn="l"/>
                <a:tab pos="8001000" algn="r"/>
              </a:tabLst>
            </a:pPr>
            <a:r>
              <a:rPr lang="en-GB" dirty="0">
                <a:solidFill>
                  <a:schemeClr val="accent2"/>
                </a:solidFill>
                <a:latin typeface="Verdana" pitchFamily="34" charset="0"/>
                <a:cs typeface="Verdana" pitchFamily="34" charset="0"/>
              </a:rPr>
              <a:t>The </a:t>
            </a:r>
            <a:r>
              <a:rPr lang="en-GB" dirty="0" smtClean="0">
                <a:solidFill>
                  <a:schemeClr val="accent2"/>
                </a:solidFill>
                <a:latin typeface="Verdana" pitchFamily="34" charset="0"/>
                <a:cs typeface="Verdana" pitchFamily="34" charset="0"/>
              </a:rPr>
              <a:t>SNSF – Facts and figures</a:t>
            </a:r>
            <a:endParaRPr lang="en-GB" dirty="0">
              <a:solidFill>
                <a:schemeClr val="accent2"/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801285" y="1263661"/>
            <a:ext cx="4955115" cy="4752000"/>
          </a:xfrm>
        </p:spPr>
        <p:txBody>
          <a:bodyPr/>
          <a:lstStyle/>
          <a:p>
            <a:pPr marL="342900" indent="-342900" fontAlgn="base">
              <a:lnSpc>
                <a:spcPct val="110000"/>
              </a:lnSpc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en-GB" dirty="0" smtClean="0">
              <a:latin typeface="Verdana" pitchFamily="34" charset="0"/>
              <a:cs typeface="Times New Roman" pitchFamily="18" charset="0"/>
            </a:endParaRPr>
          </a:p>
          <a:p>
            <a:pPr marL="342900" indent="-342900" fontAlgn="base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90500" algn="l"/>
                <a:tab pos="195263" algn="l"/>
                <a:tab pos="762000" algn="l"/>
                <a:tab pos="8001000" algn="r"/>
              </a:tabLst>
            </a:pPr>
            <a:r>
              <a:rPr lang="en-GB" sz="2200" dirty="0" smtClean="0">
                <a:latin typeface="Verdana" pitchFamily="34" charset="0"/>
                <a:cs typeface="Times New Roman" pitchFamily="18" charset="0"/>
              </a:rPr>
              <a:t>promotes scientific basic research</a:t>
            </a:r>
            <a:r>
              <a:rPr lang="en-GB" sz="2200" dirty="0" smtClean="0">
                <a:latin typeface="Verdana" pitchFamily="34" charset="0"/>
                <a:cs typeface="Verdana" pitchFamily="34" charset="0"/>
              </a:rPr>
              <a:t> </a:t>
            </a:r>
            <a:r>
              <a:rPr lang="de-CH" sz="2200" dirty="0"/>
              <a:t>on behalf </a:t>
            </a:r>
            <a:r>
              <a:rPr lang="de-CH" sz="2200" dirty="0" err="1"/>
              <a:t>of</a:t>
            </a:r>
            <a:r>
              <a:rPr lang="de-CH" sz="2200" dirty="0"/>
              <a:t> </a:t>
            </a:r>
            <a:r>
              <a:rPr lang="de-CH" sz="2200" dirty="0" err="1"/>
              <a:t>the</a:t>
            </a:r>
            <a:r>
              <a:rPr lang="de-CH" sz="2200" dirty="0"/>
              <a:t> </a:t>
            </a:r>
            <a:r>
              <a:rPr lang="de-CH" sz="2200" dirty="0" err="1"/>
              <a:t>Confederation</a:t>
            </a:r>
            <a:endParaRPr lang="en-GB" sz="2200" dirty="0" smtClean="0">
              <a:latin typeface="Verdana" pitchFamily="34" charset="0"/>
              <a:cs typeface="Verdana" pitchFamily="34" charset="0"/>
            </a:endParaRPr>
          </a:p>
          <a:p>
            <a:pPr marL="342900" indent="-342900" fontAlgn="base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90500" algn="l"/>
                <a:tab pos="195263" algn="l"/>
                <a:tab pos="762000" algn="l"/>
                <a:tab pos="8001000" algn="r"/>
              </a:tabLst>
            </a:pPr>
            <a:r>
              <a:rPr lang="en-GB" sz="2200" dirty="0" smtClean="0">
                <a:latin typeface="Verdana" pitchFamily="34" charset="0"/>
                <a:cs typeface="Verdana" pitchFamily="34" charset="0"/>
              </a:rPr>
              <a:t>invests in young scientists</a:t>
            </a:r>
            <a:endParaRPr lang="en-GB" sz="2200" dirty="0" smtClean="0">
              <a:latin typeface="Verdana" pitchFamily="34" charset="0"/>
              <a:cs typeface="Times New Roman" pitchFamily="18" charset="0"/>
            </a:endParaRPr>
          </a:p>
          <a:p>
            <a:pPr marL="342900" indent="-342900" fontAlgn="base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90500" algn="l"/>
                <a:tab pos="195263" algn="l"/>
                <a:tab pos="762000" algn="l"/>
                <a:tab pos="8001000" algn="r"/>
              </a:tabLst>
            </a:pPr>
            <a:r>
              <a:rPr lang="en-GB" sz="2200" dirty="0" smtClean="0">
                <a:latin typeface="Verdana" pitchFamily="34" charset="0"/>
                <a:cs typeface="Times New Roman" pitchFamily="18" charset="0"/>
              </a:rPr>
              <a:t>enables research stays abroad</a:t>
            </a:r>
            <a:endParaRPr lang="en-GB" sz="2200" dirty="0" smtClean="0">
              <a:latin typeface="Verdana" pitchFamily="34" charset="0"/>
              <a:cs typeface="Verdana" pitchFamily="34" charset="0"/>
            </a:endParaRPr>
          </a:p>
          <a:p>
            <a:pPr marL="342900" indent="-342900" fontAlgn="base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90500" algn="l"/>
                <a:tab pos="195263" algn="l"/>
                <a:tab pos="762000" algn="l"/>
                <a:tab pos="8001000" algn="r"/>
              </a:tabLst>
            </a:pPr>
            <a:r>
              <a:rPr lang="en-GB" sz="2200" dirty="0" smtClean="0">
                <a:latin typeface="Verdana" pitchFamily="34" charset="0"/>
                <a:cs typeface="Times New Roman" pitchFamily="18" charset="0"/>
              </a:rPr>
              <a:t>promotes international </a:t>
            </a:r>
            <a:br>
              <a:rPr lang="en-GB" sz="2200" dirty="0" smtClean="0">
                <a:latin typeface="Verdana" pitchFamily="34" charset="0"/>
                <a:cs typeface="Times New Roman" pitchFamily="18" charset="0"/>
              </a:rPr>
            </a:br>
            <a:r>
              <a:rPr lang="en-GB" sz="2200" dirty="0" smtClean="0">
                <a:latin typeface="Verdana" pitchFamily="34" charset="0"/>
                <a:cs typeface="Times New Roman" pitchFamily="18" charset="0"/>
              </a:rPr>
              <a:t>co-operation</a:t>
            </a:r>
            <a:endParaRPr lang="en-GB" sz="2200" dirty="0" smtClean="0">
              <a:latin typeface="Verdana" pitchFamily="34" charset="0"/>
              <a:cs typeface="Verdana" pitchFamily="34" charset="0"/>
            </a:endParaRPr>
          </a:p>
          <a:p>
            <a:pPr marL="342900" indent="-342900" fontAlgn="base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90500" algn="l"/>
                <a:tab pos="195263" algn="l"/>
                <a:tab pos="762000" algn="l"/>
                <a:tab pos="8001000" algn="r"/>
              </a:tabLst>
            </a:pPr>
            <a:r>
              <a:rPr lang="en-GB" sz="2200" b="1" dirty="0" smtClean="0">
                <a:solidFill>
                  <a:srgbClr val="003399"/>
                </a:solidFill>
              </a:rPr>
              <a:t>promotes gender equality</a:t>
            </a:r>
            <a:endParaRPr lang="en-GB" sz="2200" b="1" dirty="0" smtClean="0">
              <a:solidFill>
                <a:srgbClr val="003399"/>
              </a:solidFill>
              <a:latin typeface="Verdana" pitchFamily="34" charset="0"/>
              <a:cs typeface="Times New Roman" pitchFamily="18" charset="0"/>
            </a:endParaRPr>
          </a:p>
          <a:p>
            <a:pPr marL="190500" indent="-190500" fontAlgn="base">
              <a:spcAft>
                <a:spcPct val="0"/>
              </a:spcAft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en-GB" dirty="0" smtClean="0">
              <a:latin typeface="Verdana" pitchFamily="34" charset="0"/>
              <a:cs typeface="Times New Roman" pitchFamily="18" charset="0"/>
            </a:endParaRPr>
          </a:p>
          <a:p>
            <a:pPr marL="190500" indent="-190500" fontAlgn="base">
              <a:spcAft>
                <a:spcPct val="0"/>
              </a:spcAft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en-GB" dirty="0" smtClean="0">
              <a:latin typeface="Verdana" pitchFamily="34" charset="0"/>
              <a:cs typeface="Verdana" pitchFamily="34" charset="0"/>
            </a:endParaRPr>
          </a:p>
          <a:p>
            <a:pPr marL="1600200" lvl="2" indent="-419100" fontAlgn="base">
              <a:spcAft>
                <a:spcPct val="0"/>
              </a:spcAft>
              <a:buNone/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en-GB" dirty="0" smtClean="0">
              <a:solidFill>
                <a:schemeClr val="accent2"/>
              </a:solidFill>
              <a:latin typeface="Verdana" pitchFamily="34" charset="0"/>
              <a:cs typeface="Verdana" pitchFamily="34" charset="0"/>
            </a:endParaRPr>
          </a:p>
          <a:p>
            <a:pPr marL="1600200" lvl="2" indent="-419100" fontAlgn="base">
              <a:spcAft>
                <a:spcPct val="0"/>
              </a:spcAft>
              <a:buNone/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en-GB" b="1" dirty="0" smtClean="0">
              <a:solidFill>
                <a:schemeClr val="accent2"/>
              </a:solidFill>
              <a:latin typeface="Verdana" pitchFamily="34" charset="0"/>
              <a:cs typeface="Verdana" pitchFamily="34" charset="0"/>
            </a:endParaRPr>
          </a:p>
          <a:p>
            <a:pPr marL="1600200" lvl="2" indent="-419100" fontAlgn="base">
              <a:spcAft>
                <a:spcPct val="0"/>
              </a:spcAft>
              <a:buNone/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en-GB" dirty="0" smtClean="0">
              <a:solidFill>
                <a:schemeClr val="accent2"/>
              </a:solidFill>
              <a:latin typeface="Verdana" pitchFamily="34" charset="0"/>
              <a:cs typeface="Verdana" pitchFamily="34" charset="0"/>
            </a:endParaRPr>
          </a:p>
          <a:p>
            <a:pPr marL="1600200" lvl="2" indent="-419100" fontAlgn="base">
              <a:spcAft>
                <a:spcPct val="0"/>
              </a:spcAft>
              <a:buNone/>
              <a:tabLst>
                <a:tab pos="190500" algn="l"/>
                <a:tab pos="195263" algn="l"/>
                <a:tab pos="762000" algn="l"/>
                <a:tab pos="8001000" algn="r"/>
              </a:tabLst>
            </a:pPr>
            <a:endParaRPr lang="en-GB" dirty="0" smtClean="0">
              <a:solidFill>
                <a:schemeClr val="accent2"/>
              </a:solidFill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" name="Espace réservé du contenu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7963" y="1431086"/>
            <a:ext cx="4449234" cy="364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115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SNSF in </a:t>
            </a:r>
            <a:r>
              <a:rPr lang="en-US" dirty="0" smtClean="0"/>
              <a:t>numbers </a:t>
            </a:r>
            <a:r>
              <a:rPr lang="de-DE" dirty="0">
                <a:solidFill>
                  <a:srgbClr val="FF9933"/>
                </a:solidFill>
                <a:latin typeface="Verdana" pitchFamily="34" charset="0"/>
                <a:cs typeface="Verdana" pitchFamily="34" charset="0"/>
              </a:rPr>
              <a:t>2015</a:t>
            </a:r>
            <a:r>
              <a:rPr lang="en-US" dirty="0"/>
              <a:t> </a:t>
            </a:r>
            <a:r>
              <a:rPr lang="de-CH" dirty="0">
                <a:solidFill>
                  <a:srgbClr val="FF0000"/>
                </a:solidFill>
              </a:rPr>
              <a:t/>
            </a:r>
            <a:br>
              <a:rPr lang="de-CH" dirty="0">
                <a:solidFill>
                  <a:srgbClr val="FF0000"/>
                </a:solidFill>
              </a:rPr>
            </a:br>
            <a:endParaRPr lang="de-CH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67" b="7995"/>
          <a:stretch/>
        </p:blipFill>
        <p:spPr>
          <a:xfrm>
            <a:off x="1669697" y="1519238"/>
            <a:ext cx="10403013" cy="4233169"/>
          </a:xfrm>
        </p:spPr>
      </p:pic>
    </p:spTree>
    <p:extLst>
      <p:ext uri="{BB962C8B-B14F-4D97-AF65-F5344CB8AC3E}">
        <p14:creationId xmlns:p14="http://schemas.microsoft.com/office/powerpoint/2010/main" val="2339711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660" y="1433186"/>
            <a:ext cx="7438293" cy="250763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Personnel</a:t>
            </a:r>
            <a:r>
              <a:rPr lang="de-CH" dirty="0" smtClean="0"/>
              <a:t> in </a:t>
            </a:r>
            <a:r>
              <a:rPr lang="de-CH" dirty="0" err="1" smtClean="0"/>
              <a:t>research</a:t>
            </a:r>
            <a:r>
              <a:rPr lang="de-CH" dirty="0" smtClean="0"/>
              <a:t> </a:t>
            </a:r>
            <a:r>
              <a:rPr lang="de-CH" dirty="0" err="1" smtClean="0"/>
              <a:t>projects</a:t>
            </a:r>
            <a:r>
              <a:rPr lang="de-CH" dirty="0"/>
              <a:t> </a:t>
            </a:r>
            <a:r>
              <a:rPr lang="de-CH" dirty="0" smtClean="0">
                <a:solidFill>
                  <a:srgbClr val="FF9933"/>
                </a:solidFill>
              </a:rPr>
              <a:t>2015</a:t>
            </a:r>
            <a:endParaRPr lang="de-CH" dirty="0">
              <a:solidFill>
                <a:srgbClr val="FF993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200" y="3854769"/>
            <a:ext cx="9438095" cy="25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538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Submissions</a:t>
            </a:r>
            <a:r>
              <a:rPr lang="de-CH" dirty="0" smtClean="0"/>
              <a:t>   2014-2016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r>
              <a:rPr lang="de-CH" dirty="0" smtClean="0"/>
              <a:t> </a:t>
            </a:r>
          </a:p>
          <a:p>
            <a:endParaRPr lang="de-CH" dirty="0"/>
          </a:p>
        </p:txBody>
      </p:sp>
      <p:sp>
        <p:nvSpPr>
          <p:cNvPr id="9" name="TextBox 8"/>
          <p:cNvSpPr txBox="1"/>
          <p:nvPr/>
        </p:nvSpPr>
        <p:spPr>
          <a:xfrm>
            <a:off x="8737591" y="3248526"/>
            <a:ext cx="2355525" cy="1552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CH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665" y="3361410"/>
            <a:ext cx="385146" cy="4191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591" y="3940425"/>
            <a:ext cx="334220" cy="4416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480884" y="3384982"/>
            <a:ext cx="1203158" cy="395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800" dirty="0" smtClean="0"/>
              <a:t>Women</a:t>
            </a:r>
            <a:endParaRPr lang="de-CH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9516979" y="3995519"/>
            <a:ext cx="1203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800" dirty="0" err="1"/>
              <a:t>M</a:t>
            </a:r>
            <a:r>
              <a:rPr lang="de-CH" sz="1800" dirty="0" err="1" smtClean="0"/>
              <a:t>en</a:t>
            </a:r>
            <a:endParaRPr lang="de-CH" sz="1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541" y="2065162"/>
            <a:ext cx="7559661" cy="343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80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Success</a:t>
            </a:r>
            <a:r>
              <a:rPr lang="de-CH" dirty="0" smtClean="0"/>
              <a:t> </a:t>
            </a:r>
            <a:r>
              <a:rPr lang="de-CH" dirty="0" err="1" smtClean="0"/>
              <a:t>rates</a:t>
            </a:r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r>
              <a:rPr lang="de-CH" dirty="0" smtClean="0"/>
              <a:t> </a:t>
            </a:r>
          </a:p>
          <a:p>
            <a:endParaRPr lang="de-C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055" y="3022761"/>
            <a:ext cx="292440" cy="3182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845" y="3741821"/>
            <a:ext cx="244880" cy="3235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126082" y="2957289"/>
            <a:ext cx="1179095" cy="395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800" dirty="0" smtClean="0"/>
              <a:t>Women</a:t>
            </a:r>
            <a:endParaRPr lang="de-CH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9208102" y="3705837"/>
            <a:ext cx="1179095" cy="395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800" dirty="0" err="1"/>
              <a:t>M</a:t>
            </a:r>
            <a:r>
              <a:rPr lang="de-CH" sz="1800" dirty="0" err="1" smtClean="0"/>
              <a:t>en</a:t>
            </a:r>
            <a:endParaRPr lang="de-CH" sz="1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435" y="1985021"/>
            <a:ext cx="7510722" cy="351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8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Requested</a:t>
            </a:r>
            <a:r>
              <a:rPr lang="de-CH" dirty="0" smtClean="0"/>
              <a:t> and </a:t>
            </a:r>
            <a:r>
              <a:rPr lang="de-CH" dirty="0" err="1" smtClean="0"/>
              <a:t>granted</a:t>
            </a:r>
            <a:r>
              <a:rPr lang="de-CH" dirty="0" smtClean="0"/>
              <a:t> </a:t>
            </a:r>
            <a:r>
              <a:rPr lang="de-CH" dirty="0" err="1" smtClean="0"/>
              <a:t>amounts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r>
              <a:rPr lang="de-CH" dirty="0" smtClean="0"/>
              <a:t> </a:t>
            </a:r>
          </a:p>
          <a:p>
            <a:endParaRPr lang="de-CH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789" y="5398691"/>
            <a:ext cx="393049" cy="427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666" y="5398691"/>
            <a:ext cx="323687" cy="4277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22838" y="5398691"/>
            <a:ext cx="1179095" cy="395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800" dirty="0" smtClean="0"/>
              <a:t>Women</a:t>
            </a:r>
            <a:endParaRPr lang="de-CH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6587538" y="5398691"/>
            <a:ext cx="1179095" cy="395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800" dirty="0" err="1"/>
              <a:t>M</a:t>
            </a:r>
            <a:r>
              <a:rPr lang="de-CH" sz="1800" dirty="0" err="1" smtClean="0"/>
              <a:t>en</a:t>
            </a:r>
            <a:endParaRPr lang="de-CH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251" y="1867088"/>
            <a:ext cx="11188830" cy="321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44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NF_Vorlage_d1">
  <a:themeElements>
    <a:clrScheme name="SNF Standard 1">
      <a:dk1>
        <a:srgbClr val="003399"/>
      </a:dk1>
      <a:lt1>
        <a:sysClr val="window" lastClr="FFFFFF"/>
      </a:lt1>
      <a:dk2>
        <a:srgbClr val="B3B3B3"/>
      </a:dk2>
      <a:lt2>
        <a:srgbClr val="FFFFFF"/>
      </a:lt2>
      <a:accent1>
        <a:srgbClr val="003399"/>
      </a:accent1>
      <a:accent2>
        <a:srgbClr val="B3B3B3"/>
      </a:accent2>
      <a:accent3>
        <a:srgbClr val="FF660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NF_Vorlage_d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190500" marR="0" indent="-190500" algn="l" defTabSz="914400" rtl="0" eaLnBrk="1" fontAlgn="base" latinLnBrk="0" hangingPunct="1">
          <a:lnSpc>
            <a:spcPts val="2600"/>
          </a:lnSpc>
          <a:spcBef>
            <a:spcPts val="400"/>
          </a:spcBef>
          <a:spcAft>
            <a:spcPct val="0"/>
          </a:spcAft>
          <a:buClr>
            <a:schemeClr val="tx1"/>
          </a:buClr>
          <a:buSzTx/>
          <a:buFont typeface="Times" pitchFamily="1" charset="0"/>
          <a:buNone/>
          <a:tabLst>
            <a:tab pos="190500" algn="l"/>
            <a:tab pos="195263" algn="l"/>
            <a:tab pos="762000" algn="l"/>
            <a:tab pos="8001000" algn="r"/>
          </a:tabLst>
          <a:defRPr kumimoji="0" lang="de-DE" sz="2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-110" charset="0"/>
            <a:ea typeface="Times New Roman" pitchFamily="-110" charset="0"/>
            <a:cs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190500" marR="0" indent="-190500" algn="l" defTabSz="914400" rtl="0" eaLnBrk="1" fontAlgn="base" latinLnBrk="0" hangingPunct="1">
          <a:lnSpc>
            <a:spcPts val="2600"/>
          </a:lnSpc>
          <a:spcBef>
            <a:spcPts val="400"/>
          </a:spcBef>
          <a:spcAft>
            <a:spcPct val="0"/>
          </a:spcAft>
          <a:buClr>
            <a:schemeClr val="tx1"/>
          </a:buClr>
          <a:buSzTx/>
          <a:buFont typeface="Times" pitchFamily="1" charset="0"/>
          <a:buNone/>
          <a:tabLst>
            <a:tab pos="190500" algn="l"/>
            <a:tab pos="195263" algn="l"/>
            <a:tab pos="762000" algn="l"/>
            <a:tab pos="8001000" algn="r"/>
          </a:tabLst>
          <a:defRPr kumimoji="0" lang="de-DE" sz="2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-110" charset="0"/>
            <a:ea typeface="Times New Roman" pitchFamily="-110" charset="0"/>
            <a:cs typeface="Times New Roman" pitchFamily="-110" charset="0"/>
          </a:defRPr>
        </a:defPPr>
      </a:lstStyle>
    </a:lnDef>
  </a:objectDefaults>
  <a:extraClrSchemeLst>
    <a:extraClrScheme>
      <a:clrScheme name="SNF_Vorlage_d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NF_Vorlage_d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NF_Vorlage_d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NF_Vorlage_d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NF_Vorlage_d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NF_Vorlage_d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NF_Vorlage_d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NF_Vorlage_d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NF_Vorlage_d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NF_Vorlage_d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NF_Vorlage_d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NF_Vorlage_d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50000_folienvorlage_2015_inkl_Video_de.potx" id="{A3C55911-766C-4993-87FB-EA262125B550}" vid="{AED06CDF-943E-42B9-BBA1-77FE7A2FC61A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FormUrls xmlns="http://schemas.microsoft.com/sharepoint/v3/contenttype/forms/url">
  <Display>SNFCustomContentTypesForms/SNF_StandardCT_DisplayForm.aspx</Display>
  <Edit>SNFCustomContentTypesForms/SNF_StandardCT_EditForm.aspx</Edit>
  <New>SNFCustomContentTypesForms/SNF_StandardCT_NewForm.aspx</New>
</FormUrl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axonomie générale" ma:contentTypeID="0x0101003B8213B60D2E41E597C4821E72A643A60800EACFF1ED2A2E0A4281380A10A311495A" ma:contentTypeVersion="5" ma:contentTypeDescription="Créer un nouveau document de type Taxonomie générale" ma:contentTypeScope="" ma:versionID="e18de47675d8ecd46f7d83eb34a78987">
  <xsd:schema xmlns:xsd="http://www.w3.org/2001/XMLSchema" xmlns:xs="http://www.w3.org/2001/XMLSchema" xmlns:p="http://schemas.microsoft.com/office/2006/metadata/properties" xmlns:ns2="c70282b9-e0a8-4184-b5a1-c662b4bb9aa1" xmlns:ns3="2983a6ff-8f90-41b3-9614-eafa3388d6b1" targetNamespace="http://schemas.microsoft.com/office/2006/metadata/properties" ma:root="true" ma:fieldsID="f5236bc87dae3b90ff7a0b47bf7c85f6" ns2:_="" ns3:_="">
    <xsd:import namespace="c70282b9-e0a8-4184-b5a1-c662b4bb9aa1"/>
    <xsd:import namespace="2983a6ff-8f90-41b3-9614-eafa3388d6b1"/>
    <xsd:element name="properties">
      <xsd:complexType>
        <xsd:sequence>
          <xsd:element name="documentManagement">
            <xsd:complexType>
              <xsd:all>
                <xsd:element ref="ns3:TaxKeywordTaxHTField" minOccurs="0"/>
                <xsd:element ref="ns2:SNFShortDescription" minOccurs="0"/>
                <xsd:element ref="ns2:SNFUnofficialMeeting" minOccurs="0"/>
                <xsd:element ref="ns3:_dlc_DocId" minOccurs="0"/>
                <xsd:element ref="ns3:_dlc_DocIdUrl" minOccurs="0"/>
                <xsd:element ref="ns3:_dlc_DocIdPersistId" minOccurs="0"/>
                <xsd:element ref="ns3:TaxCatchAll" minOccurs="0"/>
                <xsd:element ref="ns2:lb36e8d91331443c8d96a585ce1964db" minOccurs="0"/>
                <xsd:element ref="ns2:n5641ce1469f4087a47bc847f847c822" minOccurs="0"/>
                <xsd:element ref="ns2:j2e2211386a2483994d0a5ae96787d4d" minOccurs="0"/>
                <xsd:element ref="ns2:e0e2ddb0e7144387a587fb8097036373" minOccurs="0"/>
                <xsd:element ref="ns2:a4484600007346049b86979b85a40979" minOccurs="0"/>
                <xsd:element ref="ns2:bcc3e3ea51114e69a24e45c632f36517" minOccurs="0"/>
                <xsd:element ref="ns3:MP_UserTags" minOccurs="0"/>
                <xsd:element ref="ns3:MP_Inherited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0282b9-e0a8-4184-b5a1-c662b4bb9aa1" elementFormDefault="qualified">
    <xsd:import namespace="http://schemas.microsoft.com/office/2006/documentManagement/types"/>
    <xsd:import namespace="http://schemas.microsoft.com/office/infopath/2007/PartnerControls"/>
    <xsd:element name="SNFShortDescription" ma:index="18" nillable="true" ma:displayName="Short Description" ma:description="Brève description du document" ma:indexed="true" ma:internalName="SNFShortDescription">
      <xsd:simpleType>
        <xsd:restriction base="dms:Text">
          <xsd:maxLength value="255"/>
        </xsd:restriction>
      </xsd:simpleType>
    </xsd:element>
    <xsd:element name="SNFUnofficialMeeting" ma:index="19" nillable="true" ma:displayName="Unofficial Meeting" ma:description="Champ pour la description d'un meeting inofficiel" ma:indexed="true" ma:internalName="SNFUnofficialMeeting">
      <xsd:simpleType>
        <xsd:restriction base="dms:Text">
          <xsd:maxLength value="255"/>
        </xsd:restriction>
      </xsd:simpleType>
    </xsd:element>
    <xsd:element name="lb36e8d91331443c8d96a585ce1964db" ma:index="24" ma:taxonomy="true" ma:internalName="lb36e8d91331443c8d96a585ce1964db" ma:taxonomyFieldName="SNFDocType" ma:displayName="Document Type" ma:indexed="true" ma:fieldId="{5b36e8d9-1331-443c-8d96-a585ce1964db}" ma:sspId="0b54d53d-2be6-4ac2-b7a3-9c7821afbd4d" ma:termSetId="6ca90389-9296-470f-86e9-216deaacaab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5641ce1469f4087a47bc847f847c822" ma:index="25" ma:taxonomy="true" ma:internalName="n5641ce1469f4087a47bc847f847c822" ma:taxonomyFieldName="SNFDocLanguage" ma:displayName="Document Language" ma:indexed="true" ma:default="1;#DE|e1cb7533-064d-4376-a67f-7d95a669e7a5" ma:fieldId="{75641ce1-469f-4087-a47b-c847f847c822}" ma:sspId="0b54d53d-2be6-4ac2-b7a3-9c7821afbd4d" ma:termSetId="3e29cab6-fa8a-43e0-bec5-431042b106db" ma:anchorId="3e29cab6-fa8a-43e0-bec5-431042b106db" ma:open="false" ma:isKeyword="false">
      <xsd:complexType>
        <xsd:sequence>
          <xsd:element ref="pc:Terms" minOccurs="0" maxOccurs="1"/>
        </xsd:sequence>
      </xsd:complexType>
    </xsd:element>
    <xsd:element name="j2e2211386a2483994d0a5ae96787d4d" ma:index="26" ma:taxonomy="true" ma:internalName="j2e2211386a2483994d0a5ae96787d4d" ma:taxonomyFieldName="SNFDocClassification" ma:displayName="Classification" ma:indexed="true" ma:default="2;#Interne|2098cfe7-2597-4f0f-a7af-aa727bff47ef" ma:fieldId="{32e22113-86a2-4839-94d0-a5ae96787d4d}" ma:sspId="0b54d53d-2be6-4ac2-b7a3-9c7821afbd4d" ma:termSetId="e86ca282-58ff-4d2e-bf9b-1ff68fd837ad" ma:anchorId="e86ca282-58ff-4d2e-bf9b-1ff68fd837ad" ma:open="false" ma:isKeyword="false">
      <xsd:complexType>
        <xsd:sequence>
          <xsd:element ref="pc:Terms" minOccurs="0" maxOccurs="1"/>
        </xsd:sequence>
      </xsd:complexType>
    </xsd:element>
    <xsd:element name="e0e2ddb0e7144387a587fb8097036373" ma:index="27" nillable="true" ma:taxonomy="true" ma:internalName="e0e2ddb0e7144387a587fb8097036373" ma:taxonomyFieldName="SNFSiteWords1" ma:displayName="Site-Words 1" ma:indexed="true" ma:fieldId="{e0e2ddb0-e714-4387-a587-fb8097036373}" ma:sspId="0b54d53d-2be6-4ac2-b7a3-9c7821afbd4d" ma:termSetId="b0eee59c-36f2-4823-b29b-f1ff7e5cb1a7" ma:anchorId="9b40e8b9-9ff9-4224-bfaf-44f8baf9b8ce" ma:open="false" ma:isKeyword="false">
      <xsd:complexType>
        <xsd:sequence>
          <xsd:element ref="pc:Terms" minOccurs="0" maxOccurs="1"/>
        </xsd:sequence>
      </xsd:complexType>
    </xsd:element>
    <xsd:element name="a4484600007346049b86979b85a40979" ma:index="28" nillable="true" ma:taxonomy="true" ma:internalName="a4484600007346049b86979b85a40979" ma:taxonomyFieldName="SNFSiteWords2" ma:displayName="Site-Words 2" ma:indexed="true" ma:fieldId="{a4484600-0073-4604-9b86-979b85a40979}" ma:sspId="0b54d53d-2be6-4ac2-b7a3-9c7821afbd4d" ma:termSetId="b0eee59c-36f2-4823-b29b-f1ff7e5cb1a7" ma:anchorId="14a2d902-e7e5-4a61-98b0-cf8c9d5eea40" ma:open="false" ma:isKeyword="false">
      <xsd:complexType>
        <xsd:sequence>
          <xsd:element ref="pc:Terms" minOccurs="0" maxOccurs="1"/>
        </xsd:sequence>
      </xsd:complexType>
    </xsd:element>
    <xsd:element name="bcc3e3ea51114e69a24e45c632f36517" ma:index="29" nillable="true" ma:taxonomy="true" ma:internalName="bcc3e3ea51114e69a24e45c632f36517" ma:taxonomyFieldName="SNFFreeTerms" ma:displayName="Free terms" ma:indexed="true" ma:fieldId="{bcc3e3ea-5111-4e69-a24e-45c632f36517}" ma:taxonomyMulti="true" ma:sspId="0b54d53d-2be6-4ac2-b7a3-9c7821afbd4d" ma:termSetId="32ebc9a3-20c8-417e-a44b-ab67f16fc7ce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83a6ff-8f90-41b3-9614-eafa3388d6b1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6" nillable="true" ma:taxonomy="true" ma:internalName="TaxKeywordTaxHTField" ma:taxonomyFieldName="TaxKeyword" ma:displayName="Enterprise Keywords" ma:fieldId="{23f27201-bee3-471e-b2e7-b64fd8b7ca38}" ma:taxonomyMulti="true" ma:sspId="0b54d53d-2be6-4ac2-b7a3-9c7821afbd4d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_dlc_DocId" ma:index="20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21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2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3" nillable="true" ma:displayName="Taxonomy Catch All Column" ma:description="" ma:hidden="true" ma:list="{24fc9c9b-5171-4375-9f3c-3ccba9643695}" ma:internalName="TaxCatchAll" ma:showField="CatchAllData" ma:web="2983a6ff-8f90-41b3-9614-eafa3388d6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P_UserTags" ma:index="30" nillable="true" ma:displayName="Tags" ma:hidden="true" ma:internalName="MP_UserTags" ma:readOnly="false">
      <xsd:simpleType>
        <xsd:restriction base="dms:Unknown"/>
      </xsd:simpleType>
    </xsd:element>
    <xsd:element name="MP_InheritedTags" ma:index="31" nillable="true" ma:displayName="Vererbte Tags" ma:hidden="true" ma:internalName="MP_InheritedTags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P_InheritedTags xmlns="2983a6ff-8f90-41b3-9614-eafa3388d6b1">((sn70)(sn6))((sn30)(sn2))((sn25)(sn1))((sn928)(sn64)(sn5))</MP_InheritedTags>
    <TaxCatchAll xmlns="2983a6ff-8f90-41b3-9614-eafa3388d6b1">
      <Value>12</Value>
      <Value>3644</Value>
      <Value>10</Value>
      <Value>2</Value>
      <Value>2557</Value>
    </TaxCatchAll>
    <TaxKeywordTaxHTField xmlns="2983a6ff-8f90-41b3-9614-eafa3388d6b1">
      <Terms xmlns="http://schemas.microsoft.com/office/infopath/2007/PartnerControls"/>
    </TaxKeywordTaxHTField>
    <MP_UserTags xmlns="2983a6ff-8f90-41b3-9614-eafa3388d6b1" xsi:nil="true"/>
    <_dlc_DocId xmlns="2983a6ff-8f90-41b3-9614-eafa3388d6b1">THEMEN-586-30</_dlc_DocId>
    <_dlc_DocIdUrl xmlns="2983a6ff-8f90-41b3-9614-eafa3388d6b1">
      <Url>https://servo.snf.ch/tr/glf-kommunikation/_layouts/15/DocIdRedir.aspx?ID=THEMEN-586-30</Url>
      <Description>THEMEN-586-30</Description>
    </_dlc_DocIdUrl>
    <n5641ce1469f4087a47bc847f847c822 xmlns="c70282b9-e0a8-4184-b5a1-c662b4bb9aa1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</TermName>
          <TermId xmlns="http://schemas.microsoft.com/office/infopath/2007/PartnerControls">bb7b4790-ce7c-46fa-b03f-2b2fe92d416d</TermId>
        </TermInfo>
      </Terms>
    </n5641ce1469f4087a47bc847f847c822>
    <e0e2ddb0e7144387a587fb8097036373 xmlns="c70282b9-e0a8-4184-b5a1-c662b4bb9aa1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Presentation</TermName>
          <TermId xmlns="http://schemas.microsoft.com/office/infopath/2007/PartnerControls">a9481b67-4890-4216-b309-5abf2bdf74d1</TermId>
        </TermInfo>
      </Terms>
    </e0e2ddb0e7144387a587fb8097036373>
    <SNFUnofficialMeeting xmlns="c70282b9-e0a8-4184-b5a1-c662b4bb9aa1" xsi:nil="true"/>
    <j2e2211386a2483994d0a5ae96787d4d xmlns="c70282b9-e0a8-4184-b5a1-c662b4bb9aa1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Internal</TermName>
          <TermId xmlns="http://schemas.microsoft.com/office/infopath/2007/PartnerControls">2098cfe7-2597-4f0f-a7af-aa727bff47ef</TermId>
        </TermInfo>
      </Terms>
    </j2e2211386a2483994d0a5ae96787d4d>
    <a4484600007346049b86979b85a40979 xmlns="c70282b9-e0a8-4184-b5a1-c662b4bb9aa1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2016</TermName>
          <TermId xmlns="http://schemas.microsoft.com/office/infopath/2007/PartnerControls">a9b7c4dd-cb99-402a-8ff5-9454e249cb4d</TermId>
        </TermInfo>
      </Terms>
    </a4484600007346049b86979b85a40979>
    <SNFShortDescription xmlns="c70282b9-e0a8-4184-b5a1-c662b4bb9aa1" xsi:nil="true"/>
    <lb36e8d91331443c8d96a585ce1964db xmlns="c70282b9-e0a8-4184-b5a1-c662b4bb9aa1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Presentation</TermName>
          <TermId xmlns="http://schemas.microsoft.com/office/infopath/2007/PartnerControls">cdfe5fd5-5a22-4562-9a70-422682ee8e98</TermId>
        </TermInfo>
      </Terms>
    </lb36e8d91331443c8d96a585ce1964db>
    <bcc3e3ea51114e69a24e45c632f36517 xmlns="c70282b9-e0a8-4184-b5a1-c662b4bb9aa1">
      <Terms xmlns="http://schemas.microsoft.com/office/infopath/2007/PartnerControls"/>
    </bcc3e3ea51114e69a24e45c632f36517>
  </documentManagement>
</p:properties>
</file>

<file path=customXml/itemProps1.xml><?xml version="1.0" encoding="utf-8"?>
<ds:datastoreItem xmlns:ds="http://schemas.openxmlformats.org/officeDocument/2006/customXml" ds:itemID="{FE9B18D0-A177-46A4-B47F-3DEE52C4418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D8060AE-42C6-4DB0-896C-733D2E15B6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C22D12-5DFF-4B5A-B272-2AC1E58A197B}">
  <ds:schemaRefs>
    <ds:schemaRef ds:uri="http://schemas.microsoft.com/sharepoint/v3/contenttype/forms/url"/>
  </ds:schemaRefs>
</ds:datastoreItem>
</file>

<file path=customXml/itemProps4.xml><?xml version="1.0" encoding="utf-8"?>
<ds:datastoreItem xmlns:ds="http://schemas.openxmlformats.org/officeDocument/2006/customXml" ds:itemID="{C6907859-938F-4188-834F-45D74855D6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0282b9-e0a8-4184-b5a1-c662b4bb9aa1"/>
    <ds:schemaRef ds:uri="2983a6ff-8f90-41b3-9614-eafa3388d6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5A264C7E-083C-4E54-9CEA-0BEC32E5A507}">
  <ds:schemaRefs>
    <ds:schemaRef ds:uri="http://schemas.microsoft.com/office/infopath/2007/PartnerControls"/>
    <ds:schemaRef ds:uri="c70282b9-e0a8-4184-b5a1-c662b4bb9aa1"/>
    <ds:schemaRef ds:uri="http://purl.org/dc/elements/1.1/"/>
    <ds:schemaRef ds:uri="http://schemas.microsoft.com/office/2006/metadata/properties"/>
    <ds:schemaRef ds:uri="2983a6ff-8f90-41b3-9614-eafa3388d6b1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150000_folienvorlage_2015_inkl_Video_de</Template>
  <TotalTime>0</TotalTime>
  <Words>235</Words>
  <Application>Microsoft Office PowerPoint</Application>
  <PresentationFormat>Breitbild</PresentationFormat>
  <Paragraphs>97</Paragraphs>
  <Slides>17</Slides>
  <Notes>14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6" baseType="lpstr">
      <vt:lpstr>MS PGothic</vt:lpstr>
      <vt:lpstr>Arial</vt:lpstr>
      <vt:lpstr>Times</vt:lpstr>
      <vt:lpstr>Times New Roman</vt:lpstr>
      <vt:lpstr>Verdana</vt:lpstr>
      <vt:lpstr>Wingdings</vt:lpstr>
      <vt:lpstr>ヒラギノ角ゴ Pro W3</vt:lpstr>
      <vt:lpstr>SNF_Vorlage_d1</vt:lpstr>
      <vt:lpstr>Dokument</vt:lpstr>
      <vt:lpstr>SNSF-Funded Projects in Physics and Gender Equality at the SNSF</vt:lpstr>
      <vt:lpstr>OVERVIEW</vt:lpstr>
      <vt:lpstr>OVERVIEW</vt:lpstr>
      <vt:lpstr>The SNSF – Facts and figures</vt:lpstr>
      <vt:lpstr>The SNSF in numbers 2015  </vt:lpstr>
      <vt:lpstr>Personnel in research projects 2015</vt:lpstr>
      <vt:lpstr>Submissions   2014-2016</vt:lpstr>
      <vt:lpstr>Success rates </vt:lpstr>
      <vt:lpstr>Requested and granted amounts</vt:lpstr>
      <vt:lpstr>Women as PIs: Trends in submission by division</vt:lpstr>
      <vt:lpstr>Div. 2: Trends in success rates</vt:lpstr>
      <vt:lpstr>Projects – Women in Physics </vt:lpstr>
      <vt:lpstr>OVERVIEW</vt:lpstr>
      <vt:lpstr>Institutional measures to promote gender equality</vt:lpstr>
      <vt:lpstr>OVERVIEW</vt:lpstr>
      <vt:lpstr>Gender Equality Measures by the SNSF</vt:lpstr>
      <vt:lpstr>Do you have any questions?</vt:lpstr>
    </vt:vector>
  </TitlesOfParts>
  <Company>Schweizerischer Nationalfonds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GENERA_Gender in Physics Day_Jan2017.pptx</dc:title>
  <dc:creator>Achermann Alexandra</dc:creator>
  <cp:lastModifiedBy>Brandenburg Anna</cp:lastModifiedBy>
  <cp:revision>198</cp:revision>
  <cp:lastPrinted>2017-01-24T17:00:14Z</cp:lastPrinted>
  <dcterms:created xsi:type="dcterms:W3CDTF">2015-11-16T15:34:05Z</dcterms:created>
  <dcterms:modified xsi:type="dcterms:W3CDTF">2017-01-25T13:00:28Z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0x0101003B8213B60D2E41E597C4821E72A643A60800EACFF1ED2A2E0A4281380A10A311495A</vt:lpwstr>
  </property>
  <property fmtid="{D5CDD505-2E9C-101B-9397-08002B2CF9AE}" pid="3" name="_dlc_DocIdItemGuid">
    <vt:lpwstr>bf15d72e-1eff-47a5-af05-98ce405b5822</vt:lpwstr>
  </property>
  <property fmtid="{D5CDD505-2E9C-101B-9397-08002B2CF9AE}" pid="4" name="TaxKeyword">
    <vt:lpwstr/>
  </property>
  <property fmtid="{D5CDD505-2E9C-101B-9397-08002B2CF9AE}" pid="5" name="SNFDocClassification">
    <vt:lpwstr>2;#Internal|2098cfe7-2597-4f0f-a7af-aa727bff47ef</vt:lpwstr>
  </property>
  <property fmtid="{D5CDD505-2E9C-101B-9397-08002B2CF9AE}" pid="6" name="SNFDocLanguage">
    <vt:lpwstr>12;#EN|bb7b4790-ce7c-46fa-b03f-2b2fe92d416d</vt:lpwstr>
  </property>
  <property fmtid="{D5CDD505-2E9C-101B-9397-08002B2CF9AE}" pid="7" name="SNFFreeTerms">
    <vt:lpwstr/>
  </property>
  <property fmtid="{D5CDD505-2E9C-101B-9397-08002B2CF9AE}" pid="8" name="SNFSiteWords1">
    <vt:lpwstr>2557;#Presentation|a9481b67-4890-4216-b309-5abf2bdf74d1</vt:lpwstr>
  </property>
  <property fmtid="{D5CDD505-2E9C-101B-9397-08002B2CF9AE}" pid="9" name="SNFDocType">
    <vt:lpwstr>10;#Presentation|cdfe5fd5-5a22-4562-9a70-422682ee8e98</vt:lpwstr>
  </property>
  <property fmtid="{D5CDD505-2E9C-101B-9397-08002B2CF9AE}" pid="10" name="SNFSiteWords2">
    <vt:lpwstr>3644;#2016|a9b7c4dd-cb99-402a-8ff5-9454e249cb4d</vt:lpwstr>
  </property>
</Properties>
</file>