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  <p:sldMasterId id="2147483668" r:id="rId2"/>
    <p:sldMasterId id="2147483680" r:id="rId3"/>
    <p:sldMasterId id="2147483692" r:id="rId4"/>
  </p:sldMasterIdLst>
  <p:notesMasterIdLst>
    <p:notesMasterId r:id="rId13"/>
  </p:notesMasterIdLst>
  <p:sldIdLst>
    <p:sldId id="256" r:id="rId5"/>
    <p:sldId id="328" r:id="rId6"/>
    <p:sldId id="332" r:id="rId7"/>
    <p:sldId id="359" r:id="rId8"/>
    <p:sldId id="327" r:id="rId9"/>
    <p:sldId id="317" r:id="rId10"/>
    <p:sldId id="352" r:id="rId11"/>
    <p:sldId id="360" r:id="rId1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300"/>
    <a:srgbClr val="FF349D"/>
    <a:srgbClr val="95999C"/>
    <a:srgbClr val="0000E1"/>
    <a:srgbClr val="0000EF"/>
    <a:srgbClr val="00007D"/>
    <a:srgbClr val="00005F"/>
    <a:srgbClr val="0AD9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76" d="100"/>
          <a:sy n="76" d="100"/>
        </p:scale>
        <p:origin x="-2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1" charset="0"/>
              </a:defRPr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" charset="0"/>
              </a:defRPr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1" charset="0"/>
              </a:defRPr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" charset="0"/>
              </a:defRPr>
            </a:lvl1pPr>
          </a:lstStyle>
          <a:p>
            <a:fld id="{F61954A5-5283-467C-B1C6-125E11A292C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F4EA3D-039E-46EC-8825-53C9679C2306}" type="slidenum">
              <a:rPr lang="en-US"/>
              <a:pPr/>
              <a:t>1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E53539-88E3-43E2-800C-641FF3C9747D}" type="slidenum">
              <a:rPr lang="en-US"/>
              <a:pPr/>
              <a:t>2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46D881-16AA-4D19-89E8-1FB97531F341}" type="slidenum">
              <a:rPr lang="en-US"/>
              <a:pPr/>
              <a:t>3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ea typeface="ＭＳ Ｐゴシック" pitchFamily="34" charset="-128"/>
            </a:endParaRPr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BA86CF-99F6-4252-9894-D5D2CA0F8890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EBFDDB-C9B7-4C74-A2CA-7EA6B53CA4F9}" type="slidenum">
              <a:rPr lang="en-US"/>
              <a:pPr/>
              <a:t>5</a:t>
            </a:fld>
            <a:endParaRPr lang="en-US"/>
          </a:p>
        </p:txBody>
      </p:sp>
      <p:sp>
        <p:nvSpPr>
          <p:cNvPr id="147458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745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726D75-8A41-4383-B589-07E1EEB01C86}" type="slidenum">
              <a:rPr lang="en-US"/>
              <a:pPr/>
              <a:t>6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0"/>
            <a:ext cx="6753225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9095" name="Picture 7" descr="CERNNorm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solidFill>
            <a:srgbClr val="0000FF"/>
          </a:solidFill>
        </p:spPr>
      </p:pic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7245350" y="6586538"/>
            <a:ext cx="1279195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/>
            <a:r>
              <a:rPr lang="en-US" sz="1200" dirty="0" smtClean="0">
                <a:latin typeface="Times New Roman" pitchFamily="18" charset="0"/>
              </a:rPr>
              <a:t>E. Auffray CERN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8721725" y="6521450"/>
            <a:ext cx="422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fld id="{988BDDA2-31DC-461D-9763-A8054A70F82E}" type="slidenum">
              <a:rPr lang="en-US" sz="1600" b="1">
                <a:latin typeface="Times New Roman" pitchFamily="18" charset="0"/>
              </a:rPr>
              <a:pPr algn="l"/>
              <a:t>‹#›</a:t>
            </a:fld>
            <a:endParaRPr lang="en-US" sz="2000" b="1"/>
          </a:p>
        </p:txBody>
      </p:sp>
      <p:sp>
        <p:nvSpPr>
          <p:cNvPr id="89101" name="Line 13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89102" name="Picture 1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0"/>
            <a:ext cx="785812" cy="838200"/>
          </a:xfrm>
          <a:prstGeom prst="rect">
            <a:avLst/>
          </a:prstGeom>
          <a:noFill/>
        </p:spPr>
      </p:pic>
      <p:sp>
        <p:nvSpPr>
          <p:cNvPr id="89105" name="Rectangle 17"/>
          <p:cNvSpPr>
            <a:spLocks noChangeArrowheads="1"/>
          </p:cNvSpPr>
          <p:nvPr userDrawn="1"/>
        </p:nvSpPr>
        <p:spPr bwMode="auto">
          <a:xfrm>
            <a:off x="0" y="6553200"/>
            <a:ext cx="1179809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/>
            <a:r>
              <a:rPr lang="en-US" sz="1200" dirty="0" smtClean="0">
                <a:latin typeface="Times New Roman" pitchFamily="18" charset="0"/>
              </a:rPr>
              <a:t>November </a:t>
            </a:r>
            <a:r>
              <a:rPr lang="en-US" sz="1200" dirty="0">
                <a:latin typeface="Times New Roman" pitchFamily="18" charset="0"/>
              </a:rPr>
              <a:t>2008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1925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2625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2625" y="0"/>
            <a:ext cx="7772400" cy="60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0"/>
            <a:ext cx="68929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2625" y="1066800"/>
            <a:ext cx="7772400" cy="50292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0"/>
            <a:ext cx="68929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2625" y="1066800"/>
            <a:ext cx="38100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5025" y="1066800"/>
            <a:ext cx="38100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5025" y="3657600"/>
            <a:ext cx="38100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2625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44550" y="0"/>
            <a:ext cx="6892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0668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88071" name="Picture 7" descr="CERNNormal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844550" cy="844550"/>
          </a:xfrm>
          <a:prstGeom prst="rect">
            <a:avLst/>
          </a:prstGeom>
          <a:noFill/>
        </p:spPr>
      </p:pic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7104063" y="6510338"/>
            <a:ext cx="1279195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/>
            <a:r>
              <a:rPr lang="en-US" sz="1200" dirty="0" smtClean="0">
                <a:latin typeface="Times New Roman" pitchFamily="18" charset="0"/>
              </a:rPr>
              <a:t>E. Auffray CERN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88073" name="Rectangle 9"/>
          <p:cNvSpPr>
            <a:spLocks noChangeArrowheads="1"/>
          </p:cNvSpPr>
          <p:nvPr/>
        </p:nvSpPr>
        <p:spPr bwMode="auto">
          <a:xfrm>
            <a:off x="0" y="6553200"/>
            <a:ext cx="104676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/>
            <a:r>
              <a:rPr lang="en-US" sz="1200" dirty="0" smtClean="0">
                <a:latin typeface="Times New Roman" pitchFamily="18" charset="0"/>
              </a:rPr>
              <a:t>February2009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8629650" y="6499225"/>
            <a:ext cx="420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fld id="{D1878F48-FA2E-4BEB-B386-F94B49E3B3FA}" type="slidenum">
              <a:rPr lang="en-US" sz="1600" b="1">
                <a:latin typeface="Times New Roman" pitchFamily="18" charset="0"/>
              </a:rPr>
              <a:pPr algn="l"/>
              <a:t>‹#›</a:t>
            </a:fld>
            <a:endParaRPr lang="en-US" sz="2400"/>
          </a:p>
        </p:txBody>
      </p:sp>
      <p:sp>
        <p:nvSpPr>
          <p:cNvPr id="88077" name="Line 13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88078" name="Picture 14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8358188" y="0"/>
            <a:ext cx="785812" cy="838200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11026-717E-4957-A641-9BAAFB5E365F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7B3CA-BB43-4A2C-B8B9-1BA82AC5E996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08156-CF09-4634-B792-7DE1BD91DE6D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A9048-B4B7-45D9-B32C-B32EE29B171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B3623-F48E-42A8-9C94-69F01A6EE212}" type="datetimeFigureOut">
              <a:rPr lang="en-US" smtClean="0"/>
              <a:pPr/>
              <a:t>2/17/2009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BF90-EF5F-4849-89B2-47EC79974A4F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524000"/>
            <a:ext cx="7972452" cy="1676400"/>
          </a:xfrm>
        </p:spPr>
        <p:txBody>
          <a:bodyPr/>
          <a:lstStyle/>
          <a:p>
            <a:pPr algn="ctr"/>
            <a:r>
              <a:rPr lang="en-US" b="1" i="1" dirty="0" smtClean="0">
                <a:latin typeface="+mn-lt"/>
              </a:rPr>
              <a:t>Heavy </a:t>
            </a:r>
            <a:r>
              <a:rPr lang="en-US" b="1" i="1" dirty="0" smtClean="0">
                <a:latin typeface="+mn-lt"/>
              </a:rPr>
              <a:t>Scintillating </a:t>
            </a:r>
            <a:r>
              <a:rPr lang="en-US" b="1" i="1" dirty="0">
                <a:latin typeface="+mn-lt"/>
              </a:rPr>
              <a:t>Crystal </a:t>
            </a:r>
            <a:r>
              <a:rPr lang="en-US" b="1" i="1" dirty="0" smtClean="0">
                <a:latin typeface="+mn-lt"/>
              </a:rPr>
              <a:t>Fibers for </a:t>
            </a:r>
            <a:r>
              <a:rPr lang="en-US" b="1" i="1" dirty="0" err="1" smtClean="0">
                <a:latin typeface="+mn-lt"/>
              </a:rPr>
              <a:t>calorimetry</a:t>
            </a:r>
            <a:endParaRPr lang="en-GB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5786454"/>
            <a:ext cx="5126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E. Auffray, P. Lecoq, CERN, Geneva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Proposal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1071546"/>
            <a:ext cx="8080375" cy="5029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New technologies in the production of heavy </a:t>
            </a:r>
            <a:r>
              <a:rPr lang="en-US" sz="2400" dirty="0" err="1"/>
              <a:t>scintillators</a:t>
            </a:r>
            <a:r>
              <a:rPr lang="en-US" sz="2400" dirty="0"/>
              <a:t> open interesting perspectives </a:t>
            </a:r>
            <a:r>
              <a:rPr lang="en-US" sz="2400" dirty="0" smtClean="0"/>
              <a:t>for </a:t>
            </a:r>
            <a:r>
              <a:rPr lang="en-US" sz="2400" dirty="0" err="1" smtClean="0"/>
              <a:t>calorimetry</a:t>
            </a:r>
            <a:r>
              <a:rPr lang="en-US" sz="2400" dirty="0" smtClean="0"/>
              <a:t> in future colliders :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Design flexibility: detector granularity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Functionality: extract more information than simple energy deposit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000" dirty="0"/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dirty="0"/>
              <a:t>The </a:t>
            </a:r>
            <a:r>
              <a:rPr lang="en-US" sz="2400" dirty="0" smtClean="0"/>
              <a:t>concept </a:t>
            </a:r>
            <a:r>
              <a:rPr lang="en-US" sz="2400" dirty="0"/>
              <a:t>of this proposal is based on </a:t>
            </a:r>
            <a:r>
              <a:rPr lang="en-US" sz="2400" dirty="0" err="1" smtClean="0"/>
              <a:t>metamaterials</a:t>
            </a:r>
            <a:r>
              <a:rPr lang="en-US" sz="2400" dirty="0" smtClean="0"/>
              <a:t> with dual/triple readout capability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Scintillating cables made of heavy scintillating fibers of different composition </a:t>
            </a:r>
            <a:r>
              <a:rPr lang="en-US" sz="2000" dirty="0">
                <a:ea typeface="MS Gothic" pitchFamily="49" charset="-128"/>
              </a:rPr>
              <a:t>➱ quasi-homogeneous calorimeter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Fiber arrangement in such a way as to obtain 3D imaging capability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Fiber composition to access the different components of the shower 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Concept of meta-cable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idx="1"/>
          </p:nvPr>
        </p:nvSpPr>
        <p:spPr>
          <a:xfrm>
            <a:off x="304800" y="914400"/>
            <a:ext cx="8686800" cy="3733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Select a non-intrinsic scintillating material (unlike BGO or PWO) with high </a:t>
            </a:r>
            <a:r>
              <a:rPr lang="en-US" sz="2000" dirty="0" err="1"/>
              <a:t>bandgap</a:t>
            </a:r>
            <a:r>
              <a:rPr lang="en-US" sz="2000" dirty="0"/>
              <a:t> for low UV absorption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en-US" sz="1400" dirty="0"/>
              <a:t> 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The </a:t>
            </a:r>
            <a:r>
              <a:rPr lang="en-US" sz="2000" dirty="0" err="1"/>
              <a:t>undoped</a:t>
            </a:r>
            <a:r>
              <a:rPr lang="en-US" sz="2000" dirty="0"/>
              <a:t> host will behave as an efficient Cerenkov: heavy material, high refraction index n, high UV transmission</a:t>
            </a:r>
          </a:p>
          <a:p>
            <a:pPr lvl="3"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80000"/>
              </a:lnSpc>
            </a:pPr>
            <a:r>
              <a:rPr lang="en-US" sz="2000" dirty="0"/>
              <a:t>Cerium or </a:t>
            </a:r>
            <a:r>
              <a:rPr lang="en-US" sz="2000" dirty="0" err="1"/>
              <a:t>Praesodinum</a:t>
            </a:r>
            <a:r>
              <a:rPr lang="en-US" sz="2000" dirty="0"/>
              <a:t> doped host will act as an efficient and fast </a:t>
            </a:r>
            <a:r>
              <a:rPr lang="en-US" sz="2000" dirty="0" err="1"/>
              <a:t>scintillator</a:t>
            </a:r>
            <a:r>
              <a:rPr lang="en-US" sz="20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≈ 40ns decay for </a:t>
            </a:r>
            <a:r>
              <a:rPr lang="en-US" sz="1800" dirty="0" err="1"/>
              <a:t>Ce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/>
              <a:t>≈ 20ns decay for Pr</a:t>
            </a:r>
          </a:p>
          <a:p>
            <a:pPr lvl="3"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2000" dirty="0"/>
              <a:t>If needed fibers from neutron sensitive materials can be added: 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Li </a:t>
            </a:r>
            <a:r>
              <a:rPr lang="en-US" sz="1800" dirty="0" err="1"/>
              <a:t>Tetraborate</a:t>
            </a:r>
            <a:r>
              <a:rPr lang="en-US" sz="1800" dirty="0"/>
              <a:t>: Li</a:t>
            </a:r>
            <a:r>
              <a:rPr lang="en-US" sz="1800" baseline="-25000" dirty="0"/>
              <a:t>2</a:t>
            </a:r>
            <a:r>
              <a:rPr lang="en-US" sz="1800" dirty="0"/>
              <a:t>B</a:t>
            </a:r>
            <a:r>
              <a:rPr lang="en-US" sz="1800" baseline="-25000" dirty="0"/>
              <a:t>4</a:t>
            </a:r>
            <a:r>
              <a:rPr lang="en-US" sz="1800" dirty="0"/>
              <a:t>O</a:t>
            </a:r>
            <a:r>
              <a:rPr lang="en-US" sz="1800" baseline="-25000" dirty="0"/>
              <a:t>6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 err="1"/>
              <a:t>LiCaF</a:t>
            </a:r>
            <a:r>
              <a:rPr lang="en-US" sz="1800" dirty="0"/>
              <a:t>: LiCaAlF</a:t>
            </a:r>
            <a:r>
              <a:rPr lang="en-US" sz="1800" baseline="-25000" dirty="0"/>
              <a:t>6</a:t>
            </a:r>
            <a:r>
              <a:rPr lang="en-US" sz="18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1800" dirty="0" err="1"/>
              <a:t>elpasolite</a:t>
            </a:r>
            <a:r>
              <a:rPr lang="en-US" sz="1800" dirty="0"/>
              <a:t> family (Li or B halide of </a:t>
            </a:r>
            <a:r>
              <a:rPr lang="en-US" sz="1800" dirty="0" err="1"/>
              <a:t>Rb</a:t>
            </a:r>
            <a:r>
              <a:rPr lang="en-US" sz="1800" dirty="0"/>
              <a:t>, Sc and rare earth)</a:t>
            </a:r>
          </a:p>
          <a:p>
            <a:pPr lvl="3"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80000"/>
              </a:lnSpc>
            </a:pPr>
            <a:r>
              <a:rPr lang="en-US" sz="2000" dirty="0"/>
              <a:t>All fibers can be twisted in a cable behaving as a pseudo-homogeneous active absorber with good position and energy resolution and particle identification capability</a:t>
            </a:r>
          </a:p>
          <a:p>
            <a:pPr lvl="4"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80000"/>
              </a:lnSpc>
            </a:pPr>
            <a:r>
              <a:rPr lang="en-US" sz="2000" dirty="0"/>
              <a:t>Readout on both sides by </a:t>
            </a:r>
            <a:r>
              <a:rPr lang="en-US" sz="2000" dirty="0" err="1"/>
              <a:t>SiPMT’s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46"/>
          <p:cNvGrpSpPr>
            <a:grpSpLocks/>
          </p:cNvGrpSpPr>
          <p:nvPr/>
        </p:nvGrpSpPr>
        <p:grpSpPr bwMode="auto">
          <a:xfrm>
            <a:off x="152400" y="1219200"/>
            <a:ext cx="1219200" cy="822325"/>
            <a:chOff x="96" y="960"/>
            <a:chExt cx="768" cy="518"/>
          </a:xfrm>
        </p:grpSpPr>
        <p:grpSp>
          <p:nvGrpSpPr>
            <p:cNvPr id="4" name="Group 298"/>
            <p:cNvGrpSpPr>
              <a:grpSpLocks/>
            </p:cNvGrpSpPr>
            <p:nvPr/>
          </p:nvGrpSpPr>
          <p:grpSpPr bwMode="auto">
            <a:xfrm>
              <a:off x="576" y="1104"/>
              <a:ext cx="288" cy="374"/>
              <a:chOff x="4800" y="2698"/>
              <a:chExt cx="288" cy="374"/>
            </a:xfrm>
          </p:grpSpPr>
          <p:sp>
            <p:nvSpPr>
              <p:cNvPr id="43611" name="AutoShape 299"/>
              <p:cNvSpPr>
                <a:spLocks noChangeArrowheads="1"/>
              </p:cNvSpPr>
              <p:nvPr/>
            </p:nvSpPr>
            <p:spPr bwMode="auto">
              <a:xfrm rot="5400000" flipH="1">
                <a:off x="4824" y="2904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FF349D">
                  <a:alpha val="67058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fr-FR"/>
              </a:p>
            </p:txBody>
          </p:sp>
          <p:sp>
            <p:nvSpPr>
              <p:cNvPr id="43612" name="AutoShape 300"/>
              <p:cNvSpPr>
                <a:spLocks noChangeArrowheads="1"/>
              </p:cNvSpPr>
              <p:nvPr/>
            </p:nvSpPr>
            <p:spPr bwMode="auto">
              <a:xfrm rot="5400000" flipH="1">
                <a:off x="4920" y="2722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E3E300">
                  <a:alpha val="67058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fr-FR"/>
              </a:p>
            </p:txBody>
          </p:sp>
          <p:sp>
            <p:nvSpPr>
              <p:cNvPr id="43613" name="AutoShape 301"/>
              <p:cNvSpPr>
                <a:spLocks noChangeArrowheads="1"/>
              </p:cNvSpPr>
              <p:nvPr/>
            </p:nvSpPr>
            <p:spPr bwMode="auto">
              <a:xfrm rot="5400000" flipH="1">
                <a:off x="4776" y="2760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chemeClr val="accent1">
                  <a:alpha val="67058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fr-FR"/>
              </a:p>
            </p:txBody>
          </p:sp>
        </p:grpSp>
        <p:sp>
          <p:nvSpPr>
            <p:cNvPr id="43610" name="Text Box 343"/>
            <p:cNvSpPr txBox="1">
              <a:spLocks noChangeArrowheads="1"/>
            </p:cNvSpPr>
            <p:nvPr/>
          </p:nvSpPr>
          <p:spPr bwMode="auto">
            <a:xfrm>
              <a:off x="96" y="960"/>
              <a:ext cx="5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/>
                <a:t>SiPMTs</a:t>
              </a:r>
            </a:p>
          </p:txBody>
        </p:sp>
      </p:grpSp>
      <p:grpSp>
        <p:nvGrpSpPr>
          <p:cNvPr id="5" name="Grouper 553"/>
          <p:cNvGrpSpPr>
            <a:grpSpLocks/>
          </p:cNvGrpSpPr>
          <p:nvPr/>
        </p:nvGrpSpPr>
        <p:grpSpPr bwMode="auto">
          <a:xfrm rot="3486575" flipH="1">
            <a:off x="1158875" y="1757363"/>
            <a:ext cx="2209800" cy="1371600"/>
            <a:chOff x="5791200" y="4419600"/>
            <a:chExt cx="2209801" cy="1371602"/>
          </a:xfrm>
        </p:grpSpPr>
        <p:cxnSp>
          <p:nvCxnSpPr>
            <p:cNvPr id="43603" name="Connecteur droit 554"/>
            <p:cNvCxnSpPr>
              <a:cxnSpLocks noChangeShapeType="1"/>
            </p:cNvCxnSpPr>
            <p:nvPr/>
          </p:nvCxnSpPr>
          <p:spPr bwMode="auto">
            <a:xfrm rot="16200000" flipH="1">
              <a:off x="6858000" y="4648199"/>
              <a:ext cx="1371600" cy="9144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43604" name="Connecteur droit 555"/>
            <p:cNvCxnSpPr>
              <a:cxnSpLocks noChangeShapeType="1"/>
            </p:cNvCxnSpPr>
            <p:nvPr/>
          </p:nvCxnSpPr>
          <p:spPr bwMode="auto">
            <a:xfrm>
              <a:off x="6324600" y="4648200"/>
              <a:ext cx="1676401" cy="11430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43605" name="Connecteur droit 556"/>
            <p:cNvCxnSpPr>
              <a:cxnSpLocks noChangeShapeType="1"/>
            </p:cNvCxnSpPr>
            <p:nvPr/>
          </p:nvCxnSpPr>
          <p:spPr bwMode="auto">
            <a:xfrm>
              <a:off x="5791200" y="5486400"/>
              <a:ext cx="2209800" cy="304802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43606" name="Connecteur droit 557"/>
            <p:cNvCxnSpPr>
              <a:cxnSpLocks noChangeShapeType="1"/>
            </p:cNvCxnSpPr>
            <p:nvPr/>
          </p:nvCxnSpPr>
          <p:spPr bwMode="auto">
            <a:xfrm>
              <a:off x="6477000" y="5715000"/>
              <a:ext cx="1524000" cy="762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43607" name="Connecteur droit 558"/>
            <p:cNvCxnSpPr>
              <a:cxnSpLocks noChangeShapeType="1"/>
            </p:cNvCxnSpPr>
            <p:nvPr/>
          </p:nvCxnSpPr>
          <p:spPr bwMode="auto">
            <a:xfrm>
              <a:off x="7239000" y="5181600"/>
              <a:ext cx="762000" cy="6096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43608" name="Connecteur droit 559"/>
            <p:cNvCxnSpPr>
              <a:cxnSpLocks noChangeShapeType="1"/>
            </p:cNvCxnSpPr>
            <p:nvPr/>
          </p:nvCxnSpPr>
          <p:spPr bwMode="auto">
            <a:xfrm>
              <a:off x="5791200" y="4572000"/>
              <a:ext cx="2209800" cy="1219200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</p:grpSp>
      <p:grpSp>
        <p:nvGrpSpPr>
          <p:cNvPr id="6" name="Grouper 547"/>
          <p:cNvGrpSpPr>
            <a:grpSpLocks/>
          </p:cNvGrpSpPr>
          <p:nvPr/>
        </p:nvGrpSpPr>
        <p:grpSpPr bwMode="auto">
          <a:xfrm rot="3253057" flipH="1">
            <a:off x="1215232" y="1473994"/>
            <a:ext cx="2328862" cy="1371600"/>
            <a:chOff x="5791200" y="4191000"/>
            <a:chExt cx="2328336" cy="1371600"/>
          </a:xfrm>
        </p:grpSpPr>
        <p:cxnSp>
          <p:nvCxnSpPr>
            <p:cNvPr id="43598" name="Connecteur droit 548"/>
            <p:cNvCxnSpPr>
              <a:cxnSpLocks noChangeShapeType="1"/>
            </p:cNvCxnSpPr>
            <p:nvPr/>
          </p:nvCxnSpPr>
          <p:spPr bwMode="auto">
            <a:xfrm>
              <a:off x="6747930" y="4191000"/>
              <a:ext cx="1371600" cy="12954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3599" name="Connecteur droit 549"/>
            <p:cNvCxnSpPr>
              <a:cxnSpLocks noChangeShapeType="1"/>
            </p:cNvCxnSpPr>
            <p:nvPr/>
          </p:nvCxnSpPr>
          <p:spPr bwMode="auto">
            <a:xfrm>
              <a:off x="7086600" y="4876800"/>
              <a:ext cx="1032936" cy="6096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3600" name="Connecteur droit 550"/>
            <p:cNvCxnSpPr>
              <a:cxnSpLocks noChangeShapeType="1"/>
            </p:cNvCxnSpPr>
            <p:nvPr/>
          </p:nvCxnSpPr>
          <p:spPr bwMode="auto">
            <a:xfrm>
              <a:off x="5791200" y="5029200"/>
              <a:ext cx="2328336" cy="4572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3601" name="Connecteur droit 551"/>
            <p:cNvCxnSpPr>
              <a:cxnSpLocks noChangeShapeType="1"/>
            </p:cNvCxnSpPr>
            <p:nvPr/>
          </p:nvCxnSpPr>
          <p:spPr bwMode="auto">
            <a:xfrm rot="16200000" flipH="1">
              <a:off x="7024479" y="4395582"/>
              <a:ext cx="389472" cy="179216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3602" name="Connecteur droit 552"/>
            <p:cNvCxnSpPr>
              <a:cxnSpLocks noChangeShapeType="1"/>
            </p:cNvCxnSpPr>
            <p:nvPr/>
          </p:nvCxnSpPr>
          <p:spPr bwMode="auto">
            <a:xfrm flipV="1">
              <a:off x="7086600" y="5486402"/>
              <a:ext cx="1011770" cy="76198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7" name="Grouper 520"/>
          <p:cNvGrpSpPr>
            <a:grpSpLocks/>
          </p:cNvGrpSpPr>
          <p:nvPr/>
        </p:nvGrpSpPr>
        <p:grpSpPr bwMode="auto">
          <a:xfrm rot="614609" flipH="1" flipV="1">
            <a:off x="887413" y="1473200"/>
            <a:ext cx="2166937" cy="1828800"/>
            <a:chOff x="5715000" y="4114802"/>
            <a:chExt cx="2167470" cy="1828798"/>
          </a:xfrm>
        </p:grpSpPr>
        <p:cxnSp>
          <p:nvCxnSpPr>
            <p:cNvPr id="43572" name="Connecteur droit 521"/>
            <p:cNvCxnSpPr>
              <a:cxnSpLocks noChangeShapeType="1"/>
            </p:cNvCxnSpPr>
            <p:nvPr/>
          </p:nvCxnSpPr>
          <p:spPr bwMode="auto">
            <a:xfrm rot="16200000" flipH="1">
              <a:off x="6493930" y="4174073"/>
              <a:ext cx="1447798" cy="1329255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73" name="Connecteur droit 522"/>
            <p:cNvCxnSpPr>
              <a:cxnSpLocks noChangeShapeType="1"/>
            </p:cNvCxnSpPr>
            <p:nvPr/>
          </p:nvCxnSpPr>
          <p:spPr bwMode="auto">
            <a:xfrm>
              <a:off x="6324600" y="4191000"/>
              <a:ext cx="1549392" cy="13716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74" name="Connecteur droit 523"/>
            <p:cNvCxnSpPr>
              <a:cxnSpLocks noChangeShapeType="1"/>
            </p:cNvCxnSpPr>
            <p:nvPr/>
          </p:nvCxnSpPr>
          <p:spPr bwMode="auto">
            <a:xfrm>
              <a:off x="6172200" y="4267200"/>
              <a:ext cx="1701798" cy="1291162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75" name="Connecteur droit 524"/>
            <p:cNvCxnSpPr>
              <a:cxnSpLocks noChangeShapeType="1"/>
            </p:cNvCxnSpPr>
            <p:nvPr/>
          </p:nvCxnSpPr>
          <p:spPr bwMode="auto">
            <a:xfrm>
              <a:off x="5943602" y="4419602"/>
              <a:ext cx="1926168" cy="1138776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76" name="Connecteur droit 525"/>
            <p:cNvCxnSpPr>
              <a:cxnSpLocks noChangeShapeType="1"/>
            </p:cNvCxnSpPr>
            <p:nvPr/>
          </p:nvCxnSpPr>
          <p:spPr bwMode="auto">
            <a:xfrm rot="10800000" flipH="1" flipV="1">
              <a:off x="5935332" y="4639722"/>
              <a:ext cx="1942899" cy="922877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77" name="Connecteur droit 526"/>
            <p:cNvCxnSpPr>
              <a:cxnSpLocks noChangeShapeType="1"/>
            </p:cNvCxnSpPr>
            <p:nvPr/>
          </p:nvCxnSpPr>
          <p:spPr bwMode="auto">
            <a:xfrm>
              <a:off x="5715000" y="4724400"/>
              <a:ext cx="2150728" cy="83821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78" name="Connecteur droit 527"/>
            <p:cNvCxnSpPr>
              <a:cxnSpLocks noChangeShapeType="1"/>
            </p:cNvCxnSpPr>
            <p:nvPr/>
          </p:nvCxnSpPr>
          <p:spPr bwMode="auto">
            <a:xfrm>
              <a:off x="5943600" y="4876800"/>
              <a:ext cx="1930398" cy="68581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79" name="Connecteur droit 528"/>
            <p:cNvCxnSpPr>
              <a:cxnSpLocks noChangeShapeType="1"/>
            </p:cNvCxnSpPr>
            <p:nvPr/>
          </p:nvCxnSpPr>
          <p:spPr bwMode="auto">
            <a:xfrm>
              <a:off x="6172200" y="5029200"/>
              <a:ext cx="1697565" cy="5334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80" name="Connecteur droit 529"/>
            <p:cNvCxnSpPr>
              <a:cxnSpLocks noChangeShapeType="1"/>
            </p:cNvCxnSpPr>
            <p:nvPr/>
          </p:nvCxnSpPr>
          <p:spPr bwMode="auto">
            <a:xfrm>
              <a:off x="6498165" y="5181600"/>
              <a:ext cx="1371600" cy="3810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81" name="Connecteur droit 530"/>
            <p:cNvCxnSpPr>
              <a:cxnSpLocks noChangeShapeType="1"/>
            </p:cNvCxnSpPr>
            <p:nvPr/>
          </p:nvCxnSpPr>
          <p:spPr bwMode="auto">
            <a:xfrm>
              <a:off x="6705600" y="5334000"/>
              <a:ext cx="1176870" cy="2286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82" name="Connecteur droit 531"/>
            <p:cNvCxnSpPr>
              <a:cxnSpLocks noChangeShapeType="1"/>
            </p:cNvCxnSpPr>
            <p:nvPr/>
          </p:nvCxnSpPr>
          <p:spPr bwMode="auto">
            <a:xfrm>
              <a:off x="6858000" y="5486400"/>
              <a:ext cx="1011765" cy="762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83" name="Connecteur droit 532"/>
            <p:cNvCxnSpPr>
              <a:cxnSpLocks noChangeShapeType="1"/>
            </p:cNvCxnSpPr>
            <p:nvPr/>
          </p:nvCxnSpPr>
          <p:spPr bwMode="auto">
            <a:xfrm flipV="1">
              <a:off x="6883404" y="5562600"/>
              <a:ext cx="990600" cy="762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84" name="Connecteur droit 533"/>
            <p:cNvCxnSpPr>
              <a:cxnSpLocks noChangeShapeType="1"/>
            </p:cNvCxnSpPr>
            <p:nvPr/>
          </p:nvCxnSpPr>
          <p:spPr bwMode="auto">
            <a:xfrm flipV="1">
              <a:off x="6705600" y="5562600"/>
              <a:ext cx="1172643" cy="2286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85" name="Connecteur droit 534"/>
            <p:cNvCxnSpPr>
              <a:cxnSpLocks noChangeShapeType="1"/>
            </p:cNvCxnSpPr>
            <p:nvPr/>
          </p:nvCxnSpPr>
          <p:spPr bwMode="auto">
            <a:xfrm>
              <a:off x="6705600" y="5562600"/>
              <a:ext cx="1164165" cy="158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86" name="Connecteur droit 535"/>
            <p:cNvCxnSpPr>
              <a:cxnSpLocks noChangeShapeType="1"/>
            </p:cNvCxnSpPr>
            <p:nvPr/>
          </p:nvCxnSpPr>
          <p:spPr bwMode="auto">
            <a:xfrm>
              <a:off x="6553200" y="5410200"/>
              <a:ext cx="1316565" cy="15398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87" name="Connecteur droit 536"/>
            <p:cNvCxnSpPr>
              <a:cxnSpLocks noChangeShapeType="1"/>
            </p:cNvCxnSpPr>
            <p:nvPr/>
          </p:nvCxnSpPr>
          <p:spPr bwMode="auto">
            <a:xfrm flipV="1">
              <a:off x="6477000" y="5562602"/>
              <a:ext cx="1396998" cy="38099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88" name="Connecteur droit 537"/>
            <p:cNvCxnSpPr>
              <a:cxnSpLocks noChangeShapeType="1"/>
            </p:cNvCxnSpPr>
            <p:nvPr/>
          </p:nvCxnSpPr>
          <p:spPr bwMode="auto">
            <a:xfrm flipV="1">
              <a:off x="6324600" y="5562603"/>
              <a:ext cx="1540931" cy="228597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89" name="Connecteur droit 538"/>
            <p:cNvCxnSpPr>
              <a:cxnSpLocks noChangeShapeType="1"/>
            </p:cNvCxnSpPr>
            <p:nvPr/>
          </p:nvCxnSpPr>
          <p:spPr bwMode="auto">
            <a:xfrm>
              <a:off x="6324600" y="5562600"/>
              <a:ext cx="1532466" cy="5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90" name="Connecteur droit 539"/>
            <p:cNvCxnSpPr>
              <a:cxnSpLocks noChangeShapeType="1"/>
            </p:cNvCxnSpPr>
            <p:nvPr/>
          </p:nvCxnSpPr>
          <p:spPr bwMode="auto">
            <a:xfrm>
              <a:off x="6324600" y="5334000"/>
              <a:ext cx="1532466" cy="228602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91" name="Connecteur droit 540"/>
            <p:cNvCxnSpPr>
              <a:cxnSpLocks noChangeShapeType="1"/>
            </p:cNvCxnSpPr>
            <p:nvPr/>
          </p:nvCxnSpPr>
          <p:spPr bwMode="auto">
            <a:xfrm>
              <a:off x="6172200" y="5257800"/>
              <a:ext cx="1697565" cy="3048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92" name="Connecteur droit 541"/>
            <p:cNvCxnSpPr>
              <a:cxnSpLocks noChangeShapeType="1"/>
            </p:cNvCxnSpPr>
            <p:nvPr/>
          </p:nvCxnSpPr>
          <p:spPr bwMode="auto">
            <a:xfrm>
              <a:off x="6096000" y="5410200"/>
              <a:ext cx="1777998" cy="1524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93" name="Connecteur droit 542"/>
            <p:cNvCxnSpPr>
              <a:cxnSpLocks noChangeShapeType="1"/>
            </p:cNvCxnSpPr>
            <p:nvPr/>
          </p:nvCxnSpPr>
          <p:spPr bwMode="auto">
            <a:xfrm flipV="1">
              <a:off x="6096000" y="5562600"/>
              <a:ext cx="1773765" cy="1524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94" name="Connecteur droit 543"/>
            <p:cNvCxnSpPr>
              <a:cxnSpLocks noChangeShapeType="1"/>
            </p:cNvCxnSpPr>
            <p:nvPr/>
          </p:nvCxnSpPr>
          <p:spPr bwMode="auto">
            <a:xfrm>
              <a:off x="5943602" y="5562600"/>
              <a:ext cx="1926163" cy="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95" name="Connecteur droit 544"/>
            <p:cNvCxnSpPr>
              <a:cxnSpLocks noChangeShapeType="1"/>
            </p:cNvCxnSpPr>
            <p:nvPr/>
          </p:nvCxnSpPr>
          <p:spPr bwMode="auto">
            <a:xfrm>
              <a:off x="5943600" y="5334000"/>
              <a:ext cx="1921932" cy="22860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96" name="Connecteur droit 545"/>
            <p:cNvCxnSpPr>
              <a:cxnSpLocks noChangeShapeType="1"/>
            </p:cNvCxnSpPr>
            <p:nvPr/>
          </p:nvCxnSpPr>
          <p:spPr bwMode="auto">
            <a:xfrm>
              <a:off x="5943600" y="5105400"/>
              <a:ext cx="1921929" cy="4572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597" name="Connecteur droit 546"/>
            <p:cNvCxnSpPr>
              <a:cxnSpLocks noChangeShapeType="1"/>
            </p:cNvCxnSpPr>
            <p:nvPr/>
          </p:nvCxnSpPr>
          <p:spPr bwMode="auto">
            <a:xfrm>
              <a:off x="5791200" y="5181600"/>
              <a:ext cx="2074329" cy="3810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152400"/>
            <a:ext cx="7537450" cy="838200"/>
          </a:xfrm>
        </p:spPr>
        <p:txBody>
          <a:bodyPr/>
          <a:lstStyle/>
          <a:p>
            <a:pPr algn="ctr" eaLnBrk="1" hangingPunct="1"/>
            <a:r>
              <a:rPr lang="fr-FR" smtClean="0">
                <a:ea typeface="ＭＳ Ｐゴシック" pitchFamily="34" charset="-128"/>
              </a:rPr>
              <a:t>Concept of a Meta-cable for HEP</a:t>
            </a:r>
          </a:p>
        </p:txBody>
      </p:sp>
      <p:grpSp>
        <p:nvGrpSpPr>
          <p:cNvPr id="8" name="Grouper 575"/>
          <p:cNvGrpSpPr>
            <a:grpSpLocks/>
          </p:cNvGrpSpPr>
          <p:nvPr/>
        </p:nvGrpSpPr>
        <p:grpSpPr bwMode="auto">
          <a:xfrm>
            <a:off x="1371600" y="1447800"/>
            <a:ext cx="1828800" cy="3001963"/>
            <a:chOff x="1371600" y="1447800"/>
            <a:chExt cx="1828800" cy="3001963"/>
          </a:xfrm>
        </p:grpSpPr>
        <p:grpSp>
          <p:nvGrpSpPr>
            <p:cNvPr id="9" name="Grouper 318"/>
            <p:cNvGrpSpPr>
              <a:grpSpLocks/>
            </p:cNvGrpSpPr>
            <p:nvPr/>
          </p:nvGrpSpPr>
          <p:grpSpPr bwMode="auto">
            <a:xfrm>
              <a:off x="1447800" y="1447800"/>
              <a:ext cx="1752600" cy="2065872"/>
              <a:chOff x="4525431" y="3628002"/>
              <a:chExt cx="1752600" cy="2065872"/>
            </a:xfrm>
          </p:grpSpPr>
          <p:sp>
            <p:nvSpPr>
              <p:cNvPr id="320" name="Hexagone 319"/>
              <p:cNvSpPr/>
              <p:nvPr/>
            </p:nvSpPr>
            <p:spPr bwMode="auto">
              <a:xfrm>
                <a:off x="4525431" y="4085202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321" name="Hexagone 320"/>
              <p:cNvSpPr/>
              <p:nvPr/>
            </p:nvSpPr>
            <p:spPr bwMode="auto">
              <a:xfrm>
                <a:off x="4716132" y="39708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2" name="Hexagone 321"/>
              <p:cNvSpPr/>
              <p:nvPr/>
            </p:nvSpPr>
            <p:spPr bwMode="auto">
              <a:xfrm>
                <a:off x="4906834" y="38565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3" name="Hexagone 322"/>
              <p:cNvSpPr/>
              <p:nvPr/>
            </p:nvSpPr>
            <p:spPr bwMode="auto">
              <a:xfrm>
                <a:off x="5097535" y="3742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4" name="Hexagone 323"/>
              <p:cNvSpPr/>
              <p:nvPr/>
            </p:nvSpPr>
            <p:spPr bwMode="auto">
              <a:xfrm>
                <a:off x="5288236" y="3628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5" name="Hexagone 324"/>
              <p:cNvSpPr/>
              <p:nvPr/>
            </p:nvSpPr>
            <p:spPr bwMode="auto">
              <a:xfrm>
                <a:off x="4525431" y="431379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326" name="Hexagone 325"/>
              <p:cNvSpPr/>
              <p:nvPr/>
            </p:nvSpPr>
            <p:spPr bwMode="auto">
              <a:xfrm>
                <a:off x="4716132" y="41994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7" name="Hexagone 326"/>
              <p:cNvSpPr/>
              <p:nvPr/>
            </p:nvSpPr>
            <p:spPr bwMode="auto">
              <a:xfrm>
                <a:off x="4906834" y="4085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8" name="Hexagone 327"/>
              <p:cNvSpPr/>
              <p:nvPr/>
            </p:nvSpPr>
            <p:spPr bwMode="auto">
              <a:xfrm>
                <a:off x="5097535" y="39709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9" name="Hexagone 328"/>
              <p:cNvSpPr/>
              <p:nvPr/>
            </p:nvSpPr>
            <p:spPr bwMode="auto">
              <a:xfrm>
                <a:off x="5288236" y="38566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0" name="Hexagone 329"/>
              <p:cNvSpPr/>
              <p:nvPr/>
            </p:nvSpPr>
            <p:spPr bwMode="auto">
              <a:xfrm>
                <a:off x="4525431" y="4542402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331" name="Hexagone 330"/>
              <p:cNvSpPr/>
              <p:nvPr/>
            </p:nvSpPr>
            <p:spPr bwMode="auto">
              <a:xfrm>
                <a:off x="4716132" y="44280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2" name="Hexagone 331"/>
              <p:cNvSpPr/>
              <p:nvPr/>
            </p:nvSpPr>
            <p:spPr bwMode="auto">
              <a:xfrm>
                <a:off x="4906834" y="43138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" name="Hexagone 332"/>
              <p:cNvSpPr/>
              <p:nvPr/>
            </p:nvSpPr>
            <p:spPr bwMode="auto">
              <a:xfrm>
                <a:off x="5096931" y="4199502"/>
                <a:ext cx="246063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4" name="Hexagone 333"/>
              <p:cNvSpPr/>
              <p:nvPr/>
            </p:nvSpPr>
            <p:spPr bwMode="auto">
              <a:xfrm>
                <a:off x="5288236" y="40852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5" name="Hexagone 334"/>
              <p:cNvSpPr/>
              <p:nvPr/>
            </p:nvSpPr>
            <p:spPr bwMode="auto">
              <a:xfrm>
                <a:off x="4525431" y="47709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336" name="Hexagone 335"/>
              <p:cNvSpPr/>
              <p:nvPr/>
            </p:nvSpPr>
            <p:spPr bwMode="auto">
              <a:xfrm>
                <a:off x="4716132" y="46566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7" name="Hexagone 336"/>
              <p:cNvSpPr/>
              <p:nvPr/>
            </p:nvSpPr>
            <p:spPr bwMode="auto">
              <a:xfrm>
                <a:off x="4906834" y="45424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8" name="Hexagone 337"/>
              <p:cNvSpPr/>
              <p:nvPr/>
            </p:nvSpPr>
            <p:spPr bwMode="auto">
              <a:xfrm>
                <a:off x="5097535" y="442810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9" name="Hexagone 338"/>
              <p:cNvSpPr/>
              <p:nvPr/>
            </p:nvSpPr>
            <p:spPr bwMode="auto">
              <a:xfrm>
                <a:off x="5288236" y="43138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0" name="Hexagone 339"/>
              <p:cNvSpPr/>
              <p:nvPr/>
            </p:nvSpPr>
            <p:spPr bwMode="auto">
              <a:xfrm>
                <a:off x="4525431" y="4999602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341" name="Hexagone 340"/>
              <p:cNvSpPr/>
              <p:nvPr/>
            </p:nvSpPr>
            <p:spPr bwMode="auto">
              <a:xfrm>
                <a:off x="4716132" y="4885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2" name="Hexagone 341"/>
              <p:cNvSpPr/>
              <p:nvPr/>
            </p:nvSpPr>
            <p:spPr bwMode="auto">
              <a:xfrm>
                <a:off x="4906834" y="4771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3" name="Hexagone 342"/>
              <p:cNvSpPr/>
              <p:nvPr/>
            </p:nvSpPr>
            <p:spPr bwMode="auto">
              <a:xfrm>
                <a:off x="5096931" y="4656702"/>
                <a:ext cx="246063" cy="22860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4" name="Hexagone 343"/>
              <p:cNvSpPr/>
              <p:nvPr/>
            </p:nvSpPr>
            <p:spPr bwMode="auto">
              <a:xfrm>
                <a:off x="5288236" y="454240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5" name="Hexagone 344"/>
              <p:cNvSpPr/>
              <p:nvPr/>
            </p:nvSpPr>
            <p:spPr bwMode="auto">
              <a:xfrm>
                <a:off x="5474756" y="3742302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6" name="Hexagone 345"/>
              <p:cNvSpPr/>
              <p:nvPr/>
            </p:nvSpPr>
            <p:spPr bwMode="auto">
              <a:xfrm>
                <a:off x="5660540" y="386082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7" name="Hexagone 346"/>
              <p:cNvSpPr/>
              <p:nvPr/>
            </p:nvSpPr>
            <p:spPr bwMode="auto">
              <a:xfrm>
                <a:off x="5846231" y="3978840"/>
                <a:ext cx="246063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8" name="Hexagone 347"/>
              <p:cNvSpPr/>
              <p:nvPr/>
            </p:nvSpPr>
            <p:spPr bwMode="auto">
              <a:xfrm>
                <a:off x="6032849" y="40978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9" name="Hexagone 348"/>
              <p:cNvSpPr/>
              <p:nvPr/>
            </p:nvSpPr>
            <p:spPr bwMode="auto">
              <a:xfrm>
                <a:off x="5474385" y="397088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0" name="Hexagone 349"/>
              <p:cNvSpPr/>
              <p:nvPr/>
            </p:nvSpPr>
            <p:spPr bwMode="auto">
              <a:xfrm>
                <a:off x="5660540" y="408942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1" name="Hexagone 350"/>
              <p:cNvSpPr/>
              <p:nvPr/>
            </p:nvSpPr>
            <p:spPr bwMode="auto">
              <a:xfrm>
                <a:off x="5846694" y="420795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2" name="Hexagone 351"/>
              <p:cNvSpPr/>
              <p:nvPr/>
            </p:nvSpPr>
            <p:spPr bwMode="auto">
              <a:xfrm>
                <a:off x="6032849" y="43264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3" name="Hexagone 352"/>
              <p:cNvSpPr/>
              <p:nvPr/>
            </p:nvSpPr>
            <p:spPr bwMode="auto">
              <a:xfrm>
                <a:off x="5474385" y="41994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4" name="Hexagone 353"/>
              <p:cNvSpPr/>
              <p:nvPr/>
            </p:nvSpPr>
            <p:spPr bwMode="auto">
              <a:xfrm>
                <a:off x="5660540" y="431801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5" name="Hexagone 354"/>
              <p:cNvSpPr/>
              <p:nvPr/>
            </p:nvSpPr>
            <p:spPr bwMode="auto">
              <a:xfrm>
                <a:off x="5846231" y="4436040"/>
                <a:ext cx="246063" cy="22860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6" name="Hexagone 355"/>
              <p:cNvSpPr/>
              <p:nvPr/>
            </p:nvSpPr>
            <p:spPr bwMode="auto">
              <a:xfrm>
                <a:off x="6032849" y="45550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7" name="Hexagone 356"/>
              <p:cNvSpPr/>
              <p:nvPr/>
            </p:nvSpPr>
            <p:spPr bwMode="auto">
              <a:xfrm>
                <a:off x="5474385" y="442807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8" name="Hexagone 357"/>
              <p:cNvSpPr/>
              <p:nvPr/>
            </p:nvSpPr>
            <p:spPr bwMode="auto">
              <a:xfrm>
                <a:off x="5660540" y="454661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9" name="Hexagone 358"/>
              <p:cNvSpPr/>
              <p:nvPr/>
            </p:nvSpPr>
            <p:spPr bwMode="auto">
              <a:xfrm>
                <a:off x="5846694" y="466514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0" name="Hexagone 359"/>
              <p:cNvSpPr/>
              <p:nvPr/>
            </p:nvSpPr>
            <p:spPr bwMode="auto">
              <a:xfrm>
                <a:off x="6033556" y="4783702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1" name="Hexagone 360"/>
              <p:cNvSpPr/>
              <p:nvPr/>
            </p:nvSpPr>
            <p:spPr bwMode="auto">
              <a:xfrm>
                <a:off x="5474385" y="465666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2" name="Hexagone 361"/>
              <p:cNvSpPr/>
              <p:nvPr/>
            </p:nvSpPr>
            <p:spPr bwMode="auto">
              <a:xfrm>
                <a:off x="5660540" y="47752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3" name="Hexagone 362"/>
              <p:cNvSpPr/>
              <p:nvPr/>
            </p:nvSpPr>
            <p:spPr bwMode="auto">
              <a:xfrm>
                <a:off x="5846694" y="489374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4" name="Hexagone 363"/>
              <p:cNvSpPr/>
              <p:nvPr/>
            </p:nvSpPr>
            <p:spPr bwMode="auto">
              <a:xfrm>
                <a:off x="6032849" y="501227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5" name="Hexagone 364"/>
              <p:cNvSpPr/>
              <p:nvPr/>
            </p:nvSpPr>
            <p:spPr bwMode="auto">
              <a:xfrm>
                <a:off x="5288217" y="47710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6" name="Hexagone 365"/>
              <p:cNvSpPr/>
              <p:nvPr/>
            </p:nvSpPr>
            <p:spPr bwMode="auto">
              <a:xfrm>
                <a:off x="547437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7" name="Hexagone 366"/>
              <p:cNvSpPr/>
              <p:nvPr/>
            </p:nvSpPr>
            <p:spPr bwMode="auto">
              <a:xfrm>
                <a:off x="5655986" y="500383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8" name="Hexagone 367"/>
              <p:cNvSpPr/>
              <p:nvPr/>
            </p:nvSpPr>
            <p:spPr bwMode="auto">
              <a:xfrm>
                <a:off x="5838294" y="5121840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9" name="Hexagone 368"/>
              <p:cNvSpPr/>
              <p:nvPr/>
            </p:nvSpPr>
            <p:spPr bwMode="auto">
              <a:xfrm>
                <a:off x="509752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0" name="Hexagone 369"/>
              <p:cNvSpPr/>
              <p:nvPr/>
            </p:nvSpPr>
            <p:spPr bwMode="auto">
              <a:xfrm>
                <a:off x="528367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1" name="Hexagone 370"/>
              <p:cNvSpPr/>
              <p:nvPr/>
            </p:nvSpPr>
            <p:spPr bwMode="auto">
              <a:xfrm>
                <a:off x="5465292" y="511812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2" name="Hexagone 371"/>
              <p:cNvSpPr/>
              <p:nvPr/>
            </p:nvSpPr>
            <p:spPr bwMode="auto">
              <a:xfrm>
                <a:off x="5646906" y="523666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3" name="Hexagone 372"/>
              <p:cNvSpPr/>
              <p:nvPr/>
            </p:nvSpPr>
            <p:spPr bwMode="auto">
              <a:xfrm>
                <a:off x="490682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4" name="Hexagone 373"/>
              <p:cNvSpPr/>
              <p:nvPr/>
            </p:nvSpPr>
            <p:spPr bwMode="auto">
              <a:xfrm>
                <a:off x="5092982" y="51138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5" name="Hexagone 374"/>
              <p:cNvSpPr/>
              <p:nvPr/>
            </p:nvSpPr>
            <p:spPr bwMode="auto">
              <a:xfrm>
                <a:off x="5274731" y="5231377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6" name="Hexagone 375"/>
              <p:cNvSpPr/>
              <p:nvPr/>
            </p:nvSpPr>
            <p:spPr bwMode="auto">
              <a:xfrm>
                <a:off x="5456212" y="535095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7" name="Hexagone 376"/>
              <p:cNvSpPr/>
              <p:nvPr/>
            </p:nvSpPr>
            <p:spPr bwMode="auto">
              <a:xfrm>
                <a:off x="4716126" y="511390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8" name="Hexagone 377"/>
              <p:cNvSpPr/>
              <p:nvPr/>
            </p:nvSpPr>
            <p:spPr bwMode="auto">
              <a:xfrm>
                <a:off x="4902281" y="5228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9" name="Hexagone 378"/>
              <p:cNvSpPr/>
              <p:nvPr/>
            </p:nvSpPr>
            <p:spPr bwMode="auto">
              <a:xfrm>
                <a:off x="5083896" y="534673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0" name="Hexagone 379"/>
              <p:cNvSpPr/>
              <p:nvPr/>
            </p:nvSpPr>
            <p:spPr bwMode="auto">
              <a:xfrm>
                <a:off x="5265510" y="546527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3410" name="Text Box 339"/>
            <p:cNvSpPr txBox="1">
              <a:spLocks noChangeArrowheads="1"/>
            </p:cNvSpPr>
            <p:nvPr/>
          </p:nvSpPr>
          <p:spPr bwMode="auto">
            <a:xfrm>
              <a:off x="1371600" y="3810000"/>
              <a:ext cx="1600200" cy="639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/>
                <a:t>MOEMS diffractive optics </a:t>
              </a:r>
            </a:p>
            <a:p>
              <a:r>
                <a:rPr lang="en-US" sz="1200"/>
                <a:t>light concentrator</a:t>
              </a:r>
            </a:p>
          </p:txBody>
        </p:sp>
      </p:grpSp>
      <p:grpSp>
        <p:nvGrpSpPr>
          <p:cNvPr id="10" name="Grouper 392"/>
          <p:cNvGrpSpPr>
            <a:grpSpLocks/>
          </p:cNvGrpSpPr>
          <p:nvPr/>
        </p:nvGrpSpPr>
        <p:grpSpPr bwMode="auto">
          <a:xfrm>
            <a:off x="1811338" y="2667000"/>
            <a:ext cx="5046662" cy="3027363"/>
            <a:chOff x="1230816" y="2667000"/>
            <a:chExt cx="5047215" cy="3026874"/>
          </a:xfrm>
        </p:grpSpPr>
        <p:grpSp>
          <p:nvGrpSpPr>
            <p:cNvPr id="11" name="Grouper 255"/>
            <p:cNvGrpSpPr>
              <a:grpSpLocks/>
            </p:cNvGrpSpPr>
            <p:nvPr/>
          </p:nvGrpSpPr>
          <p:grpSpPr bwMode="auto">
            <a:xfrm>
              <a:off x="4525431" y="3628002"/>
              <a:ext cx="1752600" cy="2065872"/>
              <a:chOff x="4525431" y="3628002"/>
              <a:chExt cx="1752600" cy="2065872"/>
            </a:xfrm>
          </p:grpSpPr>
          <p:sp>
            <p:nvSpPr>
              <p:cNvPr id="129" name="Hexagone 128"/>
              <p:cNvSpPr/>
              <p:nvPr/>
            </p:nvSpPr>
            <p:spPr bwMode="auto">
              <a:xfrm>
                <a:off x="4525239" y="4084409"/>
                <a:ext cx="244502" cy="228563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130" name="Hexagone 129"/>
              <p:cNvSpPr/>
              <p:nvPr/>
            </p:nvSpPr>
            <p:spPr bwMode="auto">
              <a:xfrm>
                <a:off x="4716132" y="39708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" name="Hexagone 130"/>
              <p:cNvSpPr/>
              <p:nvPr/>
            </p:nvSpPr>
            <p:spPr bwMode="auto">
              <a:xfrm>
                <a:off x="4906834" y="38565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" name="Hexagone 131"/>
              <p:cNvSpPr/>
              <p:nvPr/>
            </p:nvSpPr>
            <p:spPr bwMode="auto">
              <a:xfrm>
                <a:off x="5097535" y="3742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" name="Hexagone 132"/>
              <p:cNvSpPr/>
              <p:nvPr/>
            </p:nvSpPr>
            <p:spPr bwMode="auto">
              <a:xfrm>
                <a:off x="5288236" y="3628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" name="Hexagone 133"/>
              <p:cNvSpPr/>
              <p:nvPr/>
            </p:nvSpPr>
            <p:spPr bwMode="auto">
              <a:xfrm>
                <a:off x="4525431" y="431379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135" name="Hexagone 134"/>
              <p:cNvSpPr/>
              <p:nvPr/>
            </p:nvSpPr>
            <p:spPr bwMode="auto">
              <a:xfrm>
                <a:off x="4716132" y="41994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" name="Hexagone 135"/>
              <p:cNvSpPr/>
              <p:nvPr/>
            </p:nvSpPr>
            <p:spPr bwMode="auto">
              <a:xfrm>
                <a:off x="4906834" y="4085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" name="Hexagone 136"/>
              <p:cNvSpPr/>
              <p:nvPr/>
            </p:nvSpPr>
            <p:spPr bwMode="auto">
              <a:xfrm>
                <a:off x="5097535" y="39709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" name="Hexagone 137"/>
              <p:cNvSpPr/>
              <p:nvPr/>
            </p:nvSpPr>
            <p:spPr bwMode="auto">
              <a:xfrm>
                <a:off x="5288236" y="38566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" name="Hexagone 138"/>
              <p:cNvSpPr/>
              <p:nvPr/>
            </p:nvSpPr>
            <p:spPr bwMode="auto">
              <a:xfrm>
                <a:off x="4525239" y="4541535"/>
                <a:ext cx="244502" cy="228563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140" name="Hexagone 139"/>
              <p:cNvSpPr/>
              <p:nvPr/>
            </p:nvSpPr>
            <p:spPr bwMode="auto">
              <a:xfrm>
                <a:off x="4716132" y="44280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" name="Hexagone 140"/>
              <p:cNvSpPr/>
              <p:nvPr/>
            </p:nvSpPr>
            <p:spPr bwMode="auto">
              <a:xfrm>
                <a:off x="4906834" y="43138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" name="Hexagone 141"/>
              <p:cNvSpPr/>
              <p:nvPr/>
            </p:nvSpPr>
            <p:spPr bwMode="auto">
              <a:xfrm>
                <a:off x="5096802" y="4198691"/>
                <a:ext cx="246090" cy="228563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" name="Hexagone 142"/>
              <p:cNvSpPr/>
              <p:nvPr/>
            </p:nvSpPr>
            <p:spPr bwMode="auto">
              <a:xfrm>
                <a:off x="5288236" y="40852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" name="Hexagone 143"/>
              <p:cNvSpPr/>
              <p:nvPr/>
            </p:nvSpPr>
            <p:spPr bwMode="auto">
              <a:xfrm>
                <a:off x="4525431" y="47709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145" name="Hexagone 144"/>
              <p:cNvSpPr/>
              <p:nvPr/>
            </p:nvSpPr>
            <p:spPr bwMode="auto">
              <a:xfrm>
                <a:off x="4716132" y="46566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" name="Hexagone 145"/>
              <p:cNvSpPr/>
              <p:nvPr/>
            </p:nvSpPr>
            <p:spPr bwMode="auto">
              <a:xfrm>
                <a:off x="4906834" y="45424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" name="Hexagone 146"/>
              <p:cNvSpPr/>
              <p:nvPr/>
            </p:nvSpPr>
            <p:spPr bwMode="auto">
              <a:xfrm>
                <a:off x="5097535" y="442810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" name="Hexagone 147"/>
              <p:cNvSpPr/>
              <p:nvPr/>
            </p:nvSpPr>
            <p:spPr bwMode="auto">
              <a:xfrm>
                <a:off x="5288236" y="43138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" name="Hexagone 148"/>
              <p:cNvSpPr/>
              <p:nvPr/>
            </p:nvSpPr>
            <p:spPr bwMode="auto">
              <a:xfrm>
                <a:off x="4525239" y="4998661"/>
                <a:ext cx="244502" cy="23015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150" name="Hexagone 149"/>
              <p:cNvSpPr/>
              <p:nvPr/>
            </p:nvSpPr>
            <p:spPr bwMode="auto">
              <a:xfrm>
                <a:off x="4716132" y="4885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" name="Hexagone 150"/>
              <p:cNvSpPr/>
              <p:nvPr/>
            </p:nvSpPr>
            <p:spPr bwMode="auto">
              <a:xfrm>
                <a:off x="4906834" y="4771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" name="Hexagone 151"/>
              <p:cNvSpPr/>
              <p:nvPr/>
            </p:nvSpPr>
            <p:spPr bwMode="auto">
              <a:xfrm>
                <a:off x="5096802" y="4655817"/>
                <a:ext cx="246090" cy="228563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" name="Hexagone 152"/>
              <p:cNvSpPr/>
              <p:nvPr/>
            </p:nvSpPr>
            <p:spPr bwMode="auto">
              <a:xfrm>
                <a:off x="5288236" y="454240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" name="Hexagone 106"/>
              <p:cNvSpPr/>
              <p:nvPr/>
            </p:nvSpPr>
            <p:spPr bwMode="auto">
              <a:xfrm>
                <a:off x="5474668" y="3741565"/>
                <a:ext cx="244502" cy="228563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" name="Hexagone 107"/>
              <p:cNvSpPr/>
              <p:nvPr/>
            </p:nvSpPr>
            <p:spPr bwMode="auto">
              <a:xfrm>
                <a:off x="5660540" y="386082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" name="Hexagone 108"/>
              <p:cNvSpPr/>
              <p:nvPr/>
            </p:nvSpPr>
            <p:spPr bwMode="auto">
              <a:xfrm>
                <a:off x="5846184" y="3978063"/>
                <a:ext cx="246090" cy="23015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" name="Hexagone 109"/>
              <p:cNvSpPr/>
              <p:nvPr/>
            </p:nvSpPr>
            <p:spPr bwMode="auto">
              <a:xfrm>
                <a:off x="6032849" y="40978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" name="Hexagone 124"/>
              <p:cNvSpPr/>
              <p:nvPr/>
            </p:nvSpPr>
            <p:spPr bwMode="auto">
              <a:xfrm>
                <a:off x="5474385" y="397088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" name="Hexagone 125"/>
              <p:cNvSpPr/>
              <p:nvPr/>
            </p:nvSpPr>
            <p:spPr bwMode="auto">
              <a:xfrm>
                <a:off x="5660540" y="408942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" name="Hexagone 126"/>
              <p:cNvSpPr/>
              <p:nvPr/>
            </p:nvSpPr>
            <p:spPr bwMode="auto">
              <a:xfrm>
                <a:off x="5846694" y="420795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" name="Hexagone 127"/>
              <p:cNvSpPr/>
              <p:nvPr/>
            </p:nvSpPr>
            <p:spPr bwMode="auto">
              <a:xfrm>
                <a:off x="6032849" y="43264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" name="Hexagone 111"/>
              <p:cNvSpPr/>
              <p:nvPr/>
            </p:nvSpPr>
            <p:spPr bwMode="auto">
              <a:xfrm>
                <a:off x="5474385" y="41994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" name="Hexagone 112"/>
              <p:cNvSpPr/>
              <p:nvPr/>
            </p:nvSpPr>
            <p:spPr bwMode="auto">
              <a:xfrm>
                <a:off x="5660540" y="431801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" name="Hexagone 113"/>
              <p:cNvSpPr/>
              <p:nvPr/>
            </p:nvSpPr>
            <p:spPr bwMode="auto">
              <a:xfrm>
                <a:off x="5846184" y="4436777"/>
                <a:ext cx="246090" cy="228563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" name="Hexagone 114"/>
              <p:cNvSpPr/>
              <p:nvPr/>
            </p:nvSpPr>
            <p:spPr bwMode="auto">
              <a:xfrm>
                <a:off x="6032849" y="45550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" name="Hexagone 115"/>
              <p:cNvSpPr/>
              <p:nvPr/>
            </p:nvSpPr>
            <p:spPr bwMode="auto">
              <a:xfrm>
                <a:off x="5474385" y="442807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" name="Hexagone 116"/>
              <p:cNvSpPr/>
              <p:nvPr/>
            </p:nvSpPr>
            <p:spPr bwMode="auto">
              <a:xfrm>
                <a:off x="5660540" y="454661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" name="Hexagone 117"/>
              <p:cNvSpPr/>
              <p:nvPr/>
            </p:nvSpPr>
            <p:spPr bwMode="auto">
              <a:xfrm>
                <a:off x="5846694" y="466514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" name="Hexagone 118"/>
              <p:cNvSpPr/>
              <p:nvPr/>
            </p:nvSpPr>
            <p:spPr bwMode="auto">
              <a:xfrm>
                <a:off x="6033529" y="4782796"/>
                <a:ext cx="244502" cy="228563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" name="Hexagone 120"/>
              <p:cNvSpPr/>
              <p:nvPr/>
            </p:nvSpPr>
            <p:spPr bwMode="auto">
              <a:xfrm>
                <a:off x="5474385" y="465666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" name="Hexagone 121"/>
              <p:cNvSpPr/>
              <p:nvPr/>
            </p:nvSpPr>
            <p:spPr bwMode="auto">
              <a:xfrm>
                <a:off x="5660540" y="47752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" name="Hexagone 122"/>
              <p:cNvSpPr/>
              <p:nvPr/>
            </p:nvSpPr>
            <p:spPr bwMode="auto">
              <a:xfrm>
                <a:off x="5846694" y="489374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" name="Hexagone 123"/>
              <p:cNvSpPr/>
              <p:nvPr/>
            </p:nvSpPr>
            <p:spPr bwMode="auto">
              <a:xfrm>
                <a:off x="6032849" y="501227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" name="Hexagone 88"/>
              <p:cNvSpPr/>
              <p:nvPr/>
            </p:nvSpPr>
            <p:spPr bwMode="auto">
              <a:xfrm>
                <a:off x="5288217" y="47710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" name="Hexagone 89"/>
              <p:cNvSpPr/>
              <p:nvPr/>
            </p:nvSpPr>
            <p:spPr bwMode="auto">
              <a:xfrm>
                <a:off x="547437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" name="Hexagone 90"/>
              <p:cNvSpPr/>
              <p:nvPr/>
            </p:nvSpPr>
            <p:spPr bwMode="auto">
              <a:xfrm>
                <a:off x="5655986" y="500383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" name="Hexagone 91"/>
              <p:cNvSpPr/>
              <p:nvPr/>
            </p:nvSpPr>
            <p:spPr bwMode="auto">
              <a:xfrm>
                <a:off x="5838246" y="5122466"/>
                <a:ext cx="244502" cy="228563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" name="Hexagone 92"/>
              <p:cNvSpPr/>
              <p:nvPr/>
            </p:nvSpPr>
            <p:spPr bwMode="auto">
              <a:xfrm>
                <a:off x="509752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" name="Hexagone 93"/>
              <p:cNvSpPr/>
              <p:nvPr/>
            </p:nvSpPr>
            <p:spPr bwMode="auto">
              <a:xfrm>
                <a:off x="528367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" name="Hexagone 94"/>
              <p:cNvSpPr/>
              <p:nvPr/>
            </p:nvSpPr>
            <p:spPr bwMode="auto">
              <a:xfrm>
                <a:off x="5465292" y="511812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" name="Hexagone 95"/>
              <p:cNvSpPr/>
              <p:nvPr/>
            </p:nvSpPr>
            <p:spPr bwMode="auto">
              <a:xfrm>
                <a:off x="5646906" y="523666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" name="Hexagone 96"/>
              <p:cNvSpPr/>
              <p:nvPr/>
            </p:nvSpPr>
            <p:spPr bwMode="auto">
              <a:xfrm>
                <a:off x="490682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" name="Hexagone 97"/>
              <p:cNvSpPr/>
              <p:nvPr/>
            </p:nvSpPr>
            <p:spPr bwMode="auto">
              <a:xfrm>
                <a:off x="5092982" y="51138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" name="Hexagone 98"/>
              <p:cNvSpPr/>
              <p:nvPr/>
            </p:nvSpPr>
            <p:spPr bwMode="auto">
              <a:xfrm>
                <a:off x="5274621" y="5231986"/>
                <a:ext cx="244502" cy="228563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" name="Hexagone 99"/>
              <p:cNvSpPr/>
              <p:nvPr/>
            </p:nvSpPr>
            <p:spPr bwMode="auto">
              <a:xfrm>
                <a:off x="5456212" y="535095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" name="Hexagone 100"/>
              <p:cNvSpPr/>
              <p:nvPr/>
            </p:nvSpPr>
            <p:spPr bwMode="auto">
              <a:xfrm>
                <a:off x="4716126" y="511390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" name="Hexagone 101"/>
              <p:cNvSpPr/>
              <p:nvPr/>
            </p:nvSpPr>
            <p:spPr bwMode="auto">
              <a:xfrm>
                <a:off x="4902281" y="5228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" name="Hexagone 102"/>
              <p:cNvSpPr/>
              <p:nvPr/>
            </p:nvSpPr>
            <p:spPr bwMode="auto">
              <a:xfrm>
                <a:off x="5083896" y="534673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" name="Hexagone 103"/>
              <p:cNvSpPr/>
              <p:nvPr/>
            </p:nvSpPr>
            <p:spPr bwMode="auto">
              <a:xfrm>
                <a:off x="5265510" y="546527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2" name="Grouper 241"/>
            <p:cNvGrpSpPr>
              <a:grpSpLocks/>
            </p:cNvGrpSpPr>
            <p:nvPr/>
          </p:nvGrpSpPr>
          <p:grpSpPr bwMode="auto">
            <a:xfrm>
              <a:off x="1230816" y="2667000"/>
              <a:ext cx="4499431" cy="1611883"/>
              <a:chOff x="1230816" y="2717757"/>
              <a:chExt cx="4499431" cy="1611883"/>
            </a:xfrm>
          </p:grpSpPr>
          <p:sp>
            <p:nvSpPr>
              <p:cNvPr id="43229" name="Parallélogramme 154"/>
              <p:cNvSpPr>
                <a:spLocks noChangeArrowheads="1"/>
              </p:cNvSpPr>
              <p:nvPr/>
            </p:nvSpPr>
            <p:spPr bwMode="auto">
              <a:xfrm rot="1900922">
                <a:off x="2093405" y="2717757"/>
                <a:ext cx="3636842" cy="65910"/>
              </a:xfrm>
              <a:prstGeom prst="parallelogram">
                <a:avLst>
                  <a:gd name="adj" fmla="val 16988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30" name="Parallélogramme 155"/>
              <p:cNvSpPr>
                <a:spLocks noChangeArrowheads="1"/>
              </p:cNvSpPr>
              <p:nvPr/>
            </p:nvSpPr>
            <p:spPr bwMode="auto">
              <a:xfrm rot="1900922">
                <a:off x="1905324" y="2833968"/>
                <a:ext cx="3636842" cy="65910"/>
              </a:xfrm>
              <a:prstGeom prst="parallelogram">
                <a:avLst>
                  <a:gd name="adj" fmla="val 16988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31" name="Parallélogramme 156"/>
              <p:cNvSpPr>
                <a:spLocks noChangeArrowheads="1"/>
              </p:cNvSpPr>
              <p:nvPr/>
            </p:nvSpPr>
            <p:spPr bwMode="auto">
              <a:xfrm rot="1900922">
                <a:off x="1717243" y="2950179"/>
                <a:ext cx="3636842" cy="65910"/>
              </a:xfrm>
              <a:prstGeom prst="parallelogram">
                <a:avLst>
                  <a:gd name="adj" fmla="val 16988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32" name="Parallélogramme 157"/>
              <p:cNvSpPr>
                <a:spLocks noChangeArrowheads="1"/>
              </p:cNvSpPr>
              <p:nvPr/>
            </p:nvSpPr>
            <p:spPr bwMode="auto">
              <a:xfrm rot="1900922">
                <a:off x="1529162" y="3066390"/>
                <a:ext cx="3636842" cy="65910"/>
              </a:xfrm>
              <a:prstGeom prst="parallelogram">
                <a:avLst>
                  <a:gd name="adj" fmla="val 16988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33" name="Parallélogramme 158"/>
              <p:cNvSpPr>
                <a:spLocks noChangeArrowheads="1"/>
              </p:cNvSpPr>
              <p:nvPr/>
            </p:nvSpPr>
            <p:spPr bwMode="auto">
              <a:xfrm rot="1900922">
                <a:off x="1332615" y="3182601"/>
                <a:ext cx="3636842" cy="65910"/>
              </a:xfrm>
              <a:prstGeom prst="parallelogram">
                <a:avLst>
                  <a:gd name="adj" fmla="val 169880"/>
                </a:avLst>
              </a:prstGeom>
              <a:solidFill>
                <a:srgbClr val="FF92C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34" name="Parallélogramme 227"/>
              <p:cNvSpPr>
                <a:spLocks noChangeArrowheads="1"/>
              </p:cNvSpPr>
              <p:nvPr/>
            </p:nvSpPr>
            <p:spPr bwMode="auto">
              <a:xfrm rot="12705242" flipH="1">
                <a:off x="2050121" y="2741865"/>
                <a:ext cx="3541276" cy="144879"/>
              </a:xfrm>
              <a:prstGeom prst="parallelogram">
                <a:avLst>
                  <a:gd name="adj" fmla="val 3169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35" name="Parallélogramme 228"/>
              <p:cNvSpPr>
                <a:spLocks noChangeArrowheads="1"/>
              </p:cNvSpPr>
              <p:nvPr/>
            </p:nvSpPr>
            <p:spPr bwMode="auto">
              <a:xfrm rot="12705242" flipH="1">
                <a:off x="1863111" y="2851554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36" name="Parallélogramme 229"/>
              <p:cNvSpPr>
                <a:spLocks noChangeArrowheads="1"/>
              </p:cNvSpPr>
              <p:nvPr/>
            </p:nvSpPr>
            <p:spPr bwMode="auto">
              <a:xfrm rot="12705242" flipH="1">
                <a:off x="1672834" y="2963885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37" name="Parallélogramme 230"/>
              <p:cNvSpPr>
                <a:spLocks noChangeArrowheads="1"/>
              </p:cNvSpPr>
              <p:nvPr/>
            </p:nvSpPr>
            <p:spPr bwMode="auto">
              <a:xfrm rot="12705242" flipH="1">
                <a:off x="1482334" y="3082486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38" name="Parallélogramme 231"/>
              <p:cNvSpPr>
                <a:spLocks noChangeArrowheads="1"/>
              </p:cNvSpPr>
              <p:nvPr/>
            </p:nvSpPr>
            <p:spPr bwMode="auto">
              <a:xfrm rot="12705242" flipH="1">
                <a:off x="1291834" y="3196786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rgbClr val="FF92C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39" name="Parallélogramme 232"/>
              <p:cNvSpPr>
                <a:spLocks noChangeArrowheads="1"/>
              </p:cNvSpPr>
              <p:nvPr/>
            </p:nvSpPr>
            <p:spPr bwMode="auto">
              <a:xfrm rot="12690549" flipH="1">
                <a:off x="1291834" y="3425386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40" name="Parallélogramme 233"/>
              <p:cNvSpPr>
                <a:spLocks noChangeArrowheads="1"/>
              </p:cNvSpPr>
              <p:nvPr/>
            </p:nvSpPr>
            <p:spPr bwMode="auto">
              <a:xfrm rot="12690549" flipH="1">
                <a:off x="1289173" y="3655939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41" name="Parallélogramme 234"/>
              <p:cNvSpPr>
                <a:spLocks noChangeArrowheads="1"/>
              </p:cNvSpPr>
              <p:nvPr/>
            </p:nvSpPr>
            <p:spPr bwMode="auto">
              <a:xfrm rot="12705242" flipH="1">
                <a:off x="1298184" y="3876236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42" name="Parallélogramme 235"/>
              <p:cNvSpPr>
                <a:spLocks noChangeArrowheads="1"/>
              </p:cNvSpPr>
              <p:nvPr/>
            </p:nvSpPr>
            <p:spPr bwMode="auto">
              <a:xfrm rot="12705242" flipH="1">
                <a:off x="1291834" y="4106885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rgbClr val="FF92C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43" name="Parallélogramme 236"/>
              <p:cNvSpPr>
                <a:spLocks noChangeArrowheads="1"/>
              </p:cNvSpPr>
              <p:nvPr/>
            </p:nvSpPr>
            <p:spPr bwMode="auto">
              <a:xfrm rot="12705242" flipH="1">
                <a:off x="1235016" y="4264847"/>
                <a:ext cx="3636097" cy="64793"/>
              </a:xfrm>
              <a:prstGeom prst="parallelogram">
                <a:avLst>
                  <a:gd name="adj" fmla="val 172773"/>
                </a:avLst>
              </a:prstGeom>
              <a:solidFill>
                <a:srgbClr val="FF92C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44" name="Parallélogramme 237"/>
              <p:cNvSpPr>
                <a:spLocks noChangeArrowheads="1"/>
              </p:cNvSpPr>
              <p:nvPr/>
            </p:nvSpPr>
            <p:spPr bwMode="auto">
              <a:xfrm rot="12705242" flipH="1">
                <a:off x="1237166" y="4031692"/>
                <a:ext cx="3636097" cy="64793"/>
              </a:xfrm>
              <a:prstGeom prst="parallelogram">
                <a:avLst>
                  <a:gd name="adj" fmla="val 17277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45" name="Parallélogramme 238"/>
              <p:cNvSpPr>
                <a:spLocks noChangeArrowheads="1"/>
              </p:cNvSpPr>
              <p:nvPr/>
            </p:nvSpPr>
            <p:spPr bwMode="auto">
              <a:xfrm rot="12705242" flipH="1">
                <a:off x="1230816" y="3580842"/>
                <a:ext cx="3636097" cy="64793"/>
              </a:xfrm>
              <a:prstGeom prst="parallelogram">
                <a:avLst>
                  <a:gd name="adj" fmla="val 17277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46" name="Parallélogramme 239"/>
              <p:cNvSpPr>
                <a:spLocks noChangeArrowheads="1"/>
              </p:cNvSpPr>
              <p:nvPr/>
            </p:nvSpPr>
            <p:spPr bwMode="auto">
              <a:xfrm rot="12705242" flipH="1">
                <a:off x="1237166" y="3345892"/>
                <a:ext cx="3636097" cy="64793"/>
              </a:xfrm>
              <a:prstGeom prst="parallelogram">
                <a:avLst>
                  <a:gd name="adj" fmla="val 172773"/>
                </a:avLst>
              </a:prstGeom>
              <a:solidFill>
                <a:srgbClr val="FF92C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47" name="Parallélogramme 240"/>
              <p:cNvSpPr>
                <a:spLocks noChangeArrowheads="1"/>
              </p:cNvSpPr>
              <p:nvPr/>
            </p:nvSpPr>
            <p:spPr bwMode="auto">
              <a:xfrm rot="12705242" flipH="1">
                <a:off x="1239316" y="3815792"/>
                <a:ext cx="3636097" cy="64793"/>
              </a:xfrm>
              <a:prstGeom prst="parallelogram">
                <a:avLst>
                  <a:gd name="adj" fmla="val 172773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3" name="Grouper 574"/>
          <p:cNvGrpSpPr>
            <a:grpSpLocks/>
          </p:cNvGrpSpPr>
          <p:nvPr/>
        </p:nvGrpSpPr>
        <p:grpSpPr bwMode="auto">
          <a:xfrm>
            <a:off x="5638800" y="2895600"/>
            <a:ext cx="1752600" cy="3124200"/>
            <a:chOff x="5638800" y="2895600"/>
            <a:chExt cx="1752600" cy="3124200"/>
          </a:xfrm>
        </p:grpSpPr>
        <p:grpSp>
          <p:nvGrpSpPr>
            <p:cNvPr id="14" name="Grouper 256"/>
            <p:cNvGrpSpPr>
              <a:grpSpLocks/>
            </p:cNvGrpSpPr>
            <p:nvPr/>
          </p:nvGrpSpPr>
          <p:grpSpPr bwMode="auto">
            <a:xfrm>
              <a:off x="5638800" y="3953928"/>
              <a:ext cx="1752600" cy="2065872"/>
              <a:chOff x="4525431" y="3628002"/>
              <a:chExt cx="1752600" cy="2065872"/>
            </a:xfrm>
          </p:grpSpPr>
          <p:sp>
            <p:nvSpPr>
              <p:cNvPr id="258" name="Hexagone 257"/>
              <p:cNvSpPr/>
              <p:nvPr/>
            </p:nvSpPr>
            <p:spPr bwMode="auto">
              <a:xfrm>
                <a:off x="4525431" y="4085737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259" name="Hexagone 258"/>
              <p:cNvSpPr/>
              <p:nvPr/>
            </p:nvSpPr>
            <p:spPr bwMode="auto">
              <a:xfrm>
                <a:off x="4716132" y="39708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0" name="Hexagone 259"/>
              <p:cNvSpPr/>
              <p:nvPr/>
            </p:nvSpPr>
            <p:spPr bwMode="auto">
              <a:xfrm>
                <a:off x="4906834" y="38565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1" name="Hexagone 260"/>
              <p:cNvSpPr/>
              <p:nvPr/>
            </p:nvSpPr>
            <p:spPr bwMode="auto">
              <a:xfrm>
                <a:off x="5097535" y="3742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2" name="Hexagone 261"/>
              <p:cNvSpPr/>
              <p:nvPr/>
            </p:nvSpPr>
            <p:spPr bwMode="auto">
              <a:xfrm>
                <a:off x="5288236" y="3628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3" name="Hexagone 262"/>
              <p:cNvSpPr/>
              <p:nvPr/>
            </p:nvSpPr>
            <p:spPr bwMode="auto">
              <a:xfrm>
                <a:off x="4525431" y="431379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264" name="Hexagone 263"/>
              <p:cNvSpPr/>
              <p:nvPr/>
            </p:nvSpPr>
            <p:spPr bwMode="auto">
              <a:xfrm>
                <a:off x="4716132" y="41994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5" name="Hexagone 264"/>
              <p:cNvSpPr/>
              <p:nvPr/>
            </p:nvSpPr>
            <p:spPr bwMode="auto">
              <a:xfrm>
                <a:off x="4906834" y="4085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6" name="Hexagone 265"/>
              <p:cNvSpPr/>
              <p:nvPr/>
            </p:nvSpPr>
            <p:spPr bwMode="auto">
              <a:xfrm>
                <a:off x="5097535" y="39709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7" name="Hexagone 266"/>
              <p:cNvSpPr/>
              <p:nvPr/>
            </p:nvSpPr>
            <p:spPr bwMode="auto">
              <a:xfrm>
                <a:off x="5288236" y="38566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8" name="Hexagone 267"/>
              <p:cNvSpPr/>
              <p:nvPr/>
            </p:nvSpPr>
            <p:spPr bwMode="auto">
              <a:xfrm>
                <a:off x="4525431" y="4542937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269" name="Hexagone 268"/>
              <p:cNvSpPr/>
              <p:nvPr/>
            </p:nvSpPr>
            <p:spPr bwMode="auto">
              <a:xfrm>
                <a:off x="4716132" y="44280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0" name="Hexagone 269"/>
              <p:cNvSpPr/>
              <p:nvPr/>
            </p:nvSpPr>
            <p:spPr bwMode="auto">
              <a:xfrm>
                <a:off x="4906834" y="43138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1" name="Hexagone 270"/>
              <p:cNvSpPr/>
              <p:nvPr/>
            </p:nvSpPr>
            <p:spPr bwMode="auto">
              <a:xfrm>
                <a:off x="5096931" y="4200037"/>
                <a:ext cx="246063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2" name="Hexagone 271"/>
              <p:cNvSpPr/>
              <p:nvPr/>
            </p:nvSpPr>
            <p:spPr bwMode="auto">
              <a:xfrm>
                <a:off x="5288236" y="40852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3" name="Hexagone 272"/>
              <p:cNvSpPr/>
              <p:nvPr/>
            </p:nvSpPr>
            <p:spPr bwMode="auto">
              <a:xfrm>
                <a:off x="4525431" y="47709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274" name="Hexagone 273"/>
              <p:cNvSpPr/>
              <p:nvPr/>
            </p:nvSpPr>
            <p:spPr bwMode="auto">
              <a:xfrm>
                <a:off x="4716132" y="46566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5" name="Hexagone 274"/>
              <p:cNvSpPr/>
              <p:nvPr/>
            </p:nvSpPr>
            <p:spPr bwMode="auto">
              <a:xfrm>
                <a:off x="4906834" y="45424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6" name="Hexagone 275"/>
              <p:cNvSpPr/>
              <p:nvPr/>
            </p:nvSpPr>
            <p:spPr bwMode="auto">
              <a:xfrm>
                <a:off x="5097535" y="442810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7" name="Hexagone 276"/>
              <p:cNvSpPr/>
              <p:nvPr/>
            </p:nvSpPr>
            <p:spPr bwMode="auto">
              <a:xfrm>
                <a:off x="5288236" y="43138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8" name="Hexagone 277"/>
              <p:cNvSpPr/>
              <p:nvPr/>
            </p:nvSpPr>
            <p:spPr bwMode="auto">
              <a:xfrm>
                <a:off x="4525431" y="5000137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FF92CB"/>
                  </a:solidFill>
                </a:endParaRPr>
              </a:p>
            </p:txBody>
          </p:sp>
          <p:sp>
            <p:nvSpPr>
              <p:cNvPr id="279" name="Hexagone 278"/>
              <p:cNvSpPr/>
              <p:nvPr/>
            </p:nvSpPr>
            <p:spPr bwMode="auto">
              <a:xfrm>
                <a:off x="4716132" y="4885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0" name="Hexagone 279"/>
              <p:cNvSpPr/>
              <p:nvPr/>
            </p:nvSpPr>
            <p:spPr bwMode="auto">
              <a:xfrm>
                <a:off x="4906834" y="4771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1" name="Hexagone 280"/>
              <p:cNvSpPr/>
              <p:nvPr/>
            </p:nvSpPr>
            <p:spPr bwMode="auto">
              <a:xfrm>
                <a:off x="5096931" y="4657237"/>
                <a:ext cx="246063" cy="22860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2" name="Hexagone 281"/>
              <p:cNvSpPr/>
              <p:nvPr/>
            </p:nvSpPr>
            <p:spPr bwMode="auto">
              <a:xfrm>
                <a:off x="5288236" y="454240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3" name="Hexagone 282"/>
              <p:cNvSpPr/>
              <p:nvPr/>
            </p:nvSpPr>
            <p:spPr bwMode="auto">
              <a:xfrm>
                <a:off x="5474756" y="3742837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4" name="Hexagone 283"/>
              <p:cNvSpPr/>
              <p:nvPr/>
            </p:nvSpPr>
            <p:spPr bwMode="auto">
              <a:xfrm>
                <a:off x="5660540" y="386082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5" name="Hexagone 284"/>
              <p:cNvSpPr/>
              <p:nvPr/>
            </p:nvSpPr>
            <p:spPr bwMode="auto">
              <a:xfrm>
                <a:off x="5846231" y="3979374"/>
                <a:ext cx="246063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6" name="Hexagone 285"/>
              <p:cNvSpPr/>
              <p:nvPr/>
            </p:nvSpPr>
            <p:spPr bwMode="auto">
              <a:xfrm>
                <a:off x="6032849" y="40978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7" name="Hexagone 286"/>
              <p:cNvSpPr/>
              <p:nvPr/>
            </p:nvSpPr>
            <p:spPr bwMode="auto">
              <a:xfrm>
                <a:off x="5474385" y="397088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8" name="Hexagone 287"/>
              <p:cNvSpPr/>
              <p:nvPr/>
            </p:nvSpPr>
            <p:spPr bwMode="auto">
              <a:xfrm>
                <a:off x="5660540" y="408942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9" name="Hexagone 288"/>
              <p:cNvSpPr/>
              <p:nvPr/>
            </p:nvSpPr>
            <p:spPr bwMode="auto">
              <a:xfrm>
                <a:off x="5846694" y="420795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0" name="Hexagone 289"/>
              <p:cNvSpPr/>
              <p:nvPr/>
            </p:nvSpPr>
            <p:spPr bwMode="auto">
              <a:xfrm>
                <a:off x="6032849" y="43264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1" name="Hexagone 290"/>
              <p:cNvSpPr/>
              <p:nvPr/>
            </p:nvSpPr>
            <p:spPr bwMode="auto">
              <a:xfrm>
                <a:off x="5474385" y="41994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2" name="Hexagone 291"/>
              <p:cNvSpPr/>
              <p:nvPr/>
            </p:nvSpPr>
            <p:spPr bwMode="auto">
              <a:xfrm>
                <a:off x="5660540" y="431801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3" name="Hexagone 292"/>
              <p:cNvSpPr/>
              <p:nvPr/>
            </p:nvSpPr>
            <p:spPr bwMode="auto">
              <a:xfrm>
                <a:off x="5846231" y="4436574"/>
                <a:ext cx="246063" cy="22860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4" name="Hexagone 293"/>
              <p:cNvSpPr/>
              <p:nvPr/>
            </p:nvSpPr>
            <p:spPr bwMode="auto">
              <a:xfrm>
                <a:off x="6032849" y="45550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5" name="Hexagone 294"/>
              <p:cNvSpPr/>
              <p:nvPr/>
            </p:nvSpPr>
            <p:spPr bwMode="auto">
              <a:xfrm>
                <a:off x="5474385" y="442807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6" name="Hexagone 295"/>
              <p:cNvSpPr/>
              <p:nvPr/>
            </p:nvSpPr>
            <p:spPr bwMode="auto">
              <a:xfrm>
                <a:off x="5660540" y="454661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7" name="Hexagone 296"/>
              <p:cNvSpPr/>
              <p:nvPr/>
            </p:nvSpPr>
            <p:spPr bwMode="auto">
              <a:xfrm>
                <a:off x="5846694" y="466514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8" name="Hexagone 297"/>
              <p:cNvSpPr/>
              <p:nvPr/>
            </p:nvSpPr>
            <p:spPr bwMode="auto">
              <a:xfrm>
                <a:off x="6033556" y="4784237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9" name="Hexagone 298"/>
              <p:cNvSpPr/>
              <p:nvPr/>
            </p:nvSpPr>
            <p:spPr bwMode="auto">
              <a:xfrm>
                <a:off x="5474385" y="465666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0" name="Hexagone 299"/>
              <p:cNvSpPr/>
              <p:nvPr/>
            </p:nvSpPr>
            <p:spPr bwMode="auto">
              <a:xfrm>
                <a:off x="5660540" y="47752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1" name="Hexagone 300"/>
              <p:cNvSpPr/>
              <p:nvPr/>
            </p:nvSpPr>
            <p:spPr bwMode="auto">
              <a:xfrm>
                <a:off x="5846694" y="489374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2" name="Hexagone 301"/>
              <p:cNvSpPr/>
              <p:nvPr/>
            </p:nvSpPr>
            <p:spPr bwMode="auto">
              <a:xfrm>
                <a:off x="6032849" y="501227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3" name="Hexagone 302"/>
              <p:cNvSpPr/>
              <p:nvPr/>
            </p:nvSpPr>
            <p:spPr bwMode="auto">
              <a:xfrm>
                <a:off x="5288217" y="47710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4" name="Hexagone 303"/>
              <p:cNvSpPr/>
              <p:nvPr/>
            </p:nvSpPr>
            <p:spPr bwMode="auto">
              <a:xfrm>
                <a:off x="547437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5" name="Hexagone 304"/>
              <p:cNvSpPr/>
              <p:nvPr/>
            </p:nvSpPr>
            <p:spPr bwMode="auto">
              <a:xfrm>
                <a:off x="5655986" y="500383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6" name="Hexagone 305"/>
              <p:cNvSpPr/>
              <p:nvPr/>
            </p:nvSpPr>
            <p:spPr bwMode="auto">
              <a:xfrm>
                <a:off x="5838294" y="5122374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7" name="Hexagone 306"/>
              <p:cNvSpPr/>
              <p:nvPr/>
            </p:nvSpPr>
            <p:spPr bwMode="auto">
              <a:xfrm>
                <a:off x="509752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8" name="Hexagone 307"/>
              <p:cNvSpPr/>
              <p:nvPr/>
            </p:nvSpPr>
            <p:spPr bwMode="auto">
              <a:xfrm>
                <a:off x="528367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9" name="Hexagone 308"/>
              <p:cNvSpPr/>
              <p:nvPr/>
            </p:nvSpPr>
            <p:spPr bwMode="auto">
              <a:xfrm>
                <a:off x="5465292" y="511812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0" name="Hexagone 309"/>
              <p:cNvSpPr/>
              <p:nvPr/>
            </p:nvSpPr>
            <p:spPr bwMode="auto">
              <a:xfrm>
                <a:off x="5646906" y="523666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1" name="Hexagone 310"/>
              <p:cNvSpPr/>
              <p:nvPr/>
            </p:nvSpPr>
            <p:spPr bwMode="auto">
              <a:xfrm>
                <a:off x="490682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2" name="Hexagone 311"/>
              <p:cNvSpPr/>
              <p:nvPr/>
            </p:nvSpPr>
            <p:spPr bwMode="auto">
              <a:xfrm>
                <a:off x="5092982" y="51138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3" name="Hexagone 312"/>
              <p:cNvSpPr/>
              <p:nvPr/>
            </p:nvSpPr>
            <p:spPr bwMode="auto">
              <a:xfrm>
                <a:off x="5274731" y="5231912"/>
                <a:ext cx="244475" cy="22860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4" name="Hexagone 313"/>
              <p:cNvSpPr/>
              <p:nvPr/>
            </p:nvSpPr>
            <p:spPr bwMode="auto">
              <a:xfrm>
                <a:off x="5456212" y="535095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5" name="Hexagone 314"/>
              <p:cNvSpPr/>
              <p:nvPr/>
            </p:nvSpPr>
            <p:spPr bwMode="auto">
              <a:xfrm>
                <a:off x="4716126" y="511390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6" name="Hexagone 315"/>
              <p:cNvSpPr/>
              <p:nvPr/>
            </p:nvSpPr>
            <p:spPr bwMode="auto">
              <a:xfrm>
                <a:off x="4902281" y="5228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7" name="Hexagone 316"/>
              <p:cNvSpPr/>
              <p:nvPr/>
            </p:nvSpPr>
            <p:spPr bwMode="auto">
              <a:xfrm>
                <a:off x="5083896" y="534673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8" name="Hexagone 317"/>
              <p:cNvSpPr/>
              <p:nvPr/>
            </p:nvSpPr>
            <p:spPr bwMode="auto">
              <a:xfrm>
                <a:off x="5265510" y="546527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3065" name="Text Box 339"/>
            <p:cNvSpPr txBox="1">
              <a:spLocks noChangeArrowheads="1"/>
            </p:cNvSpPr>
            <p:nvPr/>
          </p:nvSpPr>
          <p:spPr bwMode="auto">
            <a:xfrm>
              <a:off x="5715000" y="2895600"/>
              <a:ext cx="1600200" cy="639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/>
                <a:t>MOEMS diffractive optics </a:t>
              </a:r>
            </a:p>
            <a:p>
              <a:r>
                <a:rPr lang="en-US" sz="1200"/>
                <a:t>light concentrator</a:t>
              </a:r>
            </a:p>
          </p:txBody>
        </p:sp>
      </p:grpSp>
      <p:grpSp>
        <p:nvGrpSpPr>
          <p:cNvPr id="15" name="Grouper 486"/>
          <p:cNvGrpSpPr>
            <a:grpSpLocks/>
          </p:cNvGrpSpPr>
          <p:nvPr/>
        </p:nvGrpSpPr>
        <p:grpSpPr bwMode="auto">
          <a:xfrm>
            <a:off x="5715000" y="4114800"/>
            <a:ext cx="2166938" cy="1828800"/>
            <a:chOff x="5715000" y="4114802"/>
            <a:chExt cx="2167470" cy="1828798"/>
          </a:xfrm>
        </p:grpSpPr>
        <p:cxnSp>
          <p:nvCxnSpPr>
            <p:cNvPr id="43038" name="Connecteur droit 394"/>
            <p:cNvCxnSpPr>
              <a:cxnSpLocks noChangeShapeType="1"/>
            </p:cNvCxnSpPr>
            <p:nvPr/>
          </p:nvCxnSpPr>
          <p:spPr bwMode="auto">
            <a:xfrm rot="16200000" flipH="1">
              <a:off x="6493930" y="4174073"/>
              <a:ext cx="1447798" cy="1329255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39" name="Connecteur droit 398"/>
            <p:cNvCxnSpPr>
              <a:cxnSpLocks noChangeShapeType="1"/>
            </p:cNvCxnSpPr>
            <p:nvPr/>
          </p:nvCxnSpPr>
          <p:spPr bwMode="auto">
            <a:xfrm>
              <a:off x="6324600" y="4191000"/>
              <a:ext cx="1549392" cy="13716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40" name="Connecteur droit 403"/>
            <p:cNvCxnSpPr>
              <a:cxnSpLocks noChangeShapeType="1"/>
            </p:cNvCxnSpPr>
            <p:nvPr/>
          </p:nvCxnSpPr>
          <p:spPr bwMode="auto">
            <a:xfrm>
              <a:off x="6172200" y="4267200"/>
              <a:ext cx="1701798" cy="1291162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41" name="Connecteur droit 406"/>
            <p:cNvCxnSpPr>
              <a:cxnSpLocks noChangeShapeType="1"/>
            </p:cNvCxnSpPr>
            <p:nvPr/>
          </p:nvCxnSpPr>
          <p:spPr bwMode="auto">
            <a:xfrm>
              <a:off x="5943602" y="4419602"/>
              <a:ext cx="1926168" cy="1138776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42" name="Connecteur droit 409"/>
            <p:cNvCxnSpPr>
              <a:cxnSpLocks noChangeShapeType="1"/>
            </p:cNvCxnSpPr>
            <p:nvPr/>
          </p:nvCxnSpPr>
          <p:spPr bwMode="auto">
            <a:xfrm rot="10800000" flipH="1" flipV="1">
              <a:off x="5935332" y="4639722"/>
              <a:ext cx="1942899" cy="922877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43" name="Connecteur droit 412"/>
            <p:cNvCxnSpPr>
              <a:cxnSpLocks noChangeShapeType="1"/>
            </p:cNvCxnSpPr>
            <p:nvPr/>
          </p:nvCxnSpPr>
          <p:spPr bwMode="auto">
            <a:xfrm>
              <a:off x="5715000" y="4724400"/>
              <a:ext cx="2150728" cy="83821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44" name="Connecteur droit 416"/>
            <p:cNvCxnSpPr>
              <a:cxnSpLocks noChangeShapeType="1"/>
            </p:cNvCxnSpPr>
            <p:nvPr/>
          </p:nvCxnSpPr>
          <p:spPr bwMode="auto">
            <a:xfrm>
              <a:off x="5943600" y="4876800"/>
              <a:ext cx="1930398" cy="68581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45" name="Connecteur droit 418"/>
            <p:cNvCxnSpPr>
              <a:cxnSpLocks noChangeShapeType="1"/>
            </p:cNvCxnSpPr>
            <p:nvPr/>
          </p:nvCxnSpPr>
          <p:spPr bwMode="auto">
            <a:xfrm>
              <a:off x="6172200" y="5029200"/>
              <a:ext cx="1697565" cy="5334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46" name="Connecteur droit 421"/>
            <p:cNvCxnSpPr>
              <a:cxnSpLocks noChangeShapeType="1"/>
            </p:cNvCxnSpPr>
            <p:nvPr/>
          </p:nvCxnSpPr>
          <p:spPr bwMode="auto">
            <a:xfrm>
              <a:off x="6498165" y="5181600"/>
              <a:ext cx="1371600" cy="3810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47" name="Connecteur droit 423"/>
            <p:cNvCxnSpPr>
              <a:cxnSpLocks noChangeShapeType="1"/>
            </p:cNvCxnSpPr>
            <p:nvPr/>
          </p:nvCxnSpPr>
          <p:spPr bwMode="auto">
            <a:xfrm>
              <a:off x="6705600" y="5334000"/>
              <a:ext cx="1176870" cy="2286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48" name="Connecteur droit 425"/>
            <p:cNvCxnSpPr>
              <a:cxnSpLocks noChangeShapeType="1"/>
            </p:cNvCxnSpPr>
            <p:nvPr/>
          </p:nvCxnSpPr>
          <p:spPr bwMode="auto">
            <a:xfrm>
              <a:off x="6858000" y="5486400"/>
              <a:ext cx="1011765" cy="762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49" name="Connecteur droit 431"/>
            <p:cNvCxnSpPr>
              <a:cxnSpLocks noChangeShapeType="1"/>
            </p:cNvCxnSpPr>
            <p:nvPr/>
          </p:nvCxnSpPr>
          <p:spPr bwMode="auto">
            <a:xfrm flipV="1">
              <a:off x="6883404" y="5562600"/>
              <a:ext cx="990600" cy="762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50" name="Connecteur droit 433"/>
            <p:cNvCxnSpPr>
              <a:cxnSpLocks noChangeShapeType="1"/>
            </p:cNvCxnSpPr>
            <p:nvPr/>
          </p:nvCxnSpPr>
          <p:spPr bwMode="auto">
            <a:xfrm flipV="1">
              <a:off x="6705600" y="5562600"/>
              <a:ext cx="1172643" cy="2286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51" name="Connecteur droit 437"/>
            <p:cNvCxnSpPr>
              <a:cxnSpLocks noChangeShapeType="1"/>
            </p:cNvCxnSpPr>
            <p:nvPr/>
          </p:nvCxnSpPr>
          <p:spPr bwMode="auto">
            <a:xfrm>
              <a:off x="6705600" y="5562600"/>
              <a:ext cx="1164165" cy="158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52" name="Connecteur droit 442"/>
            <p:cNvCxnSpPr>
              <a:cxnSpLocks noChangeShapeType="1"/>
            </p:cNvCxnSpPr>
            <p:nvPr/>
          </p:nvCxnSpPr>
          <p:spPr bwMode="auto">
            <a:xfrm>
              <a:off x="6553200" y="5410200"/>
              <a:ext cx="1316565" cy="15398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53" name="Connecteur droit 445"/>
            <p:cNvCxnSpPr>
              <a:cxnSpLocks noChangeShapeType="1"/>
            </p:cNvCxnSpPr>
            <p:nvPr/>
          </p:nvCxnSpPr>
          <p:spPr bwMode="auto">
            <a:xfrm flipV="1">
              <a:off x="6477000" y="5562602"/>
              <a:ext cx="1396998" cy="38099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54" name="Connecteur droit 448"/>
            <p:cNvCxnSpPr>
              <a:cxnSpLocks noChangeShapeType="1"/>
            </p:cNvCxnSpPr>
            <p:nvPr/>
          </p:nvCxnSpPr>
          <p:spPr bwMode="auto">
            <a:xfrm flipV="1">
              <a:off x="6324600" y="5562603"/>
              <a:ext cx="1540931" cy="228597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55" name="Connecteur droit 460"/>
            <p:cNvCxnSpPr>
              <a:cxnSpLocks noChangeShapeType="1"/>
            </p:cNvCxnSpPr>
            <p:nvPr/>
          </p:nvCxnSpPr>
          <p:spPr bwMode="auto">
            <a:xfrm>
              <a:off x="6324600" y="5562600"/>
              <a:ext cx="1532466" cy="5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56" name="Connecteur droit 462"/>
            <p:cNvCxnSpPr>
              <a:cxnSpLocks noChangeShapeType="1"/>
            </p:cNvCxnSpPr>
            <p:nvPr/>
          </p:nvCxnSpPr>
          <p:spPr bwMode="auto">
            <a:xfrm>
              <a:off x="6324600" y="5334000"/>
              <a:ext cx="1532466" cy="228602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57" name="Connecteur droit 465"/>
            <p:cNvCxnSpPr>
              <a:cxnSpLocks noChangeShapeType="1"/>
            </p:cNvCxnSpPr>
            <p:nvPr/>
          </p:nvCxnSpPr>
          <p:spPr bwMode="auto">
            <a:xfrm>
              <a:off x="6172200" y="5257800"/>
              <a:ext cx="1697565" cy="3048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58" name="Connecteur droit 467"/>
            <p:cNvCxnSpPr>
              <a:cxnSpLocks noChangeShapeType="1"/>
            </p:cNvCxnSpPr>
            <p:nvPr/>
          </p:nvCxnSpPr>
          <p:spPr bwMode="auto">
            <a:xfrm>
              <a:off x="6096000" y="5410200"/>
              <a:ext cx="1777998" cy="1524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59" name="Connecteur droit 471"/>
            <p:cNvCxnSpPr>
              <a:cxnSpLocks noChangeShapeType="1"/>
            </p:cNvCxnSpPr>
            <p:nvPr/>
          </p:nvCxnSpPr>
          <p:spPr bwMode="auto">
            <a:xfrm flipV="1">
              <a:off x="6096000" y="5562600"/>
              <a:ext cx="1773765" cy="1524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60" name="Connecteur droit 473"/>
            <p:cNvCxnSpPr>
              <a:cxnSpLocks noChangeShapeType="1"/>
            </p:cNvCxnSpPr>
            <p:nvPr/>
          </p:nvCxnSpPr>
          <p:spPr bwMode="auto">
            <a:xfrm>
              <a:off x="5943602" y="5562600"/>
              <a:ext cx="1926163" cy="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61" name="Connecteur droit 476"/>
            <p:cNvCxnSpPr>
              <a:cxnSpLocks noChangeShapeType="1"/>
            </p:cNvCxnSpPr>
            <p:nvPr/>
          </p:nvCxnSpPr>
          <p:spPr bwMode="auto">
            <a:xfrm>
              <a:off x="5943600" y="5334000"/>
              <a:ext cx="1921932" cy="22860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62" name="Connecteur droit 478"/>
            <p:cNvCxnSpPr>
              <a:cxnSpLocks noChangeShapeType="1"/>
            </p:cNvCxnSpPr>
            <p:nvPr/>
          </p:nvCxnSpPr>
          <p:spPr bwMode="auto">
            <a:xfrm>
              <a:off x="5943600" y="5105400"/>
              <a:ext cx="1921929" cy="4572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43063" name="Connecteur droit 483"/>
            <p:cNvCxnSpPr>
              <a:cxnSpLocks noChangeShapeType="1"/>
            </p:cNvCxnSpPr>
            <p:nvPr/>
          </p:nvCxnSpPr>
          <p:spPr bwMode="auto">
            <a:xfrm>
              <a:off x="5791200" y="5181600"/>
              <a:ext cx="2074329" cy="3810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</p:grpSp>
      <p:grpSp>
        <p:nvGrpSpPr>
          <p:cNvPr id="16" name="Grouper 505"/>
          <p:cNvGrpSpPr>
            <a:grpSpLocks/>
          </p:cNvGrpSpPr>
          <p:nvPr/>
        </p:nvGrpSpPr>
        <p:grpSpPr bwMode="auto">
          <a:xfrm>
            <a:off x="5791200" y="4419600"/>
            <a:ext cx="2209800" cy="1371600"/>
            <a:chOff x="5791200" y="4419600"/>
            <a:chExt cx="2209801" cy="1371602"/>
          </a:xfrm>
        </p:grpSpPr>
        <p:cxnSp>
          <p:nvCxnSpPr>
            <p:cNvPr id="43032" name="Connecteur droit 488"/>
            <p:cNvCxnSpPr>
              <a:cxnSpLocks noChangeShapeType="1"/>
            </p:cNvCxnSpPr>
            <p:nvPr/>
          </p:nvCxnSpPr>
          <p:spPr bwMode="auto">
            <a:xfrm rot="16200000" flipH="1">
              <a:off x="6858000" y="4648199"/>
              <a:ext cx="1371600" cy="9144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43033" name="Connecteur droit 491"/>
            <p:cNvCxnSpPr>
              <a:cxnSpLocks noChangeShapeType="1"/>
            </p:cNvCxnSpPr>
            <p:nvPr/>
          </p:nvCxnSpPr>
          <p:spPr bwMode="auto">
            <a:xfrm>
              <a:off x="6324600" y="4648200"/>
              <a:ext cx="1676401" cy="11430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43034" name="Connecteur droit 494"/>
            <p:cNvCxnSpPr>
              <a:cxnSpLocks noChangeShapeType="1"/>
            </p:cNvCxnSpPr>
            <p:nvPr/>
          </p:nvCxnSpPr>
          <p:spPr bwMode="auto">
            <a:xfrm>
              <a:off x="5791200" y="5486400"/>
              <a:ext cx="2209800" cy="304802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43035" name="Connecteur droit 496"/>
            <p:cNvCxnSpPr>
              <a:cxnSpLocks noChangeShapeType="1"/>
            </p:cNvCxnSpPr>
            <p:nvPr/>
          </p:nvCxnSpPr>
          <p:spPr bwMode="auto">
            <a:xfrm>
              <a:off x="6477000" y="5715000"/>
              <a:ext cx="1524000" cy="762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43036" name="Connecteur droit 501"/>
            <p:cNvCxnSpPr>
              <a:cxnSpLocks noChangeShapeType="1"/>
            </p:cNvCxnSpPr>
            <p:nvPr/>
          </p:nvCxnSpPr>
          <p:spPr bwMode="auto">
            <a:xfrm>
              <a:off x="7239000" y="5181600"/>
              <a:ext cx="762000" cy="6096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43037" name="Connecteur droit 503"/>
            <p:cNvCxnSpPr>
              <a:cxnSpLocks noChangeShapeType="1"/>
            </p:cNvCxnSpPr>
            <p:nvPr/>
          </p:nvCxnSpPr>
          <p:spPr bwMode="auto">
            <a:xfrm>
              <a:off x="5791200" y="4572000"/>
              <a:ext cx="2209800" cy="1219200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</p:grpSp>
      <p:grpSp>
        <p:nvGrpSpPr>
          <p:cNvPr id="17" name="Grouper 519"/>
          <p:cNvGrpSpPr>
            <a:grpSpLocks/>
          </p:cNvGrpSpPr>
          <p:nvPr/>
        </p:nvGrpSpPr>
        <p:grpSpPr bwMode="auto">
          <a:xfrm>
            <a:off x="5791200" y="4191000"/>
            <a:ext cx="2328863" cy="1371600"/>
            <a:chOff x="5791200" y="4191000"/>
            <a:chExt cx="2328336" cy="1371600"/>
          </a:xfrm>
        </p:grpSpPr>
        <p:cxnSp>
          <p:nvCxnSpPr>
            <p:cNvPr id="43027" name="Connecteur droit 507"/>
            <p:cNvCxnSpPr>
              <a:cxnSpLocks noChangeShapeType="1"/>
            </p:cNvCxnSpPr>
            <p:nvPr/>
          </p:nvCxnSpPr>
          <p:spPr bwMode="auto">
            <a:xfrm>
              <a:off x="6747930" y="4191000"/>
              <a:ext cx="1371600" cy="12954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3028" name="Connecteur droit 508"/>
            <p:cNvCxnSpPr>
              <a:cxnSpLocks noChangeShapeType="1"/>
            </p:cNvCxnSpPr>
            <p:nvPr/>
          </p:nvCxnSpPr>
          <p:spPr bwMode="auto">
            <a:xfrm>
              <a:off x="7086600" y="4876800"/>
              <a:ext cx="1032936" cy="6096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3029" name="Connecteur droit 510"/>
            <p:cNvCxnSpPr>
              <a:cxnSpLocks noChangeShapeType="1"/>
            </p:cNvCxnSpPr>
            <p:nvPr/>
          </p:nvCxnSpPr>
          <p:spPr bwMode="auto">
            <a:xfrm>
              <a:off x="5791200" y="5029200"/>
              <a:ext cx="2328336" cy="4572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3030" name="Connecteur droit 512"/>
            <p:cNvCxnSpPr>
              <a:cxnSpLocks noChangeShapeType="1"/>
            </p:cNvCxnSpPr>
            <p:nvPr/>
          </p:nvCxnSpPr>
          <p:spPr bwMode="auto">
            <a:xfrm rot="16200000" flipH="1">
              <a:off x="7024479" y="4395582"/>
              <a:ext cx="389472" cy="179216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3031" name="Connecteur droit 516"/>
            <p:cNvCxnSpPr>
              <a:cxnSpLocks noChangeShapeType="1"/>
            </p:cNvCxnSpPr>
            <p:nvPr/>
          </p:nvCxnSpPr>
          <p:spPr bwMode="auto">
            <a:xfrm flipV="1">
              <a:off x="7086600" y="5486402"/>
              <a:ext cx="1011770" cy="76198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18" name="Group 344"/>
          <p:cNvGrpSpPr>
            <a:grpSpLocks/>
          </p:cNvGrpSpPr>
          <p:nvPr/>
        </p:nvGrpSpPr>
        <p:grpSpPr bwMode="auto">
          <a:xfrm>
            <a:off x="7772400" y="5349875"/>
            <a:ext cx="1219200" cy="593725"/>
            <a:chOff x="4272" y="2928"/>
            <a:chExt cx="768" cy="374"/>
          </a:xfrm>
        </p:grpSpPr>
        <p:grpSp>
          <p:nvGrpSpPr>
            <p:cNvPr id="19" name="Group 210"/>
            <p:cNvGrpSpPr>
              <a:grpSpLocks/>
            </p:cNvGrpSpPr>
            <p:nvPr/>
          </p:nvGrpSpPr>
          <p:grpSpPr bwMode="auto">
            <a:xfrm>
              <a:off x="4272" y="2928"/>
              <a:ext cx="288" cy="374"/>
              <a:chOff x="4800" y="2698"/>
              <a:chExt cx="288" cy="374"/>
            </a:xfrm>
          </p:grpSpPr>
          <p:sp>
            <p:nvSpPr>
              <p:cNvPr id="43024" name="AutoShape 206"/>
              <p:cNvSpPr>
                <a:spLocks noChangeArrowheads="1"/>
              </p:cNvSpPr>
              <p:nvPr/>
            </p:nvSpPr>
            <p:spPr bwMode="auto">
              <a:xfrm rot="5400000" flipH="1">
                <a:off x="4824" y="2904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FF349D">
                  <a:alpha val="67058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fr-FR"/>
              </a:p>
            </p:txBody>
          </p:sp>
          <p:sp>
            <p:nvSpPr>
              <p:cNvPr id="43025" name="AutoShape 208"/>
              <p:cNvSpPr>
                <a:spLocks noChangeArrowheads="1"/>
              </p:cNvSpPr>
              <p:nvPr/>
            </p:nvSpPr>
            <p:spPr bwMode="auto">
              <a:xfrm rot="5400000" flipH="1">
                <a:off x="4920" y="2722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E3E300">
                  <a:alpha val="67058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fr-FR"/>
              </a:p>
            </p:txBody>
          </p:sp>
          <p:sp>
            <p:nvSpPr>
              <p:cNvPr id="43026" name="AutoShape 209"/>
              <p:cNvSpPr>
                <a:spLocks noChangeArrowheads="1"/>
              </p:cNvSpPr>
              <p:nvPr/>
            </p:nvSpPr>
            <p:spPr bwMode="auto">
              <a:xfrm rot="5400000" flipH="1">
                <a:off x="4776" y="2760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chemeClr val="accent1">
                  <a:alpha val="67058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fr-FR"/>
              </a:p>
            </p:txBody>
          </p:sp>
        </p:grpSp>
        <p:sp>
          <p:nvSpPr>
            <p:cNvPr id="43023" name="Text Box 342"/>
            <p:cNvSpPr txBox="1">
              <a:spLocks noChangeArrowheads="1"/>
            </p:cNvSpPr>
            <p:nvPr/>
          </p:nvSpPr>
          <p:spPr bwMode="auto">
            <a:xfrm>
              <a:off x="4512" y="3024"/>
              <a:ext cx="5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/>
                <a:t>SiPMTs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" y="1066800"/>
            <a:ext cx="4594225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6435" name="Rectangle 3"/>
          <p:cNvSpPr>
            <a:spLocks noGrp="1" noChangeArrowheads="1"/>
          </p:cNvSpPr>
          <p:nvPr>
            <p:ph type="title"/>
          </p:nvPr>
        </p:nvSpPr>
        <p:spPr>
          <a:xfrm>
            <a:off x="844550" y="228600"/>
            <a:ext cx="6892925" cy="530225"/>
          </a:xfrm>
        </p:spPr>
        <p:txBody>
          <a:bodyPr/>
          <a:lstStyle/>
          <a:p>
            <a:pPr algn="ctr">
              <a:lnSpc>
                <a:spcPct val="75000"/>
              </a:lnSpc>
            </a:pPr>
            <a:r>
              <a:rPr lang="en-US"/>
              <a:t>Micro-pulling-down </a:t>
            </a:r>
            <a:br>
              <a:rPr lang="en-US"/>
            </a:br>
            <a:r>
              <a:rPr lang="en-US"/>
              <a:t>crystal fiber growth</a:t>
            </a:r>
          </a:p>
        </p:txBody>
      </p:sp>
      <p:grpSp>
        <p:nvGrpSpPr>
          <p:cNvPr id="146436" name="Group 4"/>
          <p:cNvGrpSpPr>
            <a:grpSpLocks/>
          </p:cNvGrpSpPr>
          <p:nvPr/>
        </p:nvGrpSpPr>
        <p:grpSpPr bwMode="auto">
          <a:xfrm>
            <a:off x="5486400" y="1143000"/>
            <a:ext cx="3263900" cy="2895600"/>
            <a:chOff x="3744" y="720"/>
            <a:chExt cx="2227" cy="1824"/>
          </a:xfrm>
        </p:grpSpPr>
        <p:pic>
          <p:nvPicPr>
            <p:cNvPr id="146437" name="Picture 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44" y="720"/>
              <a:ext cx="983" cy="1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6438" name="Picture 6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2" y="1536"/>
              <a:ext cx="979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4" name="Group 23"/>
          <p:cNvGrpSpPr/>
          <p:nvPr/>
        </p:nvGrpSpPr>
        <p:grpSpPr>
          <a:xfrm>
            <a:off x="1000100" y="4286256"/>
            <a:ext cx="7786742" cy="2008182"/>
            <a:chOff x="1000100" y="4286256"/>
            <a:chExt cx="7786742" cy="2008182"/>
          </a:xfrm>
        </p:grpSpPr>
        <p:sp>
          <p:nvSpPr>
            <p:cNvPr id="146441" name="Text Box 9"/>
            <p:cNvSpPr txBox="1">
              <a:spLocks noChangeArrowheads="1"/>
            </p:cNvSpPr>
            <p:nvPr/>
          </p:nvSpPr>
          <p:spPr bwMode="auto">
            <a:xfrm>
              <a:off x="1000100" y="4286256"/>
              <a:ext cx="858838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2000" dirty="0">
                  <a:solidFill>
                    <a:srgbClr val="F8FF08"/>
                  </a:solidFill>
                  <a:latin typeface="Apple Chancery" pitchFamily="1" charset="0"/>
                </a:rPr>
                <a:t>BGO</a:t>
              </a:r>
            </a:p>
          </p:txBody>
        </p:sp>
        <p:sp>
          <p:nvSpPr>
            <p:cNvPr id="146442" name="Text Box 10"/>
            <p:cNvSpPr txBox="1">
              <a:spLocks noChangeArrowheads="1"/>
            </p:cNvSpPr>
            <p:nvPr/>
          </p:nvSpPr>
          <p:spPr bwMode="auto">
            <a:xfrm>
              <a:off x="1000100" y="4714884"/>
              <a:ext cx="1235075" cy="396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2000" dirty="0" err="1">
                  <a:solidFill>
                    <a:srgbClr val="F8FF08"/>
                  </a:solidFill>
                  <a:latin typeface="Apple Chancery" pitchFamily="1" charset="0"/>
                </a:rPr>
                <a:t>YAG:Ce</a:t>
              </a:r>
              <a:endParaRPr lang="en-US" sz="2000" dirty="0">
                <a:solidFill>
                  <a:srgbClr val="F8FF08"/>
                </a:solidFill>
                <a:latin typeface="Apple Chancery" pitchFamily="1" charset="0"/>
              </a:endParaRPr>
            </a:p>
          </p:txBody>
        </p:sp>
        <p:sp>
          <p:nvSpPr>
            <p:cNvPr id="146443" name="Text Box 11"/>
            <p:cNvSpPr txBox="1">
              <a:spLocks noChangeArrowheads="1"/>
            </p:cNvSpPr>
            <p:nvPr/>
          </p:nvSpPr>
          <p:spPr bwMode="auto">
            <a:xfrm>
              <a:off x="1000100" y="5214950"/>
              <a:ext cx="1376363" cy="396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2000" dirty="0" err="1">
                  <a:solidFill>
                    <a:srgbClr val="F8FF08"/>
                  </a:solidFill>
                  <a:latin typeface="Apple Chancery" pitchFamily="1" charset="0"/>
                </a:rPr>
                <a:t>LYSO:Ce</a:t>
              </a:r>
              <a:endParaRPr lang="en-US" sz="2000" dirty="0">
                <a:solidFill>
                  <a:srgbClr val="F8FF08"/>
                </a:solidFill>
                <a:latin typeface="Apple Chancery" pitchFamily="1" charset="0"/>
              </a:endParaRPr>
            </a:p>
          </p:txBody>
        </p:sp>
        <p:sp>
          <p:nvSpPr>
            <p:cNvPr id="146444" name="Text Box 12"/>
            <p:cNvSpPr txBox="1">
              <a:spLocks noChangeArrowheads="1"/>
            </p:cNvSpPr>
            <p:nvPr/>
          </p:nvSpPr>
          <p:spPr bwMode="auto">
            <a:xfrm>
              <a:off x="1000100" y="5643578"/>
              <a:ext cx="1073150" cy="396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000" dirty="0" err="1">
                  <a:solidFill>
                    <a:srgbClr val="F8FF08"/>
                  </a:solidFill>
                  <a:latin typeface="Apple Chancery" pitchFamily="1" charset="0"/>
                </a:rPr>
                <a:t>YAP:Ce</a:t>
              </a:r>
              <a:endParaRPr lang="en-US" sz="2000" dirty="0">
                <a:solidFill>
                  <a:srgbClr val="F8FF08"/>
                </a:solidFill>
                <a:latin typeface="Apple Chancery" pitchFamily="1" charset="0"/>
              </a:endParaRPr>
            </a:p>
          </p:txBody>
        </p:sp>
        <p:grpSp>
          <p:nvGrpSpPr>
            <p:cNvPr id="146445" name="Group 13"/>
            <p:cNvGrpSpPr>
              <a:grpSpLocks/>
            </p:cNvGrpSpPr>
            <p:nvPr/>
          </p:nvGrpSpPr>
          <p:grpSpPr bwMode="auto">
            <a:xfrm>
              <a:off x="2285984" y="4357694"/>
              <a:ext cx="5019676" cy="1673225"/>
              <a:chOff x="1152" y="2880"/>
              <a:chExt cx="3425" cy="1054"/>
            </a:xfrm>
          </p:grpSpPr>
          <p:pic>
            <p:nvPicPr>
              <p:cNvPr id="146446" name="Picture 14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152" y="2880"/>
                <a:ext cx="3408" cy="14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6447" name="Picture 15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152" y="3090"/>
                <a:ext cx="3425" cy="31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6448" name="Picture 16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152" y="3456"/>
                <a:ext cx="1832" cy="26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6449" name="Picture 17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1152" y="3744"/>
                <a:ext cx="1065" cy="19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46450" name="Text Box 18"/>
            <p:cNvSpPr txBox="1">
              <a:spLocks noChangeArrowheads="1"/>
            </p:cNvSpPr>
            <p:nvPr/>
          </p:nvSpPr>
          <p:spPr bwMode="auto">
            <a:xfrm>
              <a:off x="7429520" y="4357694"/>
              <a:ext cx="1357322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2000" dirty="0">
                  <a:solidFill>
                    <a:srgbClr val="F8FF08"/>
                  </a:solidFill>
                  <a:latin typeface="Symbol" pitchFamily="18" charset="2"/>
                </a:rPr>
                <a:t>F</a:t>
              </a:r>
              <a:r>
                <a:rPr lang="en-US" sz="2000" dirty="0">
                  <a:solidFill>
                    <a:srgbClr val="F8FF08"/>
                  </a:solidFill>
                  <a:latin typeface="Apple Chancery" pitchFamily="1" charset="0"/>
                </a:rPr>
                <a:t>=400</a:t>
              </a:r>
              <a:r>
                <a:rPr lang="en-US" sz="2000" dirty="0">
                  <a:solidFill>
                    <a:srgbClr val="F8FF08"/>
                  </a:solidFill>
                  <a:latin typeface="Symbol" pitchFamily="18" charset="2"/>
                </a:rPr>
                <a:t>m</a:t>
              </a:r>
              <a:r>
                <a:rPr lang="en-US" sz="2000" dirty="0">
                  <a:solidFill>
                    <a:srgbClr val="F8FF08"/>
                  </a:solidFill>
                  <a:latin typeface="Apple Chancery" pitchFamily="1" charset="0"/>
                </a:rPr>
                <a:t>m</a:t>
              </a:r>
            </a:p>
          </p:txBody>
        </p:sp>
        <p:sp>
          <p:nvSpPr>
            <p:cNvPr id="146451" name="Text Box 19"/>
            <p:cNvSpPr txBox="1">
              <a:spLocks noChangeArrowheads="1"/>
            </p:cNvSpPr>
            <p:nvPr/>
          </p:nvSpPr>
          <p:spPr bwMode="auto">
            <a:xfrm>
              <a:off x="7429520" y="4786322"/>
              <a:ext cx="1211263" cy="396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000" dirty="0">
                  <a:solidFill>
                    <a:srgbClr val="F8FF08"/>
                  </a:solidFill>
                  <a:latin typeface="Symbol" pitchFamily="18" charset="2"/>
                </a:rPr>
                <a:t>F</a:t>
              </a:r>
              <a:r>
                <a:rPr lang="en-US" sz="2000" dirty="0">
                  <a:solidFill>
                    <a:srgbClr val="F8FF08"/>
                  </a:solidFill>
                  <a:latin typeface="Apple Chancery" pitchFamily="1" charset="0"/>
                </a:rPr>
                <a:t>=1mm</a:t>
              </a:r>
            </a:p>
          </p:txBody>
        </p:sp>
        <p:sp>
          <p:nvSpPr>
            <p:cNvPr id="146452" name="Text Box 20"/>
            <p:cNvSpPr txBox="1">
              <a:spLocks noChangeArrowheads="1"/>
            </p:cNvSpPr>
            <p:nvPr/>
          </p:nvSpPr>
          <p:spPr bwMode="auto">
            <a:xfrm>
              <a:off x="5000628" y="5286388"/>
              <a:ext cx="1209675" cy="396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000" dirty="0">
                  <a:solidFill>
                    <a:srgbClr val="F8FF08"/>
                  </a:solidFill>
                  <a:latin typeface="Symbol" pitchFamily="18" charset="2"/>
                </a:rPr>
                <a:t>F</a:t>
              </a:r>
              <a:r>
                <a:rPr lang="en-US" sz="2000" dirty="0">
                  <a:solidFill>
                    <a:srgbClr val="F8FF08"/>
                  </a:solidFill>
                  <a:latin typeface="Apple Chancery" pitchFamily="1" charset="0"/>
                </a:rPr>
                <a:t>=2mm</a:t>
              </a:r>
            </a:p>
          </p:txBody>
        </p:sp>
        <p:sp>
          <p:nvSpPr>
            <p:cNvPr id="146453" name="Text Box 21"/>
            <p:cNvSpPr txBox="1">
              <a:spLocks noChangeArrowheads="1"/>
            </p:cNvSpPr>
            <p:nvPr/>
          </p:nvSpPr>
          <p:spPr bwMode="auto">
            <a:xfrm>
              <a:off x="4000496" y="5715016"/>
              <a:ext cx="1209675" cy="396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000" dirty="0">
                  <a:solidFill>
                    <a:srgbClr val="F8FF08"/>
                  </a:solidFill>
                  <a:latin typeface="Symbol" pitchFamily="18" charset="2"/>
                </a:rPr>
                <a:t>F</a:t>
              </a:r>
              <a:r>
                <a:rPr lang="en-US" sz="2000" dirty="0">
                  <a:solidFill>
                    <a:srgbClr val="F8FF08"/>
                  </a:solidFill>
                  <a:latin typeface="Apple Chancery" pitchFamily="1" charset="0"/>
                </a:rPr>
                <a:t>=2mm</a:t>
              </a:r>
            </a:p>
          </p:txBody>
        </p:sp>
        <p:sp>
          <p:nvSpPr>
            <p:cNvPr id="146456" name="Rectangle 24"/>
            <p:cNvSpPr>
              <a:spLocks noChangeArrowheads="1"/>
            </p:cNvSpPr>
            <p:nvPr/>
          </p:nvSpPr>
          <p:spPr bwMode="auto">
            <a:xfrm>
              <a:off x="6172200" y="6019800"/>
              <a:ext cx="19208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/>
                <a:t>Courtesy Fibercryst, Lyon</a:t>
              </a:r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87313"/>
            <a:ext cx="7543800" cy="838200"/>
          </a:xfrm>
        </p:spPr>
        <p:txBody>
          <a:bodyPr/>
          <a:lstStyle/>
          <a:p>
            <a:pPr algn="ctr">
              <a:lnSpc>
                <a:spcPct val="75000"/>
              </a:lnSpc>
            </a:pPr>
            <a:r>
              <a:rPr lang="en-US" sz="3600"/>
              <a:t>Lutetium Aluminum Garnet</a:t>
            </a:r>
            <a:br>
              <a:rPr lang="en-US" sz="3600"/>
            </a:br>
            <a:r>
              <a:rPr lang="en-US" sz="3600"/>
              <a:t> LuAG (Lu</a:t>
            </a:r>
            <a:r>
              <a:rPr lang="en-US" sz="3600" baseline="-25000"/>
              <a:t>3</a:t>
            </a:r>
            <a:r>
              <a:rPr lang="en-US" sz="3600"/>
              <a:t>Al</a:t>
            </a:r>
            <a:r>
              <a:rPr lang="en-US" sz="3600" baseline="-25000"/>
              <a:t>5</a:t>
            </a:r>
            <a:r>
              <a:rPr lang="en-US" sz="3600"/>
              <a:t>O</a:t>
            </a:r>
            <a:r>
              <a:rPr lang="en-US" sz="3600" baseline="-25000"/>
              <a:t>12</a:t>
            </a:r>
            <a:r>
              <a:rPr lang="en-US" sz="3600"/>
              <a:t>)</a:t>
            </a:r>
          </a:p>
        </p:txBody>
      </p:sp>
      <p:graphicFrame>
        <p:nvGraphicFramePr>
          <p:cNvPr id="84319" name="Group 1375"/>
          <p:cNvGraphicFramePr>
            <a:graphicFrameLocks noGrp="1"/>
          </p:cNvGraphicFramePr>
          <p:nvPr>
            <p:ph type="tbl" idx="1"/>
          </p:nvPr>
        </p:nvGraphicFramePr>
        <p:xfrm>
          <a:off x="304800" y="1490663"/>
          <a:ext cx="4181475" cy="4574543"/>
        </p:xfrm>
        <a:graphic>
          <a:graphicData uri="http://schemas.openxmlformats.org/drawingml/2006/table">
            <a:tbl>
              <a:tblPr/>
              <a:tblGrid>
                <a:gridCol w="2962275"/>
                <a:gridCol w="1219200"/>
              </a:tblGrid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Structure / Space group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Cubic / Ia3d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Density (g/cm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3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6.73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Zeff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62.9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Radiation length X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0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  (cm)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1.41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Interaction length (cm)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23.3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LuAP: 19.8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Fe: 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Hardness (Mohs)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7.5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PWO: 3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BGO, glass: 5</a:t>
                      </a:r>
                      <a:endParaRPr kumimoji="0" lang="en-US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" pitchFamily="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Fracture toughness (Mpa.m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1/2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Cleavage plane / H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O solubility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No / 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Melting point (°C)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2260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Thermal expansion @ RT (°K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-1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8.8 10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-6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" pitchFamily="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Thermal conductivity @ RT ( W/m°K)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4315" name="Group 1371"/>
          <p:cNvGraphicFramePr>
            <a:graphicFrameLocks noGrp="1"/>
          </p:cNvGraphicFramePr>
          <p:nvPr/>
        </p:nvGraphicFramePr>
        <p:xfrm>
          <a:off x="4876800" y="1524000"/>
          <a:ext cx="4038600" cy="5059680"/>
        </p:xfrm>
        <a:graphic>
          <a:graphicData uri="http://schemas.openxmlformats.org/drawingml/2006/table">
            <a:tbl>
              <a:tblPr/>
              <a:tblGrid>
                <a:gridCol w="2971800"/>
                <a:gridCol w="10668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Light yield: Ce or Pr doped (ph/MeV)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20’000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1/2 NaI(Tl)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" pitchFamily="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d(LY)/dT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Emission wavelength (nm): Ce doped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                                              Pr doped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535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290, 350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Decay time (ns): Ce doped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                            Pr doped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70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Refractive index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ヒラギノ角ゴ Pro W3" pitchFamily="1" charset="-128"/>
                        </a:rPr>
                        <a:t>@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633nm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ヒラギノ角ゴ Pro W3" pitchFamily="1" charset="-128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(isotropic)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n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= 3.3275151 - 0.0149248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  <a:sym typeface="Symbol" pitchFamily="18" charset="2"/>
                        </a:rPr>
                        <a:t>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" pitchFamily="1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1.842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Quartz: 1.55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" pitchFamily="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Fundamental absorption undoped (nm)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250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Max. Cerenkov 1/2 angle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57°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Total reflexion 1/2 angle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33°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Cerenkov threshold e energy (KeV)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" pitchFamily="1" charset="0"/>
                        </a:rPr>
                        <a:t>97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4078" name="Text Box 1134"/>
          <p:cNvSpPr txBox="1">
            <a:spLocks noChangeArrowheads="1"/>
          </p:cNvSpPr>
          <p:nvPr/>
        </p:nvSpPr>
        <p:spPr bwMode="auto">
          <a:xfrm>
            <a:off x="762000" y="1127125"/>
            <a:ext cx="336073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75000"/>
              </a:lnSpc>
            </a:pPr>
            <a:r>
              <a:rPr lang="en-US" sz="2000"/>
              <a:t>Physico-chemical properties</a:t>
            </a:r>
            <a:endParaRPr lang="en-US" sz="2400"/>
          </a:p>
        </p:txBody>
      </p:sp>
      <p:sp>
        <p:nvSpPr>
          <p:cNvPr id="84106" name="Text Box 1162"/>
          <p:cNvSpPr txBox="1">
            <a:spLocks noChangeArrowheads="1"/>
          </p:cNvSpPr>
          <p:nvPr/>
        </p:nvSpPr>
        <p:spPr bwMode="auto">
          <a:xfrm>
            <a:off x="5791200" y="1143000"/>
            <a:ext cx="21748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75000"/>
              </a:lnSpc>
            </a:pPr>
            <a:r>
              <a:rPr lang="en-US" sz="2000"/>
              <a:t>Optical properties</a:t>
            </a:r>
            <a:endParaRPr lang="en-US" sz="2400"/>
          </a:p>
        </p:txBody>
      </p:sp>
      <p:sp>
        <p:nvSpPr>
          <p:cNvPr id="84320" name="AutoShape 1376"/>
          <p:cNvSpPr>
            <a:spLocks noChangeArrowheads="1"/>
          </p:cNvSpPr>
          <p:nvPr/>
        </p:nvSpPr>
        <p:spPr bwMode="auto">
          <a:xfrm>
            <a:off x="2971800" y="1992313"/>
            <a:ext cx="249238" cy="24765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321" name="AutoShape 1377"/>
          <p:cNvSpPr>
            <a:spLocks noChangeArrowheads="1"/>
          </p:cNvSpPr>
          <p:nvPr/>
        </p:nvSpPr>
        <p:spPr bwMode="auto">
          <a:xfrm>
            <a:off x="2971800" y="2397125"/>
            <a:ext cx="249238" cy="24765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322" name="AutoShape 1378"/>
          <p:cNvSpPr>
            <a:spLocks noChangeArrowheads="1"/>
          </p:cNvSpPr>
          <p:nvPr/>
        </p:nvSpPr>
        <p:spPr bwMode="auto">
          <a:xfrm>
            <a:off x="2971800" y="2778125"/>
            <a:ext cx="249238" cy="24765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323" name="AutoShape 1379"/>
          <p:cNvSpPr>
            <a:spLocks noChangeArrowheads="1"/>
          </p:cNvSpPr>
          <p:nvPr/>
        </p:nvSpPr>
        <p:spPr bwMode="auto">
          <a:xfrm>
            <a:off x="7675563" y="1809750"/>
            <a:ext cx="249237" cy="24765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324" name="AutoShape 1380"/>
          <p:cNvSpPr>
            <a:spLocks noChangeArrowheads="1"/>
          </p:cNvSpPr>
          <p:nvPr/>
        </p:nvSpPr>
        <p:spPr bwMode="auto">
          <a:xfrm>
            <a:off x="7696200" y="2514600"/>
            <a:ext cx="249238" cy="24765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325" name="AutoShape 1381"/>
          <p:cNvSpPr>
            <a:spLocks noChangeArrowheads="1"/>
          </p:cNvSpPr>
          <p:nvPr/>
        </p:nvSpPr>
        <p:spPr bwMode="auto">
          <a:xfrm>
            <a:off x="7715272" y="3500438"/>
            <a:ext cx="249238" cy="24765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326" name="AutoShape 1382"/>
          <p:cNvSpPr>
            <a:spLocks noChangeArrowheads="1"/>
          </p:cNvSpPr>
          <p:nvPr/>
        </p:nvSpPr>
        <p:spPr bwMode="auto">
          <a:xfrm>
            <a:off x="7786710" y="6143644"/>
            <a:ext cx="249238" cy="24765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4328" name="AutoShape 1384"/>
          <p:cNvSpPr>
            <a:spLocks noChangeArrowheads="1"/>
          </p:cNvSpPr>
          <p:nvPr/>
        </p:nvSpPr>
        <p:spPr bwMode="auto">
          <a:xfrm>
            <a:off x="2962275" y="3211513"/>
            <a:ext cx="260350" cy="228600"/>
          </a:xfrm>
          <a:prstGeom prst="smileyFace">
            <a:avLst>
              <a:gd name="adj" fmla="val -417"/>
            </a:avLst>
          </a:prstGeom>
          <a:solidFill>
            <a:srgbClr val="3AA9F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078" grpId="0"/>
      <p:bldP spid="84106" grpId="0"/>
      <p:bldP spid="84320" grpId="0" animBg="1"/>
      <p:bldP spid="84321" grpId="0" animBg="1"/>
      <p:bldP spid="84322" grpId="0" animBg="1"/>
      <p:bldP spid="84323" grpId="0" animBg="1"/>
      <p:bldP spid="84324" grpId="0" animBg="1"/>
      <p:bldP spid="84325" grpId="0" animBg="1"/>
      <p:bldP spid="84326" grpId="0" animBg="1"/>
      <p:bldP spid="843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IMG_3526.jpg"/>
          <p:cNvPicPr>
            <a:picLocks noChangeAspect="1"/>
          </p:cNvPicPr>
          <p:nvPr/>
        </p:nvPicPr>
        <p:blipFill>
          <a:blip r:embed="rId2" cstate="print"/>
          <a:srcRect l="7018" t="20979" r="7895"/>
          <a:stretch>
            <a:fillRect/>
          </a:stretch>
        </p:blipFill>
        <p:spPr bwMode="auto">
          <a:xfrm>
            <a:off x="914400" y="1214422"/>
            <a:ext cx="7391400" cy="514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42976" y="5572140"/>
            <a:ext cx="2763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 </a:t>
            </a:r>
            <a:r>
              <a:rPr lang="fr-FR" dirty="0" err="1" smtClean="0"/>
              <a:t>doped</a:t>
            </a:r>
            <a:r>
              <a:rPr lang="fr-FR" dirty="0" smtClean="0"/>
              <a:t> </a:t>
            </a:r>
            <a:r>
              <a:rPr lang="fr-FR" dirty="0" err="1" smtClean="0"/>
              <a:t>LuAG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4786314" y="5572140"/>
            <a:ext cx="2605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undoped</a:t>
            </a:r>
            <a:r>
              <a:rPr lang="fr-FR" dirty="0" smtClean="0"/>
              <a:t> </a:t>
            </a:r>
            <a:r>
              <a:rPr lang="fr-FR" dirty="0" err="1" smtClean="0"/>
              <a:t>LuAG</a:t>
            </a:r>
            <a:endParaRPr lang="fr-FR" dirty="0"/>
          </a:p>
        </p:txBody>
      </p:sp>
      <p:grpSp>
        <p:nvGrpSpPr>
          <p:cNvPr id="14" name="Group 13"/>
          <p:cNvGrpSpPr/>
          <p:nvPr/>
        </p:nvGrpSpPr>
        <p:grpSpPr>
          <a:xfrm>
            <a:off x="5786446" y="1428736"/>
            <a:ext cx="2850665" cy="3643338"/>
            <a:chOff x="5786446" y="1428736"/>
            <a:chExt cx="2850665" cy="3643338"/>
          </a:xfrm>
        </p:grpSpPr>
        <p:sp>
          <p:nvSpPr>
            <p:cNvPr id="10" name="TextBox 9"/>
            <p:cNvSpPr txBox="1"/>
            <p:nvPr/>
          </p:nvSpPr>
          <p:spPr>
            <a:xfrm>
              <a:off x="7572396" y="2928934"/>
              <a:ext cx="10647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30cm</a:t>
              </a:r>
              <a:endParaRPr lang="fr-FR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786446" y="1428736"/>
              <a:ext cx="2286016" cy="3643338"/>
              <a:chOff x="5786446" y="1428736"/>
              <a:chExt cx="2286016" cy="3643338"/>
            </a:xfrm>
          </p:grpSpPr>
          <p:cxnSp>
            <p:nvCxnSpPr>
              <p:cNvPr id="9" name="Straight Arrow Connector 8"/>
              <p:cNvCxnSpPr/>
              <p:nvPr/>
            </p:nvCxnSpPr>
            <p:spPr bwMode="auto">
              <a:xfrm rot="16200000" flipH="1">
                <a:off x="5857884" y="2857496"/>
                <a:ext cx="3143272" cy="128588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arrow"/>
              </a:ln>
              <a:effectLst/>
            </p:spPr>
          </p:cxnSp>
          <p:sp>
            <p:nvSpPr>
              <p:cNvPr id="11" name="TextBox 10"/>
              <p:cNvSpPr txBox="1"/>
              <p:nvPr/>
            </p:nvSpPr>
            <p:spPr>
              <a:xfrm>
                <a:off x="5786446" y="1428736"/>
                <a:ext cx="8595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/>
                  <a:t>Ø 2mm</a:t>
                </a:r>
                <a:endParaRPr lang="fr-FR" sz="1600" dirty="0"/>
              </a:p>
            </p:txBody>
          </p:sp>
        </p:grp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1st fibres </a:t>
            </a:r>
            <a:r>
              <a:rPr lang="fr-FR" dirty="0" err="1" smtClean="0"/>
              <a:t>received</a:t>
            </a:r>
            <a:r>
              <a:rPr lang="fr-FR" dirty="0" smtClean="0"/>
              <a:t> in Sept08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> of the </a:t>
            </a:r>
            <a:r>
              <a:rPr lang="fr-FR" dirty="0" err="1" smtClean="0"/>
              <a:t>development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85786" y="1000108"/>
            <a:ext cx="7429536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lnSpc>
                <a:spcPct val="80000"/>
              </a:lnSpc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US" sz="2400" dirty="0" smtClean="0"/>
              <a:t>Optical </a:t>
            </a:r>
            <a:r>
              <a:rPr lang="en-US" sz="2400" dirty="0" err="1" smtClean="0"/>
              <a:t>characterisation</a:t>
            </a:r>
            <a:endParaRPr lang="en-US" sz="2400" dirty="0" smtClean="0"/>
          </a:p>
          <a:p>
            <a:pPr marL="0" lvl="1" indent="0" algn="l">
              <a:lnSpc>
                <a:spcPct val="80000"/>
              </a:lnSpc>
              <a:buSzPct val="120000"/>
              <a:buNone/>
            </a:pPr>
            <a:r>
              <a:rPr lang="en-US" sz="2400" dirty="0" smtClean="0"/>
              <a:t>(Attenuation, Light </a:t>
            </a:r>
            <a:r>
              <a:rPr lang="en-US" sz="2400" dirty="0" smtClean="0"/>
              <a:t>Yield, Decay time)</a:t>
            </a:r>
            <a:endParaRPr lang="en-US" sz="2400" dirty="0" smtClean="0"/>
          </a:p>
          <a:p>
            <a:pPr marL="0" indent="0" algn="l">
              <a:lnSpc>
                <a:spcPct val="80000"/>
              </a:lnSpc>
              <a:buClr>
                <a:schemeClr val="tx1"/>
              </a:buClr>
              <a:buSzPct val="120000"/>
              <a:buFont typeface="Arial" pitchFamily="34" charset="0"/>
              <a:buChar char="•"/>
            </a:pPr>
            <a:endParaRPr lang="en-US" sz="2400" dirty="0" smtClean="0"/>
          </a:p>
          <a:p>
            <a:pPr marL="0" indent="0" algn="l">
              <a:lnSpc>
                <a:spcPct val="80000"/>
              </a:lnSpc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US" sz="2400" dirty="0" smtClean="0"/>
              <a:t>Test readout with </a:t>
            </a:r>
            <a:r>
              <a:rPr lang="en-US" sz="2400" dirty="0" err="1" smtClean="0"/>
              <a:t>SiPMT</a:t>
            </a:r>
            <a:r>
              <a:rPr lang="en-US" sz="2400" dirty="0" smtClean="0"/>
              <a:t> and diffractive optics</a:t>
            </a:r>
          </a:p>
          <a:p>
            <a:pPr marL="0" indent="0" algn="l">
              <a:lnSpc>
                <a:spcPct val="80000"/>
              </a:lnSpc>
              <a:buClr>
                <a:schemeClr val="tx1"/>
              </a:buClr>
              <a:buSzPct val="120000"/>
              <a:buFont typeface="Arial" pitchFamily="34" charset="0"/>
              <a:buChar char="•"/>
            </a:pPr>
            <a:endParaRPr lang="en-US" sz="2400" dirty="0" smtClean="0"/>
          </a:p>
          <a:p>
            <a:pPr marL="0" indent="0" algn="l">
              <a:lnSpc>
                <a:spcPct val="80000"/>
              </a:lnSpc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US" sz="2400" dirty="0" smtClean="0"/>
              <a:t>Material </a:t>
            </a:r>
            <a:r>
              <a:rPr lang="en-US" sz="2400" dirty="0" err="1" smtClean="0"/>
              <a:t>optimisation</a:t>
            </a:r>
            <a:r>
              <a:rPr lang="en-US" sz="2400" dirty="0" smtClean="0"/>
              <a:t> in Collaboration with Company</a:t>
            </a:r>
          </a:p>
          <a:p>
            <a:pPr marL="0" indent="0" algn="l">
              <a:lnSpc>
                <a:spcPct val="80000"/>
              </a:lnSpc>
              <a:buClr>
                <a:schemeClr val="tx1"/>
              </a:buClr>
              <a:buSzPct val="120000"/>
              <a:buFont typeface="Arial" pitchFamily="34" charset="0"/>
              <a:buChar char="•"/>
            </a:pPr>
            <a:endParaRPr lang="en-US" sz="2400" dirty="0" smtClean="0"/>
          </a:p>
          <a:p>
            <a:pPr marL="0" indent="0" algn="l">
              <a:lnSpc>
                <a:spcPct val="80000"/>
              </a:lnSpc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US" sz="2400" dirty="0" smtClean="0"/>
              <a:t>Preparation of new test beam for 2009 with bigger cable (size comparable to a CMS PWO crystal (2x2x23cm)</a:t>
            </a:r>
          </a:p>
          <a:p>
            <a:pPr indent="0" algn="l">
              <a:lnSpc>
                <a:spcPct val="80000"/>
              </a:lnSpc>
              <a:buClr>
                <a:schemeClr val="tx1"/>
              </a:buClr>
              <a:buSzPct val="120000"/>
              <a:buFont typeface="Arial" pitchFamily="34" charset="0"/>
              <a:buChar char="•"/>
            </a:pPr>
            <a:endParaRPr lang="en-US" sz="2400" dirty="0" smtClean="0"/>
          </a:p>
          <a:p>
            <a:pPr marL="0" indent="0" algn="l">
              <a:lnSpc>
                <a:spcPct val="80000"/>
              </a:lnSpc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GB" sz="2400" dirty="0" smtClean="0"/>
              <a:t>Simulation studies to determine and optimise the detector geometry and granularity needed for a precise determination of the electromagnetic fraction of the energy deposition in jets both at SHLC in the forward region and at CLIC energies.</a:t>
            </a:r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imed-CERN-bleu">
  <a:themeElements>
    <a:clrScheme name="Cerimed-CERN-bleu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Cerimed-CERN-bleu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erimed-CERN-bleu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imed-CERN-bleu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imed-CERN-bleu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imed-CERN-bleu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imed-CERN-bleu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HDLecoq:Applications:Microsoft Office 2004:Templates:My Templates:Cerimed-CERN-bleu.pot</Template>
  <TotalTime>22298</TotalTime>
  <Words>544</Words>
  <Application>Microsoft PowerPoint</Application>
  <PresentationFormat>On-screen Show (4:3)</PresentationFormat>
  <Paragraphs>123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Cerimed-CERN-bleu</vt:lpstr>
      <vt:lpstr>Custom Design</vt:lpstr>
      <vt:lpstr>1_Custom Design</vt:lpstr>
      <vt:lpstr>2_Custom Design</vt:lpstr>
      <vt:lpstr>Heavy Scintillating Crystal Fibers for calorimetry</vt:lpstr>
      <vt:lpstr>Proposal</vt:lpstr>
      <vt:lpstr>Concept of meta-cable</vt:lpstr>
      <vt:lpstr>Concept of a Meta-cable for HEP</vt:lpstr>
      <vt:lpstr>Micro-pulling-down  crystal fiber growth</vt:lpstr>
      <vt:lpstr>Lutetium Aluminum Garnet  LuAG (Lu3Al5O12)</vt:lpstr>
      <vt:lpstr>1st fibres received in Sept08</vt:lpstr>
      <vt:lpstr> Status of the development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R&amp;D proposal for calorimetry at CLIC</dc:title>
  <dc:creator>Etiennette auffray</dc:creator>
  <cp:lastModifiedBy>auffray</cp:lastModifiedBy>
  <cp:revision>533</cp:revision>
  <cp:lastPrinted>2007-11-13T17:58:29Z</cp:lastPrinted>
  <dcterms:created xsi:type="dcterms:W3CDTF">2006-09-06T18:32:20Z</dcterms:created>
  <dcterms:modified xsi:type="dcterms:W3CDTF">2009-02-17T15:50:13Z</dcterms:modified>
</cp:coreProperties>
</file>