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9" r:id="rId2"/>
    <p:sldId id="265" r:id="rId3"/>
    <p:sldId id="272" r:id="rId4"/>
    <p:sldId id="273" r:id="rId5"/>
    <p:sldId id="274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9999FF"/>
    <a:srgbClr val="ABC7FF"/>
    <a:srgbClr val="FFCCCC"/>
    <a:srgbClr val="FFCC99"/>
    <a:srgbClr val="BDD292"/>
    <a:srgbClr val="6187FF"/>
    <a:srgbClr val="4B76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5854" autoAdjust="0"/>
  </p:normalViewPr>
  <p:slideViewPr>
    <p:cSldViewPr snapToGrid="0" snapToObjects="1">
      <p:cViewPr varScale="1">
        <p:scale>
          <a:sx n="117" d="100"/>
          <a:sy n="117" d="100"/>
        </p:scale>
        <p:origin x="102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2892" y="-10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01F4B-9760-4303-981C-0E818CD4C411}" type="datetimeFigureOut">
              <a:rPr lang="fr-FR" smtClean="0"/>
              <a:pPr/>
              <a:t>29/06/2016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0A368-B6F9-42BC-89AB-4F0FE75A5819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33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861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79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964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428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236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s://cad-support.web.cern.ch/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document/943040/5" TargetMode="External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hyperlink" Target="https://espace.cern.ch/GrACQ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Benoit.Riffaud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187FF"/>
            </a:gs>
            <a:gs pos="57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2" y="2672323"/>
            <a:ext cx="8226854" cy="940443"/>
          </a:xfrm>
          <a:effectLst/>
        </p:spPr>
        <p:txBody>
          <a:bodyPr>
            <a:noAutofit/>
          </a:bodyPr>
          <a:lstStyle/>
          <a:p>
            <a:pPr algn="ctr"/>
            <a:r>
              <a:rPr lang="en-GB" sz="6000" b="1" dirty="0" smtClean="0">
                <a:latin typeface="Calibri" pitchFamily="34" charset="0"/>
                <a:cs typeface="Arial" pitchFamily="34" charset="0"/>
              </a:rPr>
              <a:t>23</a:t>
            </a:r>
            <a:r>
              <a:rPr lang="en-GB" sz="6000" b="1" baseline="30000" dirty="0" smtClean="0">
                <a:latin typeface="Calibri" pitchFamily="34" charset="0"/>
                <a:cs typeface="Arial" pitchFamily="34" charset="0"/>
              </a:rPr>
              <a:t>rd</a:t>
            </a:r>
            <a:r>
              <a:rPr lang="en-GB" sz="6000" b="1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n-GB" sz="6000" b="1" dirty="0" smtClean="0">
                <a:latin typeface="Calibri" pitchFamily="34" charset="0"/>
                <a:cs typeface="Arial" pitchFamily="34" charset="0"/>
              </a:rPr>
              <a:t>CATIA FORUM</a:t>
            </a:r>
            <a:br>
              <a:rPr lang="en-GB" sz="6000" b="1" dirty="0" smtClean="0">
                <a:latin typeface="Calibri" pitchFamily="34" charset="0"/>
                <a:cs typeface="Arial" pitchFamily="34" charset="0"/>
              </a:rPr>
            </a:br>
            <a:r>
              <a:rPr lang="en-GB" sz="4800" b="1" dirty="0" smtClean="0">
                <a:latin typeface="Calibri" pitchFamily="34" charset="0"/>
                <a:cs typeface="Arial" pitchFamily="34" charset="0"/>
              </a:rPr>
              <a:t>Introduction</a:t>
            </a:r>
            <a:endParaRPr lang="fr-FR" sz="4800" b="1" dirty="0"/>
          </a:p>
        </p:txBody>
      </p:sp>
      <p:pic>
        <p:nvPicPr>
          <p:cNvPr id="1026" name="Picture 2" descr="http://upload.wikimedia.org/wikipedia/de/thumb/6/6b/CATIA_logo.svg/170px-CATIA_logo.sv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2" y="198438"/>
            <a:ext cx="1310156" cy="101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azorleaf.com/wp-content/uploads/2011/06/SmarTeam-logo-square-large.gif?e7902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5" b="23049"/>
          <a:stretch/>
        </p:blipFill>
        <p:spPr bwMode="auto">
          <a:xfrm>
            <a:off x="6515100" y="4773821"/>
            <a:ext cx="2388915" cy="127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1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371241" y="6356349"/>
            <a:ext cx="4490498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30 June </a:t>
            </a:r>
            <a:r>
              <a:rPr lang="en-US" dirty="0" smtClean="0">
                <a:solidFill>
                  <a:srgbClr val="F8F8F8"/>
                </a:solidFill>
              </a:rPr>
              <a:t>2016                                       </a:t>
            </a:r>
            <a:r>
              <a:rPr lang="en-US" dirty="0" smtClean="0">
                <a:solidFill>
                  <a:srgbClr val="F8F8F8"/>
                </a:solidFill>
              </a:rPr>
              <a:t>23rd </a:t>
            </a:r>
            <a:r>
              <a:rPr lang="en-US" dirty="0" smtClean="0">
                <a:solidFill>
                  <a:srgbClr val="F8F8F8"/>
                </a:solidFill>
              </a:rPr>
              <a:t>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675308" y="817483"/>
            <a:ext cx="56140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 smtClean="0">
                <a:latin typeface="Calibri" panose="020F0502020204030204" pitchFamily="34" charset="0"/>
              </a:rPr>
              <a:t>PLEASE SWITCH OFF YOUR PHONE</a:t>
            </a:r>
            <a:endParaRPr lang="en-GB" sz="3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5677" y="1735690"/>
            <a:ext cx="3479150" cy="347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3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371241" y="6356349"/>
            <a:ext cx="4490498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30 June </a:t>
            </a:r>
            <a:r>
              <a:rPr lang="en-US" dirty="0" smtClean="0">
                <a:solidFill>
                  <a:srgbClr val="F8F8F8"/>
                </a:solidFill>
              </a:rPr>
              <a:t>2016                                       </a:t>
            </a:r>
            <a:r>
              <a:rPr lang="en-US" dirty="0" smtClean="0">
                <a:solidFill>
                  <a:srgbClr val="F8F8F8"/>
                </a:solidFill>
              </a:rPr>
              <a:t>23rd </a:t>
            </a:r>
            <a:r>
              <a:rPr lang="en-US" dirty="0" smtClean="0">
                <a:solidFill>
                  <a:srgbClr val="F8F8F8"/>
                </a:solidFill>
              </a:rPr>
              <a:t>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7387" y="0"/>
            <a:ext cx="6528755" cy="6155871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4419242" y="688981"/>
            <a:ext cx="301025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https://indico.cern.ch/event/525796/</a:t>
            </a:r>
            <a:endParaRPr lang="en-GB" sz="14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23094" y="143778"/>
            <a:ext cx="716228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 smtClean="0">
                <a:latin typeface="Calibri" panose="020F0502020204030204" pitchFamily="34" charset="0"/>
              </a:rPr>
              <a:t>WHERE TO FIND HELP ON METHODOLOGY ?</a:t>
            </a:r>
            <a:endParaRPr lang="en-GB" sz="3000" dirty="0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371241" y="6356349"/>
            <a:ext cx="4490498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30 June </a:t>
            </a:r>
            <a:r>
              <a:rPr lang="en-US" dirty="0" smtClean="0">
                <a:solidFill>
                  <a:srgbClr val="F8F8F8"/>
                </a:solidFill>
              </a:rPr>
              <a:t>2016                                       </a:t>
            </a:r>
            <a:r>
              <a:rPr lang="en-US" dirty="0" smtClean="0">
                <a:solidFill>
                  <a:srgbClr val="F8F8F8"/>
                </a:solidFill>
              </a:rPr>
              <a:t>23rd </a:t>
            </a:r>
            <a:r>
              <a:rPr lang="en-US" dirty="0" smtClean="0">
                <a:solidFill>
                  <a:srgbClr val="F8F8F8"/>
                </a:solidFill>
              </a:rPr>
              <a:t>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3303" y="5319924"/>
            <a:ext cx="28361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3"/>
              </a:rPr>
              <a:t>https://</a:t>
            </a:r>
            <a:r>
              <a:rPr lang="en-GB" sz="1400" dirty="0" smtClean="0">
                <a:hlinkClick r:id="rId3"/>
              </a:rPr>
              <a:t>cad-support.web.cern.ch</a:t>
            </a:r>
            <a:endParaRPr lang="en-GB" sz="14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329" y="2230296"/>
            <a:ext cx="1585866" cy="2357151"/>
          </a:xfrm>
          <a:prstGeom prst="rect">
            <a:avLst/>
          </a:prstGeom>
          <a:ln w="0">
            <a:solidFill>
              <a:schemeClr val="accent1">
                <a:lumMod val="10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937" y="2806860"/>
            <a:ext cx="1627066" cy="2393877"/>
          </a:xfrm>
          <a:prstGeom prst="rect">
            <a:avLst/>
          </a:prstGeom>
          <a:ln w="0">
            <a:solidFill>
              <a:schemeClr val="accent1">
                <a:lumMod val="10000"/>
              </a:schemeClr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3037114" y="5319924"/>
            <a:ext cx="34394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6"/>
              </a:rPr>
              <a:t>https://edms.cern.ch/document/943040/5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688" y="2806860"/>
            <a:ext cx="3014020" cy="2241070"/>
          </a:xfrm>
          <a:prstGeom prst="rect">
            <a:avLst/>
          </a:prstGeom>
          <a:ln w="0">
            <a:solidFill>
              <a:schemeClr val="accent1">
                <a:lumMod val="10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57" y="2203712"/>
            <a:ext cx="808958" cy="5718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/>
          <a:srcRect l="62719" t="1100" r="11290" b="91835"/>
          <a:stretch/>
        </p:blipFill>
        <p:spPr>
          <a:xfrm>
            <a:off x="1363678" y="2150975"/>
            <a:ext cx="1534886" cy="310244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</p:pic>
      <p:sp>
        <p:nvSpPr>
          <p:cNvPr id="9" name="Oval 8"/>
          <p:cNvSpPr/>
          <p:nvPr/>
        </p:nvSpPr>
        <p:spPr>
          <a:xfrm>
            <a:off x="2000493" y="2740147"/>
            <a:ext cx="816428" cy="31168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14" name="Straight Arrow Connector 13"/>
          <p:cNvCxnSpPr>
            <a:stCxn id="9" idx="0"/>
          </p:cNvCxnSpPr>
          <p:nvPr/>
        </p:nvCxnSpPr>
        <p:spPr>
          <a:xfrm flipV="1">
            <a:off x="2408707" y="2461219"/>
            <a:ext cx="0" cy="2789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02947" y="976705"/>
            <a:ext cx="25998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CERN CAD SERVICE</a:t>
            </a:r>
          </a:p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WEB PAGE</a:t>
            </a:r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>
            <a:off x="3586042" y="976704"/>
            <a:ext cx="21612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CATIA USAGE</a:t>
            </a:r>
          </a:p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INSTRUCTIONS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495867" y="3985771"/>
            <a:ext cx="2454935" cy="69249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b="1" dirty="0" smtClean="0">
                <a:solidFill>
                  <a:schemeClr val="tx2"/>
                </a:solidFill>
              </a:rPr>
              <a:t>70 CATIA construction rules</a:t>
            </a:r>
          </a:p>
          <a:p>
            <a:r>
              <a:rPr lang="en-GB" sz="1300" dirty="0" smtClean="0">
                <a:solidFill>
                  <a:srgbClr val="FF0000"/>
                </a:solidFill>
              </a:rPr>
              <a:t>43% checked by Q-Checker</a:t>
            </a:r>
          </a:p>
          <a:p>
            <a:r>
              <a:rPr lang="en-GB" sz="1300" dirty="0" smtClean="0">
                <a:solidFill>
                  <a:srgbClr val="FF0000"/>
                </a:solidFill>
              </a:rPr>
              <a:t>12% solved by Q-Checker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1588553" y="1782706"/>
            <a:ext cx="228600" cy="192549"/>
          </a:xfrm>
          <a:prstGeom prst="downArrow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4552358" y="1763349"/>
            <a:ext cx="228600" cy="192549"/>
          </a:xfrm>
          <a:prstGeom prst="downArrow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12961" y="39418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hlinkClick r:id="rId9"/>
              </a:rPr>
              <a:t>https://</a:t>
            </a:r>
            <a:r>
              <a:rPr lang="en-GB" sz="1400" dirty="0" smtClean="0">
                <a:hlinkClick r:id="rId9"/>
              </a:rPr>
              <a:t>espace.cern.ch/GrACQ</a:t>
            </a:r>
            <a:endParaRPr lang="en-GB" sz="1400" dirty="0" smtClean="0"/>
          </a:p>
          <a:p>
            <a:endParaRPr lang="en-GB" sz="1000" dirty="0"/>
          </a:p>
        </p:txBody>
      </p:sp>
      <p:sp>
        <p:nvSpPr>
          <p:cNvPr id="23" name="Rectangle 22"/>
          <p:cNvSpPr/>
          <p:nvPr/>
        </p:nvSpPr>
        <p:spPr>
          <a:xfrm>
            <a:off x="6752492" y="989105"/>
            <a:ext cx="15273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GRACQ</a:t>
            </a:r>
          </a:p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WEB PAGE</a:t>
            </a:r>
            <a:endParaRPr lang="en-GB" sz="2400" dirty="0"/>
          </a:p>
        </p:txBody>
      </p:sp>
      <p:sp>
        <p:nvSpPr>
          <p:cNvPr id="24" name="Down Arrow 23"/>
          <p:cNvSpPr/>
          <p:nvPr/>
        </p:nvSpPr>
        <p:spPr>
          <a:xfrm>
            <a:off x="7401861" y="1775750"/>
            <a:ext cx="228600" cy="192549"/>
          </a:xfrm>
          <a:prstGeom prst="downArrow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65424" y="2600683"/>
            <a:ext cx="2644419" cy="1221986"/>
          </a:xfrm>
          <a:prstGeom prst="rect">
            <a:avLst/>
          </a:prstGeom>
          <a:ln w="0">
            <a:solidFill>
              <a:schemeClr val="accent1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6946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1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371241" y="6356349"/>
            <a:ext cx="4490498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30 June </a:t>
            </a:r>
            <a:r>
              <a:rPr lang="en-US" dirty="0" smtClean="0">
                <a:solidFill>
                  <a:srgbClr val="F8F8F8"/>
                </a:solidFill>
              </a:rPr>
              <a:t>2016                                       </a:t>
            </a:r>
            <a:r>
              <a:rPr lang="en-US" dirty="0" smtClean="0">
                <a:solidFill>
                  <a:srgbClr val="F8F8F8"/>
                </a:solidFill>
              </a:rPr>
              <a:t>23rd </a:t>
            </a:r>
            <a:r>
              <a:rPr lang="en-US" dirty="0" smtClean="0">
                <a:solidFill>
                  <a:srgbClr val="F8F8F8"/>
                </a:solidFill>
              </a:rPr>
              <a:t>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0" y="205162"/>
            <a:ext cx="91440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latin typeface="Calibri" panose="020F0502020204030204" pitchFamily="34" charset="0"/>
              </a:rPr>
              <a:t>THE CATIA USER FORUM IS YOUR FORUM !</a:t>
            </a:r>
          </a:p>
          <a:p>
            <a:pPr algn="ctr"/>
            <a:r>
              <a:rPr lang="en-GB" sz="2800" b="1" dirty="0" smtClean="0">
                <a:latin typeface="Calibri" panose="020F0502020204030204" pitchFamily="34" charset="0"/>
              </a:rPr>
              <a:t>……</a:t>
            </a:r>
          </a:p>
          <a:p>
            <a:pPr algn="ctr"/>
            <a:r>
              <a:rPr lang="en-GB" sz="24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85 </a:t>
            </a:r>
            <a:r>
              <a:rPr lang="en-GB" sz="2400" b="1" dirty="0">
                <a:solidFill>
                  <a:srgbClr val="008000"/>
                </a:solidFill>
                <a:latin typeface="Calibri" panose="020F0502020204030204" pitchFamily="34" charset="0"/>
              </a:rPr>
              <a:t>USERS IN AVERAGE PARTICIPATE TO </a:t>
            </a:r>
            <a:r>
              <a:rPr lang="en-GB" sz="24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THE </a:t>
            </a:r>
            <a:r>
              <a:rPr lang="en-GB" sz="2400" b="1" dirty="0">
                <a:solidFill>
                  <a:srgbClr val="008000"/>
                </a:solidFill>
                <a:latin typeface="Calibri" panose="020F0502020204030204" pitchFamily="34" charset="0"/>
              </a:rPr>
              <a:t>FORUM</a:t>
            </a:r>
          </a:p>
          <a:p>
            <a:pPr algn="ctr"/>
            <a:r>
              <a:rPr lang="en-GB" sz="2800" b="1" dirty="0" smtClean="0">
                <a:latin typeface="Calibri" panose="020F0502020204030204" pitchFamily="34" charset="0"/>
              </a:rPr>
              <a:t>……</a:t>
            </a:r>
            <a:endParaRPr lang="en-GB" sz="2800" b="1" dirty="0">
              <a:latin typeface="Calibri" panose="020F0502020204030204" pitchFamily="34" charset="0"/>
            </a:endParaRPr>
          </a:p>
          <a:p>
            <a:pPr algn="ctr"/>
            <a:r>
              <a:rPr lang="en-GB" sz="24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MORE THAN 200 CATIA USERS ARE REGISTERED AT CERN</a:t>
            </a:r>
          </a:p>
          <a:p>
            <a:pPr algn="ctr"/>
            <a:r>
              <a:rPr lang="en-GB" sz="36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BUT</a:t>
            </a:r>
          </a:p>
          <a:p>
            <a:pPr algn="ctr"/>
            <a:r>
              <a:rPr lang="en-GB" sz="24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LESS THAN 10% OF THEM MADE PRESENTATIONS AT THE FORUM</a:t>
            </a:r>
          </a:p>
          <a:p>
            <a:pPr algn="ctr"/>
            <a:r>
              <a:rPr lang="en-GB" sz="2800" b="1" dirty="0" smtClean="0">
                <a:latin typeface="Calibri" panose="020F0502020204030204" pitchFamily="34" charset="0"/>
              </a:rPr>
              <a:t>……</a:t>
            </a:r>
          </a:p>
          <a:p>
            <a:pPr algn="ctr"/>
            <a:endParaRPr lang="en-GB" sz="2800" b="1" dirty="0">
              <a:latin typeface="Calibri" panose="020F0502020204030204" pitchFamily="34" charset="0"/>
            </a:endParaRPr>
          </a:p>
          <a:p>
            <a:pPr indent="2065338"/>
            <a:r>
              <a:rPr lang="en-GB" sz="36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NO PRESENTATIONS = NO FORUM</a:t>
            </a:r>
          </a:p>
          <a:p>
            <a:pPr algn="ctr"/>
            <a:endParaRPr lang="en-GB" sz="1400" b="1" dirty="0" smtClean="0">
              <a:latin typeface="Calibri" panose="020F0502020204030204" pitchFamily="34" charset="0"/>
            </a:endParaRPr>
          </a:p>
          <a:p>
            <a:pPr algn="ctr"/>
            <a:r>
              <a:rPr lang="en-GB" sz="2800" b="1" dirty="0" smtClean="0">
                <a:latin typeface="Calibri" panose="020F0502020204030204" pitchFamily="34" charset="0"/>
              </a:rPr>
              <a:t>……</a:t>
            </a:r>
            <a:endParaRPr lang="en-GB" sz="2800" b="1" dirty="0">
              <a:latin typeface="Calibri" panose="020F0502020204030204" pitchFamily="34" charset="0"/>
            </a:endParaRPr>
          </a:p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DO NOT HESITATE TO PROPOSE IDEAS OR TO SHARE YOUR EXPERIENCE</a:t>
            </a:r>
            <a:endParaRPr lang="en-GB" sz="2400" dirty="0"/>
          </a:p>
          <a:p>
            <a:pPr algn="ctr"/>
            <a:r>
              <a:rPr lang="en-GB" sz="2400" b="1" dirty="0" smtClean="0">
                <a:latin typeface="Calibri" panose="020F0502020204030204" pitchFamily="34" charset="0"/>
              </a:rPr>
              <a:t>PLEASE CONTACT </a:t>
            </a:r>
            <a:r>
              <a:rPr lang="en-GB" sz="2400" b="1" dirty="0" smtClean="0">
                <a:latin typeface="Calibri" panose="020F0502020204030204" pitchFamily="34" charset="0"/>
                <a:hlinkClick r:id="rId3"/>
              </a:rPr>
              <a:t>Benoit.Riffaud@cern.ch</a:t>
            </a:r>
            <a:endParaRPr lang="en-GB" sz="2400" b="1" dirty="0" smtClean="0">
              <a:latin typeface="Calibri" panose="020F0502020204030204" pitchFamily="34" charset="0"/>
            </a:endParaRPr>
          </a:p>
          <a:p>
            <a:pPr algn="ctr"/>
            <a:endParaRPr lang="en-GB" sz="24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1567541" y="4289787"/>
            <a:ext cx="465365" cy="318407"/>
          </a:xfrm>
          <a:prstGeom prst="rightArrow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54" r="27679"/>
          <a:stretch/>
        </p:blipFill>
        <p:spPr>
          <a:xfrm>
            <a:off x="187777" y="3805101"/>
            <a:ext cx="1379764" cy="128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28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rgbClr val="BDD29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lIns="72000" tIns="54000" rIns="72000" bIns="72000" rtlCol="0" anchor="t" anchorCtr="0"/>
      <a:lstStyle>
        <a:defPPr algn="just">
          <a:defRPr sz="1200" b="1" cap="all" dirty="0" smtClean="0">
            <a:solidFill>
              <a:schemeClr val="tx1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1988</TotalTime>
  <Words>146</Words>
  <Application>Microsoft Office PowerPoint</Application>
  <PresentationFormat>On-screen Show (4:3)</PresentationFormat>
  <Paragraphs>43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CERNCorporate4-3</vt:lpstr>
      <vt:lpstr>23rd CATIA FORUM Introduction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JLBB</dc:creator>
  <cp:lastModifiedBy>Benoit Riffaud</cp:lastModifiedBy>
  <cp:revision>1416</cp:revision>
  <cp:lastPrinted>2013-10-22T15:05:18Z</cp:lastPrinted>
  <dcterms:created xsi:type="dcterms:W3CDTF">2013-09-24T18:59:28Z</dcterms:created>
  <dcterms:modified xsi:type="dcterms:W3CDTF">2016-06-29T13:25:11Z</dcterms:modified>
</cp:coreProperties>
</file>