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media/image1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  <p:sldMasterId id="2147483655" r:id="rId3"/>
    <p:sldMasterId id="2147483657" r:id="rId4"/>
    <p:sldMasterId id="2147483659" r:id="rId5"/>
  </p:sldMasterIdLst>
  <p:notesMasterIdLst>
    <p:notesMasterId r:id="rId25"/>
  </p:notesMasterIdLst>
  <p:handoutMasterIdLst>
    <p:handoutMasterId r:id="rId26"/>
  </p:handoutMasterIdLst>
  <p:sldIdLst>
    <p:sldId id="256" r:id="rId6"/>
    <p:sldId id="257" r:id="rId7"/>
    <p:sldId id="297" r:id="rId8"/>
    <p:sldId id="258" r:id="rId9"/>
    <p:sldId id="314" r:id="rId10"/>
    <p:sldId id="309" r:id="rId11"/>
    <p:sldId id="315" r:id="rId12"/>
    <p:sldId id="316" r:id="rId13"/>
    <p:sldId id="317" r:id="rId14"/>
    <p:sldId id="318" r:id="rId15"/>
    <p:sldId id="263" r:id="rId16"/>
    <p:sldId id="299" r:id="rId17"/>
    <p:sldId id="301" r:id="rId18"/>
    <p:sldId id="296" r:id="rId19"/>
    <p:sldId id="319" r:id="rId20"/>
    <p:sldId id="302" r:id="rId21"/>
    <p:sldId id="313" r:id="rId22"/>
    <p:sldId id="320" r:id="rId23"/>
    <p:sldId id="308" r:id="rId24"/>
  </p:sldIdLst>
  <p:sldSz cx="9144000" cy="6858000" type="screen4x3"/>
  <p:notesSz cx="6811963" cy="99425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70FFFE"/>
    <a:srgbClr val="FF4747"/>
    <a:srgbClr val="66FF99"/>
    <a:srgbClr val="FFCC00"/>
    <a:srgbClr val="FF9900"/>
    <a:srgbClr val="8BE1FF"/>
    <a:srgbClr val="99FFCC"/>
    <a:srgbClr val="36FAE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11" autoAdjust="0"/>
    <p:restoredTop sz="94652" autoAdjust="0"/>
  </p:normalViewPr>
  <p:slideViewPr>
    <p:cSldViewPr>
      <p:cViewPr varScale="1">
        <p:scale>
          <a:sx n="127" d="100"/>
          <a:sy n="127" d="100"/>
        </p:scale>
        <p:origin x="81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2" d="100"/>
          <a:sy n="102" d="100"/>
        </p:scale>
        <p:origin x="-2598" y="-90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E61D0E-8055-49BA-9636-5C532AAF02F4}" type="datetimeFigureOut">
              <a:rPr lang="fr-FR"/>
              <a:pPr>
                <a:defRPr/>
              </a:pPr>
              <a:t>30/06/2016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42D273A-961E-4C4A-92AB-C35EDD9AF1D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712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E2B25-6B83-40FC-92F5-45503CC86074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988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DD589-4DAD-4E0B-808F-7EDDB81B9A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059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DD589-4DAD-4E0B-808F-7EDDB81B9AD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379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Candara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865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11760" y="1700808"/>
            <a:ext cx="4897438" cy="2881039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Candara" pitchFamily="34" charset="0"/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  <a:latin typeface="Candara" pitchFamily="34" charset="0"/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  <a:latin typeface="Candara" pitchFamily="34" charset="0"/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  <a:latin typeface="Candara" pitchFamily="34" charset="0"/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  <a:latin typeface="Candar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411760" y="4797152"/>
            <a:ext cx="4824065" cy="576064"/>
          </a:xfrm>
        </p:spPr>
        <p:txBody>
          <a:bodyPr/>
          <a:lstStyle>
            <a:lvl1pPr>
              <a:defRPr sz="3000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979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346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155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6604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49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03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364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Titre1</a:t>
            </a:r>
          </a:p>
          <a:p>
            <a:pPr lvl="1"/>
            <a:r>
              <a:rPr lang="es-ES" smtClean="0"/>
              <a:t>Titre 2</a:t>
            </a:r>
          </a:p>
          <a:p>
            <a:pPr lvl="2"/>
            <a:r>
              <a:rPr lang="es-ES" smtClean="0"/>
              <a:t>Titre 3</a:t>
            </a:r>
          </a:p>
          <a:p>
            <a:pPr lvl="3"/>
            <a:r>
              <a:rPr lang="es-ES" smtClean="0"/>
              <a:t>Titre 4</a:t>
            </a:r>
          </a:p>
          <a:p>
            <a:pPr lvl="4"/>
            <a:r>
              <a:rPr lang="es-ES" smtClean="0"/>
              <a:t>Titre 5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755576" y="476672"/>
            <a:ext cx="7632848" cy="70788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CH" sz="4000" dirty="0">
                <a:latin typeface="Candara" pitchFamily="34" charset="0"/>
              </a:rPr>
              <a:t>CATIA </a:t>
            </a:r>
            <a:r>
              <a:rPr lang="fr-CH" sz="4000" dirty="0" err="1">
                <a:latin typeface="Candara" pitchFamily="34" charset="0"/>
              </a:rPr>
              <a:t>Catalogs</a:t>
            </a:r>
            <a:endParaRPr lang="fr-FR" sz="4000" dirty="0">
              <a:latin typeface="Candara" pitchFamily="34" charset="0"/>
            </a:endParaRPr>
          </a:p>
        </p:txBody>
      </p:sp>
      <p:sp>
        <p:nvSpPr>
          <p:cNvPr id="1028" name="TextBox 7"/>
          <p:cNvSpPr txBox="1">
            <a:spLocks noChangeArrowheads="1"/>
          </p:cNvSpPr>
          <p:nvPr userDrawn="1"/>
        </p:nvSpPr>
        <p:spPr bwMode="auto">
          <a:xfrm>
            <a:off x="92075" y="6453336"/>
            <a:ext cx="15827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2016-06-30	</a:t>
            </a:r>
            <a:r>
              <a:rPr lang="fr-CH" sz="1000" dirty="0" err="1" smtClean="0">
                <a:solidFill>
                  <a:srgbClr val="595959"/>
                </a:solidFill>
              </a:rPr>
              <a:t>R.Leuxe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1029" name="TextBox 8"/>
          <p:cNvSpPr txBox="1">
            <a:spLocks noChangeArrowheads="1"/>
          </p:cNvSpPr>
          <p:nvPr userDrawn="1"/>
        </p:nvSpPr>
        <p:spPr bwMode="auto">
          <a:xfrm>
            <a:off x="3376814" y="6453336"/>
            <a:ext cx="23903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23th CATIA FORUM – EDMS</a:t>
            </a:r>
            <a:r>
              <a:rPr lang="fr-CH" sz="1000" baseline="0" dirty="0" smtClean="0">
                <a:solidFill>
                  <a:srgbClr val="595959"/>
                </a:solidFill>
              </a:rPr>
              <a:t> 1703130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1030" name="TextBox 9"/>
          <p:cNvSpPr txBox="1">
            <a:spLocks noChangeArrowheads="1"/>
          </p:cNvSpPr>
          <p:nvPr userDrawn="1"/>
        </p:nvSpPr>
        <p:spPr bwMode="auto">
          <a:xfrm>
            <a:off x="7776862" y="6453336"/>
            <a:ext cx="8499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Page </a:t>
            </a:r>
            <a:fld id="{C13158CF-0FAD-4F8E-9595-9416C0B37349}" type="slidenum">
              <a:rPr lang="fr-CH" sz="1000" smtClean="0">
                <a:solidFill>
                  <a:srgbClr val="595959"/>
                </a:solidFill>
              </a:rPr>
              <a:pPr algn="ctr" eaLnBrk="1" hangingPunct="1">
                <a:defRPr/>
              </a:pPr>
              <a:t>‹#›</a:t>
            </a:fld>
            <a:r>
              <a:rPr lang="fr-CH" sz="1000" dirty="0" smtClean="0">
                <a:solidFill>
                  <a:srgbClr val="595959"/>
                </a:solidFill>
              </a:rPr>
              <a:t>/19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pic>
        <p:nvPicPr>
          <p:cNvPr id="9" name="Picture 2" descr="G:\Services\MechanicalCAD\Catia\Leuxe\GIC\Catalogues CATIA\Presentations Reunions\Images Catalogues\Logo CERN grey big.pn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7390" y="2615"/>
            <a:ext cx="504056" cy="504056"/>
          </a:xfrm>
          <a:prstGeom prst="rect">
            <a:avLst/>
          </a:prstGeom>
          <a:noFill/>
          <a:effectLst>
            <a:outerShdw blurRad="25400" dist="25400" dir="2700000" sx="96000" sy="96000" algn="tl" rotWithShape="0">
              <a:schemeClr val="bg1">
                <a:alpha val="12000"/>
              </a:schemeClr>
            </a:outerShdw>
            <a:reflection blurRad="38100" stA="69000" endPos="8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2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ndara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ndara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ndara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ndara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755576" y="476672"/>
            <a:ext cx="7632848" cy="70788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marL="514350" indent="-514350" algn="ctr">
              <a:buFont typeface="+mj-lt"/>
              <a:buAutoNum type="arabicPeriod"/>
              <a:defRPr/>
            </a:pPr>
            <a:r>
              <a:rPr lang="fr-CH" sz="3500" dirty="0" smtClean="0">
                <a:solidFill>
                  <a:srgbClr val="FFFFFF"/>
                </a:solidFill>
                <a:latin typeface="Candara" pitchFamily="34" charset="0"/>
              </a:rPr>
              <a:t>ISO 4762-A4 </a:t>
            </a:r>
            <a:r>
              <a:rPr lang="fr-CH" sz="3500" dirty="0" err="1" smtClean="0">
                <a:solidFill>
                  <a:srgbClr val="FFFFFF"/>
                </a:solidFill>
                <a:latin typeface="Candara" pitchFamily="34" charset="0"/>
              </a:rPr>
              <a:t>screws</a:t>
            </a:r>
            <a:r>
              <a:rPr lang="fr-CH" sz="3500" dirty="0" smtClean="0">
                <a:solidFill>
                  <a:srgbClr val="FFFFFF"/>
                </a:solidFill>
                <a:latin typeface="Candara" pitchFamily="34" charset="0"/>
              </a:rPr>
              <a:t> modifications</a:t>
            </a:r>
            <a:endParaRPr lang="fr-FR" sz="3500" dirty="0">
              <a:solidFill>
                <a:srgbClr val="FFFFFF"/>
              </a:solidFill>
              <a:latin typeface="Candara" pitchFamily="34" charset="0"/>
            </a:endParaRPr>
          </a:p>
        </p:txBody>
      </p:sp>
      <p:pic>
        <p:nvPicPr>
          <p:cNvPr id="9" name="Picture 2" descr="G:\Services\MechanicalCAD\Catia\Leuxe\GIC\Catalogues CATIA\Presentations Reunions\Images Catalogues\Logo CERN grey big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7390" y="2615"/>
            <a:ext cx="504056" cy="504056"/>
          </a:xfrm>
          <a:prstGeom prst="rect">
            <a:avLst/>
          </a:prstGeom>
          <a:noFill/>
          <a:effectLst>
            <a:outerShdw blurRad="25400" dist="25400" dir="2700000" sx="96000" sy="96000" algn="tl" rotWithShape="0">
              <a:schemeClr val="bg1">
                <a:alpha val="12000"/>
              </a:schemeClr>
            </a:outerShdw>
            <a:reflection blurRad="38100" stA="69000" endPos="8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9"/>
          <p:cNvSpPr txBox="1">
            <a:spLocks noChangeArrowheads="1"/>
          </p:cNvSpPr>
          <p:nvPr userDrawn="1"/>
        </p:nvSpPr>
        <p:spPr bwMode="auto">
          <a:xfrm>
            <a:off x="7776862" y="6453336"/>
            <a:ext cx="8499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Page </a:t>
            </a:r>
            <a:fld id="{C13158CF-0FAD-4F8E-9595-9416C0B37349}" type="slidenum">
              <a:rPr lang="fr-CH" sz="1000" smtClean="0">
                <a:solidFill>
                  <a:srgbClr val="595959"/>
                </a:solidFill>
              </a:rPr>
              <a:pPr algn="ctr" eaLnBrk="1" hangingPunct="1">
                <a:defRPr/>
              </a:pPr>
              <a:t>‹#›</a:t>
            </a:fld>
            <a:r>
              <a:rPr lang="fr-CH" sz="1000" dirty="0" smtClean="0">
                <a:solidFill>
                  <a:srgbClr val="595959"/>
                </a:solidFill>
              </a:rPr>
              <a:t>/19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 userDrawn="1"/>
        </p:nvSpPr>
        <p:spPr bwMode="auto">
          <a:xfrm>
            <a:off x="92075" y="6453336"/>
            <a:ext cx="15827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2016-06-30	</a:t>
            </a:r>
            <a:r>
              <a:rPr lang="fr-CH" sz="1000" dirty="0" err="1" smtClean="0">
                <a:solidFill>
                  <a:srgbClr val="595959"/>
                </a:solidFill>
              </a:rPr>
              <a:t>R.Leuxe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8" name="TextBox 8"/>
          <p:cNvSpPr txBox="1">
            <a:spLocks noChangeArrowheads="1"/>
          </p:cNvSpPr>
          <p:nvPr userDrawn="1"/>
        </p:nvSpPr>
        <p:spPr bwMode="auto">
          <a:xfrm>
            <a:off x="3376814" y="6453336"/>
            <a:ext cx="23903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23th CATIA FORUM – EDMS</a:t>
            </a:r>
            <a:r>
              <a:rPr lang="fr-CH" sz="1000" baseline="0" dirty="0" smtClean="0">
                <a:solidFill>
                  <a:srgbClr val="595959"/>
                </a:solidFill>
              </a:rPr>
              <a:t> 1703130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68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ndara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ndara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ndara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ndara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755576" y="476672"/>
            <a:ext cx="7632848" cy="70788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marL="514350" indent="-514350" algn="ctr">
              <a:buFont typeface="+mj-lt"/>
              <a:buAutoNum type="arabicPeriod" startAt="2"/>
              <a:defRPr/>
            </a:pPr>
            <a:r>
              <a:rPr lang="fr-CH" sz="3500" dirty="0" err="1" smtClean="0">
                <a:solidFill>
                  <a:srgbClr val="FFFFFF"/>
                </a:solidFill>
                <a:latin typeface="Candara" pitchFamily="34" charset="0"/>
              </a:rPr>
              <a:t>Material</a:t>
            </a:r>
            <a:r>
              <a:rPr lang="fr-CH" sz="3500" dirty="0" smtClean="0">
                <a:solidFill>
                  <a:srgbClr val="FFFFFF"/>
                </a:solidFill>
                <a:latin typeface="Candara" pitchFamily="34" charset="0"/>
              </a:rPr>
              <a:t> Updates</a:t>
            </a:r>
            <a:endParaRPr lang="fr-FR" sz="3500" dirty="0">
              <a:solidFill>
                <a:srgbClr val="FFFFFF"/>
              </a:solidFill>
              <a:latin typeface="Candara" pitchFamily="34" charset="0"/>
            </a:endParaRPr>
          </a:p>
        </p:txBody>
      </p:sp>
      <p:pic>
        <p:nvPicPr>
          <p:cNvPr id="9" name="Picture 2" descr="G:\Services\MechanicalCAD\Catia\Leuxe\GIC\Catalogues CATIA\Presentations Reunions\Images Catalogues\Logo CERN grey big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7390" y="2615"/>
            <a:ext cx="504056" cy="504056"/>
          </a:xfrm>
          <a:prstGeom prst="rect">
            <a:avLst/>
          </a:prstGeom>
          <a:noFill/>
          <a:effectLst>
            <a:outerShdw blurRad="25400" dist="25400" dir="2700000" sx="96000" sy="96000" algn="tl" rotWithShape="0">
              <a:schemeClr val="bg1">
                <a:alpha val="12000"/>
              </a:schemeClr>
            </a:outerShdw>
            <a:reflection blurRad="38100" stA="69000" endPos="8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9"/>
          <p:cNvSpPr txBox="1">
            <a:spLocks noChangeArrowheads="1"/>
          </p:cNvSpPr>
          <p:nvPr userDrawn="1"/>
        </p:nvSpPr>
        <p:spPr bwMode="auto">
          <a:xfrm>
            <a:off x="7776862" y="6453336"/>
            <a:ext cx="8499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Page </a:t>
            </a:r>
            <a:fld id="{C13158CF-0FAD-4F8E-9595-9416C0B37349}" type="slidenum">
              <a:rPr lang="fr-CH" sz="1000" smtClean="0">
                <a:solidFill>
                  <a:srgbClr val="595959"/>
                </a:solidFill>
              </a:rPr>
              <a:pPr algn="ctr" eaLnBrk="1" hangingPunct="1">
                <a:defRPr/>
              </a:pPr>
              <a:t>‹#›</a:t>
            </a:fld>
            <a:r>
              <a:rPr lang="fr-CH" sz="1000" dirty="0" smtClean="0">
                <a:solidFill>
                  <a:srgbClr val="595959"/>
                </a:solidFill>
              </a:rPr>
              <a:t>/19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10" name="TextBox 7"/>
          <p:cNvSpPr txBox="1">
            <a:spLocks noChangeArrowheads="1"/>
          </p:cNvSpPr>
          <p:nvPr userDrawn="1"/>
        </p:nvSpPr>
        <p:spPr bwMode="auto">
          <a:xfrm>
            <a:off x="92075" y="6453336"/>
            <a:ext cx="15827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2016-06-30	</a:t>
            </a:r>
            <a:r>
              <a:rPr lang="fr-CH" sz="1000" dirty="0" err="1" smtClean="0">
                <a:solidFill>
                  <a:srgbClr val="595959"/>
                </a:solidFill>
              </a:rPr>
              <a:t>R.Leuxe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3376814" y="6453336"/>
            <a:ext cx="23903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23th CATIA FORUM – EDMS</a:t>
            </a:r>
            <a:r>
              <a:rPr lang="fr-CH" sz="1000" baseline="0" dirty="0" smtClean="0">
                <a:solidFill>
                  <a:srgbClr val="595959"/>
                </a:solidFill>
              </a:rPr>
              <a:t> 1703130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45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ndara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ndara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ndara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ndara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755576" y="476672"/>
            <a:ext cx="7632848" cy="70788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marL="514350" indent="-514350" algn="ctr">
              <a:buFont typeface="+mj-lt"/>
              <a:buAutoNum type="arabicPeriod" startAt="3"/>
              <a:defRPr/>
            </a:pPr>
            <a:r>
              <a:rPr lang="fr-CH" sz="3500" dirty="0" err="1" smtClean="0">
                <a:solidFill>
                  <a:srgbClr val="FFFFFF"/>
                </a:solidFill>
                <a:latin typeface="Candara" pitchFamily="34" charset="0"/>
              </a:rPr>
              <a:t>Reminder</a:t>
            </a:r>
            <a:r>
              <a:rPr lang="fr-CH" sz="3500" dirty="0" smtClean="0">
                <a:solidFill>
                  <a:srgbClr val="FFFFFF"/>
                </a:solidFill>
                <a:latin typeface="Candara" pitchFamily="34" charset="0"/>
              </a:rPr>
              <a:t> about </a:t>
            </a:r>
            <a:r>
              <a:rPr lang="fr-CH" sz="3500" dirty="0" err="1" smtClean="0">
                <a:solidFill>
                  <a:srgbClr val="FFFFFF"/>
                </a:solidFill>
                <a:latin typeface="Candara" pitchFamily="34" charset="0"/>
              </a:rPr>
              <a:t>material</a:t>
            </a:r>
            <a:r>
              <a:rPr lang="fr-CH" sz="3500" dirty="0" smtClean="0">
                <a:solidFill>
                  <a:srgbClr val="FFFFFF"/>
                </a:solidFill>
                <a:latin typeface="Candara" pitchFamily="34" charset="0"/>
              </a:rPr>
              <a:t> in CATIA</a:t>
            </a:r>
            <a:endParaRPr lang="fr-FR" sz="3500" dirty="0">
              <a:solidFill>
                <a:srgbClr val="FFFFFF"/>
              </a:solidFill>
              <a:latin typeface="Candara" pitchFamily="34" charset="0"/>
            </a:endParaRPr>
          </a:p>
        </p:txBody>
      </p:sp>
      <p:pic>
        <p:nvPicPr>
          <p:cNvPr id="9" name="Picture 2" descr="G:\Services\MechanicalCAD\Catia\Leuxe\GIC\Catalogues CATIA\Presentations Reunions\Images Catalogues\Logo CERN grey big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7390" y="2615"/>
            <a:ext cx="504056" cy="504056"/>
          </a:xfrm>
          <a:prstGeom prst="rect">
            <a:avLst/>
          </a:prstGeom>
          <a:noFill/>
          <a:effectLst>
            <a:outerShdw blurRad="25400" dist="25400" dir="2700000" sx="96000" sy="96000" algn="tl" rotWithShape="0">
              <a:schemeClr val="bg1">
                <a:alpha val="12000"/>
              </a:schemeClr>
            </a:outerShdw>
            <a:reflection blurRad="38100" stA="69000" endPos="8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9"/>
          <p:cNvSpPr txBox="1">
            <a:spLocks noChangeArrowheads="1"/>
          </p:cNvSpPr>
          <p:nvPr userDrawn="1"/>
        </p:nvSpPr>
        <p:spPr bwMode="auto">
          <a:xfrm>
            <a:off x="7776862" y="6453336"/>
            <a:ext cx="8499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Page </a:t>
            </a:r>
            <a:fld id="{C13158CF-0FAD-4F8E-9595-9416C0B37349}" type="slidenum">
              <a:rPr lang="fr-CH" sz="1000" smtClean="0">
                <a:solidFill>
                  <a:srgbClr val="595959"/>
                </a:solidFill>
              </a:rPr>
              <a:pPr algn="ctr" eaLnBrk="1" hangingPunct="1">
                <a:defRPr/>
              </a:pPr>
              <a:t>‹#›</a:t>
            </a:fld>
            <a:r>
              <a:rPr lang="fr-CH" sz="1000" dirty="0" smtClean="0">
                <a:solidFill>
                  <a:srgbClr val="595959"/>
                </a:solidFill>
              </a:rPr>
              <a:t>/19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10" name="TextBox 7"/>
          <p:cNvSpPr txBox="1">
            <a:spLocks noChangeArrowheads="1"/>
          </p:cNvSpPr>
          <p:nvPr userDrawn="1"/>
        </p:nvSpPr>
        <p:spPr bwMode="auto">
          <a:xfrm>
            <a:off x="92075" y="6453336"/>
            <a:ext cx="15827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2016-06-30	</a:t>
            </a:r>
            <a:r>
              <a:rPr lang="fr-CH" sz="1000" dirty="0" err="1" smtClean="0">
                <a:solidFill>
                  <a:srgbClr val="595959"/>
                </a:solidFill>
              </a:rPr>
              <a:t>R.Leuxe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3376814" y="6453336"/>
            <a:ext cx="23903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23th CATIA FORUM – EDMS</a:t>
            </a:r>
            <a:r>
              <a:rPr lang="fr-CH" sz="1000" baseline="0" dirty="0" smtClean="0">
                <a:solidFill>
                  <a:srgbClr val="595959"/>
                </a:solidFill>
              </a:rPr>
              <a:t> 1703130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90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ndara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ndara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ndara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ndara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755576" y="476672"/>
            <a:ext cx="7632848" cy="70788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marL="514350" indent="-514350" algn="ctr">
              <a:buFont typeface="+mj-lt"/>
              <a:buAutoNum type="arabicPeriod" startAt="4"/>
              <a:defRPr/>
            </a:pPr>
            <a:r>
              <a:rPr lang="fr-CH" sz="3500" dirty="0" smtClean="0">
                <a:solidFill>
                  <a:srgbClr val="FFFFFF"/>
                </a:solidFill>
                <a:latin typeface="Candara" pitchFamily="34" charset="0"/>
              </a:rPr>
              <a:t>How to </a:t>
            </a:r>
            <a:r>
              <a:rPr lang="fr-CH" sz="3500" dirty="0" err="1" smtClean="0">
                <a:solidFill>
                  <a:srgbClr val="FFFFFF"/>
                </a:solidFill>
                <a:latin typeface="Candara" pitchFamily="34" charset="0"/>
              </a:rPr>
              <a:t>Adjust</a:t>
            </a:r>
            <a:r>
              <a:rPr lang="fr-CH" sz="3500" dirty="0" smtClean="0">
                <a:solidFill>
                  <a:srgbClr val="FFFFFF"/>
                </a:solidFill>
                <a:latin typeface="Candara" pitchFamily="34" charset="0"/>
              </a:rPr>
              <a:t> </a:t>
            </a:r>
            <a:r>
              <a:rPr lang="fr-CH" sz="3500" dirty="0" err="1" smtClean="0">
                <a:solidFill>
                  <a:srgbClr val="FFFFFF"/>
                </a:solidFill>
                <a:latin typeface="Candara" pitchFamily="34" charset="0"/>
              </a:rPr>
              <a:t>Material</a:t>
            </a:r>
            <a:r>
              <a:rPr lang="fr-CH" sz="3500" dirty="0" smtClean="0">
                <a:solidFill>
                  <a:srgbClr val="FFFFFF"/>
                </a:solidFill>
                <a:latin typeface="Candara" pitchFamily="34" charset="0"/>
              </a:rPr>
              <a:t> </a:t>
            </a:r>
            <a:r>
              <a:rPr lang="fr-CH" sz="3500" dirty="0" err="1" smtClean="0">
                <a:solidFill>
                  <a:srgbClr val="FFFFFF"/>
                </a:solidFill>
                <a:latin typeface="Candara" pitchFamily="34" charset="0"/>
              </a:rPr>
              <a:t>Density</a:t>
            </a:r>
            <a:endParaRPr lang="fr-FR" sz="3500" dirty="0">
              <a:solidFill>
                <a:srgbClr val="FFFFFF"/>
              </a:solidFill>
              <a:latin typeface="Candara" pitchFamily="34" charset="0"/>
            </a:endParaRPr>
          </a:p>
        </p:txBody>
      </p:sp>
      <p:pic>
        <p:nvPicPr>
          <p:cNvPr id="9" name="Picture 2" descr="G:\Services\MechanicalCAD\Catia\Leuxe\GIC\Catalogues CATIA\Presentations Reunions\Images Catalogues\Logo CERN grey big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7390" y="2615"/>
            <a:ext cx="504056" cy="504056"/>
          </a:xfrm>
          <a:prstGeom prst="rect">
            <a:avLst/>
          </a:prstGeom>
          <a:noFill/>
          <a:effectLst>
            <a:outerShdw blurRad="25400" dist="25400" dir="2700000" sx="96000" sy="96000" algn="tl" rotWithShape="0">
              <a:schemeClr val="bg1">
                <a:alpha val="12000"/>
              </a:schemeClr>
            </a:outerShdw>
            <a:reflection blurRad="38100" stA="69000" endPos="8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9"/>
          <p:cNvSpPr txBox="1">
            <a:spLocks noChangeArrowheads="1"/>
          </p:cNvSpPr>
          <p:nvPr userDrawn="1"/>
        </p:nvSpPr>
        <p:spPr bwMode="auto">
          <a:xfrm>
            <a:off x="7776862" y="6453336"/>
            <a:ext cx="8499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Page </a:t>
            </a:r>
            <a:fld id="{C13158CF-0FAD-4F8E-9595-9416C0B37349}" type="slidenum">
              <a:rPr lang="fr-CH" sz="1000" smtClean="0">
                <a:solidFill>
                  <a:srgbClr val="595959"/>
                </a:solidFill>
              </a:rPr>
              <a:pPr algn="ctr" eaLnBrk="1" hangingPunct="1">
                <a:defRPr/>
              </a:pPr>
              <a:t>‹#›</a:t>
            </a:fld>
            <a:r>
              <a:rPr lang="fr-CH" sz="1000" dirty="0" smtClean="0">
                <a:solidFill>
                  <a:srgbClr val="595959"/>
                </a:solidFill>
              </a:rPr>
              <a:t>/19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10" name="TextBox 7"/>
          <p:cNvSpPr txBox="1">
            <a:spLocks noChangeArrowheads="1"/>
          </p:cNvSpPr>
          <p:nvPr userDrawn="1"/>
        </p:nvSpPr>
        <p:spPr bwMode="auto">
          <a:xfrm>
            <a:off x="92075" y="6453336"/>
            <a:ext cx="15827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2016-06-30	</a:t>
            </a:r>
            <a:r>
              <a:rPr lang="fr-CH" sz="1000" dirty="0" err="1" smtClean="0">
                <a:solidFill>
                  <a:srgbClr val="595959"/>
                </a:solidFill>
              </a:rPr>
              <a:t>R.Leuxe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3376814" y="6453336"/>
            <a:ext cx="23903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CH" sz="1000" dirty="0" smtClean="0">
                <a:solidFill>
                  <a:srgbClr val="595959"/>
                </a:solidFill>
              </a:rPr>
              <a:t>23th CATIA FORUM – EDMS</a:t>
            </a:r>
            <a:r>
              <a:rPr lang="fr-CH" sz="1000" baseline="0" dirty="0" smtClean="0">
                <a:solidFill>
                  <a:srgbClr val="595959"/>
                </a:solidFill>
              </a:rPr>
              <a:t> 1703130</a:t>
            </a:r>
            <a:endParaRPr lang="fr-FR" sz="1000" dirty="0" smtClean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3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ndara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ndara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ndara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ndara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g"/><Relationship Id="rId4" Type="http://schemas.openxmlformats.org/officeDocument/2006/relationships/hyperlink" Target="https://edms.cern.ch/ui/file/1523541/LAST_RELEASED/1523541.pdf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catia-catalogs@cern.ch?subject=New%20CATIA%20material%20to%20add%20to%20catalo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Catia-catalogs@cern.ch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 bwMode="auto">
          <a:xfrm>
            <a:off x="764303" y="2069113"/>
            <a:ext cx="7772400" cy="165690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CH" sz="4000" dirty="0" smtClean="0"/>
              <a:t>Updates on</a:t>
            </a:r>
            <a:br>
              <a:rPr lang="fr-CH" sz="4000" dirty="0" smtClean="0"/>
            </a:br>
            <a:r>
              <a:rPr lang="fr-CH" sz="4000" dirty="0" err="1" smtClean="0"/>
              <a:t>screws</a:t>
            </a:r>
            <a:r>
              <a:rPr lang="fr-CH" sz="4000" dirty="0" smtClean="0"/>
              <a:t> + </a:t>
            </a:r>
            <a:r>
              <a:rPr lang="fr-CH" sz="4000" dirty="0" err="1" smtClean="0"/>
              <a:t>materials</a:t>
            </a:r>
            <a:r>
              <a:rPr lang="fr-CH" sz="4000" dirty="0" smtClean="0"/>
              <a:t/>
            </a:r>
            <a:br>
              <a:rPr lang="fr-CH" sz="4000" dirty="0" smtClean="0"/>
            </a:br>
            <a:endParaRPr lang="fr-FR" sz="4000" dirty="0" smtClean="0"/>
          </a:p>
        </p:txBody>
      </p:sp>
      <p:pic>
        <p:nvPicPr>
          <p:cNvPr id="1026" name="Picture 2" descr="G:\Services\MechanicalCAD\Catia\Leuxe\GIC\Catalogues CATIA\Presentations Reunions\Images Catalogues\Tubes Inox 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3911862"/>
            <a:ext cx="1524000" cy="152400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perspectiveContrastingLeftFacing">
              <a:rot lat="510600" lon="20564596" rev="21582146"/>
            </a:camera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575899"/>
            <a:ext cx="1872208" cy="187220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perspectiveContrastingLeftFacing">
              <a:rot lat="510600" lon="20564596" rev="21582146"/>
            </a:camera>
            <a:lightRig rig="threePt" dir="t"/>
          </a:scene3d>
          <a:sp3d>
            <a:bevelT w="165100" prst="coolSlant"/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2" y="3911862"/>
            <a:ext cx="2773792" cy="1944216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perspectiveContrastingLeftFacing">
              <a:rot lat="600000" lon="1200000" rev="21386789"/>
            </a:camera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059832" y="5688065"/>
            <a:ext cx="4320480" cy="461665"/>
          </a:xfrm>
          <a:prstGeom prst="rect">
            <a:avLst/>
          </a:prstGeom>
          <a:solidFill>
            <a:srgbClr val="FFFFCC">
              <a:alpha val="92000"/>
            </a:srgb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91000" dir="5400000" sy="-100000" algn="bl" rotWithShape="0"/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3D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threaded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length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= 29.32mm (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according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ISO)</a:t>
            </a:r>
          </a:p>
          <a:p>
            <a:pPr algn="ctr">
              <a:defRPr/>
            </a:pP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Instead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30mm </a:t>
            </a:r>
            <a:endParaRPr lang="fr-FR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1791296" y="2060848"/>
            <a:ext cx="7344816" cy="6480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fr-CH" kern="0" dirty="0" smtClean="0">
                <a:solidFill>
                  <a:schemeClr val="bg1"/>
                </a:solidFill>
              </a:rPr>
              <a:t>Limitation:</a:t>
            </a:r>
          </a:p>
          <a:p>
            <a:pPr>
              <a:buFont typeface="Wingdings" panose="05000000000000000000" pitchFamily="2" charset="2"/>
              <a:buChar char="ü"/>
            </a:pPr>
            <a:endParaRPr lang="fr-CH" kern="0" dirty="0" smtClean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996952"/>
            <a:ext cx="6419628" cy="240308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203848" y="3444731"/>
            <a:ext cx="278853" cy="1296144"/>
          </a:xfrm>
          <a:prstGeom prst="ellipse">
            <a:avLst/>
          </a:prstGeom>
          <a:noFill/>
          <a:ln w="3810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3254392" y="2479063"/>
            <a:ext cx="4860000" cy="1316676"/>
            <a:chOff x="3326400" y="2391324"/>
            <a:chExt cx="4860000" cy="1316676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3326400" y="2708920"/>
              <a:ext cx="0" cy="540000"/>
            </a:xfrm>
            <a:prstGeom prst="line">
              <a:avLst/>
            </a:prstGeom>
            <a:ln w="12700">
              <a:solidFill>
                <a:srgbClr val="70FF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326400" y="2780928"/>
              <a:ext cx="4860000" cy="0"/>
            </a:xfrm>
            <a:prstGeom prst="straightConnector1">
              <a:avLst/>
            </a:prstGeom>
            <a:ln w="19050">
              <a:solidFill>
                <a:srgbClr val="70FFFE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179200" y="2700000"/>
              <a:ext cx="0" cy="1008000"/>
            </a:xfrm>
            <a:prstGeom prst="line">
              <a:avLst/>
            </a:prstGeom>
            <a:ln w="12700">
              <a:solidFill>
                <a:srgbClr val="70FF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148064" y="2391324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70FFFE"/>
                  </a:solidFill>
                </a:rPr>
                <a:t>30 mm</a:t>
              </a:r>
              <a:endParaRPr lang="fr-FR" dirty="0">
                <a:solidFill>
                  <a:srgbClr val="70FFFE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283968" y="4869160"/>
            <a:ext cx="223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Example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: M6x30 A4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9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/>
          <p:cNvSpPr txBox="1">
            <a:spLocks/>
          </p:cNvSpPr>
          <p:nvPr/>
        </p:nvSpPr>
        <p:spPr>
          <a:xfrm>
            <a:off x="1439652" y="2137015"/>
            <a:ext cx="7452828" cy="410029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14400" lvl="1" indent="-514350">
              <a:buFont typeface="Wingdings" pitchFamily="2" charset="2"/>
              <a:buChar char="ü"/>
            </a:pPr>
            <a:r>
              <a:rPr lang="fr-CH" sz="3200" dirty="0" smtClean="0">
                <a:solidFill>
                  <a:srgbClr val="F2F2F2"/>
                </a:solidFill>
              </a:rPr>
              <a:t>31 new </a:t>
            </a:r>
            <a:r>
              <a:rPr lang="fr-CH" sz="3200" dirty="0" err="1" smtClean="0">
                <a:solidFill>
                  <a:srgbClr val="F2F2F2"/>
                </a:solidFill>
              </a:rPr>
              <a:t>materials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added</a:t>
            </a:r>
            <a:r>
              <a:rPr lang="fr-CH" sz="3200" dirty="0" smtClean="0">
                <a:solidFill>
                  <a:srgbClr val="F2F2F2"/>
                </a:solidFill>
              </a:rPr>
              <a:t> in 10 </a:t>
            </a:r>
            <a:r>
              <a:rPr lang="fr-CH" sz="3200" dirty="0" err="1" smtClean="0">
                <a:solidFill>
                  <a:srgbClr val="F2F2F2"/>
                </a:solidFill>
              </a:rPr>
              <a:t>monthes</a:t>
            </a:r>
            <a:endParaRPr lang="fr-CH" sz="32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r>
              <a:rPr lang="fr-CH" sz="3200" dirty="0" err="1" smtClean="0">
                <a:solidFill>
                  <a:srgbClr val="F2F2F2"/>
                </a:solidFill>
              </a:rPr>
              <a:t>Steels</a:t>
            </a:r>
            <a:r>
              <a:rPr lang="fr-CH" sz="3200" dirty="0" smtClean="0">
                <a:solidFill>
                  <a:srgbClr val="F2F2F2"/>
                </a:solidFill>
              </a:rPr>
              <a:t>, Copper </a:t>
            </a:r>
            <a:r>
              <a:rPr lang="fr-CH" sz="3200" dirty="0" err="1" smtClean="0">
                <a:solidFill>
                  <a:srgbClr val="F2F2F2"/>
                </a:solidFill>
              </a:rPr>
              <a:t>Alloys</a:t>
            </a:r>
            <a:r>
              <a:rPr lang="fr-CH" sz="3200" dirty="0" smtClean="0">
                <a:solidFill>
                  <a:srgbClr val="F2F2F2"/>
                </a:solidFill>
              </a:rPr>
              <a:t>, Bronze, </a:t>
            </a:r>
            <a:r>
              <a:rPr lang="fr-CH" sz="3200" dirty="0" err="1" smtClean="0">
                <a:solidFill>
                  <a:srgbClr val="F2F2F2"/>
                </a:solidFill>
              </a:rPr>
              <a:t>Brass</a:t>
            </a:r>
            <a:r>
              <a:rPr lang="fr-CH" sz="3200" dirty="0" smtClean="0">
                <a:solidFill>
                  <a:srgbClr val="F2F2F2"/>
                </a:solidFill>
              </a:rPr>
              <a:t>, Aluminium </a:t>
            </a:r>
            <a:r>
              <a:rPr lang="fr-CH" sz="3200" dirty="0" err="1" smtClean="0">
                <a:solidFill>
                  <a:srgbClr val="F2F2F2"/>
                </a:solidFill>
              </a:rPr>
              <a:t>Alloys</a:t>
            </a:r>
            <a:r>
              <a:rPr lang="fr-CH" sz="3200" dirty="0" smtClean="0">
                <a:solidFill>
                  <a:srgbClr val="F2F2F2"/>
                </a:solidFill>
              </a:rPr>
              <a:t>, Standard Parts </a:t>
            </a:r>
            <a:r>
              <a:rPr lang="fr-CH" sz="3200" dirty="0" err="1" smtClean="0">
                <a:solidFill>
                  <a:srgbClr val="F2F2F2"/>
                </a:solidFill>
              </a:rPr>
              <a:t>Material</a:t>
            </a:r>
            <a:r>
              <a:rPr lang="fr-CH" sz="3200" dirty="0" smtClean="0">
                <a:solidFill>
                  <a:srgbClr val="F2F2F2"/>
                </a:solidFill>
              </a:rPr>
              <a:t>, </a:t>
            </a:r>
            <a:r>
              <a:rPr lang="fr-CH" sz="3200" dirty="0" err="1" smtClean="0">
                <a:solidFill>
                  <a:srgbClr val="70FFFE"/>
                </a:solidFill>
              </a:rPr>
              <a:t>Other</a:t>
            </a:r>
            <a:r>
              <a:rPr lang="fr-CH" sz="3200" dirty="0" smtClean="0">
                <a:solidFill>
                  <a:srgbClr val="70FFFE"/>
                </a:solidFill>
              </a:rPr>
              <a:t> </a:t>
            </a:r>
            <a:r>
              <a:rPr lang="fr-CH" sz="3200" dirty="0" err="1" smtClean="0">
                <a:solidFill>
                  <a:srgbClr val="70FFFE"/>
                </a:solidFill>
              </a:rPr>
              <a:t>Metals</a:t>
            </a:r>
            <a:r>
              <a:rPr lang="fr-CH" sz="3200" dirty="0" smtClean="0">
                <a:solidFill>
                  <a:srgbClr val="F2F2F2"/>
                </a:solidFill>
              </a:rPr>
              <a:t>, </a:t>
            </a:r>
            <a:r>
              <a:rPr lang="fr-CH" sz="3200" dirty="0" err="1" smtClean="0">
                <a:solidFill>
                  <a:srgbClr val="F2F2F2"/>
                </a:solidFill>
              </a:rPr>
              <a:t>Ceramics</a:t>
            </a:r>
            <a:r>
              <a:rPr lang="fr-CH" sz="3200" dirty="0" smtClean="0">
                <a:solidFill>
                  <a:srgbClr val="F2F2F2"/>
                </a:solidFill>
              </a:rPr>
              <a:t>, Composites, </a:t>
            </a:r>
            <a:r>
              <a:rPr lang="fr-CH" sz="3200" dirty="0" err="1" smtClean="0">
                <a:solidFill>
                  <a:srgbClr val="70FFFE"/>
                </a:solidFill>
              </a:rPr>
              <a:t>Polymers</a:t>
            </a:r>
            <a:r>
              <a:rPr lang="fr-CH" sz="3200" dirty="0" smtClean="0">
                <a:solidFill>
                  <a:srgbClr val="F2F2F2"/>
                </a:solidFill>
              </a:rPr>
              <a:t>, Civil Engineering, </a:t>
            </a:r>
            <a:r>
              <a:rPr lang="fr-CH" sz="3200" dirty="0" err="1" smtClean="0">
                <a:solidFill>
                  <a:srgbClr val="F2F2F2"/>
                </a:solidFill>
              </a:rPr>
              <a:t>Other</a:t>
            </a:r>
            <a:endParaRPr lang="fr-CH" sz="32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endParaRPr lang="fr-CH" sz="32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endParaRPr lang="fr-CH" sz="2500" dirty="0">
              <a:solidFill>
                <a:srgbClr val="F2F2F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/>
          <p:cNvSpPr txBox="1">
            <a:spLocks/>
          </p:cNvSpPr>
          <p:nvPr/>
        </p:nvSpPr>
        <p:spPr>
          <a:xfrm>
            <a:off x="1475656" y="1628800"/>
            <a:ext cx="7452828" cy="47773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14400" lvl="1" indent="-514350">
              <a:buFont typeface="Wingdings" pitchFamily="2" charset="2"/>
              <a:buChar char="ü"/>
            </a:pPr>
            <a:r>
              <a:rPr lang="fr-CH" dirty="0" err="1" smtClean="0">
                <a:solidFill>
                  <a:srgbClr val="F2F2F2"/>
                </a:solidFill>
              </a:rPr>
              <a:t>Steel</a:t>
            </a:r>
            <a:r>
              <a:rPr lang="fr-CH" dirty="0" smtClean="0">
                <a:solidFill>
                  <a:srgbClr val="F2F2F2"/>
                </a:solidFill>
              </a:rPr>
              <a:t> YUS 130S (LHC </a:t>
            </a:r>
            <a:r>
              <a:rPr lang="fr-CH" dirty="0" err="1" smtClean="0">
                <a:solidFill>
                  <a:srgbClr val="F2F2F2"/>
                </a:solidFill>
              </a:rPr>
              <a:t>dipole</a:t>
            </a:r>
            <a:r>
              <a:rPr lang="fr-CH" dirty="0" smtClean="0">
                <a:solidFill>
                  <a:srgbClr val="F2F2F2"/>
                </a:solidFill>
              </a:rPr>
              <a:t> </a:t>
            </a:r>
            <a:r>
              <a:rPr lang="fr-CH" dirty="0" err="1" smtClean="0">
                <a:solidFill>
                  <a:srgbClr val="F2F2F2"/>
                </a:solidFill>
              </a:rPr>
              <a:t>collar</a:t>
            </a:r>
            <a:r>
              <a:rPr lang="fr-CH" dirty="0" smtClean="0">
                <a:solidFill>
                  <a:srgbClr val="F2F2F2"/>
                </a:solidFill>
              </a:rPr>
              <a:t>)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fr-CH" dirty="0" smtClean="0">
                <a:solidFill>
                  <a:srgbClr val="F2F2F2"/>
                </a:solidFill>
              </a:rPr>
              <a:t>Bronze C91700 (CuSn12)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fr-CH" dirty="0" smtClean="0">
                <a:solidFill>
                  <a:srgbClr val="F2F2F2"/>
                </a:solidFill>
              </a:rPr>
              <a:t>Alu EN AW-2024 (T4)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fr-CH" dirty="0">
                <a:solidFill>
                  <a:srgbClr val="F2F2F2"/>
                </a:solidFill>
              </a:rPr>
              <a:t>St. </a:t>
            </a:r>
            <a:r>
              <a:rPr lang="fr-CH" dirty="0" err="1">
                <a:solidFill>
                  <a:srgbClr val="F2F2F2"/>
                </a:solidFill>
              </a:rPr>
              <a:t>Steel</a:t>
            </a:r>
            <a:r>
              <a:rPr lang="fr-CH" dirty="0">
                <a:solidFill>
                  <a:srgbClr val="F2F2F2"/>
                </a:solidFill>
              </a:rPr>
              <a:t> A4 </a:t>
            </a:r>
            <a:r>
              <a:rPr lang="fr-CH" dirty="0" smtClean="0">
                <a:solidFill>
                  <a:srgbClr val="F2F2F2"/>
                </a:solidFill>
              </a:rPr>
              <a:t>BUMAX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fr-CH" dirty="0" err="1">
                <a:solidFill>
                  <a:srgbClr val="F2F2F2"/>
                </a:solidFill>
              </a:rPr>
              <a:t>Titanium</a:t>
            </a:r>
            <a:r>
              <a:rPr lang="fr-CH" dirty="0">
                <a:solidFill>
                  <a:srgbClr val="F2F2F2"/>
                </a:solidFill>
              </a:rPr>
              <a:t> </a:t>
            </a:r>
            <a:r>
              <a:rPr lang="fr-CH" dirty="0" smtClean="0">
                <a:solidFill>
                  <a:srgbClr val="F2F2F2"/>
                </a:solidFill>
              </a:rPr>
              <a:t>Gr.2, Gr.5, Gr.6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fr-CH" dirty="0">
                <a:solidFill>
                  <a:srgbClr val="F2F2F2"/>
                </a:solidFill>
              </a:rPr>
              <a:t>Inconel X-718® EN </a:t>
            </a:r>
            <a:r>
              <a:rPr lang="fr-CH" dirty="0" smtClean="0">
                <a:solidFill>
                  <a:srgbClr val="F2F2F2"/>
                </a:solidFill>
              </a:rPr>
              <a:t>2.4668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fr-CH" dirty="0" smtClean="0">
                <a:solidFill>
                  <a:srgbClr val="F2F2F2"/>
                </a:solidFill>
              </a:rPr>
              <a:t>Niobiums (EDMS </a:t>
            </a:r>
            <a:r>
              <a:rPr lang="fr-CH" dirty="0" err="1" smtClean="0">
                <a:solidFill>
                  <a:srgbClr val="F2F2F2"/>
                </a:solidFill>
              </a:rPr>
              <a:t>spec</a:t>
            </a:r>
            <a:r>
              <a:rPr lang="fr-CH" dirty="0" smtClean="0">
                <a:solidFill>
                  <a:srgbClr val="F2F2F2"/>
                </a:solidFill>
              </a:rPr>
              <a:t>)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fr-CH" dirty="0" err="1" smtClean="0">
                <a:solidFill>
                  <a:srgbClr val="F2F2F2"/>
                </a:solidFill>
              </a:rPr>
              <a:t>Accura</a:t>
            </a:r>
            <a:r>
              <a:rPr lang="fr-CH" dirty="0" smtClean="0">
                <a:solidFill>
                  <a:srgbClr val="F2F2F2"/>
                </a:solidFill>
              </a:rPr>
              <a:t> (CERN 3D printing)</a:t>
            </a:r>
          </a:p>
          <a:p>
            <a:pPr marL="914400" lvl="1" indent="-514350">
              <a:buFont typeface="Wingdings" pitchFamily="2" charset="2"/>
              <a:buChar char="ü"/>
            </a:pPr>
            <a:r>
              <a:rPr lang="en-GB" dirty="0">
                <a:solidFill>
                  <a:srgbClr val="70FFFE"/>
                </a:solidFill>
              </a:rPr>
              <a:t>St. Steel EN 1.4404 or 1.4435 (316L)</a:t>
            </a:r>
            <a:endParaRPr lang="fr-CH" dirty="0" smtClean="0">
              <a:solidFill>
                <a:srgbClr val="70FFFE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endParaRPr lang="fr-CH" dirty="0" smtClean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endParaRPr lang="fr-CH" dirty="0" smtClean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endParaRPr lang="fr-CH" dirty="0" smtClean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endParaRPr lang="fr-CH" dirty="0">
              <a:solidFill>
                <a:srgbClr val="F2F2F2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948264" y="2348880"/>
            <a:ext cx="1877283" cy="3022548"/>
            <a:chOff x="6732240" y="3068960"/>
            <a:chExt cx="1877283" cy="302254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474"/>
            <a:stretch/>
          </p:blipFill>
          <p:spPr>
            <a:xfrm>
              <a:off x="6804248" y="3068960"/>
              <a:ext cx="1805275" cy="3022548"/>
            </a:xfrm>
            <a:prstGeom prst="rect">
              <a:avLst/>
            </a:prstGeom>
            <a:solidFill>
              <a:srgbClr val="8BE1FF">
                <a:alpha val="82000"/>
              </a:srgbClr>
            </a:soli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</p:pic>
        <p:sp>
          <p:nvSpPr>
            <p:cNvPr id="4" name="Rounded Rectangle 3"/>
            <p:cNvSpPr/>
            <p:nvPr/>
          </p:nvSpPr>
          <p:spPr>
            <a:xfrm>
              <a:off x="6732240" y="3581618"/>
              <a:ext cx="1296144" cy="723899"/>
            </a:xfrm>
            <a:prstGeom prst="roundRect">
              <a:avLst/>
            </a:prstGeom>
            <a:noFill/>
            <a:ln cap="flat">
              <a:solidFill>
                <a:srgbClr val="70FFFE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4723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 txBox="1">
            <a:spLocks/>
          </p:cNvSpPr>
          <p:nvPr/>
        </p:nvSpPr>
        <p:spPr>
          <a:xfrm>
            <a:off x="1475656" y="2780928"/>
            <a:ext cx="7488832" cy="273630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14400" lvl="1" indent="-514350">
              <a:buFont typeface="Wingdings" pitchFamily="2" charset="2"/>
              <a:buChar char="ü"/>
            </a:pPr>
            <a:r>
              <a:rPr lang="fr-CH" sz="3200" dirty="0" smtClean="0">
                <a:solidFill>
                  <a:srgbClr val="F2F2F2"/>
                </a:solidFill>
              </a:rPr>
              <a:t>How to </a:t>
            </a:r>
            <a:r>
              <a:rPr lang="fr-CH" sz="3200" dirty="0" err="1" smtClean="0">
                <a:solidFill>
                  <a:srgbClr val="F2F2F2"/>
                </a:solidFill>
              </a:rPr>
              <a:t>apply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material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properly</a:t>
            </a:r>
            <a:endParaRPr lang="fr-CH" sz="32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endParaRPr lang="fr-CH" sz="32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endParaRPr lang="fr-CH" sz="3200" dirty="0">
              <a:solidFill>
                <a:srgbClr val="F2F2F2"/>
              </a:solidFill>
            </a:endParaRPr>
          </a:p>
          <a:p>
            <a:pPr marL="914400" lvl="1" indent="-514350">
              <a:buFont typeface="Wingdings" pitchFamily="2" charset="2"/>
              <a:buChar char="ü"/>
            </a:pPr>
            <a:r>
              <a:rPr lang="fr-CH" sz="3200" dirty="0" smtClean="0">
                <a:solidFill>
                  <a:srgbClr val="F2F2F2"/>
                </a:solidFill>
              </a:rPr>
              <a:t>How to </a:t>
            </a:r>
            <a:r>
              <a:rPr lang="fr-CH" sz="3200" dirty="0" err="1" smtClean="0">
                <a:solidFill>
                  <a:srgbClr val="F2F2F2"/>
                </a:solidFill>
              </a:rPr>
              <a:t>add</a:t>
            </a:r>
            <a:r>
              <a:rPr lang="fr-CH" sz="3200" dirty="0" smtClean="0">
                <a:solidFill>
                  <a:srgbClr val="F2F2F2"/>
                </a:solidFill>
              </a:rPr>
              <a:t> new </a:t>
            </a:r>
            <a:r>
              <a:rPr lang="fr-CH" sz="3200" dirty="0" err="1" smtClean="0">
                <a:solidFill>
                  <a:srgbClr val="F2F2F2"/>
                </a:solidFill>
              </a:rPr>
              <a:t>material</a:t>
            </a:r>
            <a:r>
              <a:rPr lang="fr-CH" sz="3200" dirty="0" smtClean="0">
                <a:solidFill>
                  <a:srgbClr val="F2F2F2"/>
                </a:solidFill>
              </a:rPr>
              <a:t> in </a:t>
            </a:r>
            <a:r>
              <a:rPr lang="fr-CH" sz="3200" dirty="0" err="1" smtClean="0">
                <a:solidFill>
                  <a:srgbClr val="F2F2F2"/>
                </a:solidFill>
              </a:rPr>
              <a:t>catalog</a:t>
            </a:r>
            <a:endParaRPr lang="fr-CH" sz="3200" dirty="0" smtClean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 txBox="1">
            <a:spLocks/>
          </p:cNvSpPr>
          <p:nvPr/>
        </p:nvSpPr>
        <p:spPr>
          <a:xfrm>
            <a:off x="1475656" y="1844824"/>
            <a:ext cx="7488832" cy="6480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fr-CH" sz="3200" dirty="0" smtClean="0">
                <a:solidFill>
                  <a:srgbClr val="F2F2F2"/>
                </a:solidFill>
              </a:rPr>
              <a:t>How to </a:t>
            </a:r>
            <a:r>
              <a:rPr lang="fr-CH" sz="3200" dirty="0" err="1" smtClean="0">
                <a:solidFill>
                  <a:srgbClr val="F2F2F2"/>
                </a:solidFill>
              </a:rPr>
              <a:t>apply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material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properly</a:t>
            </a:r>
            <a:r>
              <a:rPr lang="fr-CH" sz="3200" dirty="0" smtClean="0">
                <a:solidFill>
                  <a:srgbClr val="F2F2F2"/>
                </a:solidFill>
              </a:rPr>
              <a:t>?</a:t>
            </a:r>
          </a:p>
          <a:p>
            <a:pPr marL="400050" lvl="1" indent="0">
              <a:buNone/>
            </a:pPr>
            <a:endParaRPr lang="fr-CH" dirty="0" smtClean="0">
              <a:solidFill>
                <a:srgbClr val="F2F2F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91"/>
          <a:stretch/>
        </p:blipFill>
        <p:spPr>
          <a:xfrm>
            <a:off x="6084168" y="2492896"/>
            <a:ext cx="2736304" cy="3911672"/>
          </a:xfrm>
          <a:prstGeom prst="rect">
            <a:avLst/>
          </a:prstGeom>
        </p:spPr>
      </p:pic>
      <p:sp>
        <p:nvSpPr>
          <p:cNvPr id="8" name="Text Placeholder 1"/>
          <p:cNvSpPr txBox="1">
            <a:spLocks/>
          </p:cNvSpPr>
          <p:nvPr/>
        </p:nvSpPr>
        <p:spPr>
          <a:xfrm>
            <a:off x="1349896" y="2597225"/>
            <a:ext cx="4302224" cy="39281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Open </a:t>
            </a:r>
            <a:r>
              <a:rPr lang="fr-CH" sz="2400" dirty="0" err="1" smtClean="0">
                <a:solidFill>
                  <a:srgbClr val="F2F2F2"/>
                </a:solidFill>
              </a:rPr>
              <a:t>your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CATPart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Click on the </a:t>
            </a:r>
            <a:r>
              <a:rPr lang="fr-CH" sz="2400" dirty="0" err="1" smtClean="0">
                <a:solidFill>
                  <a:srgbClr val="F2F2F2"/>
                </a:solidFill>
              </a:rPr>
              <a:t>tree</a:t>
            </a:r>
            <a:r>
              <a:rPr lang="fr-CH" sz="2400" dirty="0" smtClean="0">
                <a:solidFill>
                  <a:srgbClr val="F2F2F2"/>
                </a:solidFill>
              </a:rPr>
              <a:t> top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err="1" smtClean="0">
                <a:solidFill>
                  <a:srgbClr val="F2F2F2"/>
                </a:solidFill>
              </a:rPr>
              <a:t>Launch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Material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Catalog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err="1" smtClean="0">
                <a:solidFill>
                  <a:srgbClr val="F2F2F2"/>
                </a:solidFill>
              </a:rPr>
              <a:t>Browse</a:t>
            </a:r>
            <a:r>
              <a:rPr lang="fr-CH" sz="2400" dirty="0" smtClean="0">
                <a:solidFill>
                  <a:srgbClr val="F2F2F2"/>
                </a:solidFill>
              </a:rPr>
              <a:t> in </a:t>
            </a:r>
            <a:r>
              <a:rPr lang="fr-CH" sz="2400" dirty="0" err="1" smtClean="0">
                <a:solidFill>
                  <a:srgbClr val="F2F2F2"/>
                </a:solidFill>
              </a:rPr>
              <a:t>desired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family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Select the </a:t>
            </a:r>
            <a:r>
              <a:rPr lang="fr-CH" sz="2400" dirty="0" err="1" smtClean="0">
                <a:solidFill>
                  <a:srgbClr val="F2F2F2"/>
                </a:solidFill>
              </a:rPr>
              <a:t>material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you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need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Click OK </a:t>
            </a:r>
            <a:r>
              <a:rPr lang="fr-CH" sz="2400" dirty="0" err="1" smtClean="0">
                <a:solidFill>
                  <a:srgbClr val="F2F2F2"/>
                </a:solidFill>
              </a:rPr>
              <a:t>button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err="1" smtClean="0">
                <a:solidFill>
                  <a:srgbClr val="F2F2F2"/>
                </a:solidFill>
              </a:rPr>
              <a:t>Smarteam</a:t>
            </a:r>
            <a:r>
              <a:rPr lang="fr-CH" sz="2400" dirty="0" smtClean="0">
                <a:solidFill>
                  <a:srgbClr val="F2F2F2"/>
                </a:solidFill>
              </a:rPr>
              <a:t> Save</a:t>
            </a:r>
            <a:endParaRPr lang="fr-CH" sz="2400" dirty="0">
              <a:solidFill>
                <a:srgbClr val="F2F2F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069" y="6264744"/>
            <a:ext cx="432048" cy="432048"/>
          </a:xfrm>
          <a:prstGeom prst="rect">
            <a:avLst/>
          </a:prstGeom>
          <a:ln w="22225">
            <a:solidFill>
              <a:srgbClr val="70FFFE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539268" y="276132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70FFFE"/>
                </a:solidFill>
              </a:rPr>
              <a:t>2</a:t>
            </a:r>
            <a:endParaRPr lang="fr-FR" dirty="0">
              <a:solidFill>
                <a:srgbClr val="70FFF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85293" y="60352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70FFFE"/>
                </a:solidFill>
              </a:rPr>
              <a:t>3</a:t>
            </a:r>
            <a:endParaRPr lang="fr-FR" dirty="0">
              <a:solidFill>
                <a:srgbClr val="70FFF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00664" y="424339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70FFFE"/>
                </a:solidFill>
              </a:rPr>
              <a:t>4</a:t>
            </a:r>
            <a:endParaRPr lang="fr-FR" dirty="0">
              <a:solidFill>
                <a:srgbClr val="70FFF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00664" y="47251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70FFFE"/>
                </a:solidFill>
              </a:rPr>
              <a:t>5</a:t>
            </a:r>
            <a:endParaRPr lang="fr-FR" dirty="0">
              <a:solidFill>
                <a:srgbClr val="70FFF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32712" y="58954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70FFFE"/>
                </a:solidFill>
              </a:rPr>
              <a:t>6</a:t>
            </a:r>
            <a:endParaRPr lang="fr-FR" dirty="0">
              <a:solidFill>
                <a:srgbClr val="70FFF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72387" y="36450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70FFFE"/>
                </a:solidFill>
              </a:rPr>
              <a:t>7</a:t>
            </a:r>
            <a:endParaRPr lang="fr-FR" dirty="0">
              <a:solidFill>
                <a:srgbClr val="70FFFE"/>
              </a:solidFill>
            </a:endParaRPr>
          </a:p>
        </p:txBody>
      </p:sp>
      <p:sp>
        <p:nvSpPr>
          <p:cNvPr id="16" name="Text Placeholder 1"/>
          <p:cNvSpPr txBox="1">
            <a:spLocks/>
          </p:cNvSpPr>
          <p:nvPr/>
        </p:nvSpPr>
        <p:spPr>
          <a:xfrm>
            <a:off x="4499992" y="5157192"/>
            <a:ext cx="1440160" cy="64129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fr-CH" sz="3600" dirty="0" smtClean="0">
                <a:solidFill>
                  <a:srgbClr val="F2F2F2"/>
                </a:solidFill>
                <a:hlinkClick r:id="rId4"/>
              </a:rPr>
              <a:t>FAQ</a:t>
            </a:r>
            <a:endParaRPr lang="fr-CH" sz="3600" dirty="0" smtClean="0">
              <a:solidFill>
                <a:srgbClr val="F2F2F2"/>
              </a:solidFill>
            </a:endParaRPr>
          </a:p>
          <a:p>
            <a:pPr marL="400050" lvl="1" indent="0">
              <a:buNone/>
            </a:pPr>
            <a:endParaRPr lang="fr-CH" sz="3600" dirty="0">
              <a:solidFill>
                <a:srgbClr val="F2F2F2"/>
              </a:solidFill>
            </a:endParaRPr>
          </a:p>
        </p:txBody>
      </p:sp>
      <p:sp>
        <p:nvSpPr>
          <p:cNvPr id="17" name="Text Placeholder 1"/>
          <p:cNvSpPr>
            <a:spLocks/>
          </p:cNvSpPr>
          <p:nvPr/>
        </p:nvSpPr>
        <p:spPr bwMode="auto">
          <a:xfrm rot="21419524">
            <a:off x="3556224" y="5849245"/>
            <a:ext cx="3750935" cy="461667"/>
          </a:xfrm>
          <a:prstGeom prst="rect">
            <a:avLst/>
          </a:prstGeom>
          <a:solidFill>
            <a:srgbClr val="FFFF00">
              <a:alpha val="61000"/>
            </a:srgbClr>
          </a:solidFill>
          <a:ln w="158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 anchorCtr="0"/>
          <a:lstStyle/>
          <a:p>
            <a:pPr algn="ctr" eaLnBrk="0" hangingPunct="0">
              <a:spcBef>
                <a:spcPct val="20000"/>
              </a:spcBef>
            </a:pPr>
            <a:r>
              <a:rPr lang="fr-CH" b="1" dirty="0" smtClean="0">
                <a:solidFill>
                  <a:srgbClr val="FF0000"/>
                </a:solidFill>
                <a:latin typeface="Candara" pitchFamily="34" charset="0"/>
              </a:rPr>
              <a:t>!!! NEVER SELECT «Link To File» !!!</a:t>
            </a:r>
            <a:endParaRPr lang="fr-CH" b="1" dirty="0">
              <a:solidFill>
                <a:srgbClr val="FF0000"/>
              </a:solidFill>
              <a:latin typeface="Candar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8696" y="5672285"/>
            <a:ext cx="218687" cy="21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7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 txBox="1">
            <a:spLocks/>
          </p:cNvSpPr>
          <p:nvPr/>
        </p:nvSpPr>
        <p:spPr>
          <a:xfrm>
            <a:off x="1475656" y="1844824"/>
            <a:ext cx="7488832" cy="6480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fr-CH" sz="3200" dirty="0" smtClean="0">
                <a:solidFill>
                  <a:srgbClr val="F2F2F2"/>
                </a:solidFill>
              </a:rPr>
              <a:t>How to </a:t>
            </a:r>
            <a:r>
              <a:rPr lang="fr-CH" sz="3200" dirty="0" err="1" smtClean="0">
                <a:solidFill>
                  <a:srgbClr val="F2F2F2"/>
                </a:solidFill>
              </a:rPr>
              <a:t>add</a:t>
            </a:r>
            <a:r>
              <a:rPr lang="fr-CH" sz="3200" dirty="0" smtClean="0">
                <a:solidFill>
                  <a:srgbClr val="F2F2F2"/>
                </a:solidFill>
              </a:rPr>
              <a:t> new </a:t>
            </a:r>
            <a:r>
              <a:rPr lang="fr-CH" sz="3200" dirty="0" err="1" smtClean="0">
                <a:solidFill>
                  <a:srgbClr val="F2F2F2"/>
                </a:solidFill>
              </a:rPr>
              <a:t>material</a:t>
            </a:r>
            <a:r>
              <a:rPr lang="fr-CH" sz="3200" dirty="0" smtClean="0">
                <a:solidFill>
                  <a:srgbClr val="F2F2F2"/>
                </a:solidFill>
              </a:rPr>
              <a:t> in </a:t>
            </a:r>
            <a:r>
              <a:rPr lang="fr-CH" sz="3200" dirty="0" err="1" smtClean="0">
                <a:solidFill>
                  <a:srgbClr val="F2F2F2"/>
                </a:solidFill>
              </a:rPr>
              <a:t>catalog</a:t>
            </a:r>
            <a:r>
              <a:rPr lang="fr-CH" sz="3200" dirty="0" smtClean="0">
                <a:solidFill>
                  <a:srgbClr val="F2F2F2"/>
                </a:solidFill>
              </a:rPr>
              <a:t>?</a:t>
            </a:r>
          </a:p>
          <a:p>
            <a:pPr marL="400050" lvl="1" indent="0">
              <a:buNone/>
            </a:pPr>
            <a:endParaRPr lang="fr-CH" dirty="0" smtClean="0">
              <a:solidFill>
                <a:srgbClr val="F2F2F2"/>
              </a:solidFill>
            </a:endParaRPr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1835696" y="2597225"/>
            <a:ext cx="4302224" cy="39281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14400" lvl="1" indent="-514350">
              <a:buFont typeface="+mj-lt"/>
              <a:buAutoNum type="arabicPeriod"/>
            </a:pPr>
            <a:r>
              <a:rPr lang="fr-CH" sz="2400" dirty="0" err="1" smtClean="0">
                <a:solidFill>
                  <a:srgbClr val="F2F2F2"/>
                </a:solidFill>
              </a:rPr>
              <a:t>Define</a:t>
            </a:r>
            <a:r>
              <a:rPr lang="fr-CH" sz="2400" dirty="0" smtClean="0">
                <a:solidFill>
                  <a:srgbClr val="F2F2F2"/>
                </a:solidFill>
              </a:rPr>
              <a:t> the exact </a:t>
            </a:r>
            <a:r>
              <a:rPr lang="fr-CH" sz="2400" dirty="0" err="1" smtClean="0">
                <a:solidFill>
                  <a:srgbClr val="F2F2F2"/>
                </a:solidFill>
              </a:rPr>
              <a:t>name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err="1" smtClean="0">
                <a:solidFill>
                  <a:srgbClr val="F2F2F2"/>
                </a:solidFill>
              </a:rPr>
              <a:t>Collect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some</a:t>
            </a:r>
            <a:r>
              <a:rPr lang="fr-CH" sz="2400" dirty="0" smtClean="0">
                <a:solidFill>
                  <a:srgbClr val="F2F2F2"/>
                </a:solidFill>
              </a:rPr>
              <a:t> datas (</a:t>
            </a:r>
            <a:r>
              <a:rPr lang="fr-CH" sz="2400" dirty="0" err="1" smtClean="0">
                <a:solidFill>
                  <a:srgbClr val="F2F2F2"/>
                </a:solidFill>
              </a:rPr>
              <a:t>mechanical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properties</a:t>
            </a:r>
            <a:r>
              <a:rPr lang="fr-CH" sz="2400" dirty="0" smtClean="0">
                <a:solidFill>
                  <a:srgbClr val="F2F2F2"/>
                </a:solidFill>
              </a:rPr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err="1" smtClean="0">
                <a:solidFill>
                  <a:srgbClr val="F2F2F2"/>
                </a:solidFill>
              </a:rPr>
              <a:t>Send</a:t>
            </a:r>
            <a:r>
              <a:rPr lang="fr-CH" sz="2400" dirty="0" smtClean="0">
                <a:solidFill>
                  <a:srgbClr val="F2F2F2"/>
                </a:solidFill>
              </a:rPr>
              <a:t> a mail to:</a:t>
            </a:r>
          </a:p>
          <a:p>
            <a:pPr marL="914400" lvl="1" indent="-514350">
              <a:buFont typeface="+mj-lt"/>
              <a:buAutoNum type="arabicPeriod"/>
            </a:pPr>
            <a:endParaRPr lang="fr-CH" sz="2400" dirty="0" smtClean="0">
              <a:solidFill>
                <a:srgbClr val="F2F2F2"/>
              </a:solidFill>
            </a:endParaRPr>
          </a:p>
          <a:p>
            <a:pPr marL="400050" lvl="1" indent="0">
              <a:buNone/>
            </a:pPr>
            <a:r>
              <a:rPr lang="fr-CH" sz="2400" dirty="0" err="1">
                <a:solidFill>
                  <a:srgbClr val="F2F2F2"/>
                </a:solidFill>
              </a:rPr>
              <a:t>w</a:t>
            </a:r>
            <a:r>
              <a:rPr lang="fr-CH" sz="2400" dirty="0" err="1" smtClean="0">
                <a:solidFill>
                  <a:srgbClr val="F2F2F2"/>
                </a:solidFill>
              </a:rPr>
              <a:t>ith</a:t>
            </a:r>
            <a:r>
              <a:rPr lang="fr-CH" sz="2400" dirty="0" smtClean="0">
                <a:solidFill>
                  <a:srgbClr val="F2F2F2"/>
                </a:solidFill>
              </a:rPr>
              <a:t> all infos </a:t>
            </a:r>
            <a:r>
              <a:rPr lang="fr-CH" sz="2400" dirty="0" err="1" smtClean="0">
                <a:solidFill>
                  <a:srgbClr val="F2F2F2"/>
                </a:solidFill>
              </a:rPr>
              <a:t>you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found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 startAt="4"/>
            </a:pPr>
            <a:r>
              <a:rPr lang="fr-CH" sz="2400" dirty="0" err="1" smtClean="0">
                <a:solidFill>
                  <a:srgbClr val="F2F2F2"/>
                </a:solidFill>
              </a:rPr>
              <a:t>Wait</a:t>
            </a:r>
            <a:r>
              <a:rPr lang="fr-CH" sz="2400" dirty="0" smtClean="0">
                <a:solidFill>
                  <a:srgbClr val="F2F2F2"/>
                </a:solidFill>
              </a:rPr>
              <a:t>…</a:t>
            </a:r>
          </a:p>
          <a:p>
            <a:pPr marL="400050" lvl="1" indent="0">
              <a:buNone/>
            </a:pPr>
            <a:r>
              <a:rPr lang="fr-CH" sz="2400" dirty="0" smtClean="0">
                <a:solidFill>
                  <a:srgbClr val="F2F2F2"/>
                </a:solidFill>
              </a:rPr>
              <a:t>…few </a:t>
            </a:r>
            <a:r>
              <a:rPr lang="fr-CH" sz="2400" dirty="0" err="1" smtClean="0">
                <a:solidFill>
                  <a:srgbClr val="F2F2F2"/>
                </a:solidFill>
              </a:rPr>
              <a:t>days</a:t>
            </a:r>
            <a:r>
              <a:rPr lang="fr-CH" sz="2400" dirty="0" smtClean="0">
                <a:solidFill>
                  <a:srgbClr val="F2F2F2"/>
                </a:solidFill>
              </a:rPr>
              <a:t> to few </a:t>
            </a:r>
            <a:r>
              <a:rPr lang="fr-CH" sz="2400" dirty="0" err="1" smtClean="0">
                <a:solidFill>
                  <a:srgbClr val="F2F2F2"/>
                </a:solidFill>
              </a:rPr>
              <a:t>weeks</a:t>
            </a:r>
            <a:r>
              <a:rPr lang="fr-CH" sz="2400" dirty="0" smtClean="0">
                <a:solidFill>
                  <a:srgbClr val="F2F2F2"/>
                </a:solidFill>
              </a:rPr>
              <a:t>…</a:t>
            </a:r>
            <a:endParaRPr lang="fr-CH" sz="2400" dirty="0">
              <a:solidFill>
                <a:srgbClr val="F2F2F2"/>
              </a:solidFill>
            </a:endParaRPr>
          </a:p>
          <a:p>
            <a:pPr marL="400050" lvl="1" indent="0">
              <a:buNone/>
            </a:pPr>
            <a:endParaRPr lang="fr-CH" sz="2400" dirty="0" smtClean="0">
              <a:solidFill>
                <a:srgbClr val="F2F2F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4376619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Candara" panose="020E0502030303020204" pitchFamily="34" charset="0"/>
                <a:hlinkClick r:id="rId2"/>
              </a:rPr>
              <a:t>c</a:t>
            </a:r>
            <a:r>
              <a:rPr lang="fr-CH" dirty="0" smtClean="0">
                <a:latin typeface="Candara" panose="020E0502030303020204" pitchFamily="34" charset="0"/>
                <a:hlinkClick r:id="rId2"/>
              </a:rPr>
              <a:t>atia-catalogs@cern.ch</a:t>
            </a:r>
            <a:endParaRPr lang="fr-FR" dirty="0">
              <a:latin typeface="Candara" panose="020E0502030303020204" pitchFamily="34" charset="0"/>
            </a:endParaRPr>
          </a:p>
        </p:txBody>
      </p:sp>
      <p:sp>
        <p:nvSpPr>
          <p:cNvPr id="17" name="Text Placeholder 1"/>
          <p:cNvSpPr>
            <a:spLocks/>
          </p:cNvSpPr>
          <p:nvPr/>
        </p:nvSpPr>
        <p:spPr bwMode="auto">
          <a:xfrm rot="21419524">
            <a:off x="6455001" y="5135132"/>
            <a:ext cx="1915816" cy="461667"/>
          </a:xfrm>
          <a:prstGeom prst="rect">
            <a:avLst/>
          </a:prstGeom>
          <a:solidFill>
            <a:srgbClr val="FFFF00">
              <a:alpha val="61000"/>
            </a:srgbClr>
          </a:solidFill>
          <a:ln w="158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 anchorCtr="0"/>
          <a:lstStyle/>
          <a:p>
            <a:pPr algn="ctr" eaLnBrk="0" hangingPunct="0">
              <a:spcBef>
                <a:spcPct val="20000"/>
              </a:spcBef>
            </a:pPr>
            <a:r>
              <a:rPr lang="fr-CH" b="1" dirty="0" smtClean="0">
                <a:solidFill>
                  <a:srgbClr val="FF0000"/>
                </a:solidFill>
                <a:latin typeface="Candara" pitchFamily="34" charset="0"/>
              </a:rPr>
              <a:t>SPECIAL CASES</a:t>
            </a:r>
            <a:endParaRPr lang="fr-CH" b="1" dirty="0">
              <a:solidFill>
                <a:srgbClr val="FF000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7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1259632" y="1772817"/>
            <a:ext cx="7740352" cy="100811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14400" lvl="1" indent="-514350">
              <a:buFont typeface="Wingdings" pitchFamily="2" charset="2"/>
              <a:buChar char="ü"/>
            </a:pPr>
            <a:r>
              <a:rPr lang="fr-CH" dirty="0" err="1" smtClean="0">
                <a:solidFill>
                  <a:srgbClr val="F2F2F2"/>
                </a:solidFill>
              </a:rPr>
              <a:t>Sometimes</a:t>
            </a:r>
            <a:r>
              <a:rPr lang="fr-CH" dirty="0" smtClean="0">
                <a:solidFill>
                  <a:srgbClr val="F2F2F2"/>
                </a:solidFill>
              </a:rPr>
              <a:t> </a:t>
            </a:r>
            <a:r>
              <a:rPr lang="fr-CH" dirty="0" err="1" smtClean="0">
                <a:solidFill>
                  <a:srgbClr val="F2F2F2"/>
                </a:solidFill>
              </a:rPr>
              <a:t>you</a:t>
            </a:r>
            <a:r>
              <a:rPr lang="fr-CH" dirty="0" smtClean="0">
                <a:solidFill>
                  <a:srgbClr val="F2F2F2"/>
                </a:solidFill>
              </a:rPr>
              <a:t> </a:t>
            </a:r>
            <a:r>
              <a:rPr lang="fr-CH" dirty="0" err="1" smtClean="0">
                <a:solidFill>
                  <a:srgbClr val="F2F2F2"/>
                </a:solidFill>
              </a:rPr>
              <a:t>need</a:t>
            </a:r>
            <a:r>
              <a:rPr lang="fr-CH" dirty="0" smtClean="0">
                <a:solidFill>
                  <a:srgbClr val="F2F2F2"/>
                </a:solidFill>
              </a:rPr>
              <a:t> to </a:t>
            </a:r>
            <a:r>
              <a:rPr lang="fr-CH" dirty="0" err="1" smtClean="0">
                <a:solidFill>
                  <a:srgbClr val="F2F2F2"/>
                </a:solidFill>
              </a:rPr>
              <a:t>modify</a:t>
            </a:r>
            <a:r>
              <a:rPr lang="fr-CH" dirty="0" smtClean="0">
                <a:solidFill>
                  <a:srgbClr val="F2F2F2"/>
                </a:solidFill>
              </a:rPr>
              <a:t> </a:t>
            </a:r>
            <a:r>
              <a:rPr lang="fr-CH" dirty="0" err="1" smtClean="0">
                <a:solidFill>
                  <a:srgbClr val="F2F2F2"/>
                </a:solidFill>
              </a:rPr>
              <a:t>material</a:t>
            </a:r>
            <a:r>
              <a:rPr lang="fr-CH" dirty="0" smtClean="0">
                <a:solidFill>
                  <a:srgbClr val="F2F2F2"/>
                </a:solidFill>
              </a:rPr>
              <a:t> </a:t>
            </a:r>
            <a:r>
              <a:rPr lang="fr-CH" dirty="0" err="1" smtClean="0">
                <a:solidFill>
                  <a:srgbClr val="F2F2F2"/>
                </a:solidFill>
              </a:rPr>
              <a:t>density</a:t>
            </a:r>
            <a:r>
              <a:rPr lang="fr-CH" dirty="0" smtClean="0">
                <a:solidFill>
                  <a:srgbClr val="F2F2F2"/>
                </a:solidFill>
              </a:rPr>
              <a:t>:</a:t>
            </a:r>
          </a:p>
        </p:txBody>
      </p:sp>
      <p:sp>
        <p:nvSpPr>
          <p:cNvPr id="4" name="Text Placeholder 1"/>
          <p:cNvSpPr>
            <a:spLocks/>
          </p:cNvSpPr>
          <p:nvPr/>
        </p:nvSpPr>
        <p:spPr bwMode="auto">
          <a:xfrm rot="21419524">
            <a:off x="6481716" y="4214195"/>
            <a:ext cx="2500891" cy="727960"/>
          </a:xfrm>
          <a:prstGeom prst="rect">
            <a:avLst/>
          </a:prstGeom>
          <a:solidFill>
            <a:srgbClr val="FFFF00">
              <a:alpha val="61000"/>
            </a:srgbClr>
          </a:solidFill>
          <a:ln w="158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 anchorCtr="0"/>
          <a:lstStyle/>
          <a:p>
            <a:pPr algn="ctr" eaLnBrk="0" hangingPunct="0">
              <a:spcBef>
                <a:spcPct val="20000"/>
              </a:spcBef>
            </a:pPr>
            <a:r>
              <a:rPr lang="fr-CH" b="1" dirty="0" smtClean="0">
                <a:solidFill>
                  <a:srgbClr val="FF0000"/>
                </a:solidFill>
                <a:latin typeface="Candara" pitchFamily="34" charset="0"/>
              </a:rPr>
              <a:t>MUST BE DONE FOR EXCEPTIONNAL CASE</a:t>
            </a:r>
            <a:endParaRPr lang="fr-CH" b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1835696" y="2780928"/>
            <a:ext cx="6120680" cy="39281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Check </a:t>
            </a:r>
            <a:r>
              <a:rPr lang="fr-CH" sz="2400" dirty="0" err="1" smtClean="0">
                <a:solidFill>
                  <a:srgbClr val="F2F2F2"/>
                </a:solidFill>
              </a:rPr>
              <a:t>that</a:t>
            </a:r>
            <a:r>
              <a:rPr lang="fr-CH" sz="2400" dirty="0" smtClean="0">
                <a:solidFill>
                  <a:srgbClr val="F2F2F2"/>
                </a:solidFill>
              </a:rPr>
              <a:t> the </a:t>
            </a:r>
            <a:r>
              <a:rPr lang="fr-CH" sz="2400" dirty="0" err="1" smtClean="0">
                <a:solidFill>
                  <a:srgbClr val="F2F2F2"/>
                </a:solidFill>
              </a:rPr>
              <a:t>material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is</a:t>
            </a:r>
            <a:r>
              <a:rPr lang="fr-CH" sz="2400" dirty="0" smtClean="0">
                <a:solidFill>
                  <a:srgbClr val="F2F2F2"/>
                </a:solidFill>
              </a:rPr>
              <a:t> not </a:t>
            </a:r>
            <a:r>
              <a:rPr lang="fr-CH" sz="2400" dirty="0" err="1" smtClean="0">
                <a:solidFill>
                  <a:srgbClr val="F2F2F2"/>
                </a:solidFill>
              </a:rPr>
              <a:t>linked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Double Click on the </a:t>
            </a:r>
            <a:r>
              <a:rPr lang="fr-CH" sz="2400" dirty="0" err="1" smtClean="0">
                <a:solidFill>
                  <a:srgbClr val="F2F2F2"/>
                </a:solidFill>
              </a:rPr>
              <a:t>material</a:t>
            </a:r>
            <a:endParaRPr lang="fr-CH" sz="2400" dirty="0" smtClean="0">
              <a:solidFill>
                <a:srgbClr val="F2F2F2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Go to Tab «</a:t>
            </a:r>
            <a:r>
              <a:rPr lang="fr-CH" sz="2400" dirty="0" err="1" smtClean="0">
                <a:solidFill>
                  <a:srgbClr val="F2F2F2"/>
                </a:solidFill>
              </a:rPr>
              <a:t>Analysis</a:t>
            </a:r>
            <a:r>
              <a:rPr lang="fr-CH" sz="2400" dirty="0" smtClean="0">
                <a:solidFill>
                  <a:srgbClr val="F2F2F2"/>
                </a:solidFill>
              </a:rPr>
              <a:t>»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err="1" smtClean="0">
                <a:solidFill>
                  <a:srgbClr val="F2F2F2"/>
                </a:solidFill>
              </a:rPr>
              <a:t>Modify</a:t>
            </a:r>
            <a:r>
              <a:rPr lang="fr-CH" sz="2400" dirty="0" smtClean="0">
                <a:solidFill>
                  <a:srgbClr val="F2F2F2"/>
                </a:solidFill>
              </a:rPr>
              <a:t> the «</a:t>
            </a:r>
            <a:r>
              <a:rPr lang="fr-CH" sz="2400" dirty="0" err="1" smtClean="0">
                <a:solidFill>
                  <a:srgbClr val="F2F2F2"/>
                </a:solidFill>
              </a:rPr>
              <a:t>Density</a:t>
            </a:r>
            <a:r>
              <a:rPr lang="fr-CH" sz="2400" dirty="0" smtClean="0">
                <a:solidFill>
                  <a:srgbClr val="F2F2F2"/>
                </a:solidFill>
              </a:rPr>
              <a:t>» value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Click OK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Check </a:t>
            </a:r>
            <a:r>
              <a:rPr lang="fr-CH" sz="2400" dirty="0" err="1" smtClean="0">
                <a:solidFill>
                  <a:srgbClr val="F2F2F2"/>
                </a:solidFill>
              </a:rPr>
              <a:t>you</a:t>
            </a:r>
            <a:r>
              <a:rPr lang="fr-CH" sz="2400" dirty="0" smtClean="0">
                <a:solidFill>
                  <a:srgbClr val="F2F2F2"/>
                </a:solidFill>
              </a:rPr>
              <a:t> have the </a:t>
            </a:r>
            <a:r>
              <a:rPr lang="fr-CH" sz="2400" dirty="0" err="1" smtClean="0">
                <a:solidFill>
                  <a:srgbClr val="F2F2F2"/>
                </a:solidFill>
              </a:rPr>
              <a:t>desired</a:t>
            </a:r>
            <a:r>
              <a:rPr lang="fr-CH" sz="2400" dirty="0" smtClean="0">
                <a:solidFill>
                  <a:srgbClr val="F2F2F2"/>
                </a:solidFill>
              </a:rPr>
              <a:t> mass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sz="2400" dirty="0" smtClean="0">
                <a:solidFill>
                  <a:srgbClr val="F2F2F2"/>
                </a:solidFill>
              </a:rPr>
              <a:t>Save </a:t>
            </a:r>
            <a:r>
              <a:rPr lang="fr-CH" sz="2400" dirty="0" err="1" smtClean="0">
                <a:solidFill>
                  <a:srgbClr val="F2F2F2"/>
                </a:solidFill>
              </a:rPr>
              <a:t>your</a:t>
            </a:r>
            <a:r>
              <a:rPr lang="fr-CH" sz="2400" dirty="0" smtClean="0">
                <a:solidFill>
                  <a:srgbClr val="F2F2F2"/>
                </a:solidFill>
              </a:rPr>
              <a:t> </a:t>
            </a:r>
            <a:r>
              <a:rPr lang="fr-CH" sz="2400" dirty="0" err="1" smtClean="0">
                <a:solidFill>
                  <a:srgbClr val="F2F2F2"/>
                </a:solidFill>
              </a:rPr>
              <a:t>CATPart</a:t>
            </a:r>
            <a:endParaRPr lang="fr-CH" sz="2400" dirty="0" smtClean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1403648" y="1772816"/>
            <a:ext cx="7740352" cy="25202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14400" lvl="1" indent="-514350">
              <a:buFont typeface="Wingdings" pitchFamily="2" charset="2"/>
              <a:buChar char="ü"/>
            </a:pPr>
            <a:r>
              <a:rPr lang="fr-CH" sz="3200" dirty="0" err="1" smtClean="0">
                <a:solidFill>
                  <a:srgbClr val="F2F2F2"/>
                </a:solidFill>
              </a:rPr>
              <a:t>Example</a:t>
            </a:r>
            <a:r>
              <a:rPr lang="fr-CH" sz="3200" dirty="0" smtClean="0">
                <a:solidFill>
                  <a:srgbClr val="F2F2F2"/>
                </a:solidFill>
              </a:rPr>
              <a:t> of a </a:t>
            </a:r>
            <a:r>
              <a:rPr lang="fr-CH" sz="3200" dirty="0" err="1" smtClean="0">
                <a:solidFill>
                  <a:srgbClr val="F2F2F2"/>
                </a:solidFill>
              </a:rPr>
              <a:t>gearhead</a:t>
            </a:r>
            <a:r>
              <a:rPr lang="fr-CH" sz="3200" dirty="0" smtClean="0">
                <a:solidFill>
                  <a:srgbClr val="F2F2F2"/>
                </a:solidFill>
              </a:rPr>
              <a:t>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348880"/>
            <a:ext cx="7114038" cy="3960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29249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70FFFE"/>
                </a:solidFill>
              </a:rPr>
              <a:t>2</a:t>
            </a:r>
            <a:endParaRPr lang="fr-FR" dirty="0">
              <a:solidFill>
                <a:srgbClr val="70FFF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492896"/>
            <a:ext cx="2295907" cy="31626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8002" y="24928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70FFFE"/>
                </a:solidFill>
              </a:rPr>
              <a:t>3</a:t>
            </a:r>
            <a:endParaRPr lang="fr-FR" dirty="0">
              <a:solidFill>
                <a:srgbClr val="70FFFE"/>
              </a:solidFill>
            </a:endParaRPr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flipH="1">
            <a:off x="7740353" y="2677562"/>
            <a:ext cx="647649" cy="175374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75772" y="33044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70FFFE"/>
                </a:solidFill>
              </a:rPr>
              <a:t>4</a:t>
            </a:r>
            <a:endParaRPr lang="fr-FR" dirty="0">
              <a:solidFill>
                <a:srgbClr val="70FFF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561311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70FFFE"/>
                </a:solidFill>
              </a:rPr>
              <a:t>5</a:t>
            </a:r>
            <a:endParaRPr lang="fr-FR" dirty="0">
              <a:solidFill>
                <a:srgbClr val="70FF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3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 txBox="1">
            <a:spLocks/>
          </p:cNvSpPr>
          <p:nvPr/>
        </p:nvSpPr>
        <p:spPr>
          <a:xfrm>
            <a:off x="1979712" y="3140968"/>
            <a:ext cx="7344816" cy="28803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AutoNum type="arabicPeriod"/>
            </a:pPr>
            <a:r>
              <a:rPr lang="fr-CH" kern="0" smtClean="0">
                <a:solidFill>
                  <a:schemeClr val="bg1"/>
                </a:solidFill>
              </a:rPr>
              <a:t>ISO 4762-A4 screws modifications</a:t>
            </a:r>
          </a:p>
          <a:p>
            <a:pPr marL="0" indent="0">
              <a:buFontTx/>
              <a:buAutoNum type="arabicPeriod"/>
            </a:pPr>
            <a:r>
              <a:rPr lang="fr-CH" kern="0" smtClean="0">
                <a:solidFill>
                  <a:schemeClr val="bg1"/>
                </a:solidFill>
              </a:rPr>
              <a:t>Material updates</a:t>
            </a:r>
          </a:p>
          <a:p>
            <a:pPr marL="0" indent="0">
              <a:buFontTx/>
              <a:buAutoNum type="arabicPeriod"/>
            </a:pPr>
            <a:r>
              <a:rPr lang="fr-CH" kern="0" smtClean="0">
                <a:solidFill>
                  <a:schemeClr val="bg1"/>
                </a:solidFill>
              </a:rPr>
              <a:t>Reminder about material in CATIA</a:t>
            </a:r>
          </a:p>
          <a:p>
            <a:pPr marL="0" indent="0">
              <a:buFontTx/>
              <a:buAutoNum type="arabicPeriod"/>
            </a:pPr>
            <a:r>
              <a:rPr lang="fr-CH" kern="0" smtClean="0">
                <a:solidFill>
                  <a:schemeClr val="bg1"/>
                </a:solidFill>
              </a:rPr>
              <a:t>How to adjust material density</a:t>
            </a:r>
          </a:p>
          <a:p>
            <a:pPr marL="0" indent="0">
              <a:buFontTx/>
              <a:buAutoNum type="arabicPeriod"/>
            </a:pPr>
            <a:endParaRPr lang="fr-CH" kern="0" dirty="0" smtClean="0">
              <a:solidFill>
                <a:schemeClr val="bg1"/>
              </a:solidFill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1979712" y="2132856"/>
            <a:ext cx="7344816" cy="7200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fr-CH" kern="0" dirty="0" err="1" smtClean="0">
                <a:solidFill>
                  <a:schemeClr val="bg1"/>
                </a:solidFill>
              </a:rPr>
              <a:t>Now</a:t>
            </a:r>
            <a:r>
              <a:rPr lang="fr-CH" kern="0" dirty="0" smtClean="0">
                <a:solidFill>
                  <a:schemeClr val="bg1"/>
                </a:solidFill>
              </a:rPr>
              <a:t> </a:t>
            </a:r>
            <a:r>
              <a:rPr lang="fr-CH" kern="0" dirty="0" err="1" smtClean="0">
                <a:solidFill>
                  <a:schemeClr val="bg1"/>
                </a:solidFill>
              </a:rPr>
              <a:t>you</a:t>
            </a:r>
            <a:r>
              <a:rPr lang="fr-CH" kern="0" dirty="0" smtClean="0">
                <a:solidFill>
                  <a:schemeClr val="bg1"/>
                </a:solidFill>
              </a:rPr>
              <a:t> know all about:</a:t>
            </a:r>
          </a:p>
        </p:txBody>
      </p:sp>
    </p:spTree>
    <p:extLst>
      <p:ext uri="{BB962C8B-B14F-4D97-AF65-F5344CB8AC3E}">
        <p14:creationId xmlns:p14="http://schemas.microsoft.com/office/powerpoint/2010/main" val="1410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696214" y="2895111"/>
            <a:ext cx="7772400" cy="23762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H" sz="4000" dirty="0" err="1" smtClean="0">
                <a:solidFill>
                  <a:srgbClr val="F2F2F2"/>
                </a:solidFill>
                <a:latin typeface="Candara" pitchFamily="34" charset="0"/>
              </a:rPr>
              <a:t>Thanks</a:t>
            </a:r>
            <a:r>
              <a:rPr lang="fr-CH" sz="4000" dirty="0" smtClean="0">
                <a:solidFill>
                  <a:srgbClr val="F2F2F2"/>
                </a:solidFill>
                <a:latin typeface="Candara" pitchFamily="34" charset="0"/>
              </a:rPr>
              <a:t/>
            </a:r>
            <a:br>
              <a:rPr lang="fr-CH" sz="4000" dirty="0" smtClean="0">
                <a:solidFill>
                  <a:srgbClr val="F2F2F2"/>
                </a:solidFill>
                <a:latin typeface="Candara" pitchFamily="34" charset="0"/>
              </a:rPr>
            </a:br>
            <a:r>
              <a:rPr lang="fr-CH" sz="2000" dirty="0" smtClean="0">
                <a:solidFill>
                  <a:srgbClr val="F2F2F2"/>
                </a:solidFill>
                <a:latin typeface="Candara" pitchFamily="34" charset="0"/>
              </a:rPr>
              <a:t/>
            </a:r>
            <a:br>
              <a:rPr lang="fr-CH" sz="2000" dirty="0" smtClean="0">
                <a:solidFill>
                  <a:srgbClr val="F2F2F2"/>
                </a:solidFill>
                <a:latin typeface="Candara" pitchFamily="34" charset="0"/>
              </a:rPr>
            </a:br>
            <a:r>
              <a:rPr lang="fr-CH" sz="1500" dirty="0" err="1" smtClean="0">
                <a:solidFill>
                  <a:srgbClr val="F2F2F2"/>
                </a:solidFill>
                <a:latin typeface="Candara" pitchFamily="34" charset="0"/>
              </a:rPr>
              <a:t>with</a:t>
            </a:r>
            <a:r>
              <a:rPr lang="fr-CH" sz="1500" dirty="0" smtClean="0">
                <a:solidFill>
                  <a:srgbClr val="F2F2F2"/>
                </a:solidFill>
                <a:latin typeface="Candara" pitchFamily="34" charset="0"/>
              </a:rPr>
              <a:t> help of Marta Garcia Carnero</a:t>
            </a:r>
            <a:endParaRPr lang="fr-FR" sz="1500" dirty="0" smtClean="0">
              <a:solidFill>
                <a:srgbClr val="F2F2F2"/>
              </a:solidFill>
              <a:latin typeface="Candara" pitchFamily="34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192450" y="5289919"/>
            <a:ext cx="2779928" cy="40011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fr-FR" sz="2000" b="1">
                <a:latin typeface="Candara" pitchFamily="34" charset="0"/>
                <a:hlinkClick r:id="rId2"/>
              </a:rPr>
              <a:t>Catia-catalogs@cern.ch</a:t>
            </a:r>
            <a:endParaRPr lang="fr-FR" sz="2000" b="1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22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63688" y="2708920"/>
            <a:ext cx="7344816" cy="2880320"/>
          </a:xfrm>
        </p:spPr>
        <p:txBody>
          <a:bodyPr/>
          <a:lstStyle/>
          <a:p>
            <a:pPr marL="0" indent="0">
              <a:buFontTx/>
              <a:buAutoNum type="arabicPeriod"/>
            </a:pPr>
            <a:r>
              <a:rPr lang="fr-CH" dirty="0" smtClean="0">
                <a:solidFill>
                  <a:schemeClr val="bg1"/>
                </a:solidFill>
              </a:rPr>
              <a:t>ISO 4762-A4 </a:t>
            </a:r>
            <a:r>
              <a:rPr lang="fr-CH" dirty="0" err="1" smtClean="0">
                <a:solidFill>
                  <a:schemeClr val="bg1"/>
                </a:solidFill>
              </a:rPr>
              <a:t>screw</a:t>
            </a:r>
            <a:r>
              <a:rPr lang="fr-CH" dirty="0" smtClean="0">
                <a:solidFill>
                  <a:schemeClr val="bg1"/>
                </a:solidFill>
              </a:rPr>
              <a:t> modifications</a:t>
            </a:r>
          </a:p>
          <a:p>
            <a:pPr marL="0" indent="0">
              <a:buFontTx/>
              <a:buAutoNum type="arabicPeriod"/>
            </a:pPr>
            <a:r>
              <a:rPr lang="fr-CH" dirty="0" err="1" smtClean="0">
                <a:solidFill>
                  <a:schemeClr val="bg1"/>
                </a:solidFill>
              </a:rPr>
              <a:t>Material</a:t>
            </a:r>
            <a:r>
              <a:rPr lang="fr-CH" dirty="0" smtClean="0">
                <a:solidFill>
                  <a:schemeClr val="bg1"/>
                </a:solidFill>
              </a:rPr>
              <a:t> updates</a:t>
            </a:r>
            <a:endParaRPr lang="fr-CH" dirty="0">
              <a:solidFill>
                <a:schemeClr val="bg1"/>
              </a:solidFill>
            </a:endParaRPr>
          </a:p>
          <a:p>
            <a:pPr marL="0" indent="0">
              <a:buFontTx/>
              <a:buAutoNum type="arabicPeriod"/>
            </a:pPr>
            <a:r>
              <a:rPr lang="fr-CH" dirty="0" err="1" smtClean="0">
                <a:solidFill>
                  <a:schemeClr val="bg1"/>
                </a:solidFill>
              </a:rPr>
              <a:t>Reminder</a:t>
            </a:r>
            <a:r>
              <a:rPr lang="fr-CH" dirty="0" smtClean="0">
                <a:solidFill>
                  <a:schemeClr val="bg1"/>
                </a:solidFill>
              </a:rPr>
              <a:t> about </a:t>
            </a:r>
            <a:r>
              <a:rPr lang="fr-CH" dirty="0" err="1" smtClean="0">
                <a:solidFill>
                  <a:schemeClr val="bg1"/>
                </a:solidFill>
              </a:rPr>
              <a:t>material</a:t>
            </a:r>
            <a:r>
              <a:rPr lang="fr-CH" dirty="0" smtClean="0">
                <a:solidFill>
                  <a:schemeClr val="bg1"/>
                </a:solidFill>
              </a:rPr>
              <a:t> in CATIA</a:t>
            </a:r>
            <a:endParaRPr lang="fr-CH" dirty="0">
              <a:solidFill>
                <a:schemeClr val="bg1"/>
              </a:solidFill>
            </a:endParaRPr>
          </a:p>
          <a:p>
            <a:pPr marL="0" indent="0">
              <a:buFontTx/>
              <a:buAutoNum type="arabicPeriod"/>
            </a:pPr>
            <a:r>
              <a:rPr lang="fr-CH" dirty="0" smtClean="0">
                <a:solidFill>
                  <a:schemeClr val="bg1"/>
                </a:solidFill>
              </a:rPr>
              <a:t>How to </a:t>
            </a:r>
            <a:r>
              <a:rPr lang="fr-CH" dirty="0" err="1" smtClean="0">
                <a:solidFill>
                  <a:schemeClr val="bg1"/>
                </a:solidFill>
              </a:rPr>
              <a:t>adjust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material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density</a:t>
            </a:r>
            <a:endParaRPr lang="fr-CH" dirty="0">
              <a:solidFill>
                <a:schemeClr val="bg1"/>
              </a:solidFill>
            </a:endParaRPr>
          </a:p>
          <a:p>
            <a:pPr marL="0" indent="0">
              <a:buFontTx/>
              <a:buAutoNum type="arabicPeriod"/>
            </a:pPr>
            <a:endParaRPr lang="fr-CH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403648" y="2060848"/>
            <a:ext cx="7133411" cy="4392488"/>
          </a:xfrm>
          <a:prstGeom prst="rect">
            <a:avLst/>
          </a:prstGeom>
        </p:spPr>
        <p:txBody>
          <a:bodyPr/>
          <a:lstStyle/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3200" dirty="0" err="1" smtClean="0">
                <a:solidFill>
                  <a:srgbClr val="F2F2F2"/>
                </a:solidFill>
              </a:rPr>
              <a:t>Unused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elements</a:t>
            </a:r>
            <a:endParaRPr lang="fr-CH" sz="3200" dirty="0">
              <a:solidFill>
                <a:srgbClr val="F2F2F2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3200" dirty="0" smtClean="0">
                <a:solidFill>
                  <a:srgbClr val="F2F2F2"/>
                </a:solidFill>
              </a:rPr>
              <a:t>Invisible </a:t>
            </a:r>
            <a:r>
              <a:rPr lang="fr-CH" sz="3200" dirty="0" err="1" smtClean="0">
                <a:solidFill>
                  <a:srgbClr val="F2F2F2"/>
                </a:solidFill>
              </a:rPr>
              <a:t>threaded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length</a:t>
            </a:r>
            <a:endParaRPr lang="fr-CH" sz="3200" dirty="0" smtClean="0">
              <a:solidFill>
                <a:srgbClr val="F2F2F2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3200" dirty="0" smtClean="0">
                <a:solidFill>
                  <a:srgbClr val="F2F2F2"/>
                </a:solidFill>
              </a:rPr>
              <a:t>Issues in </a:t>
            </a:r>
            <a:r>
              <a:rPr lang="fr-CH" sz="3200" dirty="0" err="1" smtClean="0">
                <a:solidFill>
                  <a:srgbClr val="F2F2F2"/>
                </a:solidFill>
              </a:rPr>
              <a:t>Assemblies</a:t>
            </a:r>
            <a:endParaRPr lang="fr-CH" sz="3200" dirty="0" smtClean="0">
              <a:solidFill>
                <a:srgbClr val="F2F2F2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3200" dirty="0" err="1" smtClean="0">
                <a:solidFill>
                  <a:srgbClr val="F2F2F2"/>
                </a:solidFill>
              </a:rPr>
              <a:t>Added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Screws</a:t>
            </a:r>
            <a:r>
              <a:rPr lang="fr-CH" sz="3200" dirty="0" smtClean="0">
                <a:solidFill>
                  <a:srgbClr val="F2F2F2"/>
                </a:solidFill>
              </a:rPr>
              <a:t> (new </a:t>
            </a:r>
            <a:r>
              <a:rPr lang="fr-CH" sz="3200" dirty="0" err="1" smtClean="0">
                <a:solidFill>
                  <a:srgbClr val="F2F2F2"/>
                </a:solidFill>
              </a:rPr>
              <a:t>length</a:t>
            </a:r>
            <a:r>
              <a:rPr lang="fr-CH" sz="3200" dirty="0" smtClean="0">
                <a:solidFill>
                  <a:srgbClr val="F2F2F2"/>
                </a:solidFill>
              </a:rPr>
              <a:t>)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3200" dirty="0" smtClean="0">
                <a:solidFill>
                  <a:srgbClr val="F2F2F2"/>
                </a:solidFill>
              </a:rPr>
              <a:t>Limitations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3200" dirty="0" smtClean="0">
                <a:solidFill>
                  <a:srgbClr val="F2F2F2"/>
                </a:solidFill>
              </a:rPr>
              <a:t>Most </a:t>
            </a:r>
            <a:r>
              <a:rPr lang="fr-CH" sz="3200" dirty="0" err="1" smtClean="0">
                <a:solidFill>
                  <a:srgbClr val="F2F2F2"/>
                </a:solidFill>
              </a:rPr>
              <a:t>used</a:t>
            </a:r>
            <a:r>
              <a:rPr lang="fr-CH" sz="3200" dirty="0" smtClean="0">
                <a:solidFill>
                  <a:srgbClr val="F2F2F2"/>
                </a:solidFill>
              </a:rPr>
              <a:t> </a:t>
            </a:r>
            <a:r>
              <a:rPr lang="fr-CH" sz="3200" dirty="0" err="1" smtClean="0">
                <a:solidFill>
                  <a:srgbClr val="F2F2F2"/>
                </a:solidFill>
              </a:rPr>
              <a:t>family</a:t>
            </a:r>
            <a:endParaRPr lang="fr-CH" sz="3200" dirty="0" smtClean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58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331640" y="1844824"/>
            <a:ext cx="7133411" cy="4392488"/>
          </a:xfrm>
          <a:prstGeom prst="rect">
            <a:avLst/>
          </a:prstGeom>
        </p:spPr>
        <p:txBody>
          <a:bodyPr/>
          <a:lstStyle/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err="1" smtClean="0">
                <a:solidFill>
                  <a:srgbClr val="F2F2F2"/>
                </a:solidFill>
              </a:rPr>
              <a:t>unused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elements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since</a:t>
            </a:r>
            <a:r>
              <a:rPr lang="fr-CH" sz="2500" dirty="0" smtClean="0">
                <a:solidFill>
                  <a:srgbClr val="F2F2F2"/>
                </a:solidFill>
              </a:rPr>
              <a:t> 10 </a:t>
            </a:r>
            <a:r>
              <a:rPr lang="fr-CH" sz="2500" dirty="0" err="1" smtClean="0">
                <a:solidFill>
                  <a:srgbClr val="F2F2F2"/>
                </a:solidFill>
              </a:rPr>
              <a:t>years</a:t>
            </a:r>
            <a:r>
              <a:rPr lang="fr-CH" sz="2500" dirty="0" smtClean="0">
                <a:solidFill>
                  <a:srgbClr val="F2F2F2"/>
                </a:solidFill>
              </a:rPr>
              <a:t> have been </a:t>
            </a:r>
            <a:r>
              <a:rPr lang="fr-CH" sz="2500" dirty="0" err="1" smtClean="0">
                <a:solidFill>
                  <a:srgbClr val="F2F2F2"/>
                </a:solidFill>
              </a:rPr>
              <a:t>deleted</a:t>
            </a:r>
            <a:r>
              <a:rPr lang="fr-CH" sz="2500" dirty="0" smtClean="0">
                <a:solidFill>
                  <a:srgbClr val="F2F2F2"/>
                </a:solidFill>
              </a:rPr>
              <a:t>: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837717" y="3284984"/>
            <a:ext cx="2069427" cy="830997"/>
          </a:xfrm>
          <a:prstGeom prst="rect">
            <a:avLst/>
          </a:prstGeom>
          <a:solidFill>
            <a:srgbClr val="FFFF00">
              <a:alpha val="82000"/>
            </a:srgb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91000" dir="5400000" sy="-100000" algn="bl" rotWithShape="0"/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 Ø &gt; M30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were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unused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until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now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algn="ctr">
              <a:defRPr/>
            </a:pP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M36, M42, M48, M56, M64</a:t>
            </a:r>
          </a:p>
          <a:p>
            <a:pPr algn="ctr">
              <a:defRPr/>
            </a:pP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82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elements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total </a:t>
            </a:r>
            <a:endParaRPr lang="fr-FR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5918028" y="5429863"/>
            <a:ext cx="659226" cy="445691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124" y="5083401"/>
            <a:ext cx="1143828" cy="11438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42394"/>
            <a:ext cx="2736304" cy="3730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331640" y="1916832"/>
            <a:ext cx="7133411" cy="4392488"/>
          </a:xfrm>
          <a:prstGeom prst="rect">
            <a:avLst/>
          </a:prstGeom>
        </p:spPr>
        <p:txBody>
          <a:bodyPr/>
          <a:lstStyle/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smtClean="0">
                <a:solidFill>
                  <a:srgbClr val="F2F2F2"/>
                </a:solidFill>
              </a:rPr>
              <a:t>In case </a:t>
            </a:r>
            <a:r>
              <a:rPr lang="fr-CH" sz="2500" dirty="0" err="1" smtClean="0">
                <a:solidFill>
                  <a:srgbClr val="F2F2F2"/>
                </a:solidFill>
              </a:rPr>
              <a:t>you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need</a:t>
            </a:r>
            <a:r>
              <a:rPr lang="fr-CH" sz="2500" dirty="0" smtClean="0">
                <a:solidFill>
                  <a:srgbClr val="F2F2F2"/>
                </a:solidFill>
              </a:rPr>
              <a:t> one </a:t>
            </a:r>
            <a:r>
              <a:rPr lang="fr-CH" sz="2500" dirty="0" err="1" smtClean="0">
                <a:solidFill>
                  <a:srgbClr val="F2F2F2"/>
                </a:solidFill>
              </a:rPr>
              <a:t>deleted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screw</a:t>
            </a:r>
            <a:r>
              <a:rPr lang="fr-CH" sz="2500" dirty="0" smtClean="0">
                <a:solidFill>
                  <a:srgbClr val="F2F2F2"/>
                </a:solidFill>
              </a:rPr>
              <a:t> in the future: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err="1" smtClean="0">
                <a:solidFill>
                  <a:srgbClr val="F2F2F2"/>
                </a:solidFill>
              </a:rPr>
              <a:t>Create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it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yourself</a:t>
            </a:r>
            <a:r>
              <a:rPr lang="fr-CH" sz="2500" dirty="0" smtClean="0">
                <a:solidFill>
                  <a:srgbClr val="F2F2F2"/>
                </a:solidFill>
              </a:rPr>
              <a:t> and </a:t>
            </a:r>
            <a:r>
              <a:rPr lang="fr-CH" sz="2500" dirty="0" err="1" smtClean="0">
                <a:solidFill>
                  <a:srgbClr val="F2F2F2"/>
                </a:solidFill>
              </a:rPr>
              <a:t>send</a:t>
            </a:r>
            <a:r>
              <a:rPr lang="fr-CH" sz="2500" dirty="0" smtClean="0">
                <a:solidFill>
                  <a:srgbClr val="F2F2F2"/>
                </a:solidFill>
              </a:rPr>
              <a:t> a </a:t>
            </a:r>
            <a:r>
              <a:rPr lang="fr-CH" sz="2500" dirty="0" err="1" smtClean="0">
                <a:solidFill>
                  <a:srgbClr val="F2F2F2"/>
                </a:solidFill>
              </a:rPr>
              <a:t>request</a:t>
            </a:r>
            <a:r>
              <a:rPr lang="fr-CH" sz="2500" dirty="0" smtClean="0">
                <a:solidFill>
                  <a:srgbClr val="F2F2F2"/>
                </a:solidFill>
              </a:rPr>
              <a:t> to </a:t>
            </a:r>
            <a:r>
              <a:rPr lang="fr-CH" sz="2500" dirty="0" err="1" smtClean="0">
                <a:solidFill>
                  <a:srgbClr val="F2F2F2"/>
                </a:solidFill>
              </a:rPr>
              <a:t>add</a:t>
            </a:r>
            <a:r>
              <a:rPr lang="fr-CH" sz="2500" dirty="0" smtClean="0">
                <a:solidFill>
                  <a:srgbClr val="F2F2F2"/>
                </a:solidFill>
              </a:rPr>
              <a:t> to </a:t>
            </a:r>
            <a:r>
              <a:rPr lang="fr-CH" sz="2500" dirty="0" err="1" smtClean="0">
                <a:solidFill>
                  <a:srgbClr val="F2F2F2"/>
                </a:solidFill>
              </a:rPr>
              <a:t>catalog</a:t>
            </a:r>
            <a:r>
              <a:rPr lang="fr-CH" sz="2500" dirty="0" smtClean="0">
                <a:solidFill>
                  <a:srgbClr val="F2F2F2"/>
                </a:solidFill>
              </a:rPr>
              <a:t>.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endParaRPr lang="fr-CH" sz="2500" dirty="0">
              <a:solidFill>
                <a:srgbClr val="F2F2F2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ü"/>
            </a:pPr>
            <a:endParaRPr lang="fr-CH" sz="2500" dirty="0" smtClean="0">
              <a:solidFill>
                <a:srgbClr val="F2F2F2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err="1" smtClean="0">
                <a:solidFill>
                  <a:srgbClr val="F2F2F2"/>
                </a:solidFill>
              </a:rPr>
              <a:t>We’ll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add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these</a:t>
            </a:r>
            <a:r>
              <a:rPr lang="fr-CH" sz="2500" dirty="0" smtClean="0">
                <a:solidFill>
                  <a:srgbClr val="F2F2F2"/>
                </a:solidFill>
              </a:rPr>
              <a:t> «</a:t>
            </a:r>
            <a:r>
              <a:rPr lang="fr-CH" sz="2500" dirty="0" err="1" smtClean="0">
                <a:solidFill>
                  <a:srgbClr val="F2F2F2"/>
                </a:solidFill>
              </a:rPr>
              <a:t>exotic</a:t>
            </a:r>
            <a:r>
              <a:rPr lang="fr-CH" sz="2500" dirty="0" smtClean="0">
                <a:solidFill>
                  <a:srgbClr val="F2F2F2"/>
                </a:solidFill>
              </a:rPr>
              <a:t>» </a:t>
            </a:r>
            <a:r>
              <a:rPr lang="fr-CH" sz="2500" dirty="0" err="1" smtClean="0">
                <a:solidFill>
                  <a:srgbClr val="F2F2F2"/>
                </a:solidFill>
              </a:rPr>
              <a:t>elements</a:t>
            </a:r>
            <a:r>
              <a:rPr lang="fr-CH" sz="2500" dirty="0" smtClean="0">
                <a:solidFill>
                  <a:srgbClr val="F2F2F2"/>
                </a:solidFill>
              </a:rPr>
              <a:t> 1 by 1 if </a:t>
            </a:r>
            <a:r>
              <a:rPr lang="fr-CH" sz="2500" dirty="0" err="1" smtClean="0">
                <a:solidFill>
                  <a:srgbClr val="F2F2F2"/>
                </a:solidFill>
              </a:rPr>
              <a:t>several</a:t>
            </a:r>
            <a:r>
              <a:rPr lang="fr-CH" sz="2500" dirty="0" smtClean="0">
                <a:solidFill>
                  <a:srgbClr val="F2F2F2"/>
                </a:solidFill>
              </a:rPr>
              <a:t> use cases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smtClean="0">
                <a:solidFill>
                  <a:srgbClr val="F2F2F2"/>
                </a:solidFill>
              </a:rPr>
              <a:t>Goal: </a:t>
            </a:r>
            <a:r>
              <a:rPr lang="fr-CH" sz="2500" dirty="0" err="1" smtClean="0">
                <a:solidFill>
                  <a:srgbClr val="F2F2F2"/>
                </a:solidFill>
              </a:rPr>
              <a:t>decrease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number</a:t>
            </a:r>
            <a:r>
              <a:rPr lang="fr-CH" sz="2500" dirty="0" smtClean="0">
                <a:solidFill>
                  <a:srgbClr val="F2F2F2"/>
                </a:solidFill>
              </a:rPr>
              <a:t> of </a:t>
            </a:r>
            <a:r>
              <a:rPr lang="fr-CH" sz="2500" dirty="0" err="1" smtClean="0">
                <a:solidFill>
                  <a:srgbClr val="F2F2F2"/>
                </a:solidFill>
              </a:rPr>
              <a:t>elements</a:t>
            </a:r>
            <a:r>
              <a:rPr lang="fr-CH" sz="2500" dirty="0" smtClean="0">
                <a:solidFill>
                  <a:srgbClr val="F2F2F2"/>
                </a:solidFill>
              </a:rPr>
              <a:t> and </a:t>
            </a:r>
            <a:r>
              <a:rPr lang="fr-CH" sz="2500" dirty="0" err="1" smtClean="0">
                <a:solidFill>
                  <a:srgbClr val="F2F2F2"/>
                </a:solidFill>
              </a:rPr>
              <a:t>make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easier</a:t>
            </a:r>
            <a:r>
              <a:rPr lang="fr-CH" sz="2500" dirty="0" smtClean="0">
                <a:solidFill>
                  <a:srgbClr val="F2F2F2"/>
                </a:solidFill>
              </a:rPr>
              <a:t> the </a:t>
            </a:r>
            <a:r>
              <a:rPr lang="fr-CH" sz="2500" dirty="0" err="1" smtClean="0">
                <a:solidFill>
                  <a:srgbClr val="F2F2F2"/>
                </a:solidFill>
              </a:rPr>
              <a:t>search</a:t>
            </a:r>
            <a:r>
              <a:rPr lang="fr-CH" sz="2500" dirty="0" smtClean="0">
                <a:solidFill>
                  <a:srgbClr val="F2F2F2"/>
                </a:solidFill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211960" y="3645024"/>
            <a:ext cx="2052497" cy="732088"/>
            <a:chOff x="4211960" y="3645024"/>
            <a:chExt cx="2052497" cy="73208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3736180"/>
              <a:ext cx="2052497" cy="549776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5229251" y="3645024"/>
              <a:ext cx="576064" cy="732088"/>
            </a:xfrm>
            <a:prstGeom prst="ellipse">
              <a:avLst/>
            </a:prstGeom>
            <a:noFill/>
            <a:ln w="381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8317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331640" y="1844824"/>
            <a:ext cx="7133411" cy="4392488"/>
          </a:xfrm>
          <a:prstGeom prst="rect">
            <a:avLst/>
          </a:prstGeom>
        </p:spPr>
        <p:txBody>
          <a:bodyPr/>
          <a:lstStyle/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smtClean="0">
                <a:solidFill>
                  <a:srgbClr val="F2F2F2"/>
                </a:solidFill>
              </a:rPr>
              <a:t>Invisible </a:t>
            </a:r>
            <a:r>
              <a:rPr lang="fr-CH" sz="2500" dirty="0" err="1" smtClean="0">
                <a:solidFill>
                  <a:srgbClr val="F2F2F2"/>
                </a:solidFill>
              </a:rPr>
              <a:t>threaded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length</a:t>
            </a:r>
            <a:r>
              <a:rPr lang="fr-CH" sz="2500" dirty="0" smtClean="0">
                <a:solidFill>
                  <a:srgbClr val="F2F2F2"/>
                </a:solidFill>
              </a:rPr>
              <a:t>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84339" y="5497745"/>
            <a:ext cx="1853403" cy="276999"/>
          </a:xfrm>
          <a:prstGeom prst="rect">
            <a:avLst/>
          </a:prstGeom>
          <a:solidFill>
            <a:srgbClr val="FFFFCC">
              <a:alpha val="92000"/>
            </a:srgb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91000" dir="5400000" sy="-100000" algn="bl" rotWithShape="0"/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Before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2016-06-25</a:t>
            </a:r>
            <a:endParaRPr lang="fr-FR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900498"/>
            <a:ext cx="3153591" cy="2119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4168" y="5497745"/>
            <a:ext cx="1853403" cy="276999"/>
          </a:xfrm>
          <a:prstGeom prst="rect">
            <a:avLst/>
          </a:prstGeom>
          <a:solidFill>
            <a:srgbClr val="66FF99">
              <a:alpha val="92000"/>
            </a:srgb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91000" dir="5400000" sy="-100000" algn="bl" rotWithShape="0"/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After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2016-06-25</a:t>
            </a:r>
            <a:endParaRPr lang="fr-FR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923010"/>
            <a:ext cx="3193180" cy="214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8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331640" y="1844824"/>
            <a:ext cx="7133411" cy="4392488"/>
          </a:xfrm>
          <a:prstGeom prst="rect">
            <a:avLst/>
          </a:prstGeom>
        </p:spPr>
        <p:txBody>
          <a:bodyPr/>
          <a:lstStyle/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err="1" smtClean="0">
                <a:solidFill>
                  <a:srgbClr val="F2F2F2"/>
                </a:solidFill>
              </a:rPr>
              <a:t>Assembly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visibility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improved</a:t>
            </a:r>
            <a:r>
              <a:rPr lang="fr-CH" sz="2500" dirty="0" smtClean="0">
                <a:solidFill>
                  <a:srgbClr val="F2F2F2"/>
                </a:solidFill>
              </a:rPr>
              <a:t>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84339" y="5497745"/>
            <a:ext cx="1853403" cy="276999"/>
          </a:xfrm>
          <a:prstGeom prst="rect">
            <a:avLst/>
          </a:prstGeom>
          <a:solidFill>
            <a:srgbClr val="FFFFCC">
              <a:alpha val="92000"/>
            </a:srgb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91000" dir="5400000" sy="-100000" algn="bl" rotWithShape="0"/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Before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2016-06-25</a:t>
            </a:r>
            <a:endParaRPr lang="fr-FR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5497745"/>
            <a:ext cx="1853403" cy="276999"/>
          </a:xfrm>
          <a:prstGeom prst="rect">
            <a:avLst/>
          </a:prstGeom>
          <a:solidFill>
            <a:srgbClr val="66FF99">
              <a:alpha val="92000"/>
            </a:srgb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91000" dir="5400000" sy="-100000" algn="bl" rotWithShape="0"/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After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2016-06-25</a:t>
            </a:r>
            <a:endParaRPr lang="fr-FR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1" t="13418" r="12095" b="12782"/>
          <a:stretch/>
        </p:blipFill>
        <p:spPr>
          <a:xfrm>
            <a:off x="2195736" y="2708920"/>
            <a:ext cx="2945782" cy="2592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5" t="18132" r="9869" b="21486"/>
          <a:stretch/>
        </p:blipFill>
        <p:spPr>
          <a:xfrm>
            <a:off x="5512723" y="2708920"/>
            <a:ext cx="295232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16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331640" y="1844824"/>
            <a:ext cx="7133411" cy="4392488"/>
          </a:xfrm>
          <a:prstGeom prst="rect">
            <a:avLst/>
          </a:prstGeom>
        </p:spPr>
        <p:txBody>
          <a:bodyPr/>
          <a:lstStyle/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err="1" smtClean="0">
                <a:solidFill>
                  <a:srgbClr val="F2F2F2"/>
                </a:solidFill>
              </a:rPr>
              <a:t>Added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Screws</a:t>
            </a:r>
            <a:r>
              <a:rPr lang="fr-CH" sz="2500" dirty="0" smtClean="0">
                <a:solidFill>
                  <a:srgbClr val="F2F2F2"/>
                </a:solidFill>
              </a:rPr>
              <a:t> (Bossard and SCEM):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76056" y="3717032"/>
            <a:ext cx="2880320" cy="830997"/>
          </a:xfrm>
          <a:prstGeom prst="rect">
            <a:avLst/>
          </a:prstGeom>
          <a:solidFill>
            <a:srgbClr val="FFFFCC">
              <a:alpha val="92000"/>
            </a:srgb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91000" dir="5400000" sy="-100000" algn="bl" rotWithShape="0"/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26 new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elements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created</a:t>
            </a:r>
            <a:endParaRPr lang="fr-CH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fr-CH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Most of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them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fr-CH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common</a:t>
            </a: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Ø</a:t>
            </a:r>
          </a:p>
          <a:p>
            <a:pPr algn="ctr">
              <a:defRPr/>
            </a:pPr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(M3, M4, M5, M6, M8)</a:t>
            </a:r>
            <a:endParaRPr lang="fr-FR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146" y="2420888"/>
            <a:ext cx="2064829" cy="388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7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619672" y="3068960"/>
            <a:ext cx="7272808" cy="2736304"/>
          </a:xfrm>
          <a:prstGeom prst="rect">
            <a:avLst/>
          </a:prstGeom>
        </p:spPr>
        <p:txBody>
          <a:bodyPr/>
          <a:lstStyle/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err="1" smtClean="0">
                <a:solidFill>
                  <a:srgbClr val="F2F2F2"/>
                </a:solidFill>
              </a:rPr>
              <a:t>Threaded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length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is</a:t>
            </a:r>
            <a:r>
              <a:rPr lang="fr-CH" sz="2500" dirty="0" smtClean="0">
                <a:solidFill>
                  <a:srgbClr val="F2F2F2"/>
                </a:solidFill>
              </a:rPr>
              <a:t> not the nominal one for full </a:t>
            </a:r>
            <a:r>
              <a:rPr lang="fr-CH" sz="2500" dirty="0" err="1" smtClean="0">
                <a:solidFill>
                  <a:srgbClr val="F2F2F2"/>
                </a:solidFill>
              </a:rPr>
              <a:t>threaded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screws</a:t>
            </a:r>
            <a:endParaRPr lang="fr-CH" sz="2500" dirty="0">
              <a:solidFill>
                <a:srgbClr val="F2F2F2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err="1" smtClean="0">
                <a:solidFill>
                  <a:srgbClr val="F2F2F2"/>
                </a:solidFill>
              </a:rPr>
              <a:t>Reason</a:t>
            </a:r>
            <a:r>
              <a:rPr lang="fr-CH" sz="2500" dirty="0" smtClean="0">
                <a:solidFill>
                  <a:srgbClr val="F2F2F2"/>
                </a:solidFill>
              </a:rPr>
              <a:t>: CATIA </a:t>
            </a:r>
            <a:r>
              <a:rPr lang="fr-CH" sz="2500" dirty="0" err="1" smtClean="0">
                <a:solidFill>
                  <a:srgbClr val="F2F2F2"/>
                </a:solidFill>
              </a:rPr>
              <a:t>is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lost</a:t>
            </a:r>
            <a:r>
              <a:rPr lang="fr-CH" sz="2500" dirty="0" smtClean="0">
                <a:solidFill>
                  <a:srgbClr val="F2F2F2"/>
                </a:solidFill>
              </a:rPr>
              <a:t> if </a:t>
            </a:r>
            <a:r>
              <a:rPr lang="fr-CH" sz="2500" dirty="0" err="1" smtClean="0">
                <a:solidFill>
                  <a:srgbClr val="F2F2F2"/>
                </a:solidFill>
              </a:rPr>
              <a:t>we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don’t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always</a:t>
            </a:r>
            <a:r>
              <a:rPr lang="fr-CH" sz="2500" dirty="0" smtClean="0">
                <a:solidFill>
                  <a:srgbClr val="F2F2F2"/>
                </a:solidFill>
              </a:rPr>
              <a:t> have 2 areas (1 </a:t>
            </a:r>
            <a:r>
              <a:rPr lang="fr-CH" sz="2500" dirty="0" err="1" smtClean="0">
                <a:solidFill>
                  <a:srgbClr val="F2F2F2"/>
                </a:solidFill>
              </a:rPr>
              <a:t>threaded</a:t>
            </a:r>
            <a:r>
              <a:rPr lang="fr-CH" sz="2500" dirty="0" smtClean="0">
                <a:solidFill>
                  <a:srgbClr val="F2F2F2"/>
                </a:solidFill>
              </a:rPr>
              <a:t>, 1 normal)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CH" sz="2500" dirty="0" smtClean="0">
                <a:solidFill>
                  <a:srgbClr val="F2F2F2"/>
                </a:solidFill>
              </a:rPr>
              <a:t>This limitation </a:t>
            </a:r>
            <a:r>
              <a:rPr lang="fr-CH" sz="2500" dirty="0" err="1" smtClean="0">
                <a:solidFill>
                  <a:srgbClr val="F2F2F2"/>
                </a:solidFill>
              </a:rPr>
              <a:t>turns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into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being</a:t>
            </a:r>
            <a:r>
              <a:rPr lang="fr-CH" sz="2500" dirty="0" smtClean="0">
                <a:solidFill>
                  <a:srgbClr val="F2F2F2"/>
                </a:solidFill>
              </a:rPr>
              <a:t> an </a:t>
            </a:r>
            <a:r>
              <a:rPr lang="fr-CH" sz="2500" dirty="0" err="1" smtClean="0">
                <a:solidFill>
                  <a:srgbClr val="F2F2F2"/>
                </a:solidFill>
              </a:rPr>
              <a:t>advantage</a:t>
            </a:r>
            <a:r>
              <a:rPr lang="fr-CH" sz="2500" dirty="0" smtClean="0">
                <a:solidFill>
                  <a:srgbClr val="F2F2F2"/>
                </a:solidFill>
              </a:rPr>
              <a:t> as </a:t>
            </a:r>
            <a:r>
              <a:rPr lang="fr-CH" sz="2500" dirty="0" err="1" smtClean="0">
                <a:solidFill>
                  <a:srgbClr val="F2F2F2"/>
                </a:solidFill>
              </a:rPr>
              <a:t>you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get</a:t>
            </a:r>
            <a:r>
              <a:rPr lang="fr-CH" sz="2500" dirty="0" smtClean="0">
                <a:solidFill>
                  <a:srgbClr val="F2F2F2"/>
                </a:solidFill>
              </a:rPr>
              <a:t> the minimum </a:t>
            </a:r>
            <a:r>
              <a:rPr lang="fr-CH" sz="2500" dirty="0" err="1" smtClean="0">
                <a:solidFill>
                  <a:srgbClr val="F2F2F2"/>
                </a:solidFill>
              </a:rPr>
              <a:t>threaded</a:t>
            </a:r>
            <a:r>
              <a:rPr lang="fr-CH" sz="2500" dirty="0" smtClean="0">
                <a:solidFill>
                  <a:srgbClr val="F2F2F2"/>
                </a:solidFill>
              </a:rPr>
              <a:t> </a:t>
            </a:r>
            <a:r>
              <a:rPr lang="fr-CH" sz="2500" dirty="0" err="1" smtClean="0">
                <a:solidFill>
                  <a:srgbClr val="F2F2F2"/>
                </a:solidFill>
              </a:rPr>
              <a:t>length</a:t>
            </a:r>
            <a:endParaRPr lang="fr-CH" sz="2500" dirty="0" smtClean="0">
              <a:solidFill>
                <a:srgbClr val="F2F2F2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ü"/>
            </a:pPr>
            <a:endParaRPr lang="fr-CH" sz="2500" dirty="0">
              <a:solidFill>
                <a:srgbClr val="F2F2F2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ü"/>
            </a:pPr>
            <a:endParaRPr lang="fr-CH" sz="2500" dirty="0" smtClean="0">
              <a:solidFill>
                <a:srgbClr val="F2F2F2"/>
              </a:solidFill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1791296" y="2060848"/>
            <a:ext cx="7344816" cy="6480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ndara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ndara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ndara" pitchFamily="34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fr-CH" kern="0" dirty="0" smtClean="0">
                <a:solidFill>
                  <a:schemeClr val="bg1"/>
                </a:solidFill>
              </a:rPr>
              <a:t>Limitation:</a:t>
            </a:r>
          </a:p>
          <a:p>
            <a:pPr>
              <a:buFont typeface="Wingdings" panose="05000000000000000000" pitchFamily="2" charset="2"/>
              <a:buChar char="ü"/>
            </a:pPr>
            <a:endParaRPr lang="fr-CH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38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1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70FFFE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aster1">
  <a:themeElements>
    <a:clrScheme name="Custom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70FFFE"/>
      </a:hlink>
      <a:folHlink>
        <a:srgbClr val="7030A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aster1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70FFFE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aster1">
  <a:themeElements>
    <a:clrScheme name="Custom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28FFFE"/>
      </a:hlink>
      <a:folHlink>
        <a:srgbClr val="99FFCC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aster1">
  <a:themeElements>
    <a:clrScheme name="Custom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7030A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10388</TotalTime>
  <Words>502</Words>
  <Application>Microsoft Office PowerPoint</Application>
  <PresentationFormat>On-screen Show (4:3)</PresentationFormat>
  <Paragraphs>106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Candara</vt:lpstr>
      <vt:lpstr>Wingdings</vt:lpstr>
      <vt:lpstr>Master1</vt:lpstr>
      <vt:lpstr>1_Master1</vt:lpstr>
      <vt:lpstr>2_Master1</vt:lpstr>
      <vt:lpstr>3_Master1</vt:lpstr>
      <vt:lpstr>4_Master1</vt:lpstr>
      <vt:lpstr>Updates on screws + materials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 with help of Marta Garcia Carnero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CATIA Catalogs 2012-11</dc:title>
  <dc:creator>R.L</dc:creator>
  <cp:lastModifiedBy>Raphael Leuxe</cp:lastModifiedBy>
  <cp:revision>891</cp:revision>
  <cp:lastPrinted>2015-09-14T10:35:58Z</cp:lastPrinted>
  <dcterms:created xsi:type="dcterms:W3CDTF">2010-05-23T14:28:12Z</dcterms:created>
  <dcterms:modified xsi:type="dcterms:W3CDTF">2016-06-30T13:59:59Z</dcterms:modified>
</cp:coreProperties>
</file>