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803" r:id="rId1"/>
    <p:sldMasterId id="2147483823" r:id="rId2"/>
    <p:sldMasterId id="2147483847" r:id="rId3"/>
    <p:sldMasterId id="2147483859" r:id="rId4"/>
    <p:sldMasterId id="2147484055" r:id="rId5"/>
    <p:sldMasterId id="2147484067" r:id="rId6"/>
  </p:sldMasterIdLst>
  <p:notesMasterIdLst>
    <p:notesMasterId r:id="rId45"/>
  </p:notesMasterIdLst>
  <p:handoutMasterIdLst>
    <p:handoutMasterId r:id="rId46"/>
  </p:handoutMasterIdLst>
  <p:sldIdLst>
    <p:sldId id="954" r:id="rId7"/>
    <p:sldId id="818" r:id="rId8"/>
    <p:sldId id="955" r:id="rId9"/>
    <p:sldId id="993" r:id="rId10"/>
    <p:sldId id="994" r:id="rId11"/>
    <p:sldId id="999" r:id="rId12"/>
    <p:sldId id="958" r:id="rId13"/>
    <p:sldId id="957" r:id="rId14"/>
    <p:sldId id="996" r:id="rId15"/>
    <p:sldId id="998" r:id="rId16"/>
    <p:sldId id="1006" r:id="rId17"/>
    <p:sldId id="1002" r:id="rId18"/>
    <p:sldId id="1024" r:id="rId19"/>
    <p:sldId id="1017" r:id="rId20"/>
    <p:sldId id="1018" r:id="rId21"/>
    <p:sldId id="1026" r:id="rId22"/>
    <p:sldId id="1015" r:id="rId23"/>
    <p:sldId id="1020" r:id="rId24"/>
    <p:sldId id="1027" r:id="rId25"/>
    <p:sldId id="1029" r:id="rId26"/>
    <p:sldId id="1034" r:id="rId27"/>
    <p:sldId id="1035" r:id="rId28"/>
    <p:sldId id="1036" r:id="rId29"/>
    <p:sldId id="1044" r:id="rId30"/>
    <p:sldId id="1037" r:id="rId31"/>
    <p:sldId id="1038" r:id="rId32"/>
    <p:sldId id="1039" r:id="rId33"/>
    <p:sldId id="1040" r:id="rId34"/>
    <p:sldId id="1041" r:id="rId35"/>
    <p:sldId id="1042" r:id="rId36"/>
    <p:sldId id="1046" r:id="rId37"/>
    <p:sldId id="1047" r:id="rId38"/>
    <p:sldId id="1048" r:id="rId39"/>
    <p:sldId id="1030" r:id="rId40"/>
    <p:sldId id="1049" r:id="rId41"/>
    <p:sldId id="1050" r:id="rId42"/>
    <p:sldId id="1031" r:id="rId43"/>
    <p:sldId id="1032" r:id="rId4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9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nema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C377B"/>
    <a:srgbClr val="0000FF"/>
    <a:srgbClr val="FF3300"/>
    <a:srgbClr val="EAEFF7"/>
    <a:srgbClr val="FF6600"/>
    <a:srgbClr val="D2DEEF"/>
    <a:srgbClr val="F7F7F7"/>
    <a:srgbClr val="BBD3F8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0" autoAdjust="0"/>
    <p:restoredTop sz="99425" autoAdjust="0"/>
  </p:normalViewPr>
  <p:slideViewPr>
    <p:cSldViewPr>
      <p:cViewPr>
        <p:scale>
          <a:sx n="139" d="100"/>
          <a:sy n="139" d="100"/>
        </p:scale>
        <p:origin x="-1120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2929"/>
        <p:guide pos="22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handoutMaster" Target="handoutMasters/handoutMaster1.xml"/><Relationship Id="rId47" Type="http://schemas.openxmlformats.org/officeDocument/2006/relationships/printerSettings" Target="printerSettings/printerSettings1.bin"/><Relationship Id="rId48" Type="http://schemas.openxmlformats.org/officeDocument/2006/relationships/commentAuthors" Target="commentAuthors.xml"/><Relationship Id="rId49" Type="http://schemas.openxmlformats.org/officeDocument/2006/relationships/presProps" Target="presProps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9" Type="http://schemas.openxmlformats.org/officeDocument/2006/relationships/slide" Target="slides/slide3.xml"/><Relationship Id="rId6" Type="http://schemas.openxmlformats.org/officeDocument/2006/relationships/slideMaster" Target="slideMasters/slideMaster6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CB310BA0-050A-4997-B1AC-FD3BCC455418}" type="datetimeFigureOut">
              <a:rPr lang="en-GB" smtClean="0"/>
              <a:t>11/05/2016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2299761C-D337-4915-A6DD-157470CC0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741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F8632A1A-D26E-42D0-A2DF-B39D9B2C3CCA}" type="datetimeFigureOut">
              <a:rPr lang="en-GB" smtClean="0"/>
              <a:pPr/>
              <a:t>11/05/2016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53" tIns="46077" rIns="92153" bIns="4607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1"/>
          </a:xfrm>
          <a:prstGeom prst="rect">
            <a:avLst/>
          </a:prstGeom>
        </p:spPr>
        <p:txBody>
          <a:bodyPr vert="horz" lIns="92153" tIns="46077" rIns="92153" bIns="4607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05604DCD-C511-4B12-9DBB-AC80DD19A4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39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A301-E6F6-DB48-955A-7F4559AFE6DA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11/05/2016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990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9F275-E82A-7943-92D6-57FFF8B47CD8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11/05/2016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984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0D7C-F8EC-C94E-AF56-5EBA70FA620B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11/05/2016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7865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87177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BFF81-D06D-964F-8C72-1FDFF95A2433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308517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DF33C-C224-F743-9CEC-1F23027C448F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14585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18A77-D667-4842-B4E3-C316CE153A89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625088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D21CE-814E-BA4C-AD32-81A0E6C87373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084559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6E25D-BAD0-3E4F-A21D-D3CD0D48272E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972716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B9D24-C33F-1341-9531-CBFFEF5C098B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141325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14EA5-133B-8541-A4DD-9D1119558C5E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64681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B99FB-7604-614A-9CD6-DA99BA9DADFC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11/05/2016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5376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0CEAE-D6C8-354F-8CE6-7BA8EA715B0F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0685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50661-1AA1-1442-9A70-05202EB36687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530385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1454-CC65-2844-BA48-2A2FBB2C3B74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683618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403B3-7A60-4A42-B01B-53007C692293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130108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E798-4A25-DE4A-96B4-D5997032887F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06921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4D179-8DFE-EB48-B8FD-32DB8FFDC554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44971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D74E4-D77D-5E45-AAC4-8E5E6221332A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840145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6E9E8-BD51-8A47-B889-34037C264069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10136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57419-F5BD-9E47-B917-081D1D94FC57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30100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20AA5-8006-9C43-8864-02DB87162985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86230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F5544-74C3-2E4B-BF2A-FD62E8C68FD4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11/05/2016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0034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B2F21-6CCF-6F4A-8980-B70FCA35E9DB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906716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51064-A67C-B94C-B636-7618AD408235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81258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C577F-3356-C149-B87E-A9380D415C62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22103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3542B-DD2C-B84E-92FA-3AC149BCBFB8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58451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74FF-A4F9-B148-BB35-EF56B82482D6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875339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522E-8E6E-E44A-9FED-96322BFC152C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243266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2FEA5-5816-8449-9B37-D63515A157F4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9654305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60BDA-D06A-B140-9C87-F5276DAAAEB1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926552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E4D6E-1754-C946-8F01-A4FAF068C27C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931174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62724-47A8-E040-9DD7-6300836A5C49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1527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488F-6B92-0D48-B5AA-E8744A11D476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11/05/2016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80676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8890-8BA5-A94E-B0F4-C7D8293504F4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5184575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AD90D-1149-C34F-BFD2-4D3276A72D32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151672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4D5A0-E7EC-5648-A673-2703A7B48075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2297330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4522-F926-7F47-9A64-E26946D559DE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7087991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0A59-020A-104E-95EB-96C354E8C83F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277588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9B2A3-35E5-C34D-98F7-46E2FEAE3CA7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136391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BCC42-1163-D840-9734-31F6FDA3A06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11/05/2016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2F03D-4537-074E-B103-FDC1AE82683D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070627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BCC42-1163-D840-9734-31F6FDA3A06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11/05/2016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2F03D-4537-074E-B103-FDC1AE82683D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3944711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BCC42-1163-D840-9734-31F6FDA3A06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11/05/2016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2F03D-4537-074E-B103-FDC1AE82683D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6355064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BCC42-1163-D840-9734-31F6FDA3A06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11/05/2016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2F03D-4537-074E-B103-FDC1AE82683D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8640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8D825-63C7-5D4D-9948-C095D03743B9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11/05/2016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93432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BCC42-1163-D840-9734-31F6FDA3A06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11/05/2016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2F03D-4537-074E-B103-FDC1AE82683D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751113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BCC42-1163-D840-9734-31F6FDA3A06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11/05/2016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2F03D-4537-074E-B103-FDC1AE82683D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632406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BCC42-1163-D840-9734-31F6FDA3A06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11/05/2016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2F03D-4537-074E-B103-FDC1AE82683D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875662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BCC42-1163-D840-9734-31F6FDA3A06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11/05/2016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2F03D-4537-074E-B103-FDC1AE82683D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0636185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BCC42-1163-D840-9734-31F6FDA3A06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11/05/2016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2F03D-4537-074E-B103-FDC1AE82683D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792785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BCC42-1163-D840-9734-31F6FDA3A06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11/05/2016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2F03D-4537-074E-B103-FDC1AE82683D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1959664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BCC42-1163-D840-9734-31F6FDA3A06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11/05/2016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2F03D-4537-074E-B103-FDC1AE82683D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6612368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B40BB-E9F3-634F-BDE6-2FEFA1871545}" type="datetime4"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pPr/>
              <a:t>May 11, 2016</a:t>
            </a:fld>
            <a:endParaRPr lang="en-US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t>M. Aleksa (CERN)</a:t>
            </a:r>
            <a:endParaRPr lang="en-US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CA65-25DC-8649-AF55-14151E10B8BF}" type="slidenum"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183268" y="6626735"/>
            <a:ext cx="2133600" cy="2783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defTabSz="457200">
              <a:defRPr/>
            </a:pPr>
            <a:endParaRPr lang="en-US" dirty="0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566608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268" y="983717"/>
            <a:ext cx="8794193" cy="537930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599174"/>
            <a:ext cx="9144000" cy="258826"/>
          </a:xfrm>
        </p:spPr>
        <p:txBody>
          <a:bodyPr/>
          <a:lstStyle/>
          <a:p>
            <a:r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t>M. Aleksa (CERN)</a:t>
            </a:r>
            <a:endParaRPr lang="en-US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83268" y="6599174"/>
            <a:ext cx="2133600" cy="278361"/>
          </a:xfrm>
        </p:spPr>
        <p:txBody>
          <a:bodyPr/>
          <a:lstStyle/>
          <a:p>
            <a:fld id="{B00A527F-02D2-1A4D-95EE-D50391DFE44B}" type="datetime4"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pPr/>
              <a:t>May 11, 2016</a:t>
            </a:fld>
            <a:endParaRPr lang="en-US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43861" y="6599174"/>
            <a:ext cx="2133600" cy="278361"/>
          </a:xfrm>
        </p:spPr>
        <p:txBody>
          <a:bodyPr/>
          <a:lstStyle/>
          <a:p>
            <a:fld id="{50FBCA65-25DC-8649-AF55-14151E10B8BF}" type="slidenum"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9425332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A666C-32E5-2B4E-B11A-D2E6350F0319}" type="datetime4"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pPr/>
              <a:t>May 11, 2016</a:t>
            </a:fld>
            <a:endParaRPr lang="en-US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t>M. Aleksa (CERN)</a:t>
            </a:r>
            <a:endParaRPr lang="en-US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CA65-25DC-8649-AF55-14151E10B8BF}" type="slidenum"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39111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9DF6C-57D1-DE45-A994-435B3C755DF0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11/05/2016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40155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54D97-3DF3-E94C-A70F-3C02E3E8246C}" type="datetime4"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pPr/>
              <a:t>May 11, 2016</a:t>
            </a:fld>
            <a:endParaRPr lang="en-US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t>M. Aleksa (CERN)</a:t>
            </a:r>
            <a:endParaRPr lang="en-US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CA65-25DC-8649-AF55-14151E10B8BF}" type="slidenum"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801699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EBFAC-56B9-0345-AA86-21578A6C3209}" type="datetime4"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pPr/>
              <a:t>May 11, 2016</a:t>
            </a:fld>
            <a:endParaRPr lang="en-US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t>M. Aleksa (CERN)</a:t>
            </a:r>
            <a:endParaRPr lang="en-US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CA65-25DC-8649-AF55-14151E10B8BF}" type="slidenum"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8715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2C27B-60E5-A64F-8105-7EA8D985E796}" type="datetime4"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pPr/>
              <a:t>May 11, 2016</a:t>
            </a:fld>
            <a:endParaRPr lang="en-US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t>M. Aleksa (CERN)</a:t>
            </a:r>
            <a:endParaRPr lang="en-US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CA65-25DC-8649-AF55-14151E10B8BF}" type="slidenum"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6701488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0E35-694D-E448-9038-D761E429837A}" type="datetime4"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pPr/>
              <a:t>May 11, 2016</a:t>
            </a:fld>
            <a:endParaRPr lang="en-US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t>M. Aleksa (CERN)</a:t>
            </a:r>
            <a:endParaRPr lang="en-US" dirty="0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CA65-25DC-8649-AF55-14151E10B8BF}" type="slidenum"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8209455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5107" y="273050"/>
            <a:ext cx="5802353" cy="6202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8366" y="1335484"/>
            <a:ext cx="2849947" cy="51396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C9923-6718-B744-819F-8943A5AF91DA}" type="datetime4"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pPr/>
              <a:t>May 11, 2016</a:t>
            </a:fld>
            <a:endParaRPr lang="en-US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t>M. Aleksa (CERN)</a:t>
            </a:r>
            <a:endParaRPr lang="en-US" dirty="0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CA65-25DC-8649-AF55-14151E10B8BF}" type="slidenum"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5479597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AB865-1B09-BF48-BDC8-EF4CA4FB0640}" type="datetime4"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pPr/>
              <a:t>May 11, 2016</a:t>
            </a:fld>
            <a:endParaRPr lang="en-US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t>M. Aleksa (CERN)</a:t>
            </a:r>
            <a:endParaRPr lang="en-US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CA65-25DC-8649-AF55-14151E10B8BF}" type="slidenum"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603357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DE2D4-50A7-E34B-8290-7A8C6FFFE1AA}" type="datetime4"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pPr/>
              <a:t>May 11, 2016</a:t>
            </a:fld>
            <a:endParaRPr lang="en-US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t>M. Aleksa (CERN)</a:t>
            </a:r>
            <a:endParaRPr lang="en-US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CA65-25DC-8649-AF55-14151E10B8BF}" type="slidenum"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1355704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4460" y="274638"/>
            <a:ext cx="1793000" cy="62004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74638"/>
            <a:ext cx="6691461" cy="620046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F3BF9-AB21-EE4B-8BD3-CC1EAC480817}" type="datetime4"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pPr/>
              <a:t>May 11, 2016</a:t>
            </a:fld>
            <a:endParaRPr lang="en-US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t>M. Aleksa (CERN)</a:t>
            </a:r>
            <a:endParaRPr lang="en-US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CA65-25DC-8649-AF55-14151E10B8BF}" type="slidenum"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4631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3A49-5208-F04A-ADCC-634E888C8550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11/05/2016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324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5F5B8-A5F0-8A4C-8718-61C34E5292C3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11/05/2016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934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92C81-FFAE-A242-A071-A6632EA2845B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11/05/2016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535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6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2.xml"/><Relationship Id="rId8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7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9.xml"/><Relationship Id="rId4" Type="http://schemas.openxmlformats.org/officeDocument/2006/relationships/slideLayout" Target="../slideLayouts/slideLayout60.xml"/><Relationship Id="rId5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3.xml"/><Relationship Id="rId8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E0FE4-F042-544F-A084-5139894A47A6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11/05/2016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W. Riegler (CERN)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-5502" y="-1"/>
            <a:ext cx="9143999" cy="720000"/>
          </a:xfrm>
          <a:prstGeom prst="rect">
            <a:avLst/>
          </a:prstGeom>
          <a:solidFill>
            <a:srgbClr val="002060"/>
          </a:solidFill>
        </p:spPr>
        <p:txBody>
          <a:bodyPr wrap="square" rtlCol="0" anchor="ctr">
            <a:spAutoFit/>
          </a:bodyPr>
          <a:lstStyle/>
          <a:p>
            <a:pPr algn="ctr"/>
            <a:endParaRPr lang="en-GB" sz="3200" i="1" dirty="0">
              <a:solidFill>
                <a:srgbClr val="FFFF00"/>
              </a:solidFill>
              <a:latin typeface="Arial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778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6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1BA0CB8B-2714-ED46-BBCF-B1B16ECEC76B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5373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6D003A59-B10E-504D-A077-838D49A2D4E6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864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F5E19B64-3D1D-9540-9C4B-330322D6F519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11/05/2016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 Riegler (CERN)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50718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260BCC42-1163-D840-9734-31F6FDA3A06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/>
              <a:t>11/05/2016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4982F03D-4537-074E-B103-FDC1AE82683D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30779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57" r:id="rId2"/>
    <p:sldLayoutId id="2147484058" r:id="rId3"/>
    <p:sldLayoutId id="2147484059" r:id="rId4"/>
    <p:sldLayoutId id="2147484060" r:id="rId5"/>
    <p:sldLayoutId id="2147484061" r:id="rId6"/>
    <p:sldLayoutId id="2147484062" r:id="rId7"/>
    <p:sldLayoutId id="2147484063" r:id="rId8"/>
    <p:sldLayoutId id="2147484064" r:id="rId9"/>
    <p:sldLayoutId id="2147484065" r:id="rId10"/>
    <p:sldLayoutId id="21474840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577369"/>
            <a:ext cx="9144000" cy="280631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99174"/>
            <a:ext cx="9144000" cy="25882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t>M. Aleksa (CERN)</a:t>
            </a:r>
            <a:endParaRPr lang="en-US" dirty="0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183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3268" y="983717"/>
            <a:ext cx="8794193" cy="5541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3268" y="6599174"/>
            <a:ext cx="2133600" cy="2783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defTabSz="457200"/>
            <a:fld id="{1DA14F01-BB42-EA4F-8C4A-CEE3D9F84485}" type="datetime4"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pPr defTabSz="457200"/>
              <a:t>May 11, 2016</a:t>
            </a:fld>
            <a:endParaRPr lang="en-US" dirty="0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43861" y="6599174"/>
            <a:ext cx="2133600" cy="2783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defTabSz="457200"/>
            <a:fld id="{50FBCA65-25DC-8649-AF55-14151E10B8BF}" type="slidenum"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pPr defTabSz="457200"/>
              <a:t>‹#›</a:t>
            </a:fld>
            <a:endParaRPr lang="en-US" dirty="0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99919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8" r:id="rId1"/>
    <p:sldLayoutId id="2147484069" r:id="rId2"/>
    <p:sldLayoutId id="2147484070" r:id="rId3"/>
    <p:sldLayoutId id="2147484071" r:id="rId4"/>
    <p:sldLayoutId id="2147484072" r:id="rId5"/>
    <p:sldLayoutId id="2147484073" r:id="rId6"/>
    <p:sldLayoutId id="2147484074" r:id="rId7"/>
    <p:sldLayoutId id="2147484075" r:id="rId8"/>
    <p:sldLayoutId id="2147484076" r:id="rId9"/>
    <p:sldLayoutId id="2147484077" r:id="rId10"/>
    <p:sldLayoutId id="2147484078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bg1">
              <a:lumMod val="8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13" y="980728"/>
            <a:ext cx="913708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0000"/>
                </a:solidFill>
              </a:rPr>
              <a:t>FCC week summary and next Steps</a:t>
            </a:r>
            <a:endParaRPr lang="en-GB" sz="3200" b="1" dirty="0" smtClean="0">
              <a:solidFill>
                <a:srgbClr val="FF0000"/>
              </a:solidFill>
            </a:endParaRPr>
          </a:p>
          <a:p>
            <a:pPr algn="ctr"/>
            <a:endParaRPr lang="en-GB" sz="3600" b="1" dirty="0">
              <a:solidFill>
                <a:srgbClr val="FF0000"/>
              </a:solidFill>
            </a:endParaRPr>
          </a:p>
          <a:p>
            <a:pPr algn="ctr"/>
            <a:r>
              <a:rPr lang="en-GB" sz="2000" b="1" dirty="0" smtClean="0">
                <a:solidFill>
                  <a:srgbClr val="000090"/>
                </a:solidFill>
              </a:rPr>
              <a:t>May 11</a:t>
            </a:r>
            <a:r>
              <a:rPr lang="en-GB" sz="2000" b="1" baseline="30000" dirty="0" smtClean="0">
                <a:solidFill>
                  <a:srgbClr val="000090"/>
                </a:solidFill>
              </a:rPr>
              <a:t>th</a:t>
            </a:r>
            <a:r>
              <a:rPr lang="en-GB" sz="2000" b="1" dirty="0" smtClean="0">
                <a:solidFill>
                  <a:srgbClr val="000090"/>
                </a:solidFill>
              </a:rPr>
              <a:t> 2016</a:t>
            </a:r>
            <a:endParaRPr lang="en-GB" sz="2000" b="1" dirty="0" smtClean="0">
              <a:solidFill>
                <a:srgbClr val="000090"/>
              </a:solidFill>
            </a:endParaRPr>
          </a:p>
          <a:p>
            <a:pPr algn="ctr"/>
            <a:endParaRPr lang="en-GB" sz="2000" b="1" dirty="0">
              <a:solidFill>
                <a:srgbClr val="000090"/>
              </a:solidFill>
            </a:endParaRPr>
          </a:p>
          <a:p>
            <a:pPr algn="ctr"/>
            <a:r>
              <a:rPr lang="en-GB" sz="1600" b="1" dirty="0" smtClean="0"/>
              <a:t>W. Riegler</a:t>
            </a:r>
          </a:p>
          <a:p>
            <a:pPr algn="ctr"/>
            <a:r>
              <a:rPr lang="en-GB" sz="2000" b="1" dirty="0" smtClean="0">
                <a:solidFill>
                  <a:srgbClr val="000000"/>
                </a:solidFill>
              </a:rPr>
              <a:t> </a:t>
            </a:r>
          </a:p>
          <a:p>
            <a:pPr algn="ctr"/>
            <a:r>
              <a:rPr lang="en-GB" sz="1600" b="1" dirty="0" smtClean="0">
                <a:solidFill>
                  <a:srgbClr val="000000"/>
                </a:solidFill>
              </a:rPr>
              <a:t>Presenters at the Rome FCC meeting:</a:t>
            </a:r>
          </a:p>
          <a:p>
            <a:pPr algn="ctr"/>
            <a:r>
              <a:rPr lang="en-GB" sz="1600" b="1" dirty="0" smtClean="0">
                <a:solidFill>
                  <a:srgbClr val="000000"/>
                </a:solidFill>
              </a:rPr>
              <a:t>Martin </a:t>
            </a:r>
            <a:r>
              <a:rPr lang="en-GB" sz="1600" b="1" dirty="0" err="1">
                <a:solidFill>
                  <a:srgbClr val="000000"/>
                </a:solidFill>
              </a:rPr>
              <a:t>Aleksa</a:t>
            </a:r>
            <a:r>
              <a:rPr lang="en-GB" sz="1600" b="1" dirty="0">
                <a:solidFill>
                  <a:srgbClr val="000000"/>
                </a:solidFill>
              </a:rPr>
              <a:t>, </a:t>
            </a:r>
            <a:r>
              <a:rPr lang="en-GB" sz="1600" b="1" dirty="0" err="1">
                <a:solidFill>
                  <a:srgbClr val="000000"/>
                </a:solidFill>
              </a:rPr>
              <a:t>Ilaria</a:t>
            </a:r>
            <a:r>
              <a:rPr lang="en-GB" sz="1600" b="1" dirty="0">
                <a:solidFill>
                  <a:srgbClr val="000000"/>
                </a:solidFill>
              </a:rPr>
              <a:t> </a:t>
            </a:r>
            <a:r>
              <a:rPr lang="en-GB" sz="1600" b="1" dirty="0" err="1">
                <a:solidFill>
                  <a:srgbClr val="000000"/>
                </a:solidFill>
              </a:rPr>
              <a:t>Besana</a:t>
            </a:r>
            <a:r>
              <a:rPr lang="en-GB" sz="1600" b="1" dirty="0">
                <a:solidFill>
                  <a:srgbClr val="000000"/>
                </a:solidFill>
              </a:rPr>
              <a:t>, </a:t>
            </a:r>
            <a:r>
              <a:rPr lang="en-GB" sz="1600" b="1" dirty="0" smtClean="0">
                <a:solidFill>
                  <a:srgbClr val="000000"/>
                </a:solidFill>
              </a:rPr>
              <a:t>Sergei </a:t>
            </a:r>
            <a:r>
              <a:rPr lang="en-GB" sz="1600" b="1" dirty="0" err="1">
                <a:solidFill>
                  <a:srgbClr val="000000"/>
                </a:solidFill>
              </a:rPr>
              <a:t>Chekanov</a:t>
            </a:r>
            <a:r>
              <a:rPr lang="en-GB" sz="1600" b="1" dirty="0">
                <a:solidFill>
                  <a:srgbClr val="000000"/>
                </a:solidFill>
              </a:rPr>
              <a:t>, </a:t>
            </a:r>
            <a:r>
              <a:rPr lang="en-GB" sz="1600" b="1" dirty="0" smtClean="0">
                <a:solidFill>
                  <a:srgbClr val="000000"/>
                </a:solidFill>
              </a:rPr>
              <a:t>Dmitri </a:t>
            </a:r>
            <a:r>
              <a:rPr lang="en-GB" sz="1600" b="1" dirty="0" err="1">
                <a:solidFill>
                  <a:srgbClr val="000000"/>
                </a:solidFill>
              </a:rPr>
              <a:t>Denisov</a:t>
            </a:r>
            <a:r>
              <a:rPr lang="en-GB" sz="1600" b="1" dirty="0">
                <a:solidFill>
                  <a:srgbClr val="000000"/>
                </a:solidFill>
              </a:rPr>
              <a:t>, </a:t>
            </a:r>
            <a:r>
              <a:rPr lang="en-GB" sz="1600" b="1" dirty="0" err="1" smtClean="0">
                <a:solidFill>
                  <a:srgbClr val="000000"/>
                </a:solidFill>
              </a:rPr>
              <a:t>Zbynek</a:t>
            </a:r>
            <a:r>
              <a:rPr lang="en-GB" sz="1600" b="1" dirty="0" smtClean="0">
                <a:solidFill>
                  <a:srgbClr val="000000"/>
                </a:solidFill>
              </a:rPr>
              <a:t> </a:t>
            </a:r>
            <a:r>
              <a:rPr lang="en-GB" sz="1600" b="1" dirty="0" err="1">
                <a:solidFill>
                  <a:srgbClr val="000000"/>
                </a:solidFill>
              </a:rPr>
              <a:t>Drasal</a:t>
            </a:r>
            <a:r>
              <a:rPr lang="en-GB" sz="1600" b="1" dirty="0" smtClean="0">
                <a:solidFill>
                  <a:srgbClr val="000000"/>
                </a:solidFill>
              </a:rPr>
              <a:t>, </a:t>
            </a:r>
            <a:r>
              <a:rPr lang="en-GB" sz="1600" b="1" dirty="0" err="1">
                <a:solidFill>
                  <a:srgbClr val="000000"/>
                </a:solidFill>
              </a:rPr>
              <a:t>Benedikt</a:t>
            </a:r>
            <a:r>
              <a:rPr lang="en-GB" sz="1600" b="1" dirty="0">
                <a:solidFill>
                  <a:srgbClr val="000000"/>
                </a:solidFill>
              </a:rPr>
              <a:t> </a:t>
            </a:r>
            <a:r>
              <a:rPr lang="en-GB" sz="1600" b="1" dirty="0" err="1">
                <a:solidFill>
                  <a:srgbClr val="000000"/>
                </a:solidFill>
              </a:rPr>
              <a:t>Hegner</a:t>
            </a:r>
            <a:r>
              <a:rPr lang="en-GB" sz="1600" b="1" dirty="0">
                <a:solidFill>
                  <a:srgbClr val="000000"/>
                </a:solidFill>
              </a:rPr>
              <a:t>, Clement </a:t>
            </a:r>
            <a:r>
              <a:rPr lang="en-GB" sz="1600" b="1" dirty="0" err="1">
                <a:solidFill>
                  <a:srgbClr val="000000"/>
                </a:solidFill>
              </a:rPr>
              <a:t>Helsens</a:t>
            </a:r>
            <a:r>
              <a:rPr lang="en-GB" sz="1600" b="1" dirty="0">
                <a:solidFill>
                  <a:srgbClr val="000000"/>
                </a:solidFill>
              </a:rPr>
              <a:t>, Julia </a:t>
            </a:r>
            <a:r>
              <a:rPr lang="en-GB" sz="1600" b="1" dirty="0" err="1">
                <a:solidFill>
                  <a:srgbClr val="000000"/>
                </a:solidFill>
              </a:rPr>
              <a:t>Hrdinka</a:t>
            </a:r>
            <a:r>
              <a:rPr lang="en-GB" sz="1600" b="1" dirty="0">
                <a:solidFill>
                  <a:srgbClr val="000000"/>
                </a:solidFill>
              </a:rPr>
              <a:t>, </a:t>
            </a:r>
            <a:r>
              <a:rPr lang="en-GB" sz="1600" b="1" dirty="0" err="1" smtClean="0">
                <a:solidFill>
                  <a:srgbClr val="000000"/>
                </a:solidFill>
              </a:rPr>
              <a:t>Ashutosh</a:t>
            </a:r>
            <a:r>
              <a:rPr lang="en-GB" sz="1600" b="1" dirty="0" smtClean="0">
                <a:solidFill>
                  <a:srgbClr val="000000"/>
                </a:solidFill>
              </a:rPr>
              <a:t> </a:t>
            </a:r>
            <a:r>
              <a:rPr lang="en-GB" sz="1600" b="1" dirty="0" err="1" smtClean="0">
                <a:solidFill>
                  <a:srgbClr val="000000"/>
                </a:solidFill>
              </a:rPr>
              <a:t>Kotwal</a:t>
            </a:r>
            <a:r>
              <a:rPr lang="en-GB" sz="1600" b="1" dirty="0" smtClean="0">
                <a:solidFill>
                  <a:srgbClr val="000000"/>
                </a:solidFill>
              </a:rPr>
              <a:t>,  Matthias </a:t>
            </a:r>
            <a:r>
              <a:rPr lang="en-GB" sz="1600" b="1" dirty="0" err="1" smtClean="0">
                <a:solidFill>
                  <a:srgbClr val="000000"/>
                </a:solidFill>
              </a:rPr>
              <a:t>Mentink</a:t>
            </a:r>
            <a:r>
              <a:rPr lang="en-GB" sz="1600" b="1" dirty="0">
                <a:solidFill>
                  <a:srgbClr val="000000"/>
                </a:solidFill>
              </a:rPr>
              <a:t>, Dave </a:t>
            </a:r>
            <a:r>
              <a:rPr lang="en-GB" sz="1600" b="1" dirty="0" err="1">
                <a:solidFill>
                  <a:srgbClr val="000000"/>
                </a:solidFill>
              </a:rPr>
              <a:t>Newbold</a:t>
            </a:r>
            <a:r>
              <a:rPr lang="en-GB" sz="1600" b="1" dirty="0">
                <a:solidFill>
                  <a:srgbClr val="000000"/>
                </a:solidFill>
              </a:rPr>
              <a:t>,  </a:t>
            </a:r>
            <a:r>
              <a:rPr lang="en-GB" sz="1600" b="1" dirty="0" err="1" smtClean="0">
                <a:solidFill>
                  <a:srgbClr val="000000"/>
                </a:solidFill>
              </a:rPr>
              <a:t>Estel</a:t>
            </a:r>
            <a:r>
              <a:rPr lang="en-GB" sz="1600" b="1" dirty="0" smtClean="0">
                <a:solidFill>
                  <a:srgbClr val="000000"/>
                </a:solidFill>
              </a:rPr>
              <a:t> Perez, Walter </a:t>
            </a:r>
            <a:r>
              <a:rPr lang="en-GB" sz="1600" b="1" dirty="0" err="1" smtClean="0">
                <a:solidFill>
                  <a:srgbClr val="000000"/>
                </a:solidFill>
              </a:rPr>
              <a:t>Snoeys</a:t>
            </a:r>
            <a:r>
              <a:rPr lang="en-GB" sz="1600" b="1" dirty="0" smtClean="0">
                <a:solidFill>
                  <a:srgbClr val="000000"/>
                </a:solidFill>
              </a:rPr>
              <a:t>, Ian </a:t>
            </a:r>
            <a:r>
              <a:rPr lang="en-GB" sz="1600" b="1" dirty="0" err="1">
                <a:solidFill>
                  <a:srgbClr val="000000"/>
                </a:solidFill>
              </a:rPr>
              <a:t>Shipsey</a:t>
            </a:r>
            <a:r>
              <a:rPr lang="en-GB" sz="1600" b="1" dirty="0">
                <a:solidFill>
                  <a:srgbClr val="000000"/>
                </a:solidFill>
              </a:rPr>
              <a:t>, </a:t>
            </a:r>
            <a:r>
              <a:rPr lang="en-GB" sz="1600" b="1" dirty="0" smtClean="0">
                <a:solidFill>
                  <a:srgbClr val="000000"/>
                </a:solidFill>
              </a:rPr>
              <a:t>Hans </a:t>
            </a:r>
            <a:r>
              <a:rPr lang="en-GB" sz="1600" b="1" dirty="0" err="1" smtClean="0">
                <a:solidFill>
                  <a:srgbClr val="000000"/>
                </a:solidFill>
              </a:rPr>
              <a:t>Kristian</a:t>
            </a:r>
            <a:r>
              <a:rPr lang="en-GB" sz="1600" b="1" dirty="0" smtClean="0">
                <a:solidFill>
                  <a:srgbClr val="000000"/>
                </a:solidFill>
              </a:rPr>
              <a:t> </a:t>
            </a:r>
            <a:r>
              <a:rPr lang="en-GB" sz="1600" b="1" dirty="0" err="1" smtClean="0">
                <a:solidFill>
                  <a:srgbClr val="000000"/>
                </a:solidFill>
              </a:rPr>
              <a:t>Soltveit</a:t>
            </a:r>
            <a:r>
              <a:rPr lang="en-GB" sz="1600" b="1" dirty="0">
                <a:solidFill>
                  <a:srgbClr val="000000"/>
                </a:solidFill>
              </a:rPr>
              <a:t>, Herman Ten Kate</a:t>
            </a:r>
            <a:r>
              <a:rPr lang="en-GB" sz="1600" b="1" dirty="0" smtClean="0">
                <a:solidFill>
                  <a:srgbClr val="000000"/>
                </a:solidFill>
              </a:rPr>
              <a:t>,</a:t>
            </a:r>
            <a:r>
              <a:rPr lang="en-GB" sz="1600" b="1" dirty="0">
                <a:solidFill>
                  <a:srgbClr val="000000"/>
                </a:solidFill>
              </a:rPr>
              <a:t> Marianna </a:t>
            </a:r>
            <a:r>
              <a:rPr lang="en-GB" sz="1600" b="1" dirty="0" err="1">
                <a:solidFill>
                  <a:srgbClr val="000000"/>
                </a:solidFill>
              </a:rPr>
              <a:t>Testa</a:t>
            </a:r>
            <a:r>
              <a:rPr lang="en-GB" sz="1600" b="1" dirty="0">
                <a:solidFill>
                  <a:srgbClr val="000000"/>
                </a:solidFill>
              </a:rPr>
              <a:t>, </a:t>
            </a:r>
            <a:r>
              <a:rPr lang="en-GB" sz="1600" b="1" dirty="0" smtClean="0">
                <a:solidFill>
                  <a:srgbClr val="000000"/>
                </a:solidFill>
              </a:rPr>
              <a:t> Georg </a:t>
            </a:r>
            <a:r>
              <a:rPr lang="en-GB" sz="1600" b="1" dirty="0" err="1">
                <a:solidFill>
                  <a:srgbClr val="000000"/>
                </a:solidFill>
              </a:rPr>
              <a:t>Viehhauser</a:t>
            </a:r>
            <a:r>
              <a:rPr lang="en-GB" sz="1600" b="1" dirty="0">
                <a:solidFill>
                  <a:srgbClr val="000000"/>
                </a:solidFill>
              </a:rPr>
              <a:t>, Anna </a:t>
            </a:r>
            <a:r>
              <a:rPr lang="en-GB" sz="1600" b="1" dirty="0" err="1">
                <a:solidFill>
                  <a:srgbClr val="000000"/>
                </a:solidFill>
              </a:rPr>
              <a:t>Zaborowska</a:t>
            </a:r>
            <a:r>
              <a:rPr lang="en-GB" sz="1600" b="1" dirty="0">
                <a:solidFill>
                  <a:srgbClr val="000000"/>
                </a:solidFill>
              </a:rPr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val="3931543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268760"/>
            <a:ext cx="2376264" cy="1750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888" y="980728"/>
            <a:ext cx="248273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0" y="17381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Advantages of a Forward Solenoid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7544" y="3573016"/>
            <a:ext cx="77048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GB" b="1" dirty="0" smtClean="0">
                <a:solidFill>
                  <a:srgbClr val="000090"/>
                </a:solidFill>
                <a:sym typeface="Wingdings"/>
              </a:rPr>
              <a:t>Construction is easier</a:t>
            </a:r>
          </a:p>
          <a:p>
            <a:pPr marL="285750" indent="-285750">
              <a:buFont typeface="Wingdings" charset="0"/>
              <a:buChar char="à"/>
            </a:pPr>
            <a:r>
              <a:rPr lang="en-GB" b="1" dirty="0" smtClean="0">
                <a:solidFill>
                  <a:srgbClr val="000090"/>
                </a:solidFill>
                <a:sym typeface="Wingdings"/>
              </a:rPr>
              <a:t>No need for compensation in the machine</a:t>
            </a:r>
          </a:p>
          <a:p>
            <a:pPr marL="285750" indent="-285750">
              <a:buFont typeface="Wingdings" charset="0"/>
              <a:buChar char="à"/>
            </a:pPr>
            <a:r>
              <a:rPr lang="en-GB" b="1" dirty="0" smtClean="0">
                <a:solidFill>
                  <a:srgbClr val="000090"/>
                </a:solidFill>
                <a:sym typeface="Wingdings"/>
              </a:rPr>
              <a:t>Keeping the rotational symmetry is a big advantage (Missing E</a:t>
            </a:r>
            <a:r>
              <a:rPr lang="en-GB" b="1" baseline="-25000" dirty="0" smtClean="0">
                <a:solidFill>
                  <a:srgbClr val="000090"/>
                </a:solidFill>
                <a:sym typeface="Wingdings"/>
              </a:rPr>
              <a:t>T</a:t>
            </a:r>
            <a:r>
              <a:rPr lang="en-GB" b="1" dirty="0" smtClean="0">
                <a:solidFill>
                  <a:srgbClr val="000090"/>
                </a:solidFill>
                <a:sym typeface="Wingdings"/>
              </a:rPr>
              <a:t> etc.) </a:t>
            </a:r>
          </a:p>
          <a:p>
            <a:pPr marL="285750" indent="-285750">
              <a:buFont typeface="Wingdings" charset="0"/>
              <a:buChar char="à"/>
            </a:pPr>
            <a:endParaRPr lang="en-GB" b="1" dirty="0">
              <a:solidFill>
                <a:srgbClr val="000090"/>
              </a:solidFill>
              <a:sym typeface="Wingdings"/>
            </a:endParaRPr>
          </a:p>
          <a:p>
            <a:r>
              <a:rPr lang="en-GB" b="1" dirty="0" smtClean="0">
                <a:solidFill>
                  <a:srgbClr val="008000"/>
                </a:solidFill>
                <a:sym typeface="Wingdings"/>
              </a:rPr>
              <a:t>Some more performance parameters have to be understood before deciding on the ‘reference design’.</a:t>
            </a:r>
          </a:p>
          <a:p>
            <a:endParaRPr lang="en-GB" b="1" dirty="0">
              <a:solidFill>
                <a:srgbClr val="000090"/>
              </a:solidFill>
              <a:sym typeface="Wingdings"/>
            </a:endParaRPr>
          </a:p>
          <a:p>
            <a:endParaRPr lang="en-GB" b="1" dirty="0">
              <a:solidFill>
                <a:srgbClr val="000090"/>
              </a:solidFill>
              <a:sym typeface="Wingding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44008" y="6309320"/>
            <a:ext cx="3678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0000"/>
                </a:solidFill>
              </a:rPr>
              <a:t>Herman Ten Kate, Matthias </a:t>
            </a:r>
            <a:r>
              <a:rPr lang="en-GB" b="1" dirty="0" err="1" smtClean="0">
                <a:solidFill>
                  <a:srgbClr val="000000"/>
                </a:solidFill>
              </a:rPr>
              <a:t>Mentink</a:t>
            </a:r>
            <a:endParaRPr lang="en-GB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1254680"/>
            <a:ext cx="2304256" cy="188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97568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9937" r="8243"/>
          <a:stretch/>
        </p:blipFill>
        <p:spPr>
          <a:xfrm>
            <a:off x="251520" y="620688"/>
            <a:ext cx="8390286" cy="61618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7381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HCAL Studies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164288" y="6381328"/>
            <a:ext cx="17825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0000"/>
                </a:solidFill>
              </a:rPr>
              <a:t>Clement </a:t>
            </a:r>
            <a:r>
              <a:rPr lang="en-GB" b="1" dirty="0" err="1" smtClean="0">
                <a:solidFill>
                  <a:srgbClr val="000000"/>
                </a:solidFill>
              </a:rPr>
              <a:t>Helsens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965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620688"/>
            <a:ext cx="7641745" cy="57332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7381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Calorimeter Studies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020272" y="6488668"/>
            <a:ext cx="17825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0000"/>
                </a:solidFill>
              </a:rPr>
              <a:t>Clement </a:t>
            </a:r>
            <a:r>
              <a:rPr lang="en-GB" b="1" dirty="0" err="1" smtClean="0">
                <a:solidFill>
                  <a:srgbClr val="000000"/>
                </a:solidFill>
              </a:rPr>
              <a:t>Helsens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9639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34" y="2708920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Common Detector Technologies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08135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6273"/>
          <a:stretch/>
        </p:blipFill>
        <p:spPr>
          <a:xfrm>
            <a:off x="0" y="927368"/>
            <a:ext cx="9128364" cy="574199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95536" y="4653136"/>
            <a:ext cx="8280920" cy="792088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876256" y="6381328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0000"/>
                </a:solidFill>
              </a:rPr>
              <a:t>Walter </a:t>
            </a:r>
            <a:r>
              <a:rPr lang="en-GB" b="1" dirty="0" err="1" smtClean="0">
                <a:solidFill>
                  <a:srgbClr val="000000"/>
                </a:solidFill>
              </a:rPr>
              <a:t>Snoeys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Comments on Future of MAPS 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23960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5723"/>
          <a:stretch/>
        </p:blipFill>
        <p:spPr>
          <a:xfrm>
            <a:off x="827584" y="791228"/>
            <a:ext cx="7524328" cy="47527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Tracker Mechanics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660232" y="6453336"/>
            <a:ext cx="19010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0000"/>
                </a:solidFill>
              </a:rPr>
              <a:t>Georg </a:t>
            </a:r>
            <a:r>
              <a:rPr lang="en-GB" b="1" dirty="0" err="1" smtClean="0">
                <a:solidFill>
                  <a:srgbClr val="000000"/>
                </a:solidFill>
              </a:rPr>
              <a:t>Viehhauser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99800" y="5765194"/>
            <a:ext cx="68889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0090"/>
                </a:solidFill>
              </a:rPr>
              <a:t>We should study alternatives to the traditional tracker layouts.</a:t>
            </a:r>
            <a:endParaRPr lang="en-GB" sz="20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3960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5" y="764704"/>
            <a:ext cx="9144000" cy="188557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588224" y="6309320"/>
            <a:ext cx="15905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0000"/>
                </a:solidFill>
              </a:rPr>
              <a:t>Dave </a:t>
            </a:r>
            <a:r>
              <a:rPr lang="en-GB" b="1" dirty="0" err="1" smtClean="0">
                <a:solidFill>
                  <a:srgbClr val="000000"/>
                </a:solidFill>
              </a:rPr>
              <a:t>Newbold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54674" b="6942"/>
          <a:stretch/>
        </p:blipFill>
        <p:spPr>
          <a:xfrm>
            <a:off x="36512" y="2887556"/>
            <a:ext cx="9144000" cy="2629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1559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19084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308304" y="4869160"/>
            <a:ext cx="15905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0000"/>
                </a:solidFill>
              </a:rPr>
              <a:t>Dave </a:t>
            </a:r>
            <a:r>
              <a:rPr lang="en-GB" b="1" dirty="0" err="1" smtClean="0">
                <a:solidFill>
                  <a:srgbClr val="000000"/>
                </a:solidFill>
              </a:rPr>
              <a:t>Newbold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61045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18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22169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380312" y="5445224"/>
            <a:ext cx="15905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0000"/>
                </a:solidFill>
              </a:rPr>
              <a:t>Dave </a:t>
            </a:r>
            <a:r>
              <a:rPr lang="en-GB" b="1" dirty="0" err="1" smtClean="0">
                <a:solidFill>
                  <a:srgbClr val="000000"/>
                </a:solidFill>
              </a:rPr>
              <a:t>Newbold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01823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19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Concluding Remarks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3528" y="764704"/>
            <a:ext cx="8496944" cy="5847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b="1" dirty="0" smtClean="0">
                <a:solidFill>
                  <a:srgbClr val="000090"/>
                </a:solidFill>
                <a:latin typeface="Arial"/>
              </a:rPr>
              <a:t>A lot of of progress since the last FCC week.</a:t>
            </a:r>
          </a:p>
          <a:p>
            <a:pPr lvl="0">
              <a:defRPr/>
            </a:pPr>
            <a:endParaRPr lang="en-US" b="1" dirty="0">
              <a:solidFill>
                <a:srgbClr val="000090"/>
              </a:solidFill>
              <a:latin typeface="Arial"/>
            </a:endParaRPr>
          </a:p>
          <a:p>
            <a:pPr lvl="0">
              <a:defRPr/>
            </a:pPr>
            <a:r>
              <a:rPr lang="en-US" b="1" dirty="0" smtClean="0">
                <a:solidFill>
                  <a:srgbClr val="008000"/>
                </a:solidFill>
                <a:latin typeface="Arial"/>
              </a:rPr>
              <a:t>A few reality checks required rescaling of some ‘</a:t>
            </a:r>
            <a:r>
              <a:rPr lang="en-US" b="1" dirty="0">
                <a:solidFill>
                  <a:srgbClr val="008000"/>
                </a:solidFill>
                <a:latin typeface="Arial"/>
              </a:rPr>
              <a:t>d</a:t>
            </a:r>
            <a:r>
              <a:rPr lang="en-US" b="1" dirty="0" smtClean="0">
                <a:solidFill>
                  <a:srgbClr val="008000"/>
                </a:solidFill>
                <a:latin typeface="Arial"/>
              </a:rPr>
              <a:t>imensions’.</a:t>
            </a:r>
          </a:p>
          <a:p>
            <a:pPr lvl="0">
              <a:defRPr/>
            </a:pPr>
            <a:endParaRPr lang="en-US" sz="1600" b="1" dirty="0">
              <a:solidFill>
                <a:srgbClr val="000090"/>
              </a:solidFill>
              <a:latin typeface="Arial"/>
            </a:endParaRPr>
          </a:p>
          <a:p>
            <a:pPr lvl="0">
              <a:defRPr/>
            </a:pPr>
            <a:r>
              <a:rPr lang="en-US" b="1" dirty="0" smtClean="0">
                <a:solidFill>
                  <a:srgbClr val="000090"/>
                </a:solidFill>
                <a:latin typeface="Arial"/>
              </a:rPr>
              <a:t>The FCC hadron detector studies can heavily draw from the LHC experiments and their upgrade plans.</a:t>
            </a:r>
          </a:p>
          <a:p>
            <a:pPr lvl="0">
              <a:defRPr/>
            </a:pPr>
            <a:endParaRPr lang="en-US" b="1" dirty="0">
              <a:solidFill>
                <a:srgbClr val="000090"/>
              </a:solidFill>
              <a:latin typeface="Arial"/>
            </a:endParaRPr>
          </a:p>
          <a:p>
            <a:pPr lvl="0">
              <a:defRPr/>
            </a:pPr>
            <a:r>
              <a:rPr lang="en-US" b="1" dirty="0" smtClean="0">
                <a:solidFill>
                  <a:srgbClr val="008000"/>
                </a:solidFill>
                <a:latin typeface="Arial"/>
              </a:rPr>
              <a:t>It is very important to plant the thinking about </a:t>
            </a:r>
            <a:r>
              <a:rPr lang="en-US" b="1" dirty="0" err="1" smtClean="0">
                <a:solidFill>
                  <a:srgbClr val="008000"/>
                </a:solidFill>
                <a:latin typeface="Arial"/>
              </a:rPr>
              <a:t>pp</a:t>
            </a:r>
            <a:r>
              <a:rPr lang="en-US" b="1" dirty="0" smtClean="0">
                <a:solidFill>
                  <a:srgbClr val="008000"/>
                </a:solidFill>
                <a:latin typeface="Arial"/>
              </a:rPr>
              <a:t> physics at 100TeV into the heads of people who work on the 14TeV physics analysis. </a:t>
            </a:r>
          </a:p>
          <a:p>
            <a:pPr lvl="0">
              <a:defRPr/>
            </a:pPr>
            <a:endParaRPr lang="en-US" b="1" dirty="0">
              <a:solidFill>
                <a:srgbClr val="008000"/>
              </a:solidFill>
              <a:latin typeface="Arial"/>
            </a:endParaRPr>
          </a:p>
          <a:p>
            <a:pPr lvl="0">
              <a:defRPr/>
            </a:pPr>
            <a:r>
              <a:rPr lang="en-US" b="1" dirty="0" smtClean="0">
                <a:solidFill>
                  <a:srgbClr val="000090"/>
                </a:solidFill>
                <a:latin typeface="Arial"/>
              </a:rPr>
              <a:t>The FCC hadron detectors require significant R&amp;D on detectors and electronics. Once the LHC Phase II R&amp;D is finished, which is soon, we must install dedicated R&amp;D programs.</a:t>
            </a:r>
          </a:p>
          <a:p>
            <a:pPr lvl="0">
              <a:defRPr/>
            </a:pPr>
            <a:endParaRPr lang="en-US" b="1" dirty="0" smtClean="0">
              <a:solidFill>
                <a:srgbClr val="008000"/>
              </a:solidFill>
              <a:latin typeface="Arial"/>
            </a:endParaRPr>
          </a:p>
          <a:p>
            <a:pPr lvl="0">
              <a:defRPr/>
            </a:pPr>
            <a:r>
              <a:rPr lang="en-US" b="1" dirty="0" smtClean="0">
                <a:solidFill>
                  <a:srgbClr val="008000"/>
                </a:solidFill>
                <a:latin typeface="Arial"/>
              </a:rPr>
              <a:t>Access to state of the art electronics processes for readout electronics and sensor (e.g. MAPS) is very expensive, so this R&amp;D will require significant funding.</a:t>
            </a:r>
          </a:p>
          <a:p>
            <a:pPr lvl="0">
              <a:defRPr/>
            </a:pPr>
            <a:endParaRPr lang="en-US" b="1" dirty="0">
              <a:solidFill>
                <a:srgbClr val="000090"/>
              </a:solidFill>
              <a:latin typeface="Arial"/>
            </a:endParaRPr>
          </a:p>
          <a:p>
            <a:pPr lvl="0">
              <a:defRPr/>
            </a:pPr>
            <a:r>
              <a:rPr lang="en-US" b="1" dirty="0" smtClean="0">
                <a:solidFill>
                  <a:srgbClr val="000090"/>
                </a:solidFill>
                <a:latin typeface="Arial"/>
              </a:rPr>
              <a:t>The FCC project is an excellent environment to transfer the vast amount of knowledge and experience in the field to the young generation.</a:t>
            </a:r>
          </a:p>
          <a:p>
            <a:pPr lvl="0">
              <a:defRPr/>
            </a:pPr>
            <a:endParaRPr lang="en-US" sz="1600" b="1" dirty="0">
              <a:solidFill>
                <a:srgbClr val="00009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0563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738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3600" b="1" dirty="0" smtClean="0">
                <a:solidFill>
                  <a:srgbClr val="FF0000"/>
                </a:solidFill>
                <a:latin typeface="Calibri"/>
              </a:rPr>
              <a:t>Baseline Parameters for the FCC-</a:t>
            </a:r>
            <a:r>
              <a:rPr lang="en-GB" sz="3600" b="1" dirty="0" err="1" smtClean="0">
                <a:solidFill>
                  <a:srgbClr val="FF0000"/>
                </a:solidFill>
                <a:latin typeface="Calibri"/>
              </a:rPr>
              <a:t>hh</a:t>
            </a:r>
            <a:r>
              <a:rPr lang="en-GB" sz="36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GB" sz="3600" b="1" dirty="0">
                <a:solidFill>
                  <a:srgbClr val="FF0000"/>
                </a:solidFill>
                <a:latin typeface="Calibri"/>
              </a:rPr>
              <a:t>M</a:t>
            </a:r>
            <a:r>
              <a:rPr lang="en-GB" sz="3600" b="1" dirty="0" smtClean="0">
                <a:solidFill>
                  <a:srgbClr val="FF0000"/>
                </a:solidFill>
                <a:latin typeface="Calibri"/>
              </a:rPr>
              <a:t>achine </a:t>
            </a:r>
            <a:endParaRPr lang="en-GB" sz="36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124744"/>
            <a:ext cx="8496944" cy="4678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solidFill>
                  <a:srgbClr val="008000"/>
                </a:solidFill>
                <a:latin typeface="Arial"/>
              </a:rPr>
              <a:t>5 </a:t>
            </a:r>
            <a:r>
              <a:rPr lang="en-US" sz="1400" b="1" dirty="0">
                <a:solidFill>
                  <a:srgbClr val="008000"/>
                </a:solidFill>
                <a:latin typeface="Arial"/>
              </a:rPr>
              <a:t>year long operation periods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3.5 years operation periods with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1.5 year shutdown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</a:rPr>
              <a:t>2 periods at baseline parameters (10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</a:rPr>
              <a:t>yrs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</a:rPr>
              <a:t>) Phase1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Peak luminosity 5x10</a:t>
            </a:r>
            <a:r>
              <a:rPr kumimoji="0" lang="en-US" sz="1400" i="0" u="none" strike="noStrike" kern="1200" cap="none" spc="0" normalizeH="0" baseline="30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34</a:t>
            </a:r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cm</a:t>
            </a:r>
            <a:r>
              <a:rPr kumimoji="0" lang="en-US" sz="1400" i="0" u="none" strike="noStrike" kern="1200" cap="none" spc="0" normalizeH="0" baseline="30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-2</a:t>
            </a:r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s</a:t>
            </a:r>
            <a:r>
              <a:rPr kumimoji="0" lang="en-US" sz="1400" i="0" u="none" strike="noStrike" kern="1200" cap="none" spc="0" normalizeH="0" baseline="30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-</a:t>
            </a:r>
            <a:r>
              <a:rPr kumimoji="0" lang="en-US" sz="1400" i="0" u="none" strike="noStrike" kern="1200" cap="none" spc="0" normalizeH="0" baseline="3000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1</a:t>
            </a:r>
            <a:r>
              <a:rPr kumimoji="0" lang="en-US" sz="1400" i="0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 , 25ns, pileup 170</a:t>
            </a:r>
            <a:endParaRPr kumimoji="0" lang="en-US" sz="1400" i="0" u="none" strike="noStrike" kern="1200" cap="none" spc="0" normalizeH="0" baseline="3000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Total of 2.5ab</a:t>
            </a:r>
            <a:r>
              <a:rPr kumimoji="0" lang="en-US" sz="1400" i="0" u="none" strike="noStrike" kern="1200" cap="none" spc="0" normalizeH="0" baseline="3000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-1 </a:t>
            </a:r>
            <a:r>
              <a:rPr kumimoji="0" lang="en-US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(per detector)</a:t>
            </a:r>
            <a:endParaRPr kumimoji="0" lang="en-US" sz="1400" i="0" u="none" strike="noStrike" kern="1200" cap="none" spc="0" normalizeH="0" baseline="3000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</a:rPr>
              <a:t>3 periods at ultimate parameters (15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</a:rPr>
              <a:t>yrs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</a:rPr>
              <a:t>) Phase 2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Peak luminosity </a:t>
            </a:r>
            <a:r>
              <a:rPr kumimoji="0" lang="en-US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&lt;=30x10</a:t>
            </a:r>
            <a:r>
              <a:rPr kumimoji="0" lang="en-US" sz="1400" i="0" u="none" strike="noStrike" kern="1200" cap="none" spc="0" normalizeH="0" baseline="3000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34</a:t>
            </a:r>
            <a:r>
              <a:rPr kumimoji="0" lang="en-US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cm</a:t>
            </a:r>
            <a:r>
              <a:rPr kumimoji="0" lang="en-US" sz="1400" i="0" u="none" strike="noStrike" kern="1200" cap="none" spc="0" normalizeH="0" baseline="30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-2</a:t>
            </a:r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s</a:t>
            </a:r>
            <a:r>
              <a:rPr kumimoji="0" lang="en-US" sz="1400" i="0" u="none" strike="noStrike" kern="1200" cap="none" spc="0" normalizeH="0" baseline="30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-</a:t>
            </a:r>
            <a:r>
              <a:rPr kumimoji="0" lang="en-US" sz="1400" i="0" u="none" strike="noStrike" kern="1200" cap="none" spc="0" normalizeH="0" baseline="3000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1 </a:t>
            </a:r>
            <a:r>
              <a:rPr lang="en-US" sz="1400" dirty="0" smtClean="0">
                <a:solidFill>
                  <a:srgbClr val="0C377B"/>
                </a:solidFill>
                <a:latin typeface="Arial"/>
              </a:rPr>
              <a:t>, </a:t>
            </a:r>
            <a:r>
              <a:rPr lang="en-US" sz="1400" b="1" dirty="0" smtClean="0">
                <a:solidFill>
                  <a:srgbClr val="FF0000"/>
                </a:solidFill>
                <a:latin typeface="Arial"/>
              </a:rPr>
              <a:t>25(5)ns</a:t>
            </a:r>
            <a:r>
              <a:rPr lang="en-US" sz="1400" b="1" dirty="0">
                <a:solidFill>
                  <a:srgbClr val="FF0000"/>
                </a:solidFill>
                <a:latin typeface="Arial"/>
              </a:rPr>
              <a:t>, pileup </a:t>
            </a:r>
            <a:r>
              <a:rPr lang="en-US" sz="1400" b="1" dirty="0" smtClean="0">
                <a:solidFill>
                  <a:srgbClr val="FF0000"/>
                </a:solidFill>
                <a:latin typeface="Arial"/>
              </a:rPr>
              <a:t>1020(204)</a:t>
            </a: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5ab</a:t>
            </a:r>
            <a:r>
              <a:rPr kumimoji="0" lang="en-US" sz="1400" i="0" u="none" strike="noStrike" kern="1200" cap="none" spc="0" normalizeH="0" baseline="3000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-1</a:t>
            </a:r>
            <a:r>
              <a:rPr kumimoji="0" lang="en-US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 per period total of 15ab</a:t>
            </a:r>
            <a:r>
              <a:rPr kumimoji="0" lang="en-US" sz="1400" i="0" u="none" strike="noStrike" kern="1200" cap="none" spc="0" normalizeH="0" baseline="3000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-1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60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60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Char char="à"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sym typeface="Wingdings"/>
              </a:rPr>
              <a:t>Although some of us</a:t>
            </a:r>
            <a:r>
              <a:rPr kumimoji="0" lang="en-US" sz="1600" b="1" i="0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sym typeface="Wingdings"/>
              </a:rPr>
              <a:t> are confident</a:t>
            </a:r>
            <a:r>
              <a:rPr lang="en-US" sz="1600" b="1" dirty="0" smtClean="0">
                <a:solidFill>
                  <a:srgbClr val="0C377B"/>
                </a:solidFill>
                <a:latin typeface="Arial"/>
                <a:sym typeface="Wingdings"/>
              </a:rPr>
              <a:t> about prospects of being able to deal with high pileu</a:t>
            </a:r>
            <a:r>
              <a:rPr lang="en-US" sz="1600" b="1" dirty="0" smtClean="0">
                <a:solidFill>
                  <a:srgbClr val="000090"/>
                </a:solidFill>
                <a:latin typeface="Arial"/>
                <a:sym typeface="Wingdings"/>
              </a:rPr>
              <a:t>p, 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sym typeface="Wingdings"/>
              </a:rPr>
              <a:t>the 5ns option should be considered ‘at least with equal priority’ as 25ns</a:t>
            </a:r>
            <a:r>
              <a:rPr lang="en-US" sz="1600" b="1" dirty="0" smtClean="0">
                <a:solidFill>
                  <a:srgbClr val="0C377B"/>
                </a:solidFill>
                <a:latin typeface="Arial"/>
                <a:sym typeface="Wingdings"/>
              </a:rPr>
              <a:t>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Char char="à"/>
              <a:tabLst/>
              <a:defRPr/>
            </a:pPr>
            <a:endParaRPr lang="en-US" sz="1600" b="1" dirty="0">
              <a:solidFill>
                <a:srgbClr val="0C377B"/>
              </a:solidFill>
              <a:latin typeface="Arial"/>
              <a:sym typeface="Wingding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Char char="à"/>
              <a:tabLst/>
              <a:defRPr/>
            </a:pPr>
            <a:r>
              <a:rPr lang="en-US" sz="1600" b="1" dirty="0" smtClean="0">
                <a:solidFill>
                  <a:srgbClr val="0C377B"/>
                </a:solidFill>
                <a:latin typeface="Arial"/>
                <a:sym typeface="Wingdings"/>
              </a:rPr>
              <a:t>The transition from Phase1 to Phase2 luminosity is not related to major hardware changes in the accelerator, so it may be continuous. Important aspect for experiment strategy.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Char char="à"/>
              <a:tabLst/>
              <a:defRPr/>
            </a:pPr>
            <a:endParaRPr lang="en-US" sz="1600" dirty="0">
              <a:solidFill>
                <a:srgbClr val="0C377B"/>
              </a:solidFill>
              <a:latin typeface="Arial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838243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764704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How to proceed from here ?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916832"/>
            <a:ext cx="784887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0090"/>
                </a:solidFill>
              </a:rPr>
              <a:t>We need a reference design for which we make a consistent study of magnet, performance, radiation levels, installation, machine detector interface, costing.</a:t>
            </a:r>
          </a:p>
          <a:p>
            <a:endParaRPr lang="en-GB" b="1" dirty="0"/>
          </a:p>
          <a:p>
            <a:r>
              <a:rPr lang="en-GB" b="1" dirty="0" smtClean="0">
                <a:solidFill>
                  <a:srgbClr val="008000"/>
                </a:solidFill>
              </a:rPr>
              <a:t>The physics studies with </a:t>
            </a:r>
            <a:r>
              <a:rPr lang="en-GB" b="1" dirty="0" err="1" smtClean="0">
                <a:solidFill>
                  <a:srgbClr val="008000"/>
                </a:solidFill>
              </a:rPr>
              <a:t>parametrized</a:t>
            </a:r>
            <a:r>
              <a:rPr lang="en-GB" b="1" dirty="0" smtClean="0">
                <a:solidFill>
                  <a:srgbClr val="008000"/>
                </a:solidFill>
              </a:rPr>
              <a:t> detector performance will of course vary the detector around this reference.</a:t>
            </a:r>
          </a:p>
          <a:p>
            <a:endParaRPr lang="en-GB" b="1" dirty="0">
              <a:solidFill>
                <a:srgbClr val="000090"/>
              </a:solidFill>
            </a:endParaRPr>
          </a:p>
          <a:p>
            <a:r>
              <a:rPr lang="en-GB" b="1" dirty="0" smtClean="0">
                <a:solidFill>
                  <a:srgbClr val="000090"/>
                </a:solidFill>
              </a:rPr>
              <a:t>Possibly we need two reference designs to compare from the start some key differences.</a:t>
            </a:r>
          </a:p>
          <a:p>
            <a:endParaRPr lang="en-GB" b="1" dirty="0"/>
          </a:p>
          <a:p>
            <a:r>
              <a:rPr lang="en-GB" b="1" dirty="0" smtClean="0">
                <a:solidFill>
                  <a:srgbClr val="008000"/>
                </a:solidFill>
              </a:rPr>
              <a:t>Definition of distribution of space between Tracker, ECAL, HCAL inside 5m bore are the prime consideration.</a:t>
            </a:r>
          </a:p>
          <a:p>
            <a:endParaRPr lang="en-GB" b="1" dirty="0">
              <a:solidFill>
                <a:srgbClr val="008000"/>
              </a:solidFill>
            </a:endParaRPr>
          </a:p>
          <a:p>
            <a:r>
              <a:rPr lang="en-GB" b="1" dirty="0" smtClean="0">
                <a:solidFill>
                  <a:srgbClr val="000090"/>
                </a:solidFill>
              </a:rPr>
              <a:t>Some reminders on material properties:</a:t>
            </a:r>
            <a:endParaRPr lang="en-GB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855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1500"/>
            <a:ext cx="9144000" cy="57097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Density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94925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4200"/>
            <a:ext cx="9144000" cy="5668003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V="1">
            <a:off x="6751778" y="5085184"/>
            <a:ext cx="0" cy="12241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7452320" y="4509120"/>
            <a:ext cx="0" cy="1800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012160" y="6381328"/>
            <a:ext cx="866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W: 0.35cm</a:t>
            </a:r>
            <a:endParaRPr lang="en-GB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018326" y="6372823"/>
            <a:ext cx="8910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err="1" smtClean="0"/>
              <a:t>Pb</a:t>
            </a:r>
            <a:r>
              <a:rPr lang="en-GB" sz="1200" b="1" dirty="0" smtClean="0"/>
              <a:t>: 0.56cm</a:t>
            </a:r>
            <a:endParaRPr lang="en-GB" sz="1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Radiation Length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771800" y="1772816"/>
            <a:ext cx="0" cy="45365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059832" y="2276872"/>
            <a:ext cx="0" cy="40324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897116" y="6381328"/>
            <a:ext cx="8746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Fe: 1.76cm</a:t>
            </a:r>
            <a:endParaRPr lang="en-GB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771800" y="6381328"/>
            <a:ext cx="8906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Cu: 1.44cm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3301247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3100"/>
            <a:ext cx="9144000" cy="55056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Radiation Length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71551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Examples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t>M. Aleksa (CERN)</a:t>
            </a:r>
            <a:endParaRPr lang="en-US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A527F-02D2-1A4D-95EE-D50391DFE44B}" type="datetime4"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pPr/>
              <a:t>May 11, 2016</a:t>
            </a:fld>
            <a:endParaRPr lang="en-US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CA65-25DC-8649-AF55-14151E10B8BF}" type="slidenum">
              <a:rPr lang="en-US" smtClean="0">
                <a:solidFill>
                  <a:prstClr val="white">
                    <a:lumMod val="85000"/>
                  </a:prstClr>
                </a:solidFill>
                <a:latin typeface="Calibri"/>
              </a:rPr>
              <a:pPr/>
              <a:t>24</a:t>
            </a:fld>
            <a:endParaRPr lang="en-US" dirty="0">
              <a:solidFill>
                <a:prstClr val="white">
                  <a:lumMod val="85000"/>
                </a:prstClr>
              </a:solidFill>
              <a:latin typeface="Calibri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5967" y="886536"/>
            <a:ext cx="8794193" cy="31139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b="1" dirty="0">
                <a:solidFill>
                  <a:prstClr val="black"/>
                </a:solidFill>
                <a:latin typeface="Calibri"/>
                <a:sym typeface="Wingdings"/>
              </a:rPr>
              <a:t>Si/W (CALICE type)</a:t>
            </a:r>
          </a:p>
          <a:p>
            <a:r>
              <a:rPr lang="en-US" sz="1600" dirty="0">
                <a:solidFill>
                  <a:prstClr val="black"/>
                </a:solidFill>
                <a:latin typeface="Calibri"/>
              </a:rPr>
              <a:t>525µm Si (1x1cm</a:t>
            </a:r>
            <a:r>
              <a:rPr lang="en-US" sz="1600" baseline="30000" dirty="0">
                <a:solidFill>
                  <a:prstClr val="black"/>
                </a:solidFill>
                <a:latin typeface="Calibri"/>
              </a:rPr>
              <a:t>2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), W absorbers with changing thickness </a:t>
            </a:r>
            <a:r>
              <a:rPr lang="en-US" sz="1600" i="1" dirty="0">
                <a:solidFill>
                  <a:prstClr val="black"/>
                </a:solidFill>
                <a:latin typeface="Calibri"/>
              </a:rPr>
              <a:t>t</a:t>
            </a:r>
            <a:r>
              <a:rPr lang="en-US" sz="1600" i="1" baseline="-25000" dirty="0">
                <a:solidFill>
                  <a:prstClr val="black"/>
                </a:solidFill>
                <a:latin typeface="Calibri"/>
              </a:rPr>
              <a:t>abs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, 30 layers</a:t>
            </a:r>
          </a:p>
          <a:p>
            <a:r>
              <a:rPr lang="en-US" sz="1600" dirty="0">
                <a:solidFill>
                  <a:prstClr val="black"/>
                </a:solidFill>
                <a:latin typeface="Calibri"/>
              </a:rPr>
              <a:t>e.g. </a:t>
            </a:r>
            <a:r>
              <a:rPr lang="en-US" sz="1600" dirty="0" err="1">
                <a:solidFill>
                  <a:prstClr val="black"/>
                </a:solidFill>
                <a:latin typeface="Calibri"/>
              </a:rPr>
              <a:t>testbeam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 module: </a:t>
            </a:r>
          </a:p>
          <a:p>
            <a:pPr lvl="1"/>
            <a:r>
              <a:rPr lang="en-US" sz="1600" i="1" dirty="0">
                <a:solidFill>
                  <a:prstClr val="black"/>
                </a:solidFill>
                <a:latin typeface="Calibri"/>
              </a:rPr>
              <a:t>t</a:t>
            </a:r>
            <a:r>
              <a:rPr lang="en-US" sz="1600" baseline="-25000" dirty="0">
                <a:solidFill>
                  <a:prstClr val="black"/>
                </a:solidFill>
                <a:latin typeface="Calibri"/>
              </a:rPr>
              <a:t>1-10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=1.4mm, </a:t>
            </a:r>
            <a:r>
              <a:rPr lang="en-US" sz="1600" i="1" dirty="0">
                <a:solidFill>
                  <a:prstClr val="black"/>
                </a:solidFill>
                <a:latin typeface="Calibri"/>
              </a:rPr>
              <a:t>t</a:t>
            </a:r>
            <a:r>
              <a:rPr lang="en-US" sz="1600" baseline="-25000" dirty="0">
                <a:solidFill>
                  <a:prstClr val="black"/>
                </a:solidFill>
                <a:latin typeface="Calibri"/>
              </a:rPr>
              <a:t>11-20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=2.8mm, </a:t>
            </a:r>
            <a:r>
              <a:rPr lang="en-US" sz="1600" i="1" dirty="0">
                <a:solidFill>
                  <a:prstClr val="black"/>
                </a:solidFill>
                <a:latin typeface="Calibri"/>
              </a:rPr>
              <a:t>t</a:t>
            </a:r>
            <a:r>
              <a:rPr lang="en-US" sz="1600" baseline="-25000" dirty="0">
                <a:solidFill>
                  <a:prstClr val="black"/>
                </a:solidFill>
                <a:latin typeface="Calibri"/>
              </a:rPr>
              <a:t>21-30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=4.2mm </a:t>
            </a:r>
          </a:p>
          <a:p>
            <a:pPr lvl="1"/>
            <a:r>
              <a:rPr lang="en-US" sz="1600" dirty="0">
                <a:solidFill>
                  <a:prstClr val="black"/>
                </a:solidFill>
                <a:latin typeface="Calibri"/>
              </a:rPr>
              <a:t>24X</a:t>
            </a:r>
            <a:r>
              <a:rPr lang="en-US" sz="1600" baseline="-25000" dirty="0">
                <a:solidFill>
                  <a:prstClr val="black"/>
                </a:solidFill>
                <a:latin typeface="Calibri"/>
              </a:rPr>
              <a:t>0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 in 10cm 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thickness 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  <a:p>
            <a:pPr lvl="1"/>
            <a:r>
              <a:rPr lang="en-US" sz="1600" i="1" dirty="0" err="1">
                <a:solidFill>
                  <a:prstClr val="black"/>
                </a:solidFill>
                <a:latin typeface="Calibri"/>
              </a:rPr>
              <a:t>a</a:t>
            </a:r>
            <a:r>
              <a:rPr lang="en-US" sz="1600" i="1" baseline="-25000" dirty="0" err="1">
                <a:solidFill>
                  <a:prstClr val="black"/>
                </a:solidFill>
                <a:latin typeface="Calibri"/>
              </a:rPr>
              <a:t>meas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=16.6%, </a:t>
            </a:r>
            <a:r>
              <a:rPr lang="en-US" sz="1600" i="1" dirty="0" err="1">
                <a:solidFill>
                  <a:prstClr val="black"/>
                </a:solidFill>
                <a:latin typeface="Calibri"/>
              </a:rPr>
              <a:t>c</a:t>
            </a:r>
            <a:r>
              <a:rPr lang="en-US" sz="1600" i="1" baseline="-25000" dirty="0" err="1">
                <a:solidFill>
                  <a:prstClr val="black"/>
                </a:solidFill>
                <a:latin typeface="Calibri"/>
              </a:rPr>
              <a:t>meas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=1.1%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e.g. FCC 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barrel, 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30X</a:t>
            </a:r>
            <a:r>
              <a:rPr lang="en-US" sz="1600" baseline="-25000" dirty="0" smtClean="0">
                <a:solidFill>
                  <a:prstClr val="black"/>
                </a:solidFill>
                <a:latin typeface="Calibri"/>
              </a:rPr>
              <a:t>0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, 1λ 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(r=2.6m, </a:t>
            </a:r>
            <a:r>
              <a:rPr lang="en-US" sz="1600" dirty="0" err="1">
                <a:solidFill>
                  <a:prstClr val="black"/>
                </a:solidFill>
                <a:latin typeface="Calibri"/>
              </a:rPr>
              <a:t>Δr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=12.5cm, length=16m): </a:t>
            </a:r>
          </a:p>
          <a:p>
            <a:pPr lvl="1"/>
            <a:r>
              <a:rPr lang="en-US" sz="1600" dirty="0">
                <a:solidFill>
                  <a:prstClr val="black"/>
                </a:solidFill>
                <a:latin typeface="Calibri"/>
              </a:rPr>
              <a:t>8000m</a:t>
            </a:r>
            <a:r>
              <a:rPr lang="en-US" sz="1600" baseline="30000" dirty="0">
                <a:solidFill>
                  <a:prstClr val="black"/>
                </a:solidFill>
                <a:latin typeface="Calibri"/>
              </a:rPr>
              <a:t>2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 Si in barrel only (80M channels) in 30 layers</a:t>
            </a:r>
          </a:p>
          <a:p>
            <a:pPr lvl="1"/>
            <a:r>
              <a:rPr lang="en-US" sz="1600" dirty="0">
                <a:solidFill>
                  <a:prstClr val="black"/>
                </a:solidFill>
                <a:latin typeface="Calibri"/>
              </a:rPr>
              <a:t>≈30m</a:t>
            </a:r>
            <a:r>
              <a:rPr lang="en-US" sz="1600" baseline="30000" dirty="0">
                <a:solidFill>
                  <a:prstClr val="black"/>
                </a:solidFill>
                <a:latin typeface="Calibri"/>
              </a:rPr>
              <a:t>3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 of W (≈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600t) 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sym typeface="Wingdings"/>
              </a:rPr>
              <a:t> 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14MCHF for W (23CHF/kg)</a:t>
            </a:r>
          </a:p>
          <a:p>
            <a:pPr lvl="1"/>
            <a:r>
              <a:rPr lang="en-US" sz="1600" b="1" dirty="0" smtClean="0">
                <a:solidFill>
                  <a:prstClr val="black"/>
                </a:solidFill>
                <a:latin typeface="Calibri"/>
              </a:rPr>
              <a:t>Challenging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: Huge surface Si sensors, many channels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95967" y="4102100"/>
            <a:ext cx="8794193" cy="23749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b="1" dirty="0">
                <a:solidFill>
                  <a:prstClr val="black"/>
                </a:solidFill>
                <a:latin typeface="Calibri"/>
                <a:sym typeface="Wingdings"/>
              </a:rPr>
              <a:t>LAr/</a:t>
            </a:r>
            <a:r>
              <a:rPr lang="en-US" sz="1800" b="1" dirty="0" err="1">
                <a:solidFill>
                  <a:prstClr val="black"/>
                </a:solidFill>
                <a:latin typeface="Calibri"/>
                <a:sym typeface="Wingdings"/>
              </a:rPr>
              <a:t>Pb</a:t>
            </a:r>
            <a:r>
              <a:rPr lang="en-US" sz="1800" b="1" dirty="0">
                <a:solidFill>
                  <a:prstClr val="black"/>
                </a:solidFill>
                <a:latin typeface="Calibri"/>
                <a:sym typeface="Wingdings"/>
              </a:rPr>
              <a:t> (ATLAS type)</a:t>
            </a:r>
          </a:p>
          <a:p>
            <a:r>
              <a:rPr lang="en-US" sz="1600" dirty="0">
                <a:solidFill>
                  <a:prstClr val="black"/>
                </a:solidFill>
                <a:latin typeface="Calibri"/>
              </a:rPr>
              <a:t>4mm LAr, 2mm </a:t>
            </a:r>
            <a:r>
              <a:rPr lang="en-US" sz="1600" dirty="0" err="1">
                <a:solidFill>
                  <a:prstClr val="black"/>
                </a:solidFill>
                <a:latin typeface="Calibri"/>
              </a:rPr>
              <a:t>Pb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/steel absorbers</a:t>
            </a:r>
          </a:p>
          <a:p>
            <a:pPr lvl="1"/>
            <a:r>
              <a:rPr lang="en-US" sz="1600" i="1" dirty="0" err="1">
                <a:solidFill>
                  <a:prstClr val="black"/>
                </a:solidFill>
                <a:latin typeface="Calibri"/>
              </a:rPr>
              <a:t>a</a:t>
            </a:r>
            <a:r>
              <a:rPr lang="en-US" sz="1600" i="1" baseline="-25000" dirty="0" err="1">
                <a:solidFill>
                  <a:prstClr val="black"/>
                </a:solidFill>
                <a:latin typeface="Calibri"/>
              </a:rPr>
              <a:t>meas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=10%, </a:t>
            </a:r>
            <a:r>
              <a:rPr lang="en-US" sz="1600" i="1" dirty="0" err="1">
                <a:solidFill>
                  <a:prstClr val="black"/>
                </a:solidFill>
                <a:latin typeface="Calibri"/>
              </a:rPr>
              <a:t>c</a:t>
            </a:r>
            <a:r>
              <a:rPr lang="en-US" sz="1600" i="1" baseline="-25000" dirty="0" err="1">
                <a:solidFill>
                  <a:prstClr val="black"/>
                </a:solidFill>
                <a:latin typeface="Calibri"/>
              </a:rPr>
              <a:t>meas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=0.7%</a:t>
            </a:r>
          </a:p>
          <a:p>
            <a:pPr lvl="1"/>
            <a:r>
              <a:rPr lang="en-US" sz="1600" dirty="0">
                <a:solidFill>
                  <a:prstClr val="black"/>
                </a:solidFill>
                <a:latin typeface="Calibri"/>
              </a:rPr>
              <a:t>22X</a:t>
            </a:r>
            <a:r>
              <a:rPr lang="en-US" sz="1600" baseline="-25000" dirty="0">
                <a:solidFill>
                  <a:prstClr val="black"/>
                </a:solidFill>
                <a:latin typeface="Calibri"/>
              </a:rPr>
              <a:t>0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 in 50cm thickness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e.g. FCC 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barrel, 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30X</a:t>
            </a:r>
            <a:r>
              <a:rPr lang="en-US" sz="1600" baseline="-25000" dirty="0" smtClean="0">
                <a:solidFill>
                  <a:prstClr val="black"/>
                </a:solidFill>
                <a:latin typeface="Calibri"/>
              </a:rPr>
              <a:t>0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, 1.5λ 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(r=2.7m, </a:t>
            </a:r>
            <a:r>
              <a:rPr lang="en-US" sz="1600" dirty="0" err="1">
                <a:solidFill>
                  <a:prstClr val="black"/>
                </a:solidFill>
                <a:latin typeface="Calibri"/>
              </a:rPr>
              <a:t>Δr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=60cm, length=16m): </a:t>
            </a:r>
          </a:p>
          <a:p>
            <a:pPr lvl="1"/>
            <a:r>
              <a:rPr lang="en-US" sz="1600" dirty="0">
                <a:solidFill>
                  <a:prstClr val="black"/>
                </a:solidFill>
                <a:latin typeface="Calibri"/>
              </a:rPr>
              <a:t>~500k channels (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2x2 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granularity with respect to ATLAS)</a:t>
            </a:r>
          </a:p>
          <a:p>
            <a:pPr lvl="1"/>
            <a:r>
              <a:rPr lang="en-US" sz="1600" dirty="0">
                <a:solidFill>
                  <a:prstClr val="black"/>
                </a:solidFill>
                <a:latin typeface="Calibri"/>
              </a:rPr>
              <a:t>≈45m</a:t>
            </a:r>
            <a:r>
              <a:rPr lang="en-US" sz="1600" baseline="30000" dirty="0">
                <a:solidFill>
                  <a:prstClr val="black"/>
                </a:solidFill>
                <a:latin typeface="Calibri"/>
              </a:rPr>
              <a:t>3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alibri"/>
              </a:rPr>
              <a:t>Pb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 (≈500t), ≈15m</a:t>
            </a:r>
            <a:r>
              <a:rPr lang="en-US" sz="1600" baseline="30000" dirty="0">
                <a:solidFill>
                  <a:prstClr val="black"/>
                </a:solidFill>
                <a:latin typeface="Calibri"/>
              </a:rPr>
              <a:t>3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 stainless steel (≈120t), ≈120m</a:t>
            </a:r>
            <a:r>
              <a:rPr lang="en-US" sz="1600" baseline="30000" dirty="0">
                <a:solidFill>
                  <a:prstClr val="black"/>
                </a:solidFill>
                <a:latin typeface="Calibri"/>
              </a:rPr>
              <a:t>3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 LAr (≈170t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)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  <a:p>
            <a:pPr lvl="1"/>
            <a:r>
              <a:rPr lang="en-US" sz="1600" b="1" dirty="0" smtClean="0">
                <a:solidFill>
                  <a:prstClr val="black"/>
                </a:solidFill>
                <a:latin typeface="Calibri"/>
              </a:rPr>
              <a:t>Challenging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: Low-material cryostat and feed-</a:t>
            </a:r>
            <a:r>
              <a:rPr lang="en-US" sz="1600" dirty="0" err="1" smtClean="0">
                <a:solidFill>
                  <a:prstClr val="black"/>
                </a:solidFill>
                <a:latin typeface="Calibri"/>
              </a:rPr>
              <a:t>throughs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1561" y="1668961"/>
            <a:ext cx="2451100" cy="21441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4242330"/>
            <a:ext cx="3022600" cy="1395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79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8000"/>
            <a:ext cx="9144000" cy="5817007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 flipV="1">
            <a:off x="6732240" y="4869160"/>
            <a:ext cx="0" cy="144016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 flipV="1">
            <a:off x="7452320" y="3933056"/>
            <a:ext cx="0" cy="23762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012160" y="6381328"/>
            <a:ext cx="866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W: 0.93cm</a:t>
            </a:r>
            <a:endParaRPr lang="en-GB" sz="1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018326" y="6372823"/>
            <a:ext cx="8130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err="1" smtClean="0"/>
              <a:t>Pb</a:t>
            </a:r>
            <a:r>
              <a:rPr lang="en-GB" sz="1200" b="1" dirty="0" smtClean="0"/>
              <a:t>: 1.6cm</a:t>
            </a:r>
            <a:endParaRPr lang="en-GB" sz="1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Moliere Radius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75578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9600"/>
            <a:ext cx="9144000" cy="561389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Moliere Radius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967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7700"/>
            <a:ext cx="9144000" cy="5541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016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8800"/>
            <a:ext cx="9144000" cy="57186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Nuclear Interaction Length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6765172" y="4921630"/>
            <a:ext cx="0" cy="144016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7452320" y="4077072"/>
            <a:ext cx="0" cy="22322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154230" y="6381328"/>
            <a:ext cx="866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W: 9.95cm</a:t>
            </a:r>
            <a:endParaRPr lang="en-GB" sz="1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018326" y="6372823"/>
            <a:ext cx="9690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err="1" smtClean="0"/>
              <a:t>Pb</a:t>
            </a:r>
            <a:r>
              <a:rPr lang="en-GB" sz="1200" b="1" dirty="0" smtClean="0"/>
              <a:t>: 17.59cm</a:t>
            </a:r>
            <a:endParaRPr lang="en-GB" sz="1200" b="1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771800" y="4293096"/>
            <a:ext cx="0" cy="172819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77766" y="6165304"/>
            <a:ext cx="9526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Fe: 16.77cm</a:t>
            </a:r>
            <a:endParaRPr lang="en-GB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915816" y="6165304"/>
            <a:ext cx="96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Cu: 15.32cm</a:t>
            </a:r>
            <a:endParaRPr lang="en-GB" sz="1200" b="1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3020756" y="4365104"/>
            <a:ext cx="0" cy="172819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5030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4200"/>
            <a:ext cx="9144000" cy="56783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Nuclear Interaction Length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4231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4333" y="2996952"/>
            <a:ext cx="2973215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prstClr val="black"/>
                </a:solidFill>
                <a:latin typeface="Calibri"/>
              </a:rPr>
              <a:t>Barrel:</a:t>
            </a:r>
          </a:p>
          <a:p>
            <a:endParaRPr lang="en-GB" sz="1200" b="1" dirty="0">
              <a:solidFill>
                <a:srgbClr val="FF0000"/>
              </a:solidFill>
              <a:latin typeface="Calibri"/>
            </a:endParaRPr>
          </a:p>
          <a:p>
            <a:r>
              <a:rPr lang="en-GB" sz="1200" b="1" dirty="0" smtClean="0">
                <a:solidFill>
                  <a:srgbClr val="FF0000"/>
                </a:solidFill>
                <a:latin typeface="Calibri"/>
              </a:rPr>
              <a:t>Tracker available space:</a:t>
            </a:r>
          </a:p>
          <a:p>
            <a:r>
              <a:rPr lang="en-GB" sz="1200" b="1" dirty="0" smtClean="0">
                <a:solidFill>
                  <a:srgbClr val="FF0000"/>
                </a:solidFill>
                <a:latin typeface="Calibri"/>
              </a:rPr>
              <a:t>R=2.1cm to R=2.5m, L=8m</a:t>
            </a:r>
          </a:p>
          <a:p>
            <a:endParaRPr lang="en-GB" sz="1200" b="1" dirty="0">
              <a:solidFill>
                <a:srgbClr val="000090"/>
              </a:solidFill>
              <a:latin typeface="Calibri"/>
            </a:endParaRPr>
          </a:p>
          <a:p>
            <a:r>
              <a:rPr lang="en-GB" sz="1200" b="1" dirty="0" smtClean="0">
                <a:solidFill>
                  <a:srgbClr val="0000FF"/>
                </a:solidFill>
                <a:latin typeface="Calibri"/>
              </a:rPr>
              <a:t>EMCAL available space: </a:t>
            </a:r>
          </a:p>
          <a:p>
            <a:r>
              <a:rPr lang="en-GB" sz="1200" b="1" dirty="0" smtClean="0">
                <a:solidFill>
                  <a:srgbClr val="0000FF"/>
                </a:solidFill>
                <a:latin typeface="Calibri"/>
              </a:rPr>
              <a:t>R=2.5m to R= 3.6m </a:t>
            </a:r>
            <a:r>
              <a:rPr lang="en-GB" sz="1200" b="1" dirty="0" smtClean="0">
                <a:solidFill>
                  <a:srgbClr val="0000FF"/>
                </a:solidFill>
                <a:latin typeface="Calibri"/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00FF"/>
                </a:solidFill>
                <a:latin typeface="Calibri"/>
                <a:sym typeface="Wingdings"/>
              </a:rPr>
              <a:t>dR</a:t>
            </a:r>
            <a:r>
              <a:rPr lang="en-GB" sz="1200" b="1" dirty="0" smtClean="0">
                <a:solidFill>
                  <a:srgbClr val="0000FF"/>
                </a:solidFill>
                <a:latin typeface="Calibri"/>
                <a:sym typeface="Wingdings"/>
              </a:rPr>
              <a:t>=</a:t>
            </a:r>
            <a:r>
              <a:rPr lang="en-GB" sz="1200" b="1" dirty="0" smtClean="0">
                <a:solidFill>
                  <a:srgbClr val="0000FF"/>
                </a:solidFill>
                <a:latin typeface="Calibri"/>
              </a:rPr>
              <a:t> 1.1m</a:t>
            </a:r>
            <a:endParaRPr lang="en-GB" sz="1200" b="1" dirty="0">
              <a:solidFill>
                <a:srgbClr val="0000FF"/>
              </a:solidFill>
              <a:latin typeface="Calibri"/>
            </a:endParaRPr>
          </a:p>
          <a:p>
            <a:endParaRPr lang="en-GB" sz="1200" b="1" dirty="0" smtClean="0">
              <a:solidFill>
                <a:scrgbClr r="0" g="0" b="0"/>
              </a:solidFill>
              <a:latin typeface="Calibri"/>
            </a:endParaRPr>
          </a:p>
          <a:p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HCAL available space:</a:t>
            </a:r>
          </a:p>
          <a:p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R= 3.6m to R=6.0m 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8000"/>
                </a:solidFill>
                <a:latin typeface="Calibri"/>
                <a:sym typeface="Wingdings"/>
              </a:rPr>
              <a:t>dR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  <a:sym typeface="Wingdings"/>
              </a:rPr>
              <a:t>=2.4m</a:t>
            </a:r>
          </a:p>
          <a:p>
            <a:endParaRPr lang="en-GB" sz="1200" b="1" dirty="0">
              <a:solidFill>
                <a:srgbClr val="FFFF00"/>
              </a:solidFill>
              <a:latin typeface="Calibri"/>
              <a:sym typeface="Wingdings"/>
            </a:endParaRPr>
          </a:p>
          <a:p>
            <a:r>
              <a:rPr lang="en-GB" sz="1200" b="1" dirty="0" err="1" smtClean="0">
                <a:solidFill>
                  <a:prstClr val="black"/>
                </a:solidFill>
                <a:latin typeface="Calibri"/>
                <a:sym typeface="Wingdings"/>
              </a:rPr>
              <a:t>Coil+Cryostat</a:t>
            </a:r>
            <a:r>
              <a:rPr lang="en-GB" sz="1200" b="1" dirty="0" smtClean="0">
                <a:solidFill>
                  <a:prstClr val="black"/>
                </a:solidFill>
                <a:latin typeface="Calibri"/>
                <a:sym typeface="Wingdings"/>
              </a:rPr>
              <a:t>:</a:t>
            </a:r>
          </a:p>
          <a:p>
            <a:r>
              <a:rPr lang="en-GB" sz="1200" b="1" dirty="0" smtClean="0">
                <a:solidFill>
                  <a:prstClr val="black"/>
                </a:solidFill>
                <a:latin typeface="Calibri"/>
                <a:sym typeface="Wingdings"/>
              </a:rPr>
              <a:t>R= 6m </a:t>
            </a:r>
            <a:r>
              <a:rPr lang="en-GB" sz="1200" b="1" dirty="0">
                <a:solidFill>
                  <a:prstClr val="black"/>
                </a:solidFill>
                <a:latin typeface="Calibri"/>
                <a:sym typeface="Wingdings"/>
              </a:rPr>
              <a:t>t</a:t>
            </a:r>
            <a:r>
              <a:rPr lang="en-GB" sz="1200" b="1" dirty="0" smtClean="0">
                <a:solidFill>
                  <a:prstClr val="black"/>
                </a:solidFill>
                <a:latin typeface="Calibri"/>
                <a:sym typeface="Wingdings"/>
              </a:rPr>
              <a:t>o R= 7.825  </a:t>
            </a:r>
            <a:r>
              <a:rPr lang="en-GB" sz="1200" b="1" dirty="0" err="1" smtClean="0">
                <a:solidFill>
                  <a:prstClr val="black"/>
                </a:solidFill>
                <a:latin typeface="Calibri"/>
                <a:sym typeface="Wingdings"/>
              </a:rPr>
              <a:t>dR</a:t>
            </a:r>
            <a:r>
              <a:rPr lang="en-GB" sz="1200" b="1" dirty="0" smtClean="0">
                <a:solidFill>
                  <a:prstClr val="black"/>
                </a:solidFill>
                <a:latin typeface="Calibri"/>
                <a:sym typeface="Wingdings"/>
              </a:rPr>
              <a:t> = 1.575m, L=10.1m</a:t>
            </a:r>
          </a:p>
          <a:p>
            <a:endParaRPr lang="en-GB" sz="1200" b="1" dirty="0">
              <a:solidFill>
                <a:srgbClr val="000090"/>
              </a:solidFill>
              <a:latin typeface="Calibri"/>
              <a:sym typeface="Wingdings"/>
            </a:endParaRPr>
          </a:p>
          <a:p>
            <a:r>
              <a:rPr lang="en-GB" sz="1200" b="1" dirty="0" err="1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Muon</a:t>
            </a:r>
            <a:r>
              <a:rPr lang="en-GB" sz="1200" b="1" dirty="0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 available space:</a:t>
            </a:r>
          </a:p>
          <a:p>
            <a:r>
              <a:rPr lang="en-GB" sz="1200" b="1" dirty="0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R= 7.825m to R= 13m  </a:t>
            </a:r>
            <a:r>
              <a:rPr lang="en-GB" sz="1200" b="1" dirty="0" err="1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dR</a:t>
            </a:r>
            <a:r>
              <a:rPr lang="en-GB" sz="1200" b="1" dirty="0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 = 5.175m</a:t>
            </a:r>
          </a:p>
          <a:p>
            <a:r>
              <a:rPr lang="en-GB" sz="1200" b="1" dirty="0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Revision of outer radius is </a:t>
            </a:r>
            <a:r>
              <a:rPr lang="en-GB" sz="1200" b="1" dirty="0" err="1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ongoing</a:t>
            </a:r>
            <a:r>
              <a:rPr lang="en-GB" sz="1200" b="1" dirty="0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.</a:t>
            </a:r>
          </a:p>
          <a:p>
            <a:endParaRPr lang="en-GB" sz="1200" b="1" dirty="0">
              <a:solidFill>
                <a:srgbClr val="000090"/>
              </a:solidFill>
              <a:latin typeface="Calibri"/>
              <a:sym typeface="Wingdings"/>
            </a:endParaRPr>
          </a:p>
          <a:p>
            <a:r>
              <a:rPr lang="en-GB" sz="1200" b="1" dirty="0" smtClean="0">
                <a:solidFill>
                  <a:prstClr val="black"/>
                </a:solidFill>
                <a:latin typeface="Calibri"/>
                <a:sym typeface="Wingdings"/>
              </a:rPr>
              <a:t>Coil2:</a:t>
            </a:r>
          </a:p>
          <a:p>
            <a:r>
              <a:rPr lang="en-GB" sz="1200" b="1" dirty="0" smtClean="0">
                <a:solidFill>
                  <a:prstClr val="black"/>
                </a:solidFill>
                <a:latin typeface="Calibri"/>
                <a:sym typeface="Wingdings"/>
              </a:rPr>
              <a:t>R=13m to R=13.47m  </a:t>
            </a:r>
            <a:r>
              <a:rPr lang="en-GB" sz="1200" b="1" dirty="0" err="1" smtClean="0">
                <a:solidFill>
                  <a:prstClr val="black"/>
                </a:solidFill>
                <a:latin typeface="Calibri"/>
                <a:sym typeface="Wingdings"/>
              </a:rPr>
              <a:t>dR</a:t>
            </a:r>
            <a:r>
              <a:rPr lang="en-GB" sz="1200" b="1" dirty="0" smtClean="0">
                <a:solidFill>
                  <a:prstClr val="black"/>
                </a:solidFill>
                <a:latin typeface="Calibri"/>
                <a:sym typeface="Wingdings"/>
              </a:rPr>
              <a:t>=0.475m, L=7.6m</a:t>
            </a:r>
            <a:endParaRPr lang="en-GB" sz="1200" b="1" dirty="0" smtClean="0">
              <a:solidFill>
                <a:prstClr val="black"/>
              </a:solidFill>
              <a:latin typeface="Calibri"/>
            </a:endParaRPr>
          </a:p>
          <a:p>
            <a:endParaRPr lang="en-GB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04657" y="2996952"/>
            <a:ext cx="316274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prstClr val="black"/>
                </a:solidFill>
                <a:latin typeface="Calibri"/>
                <a:sym typeface="Wingdings"/>
              </a:rPr>
              <a:t>Forward:</a:t>
            </a:r>
          </a:p>
          <a:p>
            <a:endParaRPr lang="en-GB" sz="1200" b="1" dirty="0">
              <a:solidFill>
                <a:prstClr val="black"/>
              </a:solidFill>
              <a:latin typeface="Calibri"/>
              <a:sym typeface="Wingdings"/>
            </a:endParaRPr>
          </a:p>
          <a:p>
            <a:r>
              <a:rPr lang="en-GB" sz="1200" b="1" dirty="0" smtClean="0">
                <a:solidFill>
                  <a:prstClr val="black"/>
                </a:solidFill>
                <a:latin typeface="Calibri"/>
                <a:sym typeface="Wingdings"/>
              </a:rPr>
              <a:t>Dipole</a:t>
            </a:r>
            <a:r>
              <a:rPr lang="en-GB" sz="1200" b="1" dirty="0">
                <a:solidFill>
                  <a:prstClr val="black"/>
                </a:solidFill>
                <a:latin typeface="Calibri"/>
                <a:sym typeface="Wingdings"/>
              </a:rPr>
              <a:t>:</a:t>
            </a:r>
          </a:p>
          <a:p>
            <a:r>
              <a:rPr lang="en-GB" sz="1200" b="1" dirty="0">
                <a:solidFill>
                  <a:prstClr val="black"/>
                </a:solidFill>
                <a:latin typeface="Calibri"/>
                <a:sym typeface="Wingdings"/>
              </a:rPr>
              <a:t>z= 14.8m to z= </a:t>
            </a:r>
            <a:r>
              <a:rPr lang="en-GB" sz="1200" b="1" dirty="0" smtClean="0">
                <a:solidFill>
                  <a:prstClr val="black"/>
                </a:solidFill>
                <a:latin typeface="Calibri"/>
                <a:sym typeface="Wingdings"/>
              </a:rPr>
              <a:t>21m </a:t>
            </a:r>
            <a:r>
              <a:rPr lang="en-GB" sz="1200" b="1" dirty="0">
                <a:solidFill>
                  <a:prstClr val="black"/>
                </a:solidFill>
                <a:latin typeface="Calibri"/>
                <a:sym typeface="Wingdings"/>
              </a:rPr>
              <a:t> </a:t>
            </a:r>
            <a:r>
              <a:rPr lang="en-GB" sz="1200" b="1" dirty="0" err="1">
                <a:solidFill>
                  <a:prstClr val="black"/>
                </a:solidFill>
                <a:latin typeface="Calibri"/>
                <a:sym typeface="Wingdings"/>
              </a:rPr>
              <a:t>dz</a:t>
            </a:r>
            <a:r>
              <a:rPr lang="en-GB" sz="1200" b="1" dirty="0">
                <a:solidFill>
                  <a:prstClr val="black"/>
                </a:solidFill>
                <a:latin typeface="Calibri"/>
                <a:sym typeface="Wingdings"/>
              </a:rPr>
              <a:t>=</a:t>
            </a:r>
            <a:r>
              <a:rPr lang="en-GB" sz="1200" b="1" dirty="0" smtClean="0">
                <a:solidFill>
                  <a:prstClr val="black"/>
                </a:solidFill>
                <a:latin typeface="Calibri"/>
                <a:sym typeface="Wingdings"/>
              </a:rPr>
              <a:t>6.2m</a:t>
            </a:r>
            <a:endParaRPr lang="en-GB" sz="1200" b="1" dirty="0">
              <a:solidFill>
                <a:prstClr val="black"/>
              </a:solidFill>
              <a:latin typeface="Calibri"/>
              <a:sym typeface="Wingdings"/>
            </a:endParaRPr>
          </a:p>
          <a:p>
            <a:endParaRPr lang="en-GB" sz="1200" b="1" dirty="0">
              <a:solidFill>
                <a:srgbClr val="000090"/>
              </a:solidFill>
              <a:latin typeface="Calibri"/>
              <a:sym typeface="Wingdings"/>
            </a:endParaRPr>
          </a:p>
          <a:p>
            <a:r>
              <a:rPr lang="en-GB" sz="1200" b="1" dirty="0" err="1" smtClean="0">
                <a:solidFill>
                  <a:srgbClr val="FF0000"/>
                </a:solidFill>
                <a:latin typeface="Calibri"/>
              </a:rPr>
              <a:t>FTracker</a:t>
            </a:r>
            <a:r>
              <a:rPr lang="en-GB" sz="12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GB" sz="1200" b="1" dirty="0">
                <a:solidFill>
                  <a:srgbClr val="FF0000"/>
                </a:solidFill>
                <a:latin typeface="Calibri"/>
              </a:rPr>
              <a:t>available space:</a:t>
            </a:r>
          </a:p>
          <a:p>
            <a:r>
              <a:rPr lang="en-GB" sz="1200" b="1" dirty="0" smtClean="0">
                <a:solidFill>
                  <a:srgbClr val="FF0000"/>
                </a:solidFill>
                <a:latin typeface="Calibri"/>
              </a:rPr>
              <a:t>z=21m </a:t>
            </a:r>
            <a:r>
              <a:rPr lang="en-GB" sz="1200" b="1" dirty="0">
                <a:solidFill>
                  <a:srgbClr val="FF0000"/>
                </a:solidFill>
                <a:latin typeface="Calibri"/>
              </a:rPr>
              <a:t>to R=</a:t>
            </a:r>
            <a:r>
              <a:rPr lang="en-GB" sz="1200" b="1" dirty="0" smtClean="0">
                <a:solidFill>
                  <a:srgbClr val="FF0000"/>
                </a:solidFill>
                <a:latin typeface="Calibri"/>
              </a:rPr>
              <a:t>24m</a:t>
            </a:r>
            <a:r>
              <a:rPr lang="en-GB" sz="1200" b="1" dirty="0">
                <a:solidFill>
                  <a:srgbClr val="FF0000"/>
                </a:solidFill>
                <a:latin typeface="Calibri"/>
              </a:rPr>
              <a:t>, L</a:t>
            </a:r>
            <a:r>
              <a:rPr lang="en-GB" sz="1200" b="1" dirty="0" smtClean="0">
                <a:solidFill>
                  <a:srgbClr val="FF0000"/>
                </a:solidFill>
                <a:latin typeface="Calibri"/>
              </a:rPr>
              <a:t>=3m</a:t>
            </a:r>
            <a:endParaRPr lang="en-GB" sz="1200" b="1" dirty="0">
              <a:solidFill>
                <a:srgbClr val="FF0000"/>
              </a:solidFill>
              <a:latin typeface="Calibri"/>
            </a:endParaRPr>
          </a:p>
          <a:p>
            <a:endParaRPr lang="en-GB" sz="1200" b="1" dirty="0">
              <a:solidFill>
                <a:srgbClr val="000090"/>
              </a:solidFill>
              <a:latin typeface="Calibri"/>
              <a:sym typeface="Wingdings"/>
            </a:endParaRPr>
          </a:p>
          <a:p>
            <a:r>
              <a:rPr lang="en-GB" sz="1200" b="1" dirty="0" smtClean="0">
                <a:solidFill>
                  <a:srgbClr val="0000FF"/>
                </a:solidFill>
                <a:latin typeface="Calibri"/>
              </a:rPr>
              <a:t>FEMCAL available space: </a:t>
            </a:r>
          </a:p>
          <a:p>
            <a:r>
              <a:rPr lang="en-GB" sz="1200" b="1" dirty="0" smtClean="0">
                <a:solidFill>
                  <a:srgbClr val="0000FF"/>
                </a:solidFill>
                <a:latin typeface="Calibri"/>
              </a:rPr>
              <a:t>Z=24m to z= 25.1m </a:t>
            </a:r>
            <a:r>
              <a:rPr lang="en-GB" sz="1200" b="1" dirty="0" smtClean="0">
                <a:solidFill>
                  <a:srgbClr val="0000FF"/>
                </a:solidFill>
                <a:latin typeface="Calibri"/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00FF"/>
                </a:solidFill>
                <a:latin typeface="Calibri"/>
                <a:sym typeface="Wingdings"/>
              </a:rPr>
              <a:t>dz</a:t>
            </a:r>
            <a:r>
              <a:rPr lang="en-GB" sz="1200" b="1" dirty="0" smtClean="0">
                <a:solidFill>
                  <a:srgbClr val="0000FF"/>
                </a:solidFill>
                <a:latin typeface="Calibri"/>
                <a:sym typeface="Wingdings"/>
              </a:rPr>
              <a:t>=</a:t>
            </a:r>
            <a:r>
              <a:rPr lang="en-GB" sz="1200" b="1" dirty="0" smtClean="0">
                <a:solidFill>
                  <a:srgbClr val="0000FF"/>
                </a:solidFill>
                <a:latin typeface="Calibri"/>
              </a:rPr>
              <a:t> 1.1m</a:t>
            </a:r>
          </a:p>
          <a:p>
            <a:endParaRPr lang="en-GB" sz="1200" b="1" dirty="0">
              <a:solidFill>
                <a:srgbClr val="0000FF"/>
              </a:solidFill>
              <a:latin typeface="Calibri"/>
            </a:endParaRPr>
          </a:p>
          <a:p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FHCAL available space:</a:t>
            </a:r>
          </a:p>
          <a:p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z= 25.1m to z=27.5m 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8000"/>
                </a:solidFill>
                <a:latin typeface="Calibri"/>
                <a:sym typeface="Wingdings"/>
              </a:rPr>
              <a:t>dz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  <a:sym typeface="Wingdings"/>
              </a:rPr>
              <a:t>=2.4m</a:t>
            </a:r>
          </a:p>
          <a:p>
            <a:endParaRPr lang="en-GB" sz="1200" b="1" dirty="0">
              <a:solidFill>
                <a:srgbClr val="008000"/>
              </a:solidFill>
              <a:latin typeface="Calibri"/>
              <a:sym typeface="Wingdings"/>
            </a:endParaRPr>
          </a:p>
          <a:p>
            <a:r>
              <a:rPr lang="en-GB" sz="1200" b="1" dirty="0" err="1" smtClean="0">
                <a:solidFill>
                  <a:srgbClr val="800000"/>
                </a:solidFill>
                <a:latin typeface="Calibri"/>
              </a:rPr>
              <a:t>FMuon</a:t>
            </a:r>
            <a:r>
              <a:rPr lang="en-GB" sz="1200" b="1" dirty="0" smtClean="0">
                <a:solidFill>
                  <a:srgbClr val="800000"/>
                </a:solidFill>
                <a:latin typeface="Calibri"/>
              </a:rPr>
              <a:t> available space:</a:t>
            </a:r>
          </a:p>
          <a:p>
            <a:r>
              <a:rPr lang="en-GB" sz="1200" b="1" dirty="0" smtClean="0">
                <a:solidFill>
                  <a:srgbClr val="800000"/>
                </a:solidFill>
                <a:latin typeface="Calibri"/>
              </a:rPr>
              <a:t>z= 27.5m to z=31.5m </a:t>
            </a:r>
            <a:r>
              <a:rPr lang="en-GB" sz="1200" b="1" dirty="0" smtClean="0">
                <a:solidFill>
                  <a:srgbClr val="800000"/>
                </a:solidFill>
                <a:latin typeface="Calibri"/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800000"/>
                </a:solidFill>
                <a:latin typeface="Calibri"/>
                <a:sym typeface="Wingdings"/>
              </a:rPr>
              <a:t>dz</a:t>
            </a:r>
            <a:r>
              <a:rPr lang="en-GB" sz="1200" b="1" dirty="0" smtClean="0">
                <a:solidFill>
                  <a:srgbClr val="800000"/>
                </a:solidFill>
                <a:latin typeface="Calibri"/>
                <a:sym typeface="Wingdings"/>
              </a:rPr>
              <a:t>=4m</a:t>
            </a:r>
          </a:p>
          <a:p>
            <a:endParaRPr lang="en-GB" sz="1200" b="1" dirty="0" smtClean="0">
              <a:solidFill>
                <a:srgbClr val="008000"/>
              </a:solidFill>
              <a:latin typeface="Calibri"/>
              <a:sym typeface="Wingdings"/>
            </a:endParaRPr>
          </a:p>
          <a:p>
            <a:endParaRPr lang="en-GB" sz="1200" b="1" dirty="0">
              <a:solidFill>
                <a:srgbClr val="0000FF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738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  <a:latin typeface="Calibri"/>
              </a:rPr>
              <a:t>Baseline Geometry used up to now , Twin Solenoid, 6T, 12m bore, 10Tm dipole</a:t>
            </a:r>
            <a:endParaRPr lang="en-GB" sz="20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545239" y="405347"/>
            <a:ext cx="5907081" cy="3023653"/>
            <a:chOff x="1259632" y="513839"/>
            <a:chExt cx="5907081" cy="302365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59632" y="513839"/>
              <a:ext cx="5907081" cy="2569964"/>
            </a:xfrm>
            <a:prstGeom prst="rect">
              <a:avLst/>
            </a:prstGeom>
          </p:spPr>
        </p:pic>
        <p:grpSp>
          <p:nvGrpSpPr>
            <p:cNvPr id="11" name="Group 10"/>
            <p:cNvGrpSpPr/>
            <p:nvPr/>
          </p:nvGrpSpPr>
          <p:grpSpPr>
            <a:xfrm>
              <a:off x="2708673" y="2655634"/>
              <a:ext cx="792088" cy="881858"/>
              <a:chOff x="2708673" y="2655634"/>
              <a:chExt cx="792088" cy="881858"/>
            </a:xfrm>
          </p:grpSpPr>
          <p:sp>
            <p:nvSpPr>
              <p:cNvPr id="2" name="Trapezoid 1"/>
              <p:cNvSpPr/>
              <p:nvPr/>
            </p:nvSpPr>
            <p:spPr>
              <a:xfrm rot="16200000">
                <a:off x="2644930" y="2888804"/>
                <a:ext cx="720080" cy="253740"/>
              </a:xfrm>
              <a:prstGeom prst="trapezoid">
                <a:avLst>
                  <a:gd name="adj" fmla="val 16686"/>
                </a:avLst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708673" y="2961428"/>
                <a:ext cx="792088" cy="5760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</p:grpSp>
      <p:sp>
        <p:nvSpPr>
          <p:cNvPr id="6" name="TextBox 5"/>
          <p:cNvSpPr txBox="1"/>
          <p:nvPr/>
        </p:nvSpPr>
        <p:spPr>
          <a:xfrm>
            <a:off x="3294642" y="2996952"/>
            <a:ext cx="2368632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err="1" smtClean="0">
                <a:solidFill>
                  <a:prstClr val="black"/>
                </a:solidFill>
                <a:latin typeface="Calibri"/>
              </a:rPr>
              <a:t>Endcap</a:t>
            </a:r>
            <a:r>
              <a:rPr lang="en-GB" sz="2000" b="1" dirty="0" smtClean="0">
                <a:solidFill>
                  <a:prstClr val="black"/>
                </a:solidFill>
                <a:latin typeface="Calibri"/>
              </a:rPr>
              <a:t>:</a:t>
            </a:r>
          </a:p>
          <a:p>
            <a:endParaRPr lang="en-GB" sz="1200" b="1" dirty="0">
              <a:solidFill>
                <a:srgbClr val="0000FF"/>
              </a:solidFill>
              <a:latin typeface="Calibri"/>
            </a:endParaRPr>
          </a:p>
          <a:p>
            <a:r>
              <a:rPr lang="en-GB" sz="1200" b="1" dirty="0" smtClean="0">
                <a:solidFill>
                  <a:srgbClr val="0000FF"/>
                </a:solidFill>
                <a:latin typeface="Calibri"/>
              </a:rPr>
              <a:t>EMCAL available space: </a:t>
            </a:r>
          </a:p>
          <a:p>
            <a:r>
              <a:rPr lang="en-GB" sz="1200" b="1" dirty="0" smtClean="0">
                <a:solidFill>
                  <a:srgbClr val="0000FF"/>
                </a:solidFill>
                <a:latin typeface="Calibri"/>
              </a:rPr>
              <a:t>z=8m to z= 9.1m </a:t>
            </a:r>
            <a:r>
              <a:rPr lang="en-GB" sz="1200" b="1" dirty="0" smtClean="0">
                <a:solidFill>
                  <a:srgbClr val="0000FF"/>
                </a:solidFill>
                <a:latin typeface="Calibri"/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00FF"/>
                </a:solidFill>
                <a:latin typeface="Calibri"/>
                <a:sym typeface="Wingdings"/>
              </a:rPr>
              <a:t>dz</a:t>
            </a:r>
            <a:r>
              <a:rPr lang="en-GB" sz="1200" b="1" dirty="0" smtClean="0">
                <a:solidFill>
                  <a:srgbClr val="0000FF"/>
                </a:solidFill>
                <a:latin typeface="Calibri"/>
                <a:sym typeface="Wingdings"/>
              </a:rPr>
              <a:t>=</a:t>
            </a:r>
            <a:r>
              <a:rPr lang="en-GB" sz="1200" b="1" dirty="0" smtClean="0">
                <a:solidFill>
                  <a:srgbClr val="0000FF"/>
                </a:solidFill>
                <a:latin typeface="Calibri"/>
              </a:rPr>
              <a:t> 1.1m</a:t>
            </a:r>
            <a:endParaRPr lang="en-GB" sz="1200" b="1" dirty="0">
              <a:solidFill>
                <a:srgbClr val="0000FF"/>
              </a:solidFill>
              <a:latin typeface="Calibri"/>
            </a:endParaRPr>
          </a:p>
          <a:p>
            <a:endParaRPr lang="en-GB" sz="1200" b="1" dirty="0" smtClean="0">
              <a:solidFill>
                <a:scrgbClr r="0" g="0" b="0"/>
              </a:solidFill>
              <a:latin typeface="Calibri"/>
            </a:endParaRPr>
          </a:p>
          <a:p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HCAL available space:</a:t>
            </a:r>
          </a:p>
          <a:p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z= 9.1m to z=11.5m 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8000"/>
                </a:solidFill>
                <a:latin typeface="Calibri"/>
                <a:sym typeface="Wingdings"/>
              </a:rPr>
              <a:t>dz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  <a:sym typeface="Wingdings"/>
              </a:rPr>
              <a:t>=2.4m</a:t>
            </a:r>
          </a:p>
          <a:p>
            <a:endParaRPr lang="en-GB" sz="1200" b="1" dirty="0">
              <a:solidFill>
                <a:srgbClr val="FFFF00"/>
              </a:solidFill>
              <a:latin typeface="Calibri"/>
              <a:sym typeface="Wingdings"/>
            </a:endParaRPr>
          </a:p>
          <a:p>
            <a:r>
              <a:rPr lang="en-GB" sz="1200" b="1" dirty="0" err="1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Muon</a:t>
            </a:r>
            <a:r>
              <a:rPr lang="en-GB" sz="1200" b="1" dirty="0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 available space:</a:t>
            </a:r>
          </a:p>
          <a:p>
            <a:r>
              <a:rPr lang="en-GB" sz="1200" b="1" dirty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z</a:t>
            </a:r>
            <a:r>
              <a:rPr lang="en-GB" sz="1200" b="1" dirty="0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= 11.5m to z= 14.8m  </a:t>
            </a:r>
            <a:r>
              <a:rPr lang="en-GB" sz="1200" b="1" dirty="0" err="1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dz</a:t>
            </a:r>
            <a:r>
              <a:rPr lang="en-GB" sz="1200" b="1" dirty="0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 = 3.3m</a:t>
            </a:r>
          </a:p>
          <a:p>
            <a:endParaRPr lang="en-GB" sz="1200" b="1" dirty="0" smtClean="0">
              <a:solidFill>
                <a:prstClr val="black"/>
              </a:solidFill>
              <a:latin typeface="Calibri"/>
              <a:sym typeface="Wingdings"/>
            </a:endParaRPr>
          </a:p>
          <a:p>
            <a:endParaRPr lang="en-GB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91680" y="2027324"/>
            <a:ext cx="1404160" cy="360040"/>
          </a:xfrm>
          <a:prstGeom prst="rect">
            <a:avLst/>
          </a:prstGeom>
          <a:solidFill>
            <a:srgbClr val="80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7246640" y="2840108"/>
            <a:ext cx="936104" cy="122375"/>
          </a:xfrm>
          <a:prstGeom prst="rect">
            <a:avLst/>
          </a:prstGeom>
          <a:solidFill>
            <a:srgbClr val="80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6516216" y="2843808"/>
            <a:ext cx="514415" cy="117418"/>
          </a:xfrm>
          <a:prstGeom prst="rect">
            <a:avLst/>
          </a:prstGeom>
          <a:solidFill>
            <a:srgbClr val="FF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5616217" y="2846562"/>
            <a:ext cx="899999" cy="11676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021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6100"/>
            <a:ext cx="9144000" cy="575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059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31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2636912"/>
            <a:ext cx="4836545" cy="265861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8184" y="116632"/>
            <a:ext cx="2624993" cy="66598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560" y="764704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  <a:latin typeface="Calibri"/>
              </a:rPr>
              <a:t>CLIC detector parameters, </a:t>
            </a:r>
          </a:p>
          <a:p>
            <a:r>
              <a:rPr lang="en-GB" sz="2000" b="1" dirty="0" smtClean="0">
                <a:solidFill>
                  <a:srgbClr val="FF0000"/>
                </a:solidFill>
                <a:latin typeface="Calibri"/>
              </a:rPr>
              <a:t>2 reference designs</a:t>
            </a:r>
            <a:endParaRPr lang="en-GB" sz="2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64309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32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6045" r="8434"/>
          <a:stretch/>
        </p:blipFill>
        <p:spPr>
          <a:xfrm>
            <a:off x="61095" y="908720"/>
            <a:ext cx="4438897" cy="561662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15021"/>
            <a:ext cx="4248472" cy="67702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4" y="0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  <a:latin typeface="Calibri"/>
              </a:rPr>
              <a:t>CLIC detector parameters, </a:t>
            </a:r>
          </a:p>
          <a:p>
            <a:r>
              <a:rPr lang="en-GB" sz="2000" b="1" dirty="0" smtClean="0">
                <a:solidFill>
                  <a:srgbClr val="FF0000"/>
                </a:solidFill>
                <a:latin typeface="Calibri"/>
              </a:rPr>
              <a:t>2 reference designs</a:t>
            </a:r>
            <a:endParaRPr lang="en-GB" sz="20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846" y="3552320"/>
            <a:ext cx="4176464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955" y="5170020"/>
            <a:ext cx="4176464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496" y="5751528"/>
            <a:ext cx="4176464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44008" y="2069984"/>
            <a:ext cx="4104456" cy="1348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42920" y="2483760"/>
            <a:ext cx="4104456" cy="1348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72000" y="4653136"/>
            <a:ext cx="4104456" cy="1348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956376" y="2638809"/>
            <a:ext cx="8261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>
                <a:solidFill>
                  <a:srgbClr val="008000"/>
                </a:solidFill>
                <a:latin typeface="Calibri"/>
                <a:sym typeface="Wingdings"/>
              </a:rPr>
              <a:t>dR≈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  <a:sym typeface="Wingdings"/>
              </a:rPr>
              <a:t>1.187m</a:t>
            </a:r>
            <a:endParaRPr lang="en-GB" sz="1200" b="1" dirty="0">
              <a:solidFill>
                <a:srgbClr val="008000"/>
              </a:solidFill>
              <a:latin typeface="Calibri"/>
              <a:sym typeface="Wingding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123728" y="5949280"/>
            <a:ext cx="9087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>
                <a:solidFill>
                  <a:srgbClr val="008000"/>
                </a:solidFill>
                <a:latin typeface="Calibri"/>
                <a:sym typeface="Wingdings"/>
              </a:rPr>
              <a:t>dR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  <a:sym typeface="Wingdings"/>
              </a:rPr>
              <a:t>≈0.173m</a:t>
            </a:r>
            <a:endParaRPr lang="en-GB" sz="1200" b="1" dirty="0">
              <a:solidFill>
                <a:srgbClr val="008000"/>
              </a:solidFill>
              <a:latin typeface="Calibri"/>
              <a:sym typeface="Wingding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491880" y="5949280"/>
            <a:ext cx="8308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>
                <a:solidFill>
                  <a:srgbClr val="008000"/>
                </a:solidFill>
                <a:latin typeface="Calibri"/>
                <a:sym typeface="Wingdings"/>
              </a:rPr>
              <a:t>dR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  <a:sym typeface="Wingdings"/>
              </a:rPr>
              <a:t>≈0.14m</a:t>
            </a:r>
            <a:endParaRPr lang="en-GB" sz="1200" b="1" dirty="0">
              <a:solidFill>
                <a:srgbClr val="008000"/>
              </a:solidFill>
              <a:latin typeface="Calibri"/>
              <a:sym typeface="Wingding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660232" y="2636912"/>
            <a:ext cx="9087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>
                <a:solidFill>
                  <a:srgbClr val="008000"/>
                </a:solidFill>
                <a:latin typeface="Calibri"/>
                <a:sym typeface="Wingdings"/>
              </a:rPr>
              <a:t>dR≈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  <a:sym typeface="Wingdings"/>
              </a:rPr>
              <a:t>1.238m</a:t>
            </a:r>
            <a:endParaRPr lang="en-GB" sz="1200" b="1" dirty="0">
              <a:solidFill>
                <a:srgbClr val="008000"/>
              </a:solidFill>
              <a:latin typeface="Calibri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944156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4333" y="2996952"/>
            <a:ext cx="2973215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prstClr val="black"/>
                </a:solidFill>
                <a:latin typeface="Calibri"/>
              </a:rPr>
              <a:t>Barrel:</a:t>
            </a:r>
          </a:p>
          <a:p>
            <a:endParaRPr lang="en-GB" sz="1200" b="1" dirty="0">
              <a:solidFill>
                <a:srgbClr val="FF0000"/>
              </a:solidFill>
              <a:latin typeface="Calibri"/>
            </a:endParaRPr>
          </a:p>
          <a:p>
            <a:r>
              <a:rPr lang="en-GB" sz="1200" b="1" dirty="0" smtClean="0">
                <a:solidFill>
                  <a:srgbClr val="FF0000"/>
                </a:solidFill>
                <a:latin typeface="Calibri"/>
              </a:rPr>
              <a:t>Tracker available space:</a:t>
            </a:r>
          </a:p>
          <a:p>
            <a:r>
              <a:rPr lang="en-GB" sz="1200" b="1" dirty="0" smtClean="0">
                <a:solidFill>
                  <a:srgbClr val="FF0000"/>
                </a:solidFill>
                <a:latin typeface="Calibri"/>
              </a:rPr>
              <a:t>R=2.1cm to R=2.5m, L=8m</a:t>
            </a:r>
          </a:p>
          <a:p>
            <a:endParaRPr lang="en-GB" sz="1200" b="1" dirty="0">
              <a:solidFill>
                <a:srgbClr val="000090"/>
              </a:solidFill>
              <a:latin typeface="Calibri"/>
            </a:endParaRPr>
          </a:p>
          <a:p>
            <a:r>
              <a:rPr lang="en-GB" sz="1200" b="1" dirty="0" smtClean="0">
                <a:solidFill>
                  <a:srgbClr val="0000FF"/>
                </a:solidFill>
                <a:latin typeface="Calibri"/>
              </a:rPr>
              <a:t>EMCAL available space: </a:t>
            </a:r>
          </a:p>
          <a:p>
            <a:r>
              <a:rPr lang="en-GB" sz="1200" b="1" dirty="0" smtClean="0">
                <a:solidFill>
                  <a:srgbClr val="0000FF"/>
                </a:solidFill>
                <a:latin typeface="Calibri"/>
              </a:rPr>
              <a:t>R=2.5m to R= 3.6m </a:t>
            </a:r>
            <a:r>
              <a:rPr lang="en-GB" sz="1200" b="1" dirty="0" smtClean="0">
                <a:solidFill>
                  <a:srgbClr val="0000FF"/>
                </a:solidFill>
                <a:latin typeface="Calibri"/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00FF"/>
                </a:solidFill>
                <a:latin typeface="Calibri"/>
                <a:sym typeface="Wingdings"/>
              </a:rPr>
              <a:t>dR</a:t>
            </a:r>
            <a:r>
              <a:rPr lang="en-GB" sz="1200" b="1" dirty="0" smtClean="0">
                <a:solidFill>
                  <a:srgbClr val="0000FF"/>
                </a:solidFill>
                <a:latin typeface="Calibri"/>
                <a:sym typeface="Wingdings"/>
              </a:rPr>
              <a:t>=</a:t>
            </a:r>
            <a:r>
              <a:rPr lang="en-GB" sz="1200" b="1" dirty="0" smtClean="0">
                <a:solidFill>
                  <a:srgbClr val="0000FF"/>
                </a:solidFill>
                <a:latin typeface="Calibri"/>
              </a:rPr>
              <a:t> 1.1m</a:t>
            </a:r>
            <a:endParaRPr lang="en-GB" sz="1200" b="1" dirty="0">
              <a:solidFill>
                <a:srgbClr val="0000FF"/>
              </a:solidFill>
              <a:latin typeface="Calibri"/>
            </a:endParaRPr>
          </a:p>
          <a:p>
            <a:endParaRPr lang="en-GB" sz="1200" b="1" dirty="0" smtClean="0">
              <a:solidFill>
                <a:scrgbClr r="0" g="0" b="0"/>
              </a:solidFill>
              <a:latin typeface="Calibri"/>
            </a:endParaRPr>
          </a:p>
          <a:p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HCAL available space:</a:t>
            </a:r>
          </a:p>
          <a:p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R= 3.6m to R=6.0m 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8000"/>
                </a:solidFill>
                <a:latin typeface="Calibri"/>
                <a:sym typeface="Wingdings"/>
              </a:rPr>
              <a:t>dR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  <a:sym typeface="Wingdings"/>
              </a:rPr>
              <a:t>=2.4m</a:t>
            </a:r>
          </a:p>
          <a:p>
            <a:endParaRPr lang="en-GB" sz="1200" b="1" dirty="0">
              <a:solidFill>
                <a:srgbClr val="FFFF00"/>
              </a:solidFill>
              <a:latin typeface="Calibri"/>
              <a:sym typeface="Wingdings"/>
            </a:endParaRPr>
          </a:p>
          <a:p>
            <a:r>
              <a:rPr lang="en-GB" sz="1200" b="1" dirty="0" err="1" smtClean="0">
                <a:solidFill>
                  <a:prstClr val="black"/>
                </a:solidFill>
                <a:latin typeface="Calibri"/>
                <a:sym typeface="Wingdings"/>
              </a:rPr>
              <a:t>Coil+Cryostat</a:t>
            </a:r>
            <a:r>
              <a:rPr lang="en-GB" sz="1200" b="1" dirty="0" smtClean="0">
                <a:solidFill>
                  <a:prstClr val="black"/>
                </a:solidFill>
                <a:latin typeface="Calibri"/>
                <a:sym typeface="Wingdings"/>
              </a:rPr>
              <a:t>:</a:t>
            </a:r>
          </a:p>
          <a:p>
            <a:r>
              <a:rPr lang="en-GB" sz="1200" b="1" dirty="0" smtClean="0">
                <a:solidFill>
                  <a:prstClr val="black"/>
                </a:solidFill>
                <a:latin typeface="Calibri"/>
                <a:sym typeface="Wingdings"/>
              </a:rPr>
              <a:t>R= 6m </a:t>
            </a:r>
            <a:r>
              <a:rPr lang="en-GB" sz="1200" b="1" dirty="0">
                <a:solidFill>
                  <a:prstClr val="black"/>
                </a:solidFill>
                <a:latin typeface="Calibri"/>
                <a:sym typeface="Wingdings"/>
              </a:rPr>
              <a:t>t</a:t>
            </a:r>
            <a:r>
              <a:rPr lang="en-GB" sz="1200" b="1" dirty="0" smtClean="0">
                <a:solidFill>
                  <a:prstClr val="black"/>
                </a:solidFill>
                <a:latin typeface="Calibri"/>
                <a:sym typeface="Wingdings"/>
              </a:rPr>
              <a:t>o R= 7.825  </a:t>
            </a:r>
            <a:r>
              <a:rPr lang="en-GB" sz="1200" b="1" dirty="0" err="1" smtClean="0">
                <a:solidFill>
                  <a:prstClr val="black"/>
                </a:solidFill>
                <a:latin typeface="Calibri"/>
                <a:sym typeface="Wingdings"/>
              </a:rPr>
              <a:t>dR</a:t>
            </a:r>
            <a:r>
              <a:rPr lang="en-GB" sz="1200" b="1" dirty="0" smtClean="0">
                <a:solidFill>
                  <a:prstClr val="black"/>
                </a:solidFill>
                <a:latin typeface="Calibri"/>
                <a:sym typeface="Wingdings"/>
              </a:rPr>
              <a:t> = 1.575m, L=10.1m</a:t>
            </a:r>
          </a:p>
          <a:p>
            <a:endParaRPr lang="en-GB" sz="1200" b="1" dirty="0">
              <a:solidFill>
                <a:srgbClr val="000090"/>
              </a:solidFill>
              <a:latin typeface="Calibri"/>
              <a:sym typeface="Wingdings"/>
            </a:endParaRPr>
          </a:p>
          <a:p>
            <a:r>
              <a:rPr lang="en-GB" sz="1200" b="1" dirty="0" err="1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Muon</a:t>
            </a:r>
            <a:r>
              <a:rPr lang="en-GB" sz="1200" b="1" dirty="0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 available space:</a:t>
            </a:r>
          </a:p>
          <a:p>
            <a:r>
              <a:rPr lang="en-GB" sz="1200" b="1" dirty="0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R= 7.825m to R= 13m  </a:t>
            </a:r>
            <a:r>
              <a:rPr lang="en-GB" sz="1200" b="1" dirty="0" err="1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dR</a:t>
            </a:r>
            <a:r>
              <a:rPr lang="en-GB" sz="1200" b="1" dirty="0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 = 5.175m</a:t>
            </a:r>
          </a:p>
          <a:p>
            <a:r>
              <a:rPr lang="en-GB" sz="1200" b="1" dirty="0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Revision of outer radius is </a:t>
            </a:r>
            <a:r>
              <a:rPr lang="en-GB" sz="1200" b="1" dirty="0" err="1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ongoing</a:t>
            </a:r>
            <a:r>
              <a:rPr lang="en-GB" sz="1200" b="1" dirty="0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.</a:t>
            </a:r>
          </a:p>
          <a:p>
            <a:endParaRPr lang="en-GB" sz="1200" b="1" dirty="0">
              <a:solidFill>
                <a:srgbClr val="000090"/>
              </a:solidFill>
              <a:latin typeface="Calibri"/>
              <a:sym typeface="Wingdings"/>
            </a:endParaRPr>
          </a:p>
          <a:p>
            <a:r>
              <a:rPr lang="en-GB" sz="1200" b="1" dirty="0" smtClean="0">
                <a:solidFill>
                  <a:prstClr val="black"/>
                </a:solidFill>
                <a:latin typeface="Calibri"/>
                <a:sym typeface="Wingdings"/>
              </a:rPr>
              <a:t>Coil2:</a:t>
            </a:r>
          </a:p>
          <a:p>
            <a:r>
              <a:rPr lang="en-GB" sz="1200" b="1" dirty="0" smtClean="0">
                <a:solidFill>
                  <a:prstClr val="black"/>
                </a:solidFill>
                <a:latin typeface="Calibri"/>
                <a:sym typeface="Wingdings"/>
              </a:rPr>
              <a:t>R=13m to R=13.47m  </a:t>
            </a:r>
            <a:r>
              <a:rPr lang="en-GB" sz="1200" b="1" dirty="0" err="1" smtClean="0">
                <a:solidFill>
                  <a:prstClr val="black"/>
                </a:solidFill>
                <a:latin typeface="Calibri"/>
                <a:sym typeface="Wingdings"/>
              </a:rPr>
              <a:t>dR</a:t>
            </a:r>
            <a:r>
              <a:rPr lang="en-GB" sz="1200" b="1" dirty="0" smtClean="0">
                <a:solidFill>
                  <a:prstClr val="black"/>
                </a:solidFill>
                <a:latin typeface="Calibri"/>
                <a:sym typeface="Wingdings"/>
              </a:rPr>
              <a:t>=0.475m, L=7.6m</a:t>
            </a:r>
            <a:endParaRPr lang="en-GB" sz="1200" b="1" dirty="0" smtClean="0">
              <a:solidFill>
                <a:prstClr val="black"/>
              </a:solidFill>
              <a:latin typeface="Calibri"/>
            </a:endParaRPr>
          </a:p>
          <a:p>
            <a:endParaRPr lang="en-GB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04657" y="2996952"/>
            <a:ext cx="316274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prstClr val="black"/>
                </a:solidFill>
                <a:latin typeface="Calibri"/>
                <a:sym typeface="Wingdings"/>
              </a:rPr>
              <a:t>Forward:</a:t>
            </a:r>
          </a:p>
          <a:p>
            <a:endParaRPr lang="en-GB" sz="1200" b="1" dirty="0">
              <a:solidFill>
                <a:prstClr val="black"/>
              </a:solidFill>
              <a:latin typeface="Calibri"/>
              <a:sym typeface="Wingdings"/>
            </a:endParaRPr>
          </a:p>
          <a:p>
            <a:r>
              <a:rPr lang="en-GB" sz="1200" b="1" dirty="0" smtClean="0">
                <a:solidFill>
                  <a:prstClr val="black"/>
                </a:solidFill>
                <a:latin typeface="Calibri"/>
                <a:sym typeface="Wingdings"/>
              </a:rPr>
              <a:t>Dipole</a:t>
            </a:r>
            <a:r>
              <a:rPr lang="en-GB" sz="1200" b="1" dirty="0">
                <a:solidFill>
                  <a:prstClr val="black"/>
                </a:solidFill>
                <a:latin typeface="Calibri"/>
                <a:sym typeface="Wingdings"/>
              </a:rPr>
              <a:t>:</a:t>
            </a:r>
          </a:p>
          <a:p>
            <a:r>
              <a:rPr lang="en-GB" sz="1200" b="1" dirty="0">
                <a:solidFill>
                  <a:prstClr val="black"/>
                </a:solidFill>
                <a:latin typeface="Calibri"/>
                <a:sym typeface="Wingdings"/>
              </a:rPr>
              <a:t>z= 14.8m to z= </a:t>
            </a:r>
            <a:r>
              <a:rPr lang="en-GB" sz="1200" b="1" dirty="0" smtClean="0">
                <a:solidFill>
                  <a:prstClr val="black"/>
                </a:solidFill>
                <a:latin typeface="Calibri"/>
                <a:sym typeface="Wingdings"/>
              </a:rPr>
              <a:t>21m </a:t>
            </a:r>
            <a:r>
              <a:rPr lang="en-GB" sz="1200" b="1" dirty="0">
                <a:solidFill>
                  <a:prstClr val="black"/>
                </a:solidFill>
                <a:latin typeface="Calibri"/>
                <a:sym typeface="Wingdings"/>
              </a:rPr>
              <a:t> </a:t>
            </a:r>
            <a:r>
              <a:rPr lang="en-GB" sz="1200" b="1" dirty="0" err="1">
                <a:solidFill>
                  <a:prstClr val="black"/>
                </a:solidFill>
                <a:latin typeface="Calibri"/>
                <a:sym typeface="Wingdings"/>
              </a:rPr>
              <a:t>dz</a:t>
            </a:r>
            <a:r>
              <a:rPr lang="en-GB" sz="1200" b="1" dirty="0">
                <a:solidFill>
                  <a:prstClr val="black"/>
                </a:solidFill>
                <a:latin typeface="Calibri"/>
                <a:sym typeface="Wingdings"/>
              </a:rPr>
              <a:t>=</a:t>
            </a:r>
            <a:r>
              <a:rPr lang="en-GB" sz="1200" b="1" dirty="0" smtClean="0">
                <a:solidFill>
                  <a:prstClr val="black"/>
                </a:solidFill>
                <a:latin typeface="Calibri"/>
                <a:sym typeface="Wingdings"/>
              </a:rPr>
              <a:t>6.2m</a:t>
            </a:r>
            <a:endParaRPr lang="en-GB" sz="1200" b="1" dirty="0">
              <a:solidFill>
                <a:prstClr val="black"/>
              </a:solidFill>
              <a:latin typeface="Calibri"/>
              <a:sym typeface="Wingdings"/>
            </a:endParaRPr>
          </a:p>
          <a:p>
            <a:endParaRPr lang="en-GB" sz="1200" b="1" dirty="0">
              <a:solidFill>
                <a:srgbClr val="000090"/>
              </a:solidFill>
              <a:latin typeface="Calibri"/>
              <a:sym typeface="Wingdings"/>
            </a:endParaRPr>
          </a:p>
          <a:p>
            <a:r>
              <a:rPr lang="en-GB" sz="1200" b="1" dirty="0" err="1" smtClean="0">
                <a:solidFill>
                  <a:srgbClr val="FF0000"/>
                </a:solidFill>
                <a:latin typeface="Calibri"/>
              </a:rPr>
              <a:t>FTracker</a:t>
            </a:r>
            <a:r>
              <a:rPr lang="en-GB" sz="12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GB" sz="1200" b="1" dirty="0">
                <a:solidFill>
                  <a:srgbClr val="FF0000"/>
                </a:solidFill>
                <a:latin typeface="Calibri"/>
              </a:rPr>
              <a:t>available space:</a:t>
            </a:r>
          </a:p>
          <a:p>
            <a:r>
              <a:rPr lang="en-GB" sz="1200" b="1" dirty="0" smtClean="0">
                <a:solidFill>
                  <a:srgbClr val="FF0000"/>
                </a:solidFill>
                <a:latin typeface="Calibri"/>
              </a:rPr>
              <a:t>z=21m </a:t>
            </a:r>
            <a:r>
              <a:rPr lang="en-GB" sz="1200" b="1" dirty="0">
                <a:solidFill>
                  <a:srgbClr val="FF0000"/>
                </a:solidFill>
                <a:latin typeface="Calibri"/>
              </a:rPr>
              <a:t>to R=</a:t>
            </a:r>
            <a:r>
              <a:rPr lang="en-GB" sz="1200" b="1" dirty="0" smtClean="0">
                <a:solidFill>
                  <a:srgbClr val="FF0000"/>
                </a:solidFill>
                <a:latin typeface="Calibri"/>
              </a:rPr>
              <a:t>24m</a:t>
            </a:r>
            <a:r>
              <a:rPr lang="en-GB" sz="1200" b="1" dirty="0">
                <a:solidFill>
                  <a:srgbClr val="FF0000"/>
                </a:solidFill>
                <a:latin typeface="Calibri"/>
              </a:rPr>
              <a:t>, L</a:t>
            </a:r>
            <a:r>
              <a:rPr lang="en-GB" sz="1200" b="1" dirty="0" smtClean="0">
                <a:solidFill>
                  <a:srgbClr val="FF0000"/>
                </a:solidFill>
                <a:latin typeface="Calibri"/>
              </a:rPr>
              <a:t>=3m</a:t>
            </a:r>
            <a:endParaRPr lang="en-GB" sz="1200" b="1" dirty="0">
              <a:solidFill>
                <a:srgbClr val="FF0000"/>
              </a:solidFill>
              <a:latin typeface="Calibri"/>
            </a:endParaRPr>
          </a:p>
          <a:p>
            <a:endParaRPr lang="en-GB" sz="1200" b="1" dirty="0">
              <a:solidFill>
                <a:srgbClr val="000090"/>
              </a:solidFill>
              <a:latin typeface="Calibri"/>
              <a:sym typeface="Wingdings"/>
            </a:endParaRPr>
          </a:p>
          <a:p>
            <a:r>
              <a:rPr lang="en-GB" sz="1200" b="1" dirty="0" smtClean="0">
                <a:solidFill>
                  <a:srgbClr val="0000FF"/>
                </a:solidFill>
                <a:latin typeface="Calibri"/>
              </a:rPr>
              <a:t>FEMCAL available space: </a:t>
            </a:r>
          </a:p>
          <a:p>
            <a:r>
              <a:rPr lang="en-GB" sz="1200" b="1" dirty="0" smtClean="0">
                <a:solidFill>
                  <a:srgbClr val="0000FF"/>
                </a:solidFill>
                <a:latin typeface="Calibri"/>
              </a:rPr>
              <a:t>Z=24m to z= 25.1m </a:t>
            </a:r>
            <a:r>
              <a:rPr lang="en-GB" sz="1200" b="1" dirty="0" smtClean="0">
                <a:solidFill>
                  <a:srgbClr val="0000FF"/>
                </a:solidFill>
                <a:latin typeface="Calibri"/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00FF"/>
                </a:solidFill>
                <a:latin typeface="Calibri"/>
                <a:sym typeface="Wingdings"/>
              </a:rPr>
              <a:t>dz</a:t>
            </a:r>
            <a:r>
              <a:rPr lang="en-GB" sz="1200" b="1" dirty="0" smtClean="0">
                <a:solidFill>
                  <a:srgbClr val="0000FF"/>
                </a:solidFill>
                <a:latin typeface="Calibri"/>
                <a:sym typeface="Wingdings"/>
              </a:rPr>
              <a:t>=</a:t>
            </a:r>
            <a:r>
              <a:rPr lang="en-GB" sz="1200" b="1" dirty="0" smtClean="0">
                <a:solidFill>
                  <a:srgbClr val="0000FF"/>
                </a:solidFill>
                <a:latin typeface="Calibri"/>
              </a:rPr>
              <a:t> 1.1m</a:t>
            </a:r>
          </a:p>
          <a:p>
            <a:endParaRPr lang="en-GB" sz="1200" b="1" dirty="0">
              <a:solidFill>
                <a:srgbClr val="0000FF"/>
              </a:solidFill>
              <a:latin typeface="Calibri"/>
            </a:endParaRPr>
          </a:p>
          <a:p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FHCAL available space:</a:t>
            </a:r>
          </a:p>
          <a:p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z= 25.1m to z=27.5m 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8000"/>
                </a:solidFill>
                <a:latin typeface="Calibri"/>
                <a:sym typeface="Wingdings"/>
              </a:rPr>
              <a:t>dz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  <a:sym typeface="Wingdings"/>
              </a:rPr>
              <a:t>=2.4m</a:t>
            </a:r>
          </a:p>
          <a:p>
            <a:endParaRPr lang="en-GB" sz="1200" b="1" dirty="0">
              <a:solidFill>
                <a:srgbClr val="008000"/>
              </a:solidFill>
              <a:latin typeface="Calibri"/>
              <a:sym typeface="Wingdings"/>
            </a:endParaRPr>
          </a:p>
          <a:p>
            <a:r>
              <a:rPr lang="en-GB" sz="1200" b="1" dirty="0" err="1" smtClean="0">
                <a:solidFill>
                  <a:srgbClr val="800000"/>
                </a:solidFill>
                <a:latin typeface="Calibri"/>
              </a:rPr>
              <a:t>FMuon</a:t>
            </a:r>
            <a:r>
              <a:rPr lang="en-GB" sz="1200" b="1" dirty="0" smtClean="0">
                <a:solidFill>
                  <a:srgbClr val="800000"/>
                </a:solidFill>
                <a:latin typeface="Calibri"/>
              </a:rPr>
              <a:t> available space:</a:t>
            </a:r>
          </a:p>
          <a:p>
            <a:r>
              <a:rPr lang="en-GB" sz="1200" b="1" dirty="0" smtClean="0">
                <a:solidFill>
                  <a:srgbClr val="800000"/>
                </a:solidFill>
                <a:latin typeface="Calibri"/>
              </a:rPr>
              <a:t>z= 27.5m to z=31.5m </a:t>
            </a:r>
            <a:r>
              <a:rPr lang="en-GB" sz="1200" b="1" dirty="0" smtClean="0">
                <a:solidFill>
                  <a:srgbClr val="800000"/>
                </a:solidFill>
                <a:latin typeface="Calibri"/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800000"/>
                </a:solidFill>
                <a:latin typeface="Calibri"/>
                <a:sym typeface="Wingdings"/>
              </a:rPr>
              <a:t>dz</a:t>
            </a:r>
            <a:r>
              <a:rPr lang="en-GB" sz="1200" b="1" dirty="0" smtClean="0">
                <a:solidFill>
                  <a:srgbClr val="800000"/>
                </a:solidFill>
                <a:latin typeface="Calibri"/>
                <a:sym typeface="Wingdings"/>
              </a:rPr>
              <a:t>=4m</a:t>
            </a:r>
          </a:p>
          <a:p>
            <a:endParaRPr lang="en-GB" sz="1200" b="1" dirty="0" smtClean="0">
              <a:solidFill>
                <a:srgbClr val="008000"/>
              </a:solidFill>
              <a:latin typeface="Calibri"/>
              <a:sym typeface="Wingdings"/>
            </a:endParaRPr>
          </a:p>
          <a:p>
            <a:endParaRPr lang="en-GB" sz="1200" b="1" dirty="0">
              <a:solidFill>
                <a:srgbClr val="0000FF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738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  <a:latin typeface="Calibri"/>
              </a:rPr>
              <a:t>Baseline Geometry used up to now , Twin Solenoid, 6T, 12m bore, 10Tm dipole</a:t>
            </a:r>
            <a:endParaRPr lang="en-GB" sz="20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33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545239" y="405347"/>
            <a:ext cx="5907081" cy="3023653"/>
            <a:chOff x="1259632" y="513839"/>
            <a:chExt cx="5907081" cy="302365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59632" y="513839"/>
              <a:ext cx="5907081" cy="2569964"/>
            </a:xfrm>
            <a:prstGeom prst="rect">
              <a:avLst/>
            </a:prstGeom>
          </p:spPr>
        </p:pic>
        <p:grpSp>
          <p:nvGrpSpPr>
            <p:cNvPr id="11" name="Group 10"/>
            <p:cNvGrpSpPr/>
            <p:nvPr/>
          </p:nvGrpSpPr>
          <p:grpSpPr>
            <a:xfrm>
              <a:off x="2708673" y="2655634"/>
              <a:ext cx="792088" cy="881858"/>
              <a:chOff x="2708673" y="2655634"/>
              <a:chExt cx="792088" cy="881858"/>
            </a:xfrm>
          </p:grpSpPr>
          <p:sp>
            <p:nvSpPr>
              <p:cNvPr id="2" name="Trapezoid 1"/>
              <p:cNvSpPr/>
              <p:nvPr/>
            </p:nvSpPr>
            <p:spPr>
              <a:xfrm rot="16200000">
                <a:off x="2644930" y="2888804"/>
                <a:ext cx="720080" cy="253740"/>
              </a:xfrm>
              <a:prstGeom prst="trapezoid">
                <a:avLst>
                  <a:gd name="adj" fmla="val 16686"/>
                </a:avLst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708673" y="2961428"/>
                <a:ext cx="792088" cy="5760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</p:grpSp>
      <p:sp>
        <p:nvSpPr>
          <p:cNvPr id="6" name="TextBox 5"/>
          <p:cNvSpPr txBox="1"/>
          <p:nvPr/>
        </p:nvSpPr>
        <p:spPr>
          <a:xfrm>
            <a:off x="3294642" y="2996952"/>
            <a:ext cx="2368632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err="1" smtClean="0">
                <a:solidFill>
                  <a:prstClr val="black"/>
                </a:solidFill>
                <a:latin typeface="Calibri"/>
              </a:rPr>
              <a:t>Endcap</a:t>
            </a:r>
            <a:r>
              <a:rPr lang="en-GB" sz="2000" b="1" dirty="0" smtClean="0">
                <a:solidFill>
                  <a:prstClr val="black"/>
                </a:solidFill>
                <a:latin typeface="Calibri"/>
              </a:rPr>
              <a:t>:</a:t>
            </a:r>
          </a:p>
          <a:p>
            <a:endParaRPr lang="en-GB" sz="1200" b="1" dirty="0">
              <a:solidFill>
                <a:srgbClr val="0000FF"/>
              </a:solidFill>
              <a:latin typeface="Calibri"/>
            </a:endParaRPr>
          </a:p>
          <a:p>
            <a:r>
              <a:rPr lang="en-GB" sz="1200" b="1" dirty="0" smtClean="0">
                <a:solidFill>
                  <a:srgbClr val="0000FF"/>
                </a:solidFill>
                <a:latin typeface="Calibri"/>
              </a:rPr>
              <a:t>EMCAL available space: </a:t>
            </a:r>
          </a:p>
          <a:p>
            <a:r>
              <a:rPr lang="en-GB" sz="1200" b="1" dirty="0" smtClean="0">
                <a:solidFill>
                  <a:srgbClr val="0000FF"/>
                </a:solidFill>
                <a:latin typeface="Calibri"/>
              </a:rPr>
              <a:t>z=8m to z= 9.1m </a:t>
            </a:r>
            <a:r>
              <a:rPr lang="en-GB" sz="1200" b="1" dirty="0" smtClean="0">
                <a:solidFill>
                  <a:srgbClr val="0000FF"/>
                </a:solidFill>
                <a:latin typeface="Calibri"/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00FF"/>
                </a:solidFill>
                <a:latin typeface="Calibri"/>
                <a:sym typeface="Wingdings"/>
              </a:rPr>
              <a:t>dz</a:t>
            </a:r>
            <a:r>
              <a:rPr lang="en-GB" sz="1200" b="1" dirty="0" smtClean="0">
                <a:solidFill>
                  <a:srgbClr val="0000FF"/>
                </a:solidFill>
                <a:latin typeface="Calibri"/>
                <a:sym typeface="Wingdings"/>
              </a:rPr>
              <a:t>=</a:t>
            </a:r>
            <a:r>
              <a:rPr lang="en-GB" sz="1200" b="1" dirty="0" smtClean="0">
                <a:solidFill>
                  <a:srgbClr val="0000FF"/>
                </a:solidFill>
                <a:latin typeface="Calibri"/>
              </a:rPr>
              <a:t> 1.1m</a:t>
            </a:r>
            <a:endParaRPr lang="en-GB" sz="1200" b="1" dirty="0">
              <a:solidFill>
                <a:srgbClr val="0000FF"/>
              </a:solidFill>
              <a:latin typeface="Calibri"/>
            </a:endParaRPr>
          </a:p>
          <a:p>
            <a:endParaRPr lang="en-GB" sz="1200" b="1" dirty="0" smtClean="0">
              <a:solidFill>
                <a:scrgbClr r="0" g="0" b="0"/>
              </a:solidFill>
              <a:latin typeface="Calibri"/>
            </a:endParaRPr>
          </a:p>
          <a:p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HCAL available space:</a:t>
            </a:r>
          </a:p>
          <a:p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z= 9.1m to z=11.5m 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8000"/>
                </a:solidFill>
                <a:latin typeface="Calibri"/>
                <a:sym typeface="Wingdings"/>
              </a:rPr>
              <a:t>dz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  <a:sym typeface="Wingdings"/>
              </a:rPr>
              <a:t>=2.4m</a:t>
            </a:r>
          </a:p>
          <a:p>
            <a:endParaRPr lang="en-GB" sz="1200" b="1" dirty="0">
              <a:solidFill>
                <a:srgbClr val="FFFF00"/>
              </a:solidFill>
              <a:latin typeface="Calibri"/>
              <a:sym typeface="Wingdings"/>
            </a:endParaRPr>
          </a:p>
          <a:p>
            <a:r>
              <a:rPr lang="en-GB" sz="1200" b="1" dirty="0" err="1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Muon</a:t>
            </a:r>
            <a:r>
              <a:rPr lang="en-GB" sz="1200" b="1" dirty="0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 available space:</a:t>
            </a:r>
          </a:p>
          <a:p>
            <a:r>
              <a:rPr lang="en-GB" sz="1200" b="1" dirty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z</a:t>
            </a:r>
            <a:r>
              <a:rPr lang="en-GB" sz="1200" b="1" dirty="0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= 11.5m to z= 14.8m  </a:t>
            </a:r>
            <a:r>
              <a:rPr lang="en-GB" sz="1200" b="1" dirty="0" err="1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dz</a:t>
            </a:r>
            <a:r>
              <a:rPr lang="en-GB" sz="1200" b="1" dirty="0" smtClean="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 = 3.3m</a:t>
            </a:r>
          </a:p>
          <a:p>
            <a:endParaRPr lang="en-GB" sz="1200" b="1" dirty="0" smtClean="0">
              <a:solidFill>
                <a:prstClr val="black"/>
              </a:solidFill>
              <a:latin typeface="Calibri"/>
              <a:sym typeface="Wingdings"/>
            </a:endParaRPr>
          </a:p>
          <a:p>
            <a:endParaRPr lang="en-GB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91680" y="2027324"/>
            <a:ext cx="1404160" cy="360040"/>
          </a:xfrm>
          <a:prstGeom prst="rect">
            <a:avLst/>
          </a:prstGeom>
          <a:solidFill>
            <a:srgbClr val="80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246640" y="2840108"/>
            <a:ext cx="936104" cy="122375"/>
          </a:xfrm>
          <a:prstGeom prst="rect">
            <a:avLst/>
          </a:prstGeom>
          <a:solidFill>
            <a:srgbClr val="80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516216" y="2843808"/>
            <a:ext cx="514415" cy="117418"/>
          </a:xfrm>
          <a:prstGeom prst="rect">
            <a:avLst/>
          </a:prstGeom>
          <a:solidFill>
            <a:srgbClr val="FF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616217" y="2846562"/>
            <a:ext cx="899999" cy="11676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3933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34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340768"/>
            <a:ext cx="871296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C377B"/>
                </a:solidFill>
              </a:rPr>
              <a:t>We could use two reference designs, one with large tracker radius and W HCAL and one with small tracker radius and Fe HCAL, e.g.</a:t>
            </a:r>
          </a:p>
          <a:p>
            <a:endParaRPr lang="en-GB" b="1" dirty="0">
              <a:solidFill>
                <a:srgbClr val="0C377B"/>
              </a:solidFill>
            </a:endParaRPr>
          </a:p>
          <a:p>
            <a:r>
              <a:rPr lang="en-GB" b="1" dirty="0" smtClean="0">
                <a:solidFill>
                  <a:srgbClr val="008000"/>
                </a:solidFill>
              </a:rPr>
              <a:t>2.5m (tracker cavity)  + 1m ECAL (1 lambda + supports) + 1.5m (9 lambda W + supports)</a:t>
            </a:r>
          </a:p>
          <a:p>
            <a:endParaRPr lang="en-GB" b="1" dirty="0">
              <a:solidFill>
                <a:srgbClr val="0C377B"/>
              </a:solidFill>
            </a:endParaRPr>
          </a:p>
          <a:p>
            <a:r>
              <a:rPr lang="en-GB" b="1" dirty="0">
                <a:solidFill>
                  <a:srgbClr val="0C377B"/>
                </a:solidFill>
              </a:rPr>
              <a:t>1.5m (tracker cavity) </a:t>
            </a:r>
            <a:r>
              <a:rPr lang="en-GB" b="1" dirty="0" smtClean="0">
                <a:solidFill>
                  <a:srgbClr val="0C377B"/>
                </a:solidFill>
              </a:rPr>
              <a:t> + </a:t>
            </a:r>
            <a:r>
              <a:rPr lang="en-GB" b="1" dirty="0">
                <a:solidFill>
                  <a:srgbClr val="0C377B"/>
                </a:solidFill>
              </a:rPr>
              <a:t>1m ECAL (1 lambda + supports) + 2.5m (9 lambda Fe + supports</a:t>
            </a:r>
            <a:r>
              <a:rPr lang="en-GB" b="1" dirty="0" smtClean="0">
                <a:solidFill>
                  <a:srgbClr val="0C377B"/>
                </a:solidFill>
              </a:rPr>
              <a:t>)</a:t>
            </a:r>
          </a:p>
          <a:p>
            <a:endParaRPr lang="en-GB" b="1" dirty="0">
              <a:solidFill>
                <a:srgbClr val="0C377B"/>
              </a:solidFill>
            </a:endParaRPr>
          </a:p>
          <a:p>
            <a:r>
              <a:rPr lang="en-GB" b="1" dirty="0" smtClean="0">
                <a:solidFill>
                  <a:srgbClr val="008000"/>
                </a:solidFill>
              </a:rPr>
              <a:t>This would be two very interesting limiting cases that show the influence of tracking performance, radial distance of the </a:t>
            </a:r>
            <a:r>
              <a:rPr lang="en-GB" b="1" dirty="0" err="1" smtClean="0">
                <a:solidFill>
                  <a:srgbClr val="008000"/>
                </a:solidFill>
              </a:rPr>
              <a:t>calorimetry</a:t>
            </a:r>
            <a:r>
              <a:rPr lang="en-GB" b="1" dirty="0" smtClean="0">
                <a:solidFill>
                  <a:srgbClr val="008000"/>
                </a:solidFill>
              </a:rPr>
              <a:t>, Bremsstrahlung &amp; ECAL, Radiation load when comparing W and Fe etc.</a:t>
            </a:r>
          </a:p>
          <a:p>
            <a:endParaRPr lang="en-GB" b="1" dirty="0">
              <a:solidFill>
                <a:srgbClr val="008000"/>
              </a:solidFill>
            </a:endParaRPr>
          </a:p>
          <a:p>
            <a:r>
              <a:rPr lang="en-GB" b="1" dirty="0" smtClean="0">
                <a:solidFill>
                  <a:srgbClr val="000090"/>
                </a:solidFill>
              </a:rPr>
              <a:t>We have to come up with two proposals for the next hadron detector meeting in about 4 weeks time.</a:t>
            </a:r>
            <a:endParaRPr lang="en-GB" b="1" dirty="0">
              <a:solidFill>
                <a:srgbClr val="00009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7381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FF0000"/>
                </a:solidFill>
                <a:latin typeface="Calibri"/>
              </a:rPr>
              <a:t>Two reference </a:t>
            </a:r>
            <a:r>
              <a:rPr lang="en-GB" sz="2800" b="1" dirty="0">
                <a:solidFill>
                  <a:srgbClr val="FF0000"/>
                </a:solidFill>
                <a:latin typeface="Calibri"/>
              </a:rPr>
              <a:t>d</a:t>
            </a:r>
            <a:r>
              <a:rPr lang="en-GB" sz="2800" b="1" dirty="0" smtClean="0">
                <a:solidFill>
                  <a:srgbClr val="FF0000"/>
                </a:solidFill>
                <a:latin typeface="Calibri"/>
              </a:rPr>
              <a:t>esigns, with large and small tracker radius ?</a:t>
            </a:r>
            <a:endParaRPr lang="en-GB" sz="28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62316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7" t="31001" r="3173" b="14294"/>
          <a:stretch/>
        </p:blipFill>
        <p:spPr>
          <a:xfrm>
            <a:off x="179512" y="2060848"/>
            <a:ext cx="3024336" cy="111224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5" t="31337" r="11814" b="18521"/>
          <a:stretch/>
        </p:blipFill>
        <p:spPr>
          <a:xfrm>
            <a:off x="35496" y="3212976"/>
            <a:ext cx="3168352" cy="1056117"/>
          </a:xfrm>
          <a:prstGeom prst="rect">
            <a:avLst/>
          </a:prstGeom>
        </p:spPr>
      </p:pic>
      <p:pic>
        <p:nvPicPr>
          <p:cNvPr id="6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437112"/>
            <a:ext cx="2520280" cy="1045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56" t="14218" r="8521" b="17059"/>
          <a:stretch/>
        </p:blipFill>
        <p:spPr>
          <a:xfrm>
            <a:off x="179513" y="620688"/>
            <a:ext cx="2952328" cy="13809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63888" y="1115452"/>
            <a:ext cx="28688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0090"/>
                </a:solidFill>
              </a:rPr>
              <a:t>Twin solenoid with dipoles </a:t>
            </a:r>
          </a:p>
          <a:p>
            <a:r>
              <a:rPr lang="en-GB" b="1" dirty="0" smtClean="0">
                <a:solidFill>
                  <a:srgbClr val="000090"/>
                </a:solidFill>
              </a:rPr>
              <a:t>(min. shaft diameter 27.5m) </a:t>
            </a:r>
            <a:endParaRPr lang="en-GB" b="1" dirty="0">
              <a:solidFill>
                <a:srgbClr val="00009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63888" y="2399634"/>
            <a:ext cx="3937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0090"/>
                </a:solidFill>
              </a:rPr>
              <a:t>Partially shielded solenoid with dipoles</a:t>
            </a:r>
            <a:endParaRPr lang="en-GB" b="1" dirty="0">
              <a:solidFill>
                <a:srgbClr val="00009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35896" y="3573016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0090"/>
                </a:solidFill>
              </a:rPr>
              <a:t>Unshielded solenoid with dipoles </a:t>
            </a:r>
          </a:p>
          <a:p>
            <a:r>
              <a:rPr lang="en-GB" b="1" dirty="0" smtClean="0">
                <a:solidFill>
                  <a:srgbClr val="000090"/>
                </a:solidFill>
              </a:rPr>
              <a:t>(min. shaft diameter 16.3m, if rotated under ground) </a:t>
            </a:r>
            <a:endParaRPr lang="en-GB" b="1" dirty="0">
              <a:solidFill>
                <a:srgbClr val="00009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63888" y="4931876"/>
            <a:ext cx="456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0090"/>
                </a:solidFill>
              </a:rPr>
              <a:t>Twin solenoid with balanced conical  solenoid</a:t>
            </a:r>
            <a:endParaRPr lang="en-GB" b="1" dirty="0">
              <a:solidFill>
                <a:srgbClr val="00009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17381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Magnet systems under consideration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512" y="5617153"/>
            <a:ext cx="2592288" cy="1225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3566437" y="5939988"/>
            <a:ext cx="5187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0090"/>
                </a:solidFill>
              </a:rPr>
              <a:t>Unshielded solenoid with balanced conical  solenoid</a:t>
            </a:r>
            <a:endParaRPr lang="en-GB" b="1" dirty="0">
              <a:solidFill>
                <a:srgbClr val="00009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716016" y="6466936"/>
            <a:ext cx="3678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0000"/>
                </a:solidFill>
              </a:rPr>
              <a:t>Herman Ten Kate, Matthias </a:t>
            </a:r>
            <a:r>
              <a:rPr lang="en-GB" b="1" dirty="0" err="1" smtClean="0">
                <a:solidFill>
                  <a:srgbClr val="000000"/>
                </a:solidFill>
              </a:rPr>
              <a:t>Mentink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863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7" t="31001" r="3173" b="14294"/>
          <a:stretch/>
        </p:blipFill>
        <p:spPr>
          <a:xfrm>
            <a:off x="179512" y="2060848"/>
            <a:ext cx="3024336" cy="111224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5" t="31337" r="11814" b="18521"/>
          <a:stretch/>
        </p:blipFill>
        <p:spPr>
          <a:xfrm>
            <a:off x="35496" y="3212976"/>
            <a:ext cx="3168352" cy="1056117"/>
          </a:xfrm>
          <a:prstGeom prst="rect">
            <a:avLst/>
          </a:prstGeom>
        </p:spPr>
      </p:pic>
      <p:pic>
        <p:nvPicPr>
          <p:cNvPr id="6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437112"/>
            <a:ext cx="2520280" cy="1045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56" t="14218" r="8521" b="17059"/>
          <a:stretch/>
        </p:blipFill>
        <p:spPr>
          <a:xfrm>
            <a:off x="179513" y="620688"/>
            <a:ext cx="2952328" cy="13809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79912" y="980728"/>
            <a:ext cx="4752528" cy="5509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0090"/>
                </a:solidFill>
              </a:rPr>
              <a:t>Concerning the shielded and unshielded options we still have to evaluate the </a:t>
            </a:r>
            <a:r>
              <a:rPr lang="en-GB" sz="1600" b="1" dirty="0" err="1" smtClean="0">
                <a:solidFill>
                  <a:srgbClr val="000090"/>
                </a:solidFill>
              </a:rPr>
              <a:t>muon</a:t>
            </a:r>
            <a:r>
              <a:rPr lang="en-GB" sz="1600" b="1" dirty="0" smtClean="0">
                <a:solidFill>
                  <a:srgbClr val="000090"/>
                </a:solidFill>
              </a:rPr>
              <a:t> performance ! Clearly the unshielded version is preferred in terms of cost and shaft size. </a:t>
            </a:r>
          </a:p>
          <a:p>
            <a:endParaRPr lang="en-GB" sz="1600" b="1" dirty="0">
              <a:solidFill>
                <a:srgbClr val="000090"/>
              </a:solidFill>
            </a:endParaRPr>
          </a:p>
          <a:p>
            <a:r>
              <a:rPr lang="en-GB" sz="1600" b="1" dirty="0" smtClean="0">
                <a:solidFill>
                  <a:srgbClr val="008000"/>
                </a:solidFill>
              </a:rPr>
              <a:t>The decision on how to proceed with the forward solenoid and dipole is difficult.</a:t>
            </a:r>
          </a:p>
          <a:p>
            <a:endParaRPr lang="en-GB" sz="1600" b="1" dirty="0">
              <a:solidFill>
                <a:srgbClr val="000090"/>
              </a:solidFill>
            </a:endParaRPr>
          </a:p>
          <a:p>
            <a:r>
              <a:rPr lang="en-GB" sz="1600" b="1" dirty="0" smtClean="0">
                <a:solidFill>
                  <a:srgbClr val="000090"/>
                </a:solidFill>
              </a:rPr>
              <a:t>It is clear that the forward solenoid is preferred in terms of construction, and it also preserves the phi symmetry which is crucial.</a:t>
            </a:r>
          </a:p>
          <a:p>
            <a:endParaRPr lang="en-GB" sz="1600" b="1" dirty="0">
              <a:solidFill>
                <a:srgbClr val="000090"/>
              </a:solidFill>
            </a:endParaRPr>
          </a:p>
          <a:p>
            <a:r>
              <a:rPr lang="en-GB" sz="1600" b="1" dirty="0" smtClean="0">
                <a:solidFill>
                  <a:srgbClr val="008000"/>
                </a:solidFill>
              </a:rPr>
              <a:t>Specifically the MET trigger performance, that is crucial for dark matter search, will be very complex without phi symmetry.</a:t>
            </a:r>
          </a:p>
          <a:p>
            <a:endParaRPr lang="en-GB" sz="1600" b="1" dirty="0">
              <a:solidFill>
                <a:srgbClr val="000090"/>
              </a:solidFill>
            </a:endParaRPr>
          </a:p>
          <a:p>
            <a:r>
              <a:rPr lang="en-GB" sz="1600" b="1" dirty="0" smtClean="0">
                <a:solidFill>
                  <a:srgbClr val="000090"/>
                </a:solidFill>
              </a:rPr>
              <a:t>We should probably first evaluate the performance of the forward solenoid version and then try to understand where the dipole could give the improvement ?</a:t>
            </a:r>
          </a:p>
          <a:p>
            <a:endParaRPr lang="en-GB" sz="1600" b="1" dirty="0">
              <a:solidFill>
                <a:srgbClr val="000090"/>
              </a:solidFill>
            </a:endParaRPr>
          </a:p>
          <a:p>
            <a:endParaRPr lang="en-GB" sz="1600" b="1" dirty="0">
              <a:solidFill>
                <a:srgbClr val="00009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17381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Magnet </a:t>
            </a:r>
            <a:r>
              <a:rPr lang="en-GB" sz="3200" b="1" dirty="0">
                <a:solidFill>
                  <a:srgbClr val="FF0000"/>
                </a:solidFill>
                <a:latin typeface="Calibri"/>
              </a:rPr>
              <a:t>S</a:t>
            </a:r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ystems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512" y="5617153"/>
            <a:ext cx="2592288" cy="1225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33583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37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7381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Trigger versus </a:t>
            </a:r>
            <a:r>
              <a:rPr lang="en-GB" sz="3200" b="1" dirty="0" err="1" smtClean="0">
                <a:solidFill>
                  <a:srgbClr val="FF0000"/>
                </a:solidFill>
                <a:latin typeface="Calibri"/>
              </a:rPr>
              <a:t>continous</a:t>
            </a:r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 readout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908720"/>
            <a:ext cx="8064896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0090"/>
                </a:solidFill>
              </a:rPr>
              <a:t>Continuous readout of the tracker will be very challenging, so we also must investigate a scheme using a first level ‘hardware’ trigger.</a:t>
            </a:r>
          </a:p>
          <a:p>
            <a:endParaRPr lang="en-GB" sz="1600" b="1" dirty="0">
              <a:solidFill>
                <a:srgbClr val="000090"/>
              </a:solidFill>
            </a:endParaRPr>
          </a:p>
          <a:p>
            <a:r>
              <a:rPr lang="en-GB" sz="1600" b="1" dirty="0" smtClean="0">
                <a:solidFill>
                  <a:srgbClr val="008000"/>
                </a:solidFill>
              </a:rPr>
              <a:t>Sampling the Calorimeters at the full bunch crossing rate might be in reach, since this is already done e.g. for the ATLAS EMCAL and HCAL for Phase II.</a:t>
            </a:r>
          </a:p>
          <a:p>
            <a:endParaRPr lang="en-GB" sz="1600" b="1" dirty="0" smtClean="0">
              <a:solidFill>
                <a:srgbClr val="000090"/>
              </a:solidFill>
            </a:endParaRPr>
          </a:p>
          <a:p>
            <a:r>
              <a:rPr lang="en-GB" sz="1600" b="1" dirty="0" smtClean="0">
                <a:solidFill>
                  <a:srgbClr val="000090"/>
                </a:solidFill>
              </a:rPr>
              <a:t>Are Calorimeter and </a:t>
            </a:r>
            <a:r>
              <a:rPr lang="en-GB" sz="1600" b="1" dirty="0" err="1" smtClean="0">
                <a:solidFill>
                  <a:srgbClr val="000090"/>
                </a:solidFill>
              </a:rPr>
              <a:t>Muon</a:t>
            </a:r>
            <a:r>
              <a:rPr lang="en-GB" sz="1600" b="1" dirty="0" smtClean="0">
                <a:solidFill>
                  <a:srgbClr val="000090"/>
                </a:solidFill>
              </a:rPr>
              <a:t> Triggers then sufficient to bring down the tracker readout rates to acceptable levels e.g. to 1MHz ?</a:t>
            </a:r>
          </a:p>
          <a:p>
            <a:endParaRPr lang="en-GB" sz="1600" b="1" dirty="0">
              <a:solidFill>
                <a:srgbClr val="000090"/>
              </a:solidFill>
            </a:endParaRPr>
          </a:p>
          <a:p>
            <a:r>
              <a:rPr lang="en-GB" sz="1600" b="1" dirty="0" smtClean="0">
                <a:solidFill>
                  <a:srgbClr val="008000"/>
                </a:solidFill>
              </a:rPr>
              <a:t>CMS will use a track trigger at 40MHz for </a:t>
            </a:r>
            <a:r>
              <a:rPr lang="en-GB" sz="1600" b="1" dirty="0" err="1" smtClean="0">
                <a:solidFill>
                  <a:srgbClr val="008000"/>
                </a:solidFill>
              </a:rPr>
              <a:t>PhaseII</a:t>
            </a:r>
            <a:r>
              <a:rPr lang="en-GB" sz="1600" b="1" dirty="0" smtClean="0">
                <a:solidFill>
                  <a:srgbClr val="008000"/>
                </a:solidFill>
              </a:rPr>
              <a:t>, but ATLAS does not, so we have to look into the specific reasons and difference in order to establish a baseline strategy for an FCC detector.</a:t>
            </a:r>
          </a:p>
          <a:p>
            <a:endParaRPr lang="en-GB" sz="1600" b="1" dirty="0">
              <a:solidFill>
                <a:srgbClr val="000090"/>
              </a:solidFill>
            </a:endParaRPr>
          </a:p>
          <a:p>
            <a:r>
              <a:rPr lang="en-GB" sz="1600" b="1" dirty="0" smtClean="0">
                <a:solidFill>
                  <a:srgbClr val="000090"/>
                </a:solidFill>
              </a:rPr>
              <a:t>Probably this will result in a specification on the </a:t>
            </a:r>
            <a:r>
              <a:rPr lang="en-GB" sz="1600" b="1" dirty="0" err="1" smtClean="0">
                <a:solidFill>
                  <a:srgbClr val="000090"/>
                </a:solidFill>
              </a:rPr>
              <a:t>Calo</a:t>
            </a:r>
            <a:r>
              <a:rPr lang="en-GB" sz="1600" b="1" dirty="0" smtClean="0">
                <a:solidFill>
                  <a:srgbClr val="000090"/>
                </a:solidFill>
              </a:rPr>
              <a:t> and </a:t>
            </a:r>
            <a:r>
              <a:rPr lang="en-GB" sz="1600" b="1" dirty="0" err="1" smtClean="0">
                <a:solidFill>
                  <a:srgbClr val="000090"/>
                </a:solidFill>
              </a:rPr>
              <a:t>Muon</a:t>
            </a:r>
            <a:r>
              <a:rPr lang="en-GB" sz="1600" b="1" dirty="0" smtClean="0">
                <a:solidFill>
                  <a:srgbClr val="000090"/>
                </a:solidFill>
              </a:rPr>
              <a:t> resolution at L1, so we could envisage as a baseline for the triggered readout:</a:t>
            </a:r>
          </a:p>
          <a:p>
            <a:endParaRPr lang="en-GB" sz="1600" b="1" dirty="0">
              <a:solidFill>
                <a:srgbClr val="000090"/>
              </a:solidFill>
            </a:endParaRPr>
          </a:p>
          <a:p>
            <a:r>
              <a:rPr lang="en-GB" sz="1600" b="1" dirty="0" smtClean="0">
                <a:solidFill>
                  <a:srgbClr val="008000"/>
                </a:solidFill>
              </a:rPr>
              <a:t>Full digitization of calorimeters and </a:t>
            </a:r>
            <a:r>
              <a:rPr lang="en-GB" sz="1600" b="1" dirty="0" err="1" smtClean="0">
                <a:solidFill>
                  <a:srgbClr val="008000"/>
                </a:solidFill>
              </a:rPr>
              <a:t>muons</a:t>
            </a:r>
            <a:r>
              <a:rPr lang="en-GB" sz="1600" b="1" dirty="0" smtClean="0">
                <a:solidFill>
                  <a:srgbClr val="008000"/>
                </a:solidFill>
              </a:rPr>
              <a:t> to arrive at a tracker readout rate of 1MHz ?</a:t>
            </a:r>
          </a:p>
          <a:p>
            <a:endParaRPr lang="en-GB" sz="1600" b="1" dirty="0">
              <a:solidFill>
                <a:srgbClr val="008000"/>
              </a:solidFill>
            </a:endParaRPr>
          </a:p>
          <a:p>
            <a:r>
              <a:rPr lang="en-GB" sz="1600" b="1" dirty="0" smtClean="0">
                <a:solidFill>
                  <a:srgbClr val="000090"/>
                </a:solidFill>
                <a:sym typeface="Wingdings"/>
              </a:rPr>
              <a:t> Work with ATLAS/CMS trigger experts.</a:t>
            </a:r>
            <a:endParaRPr lang="en-GB" sz="1600" b="1" dirty="0">
              <a:solidFill>
                <a:srgbClr val="000090"/>
              </a:solidFill>
            </a:endParaRPr>
          </a:p>
          <a:p>
            <a:endParaRPr lang="en-GB" sz="16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3161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38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7381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Proposal for next Step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1560" y="1412776"/>
            <a:ext cx="79928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00090"/>
                </a:solidFill>
              </a:rPr>
              <a:t>Provide two detailed reference designs for the next meeting.</a:t>
            </a:r>
            <a:endParaRPr lang="en-GB" b="1" dirty="0">
              <a:solidFill>
                <a:srgbClr val="000090"/>
              </a:solidFill>
            </a:endParaRPr>
          </a:p>
          <a:p>
            <a:endParaRPr lang="en-GB" b="1" dirty="0">
              <a:solidFill>
                <a:srgbClr val="000090"/>
              </a:solidFill>
            </a:endParaRPr>
          </a:p>
          <a:p>
            <a:r>
              <a:rPr lang="en-GB" b="1" dirty="0" smtClean="0">
                <a:solidFill>
                  <a:srgbClr val="008000"/>
                </a:solidFill>
              </a:rPr>
              <a:t>Provide a baseline triggering strategy (in addition to the continuous readout idea) for the next meeting.</a:t>
            </a:r>
            <a:endParaRPr lang="en-GB" b="1" dirty="0">
              <a:solidFill>
                <a:srgbClr val="008000"/>
              </a:solidFill>
            </a:endParaRPr>
          </a:p>
          <a:p>
            <a:endParaRPr lang="en-GB" b="1" dirty="0">
              <a:solidFill>
                <a:srgbClr val="000090"/>
              </a:solidFill>
            </a:endParaRPr>
          </a:p>
          <a:p>
            <a:r>
              <a:rPr lang="en-GB" b="1" dirty="0" smtClean="0">
                <a:solidFill>
                  <a:srgbClr val="000090"/>
                </a:solidFill>
              </a:rPr>
              <a:t>Use forward solenoid geometry as a baseline.</a:t>
            </a:r>
          </a:p>
          <a:p>
            <a:endParaRPr lang="en-GB" b="1" dirty="0">
              <a:solidFill>
                <a:srgbClr val="000090"/>
              </a:solidFill>
            </a:endParaRPr>
          </a:p>
          <a:p>
            <a:r>
              <a:rPr lang="en-GB" b="1" dirty="0" smtClean="0">
                <a:solidFill>
                  <a:srgbClr val="008000"/>
                </a:solidFill>
              </a:rPr>
              <a:t>Establish </a:t>
            </a:r>
            <a:r>
              <a:rPr lang="en-GB" b="1" dirty="0" err="1" smtClean="0">
                <a:solidFill>
                  <a:srgbClr val="008000"/>
                </a:solidFill>
              </a:rPr>
              <a:t>muon</a:t>
            </a:r>
            <a:r>
              <a:rPr lang="en-GB" b="1" dirty="0" smtClean="0">
                <a:solidFill>
                  <a:srgbClr val="008000"/>
                </a:solidFill>
              </a:rPr>
              <a:t> trigger performance (</a:t>
            </a:r>
            <a:r>
              <a:rPr lang="en-GB" b="1" dirty="0" err="1" smtClean="0">
                <a:solidFill>
                  <a:srgbClr val="008000"/>
                </a:solidFill>
              </a:rPr>
              <a:t>t.b.d</a:t>
            </a:r>
            <a:r>
              <a:rPr lang="en-GB" b="1" dirty="0" smtClean="0">
                <a:solidFill>
                  <a:srgbClr val="008000"/>
                </a:solidFill>
              </a:rPr>
              <a:t>. who/how).</a:t>
            </a:r>
            <a:endParaRPr lang="en-GB" b="1" dirty="0">
              <a:solidFill>
                <a:srgbClr val="008000"/>
              </a:solidFill>
            </a:endParaRPr>
          </a:p>
          <a:p>
            <a:endParaRPr lang="en-GB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31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772"/>
          <a:stretch/>
        </p:blipFill>
        <p:spPr>
          <a:xfrm>
            <a:off x="323528" y="764704"/>
            <a:ext cx="8532440" cy="36434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1738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3600" b="1" dirty="0" smtClean="0">
                <a:solidFill>
                  <a:srgbClr val="FF0000"/>
                </a:solidFill>
                <a:latin typeface="Calibri"/>
              </a:rPr>
              <a:t>Radiation Calculations</a:t>
            </a:r>
            <a:endParaRPr lang="en-GB" sz="36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7544" y="4581128"/>
            <a:ext cx="8208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C377B"/>
                </a:solidFill>
                <a:latin typeface="Arial"/>
                <a:sym typeface="Wingdings"/>
              </a:rPr>
              <a:t>In the central tracker, close to the </a:t>
            </a:r>
            <a:r>
              <a:rPr lang="en-US" b="1" dirty="0" err="1" smtClean="0">
                <a:solidFill>
                  <a:srgbClr val="0C377B"/>
                </a:solidFill>
                <a:latin typeface="Arial"/>
                <a:sym typeface="Wingdings"/>
              </a:rPr>
              <a:t>beampipe</a:t>
            </a:r>
            <a:r>
              <a:rPr lang="en-US" b="1" dirty="0" smtClean="0">
                <a:solidFill>
                  <a:srgbClr val="0C377B"/>
                </a:solidFill>
                <a:latin typeface="Arial"/>
                <a:sym typeface="Wingdings"/>
              </a:rPr>
              <a:t>, the radiation is dominated by the primary hadrons.</a:t>
            </a:r>
          </a:p>
          <a:p>
            <a:endParaRPr lang="en-US" b="1" dirty="0">
              <a:solidFill>
                <a:srgbClr val="0C377B"/>
              </a:solidFill>
              <a:latin typeface="Arial"/>
              <a:sym typeface="Wingdings"/>
            </a:endParaRPr>
          </a:p>
          <a:p>
            <a:r>
              <a:rPr lang="en-US" b="1" dirty="0" smtClean="0">
                <a:solidFill>
                  <a:srgbClr val="0C377B"/>
                </a:solidFill>
                <a:latin typeface="Arial"/>
                <a:sym typeface="Wingdings"/>
              </a:rPr>
              <a:t>In the forward tracker there is in addition a significant neutron flux from the calorimeter.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6804248" y="6237312"/>
            <a:ext cx="14111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err="1" smtClean="0">
                <a:solidFill>
                  <a:srgbClr val="000000"/>
                </a:solidFill>
              </a:rPr>
              <a:t>Ilaria</a:t>
            </a:r>
            <a:r>
              <a:rPr lang="en-GB" b="1" dirty="0" smtClean="0">
                <a:solidFill>
                  <a:srgbClr val="000000"/>
                </a:solidFill>
              </a:rPr>
              <a:t> </a:t>
            </a:r>
            <a:r>
              <a:rPr lang="en-GB" b="1" dirty="0" err="1">
                <a:solidFill>
                  <a:srgbClr val="000000"/>
                </a:solidFill>
              </a:rPr>
              <a:t>Besana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5913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1FCF7-BE60-0742-9A6C-7C546CEF75B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3472" b="7192"/>
          <a:stretch/>
        </p:blipFill>
        <p:spPr>
          <a:xfrm>
            <a:off x="0" y="923593"/>
            <a:ext cx="9144000" cy="543893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948264" y="6479763"/>
            <a:ext cx="14111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err="1" smtClean="0">
                <a:solidFill>
                  <a:srgbClr val="000000"/>
                </a:solidFill>
              </a:rPr>
              <a:t>Ilaria</a:t>
            </a:r>
            <a:r>
              <a:rPr lang="en-GB" b="1" dirty="0" smtClean="0">
                <a:solidFill>
                  <a:srgbClr val="000000"/>
                </a:solidFill>
              </a:rPr>
              <a:t> </a:t>
            </a:r>
            <a:r>
              <a:rPr lang="en-GB" b="1" dirty="0" err="1">
                <a:solidFill>
                  <a:srgbClr val="000000"/>
                </a:solidFill>
              </a:rPr>
              <a:t>Besana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738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3600" b="1" dirty="0" smtClean="0">
                <a:solidFill>
                  <a:srgbClr val="FF0000"/>
                </a:solidFill>
                <a:latin typeface="Calibri"/>
              </a:rPr>
              <a:t>Radiation Calculations</a:t>
            </a:r>
            <a:endParaRPr lang="en-GB" sz="36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7504" y="6402814"/>
            <a:ext cx="56212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Note: For 10</a:t>
            </a:r>
            <a:r>
              <a:rPr lang="en-GB" sz="1600" b="1" baseline="30000" dirty="0" smtClean="0">
                <a:solidFill>
                  <a:srgbClr val="FF0000"/>
                </a:solidFill>
              </a:rPr>
              <a:t>16</a:t>
            </a:r>
            <a:r>
              <a:rPr lang="en-GB" sz="1600" b="1" dirty="0" smtClean="0">
                <a:solidFill>
                  <a:srgbClr val="FF0000"/>
                </a:solidFill>
              </a:rPr>
              <a:t>-10</a:t>
            </a:r>
            <a:r>
              <a:rPr lang="en-GB" sz="1600" b="1" baseline="30000" dirty="0" smtClean="0">
                <a:solidFill>
                  <a:srgbClr val="FF0000"/>
                </a:solidFill>
              </a:rPr>
              <a:t>18</a:t>
            </a:r>
            <a:r>
              <a:rPr lang="en-GB" sz="1600" b="1" dirty="0" smtClean="0">
                <a:solidFill>
                  <a:srgbClr val="FF0000"/>
                </a:solidFill>
              </a:rPr>
              <a:t> cm</a:t>
            </a:r>
            <a:r>
              <a:rPr lang="en-GB" sz="1600" b="1" baseline="30000" dirty="0" smtClean="0">
                <a:solidFill>
                  <a:srgbClr val="FF0000"/>
                </a:solidFill>
              </a:rPr>
              <a:t>-2 </a:t>
            </a:r>
            <a:r>
              <a:rPr lang="en-GB" sz="1600" b="1" dirty="0" smtClean="0">
                <a:solidFill>
                  <a:srgbClr val="FF0000"/>
                </a:solidFill>
              </a:rPr>
              <a:t>the sensor technology does not yet exist</a:t>
            </a: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221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1268760"/>
            <a:ext cx="8367077" cy="3987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17381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FF0000"/>
                </a:solidFill>
              </a:rPr>
              <a:t>Twin </a:t>
            </a:r>
            <a:r>
              <a:rPr lang="en-GB" sz="3200" b="1" dirty="0" smtClean="0">
                <a:solidFill>
                  <a:srgbClr val="FF0000"/>
                </a:solidFill>
              </a:rPr>
              <a:t>Solenoid 6T</a:t>
            </a:r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, 12m bore, Dipoles 10Tm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16016" y="6309320"/>
            <a:ext cx="3678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0000"/>
                </a:solidFill>
              </a:rPr>
              <a:t>Herman Ten Kate, Matthias </a:t>
            </a:r>
            <a:r>
              <a:rPr lang="en-GB" b="1" dirty="0" err="1" smtClean="0">
                <a:solidFill>
                  <a:srgbClr val="000000"/>
                </a:solidFill>
              </a:rPr>
              <a:t>Mentink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8605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7381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Development of ‘Detector Baseline’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5536" y="1196752"/>
            <a:ext cx="828092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1600" b="1" dirty="0" smtClean="0">
                <a:solidFill>
                  <a:srgbClr val="000090"/>
                </a:solidFill>
                <a:latin typeface="Arial"/>
              </a:rPr>
              <a:t>Considering that the experiment cost should be a reasonable fraction of the accelerator cost one could naively assume a very large budget for the detectors.</a:t>
            </a:r>
          </a:p>
          <a:p>
            <a:pPr lvl="0">
              <a:defRPr/>
            </a:pPr>
            <a:endParaRPr lang="en-US" sz="1600" b="1" dirty="0">
              <a:solidFill>
                <a:srgbClr val="000090"/>
              </a:solidFill>
              <a:latin typeface="Arial"/>
            </a:endParaRPr>
          </a:p>
          <a:p>
            <a:pPr lvl="0">
              <a:defRPr/>
            </a:pPr>
            <a:r>
              <a:rPr lang="en-US" sz="1600" b="1" dirty="0" smtClean="0">
                <a:solidFill>
                  <a:srgbClr val="008000"/>
                </a:solidFill>
                <a:latin typeface="Arial"/>
              </a:rPr>
              <a:t>The magnet group studied the 6T, 12m bore, 10Tm dipole as engineering challenge.</a:t>
            </a:r>
          </a:p>
          <a:p>
            <a:pPr lvl="0">
              <a:defRPr/>
            </a:pPr>
            <a:endParaRPr lang="en-US" sz="1600" b="1" dirty="0">
              <a:solidFill>
                <a:srgbClr val="000090"/>
              </a:solidFill>
              <a:latin typeface="Arial"/>
            </a:endParaRPr>
          </a:p>
          <a:p>
            <a:pPr lvl="0">
              <a:defRPr/>
            </a:pPr>
            <a:r>
              <a:rPr lang="en-US" sz="1600" b="1" dirty="0" smtClean="0">
                <a:solidFill>
                  <a:srgbClr val="000090"/>
                </a:solidFill>
                <a:latin typeface="Arial"/>
              </a:rPr>
              <a:t>This geometry allows comfortably a 2.4m tracker cavity, 2.4m HCAL for 12 lambda.</a:t>
            </a:r>
          </a:p>
          <a:p>
            <a:pPr lvl="0">
              <a:defRPr/>
            </a:pPr>
            <a:endParaRPr lang="en-US" sz="1600" b="1" dirty="0">
              <a:solidFill>
                <a:srgbClr val="000090"/>
              </a:solidFill>
              <a:latin typeface="Arial"/>
            </a:endParaRPr>
          </a:p>
          <a:p>
            <a:pPr>
              <a:defRPr/>
            </a:pPr>
            <a:r>
              <a:rPr lang="en-US" sz="1600" b="1" dirty="0" smtClean="0">
                <a:solidFill>
                  <a:srgbClr val="008000"/>
                </a:solidFill>
                <a:latin typeface="Arial"/>
              </a:rPr>
              <a:t>Considering that such a magnet system costs on the order of 0.7-0.9 </a:t>
            </a:r>
            <a:r>
              <a:rPr lang="en-US" sz="1600" b="1" dirty="0" err="1" smtClean="0">
                <a:solidFill>
                  <a:srgbClr val="008000"/>
                </a:solidFill>
                <a:latin typeface="Arial"/>
              </a:rPr>
              <a:t>BEuros</a:t>
            </a:r>
            <a:r>
              <a:rPr lang="en-US" sz="1600" b="1" dirty="0" smtClean="0">
                <a:solidFill>
                  <a:srgbClr val="008000"/>
                </a:solidFill>
                <a:latin typeface="Arial"/>
              </a:rPr>
              <a:t>, and that for a reasonable balance the magnet system should represent between 20-30% of the detector cost, we are talking about a multi Billion cost for such a detector.</a:t>
            </a:r>
          </a:p>
          <a:p>
            <a:pPr>
              <a:defRPr/>
            </a:pPr>
            <a:endParaRPr lang="en-US" sz="1600" b="1" dirty="0" smtClean="0">
              <a:solidFill>
                <a:srgbClr val="000090"/>
              </a:solidFill>
              <a:latin typeface="Arial"/>
            </a:endParaRPr>
          </a:p>
          <a:p>
            <a:pPr>
              <a:defRPr/>
            </a:pPr>
            <a:r>
              <a:rPr lang="en-US" sz="1600" b="1" dirty="0" smtClean="0">
                <a:solidFill>
                  <a:srgbClr val="000090"/>
                </a:solidFill>
                <a:latin typeface="Arial"/>
              </a:rPr>
              <a:t>Scaling down the magnet system to 4T/10m and  4Tm dipoles reduces the cost by about a factor 2 to 0.35 to 0.45 </a:t>
            </a:r>
            <a:r>
              <a:rPr lang="en-US" sz="1600" b="1" dirty="0" err="1" smtClean="0">
                <a:solidFill>
                  <a:srgbClr val="000090"/>
                </a:solidFill>
                <a:latin typeface="Arial"/>
              </a:rPr>
              <a:t>BEuros</a:t>
            </a:r>
            <a:r>
              <a:rPr lang="en-US" sz="1600" b="1" dirty="0" smtClean="0">
                <a:solidFill>
                  <a:srgbClr val="000090"/>
                </a:solidFill>
                <a:latin typeface="Arial"/>
              </a:rPr>
              <a:t>, which brings the detector cost closer towards the ‘one Billion’ range.</a:t>
            </a:r>
          </a:p>
          <a:p>
            <a:pPr>
              <a:defRPr/>
            </a:pPr>
            <a:endParaRPr lang="en-US" sz="1600" b="1" dirty="0">
              <a:solidFill>
                <a:srgbClr val="000090"/>
              </a:solidFill>
              <a:latin typeface="Arial"/>
            </a:endParaRPr>
          </a:p>
          <a:p>
            <a:pPr lvl="0">
              <a:defRPr/>
            </a:pPr>
            <a:r>
              <a:rPr lang="en-US" sz="1600" b="1" dirty="0" smtClean="0">
                <a:solidFill>
                  <a:srgbClr val="008000"/>
                </a:solidFill>
                <a:latin typeface="Arial"/>
              </a:rPr>
              <a:t>We should therefore think about a more realistic baseline for the 2018 report. </a:t>
            </a:r>
            <a:endParaRPr lang="en-US" sz="1600" b="1" dirty="0" smtClean="0">
              <a:solidFill>
                <a:srgbClr val="000090"/>
              </a:solidFill>
              <a:latin typeface="Arial"/>
            </a:endParaRPr>
          </a:p>
          <a:p>
            <a:pPr>
              <a:defRPr/>
            </a:pPr>
            <a:endParaRPr lang="en-US" sz="1600" b="1" dirty="0">
              <a:solidFill>
                <a:srgbClr val="008000"/>
              </a:solidFill>
              <a:latin typeface="Arial"/>
            </a:endParaRPr>
          </a:p>
          <a:p>
            <a:pPr>
              <a:defRPr/>
            </a:pPr>
            <a:endParaRPr lang="en-US" sz="1600" b="1" dirty="0">
              <a:solidFill>
                <a:srgbClr val="008000"/>
              </a:solidFill>
              <a:latin typeface="Arial"/>
            </a:endParaRPr>
          </a:p>
          <a:p>
            <a:pPr lvl="0">
              <a:defRPr/>
            </a:pPr>
            <a:endParaRPr lang="en-US" sz="1600" b="1" dirty="0">
              <a:solidFill>
                <a:srgbClr val="00009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32837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7" t="31001" r="3173" b="14294"/>
          <a:stretch/>
        </p:blipFill>
        <p:spPr>
          <a:xfrm>
            <a:off x="179512" y="2060848"/>
            <a:ext cx="3024336" cy="111224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5" t="31337" r="11814" b="18521"/>
          <a:stretch/>
        </p:blipFill>
        <p:spPr>
          <a:xfrm>
            <a:off x="35496" y="3212976"/>
            <a:ext cx="3168352" cy="1056117"/>
          </a:xfrm>
          <a:prstGeom prst="rect">
            <a:avLst/>
          </a:prstGeom>
        </p:spPr>
      </p:pic>
      <p:pic>
        <p:nvPicPr>
          <p:cNvPr id="6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437112"/>
            <a:ext cx="2520280" cy="1045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56" t="14218" r="8521" b="17059"/>
          <a:stretch/>
        </p:blipFill>
        <p:spPr>
          <a:xfrm>
            <a:off x="179513" y="620688"/>
            <a:ext cx="2952328" cy="13809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63888" y="1115452"/>
            <a:ext cx="28688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0090"/>
                </a:solidFill>
              </a:rPr>
              <a:t>Twin solenoid with dipoles </a:t>
            </a:r>
          </a:p>
          <a:p>
            <a:r>
              <a:rPr lang="en-GB" b="1" dirty="0" smtClean="0">
                <a:solidFill>
                  <a:srgbClr val="000090"/>
                </a:solidFill>
              </a:rPr>
              <a:t>(min. shaft diameter 27.5m) </a:t>
            </a:r>
            <a:endParaRPr lang="en-GB" b="1" dirty="0">
              <a:solidFill>
                <a:srgbClr val="00009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63888" y="2399634"/>
            <a:ext cx="3937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0090"/>
                </a:solidFill>
              </a:rPr>
              <a:t>Partially shielded solenoid with dipoles</a:t>
            </a:r>
            <a:endParaRPr lang="en-GB" b="1" dirty="0">
              <a:solidFill>
                <a:srgbClr val="00009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35896" y="3573016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0090"/>
                </a:solidFill>
              </a:rPr>
              <a:t>Unshielded solenoid with dipoles </a:t>
            </a:r>
          </a:p>
          <a:p>
            <a:r>
              <a:rPr lang="en-GB" b="1" dirty="0" smtClean="0">
                <a:solidFill>
                  <a:srgbClr val="000090"/>
                </a:solidFill>
              </a:rPr>
              <a:t>(min. shaft diameter 16.3m, if rotated under ground) </a:t>
            </a:r>
            <a:endParaRPr lang="en-GB" b="1" dirty="0">
              <a:solidFill>
                <a:srgbClr val="00009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63888" y="4931876"/>
            <a:ext cx="456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0090"/>
                </a:solidFill>
              </a:rPr>
              <a:t>Twin solenoid with balanced conical  solenoid</a:t>
            </a:r>
            <a:endParaRPr lang="en-GB" b="1" dirty="0">
              <a:solidFill>
                <a:srgbClr val="00009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17381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Magnet systems under consideration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512" y="5617153"/>
            <a:ext cx="2592288" cy="1225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3566437" y="5939988"/>
            <a:ext cx="5187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0090"/>
                </a:solidFill>
              </a:rPr>
              <a:t>Unshielded solenoid with balanced conical  solenoid</a:t>
            </a:r>
            <a:endParaRPr lang="en-GB" b="1" dirty="0">
              <a:solidFill>
                <a:srgbClr val="00009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716016" y="6466936"/>
            <a:ext cx="3678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0000"/>
                </a:solidFill>
              </a:rPr>
              <a:t>Herman Ten Kate, Matthias </a:t>
            </a:r>
            <a:r>
              <a:rPr lang="en-GB" b="1" dirty="0" err="1" smtClean="0">
                <a:solidFill>
                  <a:srgbClr val="000000"/>
                </a:solidFill>
              </a:rPr>
              <a:t>Mentink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222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2">
            <a:alphaModFix amt="78000"/>
          </a:blip>
          <a:srcRect l="5550" t="44543" b="7315"/>
          <a:stretch/>
        </p:blipFill>
        <p:spPr bwMode="auto">
          <a:xfrm>
            <a:off x="1043608" y="692696"/>
            <a:ext cx="6269579" cy="1510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8435-8E4A-8940-BCE7-D9275055354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3212976"/>
            <a:ext cx="6368780" cy="3312368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 flipV="1">
            <a:off x="4131568" y="1124744"/>
            <a:ext cx="4536504" cy="84694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51920" y="2276872"/>
            <a:ext cx="3168352" cy="600472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0" y="17381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0000"/>
                </a:solidFill>
                <a:latin typeface="Calibri"/>
              </a:rPr>
              <a:t>Tracking Resolution for Dipole and Solenoid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516216" y="6381328"/>
            <a:ext cx="15355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err="1" smtClean="0">
                <a:solidFill>
                  <a:srgbClr val="000000"/>
                </a:solidFill>
              </a:rPr>
              <a:t>Zbynek</a:t>
            </a:r>
            <a:r>
              <a:rPr lang="en-GB" b="1" dirty="0" smtClean="0">
                <a:solidFill>
                  <a:srgbClr val="000000"/>
                </a:solidFill>
              </a:rPr>
              <a:t> </a:t>
            </a:r>
            <a:r>
              <a:rPr lang="en-GB" b="1" dirty="0" err="1" smtClean="0">
                <a:solidFill>
                  <a:srgbClr val="000000"/>
                </a:solidFill>
              </a:rPr>
              <a:t>Drasal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7114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atlas-runcoord-sty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6506</TotalTime>
  <Words>2231</Words>
  <Application>Microsoft Macintosh PowerPoint</Application>
  <PresentationFormat>On-screen Show (4:3)</PresentationFormat>
  <Paragraphs>323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38</vt:i4>
      </vt:variant>
    </vt:vector>
  </HeadingPairs>
  <TitlesOfParts>
    <vt:vector size="44" baseType="lpstr">
      <vt:lpstr>Custom Design</vt:lpstr>
      <vt:lpstr>Office Theme</vt:lpstr>
      <vt:lpstr>2_Office Theme</vt:lpstr>
      <vt:lpstr>5_Office Theme</vt:lpstr>
      <vt:lpstr>1_Office Theme</vt:lpstr>
      <vt:lpstr>2_atlas-runcoord-style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Some Examples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presentation at 6th TLEP WS</dc:title>
  <dc:creator>Michael Benedikt</dc:creator>
  <cp:lastModifiedBy>Werner Riegler</cp:lastModifiedBy>
  <cp:revision>1632</cp:revision>
  <cp:lastPrinted>2015-07-31T07:29:20Z</cp:lastPrinted>
  <dcterms:created xsi:type="dcterms:W3CDTF">2012-06-07T06:34:51Z</dcterms:created>
  <dcterms:modified xsi:type="dcterms:W3CDTF">2016-05-11T11:12:33Z</dcterms:modified>
</cp:coreProperties>
</file>