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6" r:id="rId5"/>
    <p:sldId id="299" r:id="rId6"/>
    <p:sldId id="305" r:id="rId7"/>
    <p:sldId id="301" r:id="rId8"/>
    <p:sldId id="303" r:id="rId9"/>
    <p:sldId id="314" r:id="rId10"/>
    <p:sldId id="312" r:id="rId11"/>
    <p:sldId id="322" r:id="rId12"/>
    <p:sldId id="324" r:id="rId13"/>
    <p:sldId id="321" r:id="rId14"/>
    <p:sldId id="325" r:id="rId15"/>
    <p:sldId id="319" r:id="rId16"/>
    <p:sldId id="310" r:id="rId17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60"/>
  </p:normalViewPr>
  <p:slideViewPr>
    <p:cSldViewPr>
      <p:cViewPr varScale="1">
        <p:scale>
          <a:sx n="103" d="100"/>
          <a:sy n="103" d="100"/>
        </p:scale>
        <p:origin x="126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03/05/2016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1287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935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436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416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trpd.co.uk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10" Type="http://schemas.openxmlformats.org/officeDocument/2006/relationships/image" Target="../media/image25.pn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2666999"/>
          </a:xfrm>
        </p:spPr>
        <p:txBody>
          <a:bodyPr/>
          <a:lstStyle/>
          <a:p>
            <a:r>
              <a:rPr lang="en-US" dirty="0"/>
              <a:t>Cos-</a:t>
            </a:r>
            <a:r>
              <a:rPr lang="el-GR" i="1" dirty="0"/>
              <a:t>θ</a:t>
            </a:r>
            <a:r>
              <a:rPr lang="fr-FR" dirty="0"/>
              <a:t> </a:t>
            </a:r>
            <a:r>
              <a:rPr lang="fr-FR" dirty="0" smtClean="0"/>
              <a:t>m</a:t>
            </a:r>
            <a:r>
              <a:rPr lang="en-GB" dirty="0" err="1" smtClean="0"/>
              <a:t>agnet</a:t>
            </a:r>
            <a:r>
              <a:rPr lang="en-GB" dirty="0" smtClean="0"/>
              <a:t> status</a:t>
            </a:r>
            <a:br>
              <a:rPr lang="en-GB" dirty="0" smtClean="0"/>
            </a:br>
            <a:r>
              <a:rPr lang="en-GB" dirty="0" smtClean="0"/>
              <a:t>at CEA </a:t>
            </a:r>
            <a:r>
              <a:rPr lang="en-GB" dirty="0" smtClean="0"/>
              <a:t>Saclay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400" dirty="0" smtClean="0"/>
              <a:t>Maria DURANTE, Clément LORIN</a:t>
            </a:r>
            <a:r>
              <a:rPr lang="fr-FR" sz="2400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r>
              <a:rPr lang="en-GB" dirty="0" smtClean="0"/>
              <a:t>WP10 General Meeting</a:t>
            </a:r>
          </a:p>
          <a:p>
            <a:r>
              <a:rPr lang="en-GB" dirty="0" smtClean="0"/>
              <a:t>CERN, </a:t>
            </a:r>
            <a:r>
              <a:rPr lang="en-GB" dirty="0" err="1" smtClean="0"/>
              <a:t>Vidyo</a:t>
            </a:r>
            <a:r>
              <a:rPr lang="en-GB" dirty="0" smtClean="0"/>
              <a:t>, 03/05/2016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512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</a:t>
            </a:r>
            <a:r>
              <a:rPr lang="el-GR" b="1" dirty="0"/>
              <a:t>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smtClean="0"/>
              <a:t>End </a:t>
            </a:r>
            <a:r>
              <a:rPr lang="fr-FR" dirty="0" err="1" smtClean="0"/>
              <a:t>spacers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Prospecting for 3D printing of end spacers started</a:t>
            </a:r>
          </a:p>
          <a:p>
            <a:pPr lvl="1"/>
            <a:r>
              <a:rPr lang="en-US" sz="2000" dirty="0" smtClean="0"/>
              <a:t>Visit of </a:t>
            </a:r>
            <a:r>
              <a:rPr lang="en-US" sz="2000" dirty="0" smtClean="0">
                <a:hlinkClick r:id="rId3"/>
              </a:rPr>
              <a:t>3T</a:t>
            </a:r>
            <a:r>
              <a:rPr lang="en-US" sz="2000" dirty="0" smtClean="0"/>
              <a:t> RPD, UK  (Thanks, Glyn !)</a:t>
            </a:r>
          </a:p>
          <a:p>
            <a:pPr lvl="2"/>
            <a:r>
              <a:rPr lang="en-US" sz="1400" dirty="0" smtClean="0"/>
              <a:t>Tolerance:  +/-0.2 mm (possibility to go down to +/- 0.1 mm)</a:t>
            </a:r>
          </a:p>
          <a:p>
            <a:pPr lvl="2"/>
            <a:r>
              <a:rPr lang="en-US" sz="1400" dirty="0" smtClean="0"/>
              <a:t>Roughness: Ra = 5 µm on surfaces in contact with cable, 50 µm elsewhere</a:t>
            </a:r>
          </a:p>
          <a:p>
            <a:pPr lvl="2"/>
            <a:r>
              <a:rPr lang="en-US" sz="1400" dirty="0"/>
              <a:t>Spacer slit in the z-direction</a:t>
            </a:r>
          </a:p>
          <a:p>
            <a:pPr lvl="2"/>
            <a:r>
              <a:rPr lang="en-US" sz="1400" b="1" dirty="0" smtClean="0"/>
              <a:t>Two options : Solid or Hollow pieces (2-mm-wall thickness)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r>
              <a:rPr lang="en-US" sz="2000" dirty="0" smtClean="0"/>
              <a:t>An offer from 3DSystems, FR</a:t>
            </a:r>
          </a:p>
          <a:p>
            <a:pPr lvl="1"/>
            <a:r>
              <a:rPr lang="en-US" sz="2000" dirty="0" smtClean="0"/>
              <a:t>PRODWAY, FR to be contacted </a:t>
            </a:r>
          </a:p>
          <a:p>
            <a:pPr lvl="1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34212" y="3352800"/>
            <a:ext cx="9296400" cy="1588533"/>
            <a:chOff x="0" y="1441606"/>
            <a:chExt cx="12583559" cy="215023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441606"/>
              <a:ext cx="12192000" cy="2056047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9636204" y="3491478"/>
              <a:ext cx="223353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0465658" y="3091910"/>
              <a:ext cx="2117901" cy="499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z direction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12943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t="1590" r="20833" b="1590"/>
          <a:stretch/>
        </p:blipFill>
        <p:spPr>
          <a:xfrm>
            <a:off x="457200" y="152400"/>
            <a:ext cx="7349118" cy="47360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199"/>
            <a:ext cx="8839200" cy="516572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Coil winding tools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</a:t>
            </a:r>
            <a:r>
              <a:rPr lang="el-GR" b="1" dirty="0"/>
              <a:t>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smtClean="0"/>
              <a:t>Tools 1/2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EFB9B6D-867A-40B8-ACB0-35CC9F272C9C}" type="slidenum">
              <a:rPr lang="fr-FR" smtClean="0">
                <a:solidFill>
                  <a:srgbClr val="675E47"/>
                </a:solidFill>
              </a:rPr>
              <a:pPr/>
              <a:t>11</a:t>
            </a:fld>
            <a:endParaRPr lang="fr-FR" dirty="0">
              <a:solidFill>
                <a:srgbClr val="675E47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19" t="50263" r="19277" b="22839"/>
          <a:stretch/>
        </p:blipFill>
        <p:spPr>
          <a:xfrm>
            <a:off x="5196142" y="4087642"/>
            <a:ext cx="2914976" cy="2323154"/>
          </a:xfrm>
          <a:prstGeom prst="snip2DiagRect">
            <a:avLst>
              <a:gd name="adj1" fmla="val 0"/>
              <a:gd name="adj2" fmla="val 0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96" t="9563" r="11370" b="42621"/>
          <a:stretch/>
        </p:blipFill>
        <p:spPr>
          <a:xfrm>
            <a:off x="1720978" y="5061622"/>
            <a:ext cx="2654043" cy="153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94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</a:t>
            </a:r>
            <a:r>
              <a:rPr lang="el-GR" b="1" dirty="0"/>
              <a:t>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smtClean="0"/>
              <a:t>Tools 2/2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953000"/>
          </a:xfrm>
        </p:spPr>
        <p:txBody>
          <a:bodyPr>
            <a:normAutofit/>
          </a:bodyPr>
          <a:lstStyle/>
          <a:p>
            <a:r>
              <a:rPr lang="fr-FR" sz="2400" dirty="0" err="1" smtClean="0"/>
              <a:t>Coil</a:t>
            </a:r>
            <a:r>
              <a:rPr lang="fr-FR" sz="2400" dirty="0" smtClean="0"/>
              <a:t> </a:t>
            </a:r>
            <a:r>
              <a:rPr lang="fr-FR" sz="2400" dirty="0" err="1" smtClean="0"/>
              <a:t>Impregnation</a:t>
            </a:r>
            <a:r>
              <a:rPr lang="fr-FR" sz="2400" dirty="0" smtClean="0"/>
              <a:t> </a:t>
            </a:r>
            <a:r>
              <a:rPr lang="fr-FR" sz="2400" dirty="0" err="1" smtClean="0"/>
              <a:t>tools</a:t>
            </a:r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r>
              <a:rPr lang="en-US" sz="2400" dirty="0"/>
              <a:t>Call for tender launched for design A tools</a:t>
            </a:r>
          </a:p>
          <a:p>
            <a:r>
              <a:rPr lang="en-US" sz="2400" dirty="0"/>
              <a:t>Detailed studies for Design B tools is ongoing </a:t>
            </a:r>
            <a:r>
              <a:rPr lang="fr-FR" sz="240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EFB9B6D-867A-40B8-ACB0-35CC9F272C9C}" type="slidenum">
              <a:rPr lang="fr-FR" smtClean="0">
                <a:solidFill>
                  <a:srgbClr val="675E47"/>
                </a:solidFill>
              </a:rPr>
              <a:pPr/>
              <a:t>12</a:t>
            </a:fld>
            <a:endParaRPr lang="fr-FR" dirty="0">
              <a:solidFill>
                <a:srgbClr val="675E47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8929" r="9166" b="13858"/>
          <a:stretch/>
        </p:blipFill>
        <p:spPr>
          <a:xfrm>
            <a:off x="3325460" y="2777652"/>
            <a:ext cx="5804252" cy="25980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4" t="8214" r="5799" b="17860"/>
          <a:stretch/>
        </p:blipFill>
        <p:spPr>
          <a:xfrm>
            <a:off x="228600" y="1564363"/>
            <a:ext cx="5638800" cy="251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6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Cos-</a:t>
            </a:r>
            <a:r>
              <a:rPr lang="en-US" b="1" i="1" dirty="0" smtClean="0"/>
              <a:t>θ</a:t>
            </a:r>
            <a:r>
              <a:rPr lang="en-US" b="1" dirty="0" smtClean="0"/>
              <a:t> :</a:t>
            </a:r>
            <a:r>
              <a:rPr lang="en-US" b="1" i="1" dirty="0" smtClean="0"/>
              <a:t> </a:t>
            </a:r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8005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Procurements : mid-end of June 2016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Dummy cable: 2 x 20 m – mid of June 2016</a:t>
            </a:r>
            <a:endParaRPr lang="en-US" sz="2400" dirty="0" smtClean="0"/>
          </a:p>
          <a:p>
            <a:r>
              <a:rPr lang="en-US" sz="2400" dirty="0" smtClean="0"/>
              <a:t>Dummy coils (winding-impregnation): July-August 2016</a:t>
            </a:r>
          </a:p>
          <a:p>
            <a:r>
              <a:rPr lang="en-US" sz="2400" dirty="0" smtClean="0"/>
              <a:t>Dummy magnet assembling: September-October 2016</a:t>
            </a:r>
          </a:p>
          <a:p>
            <a:endParaRPr lang="en-US" sz="2400" dirty="0" smtClean="0">
              <a:solidFill>
                <a:srgbClr val="00B050"/>
              </a:solidFill>
            </a:endParaRPr>
          </a:p>
          <a:p>
            <a:r>
              <a:rPr lang="en-US" sz="2400" dirty="0" smtClean="0">
                <a:solidFill>
                  <a:srgbClr val="00B050"/>
                </a:solidFill>
              </a:rPr>
              <a:t>Superconducting cable: 3 x 20 m – End of September 2016</a:t>
            </a:r>
          </a:p>
          <a:p>
            <a:r>
              <a:rPr lang="en-US" sz="2400" dirty="0" smtClean="0"/>
              <a:t>Start working of SC magnet: October-November 2016</a:t>
            </a:r>
            <a:endParaRPr lang="en-US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EFB9B6D-867A-40B8-ACB0-35CC9F272C9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9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</a:t>
            </a:r>
            <a:r>
              <a:rPr lang="fr-FR" dirty="0" smtClean="0"/>
              <a:t> </a:t>
            </a:r>
            <a:r>
              <a:rPr lang="fr-FR" dirty="0"/>
              <a:t>design </a:t>
            </a:r>
            <a:endParaRPr lang="fr-FR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1800" dirty="0">
                <a:solidFill>
                  <a:schemeClr val="tx2"/>
                </a:solidFill>
              </a:rPr>
              <a:t>Design A - </a:t>
            </a:r>
            <a:r>
              <a:rPr lang="fr-FR" sz="1800" dirty="0" err="1">
                <a:solidFill>
                  <a:schemeClr val="tx2"/>
                </a:solidFill>
              </a:rPr>
              <a:t>Cable</a:t>
            </a:r>
            <a:r>
              <a:rPr lang="fr-FR" sz="1800" dirty="0">
                <a:solidFill>
                  <a:schemeClr val="tx2"/>
                </a:solidFill>
              </a:rPr>
              <a:t> A – « </a:t>
            </a:r>
            <a:r>
              <a:rPr lang="fr-FR" sz="1800" dirty="0" err="1">
                <a:solidFill>
                  <a:schemeClr val="tx2"/>
                </a:solidFill>
              </a:rPr>
              <a:t>thick</a:t>
            </a:r>
            <a:r>
              <a:rPr lang="fr-FR" sz="1800" dirty="0">
                <a:solidFill>
                  <a:schemeClr val="tx2"/>
                </a:solidFill>
              </a:rPr>
              <a:t> » </a:t>
            </a:r>
            <a:r>
              <a:rPr lang="fr-FR" sz="1800" dirty="0" err="1">
                <a:solidFill>
                  <a:schemeClr val="tx2"/>
                </a:solidFill>
              </a:rPr>
              <a:t>cable</a:t>
            </a:r>
            <a:r>
              <a:rPr lang="fr-FR" sz="1800" dirty="0">
                <a:solidFill>
                  <a:schemeClr val="tx2"/>
                </a:solidFill>
              </a:rPr>
              <a:t> : 12 x 1.2 mm² </a:t>
            </a:r>
            <a:r>
              <a:rPr lang="fr-FR" sz="1800" dirty="0" err="1">
                <a:solidFill>
                  <a:schemeClr val="tx2"/>
                </a:solidFill>
              </a:rPr>
              <a:t>bare</a:t>
            </a:r>
            <a:r>
              <a:rPr lang="fr-FR" sz="1800" dirty="0">
                <a:solidFill>
                  <a:schemeClr val="tx2"/>
                </a:solidFill>
              </a:rPr>
              <a:t>, 13 tapes </a:t>
            </a:r>
            <a:r>
              <a:rPr lang="fr-FR" sz="1800" dirty="0" err="1">
                <a:solidFill>
                  <a:schemeClr val="tx2"/>
                </a:solidFill>
              </a:rPr>
              <a:t>Bruker</a:t>
            </a:r>
            <a:r>
              <a:rPr lang="fr-FR" sz="1800" dirty="0">
                <a:solidFill>
                  <a:schemeClr val="tx2"/>
                </a:solidFill>
              </a:rPr>
              <a:t> 140-µm </a:t>
            </a:r>
            <a:r>
              <a:rPr lang="fr-FR" sz="1800" dirty="0" err="1">
                <a:solidFill>
                  <a:schemeClr val="tx2"/>
                </a:solidFill>
              </a:rPr>
              <a:t>thick</a:t>
            </a:r>
            <a:endParaRPr lang="fr-FR" sz="1800" dirty="0">
              <a:solidFill>
                <a:schemeClr val="tx2"/>
              </a:solidFill>
            </a:endParaRPr>
          </a:p>
          <a:p>
            <a:r>
              <a:rPr lang="fr-FR" sz="1800" dirty="0">
                <a:solidFill>
                  <a:srgbClr val="0070C0"/>
                </a:solidFill>
              </a:rPr>
              <a:t>Design B - </a:t>
            </a:r>
            <a:r>
              <a:rPr lang="fr-FR" sz="1800" dirty="0" err="1">
                <a:solidFill>
                  <a:srgbClr val="0070C0"/>
                </a:solidFill>
              </a:rPr>
              <a:t>Cable</a:t>
            </a:r>
            <a:r>
              <a:rPr lang="fr-FR" sz="1800" dirty="0">
                <a:solidFill>
                  <a:srgbClr val="0070C0"/>
                </a:solidFill>
              </a:rPr>
              <a:t> B – « </a:t>
            </a:r>
            <a:r>
              <a:rPr lang="fr-FR" sz="1800" dirty="0" err="1">
                <a:solidFill>
                  <a:srgbClr val="0070C0"/>
                </a:solidFill>
              </a:rPr>
              <a:t>thin</a:t>
            </a:r>
            <a:r>
              <a:rPr lang="fr-FR" sz="1800" dirty="0">
                <a:solidFill>
                  <a:srgbClr val="0070C0"/>
                </a:solidFill>
              </a:rPr>
              <a:t> » </a:t>
            </a:r>
            <a:r>
              <a:rPr lang="fr-FR" sz="1800" dirty="0" err="1">
                <a:solidFill>
                  <a:srgbClr val="0070C0"/>
                </a:solidFill>
              </a:rPr>
              <a:t>cable</a:t>
            </a:r>
            <a:r>
              <a:rPr lang="fr-FR" sz="1800" dirty="0">
                <a:solidFill>
                  <a:srgbClr val="0070C0"/>
                </a:solidFill>
              </a:rPr>
              <a:t> : 12 x 1.0 mm² </a:t>
            </a:r>
            <a:r>
              <a:rPr lang="fr-FR" sz="1800" dirty="0" err="1">
                <a:solidFill>
                  <a:srgbClr val="0070C0"/>
                </a:solidFill>
              </a:rPr>
              <a:t>bare</a:t>
            </a:r>
            <a:r>
              <a:rPr lang="fr-FR" sz="1800" dirty="0">
                <a:solidFill>
                  <a:srgbClr val="0070C0"/>
                </a:solidFill>
              </a:rPr>
              <a:t>, 15 tapes  ép. 100 </a:t>
            </a:r>
            <a:r>
              <a:rPr lang="fr-FR" sz="1800" dirty="0" smtClean="0">
                <a:solidFill>
                  <a:srgbClr val="0070C0"/>
                </a:solidFill>
              </a:rPr>
              <a:t>µm-</a:t>
            </a:r>
            <a:r>
              <a:rPr lang="fr-FR" sz="1800" dirty="0" err="1" smtClean="0">
                <a:solidFill>
                  <a:srgbClr val="0070C0"/>
                </a:solidFill>
              </a:rPr>
              <a:t>thick</a:t>
            </a:r>
            <a:endParaRPr lang="fr-FR" sz="1800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fr-FR" sz="1800" dirty="0"/>
          </a:p>
          <a:p>
            <a:pPr lvl="1"/>
            <a:endParaRPr lang="fr-FR" sz="1800" dirty="0"/>
          </a:p>
          <a:p>
            <a:pPr lvl="1"/>
            <a:endParaRPr lang="fr-FR" sz="1800" dirty="0"/>
          </a:p>
          <a:p>
            <a:pPr lvl="1"/>
            <a:endParaRPr lang="fr-FR" sz="1800" dirty="0"/>
          </a:p>
          <a:p>
            <a:pPr lvl="1"/>
            <a:endParaRPr lang="fr-FR" sz="1800" dirty="0"/>
          </a:p>
          <a:p>
            <a:pPr lvl="1"/>
            <a:endParaRPr lang="fr-FR" sz="1800" dirty="0"/>
          </a:p>
          <a:p>
            <a:pPr lvl="1"/>
            <a:endParaRPr lang="fr-FR" sz="1800" dirty="0"/>
          </a:p>
          <a:p>
            <a:pPr lvl="1"/>
            <a:endParaRPr lang="fr-FR" sz="1800" dirty="0"/>
          </a:p>
          <a:p>
            <a:pPr lvl="1"/>
            <a:endParaRPr lang="fr-FR" sz="1800" dirty="0"/>
          </a:p>
          <a:p>
            <a:pPr lvl="1"/>
            <a:endParaRPr lang="fr-FR" sz="1800" dirty="0"/>
          </a:p>
          <a:p>
            <a:pPr marL="0" lvl="1" indent="0">
              <a:buNone/>
            </a:pPr>
            <a:endParaRPr lang="fr-FR" sz="1800" dirty="0"/>
          </a:p>
          <a:p>
            <a:endParaRPr lang="en-US" sz="2000" dirty="0"/>
          </a:p>
        </p:txBody>
      </p:sp>
      <p:grpSp>
        <p:nvGrpSpPr>
          <p:cNvPr id="3" name="Groupe 2"/>
          <p:cNvGrpSpPr>
            <a:grpSpLocks noChangeAspect="1"/>
          </p:cNvGrpSpPr>
          <p:nvPr/>
        </p:nvGrpSpPr>
        <p:grpSpPr>
          <a:xfrm>
            <a:off x="4710470" y="2409693"/>
            <a:ext cx="4196968" cy="2118049"/>
            <a:chOff x="66142" y="2584553"/>
            <a:chExt cx="4434329" cy="2237836"/>
          </a:xfrm>
        </p:grpSpPr>
        <p:grpSp>
          <p:nvGrpSpPr>
            <p:cNvPr id="27" name="Groupe 26"/>
            <p:cNvGrpSpPr>
              <a:grpSpLocks noChangeAspect="1"/>
            </p:cNvGrpSpPr>
            <p:nvPr/>
          </p:nvGrpSpPr>
          <p:grpSpPr>
            <a:xfrm>
              <a:off x="125880" y="2584553"/>
              <a:ext cx="4320000" cy="2224188"/>
              <a:chOff x="251520" y="1196812"/>
              <a:chExt cx="8755602" cy="4507895"/>
            </a:xfrm>
          </p:grpSpPr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7944" y="1570683"/>
                <a:ext cx="4939178" cy="41340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1707753"/>
                <a:ext cx="3727038" cy="38598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TextBox 3"/>
              <p:cNvSpPr txBox="1"/>
              <p:nvPr/>
            </p:nvSpPr>
            <p:spPr>
              <a:xfrm>
                <a:off x="313053" y="1196812"/>
                <a:ext cx="8694069" cy="593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/>
                  <a:t>Cos-</a:t>
                </a:r>
                <a:r>
                  <a:rPr lang="el-GR" sz="1200" dirty="0"/>
                  <a:t>θ </a:t>
                </a:r>
                <a:r>
                  <a:rPr lang="fr-FR" sz="1200" dirty="0" smtClean="0"/>
                  <a:t>A : 1.2 mm + 2x100µm </a:t>
                </a:r>
                <a:r>
                  <a:rPr lang="fr-FR" sz="1200" dirty="0" err="1" smtClean="0"/>
                  <a:t>insulation</a:t>
                </a:r>
                <a:r>
                  <a:rPr lang="fr-FR" sz="1200" dirty="0"/>
                  <a:t>,</a:t>
                </a:r>
                <a:r>
                  <a:rPr lang="fr-FR" sz="1200" dirty="0" smtClean="0"/>
                  <a:t> </a:t>
                </a:r>
                <a:r>
                  <a:rPr lang="fr-FR" sz="1200" b="1" dirty="0" smtClean="0"/>
                  <a:t>14 </a:t>
                </a:r>
                <a:r>
                  <a:rPr lang="fr-FR" sz="1200" b="1" dirty="0" err="1" smtClean="0"/>
                  <a:t>turns</a:t>
                </a:r>
                <a:endParaRPr lang="en-US" sz="1200" b="1" dirty="0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66142" y="2598201"/>
              <a:ext cx="4434329" cy="2224188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3"/>
          <p:cNvGrpSpPr>
            <a:grpSpLocks noChangeAspect="1"/>
          </p:cNvGrpSpPr>
          <p:nvPr/>
        </p:nvGrpSpPr>
        <p:grpSpPr>
          <a:xfrm>
            <a:off x="4719673" y="4572000"/>
            <a:ext cx="4187526" cy="2097644"/>
            <a:chOff x="4544573" y="2554795"/>
            <a:chExt cx="4514911" cy="2284426"/>
          </a:xfrm>
        </p:grpSpPr>
        <p:grpSp>
          <p:nvGrpSpPr>
            <p:cNvPr id="35" name="Groupe 34"/>
            <p:cNvGrpSpPr>
              <a:grpSpLocks noChangeAspect="1"/>
            </p:cNvGrpSpPr>
            <p:nvPr/>
          </p:nvGrpSpPr>
          <p:grpSpPr>
            <a:xfrm>
              <a:off x="4626592" y="2554795"/>
              <a:ext cx="4399699" cy="2256005"/>
              <a:chOff x="114804" y="1126516"/>
              <a:chExt cx="9029196" cy="4629841"/>
            </a:xfrm>
          </p:grpSpPr>
          <p:pic>
            <p:nvPicPr>
              <p:cNvPr id="36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0942" y="1700808"/>
                <a:ext cx="4933058" cy="4014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804" y="1660219"/>
                <a:ext cx="4096138" cy="4096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TextBox 5"/>
              <p:cNvSpPr txBox="1"/>
              <p:nvPr/>
            </p:nvSpPr>
            <p:spPr>
              <a:xfrm>
                <a:off x="114804" y="1126516"/>
                <a:ext cx="8983518" cy="619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/>
                  <a:t>Cos-</a:t>
                </a:r>
                <a:r>
                  <a:rPr lang="el-GR" sz="1200" dirty="0"/>
                  <a:t>θ </a:t>
                </a:r>
                <a:r>
                  <a:rPr lang="fr-FR" sz="1200" dirty="0" smtClean="0"/>
                  <a:t>B </a:t>
                </a:r>
                <a:r>
                  <a:rPr lang="fr-FR" sz="1200" dirty="0"/>
                  <a:t>: 1.0 </a:t>
                </a:r>
                <a:r>
                  <a:rPr lang="fr-FR" sz="1200" dirty="0" smtClean="0"/>
                  <a:t>mm + 2x125µm </a:t>
                </a:r>
                <a:r>
                  <a:rPr lang="fr-FR" sz="1200" dirty="0" err="1" smtClean="0"/>
                  <a:t>insulation</a:t>
                </a:r>
                <a:r>
                  <a:rPr lang="fr-FR" sz="1200" dirty="0" smtClean="0"/>
                  <a:t>, </a:t>
                </a:r>
                <a:r>
                  <a:rPr lang="fr-FR" sz="1200" b="1" dirty="0" smtClean="0"/>
                  <a:t>17 </a:t>
                </a:r>
                <a:r>
                  <a:rPr lang="fr-FR" sz="1200" b="1" dirty="0" err="1" smtClean="0"/>
                  <a:t>turns</a:t>
                </a:r>
                <a:endParaRPr lang="en-US" sz="1200" b="1" dirty="0"/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4544573" y="2592367"/>
              <a:ext cx="4514911" cy="2246854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761119"/>
              </p:ext>
            </p:extLst>
          </p:nvPr>
        </p:nvGraphicFramePr>
        <p:xfrm>
          <a:off x="152811" y="2620138"/>
          <a:ext cx="4343402" cy="3665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8800"/>
                <a:gridCol w="685800"/>
                <a:gridCol w="990600"/>
                <a:gridCol w="838202"/>
              </a:tblGrid>
              <a:tr h="27309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Layout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Unit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 Cos</a:t>
                      </a:r>
                      <a:r>
                        <a:rPr lang="el-GR" sz="1400" dirty="0" smtClean="0"/>
                        <a:t>ϑ</a:t>
                      </a:r>
                      <a:r>
                        <a:rPr lang="fr-FR" sz="1400" dirty="0" smtClean="0"/>
                        <a:t> A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 Cos</a:t>
                      </a:r>
                      <a:r>
                        <a:rPr lang="el-GR" sz="1400" dirty="0" smtClean="0"/>
                        <a:t>ϑ</a:t>
                      </a:r>
                      <a:r>
                        <a:rPr lang="fr-FR" sz="1400" dirty="0" smtClean="0"/>
                        <a:t> B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Iop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kA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11.68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10.06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Bop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5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5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Bpeak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5.7</a:t>
                      </a:r>
                      <a:endParaRPr lang="en-US" sz="1400" b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5.8</a:t>
                      </a:r>
                      <a:endParaRPr lang="en-US" sz="1400" b="0" dirty="0"/>
                    </a:p>
                  </a:txBody>
                  <a:tcPr marL="68580" marR="68580" marT="34290" marB="34290"/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Ic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kA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14.4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15.2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LL </a:t>
                      </a:r>
                      <a:r>
                        <a:rPr lang="fr-FR" sz="1400" dirty="0" err="1" smtClean="0"/>
                        <a:t>margin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(%)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 </a:t>
                      </a:r>
                      <a:r>
                        <a:rPr lang="fr-FR" sz="1400" dirty="0" err="1" smtClean="0"/>
                        <a:t>margin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K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Sd</a:t>
                      </a:r>
                      <a:r>
                        <a:rPr lang="fr-FR" sz="1400" dirty="0" smtClean="0"/>
                        <a:t>. inductance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mH</a:t>
                      </a:r>
                      <a:r>
                        <a:rPr lang="fr-FR" sz="1400" dirty="0" smtClean="0"/>
                        <a:t>/m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0.49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0.73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coil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inner</a:t>
                      </a:r>
                      <a:r>
                        <a:rPr lang="fr-FR" sz="1400" dirty="0" smtClean="0"/>
                        <a:t> radius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mm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24</a:t>
                      </a:r>
                      <a:endParaRPr lang="fr-FR" sz="1400" dirty="0"/>
                    </a:p>
                  </a:txBody>
                  <a:tcPr marL="68580" marR="68580" marT="34290" marB="34290"/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yoke inner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raidus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mm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yoke outer </a:t>
                      </a:r>
                      <a:r>
                        <a:rPr lang="en-US" sz="1400" dirty="0" err="1" smtClean="0"/>
                        <a:t>raidus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mm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Nb. of turns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/>
                        <a:t>17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Unit </a:t>
                      </a:r>
                      <a:r>
                        <a:rPr lang="en-US" sz="1400" dirty="0" err="1" smtClean="0"/>
                        <a:t>len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of cond.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3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74638"/>
            <a:ext cx="6477000" cy="1020762"/>
          </a:xfrm>
        </p:spPr>
        <p:txBody>
          <a:bodyPr/>
          <a:lstStyle/>
          <a:p>
            <a:r>
              <a:rPr lang="en-US" b="1" dirty="0"/>
              <a:t>Cos-</a:t>
            </a:r>
            <a:r>
              <a:rPr lang="el-GR" b="1" i="1" dirty="0" smtClean="0"/>
              <a:t>θ</a:t>
            </a:r>
            <a:r>
              <a:rPr lang="fr-FR" b="1" i="1" dirty="0" smtClean="0"/>
              <a:t> : </a:t>
            </a:r>
            <a:r>
              <a:rPr lang="fr-FR" dirty="0" smtClean="0"/>
              <a:t>Insert Mode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5250"/>
            <a:r>
              <a:rPr lang="fr-FR" dirty="0"/>
              <a:t>Insert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EFB9B6D-867A-40B8-ACB0-35CC9F272C9C}" type="slidenum">
              <a:rPr lang="fr-FR" smtClean="0">
                <a:solidFill>
                  <a:srgbClr val="675E47"/>
                </a:solidFill>
              </a:rPr>
              <a:pPr/>
              <a:t>3</a:t>
            </a:fld>
            <a:endParaRPr lang="fr-FR" dirty="0">
              <a:solidFill>
                <a:srgbClr val="675E47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23201"/>
              </p:ext>
            </p:extLst>
          </p:nvPr>
        </p:nvGraphicFramePr>
        <p:xfrm>
          <a:off x="241779" y="1524000"/>
          <a:ext cx="4293780" cy="47777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0821"/>
                <a:gridCol w="685800"/>
                <a:gridCol w="1066800"/>
                <a:gridCol w="1030359"/>
              </a:tblGrid>
              <a:tr h="205740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Layout</a:t>
                      </a:r>
                      <a:endParaRPr lang="en-US" sz="12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Unit</a:t>
                      </a:r>
                      <a:endParaRPr lang="en-US" sz="12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 Cos</a:t>
                      </a:r>
                      <a:r>
                        <a:rPr lang="el-GR" sz="1200" dirty="0" smtClean="0"/>
                        <a:t>ϑ</a:t>
                      </a:r>
                      <a:r>
                        <a:rPr lang="fr-FR" sz="1200" dirty="0" smtClean="0"/>
                        <a:t> A</a:t>
                      </a:r>
                      <a:endParaRPr lang="en-US" sz="12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 Cos</a:t>
                      </a:r>
                      <a:r>
                        <a:rPr lang="el-GR" sz="1200" dirty="0" smtClean="0"/>
                        <a:t>ϑ</a:t>
                      </a:r>
                      <a:r>
                        <a:rPr lang="fr-FR" sz="1200" dirty="0" smtClean="0"/>
                        <a:t> B</a:t>
                      </a:r>
                      <a:endParaRPr lang="en-US" sz="12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Iop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kA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6.4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7.1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Bop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T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2.1 + </a:t>
                      </a:r>
                      <a:r>
                        <a:rPr lang="fr-FR" sz="1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</a:t>
                      </a:r>
                      <a:endParaRPr lang="en-US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2.6 + </a:t>
                      </a:r>
                      <a:r>
                        <a:rPr lang="fr-FR" sz="1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</a:t>
                      </a:r>
                      <a:endParaRPr lang="en-US" sz="1200" b="1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Ic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kA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7.1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7.9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LL </a:t>
                      </a:r>
                      <a:r>
                        <a:rPr lang="fr-FR" sz="1200" dirty="0" err="1" smtClean="0"/>
                        <a:t>margin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(%)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T </a:t>
                      </a:r>
                      <a:r>
                        <a:rPr lang="fr-FR" sz="1200" dirty="0" err="1" smtClean="0"/>
                        <a:t>margin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K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8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8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S. inductance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mH</a:t>
                      </a:r>
                      <a:r>
                        <a:rPr lang="fr-FR" sz="1200" dirty="0" smtClean="0"/>
                        <a:t>/m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0.37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0.55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M. inductance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mH</a:t>
                      </a:r>
                      <a:r>
                        <a:rPr lang="en-US" sz="1200" dirty="0" smtClean="0"/>
                        <a:t>/m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1.37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1.77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coil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inner</a:t>
                      </a:r>
                      <a:r>
                        <a:rPr lang="fr-FR" sz="1200" dirty="0" smtClean="0"/>
                        <a:t> radius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24</a:t>
                      </a:r>
                      <a:endParaRPr lang="fr-FR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inner tube </a:t>
                      </a:r>
                      <a:r>
                        <a:rPr lang="en-US" sz="1200" dirty="0" err="1" smtClean="0"/>
                        <a:t>th.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outer shell </a:t>
                      </a:r>
                      <a:r>
                        <a:rPr lang="en-US" sz="1200" dirty="0" err="1" smtClean="0"/>
                        <a:t>th.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Fx per ½ </a:t>
                      </a:r>
                      <a:r>
                        <a:rPr lang="fr-FR" sz="1200" dirty="0" err="1" smtClean="0"/>
                        <a:t>coil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kN</a:t>
                      </a:r>
                      <a:r>
                        <a:rPr lang="fr-FR" sz="1200" dirty="0" smtClean="0"/>
                        <a:t>/m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1226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1669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Fy per ½ </a:t>
                      </a:r>
                      <a:r>
                        <a:rPr lang="fr-FR" sz="1200" dirty="0" err="1" smtClean="0"/>
                        <a:t>coil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kN</a:t>
                      </a:r>
                      <a:r>
                        <a:rPr lang="fr-FR" sz="1200" dirty="0" smtClean="0"/>
                        <a:t>/m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-60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-95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Fz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kN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61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90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l-GR" sz="1200" dirty="0" smtClean="0"/>
                        <a:t>σ</a:t>
                      </a:r>
                      <a:r>
                        <a:rPr lang="fr-FR" sz="1200" baseline="-25000" dirty="0" smtClean="0"/>
                        <a:t>T</a:t>
                      </a:r>
                      <a:endParaRPr lang="en-US" sz="1200" baseline="-25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MPa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155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 smtClean="0"/>
                        <a:t>σ</a:t>
                      </a:r>
                      <a:r>
                        <a:rPr lang="fr-FR" sz="1200" baseline="-25000" dirty="0" smtClean="0"/>
                        <a:t>R</a:t>
                      </a:r>
                      <a:endParaRPr lang="en-US" sz="1200" baseline="-250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MPa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75 (~50)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110 (~70)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azi</a:t>
                      </a:r>
                      <a:r>
                        <a:rPr lang="en-US" sz="1200" baseline="0" dirty="0" smtClean="0"/>
                        <a:t>. deflection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µm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125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von Mises inner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MPa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600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760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von Mises outer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MPa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240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959" y="4689153"/>
            <a:ext cx="1896705" cy="18942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498558"/>
            <a:ext cx="3581400" cy="3345211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043107"/>
              </p:ext>
            </p:extLst>
          </p:nvPr>
        </p:nvGraphicFramePr>
        <p:xfrm>
          <a:off x="6841232" y="5134492"/>
          <a:ext cx="1997968" cy="822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56283"/>
                <a:gridCol w="359750"/>
                <a:gridCol w="781935"/>
              </a:tblGrid>
              <a:tr h="205740">
                <a:tc>
                  <a:txBody>
                    <a:bodyPr/>
                    <a:lstStyle/>
                    <a:p>
                      <a:r>
                        <a:rPr lang="fr-FR" sz="900" dirty="0" err="1" smtClean="0"/>
                        <a:t>Layout</a:t>
                      </a:r>
                      <a:endParaRPr lang="en-US" sz="9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unit</a:t>
                      </a:r>
                      <a:endParaRPr lang="en-US" sz="9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 smtClean="0"/>
                        <a:t> Cos</a:t>
                      </a:r>
                      <a:r>
                        <a:rPr lang="el-GR" sz="900" dirty="0" smtClean="0"/>
                        <a:t>ϑ</a:t>
                      </a:r>
                      <a:r>
                        <a:rPr lang="fr-FR" sz="900" dirty="0" smtClean="0"/>
                        <a:t> A &amp; B</a:t>
                      </a:r>
                      <a:endParaRPr lang="en-US" sz="9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900" dirty="0" smtClean="0"/>
                        <a:t>bore radius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900" dirty="0" smtClean="0"/>
                        <a:t>mm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 smtClean="0"/>
                        <a:t>16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fr-FR" sz="900" dirty="0" err="1" smtClean="0"/>
                        <a:t>external</a:t>
                      </a:r>
                      <a:r>
                        <a:rPr lang="fr-FR" sz="900" baseline="0" dirty="0" smtClean="0"/>
                        <a:t> radius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900" dirty="0" smtClean="0"/>
                        <a:t>mm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 smtClean="0"/>
                        <a:t>49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pad</a:t>
                      </a:r>
                      <a:r>
                        <a:rPr lang="en-US" sz="900" baseline="0" dirty="0" smtClean="0"/>
                        <a:t> (collar) </a:t>
                      </a:r>
                      <a:r>
                        <a:rPr lang="en-US" sz="900" baseline="0" dirty="0" err="1" smtClean="0"/>
                        <a:t>th.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mm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2.5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918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 </a:t>
            </a:r>
            <a:r>
              <a:rPr lang="fr-FR" b="1" dirty="0" smtClean="0"/>
              <a:t>: </a:t>
            </a:r>
            <a:r>
              <a:rPr lang="fr-FR" dirty="0" err="1" smtClean="0"/>
              <a:t>Quench</a:t>
            </a:r>
            <a:r>
              <a:rPr lang="fr-FR" dirty="0"/>
              <a:t> </a:t>
            </a:r>
            <a:r>
              <a:rPr lang="fr-FR" dirty="0" smtClean="0"/>
              <a:t>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6213"/>
            <a:r>
              <a:rPr lang="fr-FR" sz="2400" dirty="0" err="1" smtClean="0"/>
              <a:t>Quench</a:t>
            </a:r>
            <a:r>
              <a:rPr lang="fr-FR" sz="2400" dirty="0" smtClean="0"/>
              <a:t> </a:t>
            </a:r>
            <a:r>
              <a:rPr lang="fr-FR" sz="2400" dirty="0" err="1" smtClean="0"/>
              <a:t>analysis</a:t>
            </a:r>
            <a:r>
              <a:rPr lang="fr-FR" sz="2400" dirty="0" smtClean="0"/>
              <a:t> </a:t>
            </a:r>
            <a:r>
              <a:rPr lang="fr-FR" sz="2400" dirty="0" smtClean="0"/>
              <a:t>by </a:t>
            </a:r>
            <a:r>
              <a:rPr lang="fr-FR" sz="2400" b="1" dirty="0" smtClean="0"/>
              <a:t>Erkki Härö</a:t>
            </a:r>
            <a:r>
              <a:rPr lang="fr-FR" sz="2400" dirty="0" smtClean="0"/>
              <a:t> and </a:t>
            </a:r>
            <a:r>
              <a:rPr lang="fr-FR" sz="2400" b="1" dirty="0" smtClean="0"/>
              <a:t>Antti Stenvall</a:t>
            </a:r>
            <a:r>
              <a:rPr lang="fr-FR" sz="2400" dirty="0" smtClean="0"/>
              <a:t> (TUT)</a:t>
            </a:r>
          </a:p>
          <a:p>
            <a:pPr marL="576263" lvl="2"/>
            <a:endParaRPr lang="fr-FR" sz="2000" dirty="0" smtClean="0"/>
          </a:p>
          <a:p>
            <a:pPr marL="576263" lvl="2"/>
            <a:r>
              <a:rPr lang="fr-FR" sz="2000" dirty="0" smtClean="0"/>
              <a:t>DESIGN A,  </a:t>
            </a:r>
            <a:r>
              <a:rPr lang="fr-FR" sz="2000" dirty="0" err="1"/>
              <a:t>done</a:t>
            </a:r>
            <a:endParaRPr lang="fr-FR" sz="2000" dirty="0"/>
          </a:p>
          <a:p>
            <a:pPr marL="1033463" lvl="3"/>
            <a:r>
              <a:rPr lang="fr-FR" sz="1800" dirty="0" err="1" smtClean="0"/>
              <a:t>Standalone</a:t>
            </a:r>
            <a:r>
              <a:rPr lang="fr-FR" sz="1800" dirty="0" smtClean="0"/>
              <a:t>: </a:t>
            </a:r>
            <a:r>
              <a:rPr lang="fr-FR" sz="1800" dirty="0" err="1" smtClean="0"/>
              <a:t>very</a:t>
            </a:r>
            <a:r>
              <a:rPr lang="fr-FR" sz="1800" dirty="0" smtClean="0"/>
              <a:t> </a:t>
            </a:r>
            <a:r>
              <a:rPr lang="fr-FR" sz="1800" dirty="0" err="1" smtClean="0"/>
              <a:t>challenging</a:t>
            </a:r>
            <a:endParaRPr lang="fr-FR" sz="1800" dirty="0" smtClean="0"/>
          </a:p>
          <a:p>
            <a:pPr marL="1033463" lvl="3"/>
            <a:r>
              <a:rPr lang="fr-FR" sz="1800" dirty="0" smtClean="0"/>
              <a:t>Insert mode: ok</a:t>
            </a:r>
          </a:p>
          <a:p>
            <a:pPr marL="576263" lvl="2"/>
            <a:endParaRPr lang="fr-FR" sz="2000" dirty="0"/>
          </a:p>
          <a:p>
            <a:pPr marL="576263" lvl="2"/>
            <a:endParaRPr lang="fr-FR" sz="2000" dirty="0"/>
          </a:p>
          <a:p>
            <a:pPr marL="576263" lvl="2"/>
            <a:endParaRPr lang="fr-FR" sz="2000" dirty="0"/>
          </a:p>
          <a:p>
            <a:pPr marL="576263" lvl="2"/>
            <a:endParaRPr lang="fr-FR" sz="2000" dirty="0" smtClean="0"/>
          </a:p>
          <a:p>
            <a:pPr marL="576263" lvl="2"/>
            <a:r>
              <a:rPr lang="fr-FR" sz="2000" dirty="0" smtClean="0"/>
              <a:t>DESIGN B, 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done</a:t>
            </a:r>
            <a:r>
              <a:rPr lang="fr-FR" sz="2000" dirty="0" smtClean="0"/>
              <a:t> ?</a:t>
            </a:r>
          </a:p>
          <a:p>
            <a:pPr marL="176213"/>
            <a:endParaRPr lang="fr-FR" sz="2400" dirty="0" smtClean="0"/>
          </a:p>
          <a:p>
            <a:pPr marL="176213"/>
            <a:endParaRPr lang="fr-FR" sz="2400" dirty="0"/>
          </a:p>
          <a:p>
            <a:pPr marL="176213"/>
            <a:endParaRPr lang="fr-FR" sz="2400" dirty="0" smtClean="0"/>
          </a:p>
          <a:p>
            <a:pPr marL="176213"/>
            <a:endParaRPr lang="fr-FR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24" name="Group 23"/>
          <p:cNvGrpSpPr/>
          <p:nvPr/>
        </p:nvGrpSpPr>
        <p:grpSpPr>
          <a:xfrm>
            <a:off x="4112603" y="2198977"/>
            <a:ext cx="2340000" cy="2465113"/>
            <a:chOff x="3886200" y="2245572"/>
            <a:chExt cx="2340000" cy="2465113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2370685"/>
              <a:ext cx="2340000" cy="23400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495800" y="2245572"/>
              <a:ext cx="12414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dirty="0" err="1" smtClean="0">
                  <a:latin typeface="Calibri" panose="020F0502020204030204" pitchFamily="34" charset="0"/>
                </a:rPr>
                <a:t>Standalone</a:t>
              </a:r>
              <a:endParaRPr lang="en-GB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99200" y="2193717"/>
            <a:ext cx="2340000" cy="2470373"/>
            <a:chOff x="6248400" y="2253207"/>
            <a:chExt cx="2340000" cy="247037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8400" y="2383580"/>
              <a:ext cx="2340000" cy="23400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6817778" y="2253207"/>
              <a:ext cx="13356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dirty="0" err="1" smtClean="0">
                  <a:latin typeface="Calibri" panose="020F0502020204030204" pitchFamily="34" charset="0"/>
                </a:rPr>
                <a:t>Insert</a:t>
              </a:r>
              <a:r>
                <a:rPr lang="fi-FI" dirty="0" smtClean="0">
                  <a:latin typeface="Calibri" panose="020F0502020204030204" pitchFamily="34" charset="0"/>
                </a:rPr>
                <a:t> </a:t>
              </a:r>
              <a:r>
                <a:rPr lang="fi-FI" dirty="0" err="1" smtClean="0">
                  <a:latin typeface="Calibri" panose="020F0502020204030204" pitchFamily="34" charset="0"/>
                </a:rPr>
                <a:t>Mode</a:t>
              </a:r>
              <a:endParaRPr lang="en-GB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704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</a:t>
            </a:r>
            <a:r>
              <a:rPr lang="el-GR" b="1" dirty="0"/>
              <a:t>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876800"/>
          </a:xfrm>
        </p:spPr>
        <p:txBody>
          <a:bodyPr>
            <a:normAutofit lnSpcReduction="10000"/>
          </a:bodyPr>
          <a:lstStyle/>
          <a:p>
            <a:r>
              <a:rPr lang="fr-FR" sz="2400" dirty="0" err="1" smtClean="0"/>
              <a:t>Two</a:t>
            </a:r>
            <a:r>
              <a:rPr lang="fr-FR" sz="2400" dirty="0" smtClean="0"/>
              <a:t> end designs</a:t>
            </a:r>
          </a:p>
          <a:p>
            <a:pPr lvl="1"/>
            <a:r>
              <a:rPr lang="fr-FR" sz="2000" dirty="0" smtClean="0"/>
              <a:t>One </a:t>
            </a:r>
            <a:r>
              <a:rPr lang="fr-FR" sz="2000" dirty="0" err="1" smtClean="0"/>
              <a:t>spacer</a:t>
            </a:r>
            <a:r>
              <a:rPr lang="fr-FR" sz="2000" dirty="0" smtClean="0"/>
              <a:t> per </a:t>
            </a:r>
            <a:r>
              <a:rPr lang="fr-FR" sz="2000" dirty="0" err="1" smtClean="0"/>
              <a:t>cable</a:t>
            </a:r>
            <a:r>
              <a:rPr lang="fr-FR" sz="2000" dirty="0" smtClean="0"/>
              <a:t> </a:t>
            </a:r>
            <a:r>
              <a:rPr lang="fr-FR" sz="2000" dirty="0" err="1" smtClean="0"/>
              <a:t>turn</a:t>
            </a:r>
            <a:r>
              <a:rPr lang="fr-FR" sz="2000" dirty="0" smtClean="0"/>
              <a:t> </a:t>
            </a:r>
            <a:endParaRPr lang="fr-FR" sz="2000" dirty="0" smtClean="0"/>
          </a:p>
          <a:p>
            <a:pPr marL="457200" lvl="1" indent="0">
              <a:buNone/>
            </a:pPr>
            <a:r>
              <a:rPr lang="fr-FR" sz="2000" dirty="0"/>
              <a:t>	</a:t>
            </a:r>
            <a:r>
              <a:rPr lang="fr-FR" sz="2000" dirty="0" smtClean="0"/>
              <a:t>		</a:t>
            </a:r>
            <a:r>
              <a:rPr lang="fr-FR" sz="2000" dirty="0" smtClean="0"/>
              <a:t>(</a:t>
            </a:r>
            <a:r>
              <a:rPr lang="fr-FR" sz="2000" dirty="0" err="1" smtClean="0"/>
              <a:t>ew</a:t>
            </a:r>
            <a:r>
              <a:rPr lang="fr-FR" sz="2000" dirty="0" smtClean="0"/>
              <a:t>: 7.6 mm, </a:t>
            </a:r>
            <a:r>
              <a:rPr lang="fr-FR" sz="2000" dirty="0" err="1" smtClean="0">
                <a:solidFill>
                  <a:srgbClr val="FF0000"/>
                </a:solidFill>
              </a:rPr>
              <a:t>hw</a:t>
            </a:r>
            <a:r>
              <a:rPr lang="fr-FR" sz="2000" dirty="0" smtClean="0">
                <a:solidFill>
                  <a:srgbClr val="FF0000"/>
                </a:solidFill>
              </a:rPr>
              <a:t>: 2 m</a:t>
            </a:r>
            <a:r>
              <a:rPr lang="fr-FR" sz="2000" dirty="0" smtClean="0"/>
              <a:t>)</a:t>
            </a:r>
          </a:p>
          <a:p>
            <a:pPr lvl="1"/>
            <a:r>
              <a:rPr lang="fr-FR" sz="2000" dirty="0" err="1" smtClean="0"/>
              <a:t>Conventional</a:t>
            </a:r>
            <a:r>
              <a:rPr lang="fr-FR" sz="2000" dirty="0" smtClean="0"/>
              <a:t> design, 2/3 </a:t>
            </a:r>
            <a:r>
              <a:rPr lang="fr-FR" sz="2000" dirty="0" err="1" smtClean="0"/>
              <a:t>cable</a:t>
            </a:r>
            <a:r>
              <a:rPr lang="fr-FR" sz="2000" dirty="0" smtClean="0"/>
              <a:t> blocks </a:t>
            </a:r>
            <a:br>
              <a:rPr lang="fr-FR" sz="2000" dirty="0" smtClean="0"/>
            </a:br>
            <a:r>
              <a:rPr lang="fr-FR" sz="2000" dirty="0" smtClean="0"/>
              <a:t>		</a:t>
            </a:r>
            <a:r>
              <a:rPr lang="fr-FR" sz="2000" dirty="0"/>
              <a:t>	</a:t>
            </a:r>
            <a:r>
              <a:rPr lang="fr-FR" sz="2000" dirty="0" smtClean="0"/>
              <a:t>(</a:t>
            </a:r>
            <a:r>
              <a:rPr lang="fr-FR" sz="2000" dirty="0" err="1" smtClean="0"/>
              <a:t>ew</a:t>
            </a:r>
            <a:r>
              <a:rPr lang="fr-FR" sz="2000" dirty="0" smtClean="0"/>
              <a:t>: 7.3 mm, </a:t>
            </a:r>
            <a:r>
              <a:rPr lang="fr-FR" sz="2000" dirty="0" err="1" smtClean="0">
                <a:solidFill>
                  <a:srgbClr val="FF0000"/>
                </a:solidFill>
              </a:rPr>
              <a:t>hw</a:t>
            </a:r>
            <a:r>
              <a:rPr lang="fr-FR" sz="2000" dirty="0" smtClean="0">
                <a:solidFill>
                  <a:srgbClr val="FF0000"/>
                </a:solidFill>
              </a:rPr>
              <a:t>: 22 cm</a:t>
            </a:r>
            <a:r>
              <a:rPr lang="fr-FR" sz="2000" dirty="0" smtClean="0"/>
              <a:t>)</a:t>
            </a:r>
          </a:p>
          <a:p>
            <a:endParaRPr lang="fr-FR" sz="2400" dirty="0" smtClean="0"/>
          </a:p>
          <a:p>
            <a:r>
              <a:rPr lang="fr-FR" sz="2400" dirty="0" err="1" smtClean="0"/>
              <a:t>Winding</a:t>
            </a:r>
            <a:r>
              <a:rPr lang="fr-FR" sz="2400" dirty="0" smtClean="0"/>
              <a:t> test </a:t>
            </a:r>
            <a:r>
              <a:rPr lang="fr-FR" sz="2400" dirty="0" err="1" smtClean="0"/>
              <a:t>with</a:t>
            </a:r>
            <a:r>
              <a:rPr lang="fr-FR" sz="2400" dirty="0" smtClean="0"/>
              <a:t> SS </a:t>
            </a:r>
            <a:r>
              <a:rPr lang="fr-FR" sz="2400" dirty="0" err="1" smtClean="0"/>
              <a:t>dummy</a:t>
            </a:r>
            <a:r>
              <a:rPr lang="fr-FR" sz="2400" dirty="0" smtClean="0"/>
              <a:t> </a:t>
            </a:r>
            <a:r>
              <a:rPr lang="fr-FR" sz="2400" dirty="0" err="1"/>
              <a:t>Roebel</a:t>
            </a:r>
            <a:r>
              <a:rPr lang="fr-FR" sz="2400" dirty="0"/>
              <a:t> </a:t>
            </a:r>
            <a:r>
              <a:rPr lang="fr-FR" sz="2400" dirty="0" err="1" smtClean="0"/>
              <a:t>cable</a:t>
            </a:r>
            <a:endParaRPr lang="fr-FR" sz="1900" dirty="0" smtClean="0"/>
          </a:p>
          <a:p>
            <a:pPr lvl="1"/>
            <a:endParaRPr lang="fr-FR" sz="2000" dirty="0" smtClean="0"/>
          </a:p>
          <a:p>
            <a:pPr lvl="1"/>
            <a:endParaRPr lang="fr-FR" sz="2000" dirty="0"/>
          </a:p>
          <a:p>
            <a:pPr lvl="1"/>
            <a:endParaRPr lang="fr-FR" sz="2000" dirty="0" smtClean="0"/>
          </a:p>
          <a:p>
            <a:pPr lvl="1"/>
            <a:endParaRPr lang="fr-FR" sz="2000" dirty="0"/>
          </a:p>
          <a:p>
            <a:pPr lvl="1"/>
            <a:r>
              <a:rPr lang="fr-FR" sz="2000" dirty="0" err="1" smtClean="0"/>
              <a:t>Similar</a:t>
            </a:r>
            <a:r>
              <a:rPr lang="fr-FR" sz="2000" dirty="0" smtClean="0"/>
              <a:t> </a:t>
            </a:r>
            <a:r>
              <a:rPr lang="fr-FR" sz="2000" dirty="0" err="1"/>
              <a:t>behavior</a:t>
            </a:r>
            <a:r>
              <a:rPr lang="fr-FR" sz="2000" dirty="0"/>
              <a:t> for </a:t>
            </a:r>
            <a:r>
              <a:rPr lang="fr-FR" sz="2000" dirty="0" err="1"/>
              <a:t>both</a:t>
            </a:r>
            <a:r>
              <a:rPr lang="fr-FR" sz="2000" dirty="0"/>
              <a:t> </a:t>
            </a:r>
            <a:r>
              <a:rPr lang="fr-FR" sz="2000" dirty="0" smtClean="0"/>
              <a:t>ends </a:t>
            </a:r>
          </a:p>
          <a:p>
            <a:pPr marL="457200" lvl="1" indent="0">
              <a:buNone/>
            </a:pPr>
            <a:r>
              <a:rPr lang="fr-FR" sz="2000" dirty="0" smtClean="0">
                <a:sym typeface="Wingdings" panose="05000000000000000000" pitchFamily="2" charset="2"/>
              </a:rPr>
              <a:t>	  </a:t>
            </a:r>
            <a:r>
              <a:rPr lang="fr-FR" sz="2000" dirty="0" err="1" smtClean="0"/>
              <a:t>Keep</a:t>
            </a:r>
            <a:r>
              <a:rPr lang="fr-FR" sz="2000" dirty="0" smtClean="0"/>
              <a:t> </a:t>
            </a:r>
            <a:r>
              <a:rPr lang="fr-FR" sz="2000" dirty="0"/>
              <a:t>the </a:t>
            </a:r>
            <a:r>
              <a:rPr lang="fr-FR" sz="2000" dirty="0" err="1"/>
              <a:t>conventional</a:t>
            </a:r>
            <a:r>
              <a:rPr lang="fr-FR" sz="2000" dirty="0"/>
              <a:t> </a:t>
            </a:r>
            <a:r>
              <a:rPr lang="fr-FR" sz="2000" dirty="0" err="1"/>
              <a:t>way</a:t>
            </a:r>
            <a:r>
              <a:rPr lang="fr-FR" sz="2000" dirty="0"/>
              <a:t> as </a:t>
            </a:r>
            <a:r>
              <a:rPr lang="fr-FR" sz="2000" dirty="0" err="1" smtClean="0"/>
              <a:t>baseline</a:t>
            </a:r>
            <a:endParaRPr lang="fr-FR" sz="2000" dirty="0" smtClean="0"/>
          </a:p>
          <a:p>
            <a:pPr lvl="1"/>
            <a:endParaRPr lang="fr-FR" sz="2000" dirty="0"/>
          </a:p>
          <a:p>
            <a:pPr lvl="1"/>
            <a:endParaRPr lang="fr-FR" sz="2000" dirty="0" smtClean="0"/>
          </a:p>
          <a:p>
            <a:pPr lvl="1"/>
            <a:endParaRPr lang="fr-FR" sz="2000" dirty="0"/>
          </a:p>
          <a:p>
            <a:pPr lvl="1"/>
            <a:endParaRPr lang="fr-FR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5" b="4525"/>
          <a:stretch/>
        </p:blipFill>
        <p:spPr bwMode="auto">
          <a:xfrm>
            <a:off x="5867400" y="1521617"/>
            <a:ext cx="3200400" cy="24407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4066560"/>
            <a:ext cx="9067800" cy="11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21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57" t="4693" r="-3171" b="2309"/>
          <a:stretch/>
        </p:blipFill>
        <p:spPr>
          <a:xfrm>
            <a:off x="4267200" y="1395412"/>
            <a:ext cx="4724400" cy="2880000"/>
          </a:xfrm>
          <a:prstGeom prst="parallelogram">
            <a:avLst>
              <a:gd name="adj" fmla="val 60222"/>
            </a:avLst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</a:t>
            </a:r>
            <a:r>
              <a:rPr lang="el-GR" b="1" dirty="0"/>
              <a:t>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err="1" smtClean="0"/>
              <a:t>Coil</a:t>
            </a:r>
            <a:r>
              <a:rPr lang="fr-FR" dirty="0" smtClean="0"/>
              <a:t> 3D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8768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Design A </a:t>
            </a:r>
            <a:r>
              <a:rPr lang="fr-FR" sz="2400" dirty="0" err="1" smtClean="0"/>
              <a:t>coil</a:t>
            </a:r>
            <a:endParaRPr lang="fr-FR" sz="2400" dirty="0" smtClean="0"/>
          </a:p>
          <a:p>
            <a:pPr lvl="1"/>
            <a:r>
              <a:rPr lang="fr-FR" sz="2000" dirty="0" smtClean="0"/>
              <a:t>Straight section = 200 mm</a:t>
            </a:r>
          </a:p>
          <a:p>
            <a:pPr lvl="1"/>
            <a:r>
              <a:rPr lang="fr-FR" sz="2000" dirty="0" smtClean="0"/>
              <a:t>Total </a:t>
            </a:r>
            <a:r>
              <a:rPr lang="fr-FR" sz="2000" dirty="0" err="1" smtClean="0"/>
              <a:t>length</a:t>
            </a:r>
            <a:r>
              <a:rPr lang="fr-FR" sz="2000" dirty="0" smtClean="0"/>
              <a:t> = 670 mm</a:t>
            </a:r>
          </a:p>
          <a:p>
            <a:pPr lvl="1"/>
            <a:r>
              <a:rPr lang="fr-FR" sz="2000" dirty="0" err="1" smtClean="0"/>
              <a:t>Cable</a:t>
            </a:r>
            <a:r>
              <a:rPr lang="fr-FR" sz="2000" dirty="0" smtClean="0"/>
              <a:t> unit </a:t>
            </a:r>
            <a:r>
              <a:rPr lang="fr-FR" sz="2000" dirty="0" err="1" smtClean="0"/>
              <a:t>length</a:t>
            </a:r>
            <a:r>
              <a:rPr lang="fr-FR" sz="2000" dirty="0" smtClean="0"/>
              <a:t> : 17 + 3 m</a:t>
            </a:r>
          </a:p>
          <a:p>
            <a:pPr lvl="1"/>
            <a:endParaRPr lang="fr-FR" sz="2000" dirty="0" smtClean="0"/>
          </a:p>
          <a:p>
            <a:pPr marL="457200" lvl="1" indent="0">
              <a:buNone/>
            </a:pPr>
            <a:endParaRPr lang="fr-FR" sz="2000" dirty="0"/>
          </a:p>
          <a:p>
            <a:pPr lvl="1"/>
            <a:endParaRPr lang="fr-FR" sz="2000" dirty="0" smtClean="0"/>
          </a:p>
          <a:p>
            <a:r>
              <a:rPr lang="fr-FR" sz="2400" dirty="0"/>
              <a:t>Design </a:t>
            </a:r>
            <a:r>
              <a:rPr lang="fr-FR" sz="2400" dirty="0" smtClean="0"/>
              <a:t>B </a:t>
            </a:r>
            <a:r>
              <a:rPr lang="fr-FR" sz="2400" dirty="0" err="1"/>
              <a:t>coil</a:t>
            </a:r>
            <a:endParaRPr lang="fr-FR" sz="2400" dirty="0"/>
          </a:p>
          <a:p>
            <a:pPr lvl="1"/>
            <a:r>
              <a:rPr lang="fr-FR" sz="2000" dirty="0"/>
              <a:t>Straight section = 200 mm</a:t>
            </a:r>
          </a:p>
          <a:p>
            <a:pPr lvl="1"/>
            <a:r>
              <a:rPr lang="fr-FR" sz="2000" dirty="0"/>
              <a:t>Total </a:t>
            </a:r>
            <a:r>
              <a:rPr lang="fr-FR" sz="2000" dirty="0" err="1"/>
              <a:t>length</a:t>
            </a:r>
            <a:r>
              <a:rPr lang="fr-FR" sz="2000" dirty="0"/>
              <a:t> = </a:t>
            </a:r>
            <a:r>
              <a:rPr lang="fr-FR" sz="2000" dirty="0" smtClean="0"/>
              <a:t>700 </a:t>
            </a:r>
            <a:r>
              <a:rPr lang="fr-FR" sz="2000" dirty="0"/>
              <a:t>mm</a:t>
            </a:r>
            <a:r>
              <a:rPr lang="fr-FR" sz="2000" dirty="0" smtClean="0"/>
              <a:t> </a:t>
            </a:r>
          </a:p>
          <a:p>
            <a:pPr lvl="1"/>
            <a:r>
              <a:rPr lang="fr-FR" sz="2000" dirty="0" err="1" smtClean="0"/>
              <a:t>Cable</a:t>
            </a:r>
            <a:r>
              <a:rPr lang="fr-FR" sz="2000" dirty="0" smtClean="0"/>
              <a:t> unit </a:t>
            </a:r>
            <a:r>
              <a:rPr lang="fr-FR" sz="2000" dirty="0" err="1" smtClean="0"/>
              <a:t>length</a:t>
            </a:r>
            <a:r>
              <a:rPr lang="fr-FR" sz="2000" dirty="0" smtClean="0"/>
              <a:t> = 21 + 3 m </a:t>
            </a:r>
            <a:endParaRPr lang="fr-F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8" r="-5686"/>
          <a:stretch/>
        </p:blipFill>
        <p:spPr>
          <a:xfrm>
            <a:off x="4029075" y="3307362"/>
            <a:ext cx="5200649" cy="3276000"/>
          </a:xfrm>
          <a:prstGeom prst="parallelogram">
            <a:avLst>
              <a:gd name="adj" fmla="val 74113"/>
            </a:avLst>
          </a:prstGeom>
        </p:spPr>
      </p:pic>
    </p:spTree>
    <p:extLst>
      <p:ext uri="{BB962C8B-B14F-4D97-AF65-F5344CB8AC3E}">
        <p14:creationId xmlns:p14="http://schemas.microsoft.com/office/powerpoint/2010/main" val="13527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" t="25242" r="36285" b="1979"/>
          <a:stretch/>
        </p:blipFill>
        <p:spPr>
          <a:xfrm>
            <a:off x="6661740" y="492834"/>
            <a:ext cx="3055484" cy="239295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264" y="2775577"/>
            <a:ext cx="3196952" cy="205318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err="1" smtClean="0"/>
              <a:t>Innermost</a:t>
            </a:r>
            <a:r>
              <a:rPr lang="fr-FR" sz="2400" dirty="0" smtClean="0"/>
              <a:t> </a:t>
            </a:r>
            <a:r>
              <a:rPr lang="fr-FR" sz="2400" dirty="0" err="1" smtClean="0"/>
              <a:t>turn</a:t>
            </a:r>
            <a:r>
              <a:rPr lang="fr-FR" sz="2400" dirty="0" smtClean="0"/>
              <a:t> </a:t>
            </a:r>
            <a:r>
              <a:rPr lang="fr-FR" sz="2400" dirty="0" err="1" smtClean="0"/>
              <a:t>path</a:t>
            </a:r>
            <a:r>
              <a:rPr lang="fr-FR" sz="2400" dirty="0" smtClean="0"/>
              <a:t> </a:t>
            </a:r>
            <a:r>
              <a:rPr lang="fr-FR" sz="2400" dirty="0" err="1" smtClean="0"/>
              <a:t>outwards</a:t>
            </a:r>
            <a:r>
              <a:rPr lang="fr-FR" sz="2400" dirty="0" smtClean="0"/>
              <a:t> the </a:t>
            </a:r>
            <a:r>
              <a:rPr lang="fr-FR" sz="2400" dirty="0" err="1" smtClean="0"/>
              <a:t>magnets</a:t>
            </a:r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endParaRPr lang="fr-FR" sz="2400" dirty="0"/>
          </a:p>
          <a:p>
            <a:pPr lvl="1"/>
            <a:r>
              <a:rPr lang="fr-FR" sz="2000" dirty="0" err="1" smtClean="0"/>
              <a:t>Winding</a:t>
            </a:r>
            <a:r>
              <a:rPr lang="fr-FR" sz="2000" dirty="0" smtClean="0"/>
              <a:t> tests </a:t>
            </a:r>
            <a:r>
              <a:rPr lang="fr-FR" sz="2000" dirty="0" smtClean="0">
                <a:sym typeface="Wingdings" panose="05000000000000000000" pitchFamily="2" charset="2"/>
              </a:rPr>
              <a:t> </a:t>
            </a:r>
            <a:r>
              <a:rPr lang="fr-FR" sz="2000" dirty="0" err="1" smtClean="0">
                <a:sym typeface="Wingdings" panose="05000000000000000000" pitchFamily="2" charset="2"/>
              </a:rPr>
              <a:t>improved</a:t>
            </a:r>
            <a:r>
              <a:rPr lang="fr-FR" sz="2000" dirty="0" smtClean="0">
                <a:sym typeface="Wingdings" panose="05000000000000000000" pitchFamily="2" charset="2"/>
              </a:rPr>
              <a:t> support for the final </a:t>
            </a:r>
            <a:r>
              <a:rPr lang="fr-FR" sz="2000" dirty="0" err="1" smtClean="0">
                <a:sym typeface="Wingdings" panose="05000000000000000000" pitchFamily="2" charset="2"/>
              </a:rPr>
              <a:t>coil</a:t>
            </a:r>
            <a:endParaRPr lang="fr-FR" sz="2000" dirty="0" smtClean="0">
              <a:sym typeface="Wingdings" panose="05000000000000000000" pitchFamily="2" charset="2"/>
            </a:endParaRPr>
          </a:p>
          <a:p>
            <a:pPr lvl="1"/>
            <a:endParaRPr lang="fr-FR" sz="2000" dirty="0" smtClean="0"/>
          </a:p>
          <a:p>
            <a:pPr marL="457200" lvl="1" indent="0">
              <a:buNone/>
            </a:pPr>
            <a:r>
              <a:rPr lang="fr-FR" sz="2000" dirty="0" smtClean="0">
                <a:sym typeface="Wingdings" panose="05000000000000000000" pitchFamily="2" charset="2"/>
              </a:rPr>
              <a:t>				              </a:t>
            </a:r>
            <a:endParaRPr lang="fr-FR" sz="2000" dirty="0" smtClean="0"/>
          </a:p>
          <a:p>
            <a:pPr lvl="1"/>
            <a:endParaRPr lang="fr-FR" sz="2000" dirty="0" smtClean="0"/>
          </a:p>
          <a:p>
            <a:pPr lvl="1"/>
            <a:r>
              <a:rPr lang="fr-FR" sz="2000" dirty="0" smtClean="0"/>
              <a:t>Tests in collaboration </a:t>
            </a:r>
            <a:r>
              <a:rPr lang="fr-FR" sz="2000" dirty="0" err="1" smtClean="0"/>
              <a:t>with</a:t>
            </a:r>
            <a:r>
              <a:rPr lang="fr-FR" sz="2000" dirty="0" smtClean="0"/>
              <a:t> KIT on </a:t>
            </a:r>
            <a:r>
              <a:rPr lang="fr-FR" sz="2000" dirty="0" err="1" smtClean="0"/>
              <a:t>Desing</a:t>
            </a:r>
            <a:r>
              <a:rPr lang="fr-FR" sz="2000" dirty="0" smtClean="0"/>
              <a:t> B</a:t>
            </a:r>
            <a:r>
              <a:rPr lang="fr-FR" sz="2000" dirty="0" smtClean="0">
                <a:sym typeface="Wingdings" panose="05000000000000000000" pitchFamily="2" charset="2"/>
              </a:rPr>
              <a:t> OK !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</a:t>
            </a:r>
            <a:r>
              <a:rPr lang="el-GR" b="1" dirty="0"/>
              <a:t>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ends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234" y="3837272"/>
            <a:ext cx="3503376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5286"/>
            <a:ext cx="3429000" cy="1440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791" y="2105607"/>
            <a:ext cx="2607809" cy="12427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/>
          <p:cNvGrpSpPr/>
          <p:nvPr/>
        </p:nvGrpSpPr>
        <p:grpSpPr>
          <a:xfrm>
            <a:off x="502624" y="5212488"/>
            <a:ext cx="5517176" cy="1340712"/>
            <a:chOff x="67164" y="5543225"/>
            <a:chExt cx="5517176" cy="134071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2266" y="5543225"/>
              <a:ext cx="1554500" cy="1165875"/>
            </a:xfrm>
            <a:prstGeom prst="rect">
              <a:avLst/>
            </a:prstGeom>
          </p:spPr>
        </p:pic>
        <p:pic>
          <p:nvPicPr>
            <p:cNvPr id="13" name="Picture Placeholder 1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69" b="5569"/>
            <a:stretch>
              <a:fillRect/>
            </a:stretch>
          </p:blipFill>
          <p:spPr>
            <a:xfrm>
              <a:off x="3834463" y="5543225"/>
              <a:ext cx="1749877" cy="1165875"/>
            </a:xfrm>
            <a:prstGeom prst="rect">
              <a:avLst/>
            </a:prstGeom>
          </p:spPr>
        </p:pic>
        <p:pic>
          <p:nvPicPr>
            <p:cNvPr id="14" name="Picture Placeholder 1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83" b="5583"/>
            <a:stretch>
              <a:fillRect/>
            </a:stretch>
          </p:blipFill>
          <p:spPr>
            <a:xfrm>
              <a:off x="306621" y="5543225"/>
              <a:ext cx="1749877" cy="116587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7164" y="6668493"/>
              <a:ext cx="216229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fr-FR" sz="1000" dirty="0" smtClean="0">
                  <a:solidFill>
                    <a:srgbClr val="0070C0"/>
                  </a:solidFill>
                </a:rPr>
                <a:t>Mold 3 : twist 75° x 110 mm </a:t>
              </a:r>
              <a:endParaRPr lang="en-US" sz="1000" dirty="0">
                <a:solidFill>
                  <a:srgbClr val="0070C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07174" y="6668493"/>
              <a:ext cx="16752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fr-FR" sz="1000" dirty="0" smtClean="0">
                  <a:solidFill>
                    <a:srgbClr val="0070C0"/>
                  </a:solidFill>
                </a:rPr>
                <a:t>Mold 2 : twist 75° x 80 mm </a:t>
              </a:r>
              <a:endParaRPr lang="en-US" sz="1000" dirty="0">
                <a:solidFill>
                  <a:srgbClr val="0070C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67564" y="6668493"/>
              <a:ext cx="1854164" cy="215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fr-FR" sz="1000" dirty="0" smtClean="0">
                  <a:solidFill>
                    <a:srgbClr val="0070C0"/>
                  </a:solidFill>
                </a:rPr>
                <a:t>Mold 1 : S1 + twist + S2</a:t>
              </a:r>
              <a:endParaRPr lang="en-US" sz="1000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496" y="4572000"/>
            <a:ext cx="2929864" cy="179928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1617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</a:t>
            </a:r>
            <a:r>
              <a:rPr lang="el-GR" b="1" dirty="0"/>
              <a:t>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err="1" smtClean="0"/>
              <a:t>Internal</a:t>
            </a:r>
            <a:r>
              <a:rPr lang="fr-FR" dirty="0" smtClean="0"/>
              <a:t> connexions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457579"/>
            <a:ext cx="7349193" cy="530834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grpSp>
        <p:nvGrpSpPr>
          <p:cNvPr id="8" name="Group 7"/>
          <p:cNvGrpSpPr/>
          <p:nvPr/>
        </p:nvGrpSpPr>
        <p:grpSpPr>
          <a:xfrm>
            <a:off x="152400" y="1752600"/>
            <a:ext cx="4191000" cy="2590800"/>
            <a:chOff x="0" y="0"/>
            <a:chExt cx="8686800" cy="489585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8686800" cy="4895850"/>
            </a:xfrm>
            <a:prstGeom prst="rect">
              <a:avLst/>
            </a:prstGeom>
          </p:spPr>
        </p:pic>
        <p:sp>
          <p:nvSpPr>
            <p:cNvPr id="10" name="Freeform 9"/>
            <p:cNvSpPr/>
            <p:nvPr/>
          </p:nvSpPr>
          <p:spPr>
            <a:xfrm>
              <a:off x="3771576" y="3874161"/>
              <a:ext cx="2192785" cy="583946"/>
            </a:xfrm>
            <a:custGeom>
              <a:avLst/>
              <a:gdLst>
                <a:gd name="connsiteX0" fmla="*/ 0 w 2192785"/>
                <a:gd name="connsiteY0" fmla="*/ 266330 h 583946"/>
                <a:gd name="connsiteX1" fmla="*/ 1473694 w 2192785"/>
                <a:gd name="connsiteY1" fmla="*/ 577048 h 583946"/>
                <a:gd name="connsiteX2" fmla="*/ 2192785 w 2192785"/>
                <a:gd name="connsiteY2" fmla="*/ 0 h 58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92785" h="583946">
                  <a:moveTo>
                    <a:pt x="0" y="266330"/>
                  </a:moveTo>
                  <a:cubicBezTo>
                    <a:pt x="554115" y="443883"/>
                    <a:pt x="1108230" y="621436"/>
                    <a:pt x="1473694" y="577048"/>
                  </a:cubicBezTo>
                  <a:cubicBezTo>
                    <a:pt x="1839158" y="532660"/>
                    <a:pt x="2015971" y="266330"/>
                    <a:pt x="2192785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1543" y="3684227"/>
              <a:ext cx="4136571" cy="461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 err="1" smtClean="0"/>
                <a:t>Superconductor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side</a:t>
              </a:r>
              <a:endParaRPr lang="fr-FR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65705" y="1804939"/>
              <a:ext cx="4204524" cy="461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Superconductor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side</a:t>
              </a:r>
              <a:endParaRPr lang="fr-FR" sz="1200" dirty="0"/>
            </a:p>
          </p:txBody>
        </p:sp>
        <p:sp>
          <p:nvSpPr>
            <p:cNvPr id="13" name="Freeform 12"/>
            <p:cNvSpPr/>
            <p:nvPr/>
          </p:nvSpPr>
          <p:spPr>
            <a:xfrm rot="9975075">
              <a:off x="2396267" y="1749864"/>
              <a:ext cx="1350157" cy="374433"/>
            </a:xfrm>
            <a:custGeom>
              <a:avLst/>
              <a:gdLst>
                <a:gd name="connsiteX0" fmla="*/ 0 w 2192785"/>
                <a:gd name="connsiteY0" fmla="*/ 266330 h 583946"/>
                <a:gd name="connsiteX1" fmla="*/ 1473694 w 2192785"/>
                <a:gd name="connsiteY1" fmla="*/ 577048 h 583946"/>
                <a:gd name="connsiteX2" fmla="*/ 2192785 w 2192785"/>
                <a:gd name="connsiteY2" fmla="*/ 0 h 58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92785" h="583946">
                  <a:moveTo>
                    <a:pt x="0" y="266330"/>
                  </a:moveTo>
                  <a:cubicBezTo>
                    <a:pt x="554115" y="443883"/>
                    <a:pt x="1108230" y="621436"/>
                    <a:pt x="1473694" y="577048"/>
                  </a:cubicBezTo>
                  <a:cubicBezTo>
                    <a:pt x="1839158" y="532660"/>
                    <a:pt x="2015971" y="266330"/>
                    <a:pt x="2192785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</p:grpSp>
      <p:sp>
        <p:nvSpPr>
          <p:cNvPr id="14" name="TextBox 13"/>
          <p:cNvSpPr txBox="1"/>
          <p:nvPr/>
        </p:nvSpPr>
        <p:spPr>
          <a:xfrm rot="19514033">
            <a:off x="3337532" y="4975585"/>
            <a:ext cx="9108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FF0000"/>
                </a:solidFill>
              </a:rPr>
              <a:t>SC </a:t>
            </a:r>
            <a:r>
              <a:rPr lang="fr-FR" sz="800" dirty="0" err="1" smtClean="0">
                <a:solidFill>
                  <a:srgbClr val="FF0000"/>
                </a:solidFill>
              </a:rPr>
              <a:t>side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454617">
            <a:off x="3001923" y="5756953"/>
            <a:ext cx="8491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FF0000"/>
                </a:solidFill>
              </a:rPr>
              <a:t>SC </a:t>
            </a:r>
            <a:r>
              <a:rPr lang="fr-FR" sz="800" dirty="0" err="1" smtClean="0">
                <a:solidFill>
                  <a:srgbClr val="FF0000"/>
                </a:solidFill>
              </a:rPr>
              <a:t>side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1443711">
            <a:off x="4304285" y="5326760"/>
            <a:ext cx="5075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FF0000"/>
                </a:solidFill>
              </a:rPr>
              <a:t>SC </a:t>
            </a:r>
            <a:r>
              <a:rPr lang="fr-FR" sz="800" dirty="0" err="1" smtClean="0">
                <a:solidFill>
                  <a:srgbClr val="FF0000"/>
                </a:solidFill>
              </a:rPr>
              <a:t>side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4572000" y="5130647"/>
            <a:ext cx="1" cy="1846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87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Cos-</a:t>
            </a:r>
            <a:r>
              <a:rPr lang="el-GR" b="1" i="1" dirty="0"/>
              <a:t>θ</a:t>
            </a:r>
            <a:r>
              <a:rPr lang="el-GR" b="1" dirty="0"/>
              <a:t> </a:t>
            </a:r>
            <a:r>
              <a:rPr lang="fr-FR" b="1" dirty="0"/>
              <a:t>:</a:t>
            </a:r>
            <a:r>
              <a:rPr lang="fr-FR" b="1" i="1" dirty="0"/>
              <a:t> </a:t>
            </a:r>
            <a:r>
              <a:rPr lang="fr-FR" dirty="0" smtClean="0"/>
              <a:t>Instrumentation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Voltages taps</a:t>
            </a:r>
          </a:p>
          <a:p>
            <a:pPr lvl="1"/>
            <a:r>
              <a:rPr lang="fr-FR" sz="2000" dirty="0" smtClean="0"/>
              <a:t>Central </a:t>
            </a:r>
            <a:r>
              <a:rPr lang="fr-FR" sz="2000" dirty="0" err="1" smtClean="0"/>
              <a:t>wire</a:t>
            </a:r>
            <a:r>
              <a:rPr lang="fr-FR" sz="2000" dirty="0" smtClean="0"/>
              <a:t> </a:t>
            </a:r>
            <a:r>
              <a:rPr lang="fr-FR" sz="2000" dirty="0" err="1" smtClean="0"/>
              <a:t>co-wound</a:t>
            </a:r>
            <a:r>
              <a:rPr lang="fr-FR" sz="2000" dirty="0" smtClean="0"/>
              <a:t> </a:t>
            </a:r>
            <a:r>
              <a:rPr lang="fr-FR" sz="2000" dirty="0"/>
              <a:t> </a:t>
            </a:r>
            <a:r>
              <a:rPr lang="fr-FR" sz="2000" dirty="0" smtClean="0"/>
              <a:t>to cancel inductive </a:t>
            </a:r>
            <a:r>
              <a:rPr lang="fr-FR" sz="2000" dirty="0" err="1" smtClean="0"/>
              <a:t>effects</a:t>
            </a:r>
            <a:r>
              <a:rPr lang="fr-FR" sz="2000" dirty="0" smtClean="0"/>
              <a:t> </a:t>
            </a:r>
            <a:r>
              <a:rPr lang="fr-FR" sz="2000" dirty="0" smtClean="0"/>
              <a:t>?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Temperature sensors</a:t>
            </a:r>
          </a:p>
          <a:p>
            <a:pPr lvl="1"/>
            <a:r>
              <a:rPr lang="en-US" sz="2000" dirty="0" smtClean="0"/>
              <a:t>Strips inside the cable going out from the winding on the outer surface</a:t>
            </a:r>
          </a:p>
          <a:p>
            <a:pPr lvl="1"/>
            <a:r>
              <a:rPr lang="fr-FR" sz="2000" dirty="0" smtClean="0"/>
              <a:t>Long </a:t>
            </a:r>
            <a:r>
              <a:rPr lang="fr-FR" sz="2000" dirty="0" err="1" smtClean="0"/>
              <a:t>strips</a:t>
            </a:r>
            <a:r>
              <a:rPr lang="fr-FR" sz="2000" dirty="0" smtClean="0"/>
              <a:t> on the </a:t>
            </a:r>
            <a:r>
              <a:rPr lang="fr-FR" sz="2000" dirty="0" err="1" smtClean="0"/>
              <a:t>outer</a:t>
            </a:r>
            <a:r>
              <a:rPr lang="fr-FR" sz="2000" dirty="0" smtClean="0"/>
              <a:t> surface of </a:t>
            </a:r>
            <a:r>
              <a:rPr lang="fr-FR" sz="2000" dirty="0" err="1" smtClean="0"/>
              <a:t>each</a:t>
            </a:r>
            <a:r>
              <a:rPr lang="fr-FR" sz="2000" dirty="0" smtClean="0"/>
              <a:t> </a:t>
            </a:r>
            <a:r>
              <a:rPr lang="fr-FR" sz="2000" dirty="0" err="1" smtClean="0"/>
              <a:t>coil</a:t>
            </a:r>
            <a:r>
              <a:rPr lang="fr-FR" sz="2000" dirty="0" smtClean="0"/>
              <a:t> </a:t>
            </a:r>
            <a:r>
              <a:rPr lang="fr-FR" sz="2000" dirty="0" smtClean="0"/>
              <a:t>block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Trace </a:t>
            </a:r>
            <a:r>
              <a:rPr lang="en-US" sz="2400" dirty="0" smtClean="0"/>
              <a:t>development started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59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8D4FF55EBF84292D49BEBD52A9866" ma:contentTypeVersion="0" ma:contentTypeDescription="Create a new document." ma:contentTypeScope="" ma:versionID="aca9b3d5b31084eb874877897abcdd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76e8e88a7ff487aa0f9596b7fbedd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221CCF-AADF-46C2-AE96-E5CC90EE01F7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64CAB3F-9118-4216-8E8F-18C8FADAFA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1E8E5F3-A8F2-4E1F-9CF4-E427E43ADB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6542</TotalTime>
  <Words>664</Words>
  <Application>Microsoft Office PowerPoint</Application>
  <PresentationFormat>On-screen Show (4:3)</PresentationFormat>
  <Paragraphs>286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Cos-θ magnet status at CEA Saclay  Maria DURANTE, Clément LORIN </vt:lpstr>
      <vt:lpstr>Cos-θ design </vt:lpstr>
      <vt:lpstr>Cos-θ : Insert Mode</vt:lpstr>
      <vt:lpstr>Cos-θ : Quench protection</vt:lpstr>
      <vt:lpstr>Cos-θ : Magnet ends</vt:lpstr>
      <vt:lpstr>Cos-θ : Coil 3D design</vt:lpstr>
      <vt:lpstr>Cos-θ : Magnet ends</vt:lpstr>
      <vt:lpstr>Cos-θ : Internal connexions</vt:lpstr>
      <vt:lpstr>Cos-θ : Instrumentation</vt:lpstr>
      <vt:lpstr>Cos-θ : End spacers</vt:lpstr>
      <vt:lpstr>Cos-θ : Tools 1/2</vt:lpstr>
      <vt:lpstr>Cos-θ : Tools 2/2</vt:lpstr>
      <vt:lpstr>Cos-θ : Schedule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DURANTE Maria</cp:lastModifiedBy>
  <cp:revision>331</cp:revision>
  <cp:lastPrinted>2014-05-16T15:04:51Z</cp:lastPrinted>
  <dcterms:created xsi:type="dcterms:W3CDTF">2006-08-16T00:00:00Z</dcterms:created>
  <dcterms:modified xsi:type="dcterms:W3CDTF">2016-05-03T06:29:47Z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0x0101005DC8D4FF55EBF84292D49BEBD52A9866</vt:lpwstr>
  </property>
</Properties>
</file>