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68.xml" ContentType="application/vnd.openxmlformats-officedocument.presentationml.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commentAuthors.xml" ContentType="application/vnd.openxmlformats-officedocument.presentationml.commentAuthors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65.xml" ContentType="application/vnd.openxmlformats-officedocument.presentationml.slide+xml"/>
  <Override PartName="/ppt/slides/slide46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70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slides/slide69.xml" ContentType="application/vnd.openxmlformats-officedocument.presentationml.slide+xml"/>
  <Override PartName="/ppt/slides/slide72.xml" ContentType="application/vnd.openxmlformats-officedocument.presentationml.slide+xml"/>
  <Override PartName="/ppt/slides/slide20.xml" ContentType="application/vnd.openxmlformats-officedocument.presentationml.slide+xml"/>
  <Override PartName="/customXml/itemProps2.xml" ContentType="application/vnd.openxmlformats-officedocument.customXmlProperties+xml"/>
  <Override PartName="/ppt/presProps.xml" ContentType="application/vnd.openxmlformats-officedocument.presentationml.presProps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31.xml" ContentType="application/vnd.openxmlformats-officedocument.presentationml.slide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66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71.xml" ContentType="application/vnd.openxmlformats-officedocument.presentationml.slide+xml"/>
  <Default Extension="emf" ContentType="image/x-emf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73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customXml/itemProps3.xml" ContentType="application/vnd.openxmlformats-officedocument.customXmlProperties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s/slide63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67.xml" ContentType="application/vnd.openxmlformats-officedocument.presentationml.slide+xml"/>
  <Override PartName="/ppt/slides/slide48.xml" ContentType="application/vnd.openxmlformats-officedocument.presentationml.slide+xml"/>
  <Override PartName="/ppt/slides/slide32.xml" ContentType="application/vnd.openxmlformats-officedocument.presentationml.slide+xml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4.xml" ContentType="application/vnd.openxmlformats-officedocument.presentationml.slide+xml"/>
  <Override PartName="/ppt/embeddings/oleObject1.bin" ContentType="application/vnd.openxmlformats-officedocument.oleObject"/>
  <Default Extension="pdf" ContentType="application/pdf"/>
  <Override PartName="/ppt/slideLayouts/slideLayout13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trictFirstAndLastChars="0" saveSubsetFonts="1" autoCompressPictures="0">
  <p:sldMasterIdLst>
    <p:sldMasterId r:id="rId4"/>
  </p:sldMasterIdLst>
  <p:notesMasterIdLst>
    <p:notesMasterId r:id="rId78"/>
  </p:notesMasterIdLst>
  <p:handoutMasterIdLst>
    <p:handoutMasterId r:id="rId79"/>
  </p:handoutMasterIdLst>
  <p:sldIdLst>
    <p:sldId id="3485" r:id="rId5"/>
    <p:sldId id="3366" r:id="rId6"/>
    <p:sldId id="4180" r:id="rId7"/>
    <p:sldId id="4099" r:id="rId8"/>
    <p:sldId id="4090" r:id="rId9"/>
    <p:sldId id="4170" r:id="rId10"/>
    <p:sldId id="4057" r:id="rId11"/>
    <p:sldId id="4021" r:id="rId12"/>
    <p:sldId id="4171" r:id="rId13"/>
    <p:sldId id="4189" r:id="rId14"/>
    <p:sldId id="4091" r:id="rId15"/>
    <p:sldId id="4126" r:id="rId16"/>
    <p:sldId id="4127" r:id="rId17"/>
    <p:sldId id="4129" r:id="rId18"/>
    <p:sldId id="4130" r:id="rId19"/>
    <p:sldId id="4131" r:id="rId20"/>
    <p:sldId id="4132" r:id="rId21"/>
    <p:sldId id="4133" r:id="rId22"/>
    <p:sldId id="4173" r:id="rId23"/>
    <p:sldId id="4194" r:id="rId24"/>
    <p:sldId id="4195" r:id="rId25"/>
    <p:sldId id="4134" r:id="rId26"/>
    <p:sldId id="4135" r:id="rId27"/>
    <p:sldId id="4096" r:id="rId28"/>
    <p:sldId id="4190" r:id="rId29"/>
    <p:sldId id="4177" r:id="rId30"/>
    <p:sldId id="4110" r:id="rId31"/>
    <p:sldId id="4111" r:id="rId32"/>
    <p:sldId id="4142" r:id="rId33"/>
    <p:sldId id="4143" r:id="rId34"/>
    <p:sldId id="4112" r:id="rId35"/>
    <p:sldId id="4113" r:id="rId36"/>
    <p:sldId id="4114" r:id="rId37"/>
    <p:sldId id="4213" r:id="rId38"/>
    <p:sldId id="4092" r:id="rId39"/>
    <p:sldId id="4115" r:id="rId40"/>
    <p:sldId id="4116" r:id="rId41"/>
    <p:sldId id="4117" r:id="rId42"/>
    <p:sldId id="4120" r:id="rId43"/>
    <p:sldId id="4084" r:id="rId44"/>
    <p:sldId id="4191" r:id="rId45"/>
    <p:sldId id="4118" r:id="rId46"/>
    <p:sldId id="4199" r:id="rId47"/>
    <p:sldId id="4188" r:id="rId48"/>
    <p:sldId id="4202" r:id="rId49"/>
    <p:sldId id="4200" r:id="rId50"/>
    <p:sldId id="4201" r:id="rId51"/>
    <p:sldId id="4203" r:id="rId52"/>
    <p:sldId id="4163" r:id="rId53"/>
    <p:sldId id="4155" r:id="rId54"/>
    <p:sldId id="4157" r:id="rId55"/>
    <p:sldId id="4165" r:id="rId56"/>
    <p:sldId id="4166" r:id="rId57"/>
    <p:sldId id="4167" r:id="rId58"/>
    <p:sldId id="4159" r:id="rId59"/>
    <p:sldId id="4160" r:id="rId60"/>
    <p:sldId id="4138" r:id="rId61"/>
    <p:sldId id="4139" r:id="rId62"/>
    <p:sldId id="4148" r:id="rId63"/>
    <p:sldId id="4141" r:id="rId64"/>
    <p:sldId id="3542" r:id="rId65"/>
    <p:sldId id="4224" r:id="rId66"/>
    <p:sldId id="4136" r:id="rId67"/>
    <p:sldId id="4137" r:id="rId68"/>
    <p:sldId id="4211" r:id="rId69"/>
    <p:sldId id="4216" r:id="rId70"/>
    <p:sldId id="4217" r:id="rId71"/>
    <p:sldId id="4218" r:id="rId72"/>
    <p:sldId id="4219" r:id="rId73"/>
    <p:sldId id="4220" r:id="rId74"/>
    <p:sldId id="4221" r:id="rId75"/>
    <p:sldId id="4222" r:id="rId76"/>
    <p:sldId id="4223" r:id="rId7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64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80" Type="http://schemas.openxmlformats.org/officeDocument/2006/relationships/printerSettings" Target="printerSettings/printerSettings1.bin"/><Relationship Id="rId81" Type="http://schemas.openxmlformats.org/officeDocument/2006/relationships/commentAuthors" Target="commentAuthors.xml"/><Relationship Id="rId82" Type="http://schemas.openxmlformats.org/officeDocument/2006/relationships/presProps" Target="presProps.xml"/><Relationship Id="rId83" Type="http://schemas.openxmlformats.org/officeDocument/2006/relationships/viewProps" Target="viewProps.xml"/><Relationship Id="rId84" Type="http://schemas.openxmlformats.org/officeDocument/2006/relationships/theme" Target="theme/theme1.xml"/><Relationship Id="rId85" Type="http://schemas.openxmlformats.org/officeDocument/2006/relationships/tableStyles" Target="tableStyles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slide" Target="slides/slide71.xml"/><Relationship Id="rId76" Type="http://schemas.openxmlformats.org/officeDocument/2006/relationships/slide" Target="slides/slide72.xml"/><Relationship Id="rId77" Type="http://schemas.openxmlformats.org/officeDocument/2006/relationships/slide" Target="slides/slide73.xml"/><Relationship Id="rId78" Type="http://schemas.openxmlformats.org/officeDocument/2006/relationships/notesMaster" Target="notesMasters/notesMaster1.xml"/><Relationship Id="rId79" Type="http://schemas.openxmlformats.org/officeDocument/2006/relationships/handoutMaster" Target="handoutMasters/handoutMaster1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E63F7-8364-8D47-8496-4813263361A7}" type="slidenum">
              <a:rPr lang="en-US"/>
              <a:pPr/>
              <a:t>9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9180D-6300-5F4B-95A4-46BB893C5775}" type="slidenum">
              <a:rPr lang="fr-FR"/>
              <a:pPr/>
              <a:t>15</a:t>
            </a:fld>
            <a:endParaRPr lang="fr-FR"/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48DB1-D7CC-C946-9BB9-454460340D5B}" type="slidenum">
              <a:rPr lang="fr-FR"/>
              <a:pPr/>
              <a:t>17</a:t>
            </a:fld>
            <a:endParaRPr lang="fr-FR"/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F563013-C178-7948-AAE6-70E8265E7670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17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D6FD2-A88C-1646-9D09-D10FF154890B}" type="slidenum">
              <a:rPr lang="fr-FR"/>
              <a:pPr/>
              <a:t>26</a:t>
            </a:fld>
            <a:endParaRPr lang="fr-FR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4F34A0-6ED9-3E49-A9FD-082881339036}" type="slidenum">
              <a:rPr lang="fr-FR"/>
              <a:pPr/>
              <a:t>39</a:t>
            </a:fld>
            <a:endParaRPr lang="fr-FR"/>
          </a:p>
        </p:txBody>
      </p:sp>
      <p:sp>
        <p:nvSpPr>
          <p:cNvPr id="1034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4213"/>
            <a:ext cx="4573587" cy="3429000"/>
          </a:xfrm>
          <a:solidFill>
            <a:srgbClr val="FFFFFF"/>
          </a:solidFill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FE38-C142-A14B-A4E4-F8BB31BE436C}" type="slidenum">
              <a:rPr lang="fr-FR"/>
              <a:pPr/>
              <a:t>42</a:t>
            </a:fld>
            <a:endParaRPr lang="fr-FR"/>
          </a:p>
        </p:txBody>
      </p:sp>
      <p:sp>
        <p:nvSpPr>
          <p:cNvPr id="1024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531D5A-E1F8-0F48-A02C-A0CE8CDEF598}" type="slidenum">
              <a:rPr lang="fr-FR"/>
              <a:pPr/>
              <a:t>44</a:t>
            </a:fld>
            <a:endParaRPr lang="fr-FR"/>
          </a:p>
        </p:txBody>
      </p:sp>
      <p:sp>
        <p:nvSpPr>
          <p:cNvPr id="10137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37231" cy="514350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09600" y="838200"/>
            <a:ext cx="3815862" cy="535305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566138" y="838201"/>
            <a:ext cx="3815862" cy="2600325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66138" y="3590926"/>
            <a:ext cx="3815862" cy="2600325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	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739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9B43C-12A1-E843-A53F-7DB3AEAF86A2}" type="slidenum">
              <a:rPr lang="fr-CH"/>
              <a:pPr>
                <a:defRPr/>
              </a:pPr>
              <a:t>‹#›</a:t>
            </a:fld>
            <a:r>
              <a:rPr lang="fr-CH"/>
              <a:t> 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pdf"/><Relationship Id="rId12" Type="http://schemas.openxmlformats.org/officeDocument/2006/relationships/image" Target="../media/image67.png"/><Relationship Id="rId13" Type="http://schemas.openxmlformats.org/officeDocument/2006/relationships/image" Target="../media/image68.png"/><Relationship Id="rId14" Type="http://schemas.openxmlformats.org/officeDocument/2006/relationships/image" Target="../media/image69.png"/><Relationship Id="rId15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5.xml"/><Relationship Id="rId4" Type="http://schemas.openxmlformats.org/officeDocument/2006/relationships/image" Target="../media/image59.png"/><Relationship Id="rId5" Type="http://schemas.openxmlformats.org/officeDocument/2006/relationships/image" Target="../media/image60.pdf"/><Relationship Id="rId6" Type="http://schemas.openxmlformats.org/officeDocument/2006/relationships/image" Target="../media/image61.png"/><Relationship Id="rId7" Type="http://schemas.openxmlformats.org/officeDocument/2006/relationships/image" Target="../media/image62.pdf"/><Relationship Id="rId8" Type="http://schemas.openxmlformats.org/officeDocument/2006/relationships/image" Target="../media/image63.png"/><Relationship Id="rId9" Type="http://schemas.openxmlformats.org/officeDocument/2006/relationships/image" Target="../media/image64.pdf"/><Relationship Id="rId10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5.emf"/><Relationship Id="rId3" Type="http://schemas.openxmlformats.org/officeDocument/2006/relationships/image" Target="../media/image9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Relationship Id="rId3" Type="http://schemas.openxmlformats.org/officeDocument/2006/relationships/image" Target="../media/image10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5" Type="http://schemas.openxmlformats.org/officeDocument/2006/relationships/image" Target="../media/image118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4" Type="http://schemas.openxmlformats.org/officeDocument/2006/relationships/image" Target="../media/image59.png"/><Relationship Id="rId5" Type="http://schemas.openxmlformats.org/officeDocument/2006/relationships/image" Target="../media/image123.png"/><Relationship Id="rId6" Type="http://schemas.openxmlformats.org/officeDocument/2006/relationships/image" Target="../media/image124.png"/><Relationship Id="rId7" Type="http://schemas.openxmlformats.org/officeDocument/2006/relationships/image" Target="../media/image125.png"/><Relationship Id="rId8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130.png"/><Relationship Id="rId5" Type="http://schemas.openxmlformats.org/officeDocument/2006/relationships/image" Target="../media/image131.png"/><Relationship Id="rId6" Type="http://schemas.openxmlformats.org/officeDocument/2006/relationships/image" Target="../media/image13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png"/><Relationship Id="rId3" Type="http://schemas.openxmlformats.org/officeDocument/2006/relationships/image" Target="../media/image14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5.png"/><Relationship Id="rId3" Type="http://schemas.openxmlformats.org/officeDocument/2006/relationships/image" Target="../media/image14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7.png"/><Relationship Id="rId3" Type="http://schemas.openxmlformats.org/officeDocument/2006/relationships/image" Target="../media/image14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9.png"/><Relationship Id="rId3" Type="http://schemas.openxmlformats.org/officeDocument/2006/relationships/image" Target="../media/image15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4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3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7.png"/><Relationship Id="rId3" Type="http://schemas.openxmlformats.org/officeDocument/2006/relationships/image" Target="../media/image15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4" Type="http://schemas.openxmlformats.org/officeDocument/2006/relationships/image" Target="../media/image161.png"/><Relationship Id="rId5" Type="http://schemas.openxmlformats.org/officeDocument/2006/relationships/image" Target="../media/image162.png"/><Relationship Id="rId6" Type="http://schemas.openxmlformats.org/officeDocument/2006/relationships/image" Target="../media/image1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4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4.pd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7.png"/><Relationship Id="rId3" Type="http://schemas.openxmlformats.org/officeDocument/2006/relationships/image" Target="../media/image16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4" Type="http://schemas.openxmlformats.org/officeDocument/2006/relationships/image" Target="../media/image171.png"/><Relationship Id="rId5" Type="http://schemas.openxmlformats.org/officeDocument/2006/relationships/image" Target="../media/image172.png"/><Relationship Id="rId6" Type="http://schemas.openxmlformats.org/officeDocument/2006/relationships/image" Target="../media/image173.png"/><Relationship Id="rId7" Type="http://schemas.openxmlformats.org/officeDocument/2006/relationships/image" Target="../media/image1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4" Type="http://schemas.openxmlformats.org/officeDocument/2006/relationships/image" Target="../media/image177.png"/><Relationship Id="rId5" Type="http://schemas.openxmlformats.org/officeDocument/2006/relationships/image" Target="../media/image178.png"/><Relationship Id="rId6" Type="http://schemas.openxmlformats.org/officeDocument/2006/relationships/image" Target="../media/image179.png"/><Relationship Id="rId7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5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4" Type="http://schemas.openxmlformats.org/officeDocument/2006/relationships/image" Target="../media/image184.png"/><Relationship Id="rId5" Type="http://schemas.openxmlformats.org/officeDocument/2006/relationships/image" Target="../media/image185.png"/><Relationship Id="rId6" Type="http://schemas.openxmlformats.org/officeDocument/2006/relationships/image" Target="../media/image18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4" Type="http://schemas.openxmlformats.org/officeDocument/2006/relationships/image" Target="../media/image18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4" Type="http://schemas.openxmlformats.org/officeDocument/2006/relationships/image" Target="../media/image192.png"/><Relationship Id="rId5" Type="http://schemas.openxmlformats.org/officeDocument/2006/relationships/image" Target="../media/image193.png"/><Relationship Id="rId6" Type="http://schemas.openxmlformats.org/officeDocument/2006/relationships/image" Target="../media/image19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0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6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7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8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4" Type="http://schemas.openxmlformats.org/officeDocument/2006/relationships/image" Target="../media/image20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0" y="496431"/>
            <a:ext cx="92964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</a:t>
            </a: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Desperately Seeking SUSY   </a:t>
            </a:r>
          </a:p>
          <a:p>
            <a:pPr>
              <a:defRPr/>
            </a:pPr>
            <a:r>
              <a:rPr lang="en-GB" sz="3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Searches Beyond the Standard Model @ the LHC</a:t>
            </a:r>
          </a:p>
          <a:p>
            <a:pPr>
              <a:defRPr/>
            </a:pPr>
            <a:r>
              <a:rPr lang="en-GB" sz="4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</a:t>
            </a:r>
            <a:r>
              <a:rPr lang="en-GB" sz="5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8600" y="2934831"/>
            <a:ext cx="343330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</a:t>
            </a: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USA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NTU, Singapore</a:t>
            </a:r>
          </a:p>
          <a:p>
            <a:pPr eaLnBrk="0" hangingPunct="0">
              <a:defRPr/>
            </a:pPr>
            <a:endParaRPr lang="en-US" sz="24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24</a:t>
            </a:r>
            <a:r>
              <a:rPr lang="en-US" sz="2400" baseline="300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June 2016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5410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9" name="Image 8" descr="Screen Shot 2016-06-23 at 09.14.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5562600"/>
            <a:ext cx="4267200" cy="790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0" descr="Magne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635" y="-104775"/>
            <a:ext cx="9180635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914400" y="5105400"/>
            <a:ext cx="7169834" cy="163121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            Run-1:  LHC did very well in 2011/2012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2011: </a:t>
            </a:r>
            <a:r>
              <a:rPr lang="en-GB" dirty="0" smtClean="0">
                <a:solidFill>
                  <a:srgbClr val="0000FF"/>
                </a:solidFill>
              </a:rPr>
              <a:t>luminosity 3 . 10</a:t>
            </a:r>
            <a:r>
              <a:rPr lang="en-GB" baseline="30000" dirty="0" smtClean="0">
                <a:solidFill>
                  <a:srgbClr val="0000FF"/>
                </a:solidFill>
              </a:rPr>
              <a:t>33</a:t>
            </a:r>
            <a:r>
              <a:rPr lang="en-GB" dirty="0" smtClean="0">
                <a:solidFill>
                  <a:srgbClr val="0000FF"/>
                </a:solidFill>
              </a:rPr>
              <a:t> cm</a:t>
            </a:r>
            <a:r>
              <a:rPr lang="en-GB" baseline="30000" dirty="0" smtClean="0">
                <a:solidFill>
                  <a:srgbClr val="0000FF"/>
                </a:solidFill>
              </a:rPr>
              <a:t>-2</a:t>
            </a:r>
            <a:r>
              <a:rPr lang="en-GB" dirty="0" smtClean="0">
                <a:solidFill>
                  <a:srgbClr val="0000FF"/>
                </a:solidFill>
              </a:rPr>
              <a:t> s</a:t>
            </a:r>
            <a:r>
              <a:rPr lang="en-GB" baseline="30000" dirty="0" smtClean="0">
                <a:solidFill>
                  <a:srgbClr val="0000FF"/>
                </a:solidFill>
              </a:rPr>
              <a:t>-1    </a:t>
            </a:r>
            <a:r>
              <a:rPr lang="en-US" dirty="0" err="1" smtClean="0">
                <a:solidFill>
                  <a:srgbClr val="0000FF"/>
                </a:solidFill>
                <a:latin typeface="Arial" charset="0"/>
                <a:sym typeface="Symbol" charset="2"/>
              </a:rPr>
              <a:t></a:t>
            </a:r>
            <a:r>
              <a:rPr lang="en-GB" baseline="30000" dirty="0" smtClean="0">
                <a:solidFill>
                  <a:srgbClr val="0000FF"/>
                </a:solidFill>
              </a:rPr>
              <a:t>  </a:t>
            </a:r>
            <a:r>
              <a:rPr lang="en-GB" dirty="0" smtClean="0">
                <a:solidFill>
                  <a:srgbClr val="0000FF"/>
                </a:solidFill>
              </a:rPr>
              <a:t>5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collected in total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2012: </a:t>
            </a:r>
            <a:r>
              <a:rPr lang="en-GB" dirty="0" smtClean="0">
                <a:solidFill>
                  <a:srgbClr val="0000FF"/>
                </a:solidFill>
              </a:rPr>
              <a:t>luminosity </a:t>
            </a:r>
            <a:r>
              <a:rPr lang="en-GB" dirty="0" smtClean="0">
                <a:solidFill>
                  <a:srgbClr val="FF0000"/>
                </a:solidFill>
              </a:rPr>
              <a:t>7.8 . 10</a:t>
            </a:r>
            <a:r>
              <a:rPr lang="en-GB" baseline="30000" dirty="0" smtClean="0">
                <a:solidFill>
                  <a:srgbClr val="FF0000"/>
                </a:solidFill>
              </a:rPr>
              <a:t>33</a:t>
            </a:r>
            <a:r>
              <a:rPr lang="en-GB" dirty="0" smtClean="0">
                <a:solidFill>
                  <a:srgbClr val="FF0000"/>
                </a:solidFill>
              </a:rPr>
              <a:t> cm</a:t>
            </a:r>
            <a:r>
              <a:rPr lang="en-GB" baseline="30000" dirty="0" smtClean="0">
                <a:solidFill>
                  <a:srgbClr val="FF0000"/>
                </a:solidFill>
              </a:rPr>
              <a:t>-2</a:t>
            </a:r>
            <a:r>
              <a:rPr lang="en-GB" dirty="0" smtClean="0">
                <a:solidFill>
                  <a:srgbClr val="FF0000"/>
                </a:solidFill>
              </a:rPr>
              <a:t> s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err="1" smtClean="0">
                <a:solidFill>
                  <a:srgbClr val="0000FF"/>
                </a:solidFill>
                <a:latin typeface="Arial" charset="0"/>
                <a:sym typeface="Symbol" charset="2"/>
              </a:rPr>
              <a:t></a:t>
            </a:r>
            <a:r>
              <a:rPr lang="en-US" dirty="0" smtClean="0">
                <a:solidFill>
                  <a:srgbClr val="0000FF"/>
                </a:solidFill>
                <a:latin typeface="Arial" charset="0"/>
                <a:sym typeface="Symbol" charset="2"/>
              </a:rPr>
              <a:t>  20 </a:t>
            </a:r>
            <a:r>
              <a:rPr lang="en-GB" dirty="0" smtClean="0">
                <a:solidFill>
                  <a:srgbClr val="0000FF"/>
                </a:solidFill>
              </a:rPr>
              <a:t>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collected in total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 LHC was shut down in 2013-2014 for ‘upgrade’ to 13/14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Image 5" descr="Screen Shot 2013-01-27 at 2.27.30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8601"/>
            <a:ext cx="4800600" cy="363008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505200" y="2266890"/>
            <a:ext cx="81647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7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600200" y="1828800"/>
            <a:ext cx="81647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8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sz="4500" dirty="0" smtClean="0"/>
              <a:t>This is what we do!</a:t>
            </a:r>
            <a:endParaRPr lang="en-GB" sz="4500" dirty="0"/>
          </a:p>
        </p:txBody>
      </p:sp>
      <p:pic>
        <p:nvPicPr>
          <p:cNvPr id="4" name="Espace réservé du contenu 3" descr="Screen Shot 2016-06-19 at 14.01.5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050" y="3276600"/>
            <a:ext cx="8089900" cy="2438400"/>
          </a:xfrm>
        </p:spPr>
      </p:pic>
      <p:sp>
        <p:nvSpPr>
          <p:cNvPr id="5" name="ZoneTexte 4"/>
          <p:cNvSpPr txBox="1"/>
          <p:nvPr/>
        </p:nvSpPr>
        <p:spPr>
          <a:xfrm>
            <a:off x="649787" y="2586335"/>
            <a:ext cx="65892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…40 Million times a second - 24/7 (if we could)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708612" y="5862935"/>
            <a:ext cx="50543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Out comes the new physics (or not)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95600" y="990600"/>
            <a:ext cx="3124200" cy="141577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 </a:t>
            </a:r>
            <a:r>
              <a:rPr lang="en-US" sz="2600" dirty="0" smtClean="0">
                <a:solidFill>
                  <a:srgbClr val="0000CC"/>
                </a:solidFill>
                <a:latin typeface="Arial" charset="0"/>
              </a:rPr>
              <a:t>proton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      </a:t>
            </a:r>
            <a:r>
              <a:rPr lang="en-US" sz="2600" dirty="0" smtClean="0">
                <a:solidFill>
                  <a:srgbClr val="0000CC"/>
                </a:solidFill>
                <a:latin typeface="Arial" charset="0"/>
              </a:rPr>
              <a:t>proton</a:t>
            </a:r>
          </a:p>
          <a:p>
            <a:endParaRPr lang="en-US" dirty="0" smtClean="0">
              <a:solidFill>
                <a:srgbClr val="0000CC"/>
              </a:solidFill>
              <a:latin typeface="Arial" charset="0"/>
            </a:endParaRPr>
          </a:p>
          <a:p>
            <a:endParaRPr lang="en-US" dirty="0" smtClean="0">
              <a:solidFill>
                <a:srgbClr val="0000CC"/>
              </a:solidFill>
              <a:latin typeface="Arial" charset="0"/>
            </a:endParaRPr>
          </a:p>
          <a:p>
            <a:endParaRPr lang="en-US" dirty="0" smtClean="0">
              <a:solidFill>
                <a:srgbClr val="0000CC"/>
              </a:solidFill>
            </a:endParaRPr>
          </a:p>
          <a:p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3200401" y="1524000"/>
            <a:ext cx="990600" cy="685800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>
            <a:off x="4724397" y="1524000"/>
            <a:ext cx="990602" cy="685800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New Physics Hunters @ the LHC</a:t>
            </a:r>
            <a:endParaRPr lang="en-GB" dirty="0"/>
          </a:p>
        </p:txBody>
      </p:sp>
      <p:pic>
        <p:nvPicPr>
          <p:cNvPr id="3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334000" cy="317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Espace réservé du contenu 4" descr="Screen shot 2012-07-11 at 3.0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42632" y="3733800"/>
            <a:ext cx="487756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410200" y="1371600"/>
            <a:ext cx="2749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ATLAS experiment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6477000" y="3200400"/>
            <a:ext cx="25442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CMS experiment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0" y="4114800"/>
            <a:ext cx="357589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…And also </a:t>
            </a:r>
            <a:r>
              <a:rPr lang="en-GB" dirty="0" err="1" smtClean="0"/>
              <a:t>LHCb</a:t>
            </a:r>
            <a:r>
              <a:rPr lang="en-GB" dirty="0" smtClean="0"/>
              <a:t> and </a:t>
            </a:r>
            <a:r>
              <a:rPr lang="en-GB" dirty="0" err="1" smtClean="0"/>
              <a:t>MoEDAL</a:t>
            </a:r>
            <a:endParaRPr lang="en-GB" dirty="0"/>
          </a:p>
        </p:txBody>
      </p:sp>
      <p:pic>
        <p:nvPicPr>
          <p:cNvPr id="10" name="Image 9" descr="Screen Shot 2016-06-12 at 14.36.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72000"/>
            <a:ext cx="3405881" cy="2209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0" y="-76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ctr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buClrTx/>
              <a:defRPr/>
            </a:pPr>
            <a:r>
              <a:rPr lang="en-GB" sz="4000" b="1" ker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A</a:t>
            </a:r>
            <a:endParaRPr kumimoji="0" lang="en-GB" sz="4000" b="1" kern="0" dirty="0">
              <a:solidFill>
                <a:srgbClr val="0000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64867" name="Image 2" descr="Screen Shot 2015-08-07 at 16.25.4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4000" cy="628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Screen Shot 2016-02-26 at 14.00.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324" y="1504950"/>
            <a:ext cx="4064676" cy="314325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029200" y="4724400"/>
            <a:ext cx="4157358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ATLAS and CMS collected data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with an efficiency above 90%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About ¼ of the CMS data was with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magnetic field off </a:t>
            </a:r>
            <a:r>
              <a:rPr lang="en-GB" dirty="0" err="1" smtClean="0">
                <a:solidFill>
                  <a:srgbClr val="0000FF"/>
                </a:solidFill>
                <a:sym typeface="Wingdings"/>
              </a:rPr>
              <a:t>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791200" y="2819400"/>
            <a:ext cx="190779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~15% of the run-1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Luminosity!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6-04-29 at 15.30.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590800"/>
            <a:ext cx="2201084" cy="1905000"/>
          </a:xfrm>
        </p:spPr>
      </p:pic>
      <p:sp>
        <p:nvSpPr>
          <p:cNvPr id="5" name="ZoneTexte 4"/>
          <p:cNvSpPr txBox="1"/>
          <p:nvPr/>
        </p:nvSpPr>
        <p:spPr>
          <a:xfrm>
            <a:off x="0" y="1371600"/>
            <a:ext cx="2342183" cy="707886"/>
          </a:xfrm>
          <a:prstGeom prst="rect">
            <a:avLst/>
          </a:prstGeom>
          <a:solidFill>
            <a:srgbClr val="FFFF70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</a:rPr>
              <a:t>Fouine</a:t>
            </a:r>
            <a:r>
              <a:rPr lang="en-GB" sz="1800" dirty="0" smtClean="0">
                <a:solidFill>
                  <a:srgbClr val="0000FF"/>
                </a:solidFill>
              </a:rPr>
              <a:t>/Beech Marten</a:t>
            </a:r>
            <a:r>
              <a:rPr lang="en-GB" dirty="0" smtClean="0">
                <a:solidFill>
                  <a:srgbClr val="0000FF"/>
                </a:solidFill>
              </a:rPr>
              <a:t/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(</a:t>
            </a:r>
            <a:r>
              <a:rPr lang="en-GB" dirty="0" err="1" smtClean="0">
                <a:solidFill>
                  <a:srgbClr val="0000FF"/>
                </a:solidFill>
              </a:rPr>
              <a:t>Martes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Foina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6" name="Image 5" descr="Screen Shot 2016-04-29 at 16.15.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2590800"/>
            <a:ext cx="2071811" cy="1877275"/>
          </a:xfrm>
          <a:prstGeom prst="rect">
            <a:avLst/>
          </a:prstGeom>
        </p:spPr>
      </p:pic>
      <p:pic>
        <p:nvPicPr>
          <p:cNvPr id="7" name="Image 6" descr="Screen Shot 2016-04-29 at 16.15.4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1602921"/>
            <a:ext cx="1752600" cy="1749879"/>
          </a:xfrm>
          <a:prstGeom prst="rect">
            <a:avLst/>
          </a:prstGeom>
        </p:spPr>
      </p:pic>
      <p:pic>
        <p:nvPicPr>
          <p:cNvPr id="8" name="Image 7" descr="Screen Shot 2016-04-29 at 16.16.4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5507" y="3429000"/>
            <a:ext cx="1025293" cy="1671926"/>
          </a:xfrm>
          <a:prstGeom prst="rect">
            <a:avLst/>
          </a:prstGeom>
        </p:spPr>
      </p:pic>
      <p:pic>
        <p:nvPicPr>
          <p:cNvPr id="9" name="Image 8" descr="Screen Shot 2016-04-29 at 16.19.0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2845" y="2660650"/>
            <a:ext cx="2191155" cy="183515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514600" y="1371600"/>
            <a:ext cx="2085727" cy="707886"/>
          </a:xfrm>
          <a:prstGeom prst="rect">
            <a:avLst/>
          </a:prstGeom>
          <a:solidFill>
            <a:srgbClr val="FFFF7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HV transformer…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18kV -&gt; 66 kV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Flèche vers la droite 12"/>
          <p:cNvSpPr/>
          <p:nvPr/>
        </p:nvSpPr>
        <p:spPr bwMode="auto">
          <a:xfrm>
            <a:off x="6477000" y="3401568"/>
            <a:ext cx="597408" cy="4846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014446" y="4572000"/>
            <a:ext cx="1770399" cy="769441"/>
          </a:xfrm>
          <a:prstGeom prst="rect">
            <a:avLst/>
          </a:prstGeom>
          <a:solidFill>
            <a:srgbClr val="FFFF70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LHC off for a 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week </a:t>
            </a:r>
            <a:r>
              <a:rPr lang="en-GB" sz="2200" dirty="0" err="1" smtClean="0">
                <a:solidFill>
                  <a:srgbClr val="FF0000"/>
                </a:solidFill>
                <a:sym typeface="Wingdings"/>
              </a:rPr>
              <a:t></a:t>
            </a:r>
            <a:endParaRPr lang="en-GB" sz="2200" dirty="0" smtClean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US" dirty="0" smtClean="0">
                <a:effectLst/>
              </a:rPr>
              <a:t>LHC 2016 Startup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943600" y="819090"/>
            <a:ext cx="310664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But…Friday 29/4 5:32 AM </a:t>
            </a:r>
            <a:endParaRPr lang="en-GB" dirty="0"/>
          </a:p>
        </p:txBody>
      </p:sp>
      <p:sp>
        <p:nvSpPr>
          <p:cNvPr id="15" name="ZoneTexte 14"/>
          <p:cNvSpPr txBox="1"/>
          <p:nvPr/>
        </p:nvSpPr>
        <p:spPr>
          <a:xfrm>
            <a:off x="0" y="5181600"/>
            <a:ext cx="4408898" cy="35394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rgbClr val="0000FF"/>
                </a:solidFill>
              </a:rPr>
              <a:t>https://</a:t>
            </a:r>
            <a:r>
              <a:rPr lang="en-GB" sz="1700" dirty="0" err="1" smtClean="0">
                <a:solidFill>
                  <a:srgbClr val="0000FF"/>
                </a:solidFill>
              </a:rPr>
              <a:t>en.wikipedia.org/wiki/Beech_marten</a:t>
            </a:r>
            <a:endParaRPr lang="en-GB" sz="1700" dirty="0">
              <a:solidFill>
                <a:srgbClr val="0000FF"/>
              </a:solidFill>
            </a:endParaRPr>
          </a:p>
        </p:txBody>
      </p:sp>
      <p:pic>
        <p:nvPicPr>
          <p:cNvPr id="19" name="Image 18" descr="Screen Shot 2016-05-01 at 17.55.0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562600"/>
            <a:ext cx="4724400" cy="1117109"/>
          </a:xfrm>
          <a:prstGeom prst="rect">
            <a:avLst/>
          </a:prstGeom>
        </p:spPr>
      </p:pic>
      <p:pic>
        <p:nvPicPr>
          <p:cNvPr id="18" name="Image 17" descr="Screen Shot 2016-05-02 at 10.56.3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38400" y="2438400"/>
            <a:ext cx="2233025" cy="2094184"/>
          </a:xfrm>
          <a:prstGeom prst="rect">
            <a:avLst/>
          </a:prstGeom>
        </p:spPr>
      </p:pic>
      <p:sp>
        <p:nvSpPr>
          <p:cNvPr id="20" name="Flèche vers la droite 19"/>
          <p:cNvSpPr/>
          <p:nvPr/>
        </p:nvSpPr>
        <p:spPr bwMode="auto">
          <a:xfrm>
            <a:off x="4572000" y="3401568"/>
            <a:ext cx="597408" cy="4846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1" name="Croix 20"/>
          <p:cNvSpPr/>
          <p:nvPr/>
        </p:nvSpPr>
        <p:spPr bwMode="auto">
          <a:xfrm>
            <a:off x="1981200" y="3276600"/>
            <a:ext cx="685800" cy="685800"/>
          </a:xfrm>
          <a:prstGeom prst="plus">
            <a:avLst>
              <a:gd name="adj" fmla="val 41667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057400" y="5574268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“Good news” travels fast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4800600" y="5410200"/>
            <a:ext cx="4316030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Next: issues with a </a:t>
            </a:r>
            <a:r>
              <a:rPr lang="en-GB" dirty="0" smtClean="0">
                <a:solidFill>
                  <a:srgbClr val="FF0000"/>
                </a:solidFill>
              </a:rPr>
              <a:t>SPS beam dump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(may reduce </a:t>
            </a:r>
            <a:r>
              <a:rPr lang="en-GB" dirty="0" err="1" smtClean="0">
                <a:solidFill>
                  <a:srgbClr val="0000FF"/>
                </a:solidFill>
              </a:rPr>
              <a:t>lumi</a:t>
            </a:r>
            <a:r>
              <a:rPr lang="en-GB" dirty="0" smtClean="0">
                <a:solidFill>
                  <a:srgbClr val="0000FF"/>
                </a:solidFill>
              </a:rPr>
              <a:t> expectations) and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recently issues with the </a:t>
            </a:r>
            <a:r>
              <a:rPr lang="en-GB" dirty="0" smtClean="0">
                <a:solidFill>
                  <a:srgbClr val="FF0000"/>
                </a:solidFill>
              </a:rPr>
              <a:t>main power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supply in the PS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0" y="838200"/>
            <a:ext cx="523049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2016 LHC </a:t>
            </a:r>
            <a:r>
              <a:rPr lang="en-GB" dirty="0" err="1" smtClean="0">
                <a:solidFill>
                  <a:srgbClr val="FF0000"/>
                </a:solidFill>
              </a:rPr>
              <a:t>Startup</a:t>
            </a:r>
            <a:r>
              <a:rPr lang="en-GB" dirty="0" smtClean="0">
                <a:solidFill>
                  <a:srgbClr val="FF0000"/>
                </a:solidFill>
              </a:rPr>
              <a:t>: Thursday  28/4 10:40 PM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Expected and Collected </a:t>
            </a:r>
            <a:r>
              <a:rPr lang="en-GB" dirty="0" err="1" smtClean="0"/>
              <a:t>Lumi</a:t>
            </a:r>
            <a:r>
              <a:rPr lang="en-GB" dirty="0" smtClean="0"/>
              <a:t> 2016</a:t>
            </a:r>
            <a:endParaRPr lang="en-GB" dirty="0"/>
          </a:p>
        </p:txBody>
      </p:sp>
      <p:pic>
        <p:nvPicPr>
          <p:cNvPr id="4" name="Espace réservé du contenu 3" descr="Screen Shot 2016-05-28 at 10.30.5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28800"/>
            <a:ext cx="4611897" cy="3657600"/>
          </a:xfrm>
        </p:spPr>
      </p:pic>
      <p:sp>
        <p:nvSpPr>
          <p:cNvPr id="6" name="ZoneTexte 5"/>
          <p:cNvSpPr txBox="1"/>
          <p:nvPr/>
        </p:nvSpPr>
        <p:spPr>
          <a:xfrm>
            <a:off x="1957871" y="914400"/>
            <a:ext cx="545883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To</a:t>
            </a:r>
            <a:r>
              <a:rPr lang="en-GB" dirty="0" smtClean="0">
                <a:solidFill>
                  <a:srgbClr val="0000FF"/>
                </a:solidFill>
              </a:rPr>
              <a:t> date ~ 6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recorded on tape for analysis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Possible</a:t>
            </a:r>
            <a:r>
              <a:rPr lang="en-GB" dirty="0" smtClean="0">
                <a:solidFill>
                  <a:srgbClr val="0000FF"/>
                </a:solidFill>
              </a:rPr>
              <a:t> by ICHEP2016: ~10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2209800" y="5867400"/>
            <a:ext cx="450636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100 fb</a:t>
            </a:r>
            <a:r>
              <a:rPr lang="en-GB" sz="2400" baseline="30000" dirty="0" smtClean="0">
                <a:solidFill>
                  <a:srgbClr val="FF0000"/>
                </a:solidFill>
              </a:rPr>
              <a:t>-1</a:t>
            </a:r>
            <a:r>
              <a:rPr lang="en-GB" sz="2400" dirty="0" smtClean="0">
                <a:solidFill>
                  <a:srgbClr val="FF0000"/>
                </a:solidFill>
              </a:rPr>
              <a:t> for Run-2 still on target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0" name="Image 9" descr="Screen Shot 2016-06-10 at 22.02.4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5564"/>
            <a:ext cx="4685472" cy="3660836"/>
          </a:xfrm>
          <a:prstGeom prst="rect">
            <a:avLst/>
          </a:prstGeom>
        </p:spPr>
      </p:pic>
      <p:pic>
        <p:nvPicPr>
          <p:cNvPr id="8" name="Image 7" descr="Screen Shot 2016-06-20 at 15.51.0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05000"/>
            <a:ext cx="4679988" cy="3581399"/>
          </a:xfrm>
          <a:prstGeom prst="rect">
            <a:avLst/>
          </a:prstGeom>
        </p:spPr>
      </p:pic>
      <p:pic>
        <p:nvPicPr>
          <p:cNvPr id="11" name="Image 10" descr="Screen Shot 2016-06-22 at 09.47.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5756" y="1828800"/>
            <a:ext cx="4518244" cy="36576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194998" y="4495800"/>
            <a:ext cx="2072202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Bumpy start but</a:t>
            </a:r>
          </a:p>
          <a:p>
            <a:r>
              <a:rPr lang="en-GB" dirty="0" smtClean="0"/>
              <a:t>fantastic reprise!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663555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8088397" cy="769441"/>
          </a:xfrm>
          <a:prstGeom prst="rect">
            <a:avLst/>
          </a:prstGeom>
          <a:solidFill>
            <a:srgbClr val="CCFFFF"/>
          </a:solidFill>
          <a:ln w="412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Symbol" pitchFamily="-84" charset="2"/>
              <a:buNone/>
            </a:pP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Observation of a </a:t>
            </a:r>
            <a:r>
              <a:rPr lang="en-US" sz="2200" dirty="0" smtClean="0">
                <a:solidFill>
                  <a:srgbClr val="CC0000"/>
                </a:solidFill>
                <a:latin typeface="Arial" pitchFamily="-84" charset="0"/>
              </a:rPr>
              <a:t>Higgs</a:t>
            </a: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 Particle at the LHC, after about 40 years </a:t>
            </a:r>
          </a:p>
          <a:p>
            <a:pPr>
              <a:buFont typeface="Symbol" pitchFamily="-84" charset="2"/>
              <a:buNone/>
            </a:pP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of experimental searches to find it     </a:t>
            </a:r>
            <a:endParaRPr lang="en-US" sz="2200" dirty="0">
              <a:solidFill>
                <a:srgbClr val="CC0000"/>
              </a:solidFill>
              <a:latin typeface="Arial" pitchFamily="-84" charset="0"/>
            </a:endParaRPr>
          </a:p>
        </p:txBody>
      </p:sp>
      <p:sp>
        <p:nvSpPr>
          <p:cNvPr id="663570" name="Text Box 18"/>
          <p:cNvSpPr txBox="1">
            <a:spLocks noChangeArrowheads="1"/>
          </p:cNvSpPr>
          <p:nvPr/>
        </p:nvSpPr>
        <p:spPr bwMode="auto">
          <a:xfrm>
            <a:off x="1" y="5798403"/>
            <a:ext cx="9263824" cy="800219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FF0000"/>
                </a:solidFill>
              </a:rPr>
              <a:t>The Higgs </a:t>
            </a:r>
            <a:r>
              <a:rPr lang="en-US" sz="2300" dirty="0" smtClean="0">
                <a:solidFill>
                  <a:srgbClr val="FF0000"/>
                </a:solidFill>
              </a:rPr>
              <a:t>particle was </a:t>
            </a:r>
            <a:r>
              <a:rPr lang="en-US" sz="2300" dirty="0">
                <a:solidFill>
                  <a:srgbClr val="FF0000"/>
                </a:solidFill>
              </a:rPr>
              <a:t>the last missing particle in the Standard </a:t>
            </a:r>
            <a:r>
              <a:rPr lang="en-US" sz="2300" dirty="0" smtClean="0">
                <a:solidFill>
                  <a:srgbClr val="FF0000"/>
                </a:solidFill>
              </a:rPr>
              <a:t>Model</a:t>
            </a:r>
          </a:p>
          <a:p>
            <a:r>
              <a:rPr lang="en-US" sz="2300" dirty="0" smtClean="0">
                <a:solidFill>
                  <a:srgbClr val="FF0000"/>
                </a:solidFill>
              </a:rPr>
              <a:t>and possibly our portal to physics Beyond the Standard Model</a:t>
            </a:r>
            <a:endParaRPr lang="en-US" sz="2300" dirty="0">
              <a:solidFill>
                <a:srgbClr val="FF0000"/>
              </a:solidFill>
            </a:endParaRPr>
          </a:p>
        </p:txBody>
      </p:sp>
      <p:sp>
        <p:nvSpPr>
          <p:cNvPr id="663574" name="AutoShape 22"/>
          <p:cNvSpPr>
            <a:spLocks noChangeArrowheads="1"/>
          </p:cNvSpPr>
          <p:nvPr/>
        </p:nvSpPr>
        <p:spPr bwMode="auto">
          <a:xfrm>
            <a:off x="609600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5" name="AutoShape 23"/>
          <p:cNvSpPr>
            <a:spLocks noChangeArrowheads="1"/>
          </p:cNvSpPr>
          <p:nvPr/>
        </p:nvSpPr>
        <p:spPr bwMode="auto">
          <a:xfrm rot="10800000">
            <a:off x="2895601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7" name="Text Box 25"/>
          <p:cNvSpPr txBox="1">
            <a:spLocks noChangeArrowheads="1"/>
          </p:cNvSpPr>
          <p:nvPr/>
        </p:nvSpPr>
        <p:spPr bwMode="auto">
          <a:xfrm>
            <a:off x="76200" y="344805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sp>
        <p:nvSpPr>
          <p:cNvPr id="663578" name="Text Box 26"/>
          <p:cNvSpPr txBox="1">
            <a:spLocks noChangeArrowheads="1"/>
          </p:cNvSpPr>
          <p:nvPr/>
        </p:nvSpPr>
        <p:spPr bwMode="auto">
          <a:xfrm>
            <a:off x="2743200" y="342900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pic>
        <p:nvPicPr>
          <p:cNvPr id="663580" name="Picture 28" descr="Picture 11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1453662" cy="3556000"/>
          </a:xfrm>
          <a:prstGeom prst="rect">
            <a:avLst/>
          </a:prstGeom>
          <a:noFill/>
        </p:spPr>
      </p:pic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2012: A Milestone in Particle Physics</a:t>
            </a:r>
            <a:endParaRPr lang="en-GB" dirty="0"/>
          </a:p>
        </p:txBody>
      </p:sp>
      <p:pic>
        <p:nvPicPr>
          <p:cNvPr id="13" name="Image 12" descr="Screen Shot 2013-05-25 at 5.46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2971800"/>
            <a:ext cx="3352800" cy="2743200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 bwMode="auto">
          <a:xfrm>
            <a:off x="5791200" y="4191000"/>
            <a:ext cx="609600" cy="1143000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1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2400" y="2874962"/>
            <a:ext cx="123983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ZoneTexte 19"/>
          <p:cNvSpPr txBox="1"/>
          <p:nvPr/>
        </p:nvSpPr>
        <p:spPr>
          <a:xfrm>
            <a:off x="8018285" y="4191000"/>
            <a:ext cx="74471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2013</a:t>
            </a:r>
            <a:endParaRPr lang="en-GB" dirty="0"/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7240" y="1600200"/>
            <a:ext cx="148216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Physics Beyond the Standard Model?</a:t>
            </a:r>
            <a:endParaRPr lang="en-GB" dirty="0">
              <a:effectLst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803261" y="838200"/>
            <a:ext cx="2959739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 Higgs at 125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Precise measurements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the top quark and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Higgs mass:</a:t>
            </a:r>
          </a:p>
          <a:p>
            <a:endParaRPr lang="en-GB" dirty="0" smtClean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4267200"/>
            <a:ext cx="3234379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New Physics inevitable?</a:t>
            </a:r>
          </a:p>
          <a:p>
            <a:r>
              <a:rPr lang="en-GB" dirty="0" smtClean="0">
                <a:solidFill>
                  <a:schemeClr val="accent4"/>
                </a:solidFill>
              </a:rPr>
              <a:t>But at which scale/energy?</a:t>
            </a:r>
            <a:endParaRPr lang="en-GB" dirty="0">
              <a:solidFill>
                <a:schemeClr val="accent4"/>
              </a:solidFill>
            </a:endParaRPr>
          </a:p>
        </p:txBody>
      </p:sp>
      <p:pic>
        <p:nvPicPr>
          <p:cNvPr id="13" name="Image 12" descr="Screen Shot 2015-01-19 at 3.13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93" y="5130654"/>
            <a:ext cx="3007607" cy="1353940"/>
          </a:xfrm>
          <a:prstGeom prst="rect">
            <a:avLst/>
          </a:prstGeom>
        </p:spPr>
      </p:pic>
      <p:pic>
        <p:nvPicPr>
          <p:cNvPr id="15" name="Espace réservé du contenu 14" descr="Screen Shot 2015-04-17 at 10.32.33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143000"/>
            <a:ext cx="3218312" cy="3048000"/>
          </a:xfrm>
        </p:spPr>
      </p:pic>
      <p:pic>
        <p:nvPicPr>
          <p:cNvPr id="16" name="Image 15" descr="Screen Shot 2015-04-18 at 16.19.1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838200"/>
            <a:ext cx="4559300" cy="393700"/>
          </a:xfrm>
          <a:prstGeom prst="rect">
            <a:avLst/>
          </a:prstGeom>
        </p:spPr>
      </p:pic>
      <p:pic>
        <p:nvPicPr>
          <p:cNvPr id="17" name="Image 16" descr="Screen Shot 2015-04-18 at 16.19.2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1371600"/>
            <a:ext cx="1143000" cy="2667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657600" y="19050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arXiv:1403.6535</a:t>
            </a:r>
            <a:endParaRPr lang="en-GB" sz="1600" dirty="0"/>
          </a:p>
        </p:txBody>
      </p:sp>
      <p:pic>
        <p:nvPicPr>
          <p:cNvPr id="20" name="Image 19" descr="Screen Shot 2015-04-25 at 15.45.2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5619" y="3048000"/>
            <a:ext cx="4612181" cy="35814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461877" y="2667000"/>
            <a:ext cx="236913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We also know that:</a:t>
            </a:r>
            <a:endParaRPr lang="en-GB" dirty="0"/>
          </a:p>
        </p:txBody>
      </p:sp>
      <p:pic>
        <p:nvPicPr>
          <p:cNvPr id="14" name="Espace réservé du contenu 4" descr="Screen Shot 2014-04-13 at 4.20.24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6200" y="5105400"/>
            <a:ext cx="3720647" cy="13716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152400" y="6229290"/>
            <a:ext cx="211703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N. </a:t>
            </a:r>
            <a:r>
              <a:rPr lang="en-GB" dirty="0" err="1" smtClean="0"/>
              <a:t>Arkani-Hamed</a:t>
            </a:r>
            <a:endParaRPr lang="en-GB" dirty="0"/>
          </a:p>
        </p:txBody>
      </p:sp>
      <p:sp>
        <p:nvSpPr>
          <p:cNvPr id="22" name="Flèche vers la gauche 21"/>
          <p:cNvSpPr/>
          <p:nvPr/>
        </p:nvSpPr>
        <p:spPr bwMode="auto">
          <a:xfrm>
            <a:off x="5029200" y="1219200"/>
            <a:ext cx="685800" cy="484632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58373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4" name="Footer Placeholder 4"/>
          <p:cNvSpPr txBox="1">
            <a:spLocks noGrp="1"/>
          </p:cNvSpPr>
          <p:nvPr/>
        </p:nvSpPr>
        <p:spPr bwMode="auto">
          <a:xfrm>
            <a:off x="2321169" y="6519863"/>
            <a:ext cx="64711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fr-CH" sz="1400">
                <a:solidFill>
                  <a:schemeClr val="tx1"/>
                </a:solidFill>
              </a:rPr>
              <a:t>                     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New Physics Signatures…</a:t>
            </a:r>
            <a:endParaRPr lang="en-US" sz="3600" dirty="0"/>
          </a:p>
        </p:txBody>
      </p:sp>
      <p:pic>
        <p:nvPicPr>
          <p:cNvPr id="58377" name="Picture 3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4" y="3657600"/>
            <a:ext cx="218049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Text Box 7"/>
          <p:cNvSpPr txBox="1">
            <a:spLocks noChangeArrowheads="1"/>
          </p:cNvSpPr>
          <p:nvPr/>
        </p:nvSpPr>
        <p:spPr bwMode="auto">
          <a:xfrm>
            <a:off x="211015" y="3505200"/>
            <a:ext cx="226143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Extra Dimensions?</a:t>
            </a:r>
          </a:p>
        </p:txBody>
      </p:sp>
      <p:sp>
        <p:nvSpPr>
          <p:cNvPr id="58379" name="Text Box 8"/>
          <p:cNvSpPr txBox="1">
            <a:spLocks noChangeArrowheads="1"/>
          </p:cNvSpPr>
          <p:nvPr/>
        </p:nvSpPr>
        <p:spPr bwMode="auto">
          <a:xfrm>
            <a:off x="2743201" y="3581400"/>
            <a:ext cx="184177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Black Holes???</a:t>
            </a:r>
          </a:p>
        </p:txBody>
      </p:sp>
      <p:pic>
        <p:nvPicPr>
          <p:cNvPr id="58380" name="Picture 10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70339" y="876300"/>
            <a:ext cx="2511669" cy="24003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1" name="Picture 1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rcRect/>
              <a:stretch>
                <a:fillRect/>
              </a:stretch>
            </p:blipFill>
          </mc:Choice>
          <mc:Fallback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4853354" y="1219200"/>
            <a:ext cx="2080846" cy="20145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2" name="Picture 1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rcRect/>
              <a:stretch>
                <a:fillRect/>
              </a:stretch>
            </p:blipFill>
          </mc:Choice>
          <mc:Fallback>
            <p:blipFill>
              <a:blip r:embed="rId10"/>
              <a:srcRect/>
              <a:stretch>
                <a:fillRect/>
              </a:stretch>
            </p:blipFill>
          </mc:Fallback>
        </mc:AlternateContent>
        <p:spPr bwMode="auto">
          <a:xfrm>
            <a:off x="4783015" y="3581400"/>
            <a:ext cx="2110154" cy="20399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3" name="Text Box 13"/>
          <p:cNvSpPr txBox="1">
            <a:spLocks noChangeArrowheads="1"/>
          </p:cNvSpPr>
          <p:nvPr/>
        </p:nvSpPr>
        <p:spPr bwMode="auto">
          <a:xfrm>
            <a:off x="5064370" y="3276600"/>
            <a:ext cx="156600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Little Higgs?</a:t>
            </a:r>
          </a:p>
        </p:txBody>
      </p:sp>
      <p:sp>
        <p:nvSpPr>
          <p:cNvPr id="58384" name="Text Box 15"/>
          <p:cNvSpPr txBox="1">
            <a:spLocks noChangeArrowheads="1"/>
          </p:cNvSpPr>
          <p:nvPr/>
        </p:nvSpPr>
        <p:spPr bwMode="auto">
          <a:xfrm>
            <a:off x="4810858" y="838200"/>
            <a:ext cx="250088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ZZ/WW resonances?</a:t>
            </a:r>
          </a:p>
        </p:txBody>
      </p:sp>
      <p:pic>
        <p:nvPicPr>
          <p:cNvPr id="58385" name="Picture 16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rcRect/>
              <a:stretch>
                <a:fillRect/>
              </a:stretch>
            </p:blipFill>
          </mc:Choice>
          <mc:Fallback>
            <p:blipFill>
              <a:blip r:embed="rId12"/>
              <a:srcRect/>
              <a:stretch>
                <a:fillRect/>
              </a:stretch>
            </p:blipFill>
          </mc:Fallback>
        </mc:AlternateContent>
        <p:spPr bwMode="auto">
          <a:xfrm>
            <a:off x="7080738" y="1600201"/>
            <a:ext cx="2063262" cy="142557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7574574" y="1066800"/>
            <a:ext cx="157564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Technicolor?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2743200" y="838200"/>
            <a:ext cx="195373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Supersymmetry</a:t>
            </a:r>
          </a:p>
        </p:txBody>
      </p:sp>
      <p:sp>
        <p:nvSpPr>
          <p:cNvPr id="58388" name="Text Box 22"/>
          <p:cNvSpPr txBox="1">
            <a:spLocks noChangeArrowheads="1"/>
          </p:cNvSpPr>
          <p:nvPr/>
        </p:nvSpPr>
        <p:spPr bwMode="auto">
          <a:xfrm>
            <a:off x="381000" y="6000690"/>
            <a:ext cx="840519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</a:t>
            </a:r>
            <a:r>
              <a:rPr lang="en-US" dirty="0">
                <a:solidFill>
                  <a:srgbClr val="FF0000"/>
                </a:solidFill>
              </a:rPr>
              <a:t>large variety of possible signals.</a:t>
            </a:r>
            <a:r>
              <a:rPr lang="en-US" dirty="0" smtClean="0">
                <a:solidFill>
                  <a:srgbClr val="FF0000"/>
                </a:solidFill>
              </a:rPr>
              <a:t> Experiments </a:t>
            </a:r>
            <a:r>
              <a:rPr lang="en-US" dirty="0">
                <a:solidFill>
                  <a:srgbClr val="FF0000"/>
                </a:solidFill>
              </a:rPr>
              <a:t>have to be ready for that</a:t>
            </a:r>
          </a:p>
        </p:txBody>
      </p:sp>
      <p:pic>
        <p:nvPicPr>
          <p:cNvPr id="58389" name="Picture 23" descr="Picture 24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63508" y="3932238"/>
            <a:ext cx="218049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0" name="Text Box 25"/>
          <p:cNvSpPr txBox="1">
            <a:spLocks noChangeArrowheads="1"/>
          </p:cNvSpPr>
          <p:nvPr/>
        </p:nvSpPr>
        <p:spPr bwMode="auto">
          <a:xfrm>
            <a:off x="211016" y="762000"/>
            <a:ext cx="249148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New Gauge Bosons?</a:t>
            </a:r>
          </a:p>
        </p:txBody>
      </p:sp>
      <p:sp>
        <p:nvSpPr>
          <p:cNvPr id="58391" name="Text Box 26"/>
          <p:cNvSpPr txBox="1">
            <a:spLocks noChangeArrowheads="1"/>
          </p:cNvSpPr>
          <p:nvPr/>
        </p:nvSpPr>
        <p:spPr bwMode="auto">
          <a:xfrm>
            <a:off x="7243397" y="3429000"/>
            <a:ext cx="195072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Hidden Valleys?</a:t>
            </a:r>
          </a:p>
        </p:txBody>
      </p:sp>
      <p:pic>
        <p:nvPicPr>
          <p:cNvPr id="58392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43200" y="3962400"/>
            <a:ext cx="184052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602523" y="1295400"/>
          <a:ext cx="2039815" cy="2139950"/>
        </p:xfrm>
        <a:graphic>
          <a:graphicData uri="http://schemas.openxmlformats.org/presentationml/2006/ole">
            <p:oleObj spid="_x0000_s316418" name="CorelPhotoPaint.Image.10" r:id="rId15" imgW="3200000" imgH="3098413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Summary of Run-1 Exotica Searches</a:t>
            </a:r>
            <a:endParaRPr lang="en-GB" dirty="0"/>
          </a:p>
        </p:txBody>
      </p:sp>
      <p:pic>
        <p:nvPicPr>
          <p:cNvPr id="6" name="Espace réservé du contenu 5" descr="Screen Shot 2016-02-13 at 15.38.5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914400"/>
            <a:ext cx="7620000" cy="56994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381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962400" y="1143000"/>
            <a:ext cx="51816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886200" y="2209800"/>
            <a:ext cx="5105400" cy="3718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</a:rPr>
              <a:t>Supergravity</a:t>
            </a:r>
            <a:r>
              <a:rPr lang="en-GB" sz="2800" dirty="0" smtClean="0">
                <a:solidFill>
                  <a:schemeClr val="bg1"/>
                </a:solidFill>
              </a:rPr>
              <a:t> and SUSY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Pre-LHC area    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Searches for SUSY @ the LHC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Searches for New Physics @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 the LHC</a:t>
            </a:r>
            <a:endParaRPr lang="en-GB" sz="2800" dirty="0" smtClean="0">
              <a:solidFill>
                <a:srgbClr val="FFFF00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A bump at 750 </a:t>
            </a:r>
            <a:r>
              <a:rPr lang="en-GB" sz="2800" dirty="0" err="1" smtClean="0">
                <a:solidFill>
                  <a:schemeClr val="bg1"/>
                </a:solidFill>
              </a:rPr>
              <a:t>GeV</a:t>
            </a:r>
            <a:r>
              <a:rPr lang="en-GB" sz="2800" dirty="0" smtClean="0">
                <a:solidFill>
                  <a:schemeClr val="bg1"/>
                </a:solidFill>
              </a:rPr>
              <a:t>?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Summary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1" name="Image 10" descr="Screen Shot 2016-05-28 at 12.26.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800"/>
            <a:ext cx="3733800" cy="20524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52400" y="2438400"/>
            <a:ext cx="311916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Collision at 13 </a:t>
            </a:r>
            <a:r>
              <a:rPr lang="en-GB" dirty="0" err="1" smtClean="0">
                <a:solidFill>
                  <a:schemeClr val="tx2"/>
                </a:solidFill>
              </a:rPr>
              <a:t>TeV</a:t>
            </a:r>
            <a:r>
              <a:rPr lang="en-GB" dirty="0" smtClean="0">
                <a:solidFill>
                  <a:schemeClr val="tx2"/>
                </a:solidFill>
              </a:rPr>
              <a:t> in CMS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 Summary of Run-1 SUSY Searches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76200" y="838200"/>
            <a:ext cx="910863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short: no sign of SUSY with the data collected in run-I</a:t>
            </a:r>
            <a:r>
              <a:rPr lang="en-GB" dirty="0" smtClean="0"/>
              <a:t> (similar plot for CMS)   </a:t>
            </a:r>
            <a:endParaRPr lang="en-GB" dirty="0"/>
          </a:p>
        </p:txBody>
      </p:sp>
      <p:pic>
        <p:nvPicPr>
          <p:cNvPr id="8" name="Image 7" descr="Screen Shot 2016-02-26 at 16.08.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7891689" cy="5562600"/>
          </a:xfrm>
          <a:prstGeom prst="rect">
            <a:avLst/>
          </a:prstGeom>
        </p:spPr>
      </p:pic>
      <p:pic>
        <p:nvPicPr>
          <p:cNvPr id="10" name="Espace réservé du contenu 3" descr="Screen Shot 2013-07-31 at 1.25.3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475145" y="1752600"/>
            <a:ext cx="177429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Run-1: We Observed Mild Deviations</a:t>
            </a:r>
            <a:endParaRPr lang="en-GB" dirty="0"/>
          </a:p>
        </p:txBody>
      </p:sp>
      <p:pic>
        <p:nvPicPr>
          <p:cNvPr id="6" name="Image 5" descr="Screen Shot 2016-02-26 at 17.53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0"/>
            <a:ext cx="8001000" cy="595649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881473" y="762000"/>
            <a:ext cx="180532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B. </a:t>
            </a:r>
            <a:r>
              <a:rPr lang="en-GB" dirty="0" err="1" smtClean="0"/>
              <a:t>Hooberman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524000" y="1676400"/>
            <a:ext cx="4724400" cy="3048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524000" y="2057400"/>
            <a:ext cx="4724400" cy="3048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600" dirty="0" smtClean="0"/>
              <a:t>New Physics Searches with 2015 Data</a:t>
            </a:r>
            <a:endParaRPr lang="en-GB" sz="3600" dirty="0"/>
          </a:p>
        </p:txBody>
      </p:sp>
      <p:pic>
        <p:nvPicPr>
          <p:cNvPr id="4" name="Espace réservé du contenu 3" descr="Screen Shot 2016-05-22 at 16.07.4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5772" y="1295400"/>
            <a:ext cx="7258228" cy="4678496"/>
          </a:xfrm>
        </p:spPr>
      </p:pic>
      <p:pic>
        <p:nvPicPr>
          <p:cNvPr id="5" name="Picture 3" descr="Picture 2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2629032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Screen Shot 2016-06-10 at 22.32.0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6200" y="3276600"/>
            <a:ext cx="2913143" cy="21209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6200" y="6172200"/>
            <a:ext cx="902041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For searches above 1-2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the 2015 data sample becomes already important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Run-II: From 8 </a:t>
            </a:r>
            <a:r>
              <a:rPr lang="en-GB" dirty="0" err="1" smtClean="0"/>
              <a:t>TeV</a:t>
            </a:r>
            <a:r>
              <a:rPr lang="en-GB" dirty="0" smtClean="0"/>
              <a:t> to 13 </a:t>
            </a:r>
            <a:r>
              <a:rPr lang="en-GB" dirty="0" err="1" smtClean="0"/>
              <a:t>TeV</a:t>
            </a:r>
            <a:endParaRPr lang="en-GB" dirty="0"/>
          </a:p>
        </p:txBody>
      </p:sp>
      <p:pic>
        <p:nvPicPr>
          <p:cNvPr id="4" name="Espace réservé du contenu 3" descr="Screen Shot 2016-02-25 at 22.53.0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822" y="1214323"/>
            <a:ext cx="4484378" cy="2290877"/>
          </a:xfrm>
        </p:spPr>
      </p:pic>
      <p:pic>
        <p:nvPicPr>
          <p:cNvPr id="5" name="Image 4" descr="Screen Shot 2016-02-26 at 14.02.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26" y="914400"/>
            <a:ext cx="8771374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Higgs: ATLAS+CMS Combination</a:t>
            </a:r>
            <a:endParaRPr lang="en-GB" dirty="0"/>
          </a:p>
        </p:txBody>
      </p:sp>
      <p:pic>
        <p:nvPicPr>
          <p:cNvPr id="6" name="Image 5" descr="Screen Shot 2016-06-20 at 13.18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1" y="2895600"/>
            <a:ext cx="2464444" cy="3048000"/>
          </a:xfrm>
          <a:prstGeom prst="rect">
            <a:avLst/>
          </a:prstGeom>
        </p:spPr>
      </p:pic>
      <p:pic>
        <p:nvPicPr>
          <p:cNvPr id="7" name="Image 6" descr="Screen Shot 2016-06-20 at 13.19.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2895601"/>
            <a:ext cx="2743199" cy="3005253"/>
          </a:xfrm>
          <a:prstGeom prst="rect">
            <a:avLst/>
          </a:prstGeom>
        </p:spPr>
      </p:pic>
      <p:pic>
        <p:nvPicPr>
          <p:cNvPr id="8" name="Image 7" descr="Screen Shot 2016-06-22 at 16.29.2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957786"/>
            <a:ext cx="4667250" cy="1831169"/>
          </a:xfrm>
          <a:prstGeom prst="rect">
            <a:avLst/>
          </a:prstGeom>
        </p:spPr>
      </p:pic>
      <p:pic>
        <p:nvPicPr>
          <p:cNvPr id="11" name="Image 10" descr="Screen Shot 2016-06-20 at 13.20.4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0" y="2895600"/>
            <a:ext cx="2895600" cy="300476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953000" y="1447800"/>
            <a:ext cx="4232749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Vector Boson Fusion production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mechanism and H-&gt;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decays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established with </a:t>
            </a:r>
            <a:r>
              <a:rPr lang="en-GB" dirty="0" smtClean="0">
                <a:solidFill>
                  <a:srgbClr val="FF0000"/>
                </a:solidFill>
              </a:rPr>
              <a:t>5σ significance </a:t>
            </a:r>
            <a:r>
              <a:rPr lang="en-GB" dirty="0" smtClean="0">
                <a:solidFill>
                  <a:srgbClr val="0000FF"/>
                </a:solidFill>
              </a:rPr>
              <a:t>in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combination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257800" y="914400"/>
            <a:ext cx="3598912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The Run-1 Higgs Legacy!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781800" y="2450068"/>
            <a:ext cx="197632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arXiv:1606.02266 </a:t>
            </a:r>
            <a:endParaRPr lang="en-GB" sz="1800" dirty="0" smtClean="0"/>
          </a:p>
        </p:txBody>
      </p:sp>
      <p:pic>
        <p:nvPicPr>
          <p:cNvPr id="15" name="Image 14" descr="Screen Shot 2016-06-22 at 16.47.3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6500" y="6096000"/>
            <a:ext cx="6591300" cy="622300"/>
          </a:xfrm>
          <a:prstGeom prst="rect">
            <a:avLst/>
          </a:prstGeom>
          <a:ln w="47625">
            <a:solidFill>
              <a:srgbClr val="FF0000"/>
            </a:solidFill>
          </a:ln>
        </p:spPr>
      </p:pic>
      <p:sp>
        <p:nvSpPr>
          <p:cNvPr id="16" name="ZoneTexte 15"/>
          <p:cNvSpPr txBox="1"/>
          <p:nvPr/>
        </p:nvSpPr>
        <p:spPr>
          <a:xfrm>
            <a:off x="14739" y="6248400"/>
            <a:ext cx="2413592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Signal strength/SM: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04800" y="6019800"/>
            <a:ext cx="853906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SM-like behaviour for most properties, but continue to look for anomalies,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i.e. unexpected decay modes or couplings, multi-Higgs production…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0" y="1183957"/>
            <a:ext cx="8533306" cy="4924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rgbClr val="0000FF"/>
                </a:solidFill>
              </a:rPr>
              <a:t>We know already a lot on this Brand New Higgs Particle!!</a:t>
            </a:r>
            <a:endParaRPr lang="en-GB" sz="2600" dirty="0">
              <a:solidFill>
                <a:srgbClr val="0000FF"/>
              </a:solidFill>
            </a:endParaRPr>
          </a:p>
        </p:txBody>
      </p:sp>
      <p:pic>
        <p:nvPicPr>
          <p:cNvPr id="15" name="Image 14" descr="Screen Shot 2014-04-14 at 10.18.4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188" y="2209800"/>
            <a:ext cx="2360812" cy="2362200"/>
          </a:xfrm>
          <a:prstGeom prst="rect">
            <a:avLst/>
          </a:prstGeom>
        </p:spPr>
      </p:pic>
      <p:pic>
        <p:nvPicPr>
          <p:cNvPr id="16" name="Image 15" descr="Screen Shot 2014-04-14 at 10.18.0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891" y="4343400"/>
            <a:ext cx="2032109" cy="26220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0" y="4800600"/>
            <a:ext cx="2667000" cy="95410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Mass =  CMS+ATLAS 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125.09 ±0.21(stat)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          ±0.11(syst) </a:t>
            </a:r>
            <a:r>
              <a:rPr lang="en-GB" sz="1800" dirty="0" err="1" smtClean="0">
                <a:solidFill>
                  <a:srgbClr val="FF0000"/>
                </a:solidFill>
              </a:rPr>
              <a:t>GeV</a:t>
            </a:r>
            <a:r>
              <a:rPr lang="en-GB" sz="1800" dirty="0" smtClean="0">
                <a:solidFill>
                  <a:srgbClr val="FF0000"/>
                </a:solidFill>
              </a:rPr>
              <a:t>  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971800" y="4775537"/>
            <a:ext cx="137740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Width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&lt; 24 </a:t>
            </a:r>
            <a:r>
              <a:rPr lang="en-GB" dirty="0" err="1" smtClean="0">
                <a:solidFill>
                  <a:srgbClr val="FF0000"/>
                </a:solidFill>
              </a:rPr>
              <a:t>MeV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(95%CL)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76800" y="4800600"/>
            <a:ext cx="1980029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Couplings are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within ~20% of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 SM values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157834" y="4800600"/>
            <a:ext cx="182699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Spin =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baseline="30000" dirty="0" smtClean="0">
                <a:solidFill>
                  <a:srgbClr val="FF0000"/>
                </a:solidFill>
              </a:rPr>
              <a:t>+(+)</a:t>
            </a:r>
            <a:r>
              <a:rPr lang="en-GB" dirty="0" smtClean="0">
                <a:solidFill>
                  <a:srgbClr val="FF0000"/>
                </a:solidFill>
              </a:rPr>
              <a:t> preferred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over 0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,1,2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1" name="Image 20" descr="Screen Shot 2014-07-06 at 10.50.3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209800"/>
            <a:ext cx="2309870" cy="2362200"/>
          </a:xfrm>
          <a:prstGeom prst="rect">
            <a:avLst/>
          </a:prstGeom>
        </p:spPr>
      </p:pic>
      <p:pic>
        <p:nvPicPr>
          <p:cNvPr id="22" name="Image 21" descr="Screen Shot 2014-07-06 at 10.52.49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2209800"/>
            <a:ext cx="2251910" cy="2362200"/>
          </a:xfrm>
          <a:prstGeom prst="rect">
            <a:avLst/>
          </a:prstGeom>
        </p:spPr>
      </p:pic>
      <p:sp>
        <p:nvSpPr>
          <p:cNvPr id="23" name="Titre 1"/>
          <p:cNvSpPr txBox="1">
            <a:spLocks/>
          </p:cNvSpPr>
          <p:nvPr/>
        </p:nvSpPr>
        <p:spPr bwMode="auto">
          <a:xfrm>
            <a:off x="228600" y="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Brief Higgs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Summary from Run-1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24" name="Image 23" descr="Screen Shot 2015-04-25 at 16.08.29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209800"/>
            <a:ext cx="2362200" cy="2362200"/>
          </a:xfrm>
          <a:prstGeom prst="rect">
            <a:avLst/>
          </a:prstGeom>
        </p:spPr>
      </p:pic>
      <p:pic>
        <p:nvPicPr>
          <p:cNvPr id="25" name="Image 24" descr="Screen Shot 2016-06-20 at 13.21.1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2209800"/>
            <a:ext cx="2440073" cy="2387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6-03-17 at 12.10.4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590105"/>
            <a:ext cx="8534400" cy="4668390"/>
          </a:xfr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 Higgs is Back @ 13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1219200" y="838200"/>
            <a:ext cx="688396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Luminosity in 2016 is too low for a clear Higgs observation,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but the Higgs is still there!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2"/>
          <p:cNvSpPr txBox="1">
            <a:spLocks noChangeArrowheads="1"/>
          </p:cNvSpPr>
          <p:nvPr/>
        </p:nvSpPr>
        <p:spPr bwMode="auto">
          <a:xfrm>
            <a:off x="2945423" y="-30163"/>
            <a:ext cx="34962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Beyond the Higgs Boson </a:t>
            </a:r>
          </a:p>
        </p:txBody>
      </p:sp>
      <p:pic>
        <p:nvPicPr>
          <p:cNvPr id="63493" name="Picture 3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2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9138" y="1676400"/>
            <a:ext cx="527538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0" y="304800"/>
            <a:ext cx="92924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dirty="0" err="1">
                <a:solidFill>
                  <a:srgbClr val="0000CC"/>
                </a:solidFill>
                <a:latin typeface="Arial" charset="0"/>
              </a:rPr>
              <a:t>Supersymmetry</a:t>
            </a:r>
            <a:r>
              <a:rPr lang="en-US" sz="3600" dirty="0">
                <a:solidFill>
                  <a:srgbClr val="0000CC"/>
                </a:solidFill>
                <a:latin typeface="Arial" charset="0"/>
              </a:rPr>
              <a:t>: a new symmetry in </a:t>
            </a:r>
            <a:r>
              <a:rPr lang="en-US" sz="3600" dirty="0" smtClean="0">
                <a:solidFill>
                  <a:srgbClr val="0000CC"/>
                </a:solidFill>
                <a:latin typeface="Arial" charset="0"/>
              </a:rPr>
              <a:t>Nature? </a:t>
            </a:r>
            <a:endParaRPr lang="en-US" sz="3600" dirty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3382280" name="Picture 8" descr="x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369" y="4191000"/>
            <a:ext cx="4079631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281" name="Text Box 9"/>
          <p:cNvSpPr txBox="1">
            <a:spLocks noChangeArrowheads="1"/>
          </p:cNvSpPr>
          <p:nvPr/>
        </p:nvSpPr>
        <p:spPr bwMode="auto">
          <a:xfrm>
            <a:off x="603738" y="6562726"/>
            <a:ext cx="3927014" cy="36933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Arial" charset="0"/>
              </a:rPr>
              <a:t>SUSY particle production at the LHC</a:t>
            </a:r>
          </a:p>
        </p:txBody>
      </p:sp>
      <p:sp>
        <p:nvSpPr>
          <p:cNvPr id="3382282" name="Oval 10"/>
          <p:cNvSpPr>
            <a:spLocks noChangeArrowheads="1"/>
          </p:cNvSpPr>
          <p:nvPr/>
        </p:nvSpPr>
        <p:spPr bwMode="auto">
          <a:xfrm>
            <a:off x="2672861" y="41148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3" name="Oval 11"/>
          <p:cNvSpPr>
            <a:spLocks noChangeArrowheads="1"/>
          </p:cNvSpPr>
          <p:nvPr/>
        </p:nvSpPr>
        <p:spPr bwMode="auto">
          <a:xfrm>
            <a:off x="2672861" y="51816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4" name="Line 12"/>
          <p:cNvSpPr>
            <a:spLocks noChangeShapeType="1"/>
          </p:cNvSpPr>
          <p:nvPr/>
        </p:nvSpPr>
        <p:spPr bwMode="auto">
          <a:xfrm>
            <a:off x="3094892" y="4343400"/>
            <a:ext cx="2250831" cy="457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5" name="Line 13"/>
          <p:cNvSpPr>
            <a:spLocks noChangeShapeType="1"/>
          </p:cNvSpPr>
          <p:nvPr/>
        </p:nvSpPr>
        <p:spPr bwMode="auto">
          <a:xfrm flipV="1">
            <a:off x="3024554" y="4800600"/>
            <a:ext cx="2321169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6" name="Text Box 14"/>
          <p:cNvSpPr txBox="1">
            <a:spLocks noChangeArrowheads="1"/>
          </p:cNvSpPr>
          <p:nvPr/>
        </p:nvSpPr>
        <p:spPr bwMode="auto">
          <a:xfrm>
            <a:off x="5064369" y="4337051"/>
            <a:ext cx="4161741" cy="707886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Candidate particles for Dark Matter</a:t>
            </a:r>
          </a:p>
          <a:p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 Produce Dark Matter in the 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20"/>
          <p:cNvSpPr txBox="1"/>
          <p:nvPr/>
        </p:nvSpPr>
        <p:spPr>
          <a:xfrm>
            <a:off x="6643824" y="6062246"/>
            <a:ext cx="1738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CMS-SUS-11-015</a:t>
            </a:r>
            <a:endParaRPr lang="en-GB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638800" y="1554301"/>
            <a:ext cx="3588918" cy="3170099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So</a:t>
            </a:r>
            <a:r>
              <a:rPr lang="en-GB" dirty="0" smtClean="0">
                <a:solidFill>
                  <a:srgbClr val="0000FF"/>
                </a:solidFill>
              </a:rPr>
              <a:t> far </a:t>
            </a:r>
            <a:r>
              <a:rPr lang="en-GB" dirty="0" smtClean="0">
                <a:solidFill>
                  <a:srgbClr val="FF0000"/>
                </a:solidFill>
              </a:rPr>
              <a:t>NO</a:t>
            </a:r>
            <a:r>
              <a:rPr lang="en-GB" dirty="0" smtClean="0">
                <a:solidFill>
                  <a:srgbClr val="0000FF"/>
                </a:solidFill>
              </a:rPr>
              <a:t> clear signal of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supersymmetric</a:t>
            </a:r>
            <a:r>
              <a:rPr lang="en-GB" dirty="0" smtClean="0">
                <a:solidFill>
                  <a:srgbClr val="FF0000"/>
                </a:solidFill>
              </a:rPr>
              <a:t> particles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has been found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We</a:t>
            </a:r>
            <a:r>
              <a:rPr lang="en-GB" dirty="0" smtClean="0">
                <a:solidFill>
                  <a:srgbClr val="0000FF"/>
                </a:solidFill>
              </a:rPr>
              <a:t> can exclude regions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where the new particles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could exist.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Searches</a:t>
            </a:r>
            <a:r>
              <a:rPr lang="en-GB" dirty="0" smtClean="0">
                <a:solidFill>
                  <a:srgbClr val="0000FF"/>
                </a:solidFill>
              </a:rPr>
              <a:t> now continue with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the </a:t>
            </a:r>
            <a:r>
              <a:rPr lang="en-GB" dirty="0" smtClean="0">
                <a:solidFill>
                  <a:srgbClr val="FF0000"/>
                </a:solidFill>
              </a:rPr>
              <a:t>higher energy in Run-2</a:t>
            </a:r>
          </a:p>
          <a:p>
            <a:endParaRPr lang="en-GB" dirty="0"/>
          </a:p>
        </p:txBody>
      </p:sp>
      <p:sp>
        <p:nvSpPr>
          <p:cNvPr id="19" name="ZoneTexte 18"/>
          <p:cNvSpPr txBox="1"/>
          <p:nvPr/>
        </p:nvSpPr>
        <p:spPr>
          <a:xfrm>
            <a:off x="384558" y="5486400"/>
            <a:ext cx="8443437" cy="12311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"/>
              </a:rPr>
              <a:t>Plenty of searches ongoing: with jets, leptons, photons, W/Z,</a:t>
            </a:r>
          </a:p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"/>
              </a:rPr>
              <a:t>top, Higgs, with and without large missing transverse energy</a:t>
            </a:r>
          </a:p>
          <a:p>
            <a:pPr>
              <a:defRPr/>
            </a:pPr>
            <a:r>
              <a:rPr lang="en-US" sz="2600" dirty="0" smtClean="0">
                <a:solidFill>
                  <a:srgbClr val="0000FF"/>
                </a:solidFill>
                <a:latin typeface="Arial"/>
              </a:rPr>
              <a:t>Also special searches for more contrived model regions </a:t>
            </a:r>
            <a:r>
              <a:rPr lang="en-US" sz="2200" dirty="0" smtClean="0">
                <a:solidFill>
                  <a:srgbClr val="0000FF"/>
                </a:solidFill>
                <a:latin typeface="Arial"/>
              </a:rPr>
              <a:t>    </a:t>
            </a:r>
            <a:endParaRPr lang="en-US" sz="220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12" name="Image 11" descr="Screen Shot 2013-08-02 at 11.20.1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1371600"/>
            <a:ext cx="5460817" cy="37338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14400" y="4038600"/>
            <a:ext cx="118291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excluded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514600" y="2362200"/>
            <a:ext cx="10436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allowed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743200" y="990600"/>
            <a:ext cx="214145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Status with run-1</a:t>
            </a:r>
            <a:endParaRPr lang="en-GB" dirty="0"/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SUSY in run-1</a:t>
            </a:r>
            <a:r>
              <a:rPr lang="en-GB" sz="3600" b="1" kern="0" baseline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: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No Significant </a:t>
            </a:r>
            <a:r>
              <a:rPr lang="en-GB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</a:t>
            </a:r>
            <a:r>
              <a:rPr kumimoji="0" lang="en-GB" sz="36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ignals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4651" y="5517232"/>
            <a:ext cx="3289262" cy="635833"/>
          </a:xfrm>
          <a:prstGeom prst="rect">
            <a:avLst/>
          </a:prstGeom>
          <a:noFill/>
        </p:spPr>
        <p:txBody>
          <a:bodyPr wrap="none" lIns="81043" tIns="40522" rIns="81043" bIns="40522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CMSSM Landscape in 2013: 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Example ATLAS (CMS similar)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" name="Picture 2" descr="ATLAS_SUSY_MSUGRA_CMSSM_lp13-n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21185" y="1052737"/>
            <a:ext cx="7200800" cy="51688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75545" y="2204864"/>
            <a:ext cx="211653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Msq</a:t>
            </a:r>
            <a:r>
              <a:rPr lang="en-US" sz="2000" dirty="0" smtClean="0"/>
              <a:t> = 1800 GeV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729634" y="3501008"/>
            <a:ext cx="198829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Mg = 1400 GeV</a:t>
            </a: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3347864" y="2636912"/>
            <a:ext cx="720080" cy="21602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4932040" y="3717032"/>
            <a:ext cx="720080" cy="9726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4797152"/>
            <a:ext cx="507202" cy="659363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Inclusive SUSY Searches by 2013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9234263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Tm="72398"/>
    </mc:Choice>
    <mc:Fallback>
      <mp:transition xmlns:mp="http://schemas.microsoft.com/office/mac/powerpoint/2008/main" spd="slow" advTm="7239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904875"/>
          </a:xfrm>
        </p:spPr>
        <p:txBody>
          <a:bodyPr/>
          <a:lstStyle/>
          <a:p>
            <a:r>
              <a:rPr lang="en-GB" dirty="0" smtClean="0"/>
              <a:t>Celebrating 40 years of </a:t>
            </a:r>
            <a:r>
              <a:rPr lang="en-GB" dirty="0" err="1" smtClean="0"/>
              <a:t>Supergravity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2514600"/>
            <a:ext cx="8534400" cy="41910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0000FF"/>
                </a:solidFill>
              </a:rPr>
              <a:t>Key theoretical Insight: Gravity + </a:t>
            </a:r>
            <a:r>
              <a:rPr lang="en-GB" sz="2400" dirty="0" err="1" smtClean="0">
                <a:solidFill>
                  <a:srgbClr val="0000FF"/>
                </a:solidFill>
              </a:rPr>
              <a:t>supersymmetry</a:t>
            </a:r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Strong impact on string theory developments</a:t>
            </a:r>
          </a:p>
          <a:p>
            <a:r>
              <a:rPr lang="fr-FR" sz="2400" dirty="0" err="1" smtClean="0">
                <a:solidFill>
                  <a:srgbClr val="0000FF"/>
                </a:solidFill>
              </a:rPr>
              <a:t>Strong</a:t>
            </a:r>
            <a:r>
              <a:rPr lang="fr-FR" sz="2400" dirty="0" smtClean="0">
                <a:solidFill>
                  <a:srgbClr val="0000FF"/>
                </a:solidFill>
              </a:rPr>
              <a:t> impact on SUSY </a:t>
            </a:r>
            <a:r>
              <a:rPr lang="fr-FR" sz="2400" dirty="0" err="1" smtClean="0">
                <a:solidFill>
                  <a:srgbClr val="0000FF"/>
                </a:solidFill>
              </a:rPr>
              <a:t>phenomenology</a:t>
            </a:r>
            <a:r>
              <a:rPr lang="fr-FR" sz="2400" dirty="0" smtClean="0">
                <a:solidFill>
                  <a:srgbClr val="0000FF"/>
                </a:solidFill>
              </a:rPr>
              <a:t>: minimal SUGRA (</a:t>
            </a:r>
            <a:r>
              <a:rPr lang="fr-FR" sz="2400" dirty="0" err="1" smtClean="0">
                <a:solidFill>
                  <a:srgbClr val="0000FF"/>
                </a:solidFill>
              </a:rPr>
              <a:t>mSUGRA</a:t>
            </a:r>
            <a:r>
              <a:rPr lang="fr-FR" sz="2400" dirty="0" smtClean="0">
                <a:solidFill>
                  <a:srgbClr val="0000FF"/>
                </a:solidFill>
              </a:rPr>
              <a:t>) corresponds to </a:t>
            </a:r>
            <a:r>
              <a:rPr lang="fr-FR" sz="2400" dirty="0" err="1" smtClean="0">
                <a:solidFill>
                  <a:srgbClr val="0000FF"/>
                </a:solidFill>
              </a:rPr>
              <a:t>softly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broken</a:t>
            </a:r>
            <a:r>
              <a:rPr lang="fr-FR" sz="2400" dirty="0" smtClean="0">
                <a:solidFill>
                  <a:srgbClr val="0000FF"/>
                </a:solidFill>
              </a:rPr>
              <a:t> local </a:t>
            </a:r>
            <a:r>
              <a:rPr lang="fr-FR" sz="2400" dirty="0" err="1" smtClean="0">
                <a:solidFill>
                  <a:srgbClr val="0000FF"/>
                </a:solidFill>
              </a:rPr>
              <a:t>supersymmetry</a:t>
            </a:r>
            <a:r>
              <a:rPr lang="fr-FR" sz="2400" dirty="0" smtClean="0">
                <a:solidFill>
                  <a:srgbClr val="0000FF"/>
                </a:solidFill>
              </a:rPr>
              <a:t>.  It </a:t>
            </a:r>
            <a:r>
              <a:rPr lang="fr-FR" sz="2400" dirty="0" err="1" smtClean="0">
                <a:solidFill>
                  <a:srgbClr val="0000FF"/>
                </a:solidFill>
              </a:rPr>
              <a:t>is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what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remains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at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low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energy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after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spontaneous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breaking</a:t>
            </a:r>
            <a:r>
              <a:rPr lang="fr-FR" sz="2400" dirty="0" smtClean="0">
                <a:solidFill>
                  <a:srgbClr val="0000FF"/>
                </a:solidFill>
              </a:rPr>
              <a:t> of SUSY</a:t>
            </a:r>
          </a:p>
          <a:p>
            <a:r>
              <a:rPr lang="fr-FR" sz="2400" dirty="0" err="1" smtClean="0">
                <a:solidFill>
                  <a:srgbClr val="0000FF"/>
                </a:solidFill>
              </a:rPr>
              <a:t>Physics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searches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beyond</a:t>
            </a:r>
            <a:r>
              <a:rPr lang="fr-FR" sz="2400" dirty="0" smtClean="0">
                <a:solidFill>
                  <a:srgbClr val="0000FF"/>
                </a:solidFill>
              </a:rPr>
              <a:t> the Standard Model @ </a:t>
            </a:r>
            <a:r>
              <a:rPr lang="fr-FR" sz="2400" dirty="0" err="1" smtClean="0">
                <a:solidFill>
                  <a:srgbClr val="0000FF"/>
                </a:solidFill>
              </a:rPr>
              <a:t>colliders</a:t>
            </a:r>
            <a:endParaRPr lang="fr-FR" sz="2400" dirty="0" smtClean="0">
              <a:solidFill>
                <a:srgbClr val="0000FF"/>
              </a:solidFill>
            </a:endParaRPr>
          </a:p>
          <a:p>
            <a:pPr lvl="1"/>
            <a:r>
              <a:rPr lang="fr-FR" sz="2400" dirty="0" err="1" smtClean="0">
                <a:solidFill>
                  <a:srgbClr val="FF0000"/>
                </a:solidFill>
              </a:rPr>
              <a:t>Supersymmetry</a:t>
            </a:r>
            <a:endParaRPr lang="fr-FR" sz="2400" dirty="0" smtClean="0">
              <a:solidFill>
                <a:srgbClr val="FF0000"/>
              </a:solidFill>
            </a:endParaRPr>
          </a:p>
          <a:p>
            <a:pPr lvl="1"/>
            <a:r>
              <a:rPr lang="fr-FR" sz="2400" dirty="0" smtClean="0">
                <a:solidFill>
                  <a:srgbClr val="FF0000"/>
                </a:solidFill>
              </a:rPr>
              <a:t>Extra dimensions</a:t>
            </a:r>
          </a:p>
          <a:p>
            <a:pPr lvl="1"/>
            <a:r>
              <a:rPr lang="fr-FR" sz="2400" dirty="0" smtClean="0">
                <a:solidFill>
                  <a:srgbClr val="FF0000"/>
                </a:solidFill>
              </a:rPr>
              <a:t>…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4" name="Image 3" descr="Screen Shot 2016-06-22 at 14.37.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812405"/>
            <a:ext cx="3657600" cy="1677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4651" y="5517232"/>
            <a:ext cx="3289262" cy="635833"/>
          </a:xfrm>
          <a:prstGeom prst="rect">
            <a:avLst/>
          </a:prstGeom>
          <a:noFill/>
        </p:spPr>
        <p:txBody>
          <a:bodyPr wrap="none" lIns="81043" tIns="40522" rIns="81043" bIns="40522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CMSSM Landscape in 2013: 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Example ATLAS (CMS similar)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" name="Picture 2" descr="ATLAS_SUSY_MSUGRA_CMSSM_lp13-n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21185" y="1052737"/>
            <a:ext cx="7200800" cy="51688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75545" y="2204864"/>
            <a:ext cx="211653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Msq</a:t>
            </a:r>
            <a:r>
              <a:rPr lang="en-US" sz="2000" dirty="0" smtClean="0"/>
              <a:t> = 1800 GeV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729634" y="3501008"/>
            <a:ext cx="198829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Mg = 1400 GeV</a:t>
            </a: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3347864" y="2636912"/>
            <a:ext cx="720080" cy="21602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4932040" y="3717032"/>
            <a:ext cx="720080" cy="9726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" name="Picture 9" descr="Screen Shot 2013-07-18 at 14.31.28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871768" y="5661248"/>
            <a:ext cx="612000" cy="884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55776" y="6114782"/>
            <a:ext cx="6045245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The LHC has pushed the mass scale in constraint SUSY models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 to a new level!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5734997"/>
            <a:ext cx="1070012" cy="64633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LEP &amp;</a:t>
            </a:r>
          </a:p>
          <a:p>
            <a:r>
              <a:rPr lang="en-US" dirty="0" err="1" smtClean="0"/>
              <a:t>Tevatron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4797152"/>
            <a:ext cx="507202" cy="659363"/>
          </a:xfrm>
          <a:prstGeom prst="rect">
            <a:avLst/>
          </a:prstGeom>
        </p:spPr>
      </p:pic>
      <p:sp>
        <p:nvSpPr>
          <p:cNvPr id="17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Inclusive SUSY Searches by 2013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0" y="4724400"/>
            <a:ext cx="133770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Compared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to 2009…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4292994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Tm="46013"/>
    </mc:Choice>
    <mc:Fallback>
      <mp:transition xmlns:mp="http://schemas.microsoft.com/office/mac/powerpoint/2008/main" spd="slow" advTm="46013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381000" y="-1524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Run-2: All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Hadronic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Searches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2400" y="762000"/>
            <a:ext cx="895096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Gluino</a:t>
            </a:r>
            <a:r>
              <a:rPr lang="en-GB" dirty="0" smtClean="0">
                <a:solidFill>
                  <a:srgbClr val="0000FF"/>
                </a:solidFill>
              </a:rPr>
              <a:t> searches with all </a:t>
            </a:r>
            <a:r>
              <a:rPr lang="en-GB" dirty="0" err="1" smtClean="0">
                <a:solidFill>
                  <a:srgbClr val="0000FF"/>
                </a:solidFill>
              </a:rPr>
              <a:t>hadronic</a:t>
            </a:r>
            <a:r>
              <a:rPr lang="en-GB" dirty="0" smtClean="0">
                <a:solidFill>
                  <a:srgbClr val="0000FF"/>
                </a:solidFill>
              </a:rPr>
              <a:t> final states, </a:t>
            </a:r>
            <a:r>
              <a:rPr lang="en-GB" dirty="0" err="1" smtClean="0">
                <a:solidFill>
                  <a:srgbClr val="0000FF"/>
                </a:solidFill>
              </a:rPr>
              <a:t>ie</a:t>
            </a:r>
            <a:r>
              <a:rPr lang="en-GB" dirty="0" smtClean="0">
                <a:solidFill>
                  <a:srgbClr val="0000FF"/>
                </a:solidFill>
              </a:rPr>
              <a:t> jets + Missing E</a:t>
            </a:r>
            <a:r>
              <a:rPr lang="en-GB" baseline="-25000" dirty="0" smtClean="0">
                <a:solidFill>
                  <a:srgbClr val="0000FF"/>
                </a:solidFill>
              </a:rPr>
              <a:t>T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Several</a:t>
            </a:r>
            <a:r>
              <a:rPr lang="en-GB" dirty="0" smtClean="0">
                <a:solidFill>
                  <a:srgbClr val="0000FF"/>
                </a:solidFill>
              </a:rPr>
              <a:t> different methods are used, with different background </a:t>
            </a:r>
            <a:r>
              <a:rPr lang="en-GB" dirty="0" err="1" smtClean="0">
                <a:solidFill>
                  <a:srgbClr val="0000FF"/>
                </a:solidFill>
              </a:rPr>
              <a:t>systematics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152400" y="6381690"/>
            <a:ext cx="8876699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Limits, with 2.3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only, are 200-400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better than the 8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ones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2" name="Espace réservé du contenu 3" descr="Screen Shot 2014-04-10 at 1.59.4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90600" y="1600200"/>
            <a:ext cx="1843679" cy="10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124200" y="1828800"/>
            <a:ext cx="3486226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Popular presentation of data: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</a:t>
            </a:r>
            <a:r>
              <a:rPr lang="en-GB" dirty="0" smtClean="0">
                <a:solidFill>
                  <a:srgbClr val="FF0000"/>
                </a:solidFill>
              </a:rPr>
              <a:t>Simplified </a:t>
            </a:r>
            <a:r>
              <a:rPr lang="en-GB" dirty="0" err="1" smtClean="0">
                <a:solidFill>
                  <a:srgbClr val="FF0000"/>
                </a:solidFill>
              </a:rPr>
              <a:t>ModelS</a:t>
            </a:r>
            <a:r>
              <a:rPr lang="en-GB" dirty="0" smtClean="0">
                <a:solidFill>
                  <a:srgbClr val="FF0000"/>
                </a:solidFill>
              </a:rPr>
              <a:t> (SMS)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" name="Image 13" descr="Screen Shot 2016-03-01 at 02.52.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1593850"/>
            <a:ext cx="1776268" cy="1149350"/>
          </a:xfrm>
          <a:prstGeom prst="rect">
            <a:avLst/>
          </a:prstGeom>
        </p:spPr>
      </p:pic>
      <p:pic>
        <p:nvPicPr>
          <p:cNvPr id="15" name="Image 14" descr="Screen Shot 2016-04-03 at 15.08.2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819400"/>
            <a:ext cx="3575789" cy="3429000"/>
          </a:xfrm>
          <a:prstGeom prst="rect">
            <a:avLst/>
          </a:prstGeom>
        </p:spPr>
      </p:pic>
      <p:pic>
        <p:nvPicPr>
          <p:cNvPr id="16" name="Image 15" descr="Screen Shot 2016-04-03 at 15.08.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184" y="2819400"/>
            <a:ext cx="3563816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1-11-07 at 4.07.3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838199"/>
            <a:ext cx="5943600" cy="5867401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152400" y="-152400"/>
            <a:ext cx="86868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What</a:t>
            </a:r>
            <a:r>
              <a:rPr kumimoji="0" lang="fr-FR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FR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is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really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needed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from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SUSY?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95471" y="1425714"/>
            <a:ext cx="2100129" cy="70788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N. </a:t>
            </a:r>
            <a:r>
              <a:rPr lang="en-GB" dirty="0" err="1" smtClean="0"/>
              <a:t>Arkani</a:t>
            </a:r>
            <a:r>
              <a:rPr lang="en-GB" dirty="0" smtClean="0"/>
              <a:t>-Ahmed</a:t>
            </a:r>
          </a:p>
          <a:p>
            <a:r>
              <a:rPr lang="en-GB" dirty="0" smtClean="0"/>
              <a:t>CERN Nov 2011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209800"/>
            <a:ext cx="2553967" cy="64633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/>
              <a:t>Papucci</a:t>
            </a:r>
            <a:r>
              <a:rPr lang="en-GB" sz="1800" dirty="0" smtClean="0"/>
              <a:t>, </a:t>
            </a:r>
            <a:r>
              <a:rPr lang="en-GB" sz="1800" dirty="0" err="1" smtClean="0"/>
              <a:t>Ruderman</a:t>
            </a:r>
            <a:r>
              <a:rPr lang="en-GB" sz="1800" dirty="0" smtClean="0"/>
              <a:t>, </a:t>
            </a:r>
          </a:p>
          <a:p>
            <a:r>
              <a:rPr lang="en-GB" sz="1800" dirty="0" err="1" smtClean="0"/>
              <a:t>Weiler</a:t>
            </a:r>
            <a:r>
              <a:rPr lang="en-GB" sz="1800" dirty="0" smtClean="0"/>
              <a:t> arXiv:1110.6926</a:t>
            </a:r>
            <a:endParaRPr lang="en-GB" sz="1800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2895600"/>
            <a:ext cx="2717911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LHC data end 2011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Stops &gt; 200-300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</a:rPr>
              <a:t>Gluino</a:t>
            </a:r>
            <a:r>
              <a:rPr lang="en-GB" dirty="0" smtClean="0">
                <a:solidFill>
                  <a:srgbClr val="0000FF"/>
                </a:solidFill>
              </a:rPr>
              <a:t> &gt; 600-800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4191000"/>
            <a:ext cx="3053164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Moving away from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constrained SUSY models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to ‘natural’ models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Natural SUSY survived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LHC so far, but we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are getting close to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push it to its limits!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6200" y="838200"/>
            <a:ext cx="28919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End 2011: Revision!</a:t>
            </a:r>
            <a:endParaRPr lang="en-GB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r>
              <a:rPr lang="en-GB" dirty="0" smtClean="0"/>
              <a:t>Stop Searches @ 8/13 </a:t>
            </a:r>
            <a:r>
              <a:rPr lang="en-GB" dirty="0" err="1" smtClean="0"/>
              <a:t>TeV</a:t>
            </a:r>
            <a:endParaRPr lang="en-GB" dirty="0"/>
          </a:p>
        </p:txBody>
      </p:sp>
      <p:pic>
        <p:nvPicPr>
          <p:cNvPr id="4" name="Espace réservé du contenu 3" descr="Screen Shot 2016-03-19 at 23.13.5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990600"/>
            <a:ext cx="2439967" cy="1485606"/>
          </a:xfrm>
        </p:spPr>
      </p:pic>
      <p:pic>
        <p:nvPicPr>
          <p:cNvPr id="5" name="Image 4" descr="Screen Shot 2016-03-19 at 23.13.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590800"/>
            <a:ext cx="4227266" cy="4038600"/>
          </a:xfrm>
          <a:prstGeom prst="rect">
            <a:avLst/>
          </a:prstGeom>
        </p:spPr>
      </p:pic>
      <p:pic>
        <p:nvPicPr>
          <p:cNvPr id="6" name="Image 5" descr="Screen Shot 2016-03-19 at 23.11.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2514600"/>
            <a:ext cx="4443046" cy="417732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343400" y="1447800"/>
            <a:ext cx="413368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13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analyses getting as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sensitive as the higher </a:t>
            </a:r>
            <a:r>
              <a:rPr lang="en-GB" dirty="0" err="1" smtClean="0">
                <a:solidFill>
                  <a:srgbClr val="FF0000"/>
                </a:solidFill>
              </a:rPr>
              <a:t>lumi</a:t>
            </a:r>
            <a:r>
              <a:rPr lang="en-GB" dirty="0" smtClean="0">
                <a:solidFill>
                  <a:srgbClr val="FF0000"/>
                </a:solidFill>
              </a:rPr>
              <a:t> 8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9144000" cy="904875"/>
          </a:xfrm>
        </p:spPr>
        <p:txBody>
          <a:bodyPr/>
          <a:lstStyle/>
          <a:p>
            <a:r>
              <a:rPr lang="en-GB" dirty="0" smtClean="0"/>
              <a:t>ATLAS </a:t>
            </a:r>
            <a:r>
              <a:rPr lang="en-GB" dirty="0" err="1" smtClean="0"/>
              <a:t>Gluino</a:t>
            </a:r>
            <a:r>
              <a:rPr lang="en-GB" dirty="0" smtClean="0"/>
              <a:t> and Stop Searches</a:t>
            </a:r>
            <a:endParaRPr lang="en-GB" dirty="0"/>
          </a:p>
        </p:txBody>
      </p:sp>
      <p:pic>
        <p:nvPicPr>
          <p:cNvPr id="4" name="Espace réservé du contenu 3" descr="Screen Shot 2016-06-20 at 15.16.4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0019" y="2057400"/>
            <a:ext cx="4473982" cy="3796602"/>
          </a:xfrm>
        </p:spPr>
      </p:pic>
      <p:pic>
        <p:nvPicPr>
          <p:cNvPr id="5" name="Espace réservé du contenu 3" descr="Screen Shot 2016-06-20 at 15.03.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4800" y="2057400"/>
            <a:ext cx="4134046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Phenomenological MSSM analysis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304800" y="838200"/>
            <a:ext cx="887043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mSUGRA</a:t>
            </a:r>
            <a:r>
              <a:rPr lang="en-GB" dirty="0" smtClean="0">
                <a:solidFill>
                  <a:srgbClr val="0000FF"/>
                </a:solidFill>
              </a:rPr>
              <a:t>/CMSSM too constraining? SMS don’t always fully cover signatures ?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 </a:t>
            </a:r>
            <a:r>
              <a:rPr lang="en-GB" dirty="0" smtClean="0">
                <a:solidFill>
                  <a:srgbClr val="FF0000"/>
                </a:solidFill>
              </a:rPr>
              <a:t>-&gt; the 19 parameter phenomenological MSSM (</a:t>
            </a:r>
            <a:r>
              <a:rPr lang="en-GB" dirty="0" err="1" smtClean="0">
                <a:solidFill>
                  <a:srgbClr val="FF0000"/>
                </a:solidFill>
              </a:rPr>
              <a:t>pMSSM</a:t>
            </a:r>
            <a:r>
              <a:rPr lang="en-GB" dirty="0" smtClean="0">
                <a:solidFill>
                  <a:srgbClr val="FF0000"/>
                </a:solidFill>
              </a:rPr>
              <a:t>) analyses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Image 4" descr="Screen Shot 2016-06-23 at 10.23.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726096"/>
            <a:ext cx="3962400" cy="1550504"/>
          </a:xfrm>
          <a:prstGeom prst="rect">
            <a:avLst/>
          </a:prstGeom>
        </p:spPr>
      </p:pic>
      <p:pic>
        <p:nvPicPr>
          <p:cNvPr id="6" name="Image 5" descr="Screen Shot 2016-06-23 at 10.23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8800"/>
            <a:ext cx="4953000" cy="145519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743200" y="1524000"/>
            <a:ext cx="177724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arXiv:1606.03577</a:t>
            </a:r>
            <a:endParaRPr lang="en-GB" sz="1600" dirty="0"/>
          </a:p>
        </p:txBody>
      </p:sp>
      <p:pic>
        <p:nvPicPr>
          <p:cNvPr id="10" name="Image 9" descr="Screen Shot 2016-06-23 at 10.36.5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52800"/>
            <a:ext cx="2546425" cy="2368550"/>
          </a:xfrm>
          <a:prstGeom prst="rect">
            <a:avLst/>
          </a:prstGeom>
        </p:spPr>
      </p:pic>
      <p:pic>
        <p:nvPicPr>
          <p:cNvPr id="11" name="Image 10" descr="Screen Shot 2016-06-23 at 10.37.2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1" y="3352800"/>
            <a:ext cx="2438400" cy="2355586"/>
          </a:xfrm>
          <a:prstGeom prst="rect">
            <a:avLst/>
          </a:prstGeom>
        </p:spPr>
      </p:pic>
      <p:pic>
        <p:nvPicPr>
          <p:cNvPr id="12" name="Image 11" descr="Screen Shot 2016-06-23 at 10.37.4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800" y="3352800"/>
            <a:ext cx="2447239" cy="23622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0" y="5791200"/>
            <a:ext cx="921277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10</a:t>
            </a:r>
            <a:r>
              <a:rPr lang="en-GB" baseline="30000" dirty="0" smtClean="0">
                <a:solidFill>
                  <a:srgbClr val="0000FF"/>
                </a:solidFill>
              </a:rPr>
              <a:t>8</a:t>
            </a:r>
            <a:r>
              <a:rPr lang="en-GB" dirty="0" smtClean="0">
                <a:solidFill>
                  <a:srgbClr val="0000FF"/>
                </a:solidFill>
              </a:rPr>
              <a:t> points sampled: one gets softer limits on the </a:t>
            </a:r>
            <a:r>
              <a:rPr lang="en-GB" dirty="0" err="1" smtClean="0">
                <a:solidFill>
                  <a:srgbClr val="0000FF"/>
                </a:solidFill>
              </a:rPr>
              <a:t>sparticles</a:t>
            </a:r>
            <a:r>
              <a:rPr lang="en-GB" dirty="0" smtClean="0">
                <a:solidFill>
                  <a:srgbClr val="0000FF"/>
                </a:solidFill>
              </a:rPr>
              <a:t> masses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Gluinos</a:t>
            </a:r>
            <a:r>
              <a:rPr lang="en-GB" dirty="0" smtClean="0">
                <a:solidFill>
                  <a:srgbClr val="FF0000"/>
                </a:solidFill>
              </a:rPr>
              <a:t> &gt; 500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, stops &gt; 250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-&gt; there is still low mass phase space left!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09600" y="3962400"/>
            <a:ext cx="90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</a:rPr>
              <a:t>gluinos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581400" y="3962400"/>
            <a:ext cx="9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</a:rPr>
              <a:t>squarks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553200" y="3962400"/>
            <a:ext cx="617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stop</a:t>
            </a:r>
            <a:endParaRPr lang="en-GB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839200" cy="904875"/>
          </a:xfrm>
        </p:spPr>
        <p:txBody>
          <a:bodyPr/>
          <a:lstStyle/>
          <a:p>
            <a:r>
              <a:rPr lang="en-GB" dirty="0" smtClean="0"/>
              <a:t>Search in the </a:t>
            </a:r>
            <a:r>
              <a:rPr lang="en-GB" dirty="0" err="1" smtClean="0"/>
              <a:t>Z+Jets+MET</a:t>
            </a:r>
            <a:r>
              <a:rPr lang="en-GB" dirty="0" smtClean="0"/>
              <a:t> Channel</a:t>
            </a:r>
            <a:endParaRPr lang="en-GB" dirty="0"/>
          </a:p>
        </p:txBody>
      </p:sp>
      <p:pic>
        <p:nvPicPr>
          <p:cNvPr id="4" name="Image 3" descr="Screen Shot 2016-02-26 at 16.47.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852" y="1064231"/>
            <a:ext cx="8466948" cy="571756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705600" y="762000"/>
            <a:ext cx="2283798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ATLAS-CONF-2015-082</a:t>
            </a:r>
            <a:endParaRPr lang="en-GB" sz="1600" dirty="0"/>
          </a:p>
        </p:txBody>
      </p:sp>
      <p:sp>
        <p:nvSpPr>
          <p:cNvPr id="6" name="ZoneTexte 5"/>
          <p:cNvSpPr txBox="1"/>
          <p:nvPr/>
        </p:nvSpPr>
        <p:spPr>
          <a:xfrm>
            <a:off x="304800" y="1123890"/>
            <a:ext cx="701120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 for </a:t>
            </a:r>
            <a:r>
              <a:rPr lang="en-GB" dirty="0" err="1" smtClean="0">
                <a:solidFill>
                  <a:srgbClr val="0000FF"/>
                </a:solidFill>
              </a:rPr>
              <a:t>gluino</a:t>
            </a:r>
            <a:r>
              <a:rPr lang="en-GB" dirty="0" smtClean="0">
                <a:solidFill>
                  <a:srgbClr val="0000FF"/>
                </a:solidFill>
              </a:rPr>
              <a:t> or </a:t>
            </a:r>
            <a:r>
              <a:rPr lang="en-GB" dirty="0" err="1" smtClean="0">
                <a:solidFill>
                  <a:srgbClr val="0000FF"/>
                </a:solidFill>
              </a:rPr>
              <a:t>squark</a:t>
            </a:r>
            <a:r>
              <a:rPr lang="en-GB" dirty="0" smtClean="0">
                <a:solidFill>
                  <a:srgbClr val="0000FF"/>
                </a:solidFill>
              </a:rPr>
              <a:t> production with Z in decay chain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28600" y="3733800"/>
            <a:ext cx="5206198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In</a:t>
            </a:r>
            <a:r>
              <a:rPr lang="en-GB" dirty="0" smtClean="0">
                <a:solidFill>
                  <a:srgbClr val="0000FF"/>
                </a:solidFill>
              </a:rPr>
              <a:t> Run-1 ATLAS observed an excess in this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channel: </a:t>
            </a:r>
            <a:r>
              <a:rPr lang="en-GB" dirty="0" smtClean="0">
                <a:solidFill>
                  <a:srgbClr val="FF0000"/>
                </a:solidFill>
              </a:rPr>
              <a:t>3 (1.7) </a:t>
            </a:r>
            <a:r>
              <a:rPr lang="en-GB" dirty="0" err="1" smtClean="0">
                <a:solidFill>
                  <a:srgbClr val="0000FF"/>
                </a:solidFill>
              </a:rPr>
              <a:t>σ</a:t>
            </a:r>
            <a:r>
              <a:rPr lang="en-GB" dirty="0" smtClean="0">
                <a:solidFill>
                  <a:srgbClr val="0000FF"/>
                </a:solidFill>
              </a:rPr>
              <a:t> excess in </a:t>
            </a:r>
            <a:r>
              <a:rPr lang="en-GB" dirty="0" err="1" smtClean="0">
                <a:solidFill>
                  <a:srgbClr val="FF0000"/>
                </a:solidFill>
              </a:rPr>
              <a:t>ee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dirty="0" err="1" smtClean="0">
                <a:solidFill>
                  <a:srgbClr val="FF0000"/>
                </a:solidFill>
              </a:rPr>
              <a:t>μμ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r>
              <a:rPr lang="en-GB" dirty="0" smtClean="0">
                <a:solidFill>
                  <a:srgbClr val="0000FF"/>
                </a:solidFill>
              </a:rPr>
              <a:t>channel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Not</a:t>
            </a:r>
            <a:r>
              <a:rPr lang="en-GB" dirty="0" smtClean="0">
                <a:solidFill>
                  <a:srgbClr val="0000FF"/>
                </a:solidFill>
              </a:rPr>
              <a:t> observed in CMS in Run-1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Reproduce the Run-1 analysis: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6-02-26 at 16.47.5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838200"/>
            <a:ext cx="8471090" cy="5943600"/>
          </a:xfrm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839200" cy="904875"/>
          </a:xfrm>
        </p:spPr>
        <p:txBody>
          <a:bodyPr/>
          <a:lstStyle/>
          <a:p>
            <a:r>
              <a:rPr lang="en-GB" dirty="0" smtClean="0"/>
              <a:t>Search in the </a:t>
            </a:r>
            <a:r>
              <a:rPr lang="en-GB" dirty="0" err="1" smtClean="0"/>
              <a:t>Z+Jets+MET</a:t>
            </a:r>
            <a:r>
              <a:rPr lang="en-GB" dirty="0" smtClean="0"/>
              <a:t> Channel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257800" y="3581400"/>
            <a:ext cx="3276600" cy="990600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334000" y="4572000"/>
            <a:ext cx="3124200" cy="381000"/>
          </a:xfrm>
          <a:prstGeom prst="rect">
            <a:avLst/>
          </a:prstGeom>
          <a:noFill/>
          <a:ln w="476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6-02-26 at 17.40.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00200"/>
            <a:ext cx="8305800" cy="4754421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/>
        </p:nvSpPr>
        <p:spPr bwMode="auto">
          <a:xfrm>
            <a:off x="381000" y="-1524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Opposite Sign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Dilepton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Analysis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6200" y="838200"/>
            <a:ext cx="8987281" cy="7078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CMS had “it’s own” mild excess in the run-1 </a:t>
            </a:r>
            <a:r>
              <a:rPr lang="en-GB" dirty="0" err="1" smtClean="0">
                <a:solidFill>
                  <a:srgbClr val="0000FF"/>
                </a:solidFill>
              </a:rPr>
              <a:t>dilepton</a:t>
            </a:r>
            <a:r>
              <a:rPr lang="en-GB" dirty="0" smtClean="0">
                <a:solidFill>
                  <a:srgbClr val="0000FF"/>
                </a:solidFill>
              </a:rPr>
              <a:t> analysis but in the region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below the Z peak at 8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. The excess was </a:t>
            </a:r>
            <a:r>
              <a:rPr lang="en-GB" dirty="0" smtClean="0">
                <a:solidFill>
                  <a:srgbClr val="FF0000"/>
                </a:solidFill>
              </a:rPr>
              <a:t>3.4σ</a:t>
            </a:r>
            <a:r>
              <a:rPr lang="en-GB" dirty="0" smtClean="0">
                <a:solidFill>
                  <a:srgbClr val="0000FF"/>
                </a:solidFill>
              </a:rPr>
              <a:t> 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1066800" y="3048000"/>
            <a:ext cx="685800" cy="609600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736461" y="6400800"/>
            <a:ext cx="5354476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2015 data does not confirm this excess…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5181600" y="3048000"/>
            <a:ext cx="914400" cy="685800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382000" cy="904875"/>
          </a:xfrm>
        </p:spPr>
        <p:txBody>
          <a:bodyPr/>
          <a:lstStyle/>
          <a:p>
            <a:r>
              <a:rPr lang="en-GB" dirty="0" smtClean="0"/>
              <a:t>Many other searches for SUSY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105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/>
          <a:lstStyle/>
          <a:p>
            <a:r>
              <a:rPr lang="en-GB" sz="2400" dirty="0" smtClean="0">
                <a:solidFill>
                  <a:srgbClr val="0000FF"/>
                </a:solidFill>
              </a:rPr>
              <a:t>Searches with many jets (8 or more)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Searches with hard photons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Searches for </a:t>
            </a:r>
            <a:r>
              <a:rPr lang="en-GB" sz="2400" dirty="0" err="1" smtClean="0">
                <a:solidFill>
                  <a:srgbClr val="0000FF"/>
                </a:solidFill>
              </a:rPr>
              <a:t>electorweakinos</a:t>
            </a:r>
            <a:r>
              <a:rPr lang="en-GB" sz="2400" dirty="0" smtClean="0">
                <a:solidFill>
                  <a:srgbClr val="0000FF"/>
                </a:solidFill>
              </a:rPr>
              <a:t> in multi-lepton final states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Searches fort </a:t>
            </a:r>
            <a:r>
              <a:rPr lang="en-GB" sz="2400" dirty="0" err="1" smtClean="0">
                <a:solidFill>
                  <a:srgbClr val="0000FF"/>
                </a:solidFill>
              </a:rPr>
              <a:t>sbottoms</a:t>
            </a:r>
            <a:r>
              <a:rPr lang="en-GB" sz="2400" dirty="0" smtClean="0">
                <a:solidFill>
                  <a:srgbClr val="0000FF"/>
                </a:solidFill>
              </a:rPr>
              <a:t> and </a:t>
            </a:r>
            <a:r>
              <a:rPr lang="en-GB" sz="2400" dirty="0" err="1" smtClean="0">
                <a:solidFill>
                  <a:srgbClr val="0000FF"/>
                </a:solidFill>
              </a:rPr>
              <a:t>staus</a:t>
            </a:r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Specific analyses for compressed spectra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RPV analyses without missing E</a:t>
            </a:r>
            <a:r>
              <a:rPr lang="en-GB" sz="2400" baseline="-25000" dirty="0" smtClean="0">
                <a:solidFill>
                  <a:srgbClr val="0000FF"/>
                </a:solidFill>
              </a:rPr>
              <a:t>T</a:t>
            </a:r>
            <a:r>
              <a:rPr lang="en-GB" sz="2400" dirty="0" smtClean="0">
                <a:solidFill>
                  <a:srgbClr val="0000FF"/>
                </a:solidFill>
              </a:rPr>
              <a:t> requirement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VBF production of </a:t>
            </a:r>
            <a:r>
              <a:rPr lang="en-GB" sz="2400" dirty="0" err="1" smtClean="0">
                <a:solidFill>
                  <a:srgbClr val="0000FF"/>
                </a:solidFill>
              </a:rPr>
              <a:t>sparticles</a:t>
            </a:r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SUSY with long lived particles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…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     </a:t>
            </a:r>
            <a:r>
              <a:rPr lang="en-GB" sz="2800" dirty="0" smtClean="0">
                <a:solidFill>
                  <a:srgbClr val="FF0000"/>
                </a:solidFill>
              </a:rPr>
              <a:t>-&gt; So far no outstanding surviving signal!!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sz="4200" dirty="0" err="1" smtClean="0"/>
              <a:t>Supergravity</a:t>
            </a:r>
            <a:endParaRPr lang="en-GB" sz="4200" dirty="0"/>
          </a:p>
        </p:txBody>
      </p:sp>
      <p:pic>
        <p:nvPicPr>
          <p:cNvPr id="4" name="Espace réservé du contenu 3" descr="Screen Shot 2016-06-19 at 12.52.0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838200"/>
            <a:ext cx="4127162" cy="5726214"/>
          </a:xfrm>
        </p:spPr>
      </p:pic>
      <p:pic>
        <p:nvPicPr>
          <p:cNvPr id="6" name="Image 5" descr="Screen Shot 2016-06-19 at 12.52.5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33600"/>
            <a:ext cx="3276600" cy="1823499"/>
          </a:xfrm>
          <a:prstGeom prst="rect">
            <a:avLst/>
          </a:prstGeom>
        </p:spPr>
      </p:pic>
      <p:pic>
        <p:nvPicPr>
          <p:cNvPr id="7" name="Image 6" descr="Screen Shot 2016-06-19 at 12.53.3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294684"/>
            <a:ext cx="3290631" cy="164891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495019" y="838200"/>
            <a:ext cx="304878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1978: Scientific American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4267200" y="1295400"/>
            <a:ext cx="497576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Gravity, </a:t>
            </a:r>
            <a:r>
              <a:rPr lang="en-GB" dirty="0" err="1" smtClean="0">
                <a:solidFill>
                  <a:srgbClr val="0000FF"/>
                </a:solidFill>
              </a:rPr>
              <a:t>supersymmetry</a:t>
            </a:r>
            <a:r>
              <a:rPr lang="en-GB" dirty="0" smtClean="0">
                <a:solidFill>
                  <a:srgbClr val="0000FF"/>
                </a:solidFill>
              </a:rPr>
              <a:t>, local symmetries,</a:t>
            </a:r>
          </a:p>
          <a:p>
            <a:r>
              <a:rPr lang="en-GB" dirty="0" err="1" smtClean="0">
                <a:solidFill>
                  <a:srgbClr val="0000FF"/>
                </a:solidFill>
              </a:rPr>
              <a:t>superspace</a:t>
            </a:r>
            <a:r>
              <a:rPr lang="en-GB" dirty="0" smtClean="0">
                <a:solidFill>
                  <a:srgbClr val="0000FF"/>
                </a:solidFill>
              </a:rPr>
              <a:t>, </a:t>
            </a:r>
            <a:r>
              <a:rPr lang="en-GB" dirty="0" err="1" smtClean="0">
                <a:solidFill>
                  <a:srgbClr val="0000FF"/>
                </a:solidFill>
              </a:rPr>
              <a:t>gravitinos</a:t>
            </a:r>
            <a:r>
              <a:rPr lang="en-GB" dirty="0" smtClean="0">
                <a:solidFill>
                  <a:srgbClr val="0000FF"/>
                </a:solidFill>
              </a:rPr>
              <a:t>…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114800" y="6305490"/>
            <a:ext cx="502535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Current price for this SA issue = 7.99 USD!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848600" y="4495800"/>
            <a:ext cx="1340970" cy="120032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Spin 3/2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particle.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Yet to be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discovered!</a:t>
            </a:r>
            <a:endParaRPr lang="en-GB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9F1E2B4-2F73-334D-90B9-9A0CB1C567F5}" type="slidenum">
              <a:rPr lang="fr-CH"/>
              <a:pPr/>
              <a:t>39</a:t>
            </a:fld>
            <a:r>
              <a:rPr lang="fr-CH"/>
              <a:t> </a:t>
            </a:r>
            <a:endParaRPr lang="fr-FR"/>
          </a:p>
        </p:txBody>
      </p:sp>
      <p:sp>
        <p:nvSpPr>
          <p:cNvPr id="10240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34046" cy="6858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Long Lived Particles </a:t>
            </a:r>
          </a:p>
        </p:txBody>
      </p:sp>
      <p:sp>
        <p:nvSpPr>
          <p:cNvPr id="10240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4648200" cy="5486400"/>
          </a:xfrm>
          <a:solidFill>
            <a:srgbClr val="FFFF66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400" dirty="0"/>
              <a:t>      </a:t>
            </a:r>
            <a:r>
              <a:rPr lang="en-US" dirty="0" smtClean="0">
                <a:solidFill>
                  <a:schemeClr val="tx2"/>
                </a:solidFill>
              </a:rPr>
              <a:t>    </a:t>
            </a:r>
            <a:r>
              <a:rPr lang="en-US" sz="2200" dirty="0">
                <a:solidFill>
                  <a:srgbClr val="FF0000"/>
                </a:solidFill>
                <a:latin typeface="Arial" charset="0"/>
              </a:rPr>
              <a:t>Split </a:t>
            </a:r>
            <a:r>
              <a:rPr lang="en-US" sz="2200" dirty="0" err="1">
                <a:solidFill>
                  <a:srgbClr val="FF0000"/>
                </a:solidFill>
                <a:latin typeface="Arial" charset="0"/>
              </a:rPr>
              <a:t>Supersymmetry</a:t>
            </a:r>
            <a:endParaRPr lang="en-US" sz="2200" dirty="0" smtClean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The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only light particles are the </a:t>
            </a:r>
            <a:r>
              <a:rPr lang="en-US" sz="1800" dirty="0">
                <a:solidFill>
                  <a:srgbClr val="006600"/>
                </a:solidFill>
                <a:latin typeface="Arial" charset="0"/>
              </a:rPr>
              <a:t>Higgs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and the </a:t>
            </a:r>
            <a:r>
              <a:rPr lang="en-US" sz="1800" dirty="0" err="1">
                <a:solidFill>
                  <a:srgbClr val="006600"/>
                </a:solidFill>
                <a:latin typeface="Arial" charset="0"/>
              </a:rPr>
              <a:t>gauginos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-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Gluino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can live long: sec, min, years!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- </a:t>
            </a:r>
            <a:r>
              <a:rPr lang="en-US" sz="1800" dirty="0">
                <a:solidFill>
                  <a:srgbClr val="CC0000"/>
                </a:solidFill>
                <a:latin typeface="Arial" charset="0"/>
              </a:rPr>
              <a:t>R-</a:t>
            </a:r>
            <a:r>
              <a:rPr lang="en-US" sz="1800" dirty="0" err="1">
                <a:solidFill>
                  <a:srgbClr val="CC0000"/>
                </a:solidFill>
                <a:latin typeface="Arial" charset="0"/>
              </a:rPr>
              <a:t>hadron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formation (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eg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: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gluino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+ gluon): slow, heavy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particles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</a:t>
            </a:r>
            <a:r>
              <a:rPr lang="en-US" sz="1800" dirty="0" err="1" smtClean="0">
                <a:solidFill>
                  <a:schemeClr val="tx2"/>
                </a:solidFill>
                <a:latin typeface="Arial" charset="0"/>
              </a:rPr>
              <a:t>Gravitino</a:t>
            </a:r>
            <a:r>
              <a:rPr lang="en-US" sz="18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1800" dirty="0">
                <a:solidFill>
                  <a:schemeClr val="tx2"/>
                </a:solidFill>
                <a:latin typeface="Arial" charset="0"/>
              </a:rPr>
              <a:t>Dark Matter and GMSB 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In some models/phase space the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gravitino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is the LSP</a:t>
            </a:r>
          </a:p>
          <a:p>
            <a:pPr>
              <a:lnSpc>
                <a:spcPct val="90000"/>
              </a:lnSpc>
            </a:pPr>
            <a:r>
              <a:rPr lang="en-US" sz="1800" dirty="0" err="1">
                <a:solidFill>
                  <a:srgbClr val="000099"/>
                </a:solidFill>
                <a:latin typeface="Arial" charset="0"/>
                <a:sym typeface="Symbol" charset="2"/>
              </a:rPr>
              <a:t></a:t>
            </a:r>
            <a:r>
              <a:rPr lang="en-US" sz="1800" dirty="0">
                <a:solidFill>
                  <a:srgbClr val="000099"/>
                </a:solidFill>
                <a:latin typeface="Arial" charset="0"/>
                <a:sym typeface="Symbol" charset="2"/>
              </a:rPr>
              <a:t>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NLSP (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neutralino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,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stau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lepton) can live ‘long’</a:t>
            </a:r>
          </a:p>
          <a:p>
            <a:pPr>
              <a:lnSpc>
                <a:spcPct val="90000"/>
              </a:lnSpc>
            </a:pPr>
            <a:r>
              <a:rPr lang="en-US" sz="1800" dirty="0" err="1">
                <a:solidFill>
                  <a:srgbClr val="000099"/>
                </a:solidFill>
                <a:latin typeface="Arial" charset="0"/>
                <a:sym typeface="Symbol" charset="2"/>
              </a:rPr>
              <a:t></a:t>
            </a:r>
            <a:r>
              <a:rPr lang="en-US" sz="1800" dirty="0">
                <a:solidFill>
                  <a:srgbClr val="000099"/>
                </a:solidFill>
                <a:latin typeface="Arial" charset="0"/>
                <a:sym typeface="Symbol" charset="2"/>
              </a:rPr>
              <a:t> non-pointing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  <a:sym typeface="Symbol" charset="2"/>
              </a:rPr>
              <a:t>photons</a:t>
            </a:r>
          </a:p>
          <a:p>
            <a:pPr>
              <a:lnSpc>
                <a:spcPct val="90000"/>
              </a:lnSpc>
            </a:pPr>
            <a:endParaRPr lang="en-US" sz="1800" dirty="0" smtClean="0">
              <a:solidFill>
                <a:srgbClr val="000099"/>
              </a:solidFill>
              <a:latin typeface="Arial" charset="0"/>
              <a:sym typeface="Symbol" charset="2"/>
            </a:endParaRP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chemeClr val="tx2"/>
                </a:solidFill>
                <a:latin typeface="Arial" charset="0"/>
              </a:rPr>
              <a:t>        Hidden Valley modes!…</a:t>
            </a: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 Plethora of possibilities for long lived neutrals</a:t>
            </a: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chemeClr val="tx2"/>
                </a:solidFill>
                <a:latin typeface="Arial" charset="0"/>
              </a:rPr>
              <a:t> </a:t>
            </a:r>
            <a:endParaRPr lang="en-US" sz="1800" dirty="0">
              <a:solidFill>
                <a:srgbClr val="000099"/>
              </a:solidFill>
              <a:latin typeface="Arial" charset="0"/>
              <a:sym typeface="Symbol" charset="2"/>
            </a:endParaRPr>
          </a:p>
        </p:txBody>
      </p:sp>
      <p:pic>
        <p:nvPicPr>
          <p:cNvPr id="102406" name="Picture 6" descr="cms"/>
          <p:cNvPicPr>
            <a:picLocks noChangeAspect="1" noChangeArrowheads="1"/>
          </p:cNvPicPr>
          <p:nvPr/>
        </p:nvPicPr>
        <p:blipFill>
          <a:blip r:embed="rId3"/>
          <a:srcRect l="18274" r="21255"/>
          <a:stretch>
            <a:fillRect/>
          </a:stretch>
        </p:blipFill>
        <p:spPr bwMode="auto">
          <a:xfrm>
            <a:off x="5486401" y="3581400"/>
            <a:ext cx="234754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304800" y="6350913"/>
            <a:ext cx="4327089" cy="430887"/>
          </a:xfrm>
          <a:prstGeom prst="rect">
            <a:avLst/>
          </a:prstGeom>
          <a:solidFill>
            <a:srgbClr val="FFFF99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ym typeface="Symbol" charset="2"/>
              </a:rPr>
              <a:t></a:t>
            </a:r>
            <a:r>
              <a:rPr lang="en-US" sz="2200" dirty="0" err="1" smtClean="0">
                <a:latin typeface="Arial" charset="0"/>
              </a:rPr>
              <a:t>Challenges</a:t>
            </a: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>
                <a:latin typeface="Arial" charset="0"/>
              </a:rPr>
              <a:t>to the experiments!</a:t>
            </a: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4876800" y="5867400"/>
            <a:ext cx="4195999" cy="892552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700" dirty="0" err="1">
                <a:latin typeface="Arial" charset="0"/>
              </a:rPr>
              <a:t>Sparticles</a:t>
            </a:r>
            <a:r>
              <a:rPr lang="en-US" sz="1700" dirty="0">
                <a:latin typeface="Arial" charset="0"/>
              </a:rPr>
              <a:t> stopped in the detector</a:t>
            </a:r>
            <a:r>
              <a:rPr lang="en-US" sz="1700" dirty="0" smtClean="0">
                <a:latin typeface="Arial" charset="0"/>
              </a:rPr>
              <a:t>, walls </a:t>
            </a:r>
            <a:endParaRPr lang="en-US" sz="1700" dirty="0">
              <a:latin typeface="Arial" charset="0"/>
            </a:endParaRPr>
          </a:p>
          <a:p>
            <a:r>
              <a:rPr lang="en-US" sz="1700" dirty="0">
                <a:latin typeface="Arial" charset="0"/>
              </a:rPr>
              <a:t>of the cavern, or dense ‘stopper’ detector. </a:t>
            </a:r>
          </a:p>
          <a:p>
            <a:r>
              <a:rPr lang="en-US" sz="1700" dirty="0">
                <a:latin typeface="Arial" charset="0"/>
              </a:rPr>
              <a:t>They  decay after hours---months… </a:t>
            </a:r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 flipH="1">
            <a:off x="6471138" y="5029200"/>
            <a:ext cx="281354" cy="228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410" name="Line 10"/>
          <p:cNvSpPr>
            <a:spLocks noChangeShapeType="1"/>
          </p:cNvSpPr>
          <p:nvPr/>
        </p:nvSpPr>
        <p:spPr bwMode="auto">
          <a:xfrm flipH="1" flipV="1">
            <a:off x="5838092" y="4724400"/>
            <a:ext cx="914400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4768361" y="550863"/>
            <a:ext cx="184666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Text Box 13"/>
          <p:cNvSpPr txBox="1">
            <a:spLocks noChangeArrowheads="1"/>
          </p:cNvSpPr>
          <p:nvPr/>
        </p:nvSpPr>
        <p:spPr bwMode="auto">
          <a:xfrm>
            <a:off x="4953000" y="3276600"/>
            <a:ext cx="4052499" cy="52322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EG: K</a:t>
            </a:r>
            <a:r>
              <a:rPr lang="en-US" sz="1400" dirty="0">
                <a:solidFill>
                  <a:schemeClr val="tx2"/>
                </a:solidFill>
              </a:rPr>
              <a:t>. </a:t>
            </a:r>
            <a:r>
              <a:rPr lang="en-US" sz="1400" dirty="0" err="1">
                <a:solidFill>
                  <a:schemeClr val="tx2"/>
                </a:solidFill>
              </a:rPr>
              <a:t>Hamaguchi,M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 smtClean="0">
                <a:solidFill>
                  <a:schemeClr val="tx2"/>
                </a:solidFill>
              </a:rPr>
              <a:t>Nojiri</a:t>
            </a:r>
            <a:r>
              <a:rPr lang="en-US" sz="1400" dirty="0" err="1">
                <a:solidFill>
                  <a:schemeClr val="tx2"/>
                </a:solidFill>
              </a:rPr>
              <a:t>,ADR</a:t>
            </a:r>
            <a:r>
              <a:rPr lang="en-US" sz="1400" dirty="0">
                <a:solidFill>
                  <a:schemeClr val="tx2"/>
                </a:solidFill>
              </a:rPr>
              <a:t> hep-ph/0612060</a:t>
            </a:r>
          </a:p>
          <a:p>
            <a:r>
              <a:rPr lang="en-US" sz="1400" dirty="0">
                <a:solidFill>
                  <a:schemeClr val="tx2"/>
                </a:solidFill>
              </a:rPr>
              <a:t>ADR, J. Ellis et al. </a:t>
            </a:r>
            <a:r>
              <a:rPr lang="en-US" sz="1400" dirty="0">
                <a:solidFill>
                  <a:schemeClr val="tx1"/>
                </a:solidFill>
              </a:rPr>
              <a:t>hep-ph/0508198</a:t>
            </a:r>
            <a:r>
              <a:rPr lang="en-US" sz="1400" dirty="0"/>
              <a:t> </a:t>
            </a:r>
          </a:p>
        </p:txBody>
      </p:sp>
      <p:pic>
        <p:nvPicPr>
          <p:cNvPr id="14" name="Espace réservé du contenu 5" descr="Screen shot 2011-07-21 at 10.55.53 P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16689" y="1066800"/>
            <a:ext cx="4627312" cy="1828800"/>
          </a:xfrm>
        </p:spPr>
      </p:pic>
      <p:pic>
        <p:nvPicPr>
          <p:cNvPr id="13" name="Image 12" descr="Screen Shot 2015-08-24 at 22.40.1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4846" y="914400"/>
            <a:ext cx="2769154" cy="22733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6-06-22 at 17.40.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581400"/>
            <a:ext cx="3258320" cy="3124200"/>
          </a:xfrm>
          <a:prstGeom prst="rect">
            <a:avLst/>
          </a:prstGeom>
        </p:spPr>
      </p:pic>
      <p:pic>
        <p:nvPicPr>
          <p:cNvPr id="3" name="Image 2" descr="Screen Shot 2016-06-22 at 18.14.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44" y="3733800"/>
            <a:ext cx="4049456" cy="2932642"/>
          </a:xfrm>
          <a:prstGeom prst="rect">
            <a:avLst/>
          </a:prstGeom>
        </p:spPr>
      </p:pic>
      <p:pic>
        <p:nvPicPr>
          <p:cNvPr id="4" name="Image 3" descr="Screen Shot 2016-06-22 at 18.16.3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14400"/>
            <a:ext cx="5251450" cy="276084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62000" y="762000"/>
            <a:ext cx="197632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arXiv:1501.05603</a:t>
            </a:r>
            <a:endParaRPr lang="en-GB" sz="18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28600" y="0"/>
            <a:ext cx="863404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  Long Lived Particles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10201" y="990601"/>
            <a:ext cx="3733800" cy="224676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Heavy</a:t>
            </a:r>
            <a:r>
              <a:rPr lang="en-GB" dirty="0" smtClean="0">
                <a:solidFill>
                  <a:srgbClr val="0000FF"/>
                </a:solidFill>
              </a:rPr>
              <a:t> stable charged particles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with de/</a:t>
            </a:r>
            <a:r>
              <a:rPr lang="en-GB" dirty="0" err="1" smtClean="0">
                <a:solidFill>
                  <a:srgbClr val="0000FF"/>
                </a:solidFill>
              </a:rPr>
              <a:t>dx</a:t>
            </a:r>
            <a:r>
              <a:rPr lang="en-GB" dirty="0" smtClean="0">
                <a:solidFill>
                  <a:srgbClr val="0000FF"/>
                </a:solidFill>
              </a:rPr>
              <a:t> measurements, or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stop-and-decay asynchronous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with the pp collisions.</a:t>
            </a:r>
          </a:p>
          <a:p>
            <a:r>
              <a:rPr lang="en-GB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Special</a:t>
            </a:r>
            <a:r>
              <a:rPr lang="en-GB" dirty="0" smtClean="0">
                <a:solidFill>
                  <a:srgbClr val="FF0000"/>
                </a:solidFill>
              </a:rPr>
              <a:t> runs with detector  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active and no-pp collisions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have been taken for that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endParaRPr lang="en-GB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1600200" y="3657600"/>
            <a:ext cx="119546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Mass reach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286000" y="1066800"/>
            <a:ext cx="131418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Cross  reach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00800" y="3429000"/>
            <a:ext cx="234471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Gluino</a:t>
            </a:r>
            <a:r>
              <a:rPr lang="en-GB" dirty="0" smtClean="0">
                <a:solidFill>
                  <a:srgbClr val="0000FF"/>
                </a:solidFill>
              </a:rPr>
              <a:t> &gt; 1580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167678" y="4800600"/>
            <a:ext cx="197632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arXiv:1606.05129</a:t>
            </a:r>
            <a:endParaRPr lang="en-GB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Summary of SUSY Searches (2016)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6-06-10 at 22.12.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762000"/>
            <a:ext cx="8340337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013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01382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3" name="Picture 5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4" name="Rectangle 6"/>
          <p:cNvSpPr>
            <a:spLocks noChangeArrowheads="1"/>
          </p:cNvSpPr>
          <p:nvPr/>
        </p:nvSpPr>
        <p:spPr bwMode="auto">
          <a:xfrm>
            <a:off x="1055077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/>
              <a:t> </a:t>
            </a:r>
            <a:r>
              <a:rPr lang="en-US" sz="4000" b="1" dirty="0">
                <a:solidFill>
                  <a:srgbClr val="0000FF"/>
                </a:solidFill>
                <a:latin typeface="Arial" charset="0"/>
              </a:rPr>
              <a:t>Extra Space Dimensions</a:t>
            </a:r>
          </a:p>
        </p:txBody>
      </p:sp>
      <p:pic>
        <p:nvPicPr>
          <p:cNvPr id="2853896" name="Picture 8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677" y="3105150"/>
            <a:ext cx="2782766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53898" name="Text Box 10"/>
          <p:cNvSpPr txBox="1">
            <a:spLocks noChangeArrowheads="1"/>
          </p:cNvSpPr>
          <p:nvPr/>
        </p:nvSpPr>
        <p:spPr bwMode="auto">
          <a:xfrm>
            <a:off x="457200" y="5943600"/>
            <a:ext cx="5744331" cy="461665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  <a:latin typeface="Arial" charset="0"/>
              </a:rPr>
              <a:t>The </a:t>
            </a:r>
            <a:r>
              <a:rPr lang="en-US" sz="2400" dirty="0" smtClean="0">
                <a:solidFill>
                  <a:srgbClr val="CC0000"/>
                </a:solidFill>
                <a:latin typeface="Arial" charset="0"/>
              </a:rPr>
              <a:t>Gravitational </a:t>
            </a:r>
            <a:r>
              <a:rPr lang="en-US" sz="2400" dirty="0">
                <a:solidFill>
                  <a:srgbClr val="CC0000"/>
                </a:solidFill>
                <a:latin typeface="Arial" charset="0"/>
              </a:rPr>
              <a:t>force  becomes strong!</a:t>
            </a:r>
          </a:p>
        </p:txBody>
      </p:sp>
      <p:pic>
        <p:nvPicPr>
          <p:cNvPr id="2853899" name="Picture 11" descr="Plan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3267076"/>
            <a:ext cx="2602523" cy="2371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853900" name="AutoShape 12"/>
          <p:cNvSpPr>
            <a:spLocks noChangeArrowheads="1"/>
          </p:cNvSpPr>
          <p:nvPr/>
        </p:nvSpPr>
        <p:spPr bwMode="auto">
          <a:xfrm>
            <a:off x="2895600" y="4314826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53901" name="Rectangle 13"/>
          <p:cNvSpPr>
            <a:spLocks noChangeArrowheads="1"/>
          </p:cNvSpPr>
          <p:nvPr/>
        </p:nvSpPr>
        <p:spPr bwMode="auto">
          <a:xfrm>
            <a:off x="3094892" y="2057400"/>
            <a:ext cx="281354" cy="3048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1392" name="Picture 15" descr="bh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80492" y="1862138"/>
            <a:ext cx="3024554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3" name="Picture 16" descr="bh4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49108" y="1863726"/>
            <a:ext cx="344658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4" name="Text Box 17"/>
          <p:cNvSpPr txBox="1">
            <a:spLocks noChangeArrowheads="1"/>
          </p:cNvSpPr>
          <p:nvPr/>
        </p:nvSpPr>
        <p:spPr bwMode="auto">
          <a:xfrm>
            <a:off x="140677" y="1873250"/>
            <a:ext cx="20320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>
                <a:latin typeface="Arial" charset="0"/>
              </a:rPr>
              <a:t>Problem:</a:t>
            </a:r>
          </a:p>
        </p:txBody>
      </p:sp>
      <p:sp>
        <p:nvSpPr>
          <p:cNvPr id="101395" name="AutoShape 18"/>
          <p:cNvSpPr>
            <a:spLocks noChangeArrowheads="1"/>
          </p:cNvSpPr>
          <p:nvPr/>
        </p:nvSpPr>
        <p:spPr bwMode="auto">
          <a:xfrm>
            <a:off x="5209443" y="1828800"/>
            <a:ext cx="839665" cy="794802"/>
          </a:xfrm>
          <a:prstGeom prst="leftRightArrow">
            <a:avLst>
              <a:gd name="adj1" fmla="val 50000"/>
              <a:gd name="adj2" fmla="val 37451"/>
            </a:avLst>
          </a:prstGeom>
          <a:solidFill>
            <a:srgbClr val="0000FF"/>
          </a:solidFill>
          <a:ln w="476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" name="Image 17" descr="Screen shot 2011-07-27 at 10.06.54 A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1800" y="3276600"/>
            <a:ext cx="2438400" cy="2039389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6553200" y="5715000"/>
            <a:ext cx="2550348" cy="1015663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EG: search for jets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or photons balanced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against graviton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>
            <a:off x="6019800" y="4343400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Search for Large Extra Dimensions</a:t>
            </a:r>
            <a:endParaRPr lang="en-GB" dirty="0">
              <a:effectLst/>
            </a:endParaRPr>
          </a:p>
        </p:txBody>
      </p:sp>
      <p:pic>
        <p:nvPicPr>
          <p:cNvPr id="12" name="Image 11" descr="Screen shot 2011-07-27 at 10.06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0"/>
            <a:ext cx="2438400" cy="2039389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52400" y="838200"/>
            <a:ext cx="5518909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0000FF"/>
                </a:solidFill>
              </a:rPr>
              <a:t>Mono-jet</a:t>
            </a:r>
            <a:r>
              <a:rPr lang="fr-FR" sz="2400" dirty="0" smtClean="0">
                <a:solidFill>
                  <a:srgbClr val="0000FF"/>
                </a:solidFill>
              </a:rPr>
              <a:t> final state +</a:t>
            </a:r>
            <a:r>
              <a:rPr lang="fr-FR" sz="2400" dirty="0" err="1" smtClean="0">
                <a:solidFill>
                  <a:srgbClr val="0000FF"/>
                </a:solidFill>
              </a:rPr>
              <a:t>Missing</a:t>
            </a:r>
            <a:r>
              <a:rPr lang="fr-FR" sz="2400" dirty="0" smtClean="0">
                <a:solidFill>
                  <a:srgbClr val="0000FF"/>
                </a:solidFill>
              </a:rPr>
              <a:t> E</a:t>
            </a:r>
            <a:r>
              <a:rPr lang="fr-FR" sz="2400" baseline="-25000" dirty="0" smtClean="0">
                <a:solidFill>
                  <a:srgbClr val="0000FF"/>
                </a:solidFill>
              </a:rPr>
              <a:t>T</a:t>
            </a:r>
            <a:r>
              <a:rPr lang="fr-FR" sz="2400" dirty="0" smtClean="0">
                <a:solidFill>
                  <a:srgbClr val="0000FF"/>
                </a:solidFill>
              </a:rPr>
              <a:t> (ADD)</a:t>
            </a:r>
            <a:endParaRPr lang="fr-FR" sz="2400" dirty="0">
              <a:solidFill>
                <a:srgbClr val="0000FF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28600" y="1524000"/>
            <a:ext cx="2495495" cy="707886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 jet &gt; 250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MET &gt; 250-700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048000" y="1371600"/>
            <a:ext cx="2126604" cy="1200328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Limits on M</a:t>
            </a:r>
            <a:r>
              <a:rPr lang="en-GB" sz="2400" baseline="-25000" dirty="0" smtClean="0">
                <a:solidFill>
                  <a:srgbClr val="FF0000"/>
                </a:solidFill>
              </a:rPr>
              <a:t>D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between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~ 7 and 4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endParaRPr lang="en-GB" sz="2400" dirty="0" smtClean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385151" y="1295400"/>
            <a:ext cx="375884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Lower limit on the Planck Scale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versus number of extra dimensions 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086600" y="914400"/>
            <a:ext cx="1775246" cy="33855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smtClean="0"/>
              <a:t>arXiv:1604.07773</a:t>
            </a:r>
            <a:endParaRPr lang="en-GB" sz="1600" dirty="0" smtClean="0"/>
          </a:p>
          <a:p>
            <a:endParaRPr lang="en-GB" dirty="0"/>
          </a:p>
        </p:txBody>
      </p:sp>
      <p:pic>
        <p:nvPicPr>
          <p:cNvPr id="16" name="Image 15" descr="Screen Shot 2016-06-22 at 16.03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2590800"/>
            <a:ext cx="2971800" cy="2346614"/>
          </a:xfrm>
          <a:prstGeom prst="rect">
            <a:avLst/>
          </a:prstGeom>
        </p:spPr>
      </p:pic>
      <p:pic>
        <p:nvPicPr>
          <p:cNvPr id="20" name="Image 19" descr="Screen Shot 2016-06-22 at 16.02.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5029200"/>
            <a:ext cx="7315200" cy="1943522"/>
          </a:xfrm>
          <a:prstGeom prst="rect">
            <a:avLst/>
          </a:prstGeom>
        </p:spPr>
      </p:pic>
      <p:pic>
        <p:nvPicPr>
          <p:cNvPr id="21" name="Image 20" descr="Screen Shot 2016-06-22 at 15.58.2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1981200"/>
            <a:ext cx="3247392" cy="2971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AutoShape 6"/>
          <p:cNvSpPr>
            <a:spLocks noChangeAspect="1" noChangeArrowheads="1"/>
          </p:cNvSpPr>
          <p:nvPr/>
        </p:nvSpPr>
        <p:spPr bwMode="auto">
          <a:xfrm>
            <a:off x="2570285" y="2362200"/>
            <a:ext cx="155331" cy="312738"/>
          </a:xfrm>
          <a:prstGeom prst="downArrow">
            <a:avLst>
              <a:gd name="adj1" fmla="val 50000"/>
              <a:gd name="adj2" fmla="val 46462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0357" name="Text Box 19"/>
          <p:cNvSpPr txBox="1">
            <a:spLocks noChangeArrowheads="1"/>
          </p:cNvSpPr>
          <p:nvPr/>
        </p:nvSpPr>
        <p:spPr bwMode="auto">
          <a:xfrm>
            <a:off x="633046" y="381000"/>
            <a:ext cx="984738" cy="40005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00360" name="Picture 8" descr="e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14400"/>
            <a:ext cx="2590800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62" name="ZoneTexte 17"/>
          <p:cNvSpPr txBox="1">
            <a:spLocks noChangeArrowheads="1"/>
          </p:cNvSpPr>
          <p:nvPr/>
        </p:nvSpPr>
        <p:spPr bwMode="auto">
          <a:xfrm>
            <a:off x="2667000" y="838200"/>
            <a:ext cx="2473792" cy="430887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Extra Dimensions!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-17585" y="3581400"/>
            <a:ext cx="3072100" cy="2308324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Look for the decay </a:t>
            </a:r>
            <a:r>
              <a:rPr lang="en-GB" sz="1800" dirty="0" err="1" smtClean="0">
                <a:solidFill>
                  <a:srgbClr val="FF0000"/>
                </a:solidFill>
                <a:latin typeface="Arial"/>
              </a:rPr>
              <a:t>producs</a:t>
            </a: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 </a:t>
            </a:r>
          </a:p>
          <a:p>
            <a:pPr>
              <a:defRPr/>
            </a:pP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of an evaporating black hole </a:t>
            </a:r>
          </a:p>
          <a:p>
            <a:pPr>
              <a:defRPr/>
            </a:pPr>
            <a:endParaRPr lang="en-GB" sz="1800" dirty="0" smtClean="0">
              <a:latin typeface="Arial"/>
              <a:ea typeface="Wingdings" charset="2"/>
              <a:cs typeface="Wingdings" charset="2"/>
            </a:endParaRPr>
          </a:p>
          <a:p>
            <a:pPr>
              <a:defRPr/>
            </a:pPr>
            <a:r>
              <a:rPr lang="en-GB" sz="1800" dirty="0" err="1" smtClean="0">
                <a:latin typeface="Arial"/>
                <a:ea typeface="Wingdings" charset="2"/>
                <a:cs typeface="Wingdings" charset="2"/>
              </a:rPr>
              <a:t>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Define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S</a:t>
            </a:r>
            <a:r>
              <a:rPr lang="en-GB" sz="1800" baseline="-25000" dirty="0" smtClean="0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to be the scalar </a:t>
            </a:r>
          </a:p>
          <a:p>
            <a:pPr>
              <a:defRPr/>
            </a:pP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sum of all high 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p</a:t>
            </a:r>
            <a:r>
              <a:rPr lang="en-GB" sz="1800" baseline="-25000" dirty="0" err="1" smtClean="0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objects </a:t>
            </a:r>
          </a:p>
          <a:p>
            <a:pPr>
              <a:defRPr/>
            </a:pP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found in the event</a:t>
            </a:r>
          </a:p>
          <a:p>
            <a:pPr>
              <a:defRPr/>
            </a:pPr>
            <a:r>
              <a:rPr lang="en-GB" sz="1800" dirty="0" err="1" smtClean="0">
                <a:solidFill>
                  <a:srgbClr val="0000FF"/>
                </a:solidFill>
                <a:latin typeface="Arial"/>
                <a:ea typeface="Wingdings" charset="2"/>
                <a:cs typeface="Wingdings" charset="2"/>
              </a:rPr>
              <a:t>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Look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for deviations </a:t>
            </a:r>
          </a:p>
          <a:p>
            <a:pPr>
              <a:defRPr/>
            </a:pP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 at high S</a:t>
            </a:r>
            <a:r>
              <a:rPr lang="en-GB" sz="1800" baseline="-25000" dirty="0" smtClean="0">
                <a:solidFill>
                  <a:srgbClr val="0000FF"/>
                </a:solidFill>
                <a:latin typeface="Arial"/>
              </a:rPr>
              <a:t>T</a:t>
            </a:r>
            <a:endParaRPr lang="en-GB" sz="1800" baseline="-250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00367" name="ZoneTexte 22"/>
          <p:cNvSpPr txBox="1">
            <a:spLocks noChangeArrowheads="1"/>
          </p:cNvSpPr>
          <p:nvPr/>
        </p:nvSpPr>
        <p:spPr bwMode="auto">
          <a:xfrm>
            <a:off x="3032130" y="1676400"/>
            <a:ext cx="1768470" cy="76944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Planck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scale</a:t>
            </a:r>
            <a:r>
              <a:rPr lang="fr-FR" sz="2200" dirty="0" smtClean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r>
              <a:rPr lang="fr-FR" sz="2200" dirty="0" smtClean="0">
                <a:solidFill>
                  <a:srgbClr val="FF0000"/>
                </a:solidFill>
                <a:latin typeface="Arial" charset="0"/>
              </a:rPr>
              <a:t>a 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few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? 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0" y="6324600"/>
            <a:ext cx="9397675" cy="400110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latin typeface="Arial"/>
              </a:rPr>
              <a:t>Black hole mass excluded in range below ~8-9 </a:t>
            </a:r>
            <a:r>
              <a:rPr lang="en-GB" dirty="0" err="1" smtClean="0">
                <a:solidFill>
                  <a:srgbClr val="FF0000"/>
                </a:solidFill>
                <a:latin typeface="Arial"/>
              </a:rPr>
              <a:t>TeV</a:t>
            </a:r>
            <a:r>
              <a:rPr lang="en-GB" dirty="0" smtClean="0">
                <a:solidFill>
                  <a:srgbClr val="FF0000"/>
                </a:solidFill>
                <a:latin typeface="Arial"/>
              </a:rPr>
              <a:t> depending on assumptions</a:t>
            </a:r>
            <a:endParaRPr lang="en-GB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334000" y="926068"/>
            <a:ext cx="3826689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2015: 12 jet event with 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S</a:t>
            </a:r>
            <a:r>
              <a:rPr lang="en-GB" sz="1800" baseline="-25000" dirty="0" smtClean="0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 smtClean="0">
                <a:solidFill>
                  <a:srgbClr val="0000FF"/>
                </a:solidFill>
              </a:rPr>
              <a:t>=5.4 </a:t>
            </a:r>
            <a:r>
              <a:rPr lang="en-GB" sz="1800" dirty="0" err="1" smtClean="0">
                <a:solidFill>
                  <a:srgbClr val="0000FF"/>
                </a:solidFill>
              </a:rPr>
              <a:t>TeV</a:t>
            </a:r>
            <a:endParaRPr lang="en-GB" sz="1800" dirty="0">
              <a:solidFill>
                <a:srgbClr val="0000FF"/>
              </a:solidFill>
            </a:endParaRPr>
          </a:p>
        </p:txBody>
      </p:sp>
      <p:pic>
        <p:nvPicPr>
          <p:cNvPr id="18" name="Image 17" descr="Screen Shot 2016-02-13 at 22.02.3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3471349"/>
            <a:ext cx="2819400" cy="2929451"/>
          </a:xfrm>
          <a:prstGeom prst="rect">
            <a:avLst/>
          </a:prstGeom>
        </p:spPr>
      </p:pic>
      <p:pic>
        <p:nvPicPr>
          <p:cNvPr id="19" name="Image 18" descr="Screen Shot 2016-02-14 at 11.02.4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0" y="1256095"/>
            <a:ext cx="3810000" cy="1965203"/>
          </a:xfrm>
          <a:prstGeom prst="rect">
            <a:avLst/>
          </a:prstGeom>
        </p:spPr>
      </p:pic>
      <p:sp>
        <p:nvSpPr>
          <p:cNvPr id="15" name="Titre 1"/>
          <p:cNvSpPr txBox="1">
            <a:spLocks/>
          </p:cNvSpPr>
          <p:nvPr/>
        </p:nvSpPr>
        <p:spPr bwMode="auto">
          <a:xfrm>
            <a:off x="762000" y="-762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Search for Micro Black Holes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474392" y="3242846"/>
            <a:ext cx="1755208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CMS-EXO-15-007</a:t>
            </a:r>
            <a:endParaRPr lang="en-GB" sz="1600" dirty="0"/>
          </a:p>
        </p:txBody>
      </p:sp>
      <p:pic>
        <p:nvPicPr>
          <p:cNvPr id="23" name="Image 22" descr="Screen Shot 2016-04-03 at 15.29.1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800" y="3505200"/>
            <a:ext cx="3200400" cy="28273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263" y="814386"/>
            <a:ext cx="2889737" cy="16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799173" y="1074003"/>
            <a:ext cx="4354227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The highest mass </a:t>
            </a:r>
            <a:r>
              <a:rPr lang="en-GB" sz="2400" dirty="0" err="1" smtClean="0">
                <a:solidFill>
                  <a:srgbClr val="FF0000"/>
                </a:solidFill>
              </a:rPr>
              <a:t>dijet</a:t>
            </a:r>
            <a:r>
              <a:rPr lang="en-GB" sz="2400" dirty="0" smtClean="0">
                <a:solidFill>
                  <a:srgbClr val="FF0000"/>
                </a:solidFill>
              </a:rPr>
              <a:t> events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recorded so far in run-II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4" name="Titre 3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Dijet Resonance Search</a:t>
            </a:r>
            <a:endParaRPr lang="en-GB" dirty="0">
              <a:effectLst/>
            </a:endParaRPr>
          </a:p>
        </p:txBody>
      </p:sp>
      <p:pic>
        <p:nvPicPr>
          <p:cNvPr id="13" name="Image 12" descr="Screen Shot 2016-02-14 at 11.14.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0" y="2514599"/>
            <a:ext cx="4450031" cy="4343401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533400" y="2514600"/>
            <a:ext cx="38100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Dijet invariant mass = </a:t>
            </a:r>
            <a:r>
              <a:rPr lang="en-GB" dirty="0" smtClean="0">
                <a:solidFill>
                  <a:srgbClr val="FF0000"/>
                </a:solidFill>
              </a:rPr>
              <a:t>6.14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953000" y="2743200"/>
            <a:ext cx="38100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Dijet invariant mass = </a:t>
            </a:r>
            <a:r>
              <a:rPr lang="en-GB" dirty="0" smtClean="0">
                <a:solidFill>
                  <a:srgbClr val="FF0000"/>
                </a:solidFill>
              </a:rPr>
              <a:t>7.9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9" name="Espace réservé du contenu 3" descr="Screen Shot 2016-05-22 at 16.06.09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487383" y="3276600"/>
            <a:ext cx="4700954" cy="2971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Dijet Resonance Search</a:t>
            </a:r>
            <a:endParaRPr lang="en-GB" dirty="0">
              <a:effectLst/>
            </a:endParaRPr>
          </a:p>
        </p:txBody>
      </p:sp>
      <p:pic>
        <p:nvPicPr>
          <p:cNvPr id="13" name="Image 12" descr="Screen Shot 2016-02-14 at 11.24.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4309488" cy="4495800"/>
          </a:xfrm>
          <a:prstGeom prst="rect">
            <a:avLst/>
          </a:prstGeom>
        </p:spPr>
      </p:pic>
      <p:pic>
        <p:nvPicPr>
          <p:cNvPr id="14" name="Image 13" descr="Screen Shot 2016-02-14 at 11.24.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676" y="838200"/>
            <a:ext cx="3241524" cy="3048000"/>
          </a:xfrm>
          <a:prstGeom prst="rect">
            <a:avLst/>
          </a:prstGeom>
        </p:spPr>
      </p:pic>
      <p:pic>
        <p:nvPicPr>
          <p:cNvPr id="16" name="Image 15" descr="Screen Shot 2016-02-14 at 11.25.2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3896153"/>
            <a:ext cx="3276600" cy="296184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905000" y="2209800"/>
            <a:ext cx="1828800" cy="33855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arXiv:1512.01224</a:t>
            </a:r>
            <a:endParaRPr lang="fr-FR" sz="1600" b="1" dirty="0" smtClean="0"/>
          </a:p>
          <a:p>
            <a:endParaRPr lang="en-GB" dirty="0"/>
          </a:p>
        </p:txBody>
      </p:sp>
      <p:sp>
        <p:nvSpPr>
          <p:cNvPr id="18" name="ZoneTexte 17"/>
          <p:cNvSpPr txBox="1"/>
          <p:nvPr/>
        </p:nvSpPr>
        <p:spPr>
          <a:xfrm>
            <a:off x="381000" y="5638800"/>
            <a:ext cx="442047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2.4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limits from 13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already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surpass the 20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limits from 8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904875"/>
          </a:xfrm>
        </p:spPr>
        <p:txBody>
          <a:bodyPr/>
          <a:lstStyle/>
          <a:p>
            <a:r>
              <a:rPr lang="en-GB" dirty="0" smtClean="0"/>
              <a:t>Dark Matter Searches</a:t>
            </a:r>
            <a:endParaRPr lang="en-GB" dirty="0"/>
          </a:p>
        </p:txBody>
      </p:sp>
      <p:pic>
        <p:nvPicPr>
          <p:cNvPr id="5" name="Image 4" descr="Screen Shot 2016-05-28 at 12.59.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84425"/>
            <a:ext cx="6356350" cy="44363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6200" y="838200"/>
            <a:ext cx="8991600" cy="135421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 </a:t>
            </a:r>
            <a:r>
              <a:rPr lang="en-GB" sz="2200" dirty="0" smtClean="0">
                <a:solidFill>
                  <a:srgbClr val="FF0000"/>
                </a:solidFill>
              </a:rPr>
              <a:t>Dark Matter hunt is one of the new main physics goals for the LHC!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Mono</a:t>
            </a:r>
            <a:r>
              <a:rPr lang="en-GB" dirty="0" smtClean="0">
                <a:solidFill>
                  <a:srgbClr val="0000FF"/>
                </a:solidFill>
              </a:rPr>
              <a:t>-object searches are not yet giving better sensitivity compared to 8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But</a:t>
            </a:r>
            <a:r>
              <a:rPr lang="en-GB" dirty="0" smtClean="0">
                <a:solidFill>
                  <a:srgbClr val="0000FF"/>
                </a:solidFill>
              </a:rPr>
              <a:t> new developments with Simplified Models, allow including many more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search channels such as </a:t>
            </a:r>
            <a:r>
              <a:rPr lang="en-GB" dirty="0" err="1" smtClean="0">
                <a:solidFill>
                  <a:srgbClr val="0000FF"/>
                </a:solidFill>
              </a:rPr>
              <a:t>dijets</a:t>
            </a:r>
            <a:r>
              <a:rPr lang="en-GB" dirty="0" smtClean="0">
                <a:solidFill>
                  <a:srgbClr val="0000FF"/>
                </a:solidFill>
              </a:rPr>
              <a:t> (</a:t>
            </a:r>
            <a:r>
              <a:rPr lang="en-GB" dirty="0" smtClean="0">
                <a:solidFill>
                  <a:srgbClr val="FF0000"/>
                </a:solidFill>
              </a:rPr>
              <a:t>aka “In Search for the Mediator”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  <a:r>
              <a:rPr lang="en-GB" dirty="0" smtClean="0">
                <a:solidFill>
                  <a:srgbClr val="FF0000"/>
                </a:solidFill>
              </a:rPr>
              <a:t> 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Image 6" descr="Screen Shot 2014-12-14 at 2.10.3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2940" y="2514600"/>
            <a:ext cx="2261060" cy="12192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934200" y="5334000"/>
            <a:ext cx="173507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 promise for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future studies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228600" y="-142875"/>
            <a:ext cx="8763000" cy="904875"/>
          </a:xfrm>
        </p:spPr>
        <p:txBody>
          <a:bodyPr/>
          <a:lstStyle/>
          <a:p>
            <a:r>
              <a:rPr lang="en-GB" dirty="0" smtClean="0"/>
              <a:t>High Mass Search:  X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/>
              <a:t> </a:t>
            </a:r>
            <a:r>
              <a:rPr lang="en-GB" dirty="0" err="1" smtClean="0">
                <a:latin typeface="Georgia"/>
              </a:rPr>
              <a:t>γγ</a:t>
            </a:r>
            <a:r>
              <a:rPr lang="en-GB" dirty="0" smtClean="0">
                <a:latin typeface="Georgia"/>
              </a:rPr>
              <a:t> </a:t>
            </a:r>
            <a:r>
              <a:rPr lang="en-GB" dirty="0" smtClean="0"/>
              <a:t>???</a:t>
            </a:r>
            <a:endParaRPr lang="en-GB" dirty="0"/>
          </a:p>
        </p:txBody>
      </p:sp>
      <p:pic>
        <p:nvPicPr>
          <p:cNvPr id="15" name="Image 14" descr="Screen Shot 2016-01-31 at 18.15.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4600"/>
            <a:ext cx="9144000" cy="3608294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76200" y="1041737"/>
            <a:ext cx="640080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News from the 2015 data run in last December!!!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-&gt;Some excitement over and observed excess in both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experiments for a </a:t>
            </a:r>
            <a:r>
              <a:rPr lang="en-GB" dirty="0" err="1" smtClean="0">
                <a:solidFill>
                  <a:srgbClr val="FF0000"/>
                </a:solidFill>
              </a:rPr>
              <a:t>diphoton</a:t>
            </a:r>
            <a:r>
              <a:rPr lang="en-GB" dirty="0" smtClean="0">
                <a:solidFill>
                  <a:srgbClr val="FF0000"/>
                </a:solidFill>
              </a:rPr>
              <a:t> mass of around 750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1676400" y="4343400"/>
            <a:ext cx="609600" cy="4572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6781800" y="3886200"/>
            <a:ext cx="609600" cy="4572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09601" y="6167735"/>
            <a:ext cx="8153400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Statistical fluctuation? A new resonance? Excitement…!!   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752600" y="2557046"/>
            <a:ext cx="2283798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sz="1600" dirty="0" smtClean="0"/>
              <a:t>ATLAS-CONF-2015-081 </a:t>
            </a:r>
          </a:p>
          <a:p>
            <a:endParaRPr lang="en-GB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800600" y="2539424"/>
            <a:ext cx="1744789" cy="58477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CMS </a:t>
            </a:r>
            <a:r>
              <a:rPr sz="1600" dirty="0" smtClean="0"/>
              <a:t>EXO-15-004 </a:t>
            </a:r>
          </a:p>
          <a:p>
            <a:r>
              <a:rPr sz="1600" dirty="0" smtClean="0"/>
              <a:t> </a:t>
            </a:r>
          </a:p>
          <a:p>
            <a:endParaRPr lang="en-GB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648380" y="2438400"/>
            <a:ext cx="249562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 totally unexpected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new particle???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1" name="Image 10" descr="Screen Shot 2016-06-23 at 13.08.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5638800"/>
            <a:ext cx="3810000" cy="355600"/>
          </a:xfrm>
          <a:prstGeom prst="rect">
            <a:avLst/>
          </a:prstGeom>
        </p:spPr>
      </p:pic>
      <p:pic>
        <p:nvPicPr>
          <p:cNvPr id="12" name="Image 11" descr="Screen Shot 2016-06-23 at 13.10.1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358" y="762000"/>
            <a:ext cx="2748642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Alternatives to </a:t>
            </a:r>
            <a:r>
              <a:rPr lang="en-GB" dirty="0" err="1" smtClean="0"/>
              <a:t>Superspace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4" name="Espace réservé du contenu 3" descr="Screen Shot 2016-06-19 at 12.44.2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219200"/>
            <a:ext cx="8991600" cy="4312494"/>
          </a:xfrm>
        </p:spPr>
      </p:pic>
      <p:pic>
        <p:nvPicPr>
          <p:cNvPr id="5" name="Image 4" descr="Screen Shot 2016-06-19 at 12.45.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600" y="5740400"/>
            <a:ext cx="4749800" cy="11176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876800" y="1600200"/>
            <a:ext cx="4274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1985: Not yet everybody was taking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SUSY very seriously </a:t>
            </a:r>
            <a:r>
              <a:rPr lang="en-GB" dirty="0" err="1" smtClean="0">
                <a:solidFill>
                  <a:srgbClr val="FF0000"/>
                </a:solidFill>
                <a:sym typeface="Wingdings"/>
              </a:rPr>
              <a:t>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273573" y="6096000"/>
            <a:ext cx="123162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Example: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800" dirty="0" err="1" smtClean="0"/>
              <a:t>Diphoton</a:t>
            </a:r>
            <a:r>
              <a:rPr lang="en-GB" sz="3800" dirty="0" smtClean="0"/>
              <a:t> Resonance Searches: CMS</a:t>
            </a:r>
            <a:endParaRPr lang="en-GB" sz="3800" dirty="0"/>
          </a:p>
        </p:txBody>
      </p:sp>
      <p:pic>
        <p:nvPicPr>
          <p:cNvPr id="4" name="Espace réservé du contenu 3" descr="Screen Shot 2016-06-14 at 11.13.3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354" y="838200"/>
            <a:ext cx="6008246" cy="6019800"/>
          </a:xfrm>
        </p:spPr>
      </p:pic>
      <p:sp>
        <p:nvSpPr>
          <p:cNvPr id="5" name="ZoneTexte 4"/>
          <p:cNvSpPr txBox="1"/>
          <p:nvPr/>
        </p:nvSpPr>
        <p:spPr>
          <a:xfrm>
            <a:off x="6629400" y="1219200"/>
            <a:ext cx="217539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arXiv:1606.04093</a:t>
            </a:r>
          </a:p>
          <a:p>
            <a:endParaRPr lang="en-GB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6324600" y="1981200"/>
            <a:ext cx="2816972" cy="255454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Find 2 isolated photons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with </a:t>
            </a:r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&gt; 75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and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at least one of which is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 the barrel detector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(|</a:t>
            </a:r>
            <a:r>
              <a:rPr lang="en-GB" dirty="0" err="1" smtClean="0">
                <a:solidFill>
                  <a:srgbClr val="0000FF"/>
                </a:solidFill>
              </a:rPr>
              <a:t>η</a:t>
            </a:r>
            <a:r>
              <a:rPr lang="en-GB" dirty="0" smtClean="0">
                <a:solidFill>
                  <a:srgbClr val="0000FF"/>
                </a:solidFill>
              </a:rPr>
              <a:t>|&lt;1.45)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Use both the 0T and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3.8T field data.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248400" y="4800600"/>
            <a:ext cx="2939451" cy="163121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Analysed for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- spin-0 and spin-2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interpretation</a:t>
            </a:r>
          </a:p>
          <a:p>
            <a:pPr>
              <a:buFontTx/>
              <a:buChar char="-"/>
            </a:pPr>
            <a:r>
              <a:rPr lang="en-GB" dirty="0" smtClean="0">
                <a:solidFill>
                  <a:srgbClr val="0000FF"/>
                </a:solidFill>
              </a:rPr>
              <a:t>Narrow and wide width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The narrow is preferred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6-06-14 at 11.14.3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4244" y="1676400"/>
            <a:ext cx="6112156" cy="3886200"/>
          </a:xfr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800" dirty="0" err="1" smtClean="0"/>
              <a:t>Diphoton</a:t>
            </a:r>
            <a:r>
              <a:rPr lang="en-GB" sz="3800" dirty="0" smtClean="0"/>
              <a:t> Resonance Searches: CMS</a:t>
            </a:r>
            <a:endParaRPr lang="en-GB" sz="3800" dirty="0"/>
          </a:p>
        </p:txBody>
      </p:sp>
      <p:pic>
        <p:nvPicPr>
          <p:cNvPr id="7" name="Image 6" descr="Screen Shot 2016-06-22 at 10.29.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14600"/>
            <a:ext cx="3274723" cy="252095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143000" y="990600"/>
            <a:ext cx="7049426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</a:rPr>
              <a:t>P-values: Significance of the 13 </a:t>
            </a:r>
            <a:r>
              <a:rPr lang="en-GB" sz="2200" dirty="0" err="1" smtClean="0">
                <a:solidFill>
                  <a:srgbClr val="0000FF"/>
                </a:solidFill>
              </a:rPr>
              <a:t>TeV</a:t>
            </a:r>
            <a:r>
              <a:rPr lang="en-GB" sz="2200" dirty="0" smtClean="0">
                <a:solidFill>
                  <a:srgbClr val="0000FF"/>
                </a:solidFill>
              </a:rPr>
              <a:t> data: 2.7σ (global)</a:t>
            </a:r>
            <a:endParaRPr lang="en-GB" sz="2200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76200" y="2057400"/>
            <a:ext cx="326568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Add (published) 8 </a:t>
            </a:r>
            <a:r>
              <a:rPr lang="en-GB" dirty="0" err="1" smtClean="0"/>
              <a:t>TeV</a:t>
            </a:r>
            <a:r>
              <a:rPr lang="en-GB" dirty="0" smtClean="0"/>
              <a:t> data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457200" y="5791200"/>
            <a:ext cx="8431553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Significance if the 13+8 </a:t>
            </a:r>
            <a:r>
              <a:rPr lang="en-GB" sz="2200" dirty="0" err="1" smtClean="0">
                <a:solidFill>
                  <a:srgbClr val="FF0000"/>
                </a:solidFill>
              </a:rPr>
              <a:t>TeV</a:t>
            </a:r>
            <a:r>
              <a:rPr lang="en-GB" sz="2200" dirty="0" smtClean="0">
                <a:solidFill>
                  <a:srgbClr val="FF0000"/>
                </a:solidFill>
              </a:rPr>
              <a:t> data: 3.4 </a:t>
            </a:r>
            <a:r>
              <a:rPr lang="en-GB" sz="2200" dirty="0" err="1" smtClean="0">
                <a:solidFill>
                  <a:srgbClr val="FF0000"/>
                </a:solidFill>
              </a:rPr>
              <a:t>σ</a:t>
            </a:r>
            <a:r>
              <a:rPr lang="en-GB" sz="2200" dirty="0" smtClean="0">
                <a:solidFill>
                  <a:srgbClr val="FF0000"/>
                </a:solidFill>
              </a:rPr>
              <a:t> (global)  and 1.6 </a:t>
            </a:r>
            <a:r>
              <a:rPr lang="en-GB" sz="2200" dirty="0" err="1" smtClean="0">
                <a:solidFill>
                  <a:srgbClr val="FF0000"/>
                </a:solidFill>
              </a:rPr>
              <a:t>σ</a:t>
            </a:r>
            <a:r>
              <a:rPr lang="en-GB" sz="2200" dirty="0" smtClean="0">
                <a:solidFill>
                  <a:srgbClr val="FF0000"/>
                </a:solidFill>
              </a:rPr>
              <a:t> (local)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600" dirty="0" err="1" smtClean="0"/>
              <a:t>Diphoton</a:t>
            </a:r>
            <a:r>
              <a:rPr lang="en-GB" sz="3600" dirty="0" smtClean="0"/>
              <a:t> Resonance Searches:  (ATLAS)</a:t>
            </a:r>
            <a:endParaRPr lang="en-GB" sz="3600" dirty="0"/>
          </a:p>
        </p:txBody>
      </p:sp>
      <p:pic>
        <p:nvPicPr>
          <p:cNvPr id="4" name="Espace réservé du contenu 3" descr="Screen Shot 2016-06-14 at 11.06.1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506" y="1791515"/>
            <a:ext cx="3803293" cy="3694885"/>
          </a:xfrm>
        </p:spPr>
      </p:pic>
      <p:pic>
        <p:nvPicPr>
          <p:cNvPr id="5" name="Espace réservé du contenu 3" descr="Screen Shot 2016-06-14 at 11.06.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43400" y="1752600"/>
            <a:ext cx="4613249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28600" y="762000"/>
            <a:ext cx="87630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Two photons with sliding cuts: E</a:t>
            </a:r>
            <a:r>
              <a:rPr lang="en-GB" baseline="-25000" dirty="0" smtClean="0">
                <a:solidFill>
                  <a:srgbClr val="0000FF"/>
                </a:solidFill>
              </a:rPr>
              <a:t>T1</a:t>
            </a:r>
            <a:r>
              <a:rPr lang="en-GB" dirty="0" smtClean="0">
                <a:solidFill>
                  <a:srgbClr val="0000FF"/>
                </a:solidFill>
              </a:rPr>
              <a:t>&gt; 0.4m</a:t>
            </a:r>
            <a:r>
              <a:rPr lang="en-GB" baseline="-25000" dirty="0" smtClean="0">
                <a:solidFill>
                  <a:srgbClr val="0000FF"/>
                </a:solidFill>
              </a:rPr>
              <a:t>γγ</a:t>
            </a:r>
            <a:r>
              <a:rPr lang="en-GB" dirty="0" smtClean="0">
                <a:solidFill>
                  <a:srgbClr val="0000FF"/>
                </a:solidFill>
              </a:rPr>
              <a:t> and E</a:t>
            </a:r>
            <a:r>
              <a:rPr lang="en-GB" baseline="-25000" dirty="0" smtClean="0">
                <a:solidFill>
                  <a:srgbClr val="0000FF"/>
                </a:solidFill>
              </a:rPr>
              <a:t>T2</a:t>
            </a:r>
            <a:r>
              <a:rPr lang="en-GB" dirty="0" smtClean="0">
                <a:solidFill>
                  <a:srgbClr val="0000FF"/>
                </a:solidFill>
              </a:rPr>
              <a:t>&gt; 0.3m</a:t>
            </a:r>
            <a:r>
              <a:rPr lang="en-GB" baseline="-25000" dirty="0" smtClean="0">
                <a:solidFill>
                  <a:srgbClr val="0000FF"/>
                </a:solidFill>
              </a:rPr>
              <a:t>γγ   </a:t>
            </a:r>
            <a:r>
              <a:rPr lang="en-GB" dirty="0" smtClean="0">
                <a:solidFill>
                  <a:srgbClr val="0000FF"/>
                </a:solidFill>
              </a:rPr>
              <a:t>(spin-0) </a:t>
            </a:r>
            <a:endParaRPr lang="en-GB" baseline="-25000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Analysis for both spin-0 and spin-2, and for narrow NW and wide width WW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6200" y="5613737"/>
            <a:ext cx="9139066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Total width of about 45 (57)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preferred for spin-0 (spin-2)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Global significance: </a:t>
            </a:r>
            <a:r>
              <a:rPr lang="en-GB" dirty="0" smtClean="0">
                <a:solidFill>
                  <a:srgbClr val="FF0000"/>
                </a:solidFill>
              </a:rPr>
              <a:t>2.9 (3.3)σ for NW and 3.9 (3.8) for WW, for spin-0 (spin-2)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Local significance:    </a:t>
            </a:r>
            <a:r>
              <a:rPr lang="en-GB" dirty="0" smtClean="0">
                <a:solidFill>
                  <a:srgbClr val="FF0000"/>
                </a:solidFill>
              </a:rPr>
              <a:t>2.1 (2.1) for WW, for spin-0 (spin-2)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29400" y="1524000"/>
            <a:ext cx="217539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arXiv:1606.04093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6-06-14 at 11.07.2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318" y="1524000"/>
            <a:ext cx="4415682" cy="4461559"/>
          </a:xfrm>
        </p:spPr>
      </p:pic>
      <p:pic>
        <p:nvPicPr>
          <p:cNvPr id="5" name="Espace réservé du contenu 3" descr="Screen Shot 2016-06-14 at 11.07.3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28816" y="1524000"/>
            <a:ext cx="4515184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33400" y="914400"/>
            <a:ext cx="716674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Re-analysed 8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data with most up to date 2012 calibration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2400" y="6019800"/>
            <a:ext cx="9143999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Small excess in spin-0 around 750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, of about 1.9σ  (not in spin-2)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13/8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data consistent at the 1.2(2.1)σ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level for </a:t>
            </a:r>
            <a:r>
              <a:rPr lang="en-GB" dirty="0" err="1" smtClean="0">
                <a:solidFill>
                  <a:srgbClr val="FF0000"/>
                </a:solidFill>
              </a:rPr>
              <a:t>gg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dirty="0" err="1" smtClean="0">
                <a:solidFill>
                  <a:srgbClr val="FF0000"/>
                </a:solidFill>
              </a:rPr>
              <a:t>qq</a:t>
            </a:r>
            <a:r>
              <a:rPr lang="en-GB" dirty="0" smtClean="0">
                <a:solidFill>
                  <a:srgbClr val="FF0000"/>
                </a:solidFill>
              </a:rPr>
              <a:t>) processes for spin-0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600" dirty="0" err="1" smtClean="0"/>
              <a:t>Diphoton</a:t>
            </a:r>
            <a:r>
              <a:rPr lang="en-GB" sz="3600" dirty="0" smtClean="0"/>
              <a:t> Resonance Searches: (ATLAS)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Anything special in these Events?</a:t>
            </a:r>
            <a:endParaRPr lang="en-GB" dirty="0"/>
          </a:p>
        </p:txBody>
      </p:sp>
      <p:pic>
        <p:nvPicPr>
          <p:cNvPr id="4" name="Espace réservé du contenu 3" descr="Screen Shot 2016-06-14 at 11.06.5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00200"/>
            <a:ext cx="6569930" cy="5105400"/>
          </a:xfrm>
        </p:spPr>
      </p:pic>
      <p:sp>
        <p:nvSpPr>
          <p:cNvPr id="5" name="ZoneTexte 4"/>
          <p:cNvSpPr txBox="1"/>
          <p:nvPr/>
        </p:nvSpPr>
        <p:spPr>
          <a:xfrm>
            <a:off x="533400" y="838200"/>
            <a:ext cx="771564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Compare the event characteristics in these events with the ones in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side-band bins in variables:  </a:t>
            </a:r>
            <a:r>
              <a:rPr lang="en-GB" dirty="0" err="1" smtClean="0">
                <a:solidFill>
                  <a:srgbClr val="FF0000"/>
                </a:solidFill>
              </a:rPr>
              <a:t>m</a:t>
            </a:r>
            <a:r>
              <a:rPr lang="en-GB" baseline="-25000" dirty="0" err="1" smtClean="0">
                <a:solidFill>
                  <a:srgbClr val="FF0000"/>
                </a:solidFill>
                <a:latin typeface="Georgia"/>
              </a:rPr>
              <a:t>γγ</a:t>
            </a:r>
            <a:r>
              <a:rPr lang="en-GB" dirty="0" smtClean="0">
                <a:solidFill>
                  <a:srgbClr val="FF0000"/>
                </a:solidFill>
              </a:rPr>
              <a:t> ,</a:t>
            </a:r>
            <a:r>
              <a:rPr lang="en-GB" dirty="0" err="1" smtClean="0">
                <a:solidFill>
                  <a:srgbClr val="FF0000"/>
                </a:solidFill>
              </a:rPr>
              <a:t>N</a:t>
            </a:r>
            <a:r>
              <a:rPr lang="en-GB" baseline="-25000" dirty="0" err="1" smtClean="0">
                <a:solidFill>
                  <a:srgbClr val="FF0000"/>
                </a:solidFill>
              </a:rPr>
              <a:t>jets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p</a:t>
            </a:r>
            <a:r>
              <a:rPr lang="en-GB" baseline="-25000" dirty="0" err="1" smtClean="0">
                <a:solidFill>
                  <a:srgbClr val="FF0000"/>
                </a:solidFill>
              </a:rPr>
              <a:t>T</a:t>
            </a:r>
            <a:r>
              <a:rPr lang="en-GB" baseline="30000" dirty="0" err="1" smtClean="0">
                <a:solidFill>
                  <a:srgbClr val="FF0000"/>
                </a:solidFill>
                <a:latin typeface="Georgia"/>
              </a:rPr>
              <a:t>γγ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E</a:t>
            </a:r>
            <a:r>
              <a:rPr lang="en-GB" baseline="-25000" dirty="0" err="1" smtClean="0">
                <a:solidFill>
                  <a:srgbClr val="FF0000"/>
                </a:solidFill>
              </a:rPr>
              <a:t>T</a:t>
            </a:r>
            <a:r>
              <a:rPr lang="en-GB" baseline="30000" dirty="0" err="1" smtClean="0">
                <a:solidFill>
                  <a:srgbClr val="FF0000"/>
                </a:solidFill>
              </a:rPr>
              <a:t>miss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cosθ</a:t>
            </a:r>
            <a:r>
              <a:rPr lang="en-GB" baseline="-25000" dirty="0" err="1" smtClean="0">
                <a:solidFill>
                  <a:srgbClr val="FF0000"/>
                </a:solidFill>
                <a:latin typeface="Georgia"/>
              </a:rPr>
              <a:t>γγ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086600" y="4038600"/>
            <a:ext cx="1982033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 significant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differences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seen between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events from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central and side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band bins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This triggered &gt;450 papers so far!!</a:t>
            </a: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914400" y="838200"/>
            <a:ext cx="5981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Andre David: </a:t>
            </a:r>
            <a:r>
              <a:rPr lang="fr-FR" sz="1800" u="sng" dirty="0" smtClean="0"/>
              <a:t>http://jsfiddle.net/adavid/bk2tmc2m/show/</a:t>
            </a:r>
            <a:endParaRPr lang="en-GB" sz="1800" dirty="0"/>
          </a:p>
        </p:txBody>
      </p:sp>
      <p:pic>
        <p:nvPicPr>
          <p:cNvPr id="7" name="Image 6" descr="Screen Shot 2016-06-24 at 11.20.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4000" cy="510055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219200" y="2286000"/>
            <a:ext cx="1125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24/</a:t>
            </a:r>
            <a:r>
              <a:rPr lang="en-GB" sz="1600" dirty="0" smtClean="0"/>
              <a:t>6/2016</a:t>
            </a:r>
            <a:endParaRPr lang="en-GB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4800600" y="4572000"/>
            <a:ext cx="3915780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Some papers got submitted to 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arXiv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during</a:t>
            </a:r>
            <a:r>
              <a:rPr lang="en-GB" dirty="0" smtClean="0"/>
              <a:t> the CERN talks!!</a:t>
            </a:r>
          </a:p>
          <a:p>
            <a:r>
              <a:rPr lang="en-GB" dirty="0" smtClean="0"/>
              <a:t>(two papers appeared before… </a:t>
            </a:r>
          </a:p>
          <a:p>
            <a:r>
              <a:rPr lang="en-GB" dirty="0" smtClean="0"/>
              <a:t>in retrospect)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6-03-19 at 22.24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73" y="1752600"/>
            <a:ext cx="2488527" cy="28956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76200" y="-142875"/>
            <a:ext cx="9144000" cy="904875"/>
          </a:xfrm>
        </p:spPr>
        <p:txBody>
          <a:bodyPr/>
          <a:lstStyle/>
          <a:p>
            <a:r>
              <a:rPr lang="en-GB" dirty="0" smtClean="0"/>
              <a:t>Search for </a:t>
            </a:r>
            <a:r>
              <a:rPr lang="en-GB" dirty="0" err="1" smtClean="0"/>
              <a:t>Diphoton</a:t>
            </a:r>
            <a:r>
              <a:rPr lang="en-GB" dirty="0" smtClean="0"/>
              <a:t> Resonances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0" y="1371600"/>
            <a:ext cx="271210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/>
              <a:t>Moriond</a:t>
            </a:r>
            <a:r>
              <a:rPr lang="en-GB" sz="1800" dirty="0" smtClean="0"/>
              <a:t> 2016 conclusion </a:t>
            </a:r>
          </a:p>
        </p:txBody>
      </p:sp>
      <p:pic>
        <p:nvPicPr>
          <p:cNvPr id="6" name="Image 5" descr="Screen Shot 2016-06-22 at 09.54.4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1752600"/>
            <a:ext cx="2860881" cy="28702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853834" y="1371600"/>
            <a:ext cx="248016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A bit early perhaps? </a:t>
            </a:r>
            <a:r>
              <a:rPr lang="en-GB" sz="1800" dirty="0" err="1" smtClean="0">
                <a:sym typeface="Wingdings"/>
              </a:rPr>
              <a:t></a:t>
            </a:r>
            <a:r>
              <a:rPr lang="en-GB" sz="1800" dirty="0" smtClean="0"/>
              <a:t>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172200" y="1447800"/>
            <a:ext cx="25513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Data are coming!!  </a:t>
            </a:r>
            <a:r>
              <a:rPr lang="en-GB" sz="1800" dirty="0" err="1" smtClean="0">
                <a:sym typeface="Wingdings"/>
              </a:rPr>
              <a:t></a:t>
            </a:r>
            <a:r>
              <a:rPr lang="en-GB" sz="1800" dirty="0" smtClean="0"/>
              <a:t>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6200" y="4800600"/>
            <a:ext cx="9127544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Collected</a:t>
            </a:r>
            <a:r>
              <a:rPr lang="en-GB" dirty="0" smtClean="0">
                <a:solidFill>
                  <a:srgbClr val="0000FF"/>
                </a:solidFill>
              </a:rPr>
              <a:t> about 6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/experiment in 2016 so far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Experiments</a:t>
            </a:r>
            <a:r>
              <a:rPr lang="en-GB" dirty="0" smtClean="0">
                <a:solidFill>
                  <a:srgbClr val="0000FF"/>
                </a:solidFill>
              </a:rPr>
              <a:t> monitor the data at regular intervals…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Expect</a:t>
            </a:r>
            <a:r>
              <a:rPr lang="en-GB" dirty="0" smtClean="0">
                <a:solidFill>
                  <a:srgbClr val="0000FF"/>
                </a:solidFill>
              </a:rPr>
              <a:t> about 10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available for ICHEP2016 in August (if no furry animals…)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-&gt;Plan as it is today:  publically release the data at or just before ICHEP2016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                             (recommendation: do not write papers on </a:t>
            </a:r>
            <a:r>
              <a:rPr lang="en-GB" dirty="0" err="1" smtClean="0">
                <a:solidFill>
                  <a:srgbClr val="0000FF"/>
                </a:solidFill>
              </a:rPr>
              <a:t>rumors</a:t>
            </a:r>
            <a:r>
              <a:rPr lang="en-GB" dirty="0" smtClean="0">
                <a:solidFill>
                  <a:srgbClr val="0000FF"/>
                </a:solidFill>
              </a:rPr>
              <a:t>… </a:t>
            </a:r>
            <a:r>
              <a:rPr lang="en-GB" dirty="0" err="1" smtClean="0">
                <a:solidFill>
                  <a:srgbClr val="0000FF"/>
                </a:solidFill>
                <a:sym typeface="Wingdings"/>
              </a:rPr>
              <a:t></a:t>
            </a:r>
            <a:r>
              <a:rPr lang="en-GB" dirty="0" smtClean="0">
                <a:solidFill>
                  <a:srgbClr val="0000FF"/>
                </a:solidFill>
              </a:rPr>
              <a:t>)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743200" y="4267200"/>
            <a:ext cx="2812088" cy="33855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A </a:t>
            </a:r>
            <a:r>
              <a:rPr lang="en-GB" sz="1600" dirty="0" err="1" smtClean="0"/>
              <a:t>Strumia</a:t>
            </a:r>
            <a:r>
              <a:rPr lang="en-GB" sz="1600" dirty="0" smtClean="0"/>
              <a:t> :</a:t>
            </a:r>
            <a:r>
              <a:rPr lang="fr-FR" sz="1600" dirty="0" smtClean="0"/>
              <a:t>arXiv:1605.09401 </a:t>
            </a:r>
            <a:endParaRPr lang="en-GB" sz="1600" dirty="0"/>
          </a:p>
        </p:txBody>
      </p:sp>
      <p:pic>
        <p:nvPicPr>
          <p:cNvPr id="15" name="Image 14" descr="Screen Shot 2016-06-24 at 11.24.2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1752600"/>
            <a:ext cx="3657599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686800" cy="904875"/>
          </a:xfrm>
        </p:spPr>
        <p:txBody>
          <a:bodyPr/>
          <a:lstStyle/>
          <a:p>
            <a:r>
              <a:rPr lang="en-GB" dirty="0" smtClean="0"/>
              <a:t>Are we looking at the right place??</a:t>
            </a:r>
            <a:endParaRPr lang="en-GB" dirty="0"/>
          </a:p>
        </p:txBody>
      </p:sp>
      <p:pic>
        <p:nvPicPr>
          <p:cNvPr id="4" name="Espace réservé du contenu 3" descr="Screen Shot 2014-12-10 at 4.32.5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1571" y="990600"/>
            <a:ext cx="6780857" cy="51054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5-03-21 at 11.16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073162"/>
            <a:ext cx="6744195" cy="4556238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228600" y="-152400"/>
            <a:ext cx="84582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New Physics in Rare Decays?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28600" y="838200"/>
            <a:ext cx="639342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Analysis</a:t>
            </a:r>
            <a:r>
              <a:rPr lang="fr-FR" dirty="0" smtClean="0">
                <a:solidFill>
                  <a:srgbClr val="FF0000"/>
                </a:solidFill>
              </a:rPr>
              <a:t> of the B0→K*</a:t>
            </a:r>
            <a:r>
              <a:rPr lang="fr-FR" dirty="0" err="1" smtClean="0">
                <a:solidFill>
                  <a:srgbClr val="FF0000"/>
                </a:solidFill>
                <a:latin typeface="Georgia"/>
              </a:rPr>
              <a:t>μ+μ-</a:t>
            </a:r>
            <a:r>
              <a:rPr lang="fr-FR" dirty="0" smtClean="0">
                <a:solidFill>
                  <a:srgbClr val="FF0000"/>
                </a:solidFill>
              </a:rPr>
              <a:t>  </a:t>
            </a:r>
            <a:r>
              <a:rPr lang="fr-FR" dirty="0" err="1" smtClean="0">
                <a:solidFill>
                  <a:srgbClr val="FF0000"/>
                </a:solidFill>
              </a:rPr>
              <a:t>decay</a:t>
            </a:r>
            <a:r>
              <a:rPr lang="fr-FR" dirty="0" smtClean="0">
                <a:solidFill>
                  <a:srgbClr val="FF0000"/>
                </a:solidFill>
              </a:rPr>
              <a:t> (full </a:t>
            </a:r>
            <a:r>
              <a:rPr lang="fr-FR" dirty="0" err="1" smtClean="0">
                <a:solidFill>
                  <a:srgbClr val="FF0000"/>
                </a:solidFill>
              </a:rPr>
              <a:t>run-I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data-set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09600" y="2721114"/>
            <a:ext cx="140044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Angular</a:t>
            </a:r>
          </a:p>
          <a:p>
            <a:r>
              <a:rPr lang="en-GB" dirty="0" smtClean="0"/>
              <a:t>observable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352800" y="6229290"/>
            <a:ext cx="2741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Mass of the </a:t>
            </a:r>
            <a:r>
              <a:rPr lang="en-GB" dirty="0" err="1" smtClean="0">
                <a:latin typeface="Georgia"/>
              </a:rPr>
              <a:t>μμ</a:t>
            </a:r>
            <a:r>
              <a:rPr lang="en-GB" dirty="0" smtClean="0"/>
              <a:t> system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228600" y="6172200"/>
            <a:ext cx="281809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2.9</a:t>
            </a:r>
            <a:r>
              <a:rPr lang="en-GB" dirty="0" smtClean="0">
                <a:latin typeface="Georgia"/>
              </a:rPr>
              <a:t>σ</a:t>
            </a:r>
            <a:r>
              <a:rPr lang="en-GB" dirty="0" smtClean="0"/>
              <a:t> for each point</a:t>
            </a:r>
          </a:p>
          <a:p>
            <a:r>
              <a:rPr lang="en-GB" dirty="0" smtClean="0"/>
              <a:t>3.7</a:t>
            </a:r>
            <a:r>
              <a:rPr lang="en-GB" dirty="0" smtClean="0">
                <a:latin typeface="Georgia"/>
              </a:rPr>
              <a:t>σ</a:t>
            </a:r>
            <a:r>
              <a:rPr lang="en-GB" dirty="0" smtClean="0"/>
              <a:t> naive combination</a:t>
            </a:r>
            <a:endParaRPr lang="en-GB" dirty="0"/>
          </a:p>
        </p:txBody>
      </p:sp>
      <p:pic>
        <p:nvPicPr>
          <p:cNvPr id="8" name="Image 7" descr="Screen Shot 2015-03-28 at 2.59.1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239" y="762000"/>
            <a:ext cx="2189761" cy="149233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28600" y="1295400"/>
            <a:ext cx="651474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http://lhcb-public.web.cern.ch/lhcb-public/Welcome.html#P5p</a:t>
            </a:r>
            <a:endParaRPr lang="en-GB" sz="1800" dirty="0"/>
          </a:p>
        </p:txBody>
      </p:sp>
      <p:sp>
        <p:nvSpPr>
          <p:cNvPr id="10" name="ZoneTexte 9"/>
          <p:cNvSpPr txBox="1"/>
          <p:nvPr/>
        </p:nvSpPr>
        <p:spPr>
          <a:xfrm>
            <a:off x="4876800" y="1676400"/>
            <a:ext cx="198002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arXiv:1512.04442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err="1" smtClean="0"/>
              <a:t>MoEDAL</a:t>
            </a:r>
            <a:r>
              <a:rPr lang="en-GB" dirty="0" smtClean="0"/>
              <a:t>: Search for Monopoles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152400" y="3200400"/>
            <a:ext cx="9296400" cy="1219200"/>
          </a:xfrm>
          <a:solidFill>
            <a:schemeClr val="accent3"/>
          </a:solidFill>
        </p:spPr>
        <p:txBody>
          <a:bodyPr/>
          <a:lstStyle/>
          <a:p>
            <a:pPr>
              <a:buNone/>
            </a:pPr>
            <a:r>
              <a:rPr lang="en-GB" sz="2200" dirty="0" smtClean="0">
                <a:solidFill>
                  <a:srgbClr val="0000FF"/>
                </a:solidFill>
              </a:rPr>
              <a:t>    160 kg Magnetic Monopole Trapper prototype made of 198 aluminium rods of 2.5 cm diameter and 60 cm length  (0.75 fb</a:t>
            </a:r>
            <a:r>
              <a:rPr lang="en-GB" sz="2200" baseline="30000" dirty="0" smtClean="0">
                <a:solidFill>
                  <a:srgbClr val="0000FF"/>
                </a:solidFill>
              </a:rPr>
              <a:t>-1 @</a:t>
            </a:r>
            <a:r>
              <a:rPr lang="en-GB" sz="2200" dirty="0" smtClean="0">
                <a:solidFill>
                  <a:srgbClr val="0000FF"/>
                </a:solidFill>
              </a:rPr>
              <a:t> 8 </a:t>
            </a:r>
            <a:r>
              <a:rPr lang="en-GB" sz="2200" dirty="0" err="1" smtClean="0">
                <a:solidFill>
                  <a:srgbClr val="0000FF"/>
                </a:solidFill>
              </a:rPr>
              <a:t>TeV</a:t>
            </a:r>
            <a:r>
              <a:rPr lang="en-GB" sz="2200" dirty="0" smtClean="0">
                <a:solidFill>
                  <a:srgbClr val="0000FF"/>
                </a:solidFill>
              </a:rPr>
              <a:t>)</a:t>
            </a:r>
          </a:p>
          <a:p>
            <a:pPr>
              <a:buNone/>
            </a:pPr>
            <a:r>
              <a:rPr lang="en-GB" sz="2200" dirty="0" smtClean="0">
                <a:solidFill>
                  <a:srgbClr val="0000FF"/>
                </a:solidFill>
              </a:rPr>
              <a:t>     </a:t>
            </a:r>
            <a:r>
              <a:rPr lang="en-GB" sz="2200" dirty="0" smtClean="0">
                <a:solidFill>
                  <a:srgbClr val="FF0000"/>
                </a:solidFill>
              </a:rPr>
              <a:t>No Monopole found yet-&gt; Limits!   </a:t>
            </a:r>
          </a:p>
        </p:txBody>
      </p:sp>
      <p:pic>
        <p:nvPicPr>
          <p:cNvPr id="4" name="Image 3" descr="Screen Shot 2016-06-12 at 16.12.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785256"/>
            <a:ext cx="4957800" cy="2262744"/>
          </a:xfrm>
          <a:prstGeom prst="rect">
            <a:avLst/>
          </a:prstGeom>
        </p:spPr>
      </p:pic>
      <p:pic>
        <p:nvPicPr>
          <p:cNvPr id="5" name="Image 4" descr="Screen Shot 2016-06-20 at 16.00.5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762000"/>
            <a:ext cx="2882900" cy="2297131"/>
          </a:xfrm>
          <a:prstGeom prst="rect">
            <a:avLst/>
          </a:prstGeom>
        </p:spPr>
      </p:pic>
      <p:pic>
        <p:nvPicPr>
          <p:cNvPr id="7" name="Image 6" descr="Screen Shot 2016-06-20 at 16.01.5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4140386"/>
            <a:ext cx="3625850" cy="271761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950817" y="914400"/>
            <a:ext cx="1237952" cy="64633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DC SQUID </a:t>
            </a:r>
          </a:p>
          <a:p>
            <a:r>
              <a:rPr lang="en-GB" sz="1800" dirty="0" smtClean="0"/>
              <a:t>Zurich</a:t>
            </a:r>
            <a:endParaRPr lang="en-GB" sz="1800" dirty="0"/>
          </a:p>
        </p:txBody>
      </p:sp>
      <p:sp>
        <p:nvSpPr>
          <p:cNvPr id="9" name="ZoneTexte 8"/>
          <p:cNvSpPr txBox="1"/>
          <p:nvPr/>
        </p:nvSpPr>
        <p:spPr>
          <a:xfrm>
            <a:off x="6172200" y="3962400"/>
            <a:ext cx="1775246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arXiv:1604.06645</a:t>
            </a:r>
            <a:endParaRPr lang="en-GB" sz="1600" dirty="0"/>
          </a:p>
        </p:txBody>
      </p:sp>
      <p:pic>
        <p:nvPicPr>
          <p:cNvPr id="10" name="Image 9" descr="Screen Shot 2016-06-13 at 10.29.0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1108" y="4800600"/>
            <a:ext cx="2550492" cy="1981200"/>
          </a:xfrm>
          <a:prstGeom prst="rect">
            <a:avLst/>
          </a:prstGeom>
        </p:spPr>
      </p:pic>
      <p:pic>
        <p:nvPicPr>
          <p:cNvPr id="11" name="Espace réservé du contenu 4" descr="Screen shot 2011-09-10 at 11.55.16 P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4800600"/>
            <a:ext cx="239700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llipse 11"/>
          <p:cNvSpPr/>
          <p:nvPr/>
        </p:nvSpPr>
        <p:spPr bwMode="auto">
          <a:xfrm>
            <a:off x="1600200" y="1219200"/>
            <a:ext cx="914400" cy="1524000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SUGRA&lt;-&gt;</a:t>
            </a:r>
            <a:r>
              <a:rPr lang="en-GB" dirty="0" err="1" smtClean="0"/>
              <a:t>mSUGRA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1219200"/>
          </a:xfrm>
          <a:solidFill>
            <a:srgbClr val="FFFF00"/>
          </a:solidFill>
        </p:spPr>
        <p:txBody>
          <a:bodyPr/>
          <a:lstStyle/>
          <a:p>
            <a:r>
              <a:rPr lang="en-GB" sz="2400" dirty="0" smtClean="0">
                <a:solidFill>
                  <a:srgbClr val="0000FF"/>
                </a:solidFill>
              </a:rPr>
              <a:t>Gravity mediated </a:t>
            </a:r>
            <a:r>
              <a:rPr lang="en-GB" sz="2400" dirty="0" err="1" smtClean="0">
                <a:solidFill>
                  <a:srgbClr val="0000FF"/>
                </a:solidFill>
              </a:rPr>
              <a:t>supersymmetry</a:t>
            </a:r>
            <a:r>
              <a:rPr lang="en-GB" sz="2400" dirty="0" smtClean="0">
                <a:solidFill>
                  <a:srgbClr val="0000FF"/>
                </a:solidFill>
              </a:rPr>
              <a:t> breaking became one of the most popular models to interpret data at colliders such as LEP, </a:t>
            </a:r>
            <a:r>
              <a:rPr lang="en-GB" sz="2400" dirty="0" err="1" smtClean="0">
                <a:solidFill>
                  <a:srgbClr val="0000FF"/>
                </a:solidFill>
              </a:rPr>
              <a:t>Tevatron</a:t>
            </a:r>
            <a:r>
              <a:rPr lang="en-GB" sz="2400" dirty="0" smtClean="0">
                <a:solidFill>
                  <a:srgbClr val="0000FF"/>
                </a:solidFill>
              </a:rPr>
              <a:t> and HERA, in searches for SUSY.</a:t>
            </a:r>
            <a:r>
              <a:rPr lang="en-GB" sz="2400" dirty="0" smtClean="0"/>
              <a:t>    </a:t>
            </a:r>
            <a:endParaRPr lang="en-GB" sz="2400" dirty="0"/>
          </a:p>
        </p:txBody>
      </p:sp>
      <p:pic>
        <p:nvPicPr>
          <p:cNvPr id="4" name="Image 3" descr="Screen Shot 2016-06-22 at 14.47.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743200"/>
            <a:ext cx="3994905" cy="1511300"/>
          </a:xfrm>
          <a:prstGeom prst="rect">
            <a:avLst/>
          </a:prstGeom>
        </p:spPr>
      </p:pic>
      <p:pic>
        <p:nvPicPr>
          <p:cNvPr id="5" name="Image 4" descr="Screen Shot 2016-06-22 at 14.48.2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495800"/>
            <a:ext cx="5638800" cy="1613863"/>
          </a:xfrm>
          <a:prstGeom prst="rect">
            <a:avLst/>
          </a:prstGeom>
        </p:spPr>
      </p:pic>
      <p:pic>
        <p:nvPicPr>
          <p:cNvPr id="6" name="Image 5" descr="Screen Shot 2016-06-22 at 14.48.5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3389" y="2362200"/>
            <a:ext cx="2845811" cy="28194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867400" y="5334000"/>
            <a:ext cx="3218099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We also started at the LHC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with </a:t>
            </a:r>
            <a:r>
              <a:rPr lang="en-GB" dirty="0" err="1" smtClean="0">
                <a:solidFill>
                  <a:srgbClr val="FF0000"/>
                </a:solidFill>
              </a:rPr>
              <a:t>mSUGRA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Now using more so called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simplified models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28600" y="6248400"/>
            <a:ext cx="492579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Note: CMSSM/</a:t>
            </a:r>
            <a:r>
              <a:rPr lang="en-GB" dirty="0" err="1" smtClean="0"/>
              <a:t>mSUGRA</a:t>
            </a:r>
            <a:r>
              <a:rPr lang="en-GB" dirty="0" smtClean="0"/>
              <a:t> subtle difference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re 1"/>
          <p:cNvSpPr>
            <a:spLocks noGrp="1"/>
          </p:cNvSpPr>
          <p:nvPr>
            <p:ph type="title"/>
          </p:nvPr>
        </p:nvSpPr>
        <p:spPr>
          <a:xfrm>
            <a:off x="211015" y="-152400"/>
            <a:ext cx="8710246" cy="866775"/>
          </a:xfrm>
        </p:spPr>
        <p:txBody>
          <a:bodyPr/>
          <a:lstStyle/>
          <a:p>
            <a:r>
              <a:rPr lang="fr-FR" sz="3800" dirty="0" err="1" smtClean="0">
                <a:latin typeface="Arial" charset="0"/>
              </a:rPr>
              <a:t>Summary</a:t>
            </a:r>
            <a:endParaRPr lang="fr-FR" sz="3800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288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6997212" y="6281739"/>
            <a:ext cx="1918188" cy="542925"/>
          </a:xfrm>
          <a:prstGeom prst="rect">
            <a:avLst/>
          </a:prstGeom>
          <a:noFill/>
        </p:spPr>
        <p:txBody>
          <a:bodyPr/>
          <a:lstStyle/>
          <a:p>
            <a:fld id="{6AD3E268-318B-4D40-8509-39873DE903DA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0" y="838200"/>
            <a:ext cx="9144000" cy="57912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NZ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122885" name="Espace réservé du contenu 2"/>
          <p:cNvSpPr txBox="1">
            <a:spLocks/>
          </p:cNvSpPr>
          <p:nvPr/>
        </p:nvSpPr>
        <p:spPr bwMode="auto">
          <a:xfrm>
            <a:off x="0" y="838200"/>
            <a:ext cx="8991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13 </a:t>
            </a:r>
            <a:r>
              <a:rPr lang="en-GB" sz="2400" dirty="0" err="1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LHC run has entered a new territory.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The increased CM system energy allows with modest luminosity already to surpass the 8 </a:t>
            </a:r>
            <a:r>
              <a:rPr lang="en-GB" sz="2400" dirty="0" err="1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run limits for high mass objects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So far, there is no clear sign 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of new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physics yet from the 20 fb</a:t>
            </a:r>
            <a:r>
              <a:rPr lang="en-GB" sz="2400" baseline="300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-1 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at 8 </a:t>
            </a:r>
            <a:r>
              <a:rPr lang="en-GB" sz="2400" dirty="0" err="1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and first data at 13 </a:t>
            </a:r>
            <a:r>
              <a:rPr lang="en-GB" sz="2400" dirty="0" err="1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This cuts into ‘preferred regions’ for  many models,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like SUSY. 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No sign (yet?) of </a:t>
            </a:r>
            <a:r>
              <a:rPr lang="en-GB" sz="2400" dirty="0" err="1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scale extra dimensions. Some of the mild excesses seen in the Run-I have NOT been confirmed.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But watch the 750 </a:t>
            </a:r>
            <a:r>
              <a:rPr lang="en-GB" sz="2400" dirty="0" err="1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GeV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bump in the </a:t>
            </a:r>
            <a:r>
              <a:rPr lang="en-GB" sz="2400" dirty="0" err="1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diphoton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mass spectrum! 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And perhaps the </a:t>
            </a:r>
            <a:r>
              <a:rPr lang="en-GB" sz="2400" dirty="0" err="1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dilepton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plus MET search, so far observed only in ATLAS…?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LHC did its </a:t>
            </a:r>
            <a:r>
              <a:rPr lang="en-GB" sz="2400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part so far with a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great first run in 2011-2012, and we now expect a large luminosity sample in 2016-2018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   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We need only one significant deviation to show the way!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                              And maybe soon…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6734217" y="4343400"/>
            <a:ext cx="2409783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Screen Shot 2014-04-16 at 10.27.4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0254" y="3428999"/>
            <a:ext cx="2583746" cy="33275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2819400"/>
            <a:ext cx="7239000" cy="904875"/>
          </a:xfrm>
        </p:spPr>
        <p:txBody>
          <a:bodyPr/>
          <a:lstStyle/>
          <a:p>
            <a:r>
              <a:rPr lang="en-GB" smtClean="0"/>
              <a:t>Backup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From my Friend Ken…</a:t>
            </a:r>
            <a:endParaRPr lang="en-GB" dirty="0"/>
          </a:p>
        </p:txBody>
      </p:sp>
      <p:pic>
        <p:nvPicPr>
          <p:cNvPr id="4" name="Espace réservé du contenu 3" descr="Screen Shot 2016-06-24 at 13.36.2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09799"/>
            <a:ext cx="4495800" cy="3454667"/>
          </a:xfrm>
        </p:spPr>
      </p:pic>
      <p:pic>
        <p:nvPicPr>
          <p:cNvPr id="5" name="Image 4" descr="Screen Shot 2016-06-24 at 13.36.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209800"/>
            <a:ext cx="4572000" cy="34680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4572000" y="3200400"/>
            <a:ext cx="4572000" cy="2514600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04800" y="1371600"/>
            <a:ext cx="744715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1994</a:t>
            </a:r>
            <a:endParaRPr lang="en-GB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More Searches</a:t>
            </a:r>
            <a:endParaRPr lang="en-GB" dirty="0"/>
          </a:p>
        </p:txBody>
      </p:sp>
      <p:pic>
        <p:nvPicPr>
          <p:cNvPr id="4" name="Espace réservé du contenu 3" descr="Screen Shot 2016-06-12 at 10.54.0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066800"/>
            <a:ext cx="3309107" cy="2133600"/>
          </a:xfrm>
        </p:spPr>
      </p:pic>
      <p:sp>
        <p:nvSpPr>
          <p:cNvPr id="5" name="ZoneTexte 4"/>
          <p:cNvSpPr txBox="1"/>
          <p:nvPr/>
        </p:nvSpPr>
        <p:spPr>
          <a:xfrm>
            <a:off x="308448" y="762000"/>
            <a:ext cx="273955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Heavy fermions </a:t>
            </a:r>
            <a:r>
              <a:rPr lang="fr-FR" sz="1600" dirty="0" smtClean="0"/>
              <a:t>EXO-16-001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6" name="Image 5" descr="Screen Shot 2016-06-12 at 11.02.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990600"/>
            <a:ext cx="2757315" cy="228990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733800" y="762000"/>
            <a:ext cx="244309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Leptoquarks</a:t>
            </a:r>
            <a:r>
              <a:rPr lang="en-GB" sz="1600" dirty="0" smtClean="0"/>
              <a:t> </a:t>
            </a:r>
            <a:r>
              <a:rPr lang="fr-FR" sz="1600" dirty="0" smtClean="0"/>
              <a:t>EXO-16-007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8" name="Image 7" descr="Screen Shot 2016-06-12 at 11.08.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7080" y="1143000"/>
            <a:ext cx="2916920" cy="214872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477000" y="762000"/>
            <a:ext cx="263966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eμ</a:t>
            </a:r>
            <a:r>
              <a:rPr lang="en-GB" sz="1600" dirty="0" smtClean="0"/>
              <a:t> resonances </a:t>
            </a:r>
            <a:r>
              <a:rPr lang="fr-FR" sz="1600" dirty="0" smtClean="0"/>
              <a:t>EXO-16-001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10" name="Image 9" descr="Screen Shot 2016-06-12 at 11.10.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3657600"/>
            <a:ext cx="3034205" cy="268677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76200" y="3276600"/>
            <a:ext cx="345659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Dark Matter (Mono-</a:t>
            </a:r>
            <a:r>
              <a:rPr lang="en-GB" sz="1600" dirty="0" err="1" smtClean="0"/>
              <a:t>j</a:t>
            </a:r>
            <a:r>
              <a:rPr lang="en-GB" sz="1600" dirty="0" smtClean="0"/>
              <a:t>/V) </a:t>
            </a:r>
            <a:r>
              <a:rPr lang="fr-FR" sz="1600" dirty="0" smtClean="0"/>
              <a:t>EXO-16-017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12" name="Image 11" descr="Screen Shot 2016-06-12 at 11.14.0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1400" y="3962400"/>
            <a:ext cx="2743200" cy="2340069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3672468" y="3352800"/>
            <a:ext cx="2194932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Di-jets / data scouting </a:t>
            </a:r>
          </a:p>
          <a:p>
            <a:r>
              <a:rPr lang="fr-FR" sz="1600" dirty="0" smtClean="0"/>
              <a:t>EXO-14-005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14" name="Image 13" descr="Screen Shot 2016-06-12 at 11.18.4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8401" y="3733800"/>
            <a:ext cx="2895600" cy="257044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943600" y="3352800"/>
            <a:ext cx="330010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Dark Matter (Mono-</a:t>
            </a:r>
            <a:r>
              <a:rPr lang="en-GB" sz="1600" dirty="0" err="1" smtClean="0"/>
              <a:t>γ</a:t>
            </a:r>
            <a:r>
              <a:rPr lang="en-GB" sz="1600" dirty="0" smtClean="0"/>
              <a:t>) </a:t>
            </a:r>
            <a:r>
              <a:rPr lang="fr-FR" sz="1600" dirty="0" smtClean="0"/>
              <a:t>EXO-16-017</a:t>
            </a:r>
            <a:r>
              <a:rPr lang="en-GB" sz="1600" dirty="0" smtClean="0"/>
              <a:t> 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More Searches</a:t>
            </a:r>
            <a:endParaRPr lang="en-GB" dirty="0"/>
          </a:p>
        </p:txBody>
      </p:sp>
      <p:pic>
        <p:nvPicPr>
          <p:cNvPr id="5" name="Image 4" descr="Screen Shot 2016-06-12 at 11.36.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66800"/>
            <a:ext cx="2884001" cy="27432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6200" y="762000"/>
            <a:ext cx="292550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Four tops </a:t>
            </a:r>
            <a:r>
              <a:rPr lang="fr-FR" sz="1400" dirty="0" smtClean="0"/>
              <a:t>ATLAS-CONF-2016-020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pic>
        <p:nvPicPr>
          <p:cNvPr id="9" name="Image 8" descr="Screen Shot 2016-06-12 at 11.43.5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219200"/>
            <a:ext cx="2699751" cy="2514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400800" y="762000"/>
            <a:ext cx="1578176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Leptoquarks</a:t>
            </a:r>
            <a:r>
              <a:rPr lang="en-GB" sz="1600" dirty="0" smtClean="0"/>
              <a:t> </a:t>
            </a:r>
          </a:p>
          <a:p>
            <a:r>
              <a:rPr lang="fr-FR" sz="1400" dirty="0" smtClean="0"/>
              <a:t>arXiv:1606.02265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pic>
        <p:nvPicPr>
          <p:cNvPr id="13" name="Image 12" descr="Screen Shot 2016-06-12 at 11.47.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191000"/>
            <a:ext cx="2856322" cy="2514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81000" y="3886200"/>
            <a:ext cx="25908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Monojets</a:t>
            </a:r>
            <a:r>
              <a:rPr lang="en-GB" sz="1600" dirty="0" smtClean="0"/>
              <a:t> </a:t>
            </a:r>
            <a:r>
              <a:rPr lang="fr-FR" sz="1400" dirty="0" smtClean="0"/>
              <a:t>arXiv:1604.07773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pic>
        <p:nvPicPr>
          <p:cNvPr id="15" name="Image 14" descr="Screen Shot 2016-06-12 at 11.50.5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1" y="4267200"/>
            <a:ext cx="2971800" cy="2336026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124200" y="3733800"/>
            <a:ext cx="261081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Extra Dimensions: photons </a:t>
            </a:r>
          </a:p>
          <a:p>
            <a:r>
              <a:rPr lang="fr-FR" sz="1400" dirty="0" smtClean="0"/>
              <a:t>arXiv:1604.01306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pic>
        <p:nvPicPr>
          <p:cNvPr id="17" name="Image 16" descr="Screen Shot 2016-06-12 at 11.54.39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9800" y="4343400"/>
            <a:ext cx="2951649" cy="22860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134584" y="3789402"/>
            <a:ext cx="2975594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Dijet resonances with </a:t>
            </a:r>
            <a:r>
              <a:rPr lang="en-GB" sz="1600" dirty="0" err="1" smtClean="0"/>
              <a:t>b</a:t>
            </a:r>
            <a:r>
              <a:rPr lang="en-GB" sz="1600" dirty="0" smtClean="0"/>
              <a:t> quarks</a:t>
            </a:r>
          </a:p>
          <a:p>
            <a:r>
              <a:rPr lang="fr-FR" sz="1400" dirty="0" smtClean="0"/>
              <a:t>arXiv:1604.01306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pic>
        <p:nvPicPr>
          <p:cNvPr id="19" name="Image 18" descr="Screen Shot 2016-06-12 at 11.42.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200" y="1236967"/>
            <a:ext cx="2819400" cy="2496833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3124200" y="762000"/>
            <a:ext cx="3015168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Extra Dimensions: </a:t>
            </a:r>
            <a:r>
              <a:rPr lang="en-GB" sz="1600" dirty="0" err="1" smtClean="0"/>
              <a:t>jets+leptons</a:t>
            </a:r>
            <a:r>
              <a:rPr lang="en-GB" sz="1600" dirty="0" smtClean="0"/>
              <a:t> </a:t>
            </a:r>
          </a:p>
          <a:p>
            <a:r>
              <a:rPr lang="en-GB" sz="1400" dirty="0" smtClean="0"/>
              <a:t> </a:t>
            </a:r>
            <a:r>
              <a:rPr lang="fr-FR" sz="1400" dirty="0" smtClean="0"/>
              <a:t>arXiv:1606.02265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r>
              <a:rPr lang="en-GB" dirty="0" smtClean="0"/>
              <a:t>What can it be?</a:t>
            </a:r>
            <a:endParaRPr lang="en-GB" dirty="0"/>
          </a:p>
        </p:txBody>
      </p:sp>
      <p:pic>
        <p:nvPicPr>
          <p:cNvPr id="4" name="Espace réservé du contenu 3" descr="Screen Shot 2016-03-17 at 12.26.5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376" y="1600200"/>
            <a:ext cx="8441247" cy="5105400"/>
          </a:xfrm>
        </p:spPr>
      </p:pic>
      <p:sp>
        <p:nvSpPr>
          <p:cNvPr id="5" name="ZoneTexte 4"/>
          <p:cNvSpPr txBox="1"/>
          <p:nvPr/>
        </p:nvSpPr>
        <p:spPr>
          <a:xfrm>
            <a:off x="703405" y="838200"/>
            <a:ext cx="757801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750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resonance –if real-- either news spin-0 or spin-2 particle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Many ‘bets’ are on </a:t>
            </a:r>
            <a:r>
              <a:rPr lang="en-GB" dirty="0" err="1" smtClean="0">
                <a:solidFill>
                  <a:srgbClr val="0000FF"/>
                </a:solidFill>
              </a:rPr>
              <a:t>pseudoscalar</a:t>
            </a:r>
            <a:r>
              <a:rPr lang="en-GB" dirty="0" smtClean="0">
                <a:solidFill>
                  <a:srgbClr val="0000FF"/>
                </a:solidFill>
              </a:rPr>
              <a:t>. Fundamental or composite?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57200" y="5257800"/>
            <a:ext cx="8015335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    Important message  from the &gt;400 papers so far: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750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resonance </a:t>
            </a:r>
            <a:r>
              <a:rPr lang="en-GB" dirty="0" smtClean="0">
                <a:solidFill>
                  <a:srgbClr val="FF0000"/>
                </a:solidFill>
              </a:rPr>
              <a:t>CANNOT be alone</a:t>
            </a:r>
            <a:r>
              <a:rPr lang="en-GB" dirty="0" smtClean="0">
                <a:solidFill>
                  <a:srgbClr val="0000FF"/>
                </a:solidFill>
              </a:rPr>
              <a:t>: there should be other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new particles in the range from 400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to a few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, coloured and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charged, that can be searched for at the LHC (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Vector-like quarks) 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228600" y="-76200"/>
            <a:ext cx="876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Resonances Decaying into VV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42759" y="838200"/>
            <a:ext cx="589624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 for heavy resonances decaying into VV jets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using boosted jets and jet substructure analysis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400800" y="5461337"/>
            <a:ext cx="2611838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“boosted” analyses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will get even more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important at 13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!!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Image 8" descr="Screen Shot 2015-03-29 at 12.25.4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752600"/>
            <a:ext cx="2766801" cy="162569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248400" y="3505200"/>
            <a:ext cx="2714655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Jets start to merge for </a:t>
            </a:r>
          </a:p>
          <a:p>
            <a:r>
              <a:rPr lang="en-GB" dirty="0" smtClean="0"/>
              <a:t>X = 700-900 </a:t>
            </a:r>
            <a:r>
              <a:rPr lang="en-GB" dirty="0" err="1" smtClean="0"/>
              <a:t>GeV</a:t>
            </a:r>
            <a:endParaRPr lang="en-GB" dirty="0"/>
          </a:p>
        </p:txBody>
      </p:sp>
      <p:pic>
        <p:nvPicPr>
          <p:cNvPr id="11" name="Image 10" descr="Screen Shot 2015-03-29 at 4.51.2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200" y="1828800"/>
            <a:ext cx="228616" cy="228616"/>
          </a:xfrm>
          <a:prstGeom prst="rect">
            <a:avLst/>
          </a:prstGeom>
        </p:spPr>
      </p:pic>
      <p:pic>
        <p:nvPicPr>
          <p:cNvPr id="12" name="Image 11" descr="Screen Shot 2015-03-29 at 4.51.3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2286000"/>
            <a:ext cx="266719" cy="266719"/>
          </a:xfrm>
          <a:prstGeom prst="rect">
            <a:avLst/>
          </a:prstGeom>
        </p:spPr>
      </p:pic>
      <p:pic>
        <p:nvPicPr>
          <p:cNvPr id="13" name="Image 12" descr="Screen Shot 2015-03-29 at 4.51.2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2743200"/>
            <a:ext cx="228616" cy="228616"/>
          </a:xfrm>
          <a:prstGeom prst="rect">
            <a:avLst/>
          </a:prstGeom>
        </p:spPr>
      </p:pic>
      <p:pic>
        <p:nvPicPr>
          <p:cNvPr id="14" name="Image 13" descr="Screen Shot 2015-03-29 at 4.51.3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0" y="3124200"/>
            <a:ext cx="266719" cy="266719"/>
          </a:xfrm>
          <a:prstGeom prst="rect">
            <a:avLst/>
          </a:prstGeom>
        </p:spPr>
      </p:pic>
      <p:pic>
        <p:nvPicPr>
          <p:cNvPr id="18" name="Image 17" descr="Screen Shot 2015-03-29 at 8.08.3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00200"/>
            <a:ext cx="5613673" cy="2698185"/>
          </a:xfrm>
          <a:prstGeom prst="rect">
            <a:avLst/>
          </a:prstGeom>
        </p:spPr>
      </p:pic>
      <p:sp>
        <p:nvSpPr>
          <p:cNvPr id="19" name="Ellipse 18"/>
          <p:cNvSpPr/>
          <p:nvPr/>
        </p:nvSpPr>
        <p:spPr bwMode="auto">
          <a:xfrm>
            <a:off x="1219200" y="2667000"/>
            <a:ext cx="685800" cy="533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0" y="1524000"/>
            <a:ext cx="67921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CMS</a:t>
            </a:r>
            <a:endParaRPr lang="en-GB" dirty="0"/>
          </a:p>
        </p:txBody>
      </p:sp>
      <p:sp>
        <p:nvSpPr>
          <p:cNvPr id="21" name="ZoneTexte 20"/>
          <p:cNvSpPr txBox="1"/>
          <p:nvPr/>
        </p:nvSpPr>
        <p:spPr>
          <a:xfrm>
            <a:off x="0" y="41910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arXiv:1405.1994</a:t>
            </a:r>
            <a:endParaRPr lang="en-GB" sz="1600" dirty="0"/>
          </a:p>
        </p:txBody>
      </p:sp>
      <p:pic>
        <p:nvPicPr>
          <p:cNvPr id="22" name="Image 21" descr="Screen Shot 2015-08-30 at 11.28.39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5999" y="4267200"/>
            <a:ext cx="3778275" cy="2590550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2438400" y="4267200"/>
            <a:ext cx="89249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ATLAS</a:t>
            </a:r>
            <a:endParaRPr lang="en-GB" dirty="0"/>
          </a:p>
        </p:txBody>
      </p:sp>
      <p:sp>
        <p:nvSpPr>
          <p:cNvPr id="24" name="ZoneTexte 23"/>
          <p:cNvSpPr txBox="1"/>
          <p:nvPr/>
        </p:nvSpPr>
        <p:spPr>
          <a:xfrm>
            <a:off x="661151" y="5029200"/>
            <a:ext cx="177724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arXiv:1506.00962</a:t>
            </a:r>
            <a:endParaRPr lang="en-GB" sz="1600" dirty="0"/>
          </a:p>
        </p:txBody>
      </p:sp>
      <p:sp>
        <p:nvSpPr>
          <p:cNvPr id="25" name="Ellipse 24"/>
          <p:cNvSpPr/>
          <p:nvPr/>
        </p:nvSpPr>
        <p:spPr bwMode="auto">
          <a:xfrm>
            <a:off x="3581400" y="5334000"/>
            <a:ext cx="990600" cy="533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6200" y="5715000"/>
            <a:ext cx="243111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Excess in WZ channel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of 3.4σ (2.5 with LEE)</a:t>
            </a:r>
            <a:endParaRPr lang="en-GB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-142875"/>
            <a:ext cx="8001000" cy="904875"/>
          </a:xfrm>
        </p:spPr>
        <p:txBody>
          <a:bodyPr/>
          <a:lstStyle/>
          <a:p>
            <a:r>
              <a:rPr lang="en-GB" dirty="0" smtClean="0"/>
              <a:t>Some Theorists are Believers!!</a:t>
            </a:r>
            <a:endParaRPr lang="en-GB" dirty="0"/>
          </a:p>
        </p:txBody>
      </p:sp>
      <p:pic>
        <p:nvPicPr>
          <p:cNvPr id="4" name="Espace réservé du contenu 3" descr="Screen Shot 2015-10-29 at 22.35.1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7800" y="1143000"/>
            <a:ext cx="3634638" cy="4114800"/>
          </a:xfrm>
        </p:spPr>
      </p:pic>
      <p:pic>
        <p:nvPicPr>
          <p:cNvPr id="5" name="Image 4" descr="Screen Shot 2015-10-29 at 22.34.4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0600"/>
            <a:ext cx="5278711" cy="3136900"/>
          </a:xfrm>
          <a:prstGeom prst="rect">
            <a:avLst/>
          </a:prstGeom>
        </p:spPr>
      </p:pic>
      <p:pic>
        <p:nvPicPr>
          <p:cNvPr id="6" name="Image 5" descr="Screen Shot 2015-10-29 at 22.12.5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5029200"/>
            <a:ext cx="2951098" cy="15240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04800" y="4648200"/>
            <a:ext cx="424489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Ken Lane sent it to me on Oct. 30…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4191000" y="5715000"/>
            <a:ext cx="4183783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New weakly couple W’,Z’ ?</a:t>
            </a:r>
          </a:p>
          <a:p>
            <a:r>
              <a:rPr lang="en-GB" dirty="0" smtClean="0"/>
              <a:t>New triplet of </a:t>
            </a:r>
            <a:r>
              <a:rPr lang="en-GB" dirty="0" err="1" smtClean="0"/>
              <a:t>ρ</a:t>
            </a:r>
            <a:r>
              <a:rPr lang="en-GB" dirty="0" smtClean="0"/>
              <a:t>-like vector bosons?</a:t>
            </a:r>
          </a:p>
          <a:p>
            <a:r>
              <a:rPr lang="en-GB" dirty="0" smtClean="0"/>
              <a:t>… 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772400" cy="904875"/>
          </a:xfrm>
        </p:spPr>
        <p:txBody>
          <a:bodyPr/>
          <a:lstStyle/>
          <a:p>
            <a:r>
              <a:rPr lang="en-GB" dirty="0" smtClean="0"/>
              <a:t>Combining the Run-1 Data (?)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304800" y="990600"/>
            <a:ext cx="890775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There</a:t>
            </a:r>
            <a:r>
              <a:rPr lang="en-GB" dirty="0" smtClean="0">
                <a:solidFill>
                  <a:srgbClr val="0000FF"/>
                </a:solidFill>
              </a:rPr>
              <a:t> is no official run-1 data combination made between the experiments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There</a:t>
            </a:r>
            <a:r>
              <a:rPr lang="en-GB" dirty="0" smtClean="0">
                <a:solidFill>
                  <a:srgbClr val="FF0000"/>
                </a:solidFill>
              </a:rPr>
              <a:t> is a private one…: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/>
              <a:t>arXiv:1512.03371</a:t>
            </a:r>
          </a:p>
          <a:p>
            <a:endParaRPr lang="en-GB" dirty="0"/>
          </a:p>
        </p:txBody>
      </p:sp>
      <p:pic>
        <p:nvPicPr>
          <p:cNvPr id="5" name="Image 4" descr="Screen Shot 2016-05-28 at 18.14.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76400"/>
            <a:ext cx="2339376" cy="2425700"/>
          </a:xfrm>
          <a:prstGeom prst="rect">
            <a:avLst/>
          </a:prstGeom>
        </p:spPr>
      </p:pic>
      <p:pic>
        <p:nvPicPr>
          <p:cNvPr id="6" name="Image 5" descr="Screen Shot 2016-05-28 at 18.14.5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91000"/>
            <a:ext cx="2298700" cy="2332629"/>
          </a:xfrm>
          <a:prstGeom prst="rect">
            <a:avLst/>
          </a:prstGeom>
        </p:spPr>
      </p:pic>
      <p:pic>
        <p:nvPicPr>
          <p:cNvPr id="7" name="Image 6" descr="Screen Shot 2016-05-28 at 18.15.2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1676400"/>
            <a:ext cx="2286000" cy="2438400"/>
          </a:xfrm>
          <a:prstGeom prst="rect">
            <a:avLst/>
          </a:prstGeom>
        </p:spPr>
      </p:pic>
      <p:pic>
        <p:nvPicPr>
          <p:cNvPr id="8" name="Image 7" descr="Screen Shot 2016-05-28 at 18.15.3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1800" y="4191000"/>
            <a:ext cx="2315402" cy="256259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943600" y="1905000"/>
            <a:ext cx="2700880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Combining the CMS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and ATLAS data keeps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 excess in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1.9-2.0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region </a:t>
            </a:r>
          </a:p>
          <a:p>
            <a:endParaRPr lang="en-GB" dirty="0"/>
          </a:p>
        </p:txBody>
      </p:sp>
      <p:pic>
        <p:nvPicPr>
          <p:cNvPr id="10" name="Image 9" descr="Screen Shot 2016-05-28 at 22.08.2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7355" y="3581400"/>
            <a:ext cx="3313595" cy="25908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7924800" y="3657600"/>
            <a:ext cx="914400" cy="24384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CMS 2015 </a:t>
            </a:r>
            <a:r>
              <a:rPr lang="en-GB" dirty="0" err="1" smtClean="0"/>
              <a:t>Diboson</a:t>
            </a:r>
            <a:r>
              <a:rPr lang="en-GB" dirty="0" smtClean="0"/>
              <a:t> Results</a:t>
            </a:r>
            <a:endParaRPr lang="en-GB" dirty="0"/>
          </a:p>
        </p:txBody>
      </p:sp>
      <p:pic>
        <p:nvPicPr>
          <p:cNvPr id="6" name="Espace réservé du contenu 5" descr="Screen Shot 2016-02-14 at 12.16.5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914400"/>
            <a:ext cx="8033383" cy="5486400"/>
          </a:xfrm>
        </p:spPr>
      </p:pic>
      <p:sp>
        <p:nvSpPr>
          <p:cNvPr id="7" name="ZoneTexte 6"/>
          <p:cNvSpPr txBox="1"/>
          <p:nvPr/>
        </p:nvSpPr>
        <p:spPr>
          <a:xfrm>
            <a:off x="7566997" y="652046"/>
            <a:ext cx="1272203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EXO-15-002</a:t>
            </a:r>
            <a:endParaRPr lang="en-GB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990600" y="6400800"/>
            <a:ext cx="781245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 particular enhancement around 2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in the 2015 data so far!...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38200" y="914400"/>
            <a:ext cx="4975340" cy="261610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800" dirty="0" smtClean="0">
                <a:solidFill>
                  <a:srgbClr val="0000FF"/>
                </a:solidFill>
              </a:rPr>
              <a:t>CMS observed a </a:t>
            </a:r>
            <a:r>
              <a:rPr lang="en-GB" sz="1800" dirty="0" smtClean="0">
                <a:solidFill>
                  <a:srgbClr val="FF0000"/>
                </a:solidFill>
              </a:rPr>
              <a:t>2σ excess near 1.8-2.0 </a:t>
            </a:r>
            <a:r>
              <a:rPr lang="en-GB" sz="1800" dirty="0" err="1" smtClean="0">
                <a:solidFill>
                  <a:srgbClr val="FF0000"/>
                </a:solidFill>
              </a:rPr>
              <a:t>TeV</a:t>
            </a:r>
            <a:endParaRPr lang="en-GB" sz="1800" dirty="0" smtClean="0">
              <a:solidFill>
                <a:srgbClr val="FF0000"/>
              </a:solidFill>
            </a:endParaRPr>
          </a:p>
          <a:p>
            <a:r>
              <a:rPr lang="en-GB" sz="18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800" dirty="0" err="1" smtClean="0">
                <a:solidFill>
                  <a:srgbClr val="0000FF"/>
                </a:solidFill>
              </a:rPr>
              <a:t>Run</a:t>
            </a:r>
            <a:r>
              <a:rPr lang="en-GB" sz="1800" dirty="0" smtClean="0">
                <a:solidFill>
                  <a:srgbClr val="0000FF"/>
                </a:solidFill>
              </a:rPr>
              <a:t>-II: repeat the search using the most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  sensitive channels </a:t>
            </a:r>
            <a:r>
              <a:rPr lang="en-GB" sz="1800" dirty="0" err="1" smtClean="0">
                <a:solidFill>
                  <a:srgbClr val="0000FF"/>
                </a:solidFill>
              </a:rPr>
              <a:t>lνJ</a:t>
            </a:r>
            <a:r>
              <a:rPr lang="en-GB" sz="1800" dirty="0" smtClean="0">
                <a:solidFill>
                  <a:srgbClr val="0000FF"/>
                </a:solidFill>
              </a:rPr>
              <a:t>, JJ</a:t>
            </a:r>
          </a:p>
          <a:p>
            <a:r>
              <a:rPr lang="en-GB" sz="18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800" dirty="0" err="1" smtClean="0">
                <a:solidFill>
                  <a:srgbClr val="0000FF"/>
                </a:solidFill>
              </a:rPr>
              <a:t>The</a:t>
            </a:r>
            <a:r>
              <a:rPr lang="en-GB" sz="1800" dirty="0" smtClean="0">
                <a:solidFill>
                  <a:srgbClr val="0000FF"/>
                </a:solidFill>
              </a:rPr>
              <a:t> analysis is categorized in </a:t>
            </a:r>
            <a:r>
              <a:rPr lang="en-GB" sz="1800" dirty="0" err="1" smtClean="0">
                <a:solidFill>
                  <a:srgbClr val="0000FF"/>
                </a:solidFill>
              </a:rPr>
              <a:t>dijet</a:t>
            </a:r>
            <a:r>
              <a:rPr lang="en-GB" sz="1800" dirty="0" smtClean="0">
                <a:solidFill>
                  <a:srgbClr val="0000FF"/>
                </a:solidFill>
              </a:rPr>
              <a:t> mass for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  optimal sensitivity to WW, WZ, ZZ signals</a:t>
            </a:r>
          </a:p>
          <a:p>
            <a:r>
              <a:rPr lang="en-GB" sz="18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800" dirty="0" err="1" smtClean="0">
                <a:solidFill>
                  <a:srgbClr val="FF0000"/>
                </a:solidFill>
              </a:rPr>
              <a:t>No</a:t>
            </a:r>
            <a:r>
              <a:rPr lang="en-GB" sz="1800" dirty="0" smtClean="0">
                <a:solidFill>
                  <a:srgbClr val="FF0000"/>
                </a:solidFill>
              </a:rPr>
              <a:t> excess is observed at 13 </a:t>
            </a:r>
            <a:r>
              <a:rPr lang="en-GB" sz="1800" dirty="0" err="1" smtClean="0">
                <a:solidFill>
                  <a:srgbClr val="FF0000"/>
                </a:solidFill>
              </a:rPr>
              <a:t>TeV</a:t>
            </a:r>
            <a:r>
              <a:rPr lang="en-GB" sz="1800" dirty="0" smtClean="0">
                <a:solidFill>
                  <a:srgbClr val="FF0000"/>
                </a:solidFill>
              </a:rPr>
              <a:t> in the region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 of interest near 2 </a:t>
            </a:r>
            <a:r>
              <a:rPr lang="en-GB" sz="1800" dirty="0" err="1" smtClean="0">
                <a:solidFill>
                  <a:srgbClr val="FF0000"/>
                </a:solidFill>
              </a:rPr>
              <a:t>TeV</a:t>
            </a:r>
            <a:r>
              <a:rPr lang="en-GB" sz="18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en-GB" sz="18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800" dirty="0" err="1" smtClean="0">
                <a:solidFill>
                  <a:srgbClr val="0000FF"/>
                </a:solidFill>
              </a:rPr>
              <a:t>But</a:t>
            </a:r>
            <a:r>
              <a:rPr lang="en-GB" sz="1800" dirty="0" smtClean="0">
                <a:solidFill>
                  <a:srgbClr val="0000FF"/>
                </a:solidFill>
              </a:rPr>
              <a:t> more data are needed to fully exclude the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 run-I excess… However it does not look good!</a:t>
            </a:r>
            <a:endParaRPr lang="en-GB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1993: Early </a:t>
            </a:r>
            <a:r>
              <a:rPr lang="en-GB" dirty="0" err="1" smtClean="0"/>
              <a:t>Tevatron</a:t>
            </a:r>
            <a:r>
              <a:rPr lang="en-GB" dirty="0" smtClean="0"/>
              <a:t> SUSY Searches</a:t>
            </a:r>
            <a:endParaRPr lang="en-GB" dirty="0"/>
          </a:p>
        </p:txBody>
      </p:sp>
      <p:pic>
        <p:nvPicPr>
          <p:cNvPr id="4" name="Espace réservé du contenu 3" descr="Screen Shot 2016-06-02 at 05.39.4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2561" y="762000"/>
            <a:ext cx="6689839" cy="6018690"/>
          </a:xfrm>
        </p:spPr>
      </p:pic>
      <p:sp>
        <p:nvSpPr>
          <p:cNvPr id="5" name="Rectangle 4"/>
          <p:cNvSpPr/>
          <p:nvPr/>
        </p:nvSpPr>
        <p:spPr bwMode="auto">
          <a:xfrm>
            <a:off x="1066800" y="2057400"/>
            <a:ext cx="5410200" cy="685800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CMS 2012+2015 </a:t>
            </a:r>
            <a:r>
              <a:rPr lang="en-GB" dirty="0" err="1" smtClean="0"/>
              <a:t>Diboson</a:t>
            </a:r>
            <a:r>
              <a:rPr lang="en-GB" dirty="0" smtClean="0"/>
              <a:t> Results</a:t>
            </a:r>
            <a:endParaRPr lang="en-GB" dirty="0"/>
          </a:p>
        </p:txBody>
      </p:sp>
      <p:pic>
        <p:nvPicPr>
          <p:cNvPr id="6" name="Image 5" descr="Screen Shot 2016-05-28 at 13.04.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14400"/>
            <a:ext cx="6090203" cy="571862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086600" y="1219200"/>
            <a:ext cx="139856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B2G-16-007</a:t>
            </a:r>
            <a:endParaRPr lang="en-GB" sz="1800" dirty="0"/>
          </a:p>
        </p:txBody>
      </p:sp>
      <p:sp>
        <p:nvSpPr>
          <p:cNvPr id="8" name="ZoneTexte 7"/>
          <p:cNvSpPr txBox="1"/>
          <p:nvPr/>
        </p:nvSpPr>
        <p:spPr>
          <a:xfrm>
            <a:off x="6324600" y="2286000"/>
            <a:ext cx="2872201" cy="347787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Combining the search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from 8 and 13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Model dependent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Use here a Heavy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Vector Triplet model for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W’ and Z’ production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The significance around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2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goes down to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0.9σ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2590800" y="5257800"/>
            <a:ext cx="533400" cy="533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66675"/>
            <a:ext cx="9144000" cy="904875"/>
          </a:xfrm>
        </p:spPr>
        <p:txBody>
          <a:bodyPr/>
          <a:lstStyle/>
          <a:p>
            <a:r>
              <a:rPr lang="en-GB" dirty="0" smtClean="0"/>
              <a:t>ATLAS 2015 </a:t>
            </a:r>
            <a:r>
              <a:rPr lang="en-GB" dirty="0" err="1" smtClean="0"/>
              <a:t>Diboson</a:t>
            </a:r>
            <a:r>
              <a:rPr lang="en-GB" dirty="0" smtClean="0"/>
              <a:t> Results</a:t>
            </a:r>
            <a:endParaRPr lang="en-GB" dirty="0"/>
          </a:p>
        </p:txBody>
      </p:sp>
      <p:pic>
        <p:nvPicPr>
          <p:cNvPr id="4" name="Image 3" descr="Screen Shot 2016-02-26 at 14.37.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9348"/>
            <a:ext cx="9144000" cy="565385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28600" y="990600"/>
            <a:ext cx="5181600" cy="31700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In</a:t>
            </a:r>
            <a:r>
              <a:rPr lang="en-GB" dirty="0" smtClean="0">
                <a:solidFill>
                  <a:srgbClr val="0000FF"/>
                </a:solidFill>
              </a:rPr>
              <a:t> run-I ATLAS had a modest </a:t>
            </a:r>
            <a:r>
              <a:rPr lang="en-GB" dirty="0" smtClean="0">
                <a:solidFill>
                  <a:srgbClr val="FF0000"/>
                </a:solidFill>
              </a:rPr>
              <a:t>excess of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3.4σ local and 2.5σ global at a mass of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about 2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The</a:t>
            </a:r>
            <a:r>
              <a:rPr lang="en-GB" dirty="0" smtClean="0">
                <a:solidFill>
                  <a:srgbClr val="0000FF"/>
                </a:solidFill>
              </a:rPr>
              <a:t> run-II analysis is very similar to the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run-I analysis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No</a:t>
            </a:r>
            <a:r>
              <a:rPr lang="en-GB" dirty="0" smtClean="0">
                <a:solidFill>
                  <a:srgbClr val="FF0000"/>
                </a:solidFill>
              </a:rPr>
              <a:t> significant excess is observed in 2015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but the sensitivity is not quite enough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for conclusively probing the run-I excess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562600" y="3928646"/>
            <a:ext cx="2283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ATLAS-CONF-2015-073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6-04-03 at 18.42.1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0430" y="779020"/>
            <a:ext cx="7591570" cy="5697980"/>
          </a:xfr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r>
              <a:rPr lang="en-GB" dirty="0" smtClean="0"/>
              <a:t>Vector–like Quark Searches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066800" y="1066800"/>
            <a:ext cx="3429000" cy="3200400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Any Sign in the Z</a:t>
            </a:r>
            <a:r>
              <a:rPr lang="en-GB" dirty="0" smtClean="0">
                <a:latin typeface="Georgia"/>
              </a:rPr>
              <a:t>γ</a:t>
            </a:r>
            <a:r>
              <a:rPr lang="en-GB" dirty="0" smtClean="0"/>
              <a:t> Channel?</a:t>
            </a:r>
            <a:r>
              <a:rPr lang="en-GB" dirty="0" smtClean="0">
                <a:latin typeface="Georgia"/>
              </a:rPr>
              <a:t> </a:t>
            </a:r>
            <a:endParaRPr lang="en-GB" dirty="0">
              <a:latin typeface="Georgia"/>
            </a:endParaRPr>
          </a:p>
        </p:txBody>
      </p:sp>
      <p:pic>
        <p:nvPicPr>
          <p:cNvPr id="4" name="Image 3" descr="Screen Shot 2016-04-03 at 19.32.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33550"/>
            <a:ext cx="3949292" cy="3371850"/>
          </a:xfrm>
          <a:prstGeom prst="rect">
            <a:avLst/>
          </a:prstGeom>
        </p:spPr>
      </p:pic>
      <p:pic>
        <p:nvPicPr>
          <p:cNvPr id="5" name="Image 4" descr="Screen Shot 2016-04-03 at 19.31.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5257323"/>
            <a:ext cx="3956050" cy="991077"/>
          </a:xfrm>
          <a:prstGeom prst="rect">
            <a:avLst/>
          </a:prstGeom>
        </p:spPr>
      </p:pic>
      <p:pic>
        <p:nvPicPr>
          <p:cNvPr id="6" name="Image 5" descr="Screen Shot 2016-04-03 at 14.36.3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712" y="1714500"/>
            <a:ext cx="4419288" cy="33909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04800" y="914400"/>
            <a:ext cx="586636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Analysis of the 8 </a:t>
            </a:r>
            <a:r>
              <a:rPr lang="en-GB" sz="2400" dirty="0" err="1" smtClean="0">
                <a:solidFill>
                  <a:srgbClr val="0000FF"/>
                </a:solidFill>
              </a:rPr>
              <a:t>TeV</a:t>
            </a:r>
            <a:r>
              <a:rPr lang="en-GB" sz="2400" dirty="0" smtClean="0">
                <a:solidFill>
                  <a:srgbClr val="0000FF"/>
                </a:solidFill>
              </a:rPr>
              <a:t> and the 13 </a:t>
            </a:r>
            <a:r>
              <a:rPr lang="en-GB" sz="2400" dirty="0" err="1" smtClean="0">
                <a:solidFill>
                  <a:srgbClr val="0000FF"/>
                </a:solidFill>
              </a:rPr>
              <a:t>TeV</a:t>
            </a:r>
            <a:r>
              <a:rPr lang="en-GB" sz="2400" dirty="0" smtClean="0">
                <a:solidFill>
                  <a:srgbClr val="0000FF"/>
                </a:solidFill>
              </a:rPr>
              <a:t> data 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51271" y="971490"/>
            <a:ext cx="234032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Z-&gt; lepton channel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762000" y="1447800"/>
            <a:ext cx="1272203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EXO-16-019</a:t>
            </a:r>
            <a:endParaRPr lang="en-GB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7620000" y="1447800"/>
            <a:ext cx="1245854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HIG-16-014</a:t>
            </a:r>
            <a:endParaRPr lang="en-GB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096000" y="5562600"/>
            <a:ext cx="283438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 clear signal as yet…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SUSY Searches in 2009: Pre-LHC</a:t>
            </a:r>
            <a:endParaRPr lang="en-GB" dirty="0"/>
          </a:p>
        </p:txBody>
      </p:sp>
      <p:pic>
        <p:nvPicPr>
          <p:cNvPr id="4" name="Espace réservé du contenu 3" descr="Screen Shot 2016-06-15 at 18.37.2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782217"/>
            <a:ext cx="2362200" cy="2265783"/>
          </a:xfrm>
        </p:spPr>
      </p:pic>
      <p:pic>
        <p:nvPicPr>
          <p:cNvPr id="5" name="Espace réservé du contenu 3" descr="Screen Shot 2016-06-15 at 18.37.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14600" y="762000"/>
            <a:ext cx="231745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Espace réservé du contenu 3" descr="Screen Shot 2016-06-15 at 18.37.5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876800" y="838200"/>
            <a:ext cx="2286000" cy="222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Espace réservé du contenu 3" descr="Screen Shot 2016-06-15 at 18.38.0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124200" y="3200400"/>
            <a:ext cx="3703861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Espace réservé du contenu 3" descr="Screen Shot 2016-06-15 at 18.38.2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553200" y="3222312"/>
            <a:ext cx="2573330" cy="226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Espace réservé du contenu 3" descr="Screen Shot 2016-06-15 at 18.38.3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0" y="3200400"/>
            <a:ext cx="3345447" cy="229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7162800" y="1495961"/>
            <a:ext cx="2107969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LEP:</a:t>
            </a:r>
            <a:r>
              <a:rPr lang="en-GB" sz="1800" dirty="0" smtClean="0">
                <a:solidFill>
                  <a:srgbClr val="0000FF"/>
                </a:solidFill>
              </a:rPr>
              <a:t> mostly model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independent</a:t>
            </a:r>
          </a:p>
          <a:p>
            <a:r>
              <a:rPr lang="en-GB" sz="1800" dirty="0" err="1" smtClean="0">
                <a:solidFill>
                  <a:srgbClr val="FF0000"/>
                </a:solidFill>
              </a:rPr>
              <a:t>Tevatron</a:t>
            </a:r>
            <a:r>
              <a:rPr lang="en-GB" sz="1800" dirty="0" smtClean="0">
                <a:solidFill>
                  <a:srgbClr val="FF0000"/>
                </a:solidFill>
              </a:rPr>
              <a:t>: </a:t>
            </a:r>
            <a:r>
              <a:rPr lang="en-GB" sz="1800" dirty="0" smtClean="0">
                <a:solidFill>
                  <a:srgbClr val="0000FF"/>
                </a:solidFill>
              </a:rPr>
              <a:t>mostly</a:t>
            </a:r>
          </a:p>
          <a:p>
            <a:r>
              <a:rPr lang="en-GB" sz="1800" dirty="0" err="1" smtClean="0">
                <a:solidFill>
                  <a:srgbClr val="0000FF"/>
                </a:solidFill>
              </a:rPr>
              <a:t>mSUGRA</a:t>
            </a:r>
            <a:r>
              <a:rPr lang="en-GB" sz="1800" dirty="0" smtClean="0">
                <a:solidFill>
                  <a:srgbClr val="0000FF"/>
                </a:solidFill>
              </a:rPr>
              <a:t> interpret</a:t>
            </a:r>
            <a:r>
              <a:rPr lang="en-GB" sz="1800" dirty="0" smtClean="0"/>
              <a:t>.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HERA: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0000FF"/>
                </a:solidFill>
              </a:rPr>
              <a:t>mostly RPV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467600" y="914400"/>
            <a:ext cx="131140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PDG 2009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2108340" y="5769114"/>
            <a:ext cx="482586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Squark/gluino</a:t>
            </a:r>
            <a:r>
              <a:rPr lang="en-GB" dirty="0" smtClean="0">
                <a:solidFill>
                  <a:srgbClr val="0000FF"/>
                </a:solidFill>
              </a:rPr>
              <a:t> limits: </a:t>
            </a:r>
            <a:r>
              <a:rPr lang="en-GB" dirty="0" smtClean="0">
                <a:solidFill>
                  <a:srgbClr val="FF0000"/>
                </a:solidFill>
              </a:rPr>
              <a:t>300-400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</a:rPr>
              <a:t>Electroweakinos</a:t>
            </a:r>
            <a:r>
              <a:rPr lang="en-GB" dirty="0" smtClean="0">
                <a:solidFill>
                  <a:srgbClr val="0000FF"/>
                </a:solidFill>
              </a:rPr>
              <a:t> (except LSP): </a:t>
            </a:r>
            <a:r>
              <a:rPr lang="en-GB" dirty="0" smtClean="0">
                <a:solidFill>
                  <a:srgbClr val="FF0000"/>
                </a:solidFill>
              </a:rPr>
              <a:t>&gt;100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82000" cy="904875"/>
          </a:xfrm>
        </p:spPr>
        <p:txBody>
          <a:bodyPr/>
          <a:lstStyle/>
          <a:p>
            <a:r>
              <a:rPr lang="en-GB" dirty="0" smtClean="0"/>
              <a:t>Playing with </a:t>
            </a:r>
            <a:r>
              <a:rPr lang="en-GB" dirty="0" err="1" smtClean="0"/>
              <a:t>mSUGRA</a:t>
            </a:r>
            <a:r>
              <a:rPr lang="en-GB" dirty="0" smtClean="0"/>
              <a:t>/CMSSM</a:t>
            </a:r>
            <a:endParaRPr lang="en-GB" dirty="0"/>
          </a:p>
        </p:txBody>
      </p:sp>
      <p:pic>
        <p:nvPicPr>
          <p:cNvPr id="4" name="Image 3" descr="Screen Shot 2016-06-21 at 21.23.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200"/>
            <a:ext cx="3822700" cy="782350"/>
          </a:xfrm>
          <a:prstGeom prst="rect">
            <a:avLst/>
          </a:prstGeom>
        </p:spPr>
      </p:pic>
      <p:pic>
        <p:nvPicPr>
          <p:cNvPr id="5" name="Image 4" descr="Screen Shot 2016-06-21 at 21.23.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191000"/>
            <a:ext cx="3124200" cy="2913041"/>
          </a:xfrm>
          <a:prstGeom prst="rect">
            <a:avLst/>
          </a:prstGeom>
        </p:spPr>
      </p:pic>
      <p:pic>
        <p:nvPicPr>
          <p:cNvPr id="6" name="Image 5" descr="Screen Shot 2016-06-22 at 15.37.2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50" y="1600200"/>
            <a:ext cx="2635250" cy="26352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981200" y="1600200"/>
            <a:ext cx="1685377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hep-ph/0106204</a:t>
            </a:r>
            <a:endParaRPr lang="en-GB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652597" y="1566446"/>
            <a:ext cx="3567603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Became the </a:t>
            </a:r>
            <a:r>
              <a:rPr lang="en-GB" sz="1600" dirty="0" err="1" smtClean="0">
                <a:solidFill>
                  <a:srgbClr val="0000FF"/>
                </a:solidFill>
              </a:rPr>
              <a:t>Mastercode</a:t>
            </a:r>
            <a:r>
              <a:rPr lang="en-GB" sz="1600" dirty="0" smtClean="0">
                <a:solidFill>
                  <a:srgbClr val="0000FF"/>
                </a:solidFill>
              </a:rPr>
              <a:t> collaboration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505200" y="5229761"/>
            <a:ext cx="2373266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Using constraints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all available data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(measurements,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limits…)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3" name="Image 12" descr="Screen Shot 2016-06-23 at 09.38.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9020" y="1905000"/>
            <a:ext cx="2787980" cy="2438400"/>
          </a:xfrm>
          <a:prstGeom prst="rect">
            <a:avLst/>
          </a:prstGeom>
        </p:spPr>
      </p:pic>
      <p:pic>
        <p:nvPicPr>
          <p:cNvPr id="14" name="Image 13" descr="Screen Shot 2016-06-23 at 09.37.3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0300" y="838200"/>
            <a:ext cx="4203700" cy="746008"/>
          </a:xfrm>
          <a:prstGeom prst="rect">
            <a:avLst/>
          </a:prstGeom>
        </p:spPr>
      </p:pic>
      <p:pic>
        <p:nvPicPr>
          <p:cNvPr id="15" name="Image 14" descr="Screen Shot 2016-06-23 at 09.38.1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0" y="1905000"/>
            <a:ext cx="2743200" cy="2438400"/>
          </a:xfrm>
          <a:prstGeom prst="rect">
            <a:avLst/>
          </a:prstGeom>
        </p:spPr>
      </p:pic>
      <p:pic>
        <p:nvPicPr>
          <p:cNvPr id="16" name="Image 15" descr="Screen Shot 2016-06-23 at 09.38.40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5775" y="4419600"/>
            <a:ext cx="3788225" cy="457200"/>
          </a:xfrm>
          <a:prstGeom prst="rect">
            <a:avLst/>
          </a:prstGeom>
          <a:ln w="47625">
            <a:solidFill>
              <a:srgbClr val="FF0000"/>
            </a:solidFill>
          </a:ln>
        </p:spPr>
      </p:pic>
      <p:sp>
        <p:nvSpPr>
          <p:cNvPr id="17" name="ZoneTexte 16"/>
          <p:cNvSpPr txBox="1"/>
          <p:nvPr/>
        </p:nvSpPr>
        <p:spPr>
          <a:xfrm>
            <a:off x="7151671" y="4953000"/>
            <a:ext cx="183992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Ok within 2σ  </a:t>
            </a:r>
            <a:r>
              <a:rPr lang="en-GB" dirty="0" err="1" smtClean="0">
                <a:sym typeface="Wingdings"/>
              </a:rPr>
              <a:t></a:t>
            </a:r>
            <a:endParaRPr lang="en-GB" dirty="0"/>
          </a:p>
        </p:txBody>
      </p:sp>
      <p:sp>
        <p:nvSpPr>
          <p:cNvPr id="18" name="ZoneTexte 17"/>
          <p:cNvSpPr txBox="1"/>
          <p:nvPr/>
        </p:nvSpPr>
        <p:spPr>
          <a:xfrm>
            <a:off x="4064789" y="1566446"/>
            <a:ext cx="165021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arXiv:0707.3447</a:t>
            </a:r>
            <a:endParaRPr lang="en-GB" sz="1600" dirty="0"/>
          </a:p>
        </p:txBody>
      </p:sp>
      <p:sp>
        <p:nvSpPr>
          <p:cNvPr id="19" name="ZoneTexte 18"/>
          <p:cNvSpPr txBox="1"/>
          <p:nvPr/>
        </p:nvSpPr>
        <p:spPr>
          <a:xfrm>
            <a:off x="6477000" y="5562600"/>
            <a:ext cx="2391174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Is SUSY around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corner??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Turn on the LHC!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213730</TotalTime>
  <Words>3636</Words>
  <Application>Microsoft PowerPoint</Application>
  <PresentationFormat>Présentation à l'écran (4:3)</PresentationFormat>
  <Paragraphs>564</Paragraphs>
  <Slides>73</Slides>
  <Notes>9</Notes>
  <HiddenSlides>0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73</vt:i4>
      </vt:variant>
    </vt:vector>
  </HeadingPairs>
  <TitlesOfParts>
    <vt:vector size="75" baseType="lpstr">
      <vt:lpstr>Reunion_17_01_03</vt:lpstr>
      <vt:lpstr>CorelPhotoPaint.Image.10</vt:lpstr>
      <vt:lpstr> </vt:lpstr>
      <vt:lpstr>Outline</vt:lpstr>
      <vt:lpstr>Celebrating 40 years of Supergravity</vt:lpstr>
      <vt:lpstr>Supergravity</vt:lpstr>
      <vt:lpstr>Alternatives to Superspace?</vt:lpstr>
      <vt:lpstr>SUGRA&lt;-&gt;mSUGRA</vt:lpstr>
      <vt:lpstr>1993: Early Tevatron SUSY Searches</vt:lpstr>
      <vt:lpstr>SUSY Searches in 2009: Pre-LHC</vt:lpstr>
      <vt:lpstr>Playing with mSUGRA/CMSSM</vt:lpstr>
      <vt:lpstr>Diapositive 9</vt:lpstr>
      <vt:lpstr>This is what we do!</vt:lpstr>
      <vt:lpstr>New Physics Hunters @ the LHC</vt:lpstr>
      <vt:lpstr>Diapositive 12</vt:lpstr>
      <vt:lpstr>LHC 2016 Startup</vt:lpstr>
      <vt:lpstr>Expected and Collected Lumi 2016</vt:lpstr>
      <vt:lpstr>2012: A Milestone in Particle Physics</vt:lpstr>
      <vt:lpstr>Physics Beyond the Standard Model?</vt:lpstr>
      <vt:lpstr>New Physics Signatures…</vt:lpstr>
      <vt:lpstr>Summary of Run-1 Exotica Searches</vt:lpstr>
      <vt:lpstr> Summary of Run-1 SUSY Searches</vt:lpstr>
      <vt:lpstr>Run-1: We Observed Mild Deviations</vt:lpstr>
      <vt:lpstr>New Physics Searches with 2015 Data</vt:lpstr>
      <vt:lpstr>Run-II: From 8 TeV to 13 TeV</vt:lpstr>
      <vt:lpstr>Higgs: ATLAS+CMS Combination</vt:lpstr>
      <vt:lpstr>Diapositive 24</vt:lpstr>
      <vt:lpstr>The Higgs is Back @ 13 TeV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Stop Searches @ 8/13 TeV</vt:lpstr>
      <vt:lpstr>ATLAS Gluino and Stop Searches</vt:lpstr>
      <vt:lpstr>Phenomenological MSSM analysis</vt:lpstr>
      <vt:lpstr>Search in the Z+Jets+MET Channel</vt:lpstr>
      <vt:lpstr>Search in the Z+Jets+MET Channel</vt:lpstr>
      <vt:lpstr>Diapositive 37</vt:lpstr>
      <vt:lpstr>Many other searches for SUSY</vt:lpstr>
      <vt:lpstr>Long Lived Particles </vt:lpstr>
      <vt:lpstr>Diapositive 40</vt:lpstr>
      <vt:lpstr>Diapositive 41</vt:lpstr>
      <vt:lpstr>Diapositive 42</vt:lpstr>
      <vt:lpstr>Search for Large Extra Dimensions</vt:lpstr>
      <vt:lpstr>Diapositive 44</vt:lpstr>
      <vt:lpstr>Dijet Resonance Search</vt:lpstr>
      <vt:lpstr>Dijet Resonance Search</vt:lpstr>
      <vt:lpstr>Dark Matter Searches</vt:lpstr>
      <vt:lpstr>High Mass Search:  X → γγ ???</vt:lpstr>
      <vt:lpstr>Diphoton Resonance Searches: CMS</vt:lpstr>
      <vt:lpstr>Diphoton Resonance Searches: CMS</vt:lpstr>
      <vt:lpstr>Diphoton Resonance Searches:  (ATLAS)</vt:lpstr>
      <vt:lpstr>Diphoton Resonance Searches: (ATLAS)</vt:lpstr>
      <vt:lpstr>Anything special in these Events?</vt:lpstr>
      <vt:lpstr>This triggered &gt;450 papers so far!!</vt:lpstr>
      <vt:lpstr>Search for Diphoton Resonances</vt:lpstr>
      <vt:lpstr>Are we looking at the right place??</vt:lpstr>
      <vt:lpstr>Diapositive 57</vt:lpstr>
      <vt:lpstr>MoEDAL: Search for Monopoles</vt:lpstr>
      <vt:lpstr>Summary</vt:lpstr>
      <vt:lpstr>Backup</vt:lpstr>
      <vt:lpstr>From my Friend Ken…</vt:lpstr>
      <vt:lpstr>More Searches</vt:lpstr>
      <vt:lpstr>More Searches</vt:lpstr>
      <vt:lpstr>What can it be?</vt:lpstr>
      <vt:lpstr>Diapositive 65</vt:lpstr>
      <vt:lpstr>Some Theorists are Believers!!</vt:lpstr>
      <vt:lpstr>Combining the Run-1 Data (?)</vt:lpstr>
      <vt:lpstr>CMS 2015 Diboson Results</vt:lpstr>
      <vt:lpstr>CMS 2012+2015 Diboson Results</vt:lpstr>
      <vt:lpstr>ATLAS 2015 Diboson Results</vt:lpstr>
      <vt:lpstr>Vector–like Quark Searches</vt:lpstr>
      <vt:lpstr>Any Sign in the Zγ Channel? 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6079</cp:revision>
  <cp:lastPrinted>2013-02-11T08:10:22Z</cp:lastPrinted>
  <dcterms:created xsi:type="dcterms:W3CDTF">2016-06-23T21:42:41Z</dcterms:created>
  <dcterms:modified xsi:type="dcterms:W3CDTF">2016-06-24T11:50:50Z</dcterms:modified>
</cp:coreProperties>
</file>