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Lst>
  <p:notesMasterIdLst>
    <p:notesMasterId r:id="rId24"/>
  </p:notesMasterIdLst>
  <p:handoutMasterIdLst>
    <p:handoutMasterId r:id="rId25"/>
  </p:handoutMasterIdLst>
  <p:sldIdLst>
    <p:sldId id="256" r:id="rId3"/>
    <p:sldId id="284" r:id="rId4"/>
    <p:sldId id="258" r:id="rId5"/>
    <p:sldId id="278" r:id="rId6"/>
    <p:sldId id="277" r:id="rId7"/>
    <p:sldId id="279" r:id="rId8"/>
    <p:sldId id="280" r:id="rId9"/>
    <p:sldId id="274" r:id="rId10"/>
    <p:sldId id="275" r:id="rId11"/>
    <p:sldId id="276" r:id="rId12"/>
    <p:sldId id="285" r:id="rId13"/>
    <p:sldId id="281" r:id="rId14"/>
    <p:sldId id="259" r:id="rId15"/>
    <p:sldId id="260" r:id="rId16"/>
    <p:sldId id="262" r:id="rId17"/>
    <p:sldId id="265" r:id="rId18"/>
    <p:sldId id="266" r:id="rId19"/>
    <p:sldId id="267" r:id="rId20"/>
    <p:sldId id="282" r:id="rId21"/>
    <p:sldId id="286" r:id="rId22"/>
    <p:sldId id="28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Светлый стиль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94660"/>
  </p:normalViewPr>
  <p:slideViewPr>
    <p:cSldViewPr>
      <p:cViewPr varScale="1">
        <p:scale>
          <a:sx n="108" d="100"/>
          <a:sy n="108" d="100"/>
        </p:scale>
        <p:origin x="-1144"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7D61ECD-02AC-4458-9829-CD871C91607D}" type="datetimeFigureOut">
              <a:rPr lang="ru-RU" smtClean="0"/>
              <a:t>19.05.16</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6A094F0-A435-4811-AC9C-149A4DEF8D15}" type="slidenum">
              <a:rPr lang="ru-RU" smtClean="0"/>
              <a:t>‹#›</a:t>
            </a:fld>
            <a:endParaRPr lang="ru-RU"/>
          </a:p>
        </p:txBody>
      </p:sp>
    </p:spTree>
    <p:extLst>
      <p:ext uri="{BB962C8B-B14F-4D97-AF65-F5344CB8AC3E}">
        <p14:creationId xmlns:p14="http://schemas.microsoft.com/office/powerpoint/2010/main" val="24995945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1DBA0A-F50B-45E7-BB47-5024B56C0E2B}" type="datetimeFigureOut">
              <a:rPr lang="ru-RU" smtClean="0"/>
              <a:t>19.05.16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F9675D-6F97-4FCE-952A-5A99D009670D}" type="slidenum">
              <a:rPr lang="ru-RU" smtClean="0"/>
              <a:t>‹#›</a:t>
            </a:fld>
            <a:endParaRPr lang="ru-RU"/>
          </a:p>
        </p:txBody>
      </p:sp>
    </p:spTree>
    <p:extLst>
      <p:ext uri="{BB962C8B-B14F-4D97-AF65-F5344CB8AC3E}">
        <p14:creationId xmlns:p14="http://schemas.microsoft.com/office/powerpoint/2010/main" val="36818429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EF9675D-6F97-4FCE-952A-5A99D009670D}" type="slidenum">
              <a:rPr lang="ru-RU" smtClean="0"/>
              <a:t>2</a:t>
            </a:fld>
            <a:endParaRPr lang="ru-RU"/>
          </a:p>
        </p:txBody>
      </p:sp>
    </p:spTree>
    <p:extLst>
      <p:ext uri="{BB962C8B-B14F-4D97-AF65-F5344CB8AC3E}">
        <p14:creationId xmlns:p14="http://schemas.microsoft.com/office/powerpoint/2010/main" val="1887042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EF9675D-6F97-4FCE-952A-5A99D009670D}" type="slidenum">
              <a:rPr lang="ru-RU" smtClean="0"/>
              <a:t>4</a:t>
            </a:fld>
            <a:endParaRPr lang="ru-RU"/>
          </a:p>
        </p:txBody>
      </p:sp>
    </p:spTree>
    <p:extLst>
      <p:ext uri="{BB962C8B-B14F-4D97-AF65-F5344CB8AC3E}">
        <p14:creationId xmlns:p14="http://schemas.microsoft.com/office/powerpoint/2010/main" val="3610586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EF9675D-6F97-4FCE-952A-5A99D009670D}" type="slidenum">
              <a:rPr lang="ru-RU" smtClean="0"/>
              <a:t>13</a:t>
            </a:fld>
            <a:endParaRPr lang="ru-RU"/>
          </a:p>
        </p:txBody>
      </p:sp>
    </p:spTree>
    <p:extLst>
      <p:ext uri="{BB962C8B-B14F-4D97-AF65-F5344CB8AC3E}">
        <p14:creationId xmlns:p14="http://schemas.microsoft.com/office/powerpoint/2010/main" val="36567839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EF9675D-6F97-4FCE-952A-5A99D009670D}" type="slidenum">
              <a:rPr lang="ru-RU" smtClean="0"/>
              <a:t>18</a:t>
            </a:fld>
            <a:endParaRPr lang="ru-RU"/>
          </a:p>
        </p:txBody>
      </p:sp>
    </p:spTree>
    <p:extLst>
      <p:ext uri="{BB962C8B-B14F-4D97-AF65-F5344CB8AC3E}">
        <p14:creationId xmlns:p14="http://schemas.microsoft.com/office/powerpoint/2010/main" val="24776695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CCB68D1-EFA8-4BD5-ADF5-2380786F74F8}" type="datetime1">
              <a:rPr lang="ru-RU" smtClean="0"/>
              <a:t>19.05.16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103ED9-61FB-4CBC-9F43-CFE5737C5D34}" type="slidenum">
              <a:rPr lang="ru-RU" smtClean="0"/>
              <a:t>‹#›</a:t>
            </a:fld>
            <a:endParaRPr lang="ru-RU"/>
          </a:p>
        </p:txBody>
      </p:sp>
    </p:spTree>
    <p:extLst>
      <p:ext uri="{BB962C8B-B14F-4D97-AF65-F5344CB8AC3E}">
        <p14:creationId xmlns:p14="http://schemas.microsoft.com/office/powerpoint/2010/main" val="3637540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BD82046-F885-4760-82E1-C31FDF1DC3BD}" type="datetime1">
              <a:rPr lang="ru-RU" smtClean="0"/>
              <a:t>19.05.16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103ED9-61FB-4CBC-9F43-CFE5737C5D34}" type="slidenum">
              <a:rPr lang="ru-RU" smtClean="0"/>
              <a:t>‹#›</a:t>
            </a:fld>
            <a:endParaRPr lang="ru-RU"/>
          </a:p>
        </p:txBody>
      </p:sp>
    </p:spTree>
    <p:extLst>
      <p:ext uri="{BB962C8B-B14F-4D97-AF65-F5344CB8AC3E}">
        <p14:creationId xmlns:p14="http://schemas.microsoft.com/office/powerpoint/2010/main" val="1966534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4C0466-EA70-4048-B4E9-BEC4C24A68DE}" type="datetime1">
              <a:rPr lang="ru-RU" smtClean="0"/>
              <a:t>19.05.16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103ED9-61FB-4CBC-9F43-CFE5737C5D34}" type="slidenum">
              <a:rPr lang="ru-RU" smtClean="0"/>
              <a:t>‹#›</a:t>
            </a:fld>
            <a:endParaRPr lang="ru-RU"/>
          </a:p>
        </p:txBody>
      </p:sp>
    </p:spTree>
    <p:extLst>
      <p:ext uri="{BB962C8B-B14F-4D97-AF65-F5344CB8AC3E}">
        <p14:creationId xmlns:p14="http://schemas.microsoft.com/office/powerpoint/2010/main" val="2184978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628CC5-3C11-44B6-93C7-9ADCDFF7CF21}" type="datetime1">
              <a:rPr lang="ru-RU" smtClean="0">
                <a:solidFill>
                  <a:prstClr val="black">
                    <a:tint val="75000"/>
                  </a:prstClr>
                </a:solidFill>
              </a:rPr>
              <a:t>19.05.16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897EB3AE-C15D-4A33-9878-B80A8ED7544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01062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1E21A02-0AEE-4D48-9379-3D44CD1E24DD}" type="datetime1">
              <a:rPr lang="ru-RU" smtClean="0">
                <a:solidFill>
                  <a:prstClr val="black">
                    <a:tint val="75000"/>
                  </a:prstClr>
                </a:solidFill>
              </a:rPr>
              <a:t>19.05.16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897EB3AE-C15D-4A33-9878-B80A8ED7544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296540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83CD560-2435-4C17-A9CC-202269F5D2C8}" type="datetime1">
              <a:rPr lang="ru-RU" smtClean="0">
                <a:solidFill>
                  <a:prstClr val="black">
                    <a:tint val="75000"/>
                  </a:prstClr>
                </a:solidFill>
              </a:rPr>
              <a:t>19.05.16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897EB3AE-C15D-4A33-9878-B80A8ED7544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450108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8A7CC50-A63C-4B6F-B232-E605ACEB5611}" type="datetime1">
              <a:rPr lang="ru-RU" smtClean="0">
                <a:solidFill>
                  <a:prstClr val="black">
                    <a:tint val="75000"/>
                  </a:prstClr>
                </a:solidFill>
              </a:rPr>
              <a:t>19.05.16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897EB3AE-C15D-4A33-9878-B80A8ED7544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863492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CF4F98F-CBDB-467B-B99D-2EA0E8DFDDF7}" type="datetime1">
              <a:rPr lang="ru-RU" smtClean="0">
                <a:solidFill>
                  <a:prstClr val="black">
                    <a:tint val="75000"/>
                  </a:prstClr>
                </a:solidFill>
              </a:rPr>
              <a:t>19.05.16</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897EB3AE-C15D-4A33-9878-B80A8ED7544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356385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720AF92-2674-4452-8940-4B24477F1EF9}" type="datetime1">
              <a:rPr lang="ru-RU" smtClean="0">
                <a:solidFill>
                  <a:prstClr val="black">
                    <a:tint val="75000"/>
                  </a:prstClr>
                </a:solidFill>
              </a:rPr>
              <a:t>19.05.16</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897EB3AE-C15D-4A33-9878-B80A8ED7544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318784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43778CE-BD24-48C4-84CF-2022B74DDB56}" type="datetime1">
              <a:rPr lang="ru-RU" smtClean="0">
                <a:solidFill>
                  <a:prstClr val="black">
                    <a:tint val="75000"/>
                  </a:prstClr>
                </a:solidFill>
              </a:rPr>
              <a:t>19.05.16</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897EB3AE-C15D-4A33-9878-B80A8ED7544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546900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7EC744E-F178-414A-B319-5A613BD42ECD}" type="datetime1">
              <a:rPr lang="ru-RU" smtClean="0">
                <a:solidFill>
                  <a:prstClr val="black">
                    <a:tint val="75000"/>
                  </a:prstClr>
                </a:solidFill>
              </a:rPr>
              <a:t>19.05.16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897EB3AE-C15D-4A33-9878-B80A8ED7544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89343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1020950-D23F-4B5F-97D5-88DBF0C5DD22}" type="datetime1">
              <a:rPr lang="ru-RU" smtClean="0"/>
              <a:t>19.05.16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103ED9-61FB-4CBC-9F43-CFE5737C5D34}" type="slidenum">
              <a:rPr lang="ru-RU" smtClean="0"/>
              <a:t>‹#›</a:t>
            </a:fld>
            <a:endParaRPr lang="ru-RU"/>
          </a:p>
        </p:txBody>
      </p:sp>
    </p:spTree>
    <p:extLst>
      <p:ext uri="{BB962C8B-B14F-4D97-AF65-F5344CB8AC3E}">
        <p14:creationId xmlns:p14="http://schemas.microsoft.com/office/powerpoint/2010/main" val="1410331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DAD525F-4239-4B63-94F0-ADD239EAE7B0}" type="datetime1">
              <a:rPr lang="ru-RU" smtClean="0">
                <a:solidFill>
                  <a:prstClr val="black">
                    <a:tint val="75000"/>
                  </a:prstClr>
                </a:solidFill>
              </a:rPr>
              <a:t>19.05.16</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897EB3AE-C15D-4A33-9878-B80A8ED7544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067908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F3EDBBD-DC9F-41AA-AF1B-3EC55835ABD4}" type="datetime1">
              <a:rPr lang="ru-RU" smtClean="0">
                <a:solidFill>
                  <a:prstClr val="black">
                    <a:tint val="75000"/>
                  </a:prstClr>
                </a:solidFill>
              </a:rPr>
              <a:t>19.05.16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897EB3AE-C15D-4A33-9878-B80A8ED7544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426658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CA23258-C9C5-4E05-93E8-39933F442158}" type="datetime1">
              <a:rPr lang="ru-RU" smtClean="0">
                <a:solidFill>
                  <a:prstClr val="black">
                    <a:tint val="75000"/>
                  </a:prstClr>
                </a:solidFill>
              </a:rPr>
              <a:t>19.05.16</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897EB3AE-C15D-4A33-9878-B80A8ED7544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824883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EF77467-F727-4D70-AF11-148D81FC74CB}" type="datetime1">
              <a:rPr lang="ru-RU" smtClean="0"/>
              <a:t>19.05.16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A103ED9-61FB-4CBC-9F43-CFE5737C5D34}" type="slidenum">
              <a:rPr lang="ru-RU" smtClean="0"/>
              <a:t>‹#›</a:t>
            </a:fld>
            <a:endParaRPr lang="ru-RU"/>
          </a:p>
        </p:txBody>
      </p:sp>
    </p:spTree>
    <p:extLst>
      <p:ext uri="{BB962C8B-B14F-4D97-AF65-F5344CB8AC3E}">
        <p14:creationId xmlns:p14="http://schemas.microsoft.com/office/powerpoint/2010/main" val="1900694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5850811-DB86-4EC2-A21D-316D089C4878}" type="datetime1">
              <a:rPr lang="ru-RU" smtClean="0"/>
              <a:t>19.05.16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103ED9-61FB-4CBC-9F43-CFE5737C5D34}" type="slidenum">
              <a:rPr lang="ru-RU" smtClean="0"/>
              <a:t>‹#›</a:t>
            </a:fld>
            <a:endParaRPr lang="ru-RU"/>
          </a:p>
        </p:txBody>
      </p:sp>
    </p:spTree>
    <p:extLst>
      <p:ext uri="{BB962C8B-B14F-4D97-AF65-F5344CB8AC3E}">
        <p14:creationId xmlns:p14="http://schemas.microsoft.com/office/powerpoint/2010/main" val="907406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84DE621-0D97-4E31-A542-47920FD22555}" type="datetime1">
              <a:rPr lang="ru-RU" smtClean="0"/>
              <a:t>19.05.16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A103ED9-61FB-4CBC-9F43-CFE5737C5D34}" type="slidenum">
              <a:rPr lang="ru-RU" smtClean="0"/>
              <a:t>‹#›</a:t>
            </a:fld>
            <a:endParaRPr lang="ru-RU"/>
          </a:p>
        </p:txBody>
      </p:sp>
    </p:spTree>
    <p:extLst>
      <p:ext uri="{BB962C8B-B14F-4D97-AF65-F5344CB8AC3E}">
        <p14:creationId xmlns:p14="http://schemas.microsoft.com/office/powerpoint/2010/main" val="1796671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533F004-28A3-4C8B-99B7-94AB67D53696}" type="datetime1">
              <a:rPr lang="ru-RU" smtClean="0"/>
              <a:t>19.05.16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A103ED9-61FB-4CBC-9F43-CFE5737C5D34}" type="slidenum">
              <a:rPr lang="ru-RU" smtClean="0"/>
              <a:t>‹#›</a:t>
            </a:fld>
            <a:endParaRPr lang="ru-RU"/>
          </a:p>
        </p:txBody>
      </p:sp>
    </p:spTree>
    <p:extLst>
      <p:ext uri="{BB962C8B-B14F-4D97-AF65-F5344CB8AC3E}">
        <p14:creationId xmlns:p14="http://schemas.microsoft.com/office/powerpoint/2010/main" val="14658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57E3E6A-257E-4397-8473-B90182AA5447}" type="datetime1">
              <a:rPr lang="ru-RU" smtClean="0"/>
              <a:t>19.05.16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A103ED9-61FB-4CBC-9F43-CFE5737C5D34}" type="slidenum">
              <a:rPr lang="ru-RU" smtClean="0"/>
              <a:t>‹#›</a:t>
            </a:fld>
            <a:endParaRPr lang="ru-RU"/>
          </a:p>
        </p:txBody>
      </p:sp>
    </p:spTree>
    <p:extLst>
      <p:ext uri="{BB962C8B-B14F-4D97-AF65-F5344CB8AC3E}">
        <p14:creationId xmlns:p14="http://schemas.microsoft.com/office/powerpoint/2010/main" val="4088350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821F10B-B90F-48B4-85E8-EEFE4BA77353}" type="datetime1">
              <a:rPr lang="ru-RU" smtClean="0"/>
              <a:t>19.05.16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103ED9-61FB-4CBC-9F43-CFE5737C5D34}" type="slidenum">
              <a:rPr lang="ru-RU" smtClean="0"/>
              <a:t>‹#›</a:t>
            </a:fld>
            <a:endParaRPr lang="ru-RU"/>
          </a:p>
        </p:txBody>
      </p:sp>
    </p:spTree>
    <p:extLst>
      <p:ext uri="{BB962C8B-B14F-4D97-AF65-F5344CB8AC3E}">
        <p14:creationId xmlns:p14="http://schemas.microsoft.com/office/powerpoint/2010/main" val="882171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00581F0-EF1C-4CD3-AF9E-BD9D289BE244}" type="datetime1">
              <a:rPr lang="ru-RU" smtClean="0"/>
              <a:t>19.05.16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A103ED9-61FB-4CBC-9F43-CFE5737C5D34}" type="slidenum">
              <a:rPr lang="ru-RU" smtClean="0"/>
              <a:t>‹#›</a:t>
            </a:fld>
            <a:endParaRPr lang="ru-RU"/>
          </a:p>
        </p:txBody>
      </p:sp>
    </p:spTree>
    <p:extLst>
      <p:ext uri="{BB962C8B-B14F-4D97-AF65-F5344CB8AC3E}">
        <p14:creationId xmlns:p14="http://schemas.microsoft.com/office/powerpoint/2010/main" val="429344816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D3A656-0391-4E6D-AECB-F72E5FD7B335}" type="datetime1">
              <a:rPr lang="ru-RU" smtClean="0"/>
              <a:t>19.05.16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103ED9-61FB-4CBC-9F43-CFE5737C5D34}" type="slidenum">
              <a:rPr lang="ru-RU" smtClean="0"/>
              <a:t>‹#›</a:t>
            </a:fld>
            <a:endParaRPr lang="ru-RU"/>
          </a:p>
        </p:txBody>
      </p:sp>
    </p:spTree>
    <p:extLst>
      <p:ext uri="{BB962C8B-B14F-4D97-AF65-F5344CB8AC3E}">
        <p14:creationId xmlns:p14="http://schemas.microsoft.com/office/powerpoint/2010/main" val="33018251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60B7A5-8C83-4EC2-8665-813B2A6EBE62}" type="datetime1">
              <a:rPr lang="ru-RU" smtClean="0">
                <a:solidFill>
                  <a:prstClr val="black">
                    <a:tint val="75000"/>
                  </a:prstClr>
                </a:solidFill>
              </a:rPr>
              <a:t>19.05.16</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7EB3AE-C15D-4A33-9878-B80A8ED7544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2277015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jp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hyperlink" Target="http://users.aber.ac.uk/lss/Soldatova.pdf" TargetMode="External"/><Relationship Id="rId4" Type="http://schemas.openxmlformats.org/officeDocument/2006/relationships/hyperlink" Target="http://users.aber.ac.uk/lss/Inteface.pdf" TargetMode="External"/><Relationship Id="rId5" Type="http://schemas.openxmlformats.org/officeDocument/2006/relationships/hyperlink" Target="http://www.pubs.royalsoc.ac.uk/interface_homepage.shtml" TargetMode="External"/><Relationship Id="rId6" Type="http://schemas.openxmlformats.org/officeDocument/2006/relationships/hyperlink" Target="http://www-tsujii.is.s.u-tokyo.ac.jp/jw-tmnlpo/RossKing.pdf" TargetMode="External"/><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solidFill>
                  <a:srgbClr val="002060"/>
                </a:solidFill>
                <a:latin typeface="Century Gothic" panose="020B0502020202020204" pitchFamily="34" charset="0"/>
              </a:rPr>
              <a:t>Data Knowledge Base Highlights</a:t>
            </a:r>
            <a:endParaRPr lang="ru-RU" dirty="0">
              <a:solidFill>
                <a:srgbClr val="002060"/>
              </a:solidFill>
              <a:latin typeface="Century Gothic" panose="020B0502020202020204" pitchFamily="34" charset="0"/>
            </a:endParaRPr>
          </a:p>
        </p:txBody>
      </p:sp>
      <p:sp>
        <p:nvSpPr>
          <p:cNvPr id="3" name="Подзаголовок 2"/>
          <p:cNvSpPr>
            <a:spLocks noGrp="1"/>
          </p:cNvSpPr>
          <p:nvPr>
            <p:ph type="subTitle" idx="1"/>
          </p:nvPr>
        </p:nvSpPr>
        <p:spPr/>
        <p:txBody>
          <a:bodyPr/>
          <a:lstStyle/>
          <a:p>
            <a:r>
              <a:rPr lang="en-US" dirty="0" smtClean="0">
                <a:latin typeface="Century Gothic" panose="020B0502020202020204" pitchFamily="34" charset="0"/>
              </a:rPr>
              <a:t>NRC-KI progress report</a:t>
            </a:r>
          </a:p>
          <a:p>
            <a:endParaRPr lang="en-US" dirty="0">
              <a:latin typeface="Century Gothic" panose="020B0502020202020204" pitchFamily="34" charset="0"/>
            </a:endParaRPr>
          </a:p>
          <a:p>
            <a:r>
              <a:rPr lang="en-US" sz="2000" i="1" dirty="0" smtClean="0">
                <a:latin typeface="Century Gothic" panose="020B0502020202020204" pitchFamily="34" charset="0"/>
              </a:rPr>
              <a:t>Maria </a:t>
            </a:r>
            <a:r>
              <a:rPr lang="en-US" sz="2000" i="1" dirty="0" err="1" smtClean="0">
                <a:latin typeface="Century Gothic" panose="020B0502020202020204" pitchFamily="34" charset="0"/>
              </a:rPr>
              <a:t>Grigorieva</a:t>
            </a:r>
            <a:endParaRPr lang="ru-RU" sz="2000" i="1" dirty="0">
              <a:latin typeface="Century Gothic" panose="020B0502020202020204" pitchFamily="34" charset="0"/>
            </a:endParaRPr>
          </a:p>
        </p:txBody>
      </p:sp>
    </p:spTree>
    <p:extLst>
      <p:ext uri="{BB962C8B-B14F-4D97-AF65-F5344CB8AC3E}">
        <p14:creationId xmlns:p14="http://schemas.microsoft.com/office/powerpoint/2010/main" val="3716850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Autofit/>
          </a:bodyPr>
          <a:lstStyle/>
          <a:p>
            <a:r>
              <a:rPr lang="en-US" sz="2800" dirty="0" smtClean="0">
                <a:solidFill>
                  <a:srgbClr val="002060"/>
                </a:solidFill>
                <a:latin typeface="Century Gothic" panose="020B0502020202020204" pitchFamily="34" charset="0"/>
              </a:rPr>
              <a:t>ATLAS Data Samples</a:t>
            </a:r>
            <a:endParaRPr lang="ru-RU" sz="2800" dirty="0"/>
          </a:p>
        </p:txBody>
      </p:sp>
      <p:sp>
        <p:nvSpPr>
          <p:cNvPr id="3" name="Объект 2"/>
          <p:cNvSpPr>
            <a:spLocks noGrp="1"/>
          </p:cNvSpPr>
          <p:nvPr>
            <p:ph idx="1"/>
          </p:nvPr>
        </p:nvSpPr>
        <p:spPr>
          <a:xfrm>
            <a:off x="467544" y="3517441"/>
            <a:ext cx="6048672" cy="2843555"/>
          </a:xfrm>
        </p:spPr>
        <p:txBody>
          <a:bodyPr>
            <a:normAutofit fontScale="92500" lnSpcReduction="10000"/>
          </a:bodyPr>
          <a:lstStyle/>
          <a:p>
            <a:r>
              <a:rPr lang="en-US" sz="2800" dirty="0" smtClean="0">
                <a:latin typeface="Arial Narrow" panose="020B0606020202030204" pitchFamily="34" charset="0"/>
              </a:rPr>
              <a:t>Data samples</a:t>
            </a:r>
          </a:p>
          <a:p>
            <a:pPr lvl="1"/>
            <a:r>
              <a:rPr lang="en-US" sz="2400" dirty="0">
                <a:latin typeface="Arial Narrow" panose="020B0606020202030204" pitchFamily="34" charset="0"/>
              </a:rPr>
              <a:t>Signal</a:t>
            </a:r>
          </a:p>
          <a:p>
            <a:pPr lvl="2"/>
            <a:r>
              <a:rPr lang="en-US" sz="2000" dirty="0">
                <a:latin typeface="Arial Narrow" panose="020B0606020202030204" pitchFamily="34" charset="0"/>
              </a:rPr>
              <a:t>Production </a:t>
            </a:r>
            <a:r>
              <a:rPr lang="en-US" sz="1600" dirty="0">
                <a:latin typeface="Arial Narrow" panose="020B0606020202030204" pitchFamily="34" charset="0"/>
              </a:rPr>
              <a:t>(</a:t>
            </a:r>
            <a:r>
              <a:rPr lang="en-US" sz="1600" dirty="0" err="1">
                <a:latin typeface="Arial Narrow" panose="020B0606020202030204" pitchFamily="34" charset="0"/>
              </a:rPr>
              <a:t>ggF</a:t>
            </a:r>
            <a:r>
              <a:rPr lang="en-US" sz="1600" dirty="0">
                <a:latin typeface="Arial Narrow" panose="020B0606020202030204" pitchFamily="34" charset="0"/>
              </a:rPr>
              <a:t>, VBF, VH, </a:t>
            </a:r>
            <a:r>
              <a:rPr lang="en-US" sz="1600" dirty="0" err="1">
                <a:latin typeface="Arial Narrow" panose="020B0606020202030204" pitchFamily="34" charset="0"/>
              </a:rPr>
              <a:t>ttH</a:t>
            </a:r>
            <a:r>
              <a:rPr lang="en-US" sz="1600" dirty="0">
                <a:latin typeface="Arial Narrow" panose="020B0606020202030204" pitchFamily="34" charset="0"/>
              </a:rPr>
              <a:t>)</a:t>
            </a:r>
          </a:p>
          <a:p>
            <a:pPr lvl="2"/>
            <a:r>
              <a:rPr lang="en-US" sz="2000" dirty="0">
                <a:latin typeface="Arial Narrow" panose="020B0606020202030204" pitchFamily="34" charset="0"/>
              </a:rPr>
              <a:t>Decay</a:t>
            </a:r>
          </a:p>
          <a:p>
            <a:pPr lvl="1"/>
            <a:r>
              <a:rPr lang="en-US" sz="2400" dirty="0" smtClean="0">
                <a:latin typeface="Arial Narrow" panose="020B0606020202030204" pitchFamily="34" charset="0"/>
              </a:rPr>
              <a:t>Background	</a:t>
            </a:r>
          </a:p>
          <a:p>
            <a:pPr lvl="2"/>
            <a:r>
              <a:rPr lang="en-US" sz="2000" dirty="0" smtClean="0">
                <a:latin typeface="Arial Narrow" panose="020B0606020202030204" pitchFamily="34" charset="0"/>
              </a:rPr>
              <a:t>Category </a:t>
            </a:r>
            <a:r>
              <a:rPr lang="en-US" sz="1600" dirty="0" smtClean="0">
                <a:latin typeface="Arial Narrow" panose="020B0606020202030204" pitchFamily="34" charset="0"/>
              </a:rPr>
              <a:t>(Top, WW, ZV, ZX, Higgs)</a:t>
            </a:r>
          </a:p>
          <a:p>
            <a:pPr lvl="2"/>
            <a:r>
              <a:rPr lang="en-US" sz="2000" dirty="0" smtClean="0">
                <a:latin typeface="Arial Narrow" panose="020B0606020202030204" pitchFamily="34" charset="0"/>
              </a:rPr>
              <a:t>Process </a:t>
            </a:r>
            <a:r>
              <a:rPr lang="en-US" sz="1600" dirty="0" smtClean="0">
                <a:latin typeface="Arial Narrow" panose="020B0606020202030204" pitchFamily="34" charset="0"/>
              </a:rPr>
              <a:t>(</a:t>
            </a:r>
            <a:r>
              <a:rPr lang="en-US" sz="1600" dirty="0" err="1">
                <a:latin typeface="Arial Narrow" panose="020B0606020202030204" pitchFamily="34" charset="0"/>
              </a:rPr>
              <a:t>t¯t</a:t>
            </a:r>
            <a:r>
              <a:rPr lang="en-US" sz="1600" dirty="0">
                <a:latin typeface="Arial Narrow" panose="020B0606020202030204" pitchFamily="34" charset="0"/>
              </a:rPr>
              <a:t>+ </a:t>
            </a:r>
            <a:r>
              <a:rPr lang="en-US" sz="1600" dirty="0" smtClean="0">
                <a:latin typeface="Arial Narrow" panose="020B0606020202030204" pitchFamily="34" charset="0"/>
              </a:rPr>
              <a:t>boson, </a:t>
            </a:r>
            <a:r>
              <a:rPr lang="en-US" sz="1600" dirty="0">
                <a:latin typeface="Arial Narrow" panose="020B0606020202030204" pitchFamily="34" charset="0"/>
              </a:rPr>
              <a:t>t + </a:t>
            </a:r>
            <a:r>
              <a:rPr lang="en-US" sz="1600" dirty="0" smtClean="0">
                <a:latin typeface="Arial Narrow" panose="020B0606020202030204" pitchFamily="34" charset="0"/>
              </a:rPr>
              <a:t>boson, WW, ZZ, …)</a:t>
            </a:r>
          </a:p>
          <a:p>
            <a:pPr lvl="2"/>
            <a:r>
              <a:rPr lang="en-US" sz="2000" dirty="0" smtClean="0">
                <a:latin typeface="Arial Narrow" panose="020B0606020202030204" pitchFamily="34" charset="0"/>
              </a:rPr>
              <a:t>Generator </a:t>
            </a:r>
            <a:r>
              <a:rPr lang="en-US" sz="1600" dirty="0" smtClean="0">
                <a:latin typeface="Arial Narrow" panose="020B0606020202030204" pitchFamily="34" charset="0"/>
              </a:rPr>
              <a:t>(MADGRAPH, POWHEG, SHERPA, Pythia,</a:t>
            </a:r>
            <a:r>
              <a:rPr lang="en-US" sz="1600" dirty="0">
                <a:latin typeface="Arial Narrow" panose="020B0606020202030204" pitchFamily="34" charset="0"/>
              </a:rPr>
              <a:t> Pythia8</a:t>
            </a:r>
            <a:r>
              <a:rPr lang="en-US" sz="1600" dirty="0" smtClean="0">
                <a:latin typeface="Arial Narrow" panose="020B0606020202030204" pitchFamily="34" charset="0"/>
              </a:rPr>
              <a:t>)</a:t>
            </a:r>
            <a:endParaRPr lang="ru-RU" sz="1600" dirty="0"/>
          </a:p>
        </p:txBody>
      </p:sp>
      <p:sp>
        <p:nvSpPr>
          <p:cNvPr id="4" name="Объект 2"/>
          <p:cNvSpPr txBox="1">
            <a:spLocks/>
          </p:cNvSpPr>
          <p:nvPr/>
        </p:nvSpPr>
        <p:spPr>
          <a:xfrm>
            <a:off x="5796136" y="980728"/>
            <a:ext cx="3018358" cy="5073427"/>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000" dirty="0" smtClean="0">
                <a:latin typeface="Arial Narrow" panose="020B0606020202030204" pitchFamily="34" charset="0"/>
              </a:rPr>
              <a:t>Data formats</a:t>
            </a:r>
          </a:p>
          <a:p>
            <a:pPr lvl="1"/>
            <a:r>
              <a:rPr lang="en-US" sz="1600" dirty="0" smtClean="0">
                <a:latin typeface="Arial Narrow" panose="020B0606020202030204" pitchFamily="34" charset="0"/>
              </a:rPr>
              <a:t>RAW</a:t>
            </a:r>
          </a:p>
          <a:p>
            <a:pPr lvl="1"/>
            <a:r>
              <a:rPr lang="en-US" sz="1600" dirty="0" smtClean="0">
                <a:latin typeface="Arial Narrow" panose="020B0606020202030204" pitchFamily="34" charset="0"/>
              </a:rPr>
              <a:t>ADO</a:t>
            </a:r>
          </a:p>
          <a:p>
            <a:pPr lvl="1"/>
            <a:r>
              <a:rPr lang="en-US" sz="1600" dirty="0" smtClean="0">
                <a:latin typeface="Arial Narrow" panose="020B0606020202030204" pitchFamily="34" charset="0"/>
              </a:rPr>
              <a:t>DADO</a:t>
            </a:r>
          </a:p>
          <a:p>
            <a:pPr lvl="1"/>
            <a:r>
              <a:rPr lang="en-US" sz="1600" dirty="0" smtClean="0">
                <a:latin typeface="Arial Narrow" panose="020B0606020202030204" pitchFamily="34" charset="0"/>
              </a:rPr>
              <a:t>EVNT</a:t>
            </a:r>
          </a:p>
          <a:p>
            <a:pPr lvl="1"/>
            <a:r>
              <a:rPr lang="en-US" sz="1600" dirty="0" smtClean="0">
                <a:latin typeface="Arial Narrow" panose="020B0606020202030204" pitchFamily="34" charset="0"/>
              </a:rPr>
              <a:t>HITS</a:t>
            </a:r>
          </a:p>
          <a:p>
            <a:r>
              <a:rPr lang="en-US" sz="2000" dirty="0" smtClean="0">
                <a:latin typeface="Arial Narrow" panose="020B0606020202030204" pitchFamily="34" charset="0"/>
              </a:rPr>
              <a:t>Dataset types</a:t>
            </a:r>
          </a:p>
          <a:p>
            <a:pPr lvl="1"/>
            <a:r>
              <a:rPr lang="en-US" sz="1600" dirty="0" smtClean="0">
                <a:latin typeface="Arial Narrow" panose="020B0606020202030204" pitchFamily="34" charset="0"/>
              </a:rPr>
              <a:t>Real Data</a:t>
            </a:r>
          </a:p>
          <a:p>
            <a:pPr lvl="1"/>
            <a:r>
              <a:rPr lang="en-US" sz="1600" dirty="0" smtClean="0">
                <a:latin typeface="Arial Narrow" panose="020B0606020202030204" pitchFamily="34" charset="0"/>
              </a:rPr>
              <a:t>Monte Carlo (MC)</a:t>
            </a:r>
          </a:p>
          <a:p>
            <a:r>
              <a:rPr lang="en-US" sz="2000" dirty="0" smtClean="0">
                <a:latin typeface="Arial Narrow" panose="020B0606020202030204" pitchFamily="34" charset="0"/>
              </a:rPr>
              <a:t>Triggers</a:t>
            </a:r>
          </a:p>
          <a:p>
            <a:pPr lvl="1"/>
            <a:r>
              <a:rPr lang="en-US" sz="1600" dirty="0" smtClean="0">
                <a:latin typeface="Arial Narrow" panose="020B0606020202030204" pitchFamily="34" charset="0"/>
              </a:rPr>
              <a:t>The first </a:t>
            </a:r>
            <a:r>
              <a:rPr lang="en-US" sz="1600" dirty="0">
                <a:latin typeface="Arial Narrow" panose="020B0606020202030204" pitchFamily="34" charset="0"/>
              </a:rPr>
              <a:t>level trigger (LVL1</a:t>
            </a:r>
            <a:r>
              <a:rPr lang="en-US" sz="1600" dirty="0" smtClean="0">
                <a:latin typeface="Arial Narrow" panose="020B0606020202030204" pitchFamily="34" charset="0"/>
              </a:rPr>
              <a:t>)</a:t>
            </a:r>
          </a:p>
          <a:p>
            <a:pPr lvl="1"/>
            <a:r>
              <a:rPr lang="en-US" sz="1600" dirty="0">
                <a:latin typeface="Arial Narrow" panose="020B0606020202030204" pitchFamily="34" charset="0"/>
              </a:rPr>
              <a:t>the </a:t>
            </a:r>
            <a:r>
              <a:rPr lang="en-US" sz="1600" dirty="0" smtClean="0">
                <a:latin typeface="Arial Narrow" panose="020B0606020202030204" pitchFamily="34" charset="0"/>
              </a:rPr>
              <a:t>second level </a:t>
            </a:r>
            <a:r>
              <a:rPr lang="en-US" sz="1600" dirty="0">
                <a:latin typeface="Arial Narrow" panose="020B0606020202030204" pitchFamily="34" charset="0"/>
              </a:rPr>
              <a:t>trigger (LVL2)</a:t>
            </a:r>
            <a:endParaRPr lang="en-US" sz="1600" dirty="0" smtClean="0">
              <a:latin typeface="Arial Narrow" panose="020B0606020202030204" pitchFamily="34" charset="0"/>
            </a:endParaRPr>
          </a:p>
          <a:p>
            <a:pPr lvl="1"/>
            <a:r>
              <a:rPr lang="en-US" sz="1600" dirty="0">
                <a:latin typeface="Arial Narrow" panose="020B0606020202030204" pitchFamily="34" charset="0"/>
              </a:rPr>
              <a:t>the High Level </a:t>
            </a:r>
            <a:r>
              <a:rPr lang="en-US" sz="1600" dirty="0" smtClean="0">
                <a:latin typeface="Arial Narrow" panose="020B0606020202030204" pitchFamily="34" charset="0"/>
              </a:rPr>
              <a:t>Trigger (</a:t>
            </a:r>
            <a:r>
              <a:rPr lang="en-US" sz="1600" dirty="0">
                <a:latin typeface="Arial Narrow" panose="020B0606020202030204" pitchFamily="34" charset="0"/>
              </a:rPr>
              <a:t>HLT</a:t>
            </a:r>
            <a:r>
              <a:rPr lang="en-US" sz="1600" dirty="0" smtClean="0">
                <a:latin typeface="Arial Narrow" panose="020B0606020202030204" pitchFamily="34" charset="0"/>
              </a:rPr>
              <a:t>)</a:t>
            </a:r>
          </a:p>
          <a:p>
            <a:r>
              <a:rPr lang="en-US" sz="2000" dirty="0" smtClean="0">
                <a:latin typeface="Arial Narrow" panose="020B0606020202030204" pitchFamily="34" charset="0"/>
              </a:rPr>
              <a:t>Streams</a:t>
            </a:r>
          </a:p>
          <a:p>
            <a:pPr lvl="1"/>
            <a:r>
              <a:rPr lang="en-US" sz="1600" dirty="0" smtClean="0">
                <a:latin typeface="Arial Narrow" panose="020B0606020202030204" pitchFamily="34" charset="0"/>
              </a:rPr>
              <a:t>Muon</a:t>
            </a:r>
          </a:p>
          <a:p>
            <a:pPr lvl="1"/>
            <a:r>
              <a:rPr lang="en-US" sz="1600" dirty="0" err="1" smtClean="0">
                <a:latin typeface="Arial Narrow" panose="020B0606020202030204" pitchFamily="34" charset="0"/>
              </a:rPr>
              <a:t>Egamma</a:t>
            </a:r>
            <a:endParaRPr lang="en-US" sz="1600" dirty="0" smtClean="0">
              <a:latin typeface="Arial Narrow" panose="020B0606020202030204" pitchFamily="34" charset="0"/>
            </a:endParaRPr>
          </a:p>
          <a:p>
            <a:pPr lvl="1"/>
            <a:r>
              <a:rPr lang="en-US" sz="1600" dirty="0" smtClean="0">
                <a:latin typeface="Arial Narrow" panose="020B0606020202030204" pitchFamily="34" charset="0"/>
              </a:rPr>
              <a:t>…</a:t>
            </a:r>
          </a:p>
          <a:p>
            <a:pPr marL="457200" lvl="1" indent="0">
              <a:buNone/>
            </a:pPr>
            <a:endParaRPr lang="en-US" sz="1600" dirty="0" smtClean="0">
              <a:latin typeface="Arial Narrow" panose="020B0606020202030204" pitchFamily="34" charset="0"/>
            </a:endParaRPr>
          </a:p>
        </p:txBody>
      </p:sp>
      <p:sp>
        <p:nvSpPr>
          <p:cNvPr id="5" name="Объект 2"/>
          <p:cNvSpPr txBox="1">
            <a:spLocks/>
          </p:cNvSpPr>
          <p:nvPr/>
        </p:nvSpPr>
        <p:spPr>
          <a:xfrm>
            <a:off x="2627784" y="908720"/>
            <a:ext cx="3024335" cy="2456729"/>
          </a:xfrm>
          <a:prstGeom prst="rect">
            <a:avLst/>
          </a:prstGeom>
          <a:solidFill>
            <a:srgbClr val="00B050"/>
          </a:solidFill>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3600" dirty="0" smtClean="0">
                <a:solidFill>
                  <a:schemeClr val="bg1"/>
                </a:solidFill>
                <a:latin typeface="Arial Narrow" panose="020B0606020202030204" pitchFamily="34" charset="0"/>
              </a:rPr>
              <a:t>Data Samples attributes: </a:t>
            </a:r>
          </a:p>
          <a:p>
            <a:pPr lvl="1"/>
            <a:r>
              <a:rPr lang="en-US" sz="2000" dirty="0" smtClean="0">
                <a:solidFill>
                  <a:schemeClr val="bg1"/>
                </a:solidFill>
                <a:latin typeface="Arial Narrow" panose="020B0606020202030204" pitchFamily="34" charset="0"/>
              </a:rPr>
              <a:t>Dataset ID</a:t>
            </a:r>
          </a:p>
          <a:p>
            <a:pPr lvl="1"/>
            <a:r>
              <a:rPr lang="en-US" sz="2000" dirty="0" smtClean="0">
                <a:solidFill>
                  <a:schemeClr val="bg1"/>
                </a:solidFill>
                <a:latin typeface="Arial Narrow" panose="020B0606020202030204" pitchFamily="34" charset="0"/>
              </a:rPr>
              <a:t>Dataset type</a:t>
            </a:r>
          </a:p>
          <a:p>
            <a:pPr lvl="1"/>
            <a:r>
              <a:rPr lang="en-US" sz="2000" dirty="0" smtClean="0">
                <a:solidFill>
                  <a:schemeClr val="bg1"/>
                </a:solidFill>
                <a:latin typeface="Arial Narrow" panose="020B0606020202030204" pitchFamily="34" charset="0"/>
              </a:rPr>
              <a:t>Project</a:t>
            </a:r>
          </a:p>
          <a:p>
            <a:pPr lvl="1"/>
            <a:r>
              <a:rPr lang="en-US" sz="2000" dirty="0" smtClean="0">
                <a:solidFill>
                  <a:schemeClr val="bg1"/>
                </a:solidFill>
                <a:latin typeface="Arial Narrow" panose="020B0606020202030204" pitchFamily="34" charset="0"/>
              </a:rPr>
              <a:t>Stream</a:t>
            </a:r>
          </a:p>
          <a:p>
            <a:pPr lvl="1"/>
            <a:r>
              <a:rPr lang="en-US" sz="2000" dirty="0" smtClean="0">
                <a:solidFill>
                  <a:schemeClr val="bg1"/>
                </a:solidFill>
                <a:latin typeface="Arial Narrow" panose="020B0606020202030204" pitchFamily="34" charset="0"/>
              </a:rPr>
              <a:t>Generator</a:t>
            </a:r>
          </a:p>
          <a:p>
            <a:pPr lvl="1"/>
            <a:r>
              <a:rPr lang="en-US" sz="2000" dirty="0" smtClean="0">
                <a:solidFill>
                  <a:schemeClr val="bg1"/>
                </a:solidFill>
                <a:latin typeface="Arial Narrow" panose="020B0606020202030204" pitchFamily="34" charset="0"/>
              </a:rPr>
              <a:t>Data format</a:t>
            </a:r>
          </a:p>
          <a:p>
            <a:pPr lvl="1"/>
            <a:r>
              <a:rPr lang="en-US" sz="2000" dirty="0" smtClean="0">
                <a:solidFill>
                  <a:schemeClr val="bg1"/>
                </a:solidFill>
                <a:latin typeface="Arial Narrow" panose="020B0606020202030204" pitchFamily="34" charset="0"/>
              </a:rPr>
              <a:t>Production step</a:t>
            </a:r>
          </a:p>
          <a:p>
            <a:pPr lvl="1"/>
            <a:r>
              <a:rPr lang="en-US" sz="2000" dirty="0" smtClean="0">
                <a:solidFill>
                  <a:schemeClr val="bg1"/>
                </a:solidFill>
                <a:latin typeface="Arial Narrow" panose="020B0606020202030204" pitchFamily="34" charset="0"/>
              </a:rPr>
              <a:t>Number of files</a:t>
            </a:r>
          </a:p>
          <a:p>
            <a:pPr lvl="1"/>
            <a:r>
              <a:rPr lang="en-US" sz="2000" dirty="0" smtClean="0">
                <a:solidFill>
                  <a:schemeClr val="bg1"/>
                </a:solidFill>
                <a:latin typeface="Arial Narrow" panose="020B0606020202030204" pitchFamily="34" charset="0"/>
              </a:rPr>
              <a:t>Number of events</a:t>
            </a:r>
          </a:p>
          <a:p>
            <a:pPr lvl="1"/>
            <a:r>
              <a:rPr lang="en-US" sz="2000" dirty="0" smtClean="0">
                <a:solidFill>
                  <a:schemeClr val="bg1"/>
                </a:solidFill>
                <a:latin typeface="Arial Narrow" panose="020B0606020202030204" pitchFamily="34" charset="0"/>
              </a:rPr>
              <a:t>Total size</a:t>
            </a:r>
            <a:endParaRPr lang="ru-RU" sz="2000" dirty="0">
              <a:solidFill>
                <a:schemeClr val="bg1"/>
              </a:solidFill>
              <a:latin typeface="Arial Narrow" panose="020B0606020202030204" pitchFamily="34" charset="0"/>
            </a:endParaRPr>
          </a:p>
        </p:txBody>
      </p:sp>
      <p:sp>
        <p:nvSpPr>
          <p:cNvPr id="6" name="Дата 5"/>
          <p:cNvSpPr>
            <a:spLocks noGrp="1"/>
          </p:cNvSpPr>
          <p:nvPr>
            <p:ph type="dt" sz="half" idx="10"/>
          </p:nvPr>
        </p:nvSpPr>
        <p:spPr/>
        <p:txBody>
          <a:bodyPr/>
          <a:lstStyle/>
          <a:p>
            <a:fld id="{3D7B3700-CD0C-41ED-B708-4254DBAC9471}" type="datetime1">
              <a:rPr lang="ru-RU" smtClean="0"/>
              <a:t>19.05.16</a:t>
            </a:fld>
            <a:endParaRPr lang="ru-RU"/>
          </a:p>
        </p:txBody>
      </p:sp>
      <p:sp>
        <p:nvSpPr>
          <p:cNvPr id="7" name="Номер слайда 6"/>
          <p:cNvSpPr>
            <a:spLocks noGrp="1"/>
          </p:cNvSpPr>
          <p:nvPr>
            <p:ph type="sldNum" sz="quarter" idx="12"/>
          </p:nvPr>
        </p:nvSpPr>
        <p:spPr/>
        <p:txBody>
          <a:bodyPr/>
          <a:lstStyle/>
          <a:p>
            <a:fld id="{4A103ED9-61FB-4CBC-9F43-CFE5737C5D34}" type="slidenum">
              <a:rPr lang="ru-RU" smtClean="0"/>
              <a:t>10</a:t>
            </a:fld>
            <a:r>
              <a:rPr lang="en-US" dirty="0" smtClean="0"/>
              <a:t>/21</a:t>
            </a:r>
            <a:endParaRPr lang="ru-RU" dirty="0"/>
          </a:p>
        </p:txBody>
      </p:sp>
    </p:spTree>
    <p:extLst>
      <p:ext uri="{BB962C8B-B14F-4D97-AF65-F5344CB8AC3E}">
        <p14:creationId xmlns:p14="http://schemas.microsoft.com/office/powerpoint/2010/main" val="3155053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Autofit/>
          </a:bodyPr>
          <a:lstStyle/>
          <a:p>
            <a:r>
              <a:rPr lang="en-US" sz="2400" b="1" dirty="0" smtClean="0">
                <a:solidFill>
                  <a:srgbClr val="002060"/>
                </a:solidFill>
                <a:latin typeface="Century Gothic" panose="020B0502020202020204" pitchFamily="34" charset="0"/>
              </a:rPr>
              <a:t>2. </a:t>
            </a:r>
            <a:r>
              <a:rPr lang="en-US" sz="2400" dirty="0">
                <a:solidFill>
                  <a:srgbClr val="002060"/>
                </a:solidFill>
                <a:latin typeface="Century Gothic" panose="020B0502020202020204" pitchFamily="34" charset="0"/>
              </a:rPr>
              <a:t>Aggregate metadata in Hadoop data lake</a:t>
            </a:r>
            <a:endParaRPr lang="ru-RU" sz="2400" dirty="0"/>
          </a:p>
        </p:txBody>
      </p:sp>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07704" y="1052736"/>
            <a:ext cx="5459816" cy="5073113"/>
          </a:xfrm>
        </p:spPr>
      </p:pic>
      <p:sp>
        <p:nvSpPr>
          <p:cNvPr id="5" name="Номер слайда 4"/>
          <p:cNvSpPr>
            <a:spLocks noGrp="1"/>
          </p:cNvSpPr>
          <p:nvPr>
            <p:ph type="sldNum" sz="quarter" idx="12"/>
          </p:nvPr>
        </p:nvSpPr>
        <p:spPr/>
        <p:txBody>
          <a:bodyPr/>
          <a:lstStyle/>
          <a:p>
            <a:fld id="{4A103ED9-61FB-4CBC-9F43-CFE5737C5D34}" type="slidenum">
              <a:rPr lang="ru-RU" smtClean="0"/>
              <a:t>11</a:t>
            </a:fld>
            <a:r>
              <a:rPr lang="en-US" dirty="0" smtClean="0"/>
              <a:t>/21</a:t>
            </a:r>
            <a:endParaRPr lang="ru-RU" dirty="0"/>
          </a:p>
        </p:txBody>
      </p:sp>
      <p:sp>
        <p:nvSpPr>
          <p:cNvPr id="7" name="Дата 6"/>
          <p:cNvSpPr>
            <a:spLocks noGrp="1"/>
          </p:cNvSpPr>
          <p:nvPr>
            <p:ph type="dt" sz="half" idx="10"/>
          </p:nvPr>
        </p:nvSpPr>
        <p:spPr/>
        <p:txBody>
          <a:bodyPr/>
          <a:lstStyle/>
          <a:p>
            <a:fld id="{A635E23F-A2FD-4942-BD48-D181808FB351}" type="datetime1">
              <a:rPr lang="ru-RU" smtClean="0"/>
              <a:t>19.05.16</a:t>
            </a:fld>
            <a:endParaRPr lang="ru-RU"/>
          </a:p>
        </p:txBody>
      </p:sp>
    </p:spTree>
    <p:extLst>
      <p:ext uri="{BB962C8B-B14F-4D97-AF65-F5344CB8AC3E}">
        <p14:creationId xmlns:p14="http://schemas.microsoft.com/office/powerpoint/2010/main" val="2855477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Скругленный прямоугольник 60"/>
          <p:cNvSpPr/>
          <p:nvPr/>
        </p:nvSpPr>
        <p:spPr>
          <a:xfrm>
            <a:off x="3348525" y="5690578"/>
            <a:ext cx="906998" cy="54673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1600">
              <a:solidFill>
                <a:prstClr val="black"/>
              </a:solidFill>
            </a:endParaRPr>
          </a:p>
        </p:txBody>
      </p:sp>
      <p:sp>
        <p:nvSpPr>
          <p:cNvPr id="60" name="Скругленный прямоугольник 59"/>
          <p:cNvSpPr/>
          <p:nvPr/>
        </p:nvSpPr>
        <p:spPr>
          <a:xfrm>
            <a:off x="3174246" y="4804778"/>
            <a:ext cx="1107234" cy="30777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1600">
              <a:solidFill>
                <a:prstClr val="black"/>
              </a:solidFill>
            </a:endParaRPr>
          </a:p>
        </p:txBody>
      </p:sp>
      <p:sp>
        <p:nvSpPr>
          <p:cNvPr id="59" name="Скругленный прямоугольник 58"/>
          <p:cNvSpPr/>
          <p:nvPr/>
        </p:nvSpPr>
        <p:spPr>
          <a:xfrm>
            <a:off x="4785379" y="5698829"/>
            <a:ext cx="858924" cy="24989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1600">
              <a:solidFill>
                <a:prstClr val="black"/>
              </a:solidFill>
            </a:endParaRPr>
          </a:p>
        </p:txBody>
      </p:sp>
      <p:sp>
        <p:nvSpPr>
          <p:cNvPr id="58" name="Скругленный прямоугольник 57"/>
          <p:cNvSpPr/>
          <p:nvPr/>
        </p:nvSpPr>
        <p:spPr>
          <a:xfrm>
            <a:off x="4737026" y="4786348"/>
            <a:ext cx="907277" cy="31697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1600">
              <a:solidFill>
                <a:prstClr val="black"/>
              </a:solidFill>
            </a:endParaRPr>
          </a:p>
        </p:txBody>
      </p:sp>
      <p:sp>
        <p:nvSpPr>
          <p:cNvPr id="57" name="Скругленный прямоугольник 56"/>
          <p:cNvSpPr/>
          <p:nvPr/>
        </p:nvSpPr>
        <p:spPr>
          <a:xfrm>
            <a:off x="6039437" y="5669278"/>
            <a:ext cx="1153271" cy="277385"/>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1600">
              <a:solidFill>
                <a:prstClr val="black"/>
              </a:solidFill>
            </a:endParaRPr>
          </a:p>
        </p:txBody>
      </p:sp>
      <p:sp>
        <p:nvSpPr>
          <p:cNvPr id="56" name="Скругленный прямоугольник 55"/>
          <p:cNvSpPr/>
          <p:nvPr/>
        </p:nvSpPr>
        <p:spPr>
          <a:xfrm>
            <a:off x="6039411" y="4768336"/>
            <a:ext cx="1050761" cy="31369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1600">
              <a:solidFill>
                <a:prstClr val="black"/>
              </a:solidFill>
            </a:endParaRPr>
          </a:p>
        </p:txBody>
      </p:sp>
      <p:sp>
        <p:nvSpPr>
          <p:cNvPr id="55" name="Скругленный прямоугольник 54"/>
          <p:cNvSpPr/>
          <p:nvPr/>
        </p:nvSpPr>
        <p:spPr>
          <a:xfrm>
            <a:off x="7646794" y="5102451"/>
            <a:ext cx="770967" cy="30777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1600">
              <a:solidFill>
                <a:prstClr val="black"/>
              </a:solidFill>
            </a:endParaRPr>
          </a:p>
        </p:txBody>
      </p:sp>
      <p:sp>
        <p:nvSpPr>
          <p:cNvPr id="54" name="Скругленный прямоугольник 53"/>
          <p:cNvSpPr/>
          <p:nvPr/>
        </p:nvSpPr>
        <p:spPr>
          <a:xfrm>
            <a:off x="7531509" y="4340019"/>
            <a:ext cx="1216955" cy="30777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1600">
              <a:solidFill>
                <a:prstClr val="black"/>
              </a:solidFill>
            </a:endParaRPr>
          </a:p>
        </p:txBody>
      </p:sp>
      <p:sp>
        <p:nvSpPr>
          <p:cNvPr id="53" name="Скругленный прямоугольник 52"/>
          <p:cNvSpPr/>
          <p:nvPr/>
        </p:nvSpPr>
        <p:spPr>
          <a:xfrm>
            <a:off x="7552680" y="3547453"/>
            <a:ext cx="1021106" cy="32291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1600">
              <a:solidFill>
                <a:prstClr val="black"/>
              </a:solidFill>
            </a:endParaRPr>
          </a:p>
        </p:txBody>
      </p:sp>
      <p:sp>
        <p:nvSpPr>
          <p:cNvPr id="52" name="Скругленный прямоугольник 51"/>
          <p:cNvSpPr/>
          <p:nvPr/>
        </p:nvSpPr>
        <p:spPr>
          <a:xfrm>
            <a:off x="7531509" y="2703916"/>
            <a:ext cx="1176296" cy="42709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1600">
              <a:solidFill>
                <a:prstClr val="black"/>
              </a:solidFill>
            </a:endParaRPr>
          </a:p>
        </p:txBody>
      </p:sp>
      <p:sp>
        <p:nvSpPr>
          <p:cNvPr id="51" name="Скругленный прямоугольник 50"/>
          <p:cNvSpPr/>
          <p:nvPr/>
        </p:nvSpPr>
        <p:spPr>
          <a:xfrm>
            <a:off x="7851701" y="1810036"/>
            <a:ext cx="856104" cy="42709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1600">
              <a:solidFill>
                <a:prstClr val="black"/>
              </a:solidFill>
            </a:endParaRPr>
          </a:p>
        </p:txBody>
      </p:sp>
      <p:sp>
        <p:nvSpPr>
          <p:cNvPr id="49" name="Овал 48"/>
          <p:cNvSpPr/>
          <p:nvPr/>
        </p:nvSpPr>
        <p:spPr>
          <a:xfrm>
            <a:off x="6030289" y="1607303"/>
            <a:ext cx="1333513" cy="91312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600">
              <a:solidFill>
                <a:prstClr val="black"/>
              </a:solidFill>
            </a:endParaRPr>
          </a:p>
        </p:txBody>
      </p:sp>
      <p:sp>
        <p:nvSpPr>
          <p:cNvPr id="48" name="Овал 47"/>
          <p:cNvSpPr/>
          <p:nvPr/>
        </p:nvSpPr>
        <p:spPr>
          <a:xfrm>
            <a:off x="4806479" y="1525160"/>
            <a:ext cx="824862" cy="75777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600">
              <a:solidFill>
                <a:prstClr val="black"/>
              </a:solidFill>
            </a:endParaRPr>
          </a:p>
        </p:txBody>
      </p:sp>
      <p:sp>
        <p:nvSpPr>
          <p:cNvPr id="43" name="Овал 42"/>
          <p:cNvSpPr/>
          <p:nvPr/>
        </p:nvSpPr>
        <p:spPr>
          <a:xfrm>
            <a:off x="3509489" y="1079664"/>
            <a:ext cx="864942" cy="847446"/>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sz="1600">
              <a:solidFill>
                <a:prstClr val="black"/>
              </a:solidFill>
            </a:endParaRPr>
          </a:p>
        </p:txBody>
      </p:sp>
      <p:sp>
        <p:nvSpPr>
          <p:cNvPr id="2" name="Заголовок 1"/>
          <p:cNvSpPr>
            <a:spLocks noGrp="1"/>
          </p:cNvSpPr>
          <p:nvPr>
            <p:ph type="title"/>
          </p:nvPr>
        </p:nvSpPr>
        <p:spPr>
          <a:xfrm>
            <a:off x="427408" y="260648"/>
            <a:ext cx="8229600" cy="562074"/>
          </a:xfrm>
        </p:spPr>
        <p:txBody>
          <a:bodyPr>
            <a:noAutofit/>
          </a:bodyPr>
          <a:lstStyle/>
          <a:p>
            <a:r>
              <a:rPr lang="en-US" sz="2400" b="1" i="1" dirty="0" smtClean="0">
                <a:solidFill>
                  <a:srgbClr val="002060"/>
                </a:solidFill>
                <a:latin typeface="Century Gothic" panose="020B0502020202020204" pitchFamily="34" charset="0"/>
              </a:rPr>
              <a:t>2. </a:t>
            </a:r>
            <a:r>
              <a:rPr lang="en-US" sz="2400" dirty="0" smtClean="0">
                <a:solidFill>
                  <a:srgbClr val="002060"/>
                </a:solidFill>
                <a:latin typeface="Century Gothic" panose="020B0502020202020204" pitchFamily="34" charset="0"/>
              </a:rPr>
              <a:t>Aggregate metadata in Hadoop data lake</a:t>
            </a:r>
            <a:endParaRPr lang="ru-RU" sz="2400" dirty="0">
              <a:solidFill>
                <a:srgbClr val="002060"/>
              </a:solidFill>
              <a:latin typeface="Century Gothic" panose="020B0502020202020204" pitchFamily="34" charset="0"/>
            </a:endParaRPr>
          </a:p>
        </p:txBody>
      </p:sp>
      <p:sp>
        <p:nvSpPr>
          <p:cNvPr id="13" name="TextBox 12"/>
          <p:cNvSpPr txBox="1"/>
          <p:nvPr/>
        </p:nvSpPr>
        <p:spPr>
          <a:xfrm>
            <a:off x="3671299" y="1227733"/>
            <a:ext cx="864096" cy="523220"/>
          </a:xfrm>
          <a:prstGeom prst="rect">
            <a:avLst/>
          </a:prstGeom>
          <a:noFill/>
        </p:spPr>
        <p:txBody>
          <a:bodyPr wrap="square" rtlCol="0">
            <a:spAutoFit/>
          </a:bodyPr>
          <a:lstStyle/>
          <a:p>
            <a:r>
              <a:rPr lang="en-US" sz="1400" b="1" dirty="0">
                <a:solidFill>
                  <a:srgbClr val="002060"/>
                </a:solidFill>
                <a:latin typeface="Arial Narrow" panose="020B0606020202030204" pitchFamily="34" charset="0"/>
              </a:rPr>
              <a:t>Phys Group</a:t>
            </a:r>
            <a:endParaRPr lang="ru-RU" sz="1400" b="1" dirty="0">
              <a:solidFill>
                <a:srgbClr val="002060"/>
              </a:solidFill>
              <a:latin typeface="Arial Narrow" panose="020B0606020202030204" pitchFamily="34" charset="0"/>
            </a:endParaRPr>
          </a:p>
        </p:txBody>
      </p:sp>
      <p:sp>
        <p:nvSpPr>
          <p:cNvPr id="14" name="TextBox 13"/>
          <p:cNvSpPr txBox="1"/>
          <p:nvPr/>
        </p:nvSpPr>
        <p:spPr>
          <a:xfrm>
            <a:off x="4863884" y="1777360"/>
            <a:ext cx="864096" cy="307777"/>
          </a:xfrm>
          <a:prstGeom prst="rect">
            <a:avLst/>
          </a:prstGeom>
          <a:noFill/>
        </p:spPr>
        <p:txBody>
          <a:bodyPr wrap="square" rtlCol="0">
            <a:spAutoFit/>
          </a:bodyPr>
          <a:lstStyle/>
          <a:p>
            <a:r>
              <a:rPr lang="en-US" sz="1400" b="1" dirty="0">
                <a:solidFill>
                  <a:srgbClr val="002060"/>
                </a:solidFill>
                <a:latin typeface="Arial Narrow" panose="020B0606020202030204" pitchFamily="34" charset="0"/>
              </a:rPr>
              <a:t>Project</a:t>
            </a:r>
            <a:endParaRPr lang="ru-RU" sz="1400" b="1" dirty="0">
              <a:solidFill>
                <a:srgbClr val="002060"/>
              </a:solidFill>
              <a:latin typeface="Arial Narrow" panose="020B0606020202030204" pitchFamily="34" charset="0"/>
            </a:endParaRPr>
          </a:p>
        </p:txBody>
      </p:sp>
      <p:sp>
        <p:nvSpPr>
          <p:cNvPr id="15" name="TextBox 14"/>
          <p:cNvSpPr txBox="1"/>
          <p:nvPr/>
        </p:nvSpPr>
        <p:spPr>
          <a:xfrm>
            <a:off x="6201956" y="1786867"/>
            <a:ext cx="1313471" cy="523220"/>
          </a:xfrm>
          <a:prstGeom prst="rect">
            <a:avLst/>
          </a:prstGeom>
          <a:noFill/>
        </p:spPr>
        <p:txBody>
          <a:bodyPr wrap="square" rtlCol="0">
            <a:spAutoFit/>
          </a:bodyPr>
          <a:lstStyle/>
          <a:p>
            <a:r>
              <a:rPr lang="en-US" sz="1400" b="1" dirty="0">
                <a:solidFill>
                  <a:srgbClr val="002060"/>
                </a:solidFill>
                <a:latin typeface="Arial Narrow" panose="020B0606020202030204" pitchFamily="34" charset="0"/>
              </a:rPr>
              <a:t>Campaign / </a:t>
            </a:r>
            <a:r>
              <a:rPr lang="en-US" sz="1400" b="1" dirty="0" err="1">
                <a:solidFill>
                  <a:srgbClr val="002060"/>
                </a:solidFill>
                <a:latin typeface="Arial Narrow" panose="020B0606020202030204" pitchFamily="34" charset="0"/>
              </a:rPr>
              <a:t>Subcampaign</a:t>
            </a:r>
            <a:endParaRPr lang="ru-RU" sz="1400" b="1" dirty="0">
              <a:solidFill>
                <a:srgbClr val="002060"/>
              </a:solidFill>
              <a:latin typeface="Arial Narrow" panose="020B0606020202030204" pitchFamily="34" charset="0"/>
            </a:endParaRPr>
          </a:p>
        </p:txBody>
      </p:sp>
      <p:sp>
        <p:nvSpPr>
          <p:cNvPr id="16" name="TextBox 15"/>
          <p:cNvSpPr txBox="1"/>
          <p:nvPr/>
        </p:nvSpPr>
        <p:spPr>
          <a:xfrm>
            <a:off x="7857501" y="1848780"/>
            <a:ext cx="1086363" cy="307777"/>
          </a:xfrm>
          <a:prstGeom prst="rect">
            <a:avLst/>
          </a:prstGeom>
          <a:noFill/>
        </p:spPr>
        <p:txBody>
          <a:bodyPr wrap="square" rtlCol="0">
            <a:spAutoFit/>
          </a:bodyPr>
          <a:lstStyle/>
          <a:p>
            <a:r>
              <a:rPr lang="en-US" sz="1400" dirty="0" err="1">
                <a:solidFill>
                  <a:srgbClr val="002060"/>
                </a:solidFill>
                <a:latin typeface="Arial Narrow" panose="020B0606020202030204" pitchFamily="34" charset="0"/>
              </a:rPr>
              <a:t>RequestID</a:t>
            </a:r>
            <a:endParaRPr lang="ru-RU" sz="1400" dirty="0">
              <a:solidFill>
                <a:srgbClr val="002060"/>
              </a:solidFill>
              <a:latin typeface="Arial Narrow" panose="020B0606020202030204" pitchFamily="34" charset="0"/>
            </a:endParaRPr>
          </a:p>
        </p:txBody>
      </p:sp>
      <p:sp>
        <p:nvSpPr>
          <p:cNvPr id="17" name="TextBox 16"/>
          <p:cNvSpPr txBox="1"/>
          <p:nvPr/>
        </p:nvSpPr>
        <p:spPr>
          <a:xfrm>
            <a:off x="7552680" y="2763573"/>
            <a:ext cx="1564839" cy="307777"/>
          </a:xfrm>
          <a:prstGeom prst="rect">
            <a:avLst/>
          </a:prstGeom>
          <a:noFill/>
        </p:spPr>
        <p:txBody>
          <a:bodyPr wrap="square" rtlCol="0">
            <a:spAutoFit/>
          </a:bodyPr>
          <a:lstStyle/>
          <a:p>
            <a:r>
              <a:rPr lang="en-US" sz="1400" dirty="0">
                <a:solidFill>
                  <a:srgbClr val="002060"/>
                </a:solidFill>
                <a:latin typeface="Arial Narrow" panose="020B0606020202030204" pitchFamily="34" charset="0"/>
              </a:rPr>
              <a:t>Production Step</a:t>
            </a:r>
            <a:endParaRPr lang="ru-RU" sz="1400" dirty="0">
              <a:solidFill>
                <a:srgbClr val="002060"/>
              </a:solidFill>
              <a:latin typeface="Arial Narrow" panose="020B0606020202030204" pitchFamily="34" charset="0"/>
            </a:endParaRPr>
          </a:p>
        </p:txBody>
      </p:sp>
      <p:sp>
        <p:nvSpPr>
          <p:cNvPr id="18" name="TextBox 17"/>
          <p:cNvSpPr txBox="1"/>
          <p:nvPr/>
        </p:nvSpPr>
        <p:spPr>
          <a:xfrm>
            <a:off x="7564833" y="3531812"/>
            <a:ext cx="1298406" cy="307777"/>
          </a:xfrm>
          <a:prstGeom prst="rect">
            <a:avLst/>
          </a:prstGeom>
          <a:noFill/>
        </p:spPr>
        <p:txBody>
          <a:bodyPr wrap="square" rtlCol="0">
            <a:spAutoFit/>
          </a:bodyPr>
          <a:lstStyle/>
          <a:p>
            <a:r>
              <a:rPr lang="en-US" sz="1400" dirty="0">
                <a:solidFill>
                  <a:srgbClr val="002060"/>
                </a:solidFill>
                <a:latin typeface="Arial Narrow" panose="020B0606020202030204" pitchFamily="34" charset="0"/>
              </a:rPr>
              <a:t>Task status</a:t>
            </a:r>
            <a:endParaRPr lang="ru-RU" sz="1400" dirty="0">
              <a:solidFill>
                <a:srgbClr val="002060"/>
              </a:solidFill>
              <a:latin typeface="Arial Narrow" panose="020B0606020202030204" pitchFamily="34" charset="0"/>
            </a:endParaRPr>
          </a:p>
        </p:txBody>
      </p:sp>
      <p:sp>
        <p:nvSpPr>
          <p:cNvPr id="19" name="Стрелка вправо 18"/>
          <p:cNvSpPr/>
          <p:nvPr/>
        </p:nvSpPr>
        <p:spPr>
          <a:xfrm rot="1812657">
            <a:off x="4452928" y="1624550"/>
            <a:ext cx="288825" cy="210707"/>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20" name="Стрелка вправо 19"/>
          <p:cNvSpPr/>
          <p:nvPr/>
        </p:nvSpPr>
        <p:spPr>
          <a:xfrm>
            <a:off x="5670575" y="1914478"/>
            <a:ext cx="324363" cy="210707"/>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21" name="Стрелка вправо 20"/>
          <p:cNvSpPr/>
          <p:nvPr/>
        </p:nvSpPr>
        <p:spPr>
          <a:xfrm>
            <a:off x="7395739" y="1927110"/>
            <a:ext cx="432048" cy="210707"/>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22" name="Стрелка вправо 21"/>
          <p:cNvSpPr/>
          <p:nvPr/>
        </p:nvSpPr>
        <p:spPr>
          <a:xfrm rot="5400000">
            <a:off x="7938623" y="2359806"/>
            <a:ext cx="388097" cy="210707"/>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23" name="Стрелка вправо 22"/>
          <p:cNvSpPr/>
          <p:nvPr/>
        </p:nvSpPr>
        <p:spPr>
          <a:xfrm rot="5400000">
            <a:off x="8006492" y="3263695"/>
            <a:ext cx="292109" cy="210707"/>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24" name="TextBox 23"/>
          <p:cNvSpPr txBox="1"/>
          <p:nvPr/>
        </p:nvSpPr>
        <p:spPr>
          <a:xfrm>
            <a:off x="7552680" y="4340018"/>
            <a:ext cx="1709624" cy="307777"/>
          </a:xfrm>
          <a:prstGeom prst="rect">
            <a:avLst/>
          </a:prstGeom>
          <a:noFill/>
        </p:spPr>
        <p:txBody>
          <a:bodyPr wrap="square" rtlCol="0">
            <a:spAutoFit/>
          </a:bodyPr>
          <a:lstStyle/>
          <a:p>
            <a:r>
              <a:rPr lang="en-US" sz="1400" dirty="0">
                <a:solidFill>
                  <a:srgbClr val="002060"/>
                </a:solidFill>
                <a:latin typeface="Arial Narrow" panose="020B0606020202030204" pitchFamily="34" charset="0"/>
              </a:rPr>
              <a:t>Task Timestamp</a:t>
            </a:r>
            <a:endParaRPr lang="ru-RU" sz="1400" dirty="0">
              <a:solidFill>
                <a:srgbClr val="002060"/>
              </a:solidFill>
              <a:latin typeface="Arial Narrow" panose="020B0606020202030204" pitchFamily="34" charset="0"/>
            </a:endParaRPr>
          </a:p>
        </p:txBody>
      </p:sp>
      <p:sp>
        <p:nvSpPr>
          <p:cNvPr id="26" name="Стрелка вправо 25"/>
          <p:cNvSpPr/>
          <p:nvPr/>
        </p:nvSpPr>
        <p:spPr>
          <a:xfrm rot="5400000">
            <a:off x="7974685" y="4013115"/>
            <a:ext cx="325512" cy="240918"/>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27" name="Стрелка вправо 26"/>
          <p:cNvSpPr/>
          <p:nvPr/>
        </p:nvSpPr>
        <p:spPr>
          <a:xfrm rot="5400000">
            <a:off x="8004458" y="4766606"/>
            <a:ext cx="298155" cy="252435"/>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28" name="TextBox 27"/>
          <p:cNvSpPr txBox="1"/>
          <p:nvPr/>
        </p:nvSpPr>
        <p:spPr>
          <a:xfrm>
            <a:off x="7674374" y="5102451"/>
            <a:ext cx="931224" cy="307777"/>
          </a:xfrm>
          <a:prstGeom prst="rect">
            <a:avLst/>
          </a:prstGeom>
          <a:noFill/>
        </p:spPr>
        <p:txBody>
          <a:bodyPr wrap="square" rtlCol="0">
            <a:spAutoFit/>
          </a:bodyPr>
          <a:lstStyle/>
          <a:p>
            <a:r>
              <a:rPr lang="en-US" sz="1400" dirty="0">
                <a:solidFill>
                  <a:srgbClr val="002060"/>
                </a:solidFill>
                <a:latin typeface="Arial Narrow" panose="020B0606020202030204" pitchFamily="34" charset="0"/>
              </a:rPr>
              <a:t>Task ID</a:t>
            </a:r>
            <a:endParaRPr lang="ru-RU" sz="1400" dirty="0">
              <a:solidFill>
                <a:srgbClr val="002060"/>
              </a:solidFill>
              <a:latin typeface="Arial Narrow" panose="020B0606020202030204" pitchFamily="34" charset="0"/>
            </a:endParaRPr>
          </a:p>
        </p:txBody>
      </p:sp>
      <p:sp>
        <p:nvSpPr>
          <p:cNvPr id="29" name="TextBox 28"/>
          <p:cNvSpPr txBox="1"/>
          <p:nvPr/>
        </p:nvSpPr>
        <p:spPr>
          <a:xfrm>
            <a:off x="5963915" y="4774249"/>
            <a:ext cx="1303750" cy="307777"/>
          </a:xfrm>
          <a:prstGeom prst="rect">
            <a:avLst/>
          </a:prstGeom>
          <a:noFill/>
        </p:spPr>
        <p:txBody>
          <a:bodyPr wrap="square" rtlCol="0">
            <a:spAutoFit/>
          </a:bodyPr>
          <a:lstStyle/>
          <a:p>
            <a:r>
              <a:rPr lang="en-US" sz="1400" dirty="0">
                <a:solidFill>
                  <a:srgbClr val="002060"/>
                </a:solidFill>
                <a:latin typeface="Arial Narrow" panose="020B0606020202030204" pitchFamily="34" charset="0"/>
              </a:rPr>
              <a:t>Dataset status</a:t>
            </a:r>
            <a:endParaRPr lang="ru-RU" sz="1400" dirty="0">
              <a:solidFill>
                <a:srgbClr val="002060"/>
              </a:solidFill>
              <a:latin typeface="Arial Narrow" panose="020B0606020202030204" pitchFamily="34" charset="0"/>
            </a:endParaRPr>
          </a:p>
        </p:txBody>
      </p:sp>
      <p:sp>
        <p:nvSpPr>
          <p:cNvPr id="30" name="TextBox 29"/>
          <p:cNvSpPr txBox="1"/>
          <p:nvPr/>
        </p:nvSpPr>
        <p:spPr>
          <a:xfrm>
            <a:off x="3199898" y="4795576"/>
            <a:ext cx="1312091" cy="307777"/>
          </a:xfrm>
          <a:prstGeom prst="rect">
            <a:avLst/>
          </a:prstGeom>
          <a:noFill/>
        </p:spPr>
        <p:txBody>
          <a:bodyPr wrap="square" rtlCol="0">
            <a:spAutoFit/>
          </a:bodyPr>
          <a:lstStyle/>
          <a:p>
            <a:r>
              <a:rPr lang="en-US" sz="1400" dirty="0">
                <a:solidFill>
                  <a:srgbClr val="002060"/>
                </a:solidFill>
                <a:latin typeface="Arial Narrow" panose="020B0606020202030204" pitchFamily="34" charset="0"/>
              </a:rPr>
              <a:t>Dataset name</a:t>
            </a:r>
            <a:endParaRPr lang="ru-RU" sz="1400" dirty="0">
              <a:solidFill>
                <a:srgbClr val="002060"/>
              </a:solidFill>
              <a:latin typeface="Arial Narrow" panose="020B0606020202030204" pitchFamily="34" charset="0"/>
            </a:endParaRPr>
          </a:p>
        </p:txBody>
      </p:sp>
      <p:sp>
        <p:nvSpPr>
          <p:cNvPr id="31" name="TextBox 30"/>
          <p:cNvSpPr txBox="1"/>
          <p:nvPr/>
        </p:nvSpPr>
        <p:spPr>
          <a:xfrm>
            <a:off x="5963915" y="5638886"/>
            <a:ext cx="1583814" cy="307777"/>
          </a:xfrm>
          <a:prstGeom prst="rect">
            <a:avLst/>
          </a:prstGeom>
          <a:noFill/>
        </p:spPr>
        <p:txBody>
          <a:bodyPr wrap="square" rtlCol="0">
            <a:spAutoFit/>
          </a:bodyPr>
          <a:lstStyle/>
          <a:p>
            <a:r>
              <a:rPr lang="en-US" sz="1400" dirty="0">
                <a:solidFill>
                  <a:srgbClr val="002060"/>
                </a:solidFill>
                <a:latin typeface="Arial Narrow" panose="020B0606020202030204" pitchFamily="34" charset="0"/>
              </a:rPr>
              <a:t>Container status</a:t>
            </a:r>
            <a:endParaRPr lang="ru-RU" sz="1400" dirty="0">
              <a:solidFill>
                <a:srgbClr val="002060"/>
              </a:solidFill>
              <a:latin typeface="Arial Narrow" panose="020B0606020202030204" pitchFamily="34" charset="0"/>
            </a:endParaRPr>
          </a:p>
        </p:txBody>
      </p:sp>
      <p:sp>
        <p:nvSpPr>
          <p:cNvPr id="32" name="TextBox 31"/>
          <p:cNvSpPr txBox="1"/>
          <p:nvPr/>
        </p:nvSpPr>
        <p:spPr>
          <a:xfrm>
            <a:off x="3420484" y="5702334"/>
            <a:ext cx="917287" cy="523220"/>
          </a:xfrm>
          <a:prstGeom prst="rect">
            <a:avLst/>
          </a:prstGeom>
          <a:noFill/>
        </p:spPr>
        <p:txBody>
          <a:bodyPr wrap="square" rtlCol="0">
            <a:spAutoFit/>
          </a:bodyPr>
          <a:lstStyle/>
          <a:p>
            <a:r>
              <a:rPr lang="en-US" sz="1400" dirty="0">
                <a:solidFill>
                  <a:srgbClr val="002060"/>
                </a:solidFill>
                <a:latin typeface="Arial Narrow" panose="020B0606020202030204" pitchFamily="34" charset="0"/>
              </a:rPr>
              <a:t>Container </a:t>
            </a:r>
            <a:endParaRPr lang="en-US" sz="1400" dirty="0" smtClean="0">
              <a:solidFill>
                <a:srgbClr val="002060"/>
              </a:solidFill>
              <a:latin typeface="Arial Narrow" panose="020B0606020202030204" pitchFamily="34" charset="0"/>
            </a:endParaRPr>
          </a:p>
          <a:p>
            <a:r>
              <a:rPr lang="en-US" sz="1400" dirty="0" smtClean="0">
                <a:solidFill>
                  <a:srgbClr val="002060"/>
                </a:solidFill>
                <a:latin typeface="Arial Narrow" panose="020B0606020202030204" pitchFamily="34" charset="0"/>
              </a:rPr>
              <a:t>name</a:t>
            </a:r>
            <a:endParaRPr lang="ru-RU" sz="1400" dirty="0">
              <a:solidFill>
                <a:srgbClr val="002060"/>
              </a:solidFill>
              <a:latin typeface="Arial Narrow" panose="020B0606020202030204" pitchFamily="34" charset="0"/>
            </a:endParaRPr>
          </a:p>
        </p:txBody>
      </p:sp>
      <p:sp>
        <p:nvSpPr>
          <p:cNvPr id="33" name="Стрелка вправо 32"/>
          <p:cNvSpPr/>
          <p:nvPr/>
        </p:nvSpPr>
        <p:spPr>
          <a:xfrm rot="12537754">
            <a:off x="7232828" y="4925596"/>
            <a:ext cx="371916" cy="249896"/>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35" name="Стрелка вправо 34"/>
          <p:cNvSpPr/>
          <p:nvPr/>
        </p:nvSpPr>
        <p:spPr>
          <a:xfrm rot="8574437">
            <a:off x="7266476" y="5473621"/>
            <a:ext cx="369972" cy="249896"/>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37" name="Стрелка вправо 36"/>
          <p:cNvSpPr/>
          <p:nvPr/>
        </p:nvSpPr>
        <p:spPr>
          <a:xfrm rot="10800000">
            <a:off x="5679878" y="4818578"/>
            <a:ext cx="300694" cy="249896"/>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38" name="Стрелка вправо 37"/>
          <p:cNvSpPr/>
          <p:nvPr/>
        </p:nvSpPr>
        <p:spPr>
          <a:xfrm rot="10800000">
            <a:off x="5633768" y="5696768"/>
            <a:ext cx="355496" cy="249896"/>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39" name="TextBox 38"/>
          <p:cNvSpPr txBox="1"/>
          <p:nvPr/>
        </p:nvSpPr>
        <p:spPr>
          <a:xfrm>
            <a:off x="4703339" y="4789637"/>
            <a:ext cx="1185186" cy="307777"/>
          </a:xfrm>
          <a:prstGeom prst="rect">
            <a:avLst/>
          </a:prstGeom>
          <a:noFill/>
        </p:spPr>
        <p:txBody>
          <a:bodyPr wrap="square" rtlCol="0">
            <a:spAutoFit/>
          </a:bodyPr>
          <a:lstStyle/>
          <a:p>
            <a:r>
              <a:rPr lang="en-US" sz="1400" dirty="0">
                <a:solidFill>
                  <a:srgbClr val="002060"/>
                </a:solidFill>
                <a:latin typeface="Arial Narrow" panose="020B0606020202030204" pitchFamily="34" charset="0"/>
              </a:rPr>
              <a:t>Timestamp</a:t>
            </a:r>
            <a:endParaRPr lang="ru-RU" sz="1400" dirty="0">
              <a:solidFill>
                <a:srgbClr val="002060"/>
              </a:solidFill>
              <a:latin typeface="Arial Narrow" panose="020B0606020202030204" pitchFamily="34" charset="0"/>
            </a:endParaRPr>
          </a:p>
        </p:txBody>
      </p:sp>
      <p:sp>
        <p:nvSpPr>
          <p:cNvPr id="40" name="TextBox 39"/>
          <p:cNvSpPr txBox="1"/>
          <p:nvPr/>
        </p:nvSpPr>
        <p:spPr>
          <a:xfrm>
            <a:off x="4731494" y="5660187"/>
            <a:ext cx="1185186" cy="307777"/>
          </a:xfrm>
          <a:prstGeom prst="rect">
            <a:avLst/>
          </a:prstGeom>
          <a:noFill/>
        </p:spPr>
        <p:txBody>
          <a:bodyPr wrap="square" rtlCol="0">
            <a:spAutoFit/>
          </a:bodyPr>
          <a:lstStyle/>
          <a:p>
            <a:r>
              <a:rPr lang="en-US" sz="1400" dirty="0">
                <a:solidFill>
                  <a:srgbClr val="002060"/>
                </a:solidFill>
                <a:latin typeface="Arial Narrow" panose="020B0606020202030204" pitchFamily="34" charset="0"/>
              </a:rPr>
              <a:t>Timestamp</a:t>
            </a:r>
            <a:endParaRPr lang="ru-RU" sz="1400" dirty="0">
              <a:solidFill>
                <a:srgbClr val="002060"/>
              </a:solidFill>
              <a:latin typeface="Arial Narrow" panose="020B0606020202030204" pitchFamily="34" charset="0"/>
            </a:endParaRPr>
          </a:p>
        </p:txBody>
      </p:sp>
      <p:sp>
        <p:nvSpPr>
          <p:cNvPr id="41" name="Стрелка вправо 40"/>
          <p:cNvSpPr/>
          <p:nvPr/>
        </p:nvSpPr>
        <p:spPr>
          <a:xfrm rot="10800000">
            <a:off x="4320641" y="5704516"/>
            <a:ext cx="382698" cy="249896"/>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42" name="Стрелка вправо 41"/>
          <p:cNvSpPr/>
          <p:nvPr/>
        </p:nvSpPr>
        <p:spPr>
          <a:xfrm rot="10800000">
            <a:off x="4320641" y="4816833"/>
            <a:ext cx="370521" cy="249896"/>
          </a:xfrm>
          <a:prstGeom prst="rightArrow">
            <a:avLst/>
          </a:prstGeom>
          <a:ln w="19050">
            <a:solidFill>
              <a:srgbClr val="00B05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ru-RU" sz="1600">
              <a:solidFill>
                <a:srgbClr val="002060"/>
              </a:solidFill>
            </a:endParaRPr>
          </a:p>
        </p:txBody>
      </p:sp>
      <p:sp>
        <p:nvSpPr>
          <p:cNvPr id="62" name="Дата 61"/>
          <p:cNvSpPr>
            <a:spLocks noGrp="1"/>
          </p:cNvSpPr>
          <p:nvPr>
            <p:ph type="dt" sz="half" idx="10"/>
          </p:nvPr>
        </p:nvSpPr>
        <p:spPr/>
        <p:txBody>
          <a:bodyPr/>
          <a:lstStyle/>
          <a:p>
            <a:fld id="{84E590EB-B42C-4948-9F4E-10D0B2ADC013}" type="datetime1">
              <a:rPr lang="ru-RU" smtClean="0">
                <a:solidFill>
                  <a:prstClr val="black">
                    <a:tint val="75000"/>
                  </a:prstClr>
                </a:solidFill>
              </a:rPr>
              <a:t>19.05.16</a:t>
            </a:fld>
            <a:endParaRPr lang="ru-RU" dirty="0">
              <a:solidFill>
                <a:prstClr val="black">
                  <a:tint val="75000"/>
                </a:prstClr>
              </a:solidFill>
            </a:endParaRPr>
          </a:p>
        </p:txBody>
      </p:sp>
      <p:sp>
        <p:nvSpPr>
          <p:cNvPr id="64" name="Номер слайда 63"/>
          <p:cNvSpPr>
            <a:spLocks noGrp="1"/>
          </p:cNvSpPr>
          <p:nvPr>
            <p:ph type="sldNum" sz="quarter" idx="12"/>
          </p:nvPr>
        </p:nvSpPr>
        <p:spPr/>
        <p:txBody>
          <a:bodyPr/>
          <a:lstStyle/>
          <a:p>
            <a:fld id="{897EB3AE-C15D-4A33-9878-B80A8ED75444}" type="slidenum">
              <a:rPr lang="ru-RU" smtClean="0">
                <a:solidFill>
                  <a:prstClr val="black">
                    <a:tint val="75000"/>
                  </a:prstClr>
                </a:solidFill>
              </a:rPr>
              <a:pPr/>
              <a:t>12</a:t>
            </a:fld>
            <a:r>
              <a:rPr lang="en-US" dirty="0" smtClean="0">
                <a:solidFill>
                  <a:prstClr val="black">
                    <a:tint val="75000"/>
                  </a:prstClr>
                </a:solidFill>
              </a:rPr>
              <a:t>/21</a:t>
            </a:r>
            <a:endParaRPr lang="ru-RU" dirty="0">
              <a:solidFill>
                <a:prstClr val="black">
                  <a:tint val="75000"/>
                </a:prstClr>
              </a:solidFill>
            </a:endParaRPr>
          </a:p>
        </p:txBody>
      </p:sp>
      <p:sp>
        <p:nvSpPr>
          <p:cNvPr id="4" name="TextBox 3"/>
          <p:cNvSpPr txBox="1"/>
          <p:nvPr/>
        </p:nvSpPr>
        <p:spPr>
          <a:xfrm>
            <a:off x="319149" y="869544"/>
            <a:ext cx="2855095" cy="5078314"/>
          </a:xfrm>
          <a:prstGeom prst="rect">
            <a:avLst/>
          </a:prstGeom>
          <a:noFill/>
        </p:spPr>
        <p:txBody>
          <a:bodyPr wrap="square" rtlCol="0">
            <a:spAutoFit/>
          </a:bodyPr>
          <a:lstStyle/>
          <a:p>
            <a:r>
              <a:rPr lang="en-US" dirty="0" smtClean="0">
                <a:latin typeface="Arial Narrow" panose="020B0606020202030204" pitchFamily="34" charset="0"/>
              </a:rPr>
              <a:t>Currently DEFT from ProdSys1 &amp; ProdSys2 is exported to NRC KI Hadoop data lake. </a:t>
            </a:r>
          </a:p>
          <a:p>
            <a:endParaRPr lang="en-US" dirty="0" smtClean="0">
              <a:latin typeface="Arial Narrow" panose="020B0606020202030204" pitchFamily="34" charset="0"/>
            </a:endParaRPr>
          </a:p>
          <a:p>
            <a:r>
              <a:rPr lang="en-US" u="sng" dirty="0" smtClean="0">
                <a:latin typeface="Arial Narrow" panose="020B0606020202030204" pitchFamily="34" charset="0"/>
              </a:rPr>
              <a:t>Short-term plan: </a:t>
            </a:r>
          </a:p>
          <a:p>
            <a:pPr marL="342900" indent="-342900">
              <a:buAutoNum type="arabicPeriod"/>
            </a:pPr>
            <a:r>
              <a:rPr lang="en-US" dirty="0" smtClean="0">
                <a:latin typeface="Arial Narrow" panose="020B0606020202030204" pitchFamily="34" charset="0"/>
              </a:rPr>
              <a:t>Represent metadata aggregations using Impala (NRC KI) and Spark (TPU)</a:t>
            </a:r>
          </a:p>
          <a:p>
            <a:pPr marL="342900" indent="-342900">
              <a:buAutoNum type="arabicPeriod"/>
            </a:pPr>
            <a:r>
              <a:rPr lang="en-US" dirty="0" smtClean="0">
                <a:latin typeface="Arial Narrow" panose="020B0606020202030204" pitchFamily="34" charset="0"/>
              </a:rPr>
              <a:t>Conduct comparative performance tests</a:t>
            </a:r>
          </a:p>
          <a:p>
            <a:pPr marL="342900" indent="-342900">
              <a:buAutoNum type="arabicPeriod"/>
            </a:pPr>
            <a:r>
              <a:rPr lang="en-US" dirty="0" smtClean="0">
                <a:latin typeface="Arial Narrow" panose="020B0606020202030204" pitchFamily="34" charset="0"/>
              </a:rPr>
              <a:t>Choose the most appropriate Hadoop technology </a:t>
            </a:r>
          </a:p>
          <a:p>
            <a:pPr marL="342900" indent="-342900">
              <a:buAutoNum type="arabicPeriod"/>
            </a:pPr>
            <a:endParaRPr lang="en-US" dirty="0">
              <a:latin typeface="Arial Narrow" panose="020B0606020202030204" pitchFamily="34" charset="0"/>
            </a:endParaRPr>
          </a:p>
          <a:p>
            <a:r>
              <a:rPr lang="en-US" u="sng" dirty="0" smtClean="0">
                <a:latin typeface="Arial Narrow" panose="020B0606020202030204" pitchFamily="34" charset="0"/>
              </a:rPr>
              <a:t>Long-term plan:</a:t>
            </a:r>
          </a:p>
          <a:p>
            <a:r>
              <a:rPr lang="en-US" dirty="0" smtClean="0">
                <a:latin typeface="Arial Narrow" panose="020B0606020202030204" pitchFamily="34" charset="0"/>
              </a:rPr>
              <a:t>Develop aggregation strategies for different </a:t>
            </a:r>
            <a:r>
              <a:rPr lang="en-US" dirty="0" smtClean="0">
                <a:latin typeface="Arial Narrow" panose="020B0606020202030204" pitchFamily="34" charset="0"/>
              </a:rPr>
              <a:t>metadata sources </a:t>
            </a:r>
            <a:r>
              <a:rPr lang="en-US" dirty="0" smtClean="0">
                <a:latin typeface="Arial Narrow" panose="020B0606020202030204" pitchFamily="34" charset="0"/>
              </a:rPr>
              <a:t> </a:t>
            </a:r>
            <a:r>
              <a:rPr lang="en-US" dirty="0" smtClean="0">
                <a:latin typeface="Arial Narrow" panose="020B0606020202030204" pitchFamily="34" charset="0"/>
              </a:rPr>
              <a:t>using chosen technology </a:t>
            </a:r>
            <a:endParaRPr lang="ru-RU" dirty="0">
              <a:latin typeface="Arial Narrow" panose="020B0606020202030204" pitchFamily="34" charset="0"/>
            </a:endParaRPr>
          </a:p>
        </p:txBody>
      </p:sp>
      <p:sp>
        <p:nvSpPr>
          <p:cNvPr id="5" name="TextBox 4"/>
          <p:cNvSpPr txBox="1"/>
          <p:nvPr/>
        </p:nvSpPr>
        <p:spPr>
          <a:xfrm>
            <a:off x="5327535" y="1009571"/>
            <a:ext cx="3424377" cy="369332"/>
          </a:xfrm>
          <a:prstGeom prst="rect">
            <a:avLst/>
          </a:prstGeom>
          <a:noFill/>
        </p:spPr>
        <p:txBody>
          <a:bodyPr wrap="square" rtlCol="0">
            <a:spAutoFit/>
          </a:bodyPr>
          <a:lstStyle/>
          <a:p>
            <a:pPr algn="r"/>
            <a:r>
              <a:rPr lang="en-US" dirty="0" smtClean="0">
                <a:latin typeface="Arial Narrow" panose="020B0606020202030204" pitchFamily="34" charset="0"/>
              </a:rPr>
              <a:t>Test aggregation </a:t>
            </a:r>
            <a:r>
              <a:rPr lang="en-US" dirty="0" smtClean="0">
                <a:latin typeface="Arial Narrow" panose="020B0606020202030204" pitchFamily="34" charset="0"/>
              </a:rPr>
              <a:t>for DEFT </a:t>
            </a:r>
            <a:endParaRPr lang="ru-RU" dirty="0">
              <a:latin typeface="Arial Narrow" panose="020B0606020202030204" pitchFamily="34" charset="0"/>
            </a:endParaRPr>
          </a:p>
        </p:txBody>
      </p:sp>
      <p:pic>
        <p:nvPicPr>
          <p:cNvPr id="68" name="Рисунок 6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64644" y="3071350"/>
            <a:ext cx="1116124" cy="481731"/>
          </a:xfrm>
          <a:prstGeom prst="rect">
            <a:avLst/>
          </a:prstGeom>
        </p:spPr>
      </p:pic>
      <p:sp>
        <p:nvSpPr>
          <p:cNvPr id="72" name="TextBox 71"/>
          <p:cNvSpPr txBox="1"/>
          <p:nvPr/>
        </p:nvSpPr>
        <p:spPr>
          <a:xfrm>
            <a:off x="4400443" y="3045342"/>
            <a:ext cx="549375" cy="400110"/>
          </a:xfrm>
          <a:prstGeom prst="rect">
            <a:avLst/>
          </a:prstGeom>
          <a:noFill/>
        </p:spPr>
        <p:txBody>
          <a:bodyPr wrap="square" rtlCol="0">
            <a:spAutoFit/>
          </a:bodyPr>
          <a:lstStyle/>
          <a:p>
            <a:r>
              <a:rPr lang="en-US" sz="2000" b="1" dirty="0">
                <a:solidFill>
                  <a:srgbClr val="0070C0"/>
                </a:solidFill>
                <a:latin typeface="Century Gothic" panose="020B0502020202020204" pitchFamily="34" charset="0"/>
              </a:rPr>
              <a:t>2</a:t>
            </a:r>
            <a:r>
              <a:rPr lang="en-US" sz="2000" b="1" dirty="0" smtClean="0">
                <a:solidFill>
                  <a:srgbClr val="0070C0"/>
                </a:solidFill>
                <a:latin typeface="Century Gothic" panose="020B0502020202020204" pitchFamily="34" charset="0"/>
              </a:rPr>
              <a:t>.1</a:t>
            </a:r>
            <a:endParaRPr lang="ru-RU" sz="2000" b="1" dirty="0">
              <a:solidFill>
                <a:srgbClr val="0070C0"/>
              </a:solidFill>
              <a:latin typeface="Century Gothic" panose="020B0502020202020204" pitchFamily="34" charset="0"/>
            </a:endParaRPr>
          </a:p>
        </p:txBody>
      </p:sp>
      <p:sp>
        <p:nvSpPr>
          <p:cNvPr id="73" name="TextBox 72"/>
          <p:cNvSpPr txBox="1"/>
          <p:nvPr/>
        </p:nvSpPr>
        <p:spPr>
          <a:xfrm>
            <a:off x="4419530" y="3620383"/>
            <a:ext cx="549375" cy="400110"/>
          </a:xfrm>
          <a:prstGeom prst="rect">
            <a:avLst/>
          </a:prstGeom>
          <a:noFill/>
        </p:spPr>
        <p:txBody>
          <a:bodyPr wrap="square" rtlCol="0">
            <a:spAutoFit/>
          </a:bodyPr>
          <a:lstStyle/>
          <a:p>
            <a:r>
              <a:rPr lang="en-US" sz="2000" b="1" dirty="0" smtClean="0">
                <a:solidFill>
                  <a:srgbClr val="0070C0"/>
                </a:solidFill>
                <a:latin typeface="Century Gothic" panose="020B0502020202020204" pitchFamily="34" charset="0"/>
              </a:rPr>
              <a:t>2.2</a:t>
            </a:r>
            <a:endParaRPr lang="ru-RU" sz="2000" b="1" dirty="0">
              <a:solidFill>
                <a:srgbClr val="0070C0"/>
              </a:solidFill>
              <a:latin typeface="Century Gothic" panose="020B0502020202020204" pitchFamily="34" charset="0"/>
            </a:endParaRPr>
          </a:p>
        </p:txBody>
      </p:sp>
      <p:sp>
        <p:nvSpPr>
          <p:cNvPr id="63" name="TextBox 62"/>
          <p:cNvSpPr txBox="1"/>
          <p:nvPr/>
        </p:nvSpPr>
        <p:spPr>
          <a:xfrm>
            <a:off x="4932040" y="3573016"/>
            <a:ext cx="1512168" cy="584776"/>
          </a:xfrm>
          <a:prstGeom prst="rect">
            <a:avLst/>
          </a:prstGeom>
          <a:noFill/>
        </p:spPr>
        <p:txBody>
          <a:bodyPr wrap="square" rtlCol="0">
            <a:spAutoFit/>
          </a:bodyPr>
          <a:lstStyle/>
          <a:p>
            <a:r>
              <a:rPr lang="en-US" sz="1600" dirty="0" smtClean="0">
                <a:latin typeface="Century Gothic"/>
                <a:cs typeface="Century Gothic"/>
              </a:rPr>
              <a:t>Apache Spark</a:t>
            </a:r>
            <a:endParaRPr lang="en-US" sz="1600" dirty="0">
              <a:latin typeface="Century Gothic"/>
              <a:cs typeface="Century Gothic"/>
            </a:endParaRPr>
          </a:p>
        </p:txBody>
      </p:sp>
    </p:spTree>
    <p:extLst>
      <p:ext uri="{BB962C8B-B14F-4D97-AF65-F5344CB8AC3E}">
        <p14:creationId xmlns:p14="http://schemas.microsoft.com/office/powerpoint/2010/main" val="9063566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Autofit/>
          </a:bodyPr>
          <a:lstStyle/>
          <a:p>
            <a:r>
              <a:rPr lang="en-US" sz="2400" b="1" dirty="0" smtClean="0">
                <a:solidFill>
                  <a:srgbClr val="002060"/>
                </a:solidFill>
                <a:latin typeface="Century Gothic" panose="020B0502020202020204" pitchFamily="34" charset="0"/>
              </a:rPr>
              <a:t>3. </a:t>
            </a:r>
            <a:r>
              <a:rPr lang="en-US" sz="2400" dirty="0">
                <a:solidFill>
                  <a:srgbClr val="002060"/>
                </a:solidFill>
                <a:latin typeface="Century Gothic" panose="020B0502020202020204" pitchFamily="34" charset="0"/>
              </a:rPr>
              <a:t>Information extraction from ATLAS Supporting </a:t>
            </a:r>
            <a:r>
              <a:rPr lang="en-US" sz="2400" dirty="0" smtClean="0">
                <a:solidFill>
                  <a:srgbClr val="002060"/>
                </a:solidFill>
                <a:latin typeface="Century Gothic" panose="020B0502020202020204" pitchFamily="34" charset="0"/>
              </a:rPr>
              <a:t>documents</a:t>
            </a:r>
            <a:endParaRPr lang="ru-RU" sz="2400" dirty="0">
              <a:solidFill>
                <a:srgbClr val="002060"/>
              </a:solidFill>
              <a:latin typeface="Century Gothic" panose="020B0502020202020204" pitchFamily="34" charset="0"/>
            </a:endParaRPr>
          </a:p>
        </p:txBody>
      </p:sp>
      <p:sp>
        <p:nvSpPr>
          <p:cNvPr id="3" name="Объект 2"/>
          <p:cNvSpPr>
            <a:spLocks noGrp="1"/>
          </p:cNvSpPr>
          <p:nvPr>
            <p:ph idx="1"/>
          </p:nvPr>
        </p:nvSpPr>
        <p:spPr>
          <a:xfrm>
            <a:off x="463434" y="1344887"/>
            <a:ext cx="5915000" cy="3196952"/>
          </a:xfrm>
        </p:spPr>
        <p:txBody>
          <a:bodyPr>
            <a:normAutofit/>
          </a:bodyPr>
          <a:lstStyle/>
          <a:p>
            <a:r>
              <a:rPr lang="en-US" sz="1800" dirty="0" smtClean="0">
                <a:latin typeface="Arial Narrow" panose="020B0606020202030204" pitchFamily="34" charset="0"/>
              </a:rPr>
              <a:t>Reproduce manually a list of datasets relevant to publications:</a:t>
            </a:r>
          </a:p>
          <a:p>
            <a:endParaRPr lang="en-US" sz="2400" dirty="0" smtClean="0">
              <a:latin typeface="Arial Narrow" panose="020B0606020202030204" pitchFamily="34" charset="0"/>
            </a:endParaRPr>
          </a:p>
          <a:p>
            <a:pPr marL="914400" lvl="1" indent="-457200">
              <a:buFont typeface="+mj-lt"/>
              <a:buAutoNum type="arabicPeriod"/>
            </a:pPr>
            <a:r>
              <a:rPr lang="en-US" sz="2000" dirty="0" smtClean="0">
                <a:solidFill>
                  <a:srgbClr val="0070C0"/>
                </a:solidFill>
                <a:latin typeface="Arial Narrow" panose="020B0606020202030204" pitchFamily="34" charset="0"/>
              </a:rPr>
              <a:t>find paper in CDS</a:t>
            </a:r>
          </a:p>
          <a:p>
            <a:pPr marL="914400" lvl="1" indent="-457200">
              <a:buFont typeface="+mj-lt"/>
              <a:buAutoNum type="arabicPeriod"/>
            </a:pPr>
            <a:r>
              <a:rPr lang="en-US" sz="2000" dirty="0" smtClean="0">
                <a:solidFill>
                  <a:srgbClr val="0070C0"/>
                </a:solidFill>
                <a:latin typeface="Arial Narrow" panose="020B0606020202030204" pitchFamily="34" charset="0"/>
              </a:rPr>
              <a:t>find previous DRAFT version in CDS</a:t>
            </a:r>
          </a:p>
          <a:p>
            <a:pPr marL="914400" lvl="1" indent="-457200">
              <a:buFont typeface="+mj-lt"/>
              <a:buAutoNum type="arabicPeriod"/>
            </a:pPr>
            <a:r>
              <a:rPr lang="en-US" sz="2000" dirty="0" smtClean="0">
                <a:solidFill>
                  <a:srgbClr val="0070C0"/>
                </a:solidFill>
                <a:latin typeface="Arial Narrow" panose="020B0606020202030204" pitchFamily="34" charset="0"/>
              </a:rPr>
              <a:t>find ATLAS Internal Note</a:t>
            </a:r>
          </a:p>
          <a:p>
            <a:pPr marL="914400" lvl="1" indent="-457200">
              <a:buFont typeface="+mj-lt"/>
              <a:buAutoNum type="arabicPeriod"/>
            </a:pPr>
            <a:r>
              <a:rPr lang="en-US" sz="2000" dirty="0" smtClean="0">
                <a:solidFill>
                  <a:srgbClr val="00B050"/>
                </a:solidFill>
                <a:latin typeface="Arial Narrow" panose="020B0606020202030204" pitchFamily="34" charset="0"/>
              </a:rPr>
              <a:t>find datasets in the Internal Note</a:t>
            </a:r>
          </a:p>
          <a:p>
            <a:pPr lvl="1"/>
            <a:endParaRPr lang="en-US" sz="2000" dirty="0" smtClean="0">
              <a:latin typeface="Arial Narrow" panose="020B0606020202030204" pitchFamily="34" charset="0"/>
            </a:endParaRPr>
          </a:p>
        </p:txBody>
      </p:sp>
      <p:sp>
        <p:nvSpPr>
          <p:cNvPr id="5" name="Номер слайда 4"/>
          <p:cNvSpPr>
            <a:spLocks noGrp="1"/>
          </p:cNvSpPr>
          <p:nvPr>
            <p:ph type="sldNum" sz="quarter" idx="12"/>
          </p:nvPr>
        </p:nvSpPr>
        <p:spPr/>
        <p:txBody>
          <a:bodyPr/>
          <a:lstStyle/>
          <a:p>
            <a:fld id="{4A103ED9-61FB-4CBC-9F43-CFE5737C5D34}" type="slidenum">
              <a:rPr lang="ru-RU" smtClean="0"/>
              <a:t>13</a:t>
            </a:fld>
            <a:r>
              <a:rPr lang="en-US" dirty="0" smtClean="0"/>
              <a:t>/21</a:t>
            </a:r>
            <a:endParaRPr lang="ru-RU" dirty="0"/>
          </a:p>
        </p:txBody>
      </p:sp>
      <p:sp>
        <p:nvSpPr>
          <p:cNvPr id="6" name="Правая фигурная скобка 5"/>
          <p:cNvSpPr/>
          <p:nvPr/>
        </p:nvSpPr>
        <p:spPr>
          <a:xfrm>
            <a:off x="4847284" y="2204864"/>
            <a:ext cx="289484" cy="1080120"/>
          </a:xfrm>
          <a:prstGeom prst="rightBrace">
            <a:avLst>
              <a:gd name="adj1" fmla="val 56929"/>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pic>
        <p:nvPicPr>
          <p:cNvPr id="7" name="Объект 6"/>
          <p:cNvPicPr>
            <a:picLocks noChangeAspect="1"/>
          </p:cNvPicPr>
          <p:nvPr/>
        </p:nvPicPr>
        <p:blipFill rotWithShape="1">
          <a:blip r:embed="rId3" cstate="print">
            <a:extLst>
              <a:ext uri="{28A0092B-C50C-407E-A947-70E740481C1C}">
                <a14:useLocalDpi xmlns:a14="http://schemas.microsoft.com/office/drawing/2010/main" val="0"/>
              </a:ext>
            </a:extLst>
          </a:blip>
          <a:srcRect l="22912" t="16593" r="22912" b="1346"/>
          <a:stretch/>
        </p:blipFill>
        <p:spPr>
          <a:xfrm>
            <a:off x="5158572" y="2093566"/>
            <a:ext cx="3614262" cy="3874977"/>
          </a:xfrm>
          <a:prstGeom prst="rect">
            <a:avLst/>
          </a:prstGeom>
        </p:spPr>
      </p:pic>
      <p:sp>
        <p:nvSpPr>
          <p:cNvPr id="8" name="TextBox 7"/>
          <p:cNvSpPr txBox="1"/>
          <p:nvPr/>
        </p:nvSpPr>
        <p:spPr>
          <a:xfrm>
            <a:off x="5946386" y="1693456"/>
            <a:ext cx="2088232" cy="369332"/>
          </a:xfrm>
          <a:prstGeom prst="rect">
            <a:avLst/>
          </a:prstGeom>
          <a:noFill/>
        </p:spPr>
        <p:txBody>
          <a:bodyPr wrap="square" rtlCol="0">
            <a:spAutoFit/>
          </a:bodyPr>
          <a:lstStyle/>
          <a:p>
            <a:r>
              <a:rPr lang="en-US" dirty="0" smtClean="0">
                <a:solidFill>
                  <a:srgbClr val="0070C0"/>
                </a:solidFill>
                <a:latin typeface="Century Gothic" panose="020B0502020202020204" pitchFamily="34" charset="0"/>
              </a:rPr>
              <a:t>ATLAS GLANCE</a:t>
            </a:r>
            <a:endParaRPr lang="ru-RU" dirty="0">
              <a:solidFill>
                <a:srgbClr val="0070C0"/>
              </a:solidFill>
              <a:latin typeface="Century Gothic" panose="020B0502020202020204" pitchFamily="34" charset="0"/>
            </a:endParaRPr>
          </a:p>
        </p:txBody>
      </p:sp>
      <p:cxnSp>
        <p:nvCxnSpPr>
          <p:cNvPr id="10" name="Прямая со стрелкой 9"/>
          <p:cNvCxnSpPr/>
          <p:nvPr/>
        </p:nvCxnSpPr>
        <p:spPr>
          <a:xfrm flipH="1">
            <a:off x="2526006" y="3677742"/>
            <a:ext cx="360040" cy="54267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2" name="Овал 11"/>
          <p:cNvSpPr/>
          <p:nvPr/>
        </p:nvSpPr>
        <p:spPr>
          <a:xfrm>
            <a:off x="1337874" y="4229221"/>
            <a:ext cx="2040623" cy="65271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11" name="TextBox 10"/>
          <p:cNvSpPr txBox="1"/>
          <p:nvPr/>
        </p:nvSpPr>
        <p:spPr>
          <a:xfrm>
            <a:off x="1614301" y="4370914"/>
            <a:ext cx="1764196" cy="369332"/>
          </a:xfrm>
          <a:prstGeom prst="rect">
            <a:avLst/>
          </a:prstGeom>
          <a:noFill/>
        </p:spPr>
        <p:txBody>
          <a:bodyPr wrap="square" rtlCol="0">
            <a:spAutoFit/>
          </a:bodyPr>
          <a:lstStyle/>
          <a:p>
            <a:r>
              <a:rPr lang="en-US" dirty="0" smtClean="0">
                <a:latin typeface="Arial Narrow" panose="020B0606020202030204" pitchFamily="34" charset="0"/>
              </a:rPr>
              <a:t>Text mining, NLP</a:t>
            </a:r>
            <a:endParaRPr lang="ru-RU" dirty="0">
              <a:latin typeface="Arial Narrow" panose="020B0606020202030204" pitchFamily="34" charset="0"/>
            </a:endParaRPr>
          </a:p>
        </p:txBody>
      </p:sp>
      <p:sp>
        <p:nvSpPr>
          <p:cNvPr id="13" name="Прямоугольник 12"/>
          <p:cNvSpPr/>
          <p:nvPr/>
        </p:nvSpPr>
        <p:spPr>
          <a:xfrm>
            <a:off x="1337874" y="5137546"/>
            <a:ext cx="2664296" cy="830997"/>
          </a:xfrm>
          <a:prstGeom prst="rect">
            <a:avLst/>
          </a:prstGeom>
        </p:spPr>
        <p:txBody>
          <a:bodyPr wrap="square">
            <a:spAutoFit/>
          </a:bodyPr>
          <a:lstStyle/>
          <a:p>
            <a:r>
              <a:rPr lang="en-US" sz="1600" dirty="0" smtClean="0">
                <a:latin typeface="Arial Narrow" panose="020B0606020202030204" pitchFamily="34" charset="0"/>
              </a:rPr>
              <a:t>Scientific papers are highly structured texts and display specific properties.</a:t>
            </a:r>
            <a:endParaRPr lang="ru-RU" sz="1600" dirty="0">
              <a:latin typeface="Arial Narrow" panose="020B0606020202030204" pitchFamily="34" charset="0"/>
            </a:endParaRPr>
          </a:p>
        </p:txBody>
      </p:sp>
      <p:sp>
        <p:nvSpPr>
          <p:cNvPr id="9" name="Дата 8"/>
          <p:cNvSpPr>
            <a:spLocks noGrp="1"/>
          </p:cNvSpPr>
          <p:nvPr>
            <p:ph type="dt" sz="half" idx="10"/>
          </p:nvPr>
        </p:nvSpPr>
        <p:spPr/>
        <p:txBody>
          <a:bodyPr/>
          <a:lstStyle/>
          <a:p>
            <a:fld id="{F6519928-E1F8-4221-96BC-32979E7E24DE}" type="datetime1">
              <a:rPr lang="ru-RU" smtClean="0"/>
              <a:t>19.05.16</a:t>
            </a:fld>
            <a:endParaRPr lang="ru-RU"/>
          </a:p>
        </p:txBody>
      </p:sp>
    </p:spTree>
    <p:extLst>
      <p:ext uri="{BB962C8B-B14F-4D97-AF65-F5344CB8AC3E}">
        <p14:creationId xmlns:p14="http://schemas.microsoft.com/office/powerpoint/2010/main" val="7978601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Autofit/>
          </a:bodyPr>
          <a:lstStyle/>
          <a:p>
            <a:r>
              <a:rPr lang="en-US" sz="2000" dirty="0" smtClean="0">
                <a:solidFill>
                  <a:srgbClr val="002060"/>
                </a:solidFill>
                <a:latin typeface="Century Gothic" panose="020B0502020202020204" pitchFamily="34" charset="0"/>
              </a:rPr>
              <a:t>Data samples representation in ATLAS supporting documents</a:t>
            </a:r>
            <a:endParaRPr lang="ru-RU" sz="2000" dirty="0">
              <a:solidFill>
                <a:srgbClr val="002060"/>
              </a:solidFill>
              <a:latin typeface="Century Gothic" panose="020B0502020202020204" pitchFamily="34" charset="0"/>
            </a:endParaRPr>
          </a:p>
        </p:txBody>
      </p:sp>
      <p:sp>
        <p:nvSpPr>
          <p:cNvPr id="3" name="Объект 2"/>
          <p:cNvSpPr>
            <a:spLocks noGrp="1"/>
          </p:cNvSpPr>
          <p:nvPr>
            <p:ph idx="1"/>
          </p:nvPr>
        </p:nvSpPr>
        <p:spPr>
          <a:xfrm>
            <a:off x="1619672" y="836713"/>
            <a:ext cx="6048672" cy="1296144"/>
          </a:xfrm>
        </p:spPr>
        <p:txBody>
          <a:bodyPr>
            <a:noAutofit/>
          </a:bodyPr>
          <a:lstStyle/>
          <a:p>
            <a:pPr>
              <a:buFont typeface="Arial Narrow" panose="020B0606020202030204" pitchFamily="34" charset="0"/>
              <a:buChar char="─"/>
            </a:pPr>
            <a:r>
              <a:rPr lang="en-US" sz="1800" dirty="0" smtClean="0">
                <a:latin typeface="Arial Narrow" panose="020B0606020202030204" pitchFamily="34" charset="0"/>
              </a:rPr>
              <a:t>a list of datasets</a:t>
            </a:r>
          </a:p>
          <a:p>
            <a:pPr>
              <a:buFont typeface="Arial Narrow" panose="020B0606020202030204" pitchFamily="34" charset="0"/>
              <a:buChar char="─"/>
            </a:pPr>
            <a:r>
              <a:rPr lang="en-US" sz="1800" dirty="0" smtClean="0">
                <a:latin typeface="Arial Narrow" panose="020B0606020202030204" pitchFamily="34" charset="0"/>
              </a:rPr>
              <a:t>a table of dataset attributes</a:t>
            </a:r>
          </a:p>
          <a:p>
            <a:pPr>
              <a:buFont typeface="Arial Narrow" panose="020B0606020202030204" pitchFamily="34" charset="0"/>
              <a:buChar char="─"/>
            </a:pPr>
            <a:r>
              <a:rPr lang="en-US" sz="1800" dirty="0" smtClean="0">
                <a:latin typeface="Arial Narrow" panose="020B0606020202030204" pitchFamily="34" charset="0"/>
              </a:rPr>
              <a:t>a simple description </a:t>
            </a:r>
            <a:r>
              <a:rPr lang="en-US" sz="1800" dirty="0" smtClean="0">
                <a:latin typeface="Arial Narrow" panose="020B0606020202030204" pitchFamily="34" charset="0"/>
              </a:rPr>
              <a:t>- how </a:t>
            </a:r>
            <a:r>
              <a:rPr lang="en-US" sz="1800" dirty="0" smtClean="0">
                <a:latin typeface="Arial Narrow" panose="020B0606020202030204" pitchFamily="34" charset="0"/>
              </a:rPr>
              <a:t>the signal </a:t>
            </a:r>
            <a:r>
              <a:rPr lang="en-US" sz="1800" dirty="0">
                <a:latin typeface="Arial Narrow" panose="020B0606020202030204" pitchFamily="34" charset="0"/>
              </a:rPr>
              <a:t>and </a:t>
            </a:r>
            <a:r>
              <a:rPr lang="en-US" sz="1800" dirty="0" smtClean="0">
                <a:latin typeface="Arial Narrow" panose="020B0606020202030204" pitchFamily="34" charset="0"/>
              </a:rPr>
              <a:t>the background </a:t>
            </a:r>
            <a:r>
              <a:rPr lang="en-US" sz="1800" dirty="0">
                <a:latin typeface="Arial Narrow" panose="020B0606020202030204" pitchFamily="34" charset="0"/>
              </a:rPr>
              <a:t>data samples </a:t>
            </a:r>
            <a:r>
              <a:rPr lang="en-US" sz="1800" dirty="0" smtClean="0">
                <a:latin typeface="Arial Narrow" panose="020B0606020202030204" pitchFamily="34" charset="0"/>
              </a:rPr>
              <a:t>were </a:t>
            </a:r>
            <a:r>
              <a:rPr lang="en-US" sz="1800" dirty="0" smtClean="0">
                <a:latin typeface="Arial Narrow" panose="020B0606020202030204" pitchFamily="34" charset="0"/>
              </a:rPr>
              <a:t>obtained</a:t>
            </a:r>
          </a:p>
          <a:p>
            <a:endParaRPr lang="ru-RU" sz="1800" dirty="0">
              <a:latin typeface="Arial Narrow" panose="020B0606020202030204" pitchFamily="34" charset="0"/>
            </a:endParaRPr>
          </a:p>
        </p:txBody>
      </p:sp>
      <p:sp>
        <p:nvSpPr>
          <p:cNvPr id="5" name="Номер слайда 4"/>
          <p:cNvSpPr>
            <a:spLocks noGrp="1"/>
          </p:cNvSpPr>
          <p:nvPr>
            <p:ph type="sldNum" sz="quarter" idx="12"/>
          </p:nvPr>
        </p:nvSpPr>
        <p:spPr/>
        <p:txBody>
          <a:bodyPr/>
          <a:lstStyle/>
          <a:p>
            <a:fld id="{4A103ED9-61FB-4CBC-9F43-CFE5737C5D34}" type="slidenum">
              <a:rPr lang="ru-RU" smtClean="0"/>
              <a:t>14</a:t>
            </a:fld>
            <a:r>
              <a:rPr lang="en-US" dirty="0" smtClean="0"/>
              <a:t>/21</a:t>
            </a:r>
            <a:endParaRPr lang="ru-RU" dirty="0"/>
          </a:p>
        </p:txBody>
      </p:sp>
      <p:pic>
        <p:nvPicPr>
          <p:cNvPr id="7"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83568" y="2132856"/>
            <a:ext cx="8229600" cy="42337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Дата 5"/>
          <p:cNvSpPr>
            <a:spLocks noGrp="1"/>
          </p:cNvSpPr>
          <p:nvPr>
            <p:ph type="dt" sz="half" idx="10"/>
          </p:nvPr>
        </p:nvSpPr>
        <p:spPr/>
        <p:txBody>
          <a:bodyPr/>
          <a:lstStyle/>
          <a:p>
            <a:fld id="{E91AD057-26ED-41AD-AA31-034E7A296483}" type="datetime1">
              <a:rPr lang="ru-RU" smtClean="0"/>
              <a:t>19.05.16</a:t>
            </a:fld>
            <a:endParaRPr lang="ru-RU"/>
          </a:p>
        </p:txBody>
      </p:sp>
    </p:spTree>
    <p:extLst>
      <p:ext uri="{BB962C8B-B14F-4D97-AF65-F5344CB8AC3E}">
        <p14:creationId xmlns:p14="http://schemas.microsoft.com/office/powerpoint/2010/main" val="26782379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fld id="{4A103ED9-61FB-4CBC-9F43-CFE5737C5D34}" type="slidenum">
              <a:rPr lang="ru-RU" smtClean="0"/>
              <a:t>15</a:t>
            </a:fld>
            <a:r>
              <a:rPr lang="en-US" dirty="0" smtClean="0"/>
              <a:t>/21</a:t>
            </a:r>
            <a:endParaRPr lang="ru-RU" dirty="0"/>
          </a:p>
        </p:txBody>
      </p:sp>
      <p:pic>
        <p:nvPicPr>
          <p:cNvPr id="6" name="Picture 2"/>
          <p:cNvPicPr>
            <a:picLocks noGrp="1"/>
          </p:cNvPicPr>
          <p:nvPr>
            <p:ph idx="1"/>
          </p:nvPr>
        </p:nvPicPr>
        <p:blipFill rotWithShape="1">
          <a:blip r:embed="rId2">
            <a:extLst>
              <a:ext uri="{28A0092B-C50C-407E-A947-70E740481C1C}">
                <a14:useLocalDpi xmlns:a14="http://schemas.microsoft.com/office/drawing/2010/main" val="0"/>
              </a:ext>
            </a:extLst>
          </a:blip>
          <a:srcRect l="33390" t="15735" r="30004" b="21517"/>
          <a:stretch/>
        </p:blipFill>
        <p:spPr bwMode="auto">
          <a:xfrm>
            <a:off x="382081" y="1124744"/>
            <a:ext cx="4693975" cy="4525963"/>
          </a:xfrm>
          <a:prstGeom prst="rect">
            <a:avLst/>
          </a:prstGeom>
          <a:noFill/>
          <a:ln>
            <a:noFill/>
          </a:ln>
          <a:extLst/>
        </p:spPr>
      </p:pic>
      <p:sp>
        <p:nvSpPr>
          <p:cNvPr id="7" name="Заголовок 1"/>
          <p:cNvSpPr>
            <a:spLocks noGrp="1"/>
          </p:cNvSpPr>
          <p:nvPr>
            <p:ph type="title"/>
          </p:nvPr>
        </p:nvSpPr>
        <p:spPr>
          <a:xfrm>
            <a:off x="457200" y="274638"/>
            <a:ext cx="8229600" cy="634082"/>
          </a:xfrm>
        </p:spPr>
        <p:txBody>
          <a:bodyPr>
            <a:noAutofit/>
          </a:bodyPr>
          <a:lstStyle/>
          <a:p>
            <a:r>
              <a:rPr lang="en-US" sz="2000" dirty="0" smtClean="0">
                <a:solidFill>
                  <a:srgbClr val="002060"/>
                </a:solidFill>
                <a:latin typeface="Century Gothic" panose="020B0502020202020204" pitchFamily="34" charset="0"/>
              </a:rPr>
              <a:t>Data samples representation in ATLAS supporting documents</a:t>
            </a:r>
            <a:endParaRPr lang="ru-RU" sz="2000" dirty="0">
              <a:solidFill>
                <a:srgbClr val="002060"/>
              </a:solidFill>
              <a:latin typeface="Century Gothic" panose="020B0502020202020204" pitchFamily="34" charset="0"/>
            </a:endParaRPr>
          </a:p>
        </p:txBody>
      </p:sp>
      <p:pic>
        <p:nvPicPr>
          <p:cNvPr id="8" name="Picture 2"/>
          <p:cNvPicPr>
            <a:picLocks/>
          </p:cNvPicPr>
          <p:nvPr/>
        </p:nvPicPr>
        <p:blipFill rotWithShape="1">
          <a:blip r:embed="rId3">
            <a:extLst>
              <a:ext uri="{28A0092B-C50C-407E-A947-70E740481C1C}">
                <a14:useLocalDpi xmlns:a14="http://schemas.microsoft.com/office/drawing/2010/main" val="0"/>
              </a:ext>
            </a:extLst>
          </a:blip>
          <a:srcRect l="33609" t="16124" r="33390" b="13553"/>
          <a:stretch/>
        </p:blipFill>
        <p:spPr bwMode="auto">
          <a:xfrm>
            <a:off x="5065041" y="1052736"/>
            <a:ext cx="3775880" cy="4525963"/>
          </a:xfrm>
          <a:prstGeom prst="rect">
            <a:avLst/>
          </a:prstGeom>
          <a:noFill/>
          <a:ln>
            <a:noFill/>
          </a:ln>
          <a:extLst/>
        </p:spPr>
      </p:pic>
      <p:sp>
        <p:nvSpPr>
          <p:cNvPr id="2" name="Дата 1"/>
          <p:cNvSpPr>
            <a:spLocks noGrp="1"/>
          </p:cNvSpPr>
          <p:nvPr>
            <p:ph type="dt" sz="half" idx="10"/>
          </p:nvPr>
        </p:nvSpPr>
        <p:spPr/>
        <p:txBody>
          <a:bodyPr/>
          <a:lstStyle/>
          <a:p>
            <a:fld id="{86D61E74-C44E-471A-BCCA-B43C50B24E32}" type="datetime1">
              <a:rPr lang="ru-RU" smtClean="0"/>
              <a:t>19.05.16</a:t>
            </a:fld>
            <a:endParaRPr lang="ru-RU"/>
          </a:p>
        </p:txBody>
      </p:sp>
    </p:spTree>
    <p:extLst>
      <p:ext uri="{BB962C8B-B14F-4D97-AF65-F5344CB8AC3E}">
        <p14:creationId xmlns:p14="http://schemas.microsoft.com/office/powerpoint/2010/main" val="3065645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Autofit/>
          </a:bodyPr>
          <a:lstStyle/>
          <a:p>
            <a:r>
              <a:rPr lang="en-US" sz="2000" dirty="0" smtClean="0">
                <a:solidFill>
                  <a:srgbClr val="002060"/>
                </a:solidFill>
                <a:latin typeface="Century Gothic" panose="020B0502020202020204" pitchFamily="34" charset="0"/>
              </a:rPr>
              <a:t>What metadata can be extracted from ATLAS Internal Notes:</a:t>
            </a:r>
            <a:endParaRPr lang="ru-RU" sz="2000" dirty="0">
              <a:solidFill>
                <a:srgbClr val="002060"/>
              </a:solidFill>
              <a:latin typeface="Century Gothic" panose="020B0502020202020204" pitchFamily="34" charset="0"/>
            </a:endParaRPr>
          </a:p>
        </p:txBody>
      </p:sp>
      <p:sp>
        <p:nvSpPr>
          <p:cNvPr id="3" name="Объект 2"/>
          <p:cNvSpPr>
            <a:spLocks noGrp="1"/>
          </p:cNvSpPr>
          <p:nvPr>
            <p:ph idx="1"/>
          </p:nvPr>
        </p:nvSpPr>
        <p:spPr>
          <a:xfrm>
            <a:off x="467544" y="1148859"/>
            <a:ext cx="8229600" cy="4525963"/>
          </a:xfrm>
        </p:spPr>
        <p:txBody>
          <a:bodyPr>
            <a:noAutofit/>
          </a:bodyPr>
          <a:lstStyle/>
          <a:p>
            <a:r>
              <a:rPr lang="en-US" sz="2000" dirty="0" smtClean="0">
                <a:latin typeface="Arial Narrow" panose="020B0606020202030204" pitchFamily="34" charset="0"/>
              </a:rPr>
              <a:t>Energy</a:t>
            </a:r>
          </a:p>
          <a:p>
            <a:r>
              <a:rPr lang="en-US" sz="2000" dirty="0" smtClean="0">
                <a:latin typeface="Arial Narrow" panose="020B0606020202030204" pitchFamily="34" charset="0"/>
              </a:rPr>
              <a:t>Luminosity</a:t>
            </a:r>
          </a:p>
          <a:p>
            <a:r>
              <a:rPr lang="en-US" sz="2000" dirty="0" smtClean="0">
                <a:latin typeface="Arial Narrow" panose="020B0606020202030204" pitchFamily="34" charset="0"/>
              </a:rPr>
              <a:t>Year, Run Number</a:t>
            </a:r>
          </a:p>
          <a:p>
            <a:r>
              <a:rPr lang="en-US" sz="2000" dirty="0">
                <a:latin typeface="Arial Narrow" panose="020B0606020202030204" pitchFamily="34" charset="0"/>
              </a:rPr>
              <a:t>Collisions type</a:t>
            </a:r>
          </a:p>
          <a:p>
            <a:r>
              <a:rPr lang="en-US" sz="2000" dirty="0" smtClean="0">
                <a:solidFill>
                  <a:srgbClr val="FF0000"/>
                </a:solidFill>
                <a:latin typeface="Arial Narrow" panose="020B0606020202030204" pitchFamily="34" charset="0"/>
              </a:rPr>
              <a:t>Monte-Carlo generators</a:t>
            </a:r>
          </a:p>
          <a:p>
            <a:r>
              <a:rPr lang="en-US" sz="2000" dirty="0" smtClean="0">
                <a:solidFill>
                  <a:srgbClr val="FF0000"/>
                </a:solidFill>
                <a:latin typeface="Arial Narrow" panose="020B0606020202030204" pitchFamily="34" charset="0"/>
              </a:rPr>
              <a:t>Triggers</a:t>
            </a:r>
          </a:p>
          <a:p>
            <a:r>
              <a:rPr lang="en-US" sz="2000" dirty="0" smtClean="0">
                <a:solidFill>
                  <a:srgbClr val="FF0000"/>
                </a:solidFill>
                <a:latin typeface="Arial Narrow" panose="020B0606020202030204" pitchFamily="34" charset="0"/>
              </a:rPr>
              <a:t>Streams</a:t>
            </a:r>
          </a:p>
          <a:p>
            <a:r>
              <a:rPr lang="en-US" sz="2000" dirty="0" smtClean="0">
                <a:solidFill>
                  <a:srgbClr val="FF0000"/>
                </a:solidFill>
                <a:latin typeface="Arial Narrow" panose="020B0606020202030204" pitchFamily="34" charset="0"/>
              </a:rPr>
              <a:t>Number of events</a:t>
            </a:r>
          </a:p>
          <a:p>
            <a:r>
              <a:rPr lang="en-US" sz="2000" dirty="0" smtClean="0">
                <a:solidFill>
                  <a:srgbClr val="FF0000"/>
                </a:solidFill>
                <a:latin typeface="Arial Narrow" panose="020B0606020202030204" pitchFamily="34" charset="0"/>
              </a:rPr>
              <a:t>Datasets (data_, mc_)</a:t>
            </a:r>
          </a:p>
          <a:p>
            <a:pPr lvl="1"/>
            <a:r>
              <a:rPr lang="en-US" sz="1800" dirty="0" smtClean="0">
                <a:solidFill>
                  <a:srgbClr val="FF0000"/>
                </a:solidFill>
                <a:latin typeface="Arial Narrow" panose="020B0606020202030204" pitchFamily="34" charset="0"/>
              </a:rPr>
              <a:t>Signal </a:t>
            </a:r>
          </a:p>
          <a:p>
            <a:pPr lvl="1"/>
            <a:r>
              <a:rPr lang="en-US" sz="1800" dirty="0" smtClean="0">
                <a:solidFill>
                  <a:srgbClr val="FF0000"/>
                </a:solidFill>
                <a:latin typeface="Arial Narrow" panose="020B0606020202030204" pitchFamily="34" charset="0"/>
              </a:rPr>
              <a:t>Background</a:t>
            </a:r>
            <a:endParaRPr lang="ru-RU" sz="1800" dirty="0">
              <a:solidFill>
                <a:srgbClr val="FF0000"/>
              </a:solidFill>
              <a:latin typeface="Arial Narrow" panose="020B0606020202030204" pitchFamily="34" charset="0"/>
            </a:endParaRPr>
          </a:p>
        </p:txBody>
      </p:sp>
      <p:sp>
        <p:nvSpPr>
          <p:cNvPr id="5" name="Номер слайда 4"/>
          <p:cNvSpPr>
            <a:spLocks noGrp="1"/>
          </p:cNvSpPr>
          <p:nvPr>
            <p:ph type="sldNum" sz="quarter" idx="12"/>
          </p:nvPr>
        </p:nvSpPr>
        <p:spPr/>
        <p:txBody>
          <a:bodyPr/>
          <a:lstStyle/>
          <a:p>
            <a:fld id="{4A103ED9-61FB-4CBC-9F43-CFE5737C5D34}" type="slidenum">
              <a:rPr lang="ru-RU" smtClean="0"/>
              <a:t>16</a:t>
            </a:fld>
            <a:r>
              <a:rPr lang="en-US" dirty="0" smtClean="0"/>
              <a:t>/21</a:t>
            </a:r>
            <a:endParaRPr lang="ru-RU" dirty="0"/>
          </a:p>
        </p:txBody>
      </p:sp>
      <p:sp>
        <p:nvSpPr>
          <p:cNvPr id="6" name="Правая фигурная скобка 5"/>
          <p:cNvSpPr/>
          <p:nvPr/>
        </p:nvSpPr>
        <p:spPr>
          <a:xfrm>
            <a:off x="3342075" y="2780928"/>
            <a:ext cx="432048" cy="2376264"/>
          </a:xfrm>
          <a:prstGeom prst="rightBrace">
            <a:avLst>
              <a:gd name="adj1" fmla="val 65314"/>
              <a:gd name="adj2" fmla="val 50000"/>
            </a:avLst>
          </a:prstGeom>
        </p:spPr>
        <p:style>
          <a:lnRef idx="1">
            <a:schemeClr val="accent2"/>
          </a:lnRef>
          <a:fillRef idx="0">
            <a:schemeClr val="accent2"/>
          </a:fillRef>
          <a:effectRef idx="0">
            <a:schemeClr val="accent2"/>
          </a:effectRef>
          <a:fontRef idx="minor">
            <a:schemeClr val="tx1"/>
          </a:fontRef>
        </p:style>
        <p:txBody>
          <a:bodyPr rtlCol="0" anchor="ctr"/>
          <a:lstStyle/>
          <a:p>
            <a:pPr algn="ctr"/>
            <a:endParaRPr lang="ru-RU"/>
          </a:p>
        </p:txBody>
      </p:sp>
      <p:sp>
        <p:nvSpPr>
          <p:cNvPr id="7" name="TextBox 6"/>
          <p:cNvSpPr txBox="1"/>
          <p:nvPr/>
        </p:nvSpPr>
        <p:spPr>
          <a:xfrm>
            <a:off x="3995936" y="3573015"/>
            <a:ext cx="4032448" cy="1477328"/>
          </a:xfrm>
          <a:prstGeom prst="rect">
            <a:avLst/>
          </a:prstGeom>
          <a:noFill/>
        </p:spPr>
        <p:txBody>
          <a:bodyPr wrap="square" rtlCol="0">
            <a:spAutoFit/>
          </a:bodyPr>
          <a:lstStyle/>
          <a:p>
            <a:r>
              <a:rPr lang="en-US" dirty="0" smtClean="0">
                <a:latin typeface="Arial Narrow" panose="020B0606020202030204" pitchFamily="34" charset="0"/>
              </a:rPr>
              <a:t>This, </a:t>
            </a:r>
            <a:r>
              <a:rPr lang="en-US" dirty="0" smtClean="0">
                <a:solidFill>
                  <a:srgbClr val="FF0000"/>
                </a:solidFill>
                <a:effectLst>
                  <a:outerShdw blurRad="38100" dist="38100" dir="2700000" algn="tl">
                    <a:srgbClr val="000000">
                      <a:alpha val="43137"/>
                    </a:srgbClr>
                  </a:outerShdw>
                </a:effectLst>
                <a:latin typeface="Arial Narrow" panose="020B0606020202030204" pitchFamily="34" charset="0"/>
              </a:rPr>
              <a:t>experiment specific metadata</a:t>
            </a:r>
            <a:r>
              <a:rPr lang="en-US" dirty="0" smtClean="0">
                <a:latin typeface="Arial Narrow" panose="020B0606020202030204" pitchFamily="34" charset="0"/>
              </a:rPr>
              <a:t>, can not be automatically derived from </a:t>
            </a:r>
            <a:r>
              <a:rPr lang="en-US" dirty="0" smtClean="0">
                <a:latin typeface="Arial Narrow" panose="020B0606020202030204" pitchFamily="34" charset="0"/>
              </a:rPr>
              <a:t>ATLAS paper &amp; internal documents metadata, </a:t>
            </a:r>
            <a:r>
              <a:rPr lang="en-US" dirty="0" smtClean="0">
                <a:latin typeface="Arial Narrow" panose="020B0606020202030204" pitchFamily="34" charset="0"/>
              </a:rPr>
              <a:t>unless explicitly specified by scientists in AMI for </a:t>
            </a:r>
            <a:r>
              <a:rPr lang="en-US" dirty="0" smtClean="0">
                <a:latin typeface="Arial Narrow" panose="020B0606020202030204" pitchFamily="34" charset="0"/>
              </a:rPr>
              <a:t>a new </a:t>
            </a:r>
            <a:r>
              <a:rPr lang="en-US" dirty="0" smtClean="0">
                <a:latin typeface="Arial Narrow" panose="020B0606020202030204" pitchFamily="34" charset="0"/>
              </a:rPr>
              <a:t>data analysis.</a:t>
            </a:r>
            <a:endParaRPr lang="ru-RU" dirty="0">
              <a:latin typeface="Arial Narrow" panose="020B0606020202030204" pitchFamily="34" charset="0"/>
            </a:endParaRPr>
          </a:p>
        </p:txBody>
      </p:sp>
      <p:sp>
        <p:nvSpPr>
          <p:cNvPr id="9" name="TextBox 8"/>
          <p:cNvSpPr txBox="1"/>
          <p:nvPr/>
        </p:nvSpPr>
        <p:spPr>
          <a:xfrm>
            <a:off x="3690546" y="941602"/>
            <a:ext cx="4824536" cy="400110"/>
          </a:xfrm>
          <a:prstGeom prst="rect">
            <a:avLst/>
          </a:prstGeom>
          <a:solidFill>
            <a:srgbClr val="00B050"/>
          </a:solidFill>
          <a:ln>
            <a:solidFill>
              <a:schemeClr val="accent1"/>
            </a:solidFill>
          </a:ln>
        </p:spPr>
        <p:txBody>
          <a:bodyPr wrap="square" rtlCol="0">
            <a:spAutoFit/>
          </a:bodyPr>
          <a:lstStyle/>
          <a:p>
            <a:pPr algn="ctr"/>
            <a:r>
              <a:rPr lang="en-US" sz="2000" dirty="0" smtClean="0">
                <a:solidFill>
                  <a:schemeClr val="bg1"/>
                </a:solidFill>
                <a:latin typeface="Arial Narrow" panose="020B0606020202030204" pitchFamily="34" charset="0"/>
              </a:rPr>
              <a:t>Formalization of the data analysis description</a:t>
            </a:r>
            <a:endParaRPr lang="ru-RU" sz="2000" dirty="0">
              <a:solidFill>
                <a:schemeClr val="bg1"/>
              </a:solidFill>
              <a:latin typeface="Arial Narrow" panose="020B0606020202030204" pitchFamily="34" charset="0"/>
            </a:endParaRPr>
          </a:p>
        </p:txBody>
      </p:sp>
      <p:sp>
        <p:nvSpPr>
          <p:cNvPr id="8" name="Прямоугольник 7"/>
          <p:cNvSpPr/>
          <p:nvPr/>
        </p:nvSpPr>
        <p:spPr>
          <a:xfrm>
            <a:off x="3690546" y="1341712"/>
            <a:ext cx="4824536" cy="1754326"/>
          </a:xfrm>
          <a:prstGeom prst="rect">
            <a:avLst/>
          </a:prstGeom>
        </p:spPr>
        <p:txBody>
          <a:bodyPr wrap="square">
            <a:spAutoFit/>
          </a:bodyPr>
          <a:lstStyle/>
          <a:p>
            <a:r>
              <a:rPr lang="en-US" dirty="0" smtClean="0">
                <a:latin typeface="Arial Narrow" panose="020B0606020202030204" pitchFamily="34" charset="0"/>
              </a:rPr>
              <a:t>In general, the data analysis described </a:t>
            </a:r>
            <a:r>
              <a:rPr lang="en-US" dirty="0">
                <a:latin typeface="Arial Narrow" panose="020B0606020202030204" pitchFamily="34" charset="0"/>
              </a:rPr>
              <a:t>in the </a:t>
            </a:r>
            <a:r>
              <a:rPr lang="en-US" dirty="0" smtClean="0">
                <a:latin typeface="Arial Narrow" panose="020B0606020202030204" pitchFamily="34" charset="0"/>
              </a:rPr>
              <a:t>Internal Note </a:t>
            </a:r>
            <a:r>
              <a:rPr lang="en-US" dirty="0">
                <a:latin typeface="Arial Narrow" panose="020B0606020202030204" pitchFamily="34" charset="0"/>
              </a:rPr>
              <a:t>is well </a:t>
            </a:r>
            <a:r>
              <a:rPr lang="en-US" dirty="0" smtClean="0">
                <a:latin typeface="Arial Narrow" panose="020B0606020202030204" pitchFamily="34" charset="0"/>
              </a:rPr>
              <a:t>structured</a:t>
            </a:r>
            <a:r>
              <a:rPr lang="en-US" dirty="0">
                <a:latin typeface="Arial Narrow" panose="020B0606020202030204" pitchFamily="34" charset="0"/>
              </a:rPr>
              <a:t>. The authors use a very definite sentences, words, phrases to describe how and on </a:t>
            </a:r>
            <a:r>
              <a:rPr lang="en-US" dirty="0" smtClean="0">
                <a:latin typeface="Arial Narrow" panose="020B0606020202030204" pitchFamily="34" charset="0"/>
              </a:rPr>
              <a:t>which datasets an experiment was conducted. </a:t>
            </a:r>
            <a:r>
              <a:rPr lang="en-US" dirty="0"/>
              <a:t/>
            </a:r>
            <a:br>
              <a:rPr lang="en-US" dirty="0"/>
            </a:br>
            <a:r>
              <a:rPr lang="en-US" dirty="0">
                <a:latin typeface="Arial Narrow" panose="020B0606020202030204" pitchFamily="34" charset="0"/>
              </a:rPr>
              <a:t>This will allow us </a:t>
            </a:r>
            <a:r>
              <a:rPr lang="en-US" dirty="0" smtClean="0">
                <a:latin typeface="Arial Narrow" panose="020B0606020202030204" pitchFamily="34" charset="0"/>
              </a:rPr>
              <a:t>to </a:t>
            </a:r>
            <a:r>
              <a:rPr lang="en-US" dirty="0">
                <a:latin typeface="Arial Narrow" panose="020B0606020202030204" pitchFamily="34" charset="0"/>
              </a:rPr>
              <a:t>annotate the text </a:t>
            </a:r>
            <a:r>
              <a:rPr lang="en-US" dirty="0" smtClean="0">
                <a:latin typeface="Arial Narrow" panose="020B0606020202030204" pitchFamily="34" charset="0"/>
              </a:rPr>
              <a:t>with the knowledge </a:t>
            </a:r>
            <a:r>
              <a:rPr lang="en-US" dirty="0">
                <a:latin typeface="Arial Narrow" panose="020B0606020202030204" pitchFamily="34" charset="0"/>
              </a:rPr>
              <a:t>base </a:t>
            </a:r>
            <a:r>
              <a:rPr lang="en-US" dirty="0" smtClean="0">
                <a:latin typeface="Arial Narrow" panose="020B0606020202030204" pitchFamily="34" charset="0"/>
              </a:rPr>
              <a:t>significant elements.</a:t>
            </a:r>
            <a:endParaRPr lang="ru-RU" dirty="0">
              <a:latin typeface="Arial Narrow" panose="020B0606020202030204" pitchFamily="34" charset="0"/>
            </a:endParaRPr>
          </a:p>
        </p:txBody>
      </p:sp>
      <p:sp>
        <p:nvSpPr>
          <p:cNvPr id="10" name="Дата 9"/>
          <p:cNvSpPr>
            <a:spLocks noGrp="1"/>
          </p:cNvSpPr>
          <p:nvPr>
            <p:ph type="dt" sz="half" idx="10"/>
          </p:nvPr>
        </p:nvSpPr>
        <p:spPr/>
        <p:txBody>
          <a:bodyPr/>
          <a:lstStyle/>
          <a:p>
            <a:fld id="{A772E6B5-331F-443F-9E18-D76ADAA33FE4}" type="datetime1">
              <a:rPr lang="ru-RU" smtClean="0"/>
              <a:t>19.05.16</a:t>
            </a:fld>
            <a:endParaRPr lang="ru-RU"/>
          </a:p>
        </p:txBody>
      </p:sp>
    </p:spTree>
    <p:extLst>
      <p:ext uri="{BB962C8B-B14F-4D97-AF65-F5344CB8AC3E}">
        <p14:creationId xmlns:p14="http://schemas.microsoft.com/office/powerpoint/2010/main" val="356827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en-US" sz="2800" dirty="0">
                <a:solidFill>
                  <a:srgbClr val="002060"/>
                </a:solidFill>
                <a:latin typeface="Century Gothic" panose="020B0502020202020204" pitchFamily="34" charset="0"/>
              </a:rPr>
              <a:t>ATLAS </a:t>
            </a:r>
            <a:r>
              <a:rPr lang="en-US" sz="2800" dirty="0" smtClean="0">
                <a:solidFill>
                  <a:srgbClr val="002060"/>
                </a:solidFill>
                <a:latin typeface="Century Gothic" panose="020B0502020202020204" pitchFamily="34" charset="0"/>
              </a:rPr>
              <a:t>Internal Notes </a:t>
            </a:r>
            <a:r>
              <a:rPr lang="en-US" sz="2800" dirty="0">
                <a:solidFill>
                  <a:srgbClr val="002060"/>
                </a:solidFill>
                <a:latin typeface="Century Gothic" panose="020B0502020202020204" pitchFamily="34" charset="0"/>
              </a:rPr>
              <a:t>data mining </a:t>
            </a:r>
            <a:r>
              <a:rPr lang="en-US" sz="2800" dirty="0" smtClean="0">
                <a:solidFill>
                  <a:srgbClr val="002060"/>
                </a:solidFill>
                <a:latin typeface="Century Gothic" panose="020B0502020202020204" pitchFamily="34" charset="0"/>
              </a:rPr>
              <a:t>workflows:</a:t>
            </a:r>
            <a:endParaRPr lang="ru-RU" sz="2800" dirty="0">
              <a:solidFill>
                <a:srgbClr val="002060"/>
              </a:solidFill>
              <a:latin typeface="Century Gothic" panose="020B0502020202020204" pitchFamily="34" charset="0"/>
            </a:endParaRPr>
          </a:p>
        </p:txBody>
      </p:sp>
      <p:sp>
        <p:nvSpPr>
          <p:cNvPr id="3" name="Объект 2"/>
          <p:cNvSpPr>
            <a:spLocks noGrp="1"/>
          </p:cNvSpPr>
          <p:nvPr>
            <p:ph idx="1"/>
          </p:nvPr>
        </p:nvSpPr>
        <p:spPr>
          <a:xfrm>
            <a:off x="457200" y="1124744"/>
            <a:ext cx="8229600" cy="5001419"/>
          </a:xfrm>
        </p:spPr>
        <p:txBody>
          <a:bodyPr>
            <a:normAutofit/>
          </a:bodyPr>
          <a:lstStyle/>
          <a:p>
            <a:pPr marL="457200" lvl="0" indent="-457200">
              <a:buFont typeface="+mj-lt"/>
              <a:buAutoNum type="arabicPeriod"/>
            </a:pPr>
            <a:r>
              <a:rPr lang="en-US" sz="2000" dirty="0">
                <a:latin typeface="Arial Narrow" panose="020B0606020202030204" pitchFamily="34" charset="0"/>
              </a:rPr>
              <a:t>Define a list of tags, represented attributes of physical </a:t>
            </a:r>
            <a:r>
              <a:rPr lang="en-US" sz="2000" dirty="0" smtClean="0">
                <a:latin typeface="Arial Narrow" panose="020B0606020202030204" pitchFamily="34" charset="0"/>
              </a:rPr>
              <a:t>analysis</a:t>
            </a:r>
          </a:p>
          <a:p>
            <a:pPr lvl="1">
              <a:buFont typeface="Arial Narrow" panose="020B0606020202030204" pitchFamily="34" charset="0"/>
              <a:buChar char="−"/>
            </a:pPr>
            <a:r>
              <a:rPr lang="en-US" sz="1100" i="1" dirty="0">
                <a:latin typeface="Arial Narrow" panose="020B0606020202030204" pitchFamily="34" charset="0"/>
              </a:rPr>
              <a:t>&lt;energy&gt; 8 </a:t>
            </a:r>
            <a:r>
              <a:rPr lang="en-US" sz="1100" i="1" dirty="0" err="1">
                <a:latin typeface="Arial Narrow" panose="020B0606020202030204" pitchFamily="34" charset="0"/>
              </a:rPr>
              <a:t>TeV</a:t>
            </a:r>
            <a:r>
              <a:rPr lang="en-US" sz="1100" i="1" dirty="0">
                <a:latin typeface="Arial Narrow" panose="020B0606020202030204" pitchFamily="34" charset="0"/>
              </a:rPr>
              <a:t> &lt;/energy&gt; </a:t>
            </a:r>
            <a:endParaRPr lang="ru-RU" sz="1100" dirty="0">
              <a:latin typeface="Arial Narrow" panose="020B0606020202030204" pitchFamily="34" charset="0"/>
            </a:endParaRPr>
          </a:p>
          <a:p>
            <a:pPr lvl="1">
              <a:buFont typeface="Arial Narrow" panose="020B0606020202030204" pitchFamily="34" charset="0"/>
              <a:buChar char="−"/>
            </a:pPr>
            <a:r>
              <a:rPr lang="en-US" sz="1100" i="1" dirty="0">
                <a:latin typeface="Arial Narrow" panose="020B0606020202030204" pitchFamily="34" charset="0"/>
              </a:rPr>
              <a:t>&lt;luminosity&gt; 20.3 fb-1 &lt;/luminosity&gt;</a:t>
            </a:r>
            <a:endParaRPr lang="ru-RU" sz="1100" dirty="0">
              <a:latin typeface="Arial Narrow" panose="020B0606020202030204" pitchFamily="34" charset="0"/>
            </a:endParaRPr>
          </a:p>
          <a:p>
            <a:pPr lvl="1">
              <a:buFont typeface="Arial Narrow" panose="020B0606020202030204" pitchFamily="34" charset="0"/>
              <a:buChar char="−"/>
            </a:pPr>
            <a:r>
              <a:rPr lang="en-US" sz="1100" i="1" dirty="0">
                <a:latin typeface="Arial Narrow" panose="020B0606020202030204" pitchFamily="34" charset="0"/>
              </a:rPr>
              <a:t>&lt;year&gt; 2012 &lt;/year&gt;</a:t>
            </a:r>
            <a:endParaRPr lang="ru-RU" sz="1100" dirty="0">
              <a:latin typeface="Arial Narrow" panose="020B0606020202030204" pitchFamily="34" charset="0"/>
            </a:endParaRPr>
          </a:p>
          <a:p>
            <a:pPr lvl="1">
              <a:buFont typeface="Arial Narrow" panose="020B0606020202030204" pitchFamily="34" charset="0"/>
              <a:buChar char="−"/>
            </a:pPr>
            <a:r>
              <a:rPr lang="en-US" sz="1100" i="1" dirty="0">
                <a:latin typeface="Arial Narrow" panose="020B0606020202030204" pitchFamily="34" charset="0"/>
              </a:rPr>
              <a:t>&lt;collision&gt; proton-proton &lt;/collision&gt;</a:t>
            </a:r>
            <a:endParaRPr lang="ru-RU" sz="1100" dirty="0">
              <a:latin typeface="Arial Narrow" panose="020B0606020202030204" pitchFamily="34" charset="0"/>
            </a:endParaRPr>
          </a:p>
          <a:p>
            <a:pPr lvl="1">
              <a:buFont typeface="Arial Narrow" panose="020B0606020202030204" pitchFamily="34" charset="0"/>
              <a:buChar char="−"/>
            </a:pPr>
            <a:r>
              <a:rPr lang="en-US" sz="1100" i="1" dirty="0">
                <a:latin typeface="Arial Narrow" panose="020B0606020202030204" pitchFamily="34" charset="0"/>
              </a:rPr>
              <a:t>&lt;</a:t>
            </a:r>
            <a:r>
              <a:rPr lang="en-US" sz="1100" i="1" dirty="0" err="1">
                <a:latin typeface="Arial Narrow" panose="020B0606020202030204" pitchFamily="34" charset="0"/>
              </a:rPr>
              <a:t>mc_generator</a:t>
            </a:r>
            <a:r>
              <a:rPr lang="en-US" sz="1100" i="1" dirty="0">
                <a:latin typeface="Arial Narrow" panose="020B0606020202030204" pitchFamily="34" charset="0"/>
              </a:rPr>
              <a:t>&gt; PYTHIYA8 &lt;/</a:t>
            </a:r>
            <a:r>
              <a:rPr lang="en-US" sz="1100" i="1" dirty="0" err="1">
                <a:latin typeface="Arial Narrow" panose="020B0606020202030204" pitchFamily="34" charset="0"/>
              </a:rPr>
              <a:t>mc_generator</a:t>
            </a:r>
            <a:r>
              <a:rPr lang="en-US" sz="1100" i="1" dirty="0">
                <a:latin typeface="Arial Narrow" panose="020B0606020202030204" pitchFamily="34" charset="0"/>
              </a:rPr>
              <a:t>&gt;</a:t>
            </a:r>
            <a:endParaRPr lang="ru-RU" sz="1100" dirty="0">
              <a:latin typeface="Arial Narrow" panose="020B0606020202030204" pitchFamily="34" charset="0"/>
            </a:endParaRPr>
          </a:p>
          <a:p>
            <a:pPr lvl="1">
              <a:buFont typeface="Arial Narrow" panose="020B0606020202030204" pitchFamily="34" charset="0"/>
              <a:buChar char="−"/>
            </a:pPr>
            <a:r>
              <a:rPr lang="en-US" sz="1100" i="1" dirty="0">
                <a:latin typeface="Arial Narrow" panose="020B0606020202030204" pitchFamily="34" charset="0"/>
              </a:rPr>
              <a:t>&lt;</a:t>
            </a:r>
            <a:r>
              <a:rPr lang="en-US" sz="1100" i="1" dirty="0" err="1">
                <a:latin typeface="Arial Narrow" panose="020B0606020202030204" pitchFamily="34" charset="0"/>
              </a:rPr>
              <a:t>dataset_name</a:t>
            </a:r>
            <a:r>
              <a:rPr lang="en-US" sz="1100" i="1" dirty="0">
                <a:latin typeface="Arial Narrow" panose="020B0606020202030204" pitchFamily="34" charset="0"/>
              </a:rPr>
              <a:t>&gt; </a:t>
            </a:r>
            <a:r>
              <a:rPr lang="en-US" sz="1100" dirty="0">
                <a:latin typeface="Arial Narrow" panose="020B0606020202030204" pitchFamily="34" charset="0"/>
              </a:rPr>
              <a:t>mc15_13TeV:mc15_13TeV.361091.Sherpa_CT10_WplvWmqq_SHv21_improved.merge.AOD.e4607_s2726_r7267_r6282/ </a:t>
            </a:r>
            <a:r>
              <a:rPr lang="en-US" sz="1100" i="1" dirty="0">
                <a:latin typeface="Arial Narrow" panose="020B0606020202030204" pitchFamily="34" charset="0"/>
              </a:rPr>
              <a:t>&lt;/</a:t>
            </a:r>
            <a:r>
              <a:rPr lang="en-US" sz="1100" i="1" dirty="0" err="1">
                <a:latin typeface="Arial Narrow" panose="020B0606020202030204" pitchFamily="34" charset="0"/>
              </a:rPr>
              <a:t>dataset_name</a:t>
            </a:r>
            <a:r>
              <a:rPr lang="en-US" sz="1100" i="1" dirty="0">
                <a:latin typeface="Arial Narrow" panose="020B0606020202030204" pitchFamily="34" charset="0"/>
              </a:rPr>
              <a:t>&gt;, </a:t>
            </a:r>
            <a:endParaRPr lang="ru-RU" sz="1100" dirty="0">
              <a:latin typeface="Arial Narrow" panose="020B0606020202030204" pitchFamily="34" charset="0"/>
            </a:endParaRPr>
          </a:p>
          <a:p>
            <a:pPr lvl="1">
              <a:buFont typeface="Arial Narrow" panose="020B0606020202030204" pitchFamily="34" charset="0"/>
              <a:buChar char="−"/>
            </a:pPr>
            <a:r>
              <a:rPr lang="en-US" sz="1100" i="1" dirty="0">
                <a:latin typeface="Arial Narrow" panose="020B0606020202030204" pitchFamily="34" charset="0"/>
              </a:rPr>
              <a:t>&lt;</a:t>
            </a:r>
            <a:r>
              <a:rPr lang="en-US" sz="1100" i="1" dirty="0" err="1">
                <a:latin typeface="Arial Narrow" panose="020B0606020202030204" pitchFamily="34" charset="0"/>
              </a:rPr>
              <a:t>datasetID</a:t>
            </a:r>
            <a:r>
              <a:rPr lang="en-US" sz="1100" i="1" dirty="0">
                <a:latin typeface="Arial Narrow" panose="020B0606020202030204" pitchFamily="34" charset="0"/>
              </a:rPr>
              <a:t>&gt; 309523 &lt;/</a:t>
            </a:r>
            <a:r>
              <a:rPr lang="en-US" sz="1100" i="1" dirty="0" err="1">
                <a:latin typeface="Arial Narrow" panose="020B0606020202030204" pitchFamily="34" charset="0"/>
              </a:rPr>
              <a:t>datasetID</a:t>
            </a:r>
            <a:r>
              <a:rPr lang="en-US" sz="1100" i="1" dirty="0">
                <a:latin typeface="Arial Narrow" panose="020B0606020202030204" pitchFamily="34" charset="0"/>
              </a:rPr>
              <a:t>&gt;</a:t>
            </a:r>
            <a:endParaRPr lang="ru-RU" sz="1100" dirty="0">
              <a:latin typeface="Arial Narrow" panose="020B0606020202030204" pitchFamily="34" charset="0"/>
            </a:endParaRPr>
          </a:p>
          <a:p>
            <a:pPr marL="457200" lvl="0" indent="-457200">
              <a:buFont typeface="+mj-lt"/>
              <a:buAutoNum type="arabicPeriod"/>
            </a:pPr>
            <a:r>
              <a:rPr lang="en-US" sz="2000" dirty="0" smtClean="0">
                <a:latin typeface="Arial Narrow" panose="020B0606020202030204" pitchFamily="34" charset="0"/>
              </a:rPr>
              <a:t>Parse PDF </a:t>
            </a:r>
            <a:r>
              <a:rPr lang="en-US" sz="2000" dirty="0">
                <a:latin typeface="Arial Narrow" panose="020B0606020202030204" pitchFamily="34" charset="0"/>
              </a:rPr>
              <a:t>to some </a:t>
            </a:r>
            <a:r>
              <a:rPr lang="en-US" sz="2000" dirty="0" smtClean="0">
                <a:latin typeface="Arial Narrow" panose="020B0606020202030204" pitchFamily="34" charset="0"/>
              </a:rPr>
              <a:t>TXT representation </a:t>
            </a:r>
          </a:p>
          <a:p>
            <a:pPr lvl="1"/>
            <a:r>
              <a:rPr lang="en-US" sz="1800" dirty="0" err="1" smtClean="0">
                <a:latin typeface="Arial Narrow" panose="020B0606020202030204" pitchFamily="34" charset="0"/>
              </a:rPr>
              <a:t>PDFMiner</a:t>
            </a:r>
            <a:r>
              <a:rPr lang="en-US" sz="1800" dirty="0" smtClean="0">
                <a:latin typeface="Arial Narrow" panose="020B0606020202030204" pitchFamily="34" charset="0"/>
              </a:rPr>
              <a:t>, </a:t>
            </a:r>
            <a:r>
              <a:rPr lang="en-US" sz="1800" dirty="0" err="1" smtClean="0">
                <a:latin typeface="Arial Narrow" panose="020B0606020202030204" pitchFamily="34" charset="0"/>
              </a:rPr>
              <a:t>PDFBox</a:t>
            </a:r>
            <a:endParaRPr lang="ru-RU" sz="1800" dirty="0">
              <a:latin typeface="Arial Narrow" panose="020B0606020202030204" pitchFamily="34" charset="0"/>
            </a:endParaRPr>
          </a:p>
          <a:p>
            <a:pPr marL="457200" lvl="0" indent="-457200">
              <a:buFont typeface="+mj-lt"/>
              <a:buAutoNum type="arabicPeriod"/>
            </a:pPr>
            <a:r>
              <a:rPr lang="en-US" sz="2000" dirty="0">
                <a:latin typeface="Arial Narrow" panose="020B0606020202030204" pitchFamily="34" charset="0"/>
              </a:rPr>
              <a:t>Markup text with </a:t>
            </a:r>
            <a:r>
              <a:rPr lang="en-US" sz="2000" dirty="0" smtClean="0">
                <a:latin typeface="Arial Narrow" panose="020B0606020202030204" pitchFamily="34" charset="0"/>
              </a:rPr>
              <a:t>these tags</a:t>
            </a:r>
            <a:endParaRPr lang="ru-RU" sz="2000" dirty="0">
              <a:latin typeface="Arial Narrow" panose="020B0606020202030204" pitchFamily="34" charset="0"/>
            </a:endParaRPr>
          </a:p>
          <a:p>
            <a:pPr lvl="1"/>
            <a:r>
              <a:rPr lang="en-US" sz="1200" dirty="0" smtClean="0">
                <a:latin typeface="Arial Narrow" panose="020B0606020202030204" pitchFamily="34" charset="0"/>
                <a:ea typeface="Arial Unicode MS" panose="020B0604020202020204" pitchFamily="34" charset="-128"/>
                <a:cs typeface="Courier New" panose="02070309020205020404" pitchFamily="49" charset="0"/>
              </a:rPr>
              <a:t>Search for low-mass and high-mass Higgs-like </a:t>
            </a:r>
            <a:r>
              <a:rPr lang="en-US" sz="1200" dirty="0" err="1" smtClean="0">
                <a:latin typeface="Arial Narrow" panose="020B0606020202030204" pitchFamily="34" charset="0"/>
                <a:ea typeface="Arial Unicode MS" panose="020B0604020202020204" pitchFamily="34" charset="-128"/>
                <a:cs typeface="Courier New" panose="02070309020205020404" pitchFamily="49" charset="0"/>
              </a:rPr>
              <a:t>diphoton</a:t>
            </a:r>
            <a:r>
              <a:rPr lang="en-US" sz="1200" dirty="0" smtClean="0">
                <a:latin typeface="Arial Narrow" panose="020B0606020202030204" pitchFamily="34" charset="0"/>
                <a:ea typeface="Arial Unicode MS" panose="020B0604020202020204" pitchFamily="34" charset="-128"/>
                <a:cs typeface="Courier New" panose="02070309020205020404" pitchFamily="49" charset="0"/>
              </a:rPr>
              <a:t> resonances with the ATLAS detector at √s = </a:t>
            </a:r>
            <a:r>
              <a:rPr lang="en-US" sz="1200" b="1" dirty="0" smtClean="0">
                <a:solidFill>
                  <a:srgbClr val="C00000"/>
                </a:solidFill>
                <a:latin typeface="Arial Narrow" panose="020B0606020202030204" pitchFamily="34" charset="0"/>
                <a:ea typeface="Arial Unicode MS" panose="020B0604020202020204" pitchFamily="34" charset="-128"/>
                <a:cs typeface="Courier New" panose="02070309020205020404" pitchFamily="49" charset="0"/>
              </a:rPr>
              <a:t>&lt;energy&gt; 8 </a:t>
            </a:r>
            <a:r>
              <a:rPr lang="en-US" sz="1200" b="1" dirty="0" err="1" smtClean="0">
                <a:solidFill>
                  <a:srgbClr val="C00000"/>
                </a:solidFill>
                <a:latin typeface="Arial Narrow" panose="020B0606020202030204" pitchFamily="34" charset="0"/>
                <a:ea typeface="Arial Unicode MS" panose="020B0604020202020204" pitchFamily="34" charset="-128"/>
                <a:cs typeface="Courier New" panose="02070309020205020404" pitchFamily="49" charset="0"/>
              </a:rPr>
              <a:t>TeV</a:t>
            </a:r>
            <a:r>
              <a:rPr lang="en-US" sz="1200" b="1" dirty="0" smtClean="0">
                <a:solidFill>
                  <a:srgbClr val="C00000"/>
                </a:solidFill>
                <a:latin typeface="Arial Narrow" panose="020B0606020202030204" pitchFamily="34" charset="0"/>
                <a:ea typeface="Arial Unicode MS" panose="020B0604020202020204" pitchFamily="34" charset="-128"/>
                <a:cs typeface="Courier New" panose="02070309020205020404" pitchFamily="49" charset="0"/>
              </a:rPr>
              <a:t> &lt;/energy&gt;</a:t>
            </a:r>
          </a:p>
          <a:p>
            <a:pPr lvl="1"/>
            <a:r>
              <a:rPr lang="en-US" sz="1200" dirty="0" smtClean="0">
                <a:latin typeface="Arial Narrow" panose="020B0606020202030204" pitchFamily="34" charset="0"/>
                <a:ea typeface="Arial Unicode MS" panose="020B0604020202020204" pitchFamily="34" charset="-128"/>
                <a:cs typeface="Courier New" panose="02070309020205020404" pitchFamily="49" charset="0"/>
              </a:rPr>
              <a:t>Abstract: we present the extraction of a 95% C.L. limit on the production cross-section of an additional narrow Higgs-like resonance decaying into two photons, in the 65-600 GeV invariant mass range. By restricting the results to a fiducial cross-section measurement, we provide model-independent limits that can be used to constrain theoretical models predicting additional Higgs-like particles with a narrow width. The dataset uses </a:t>
            </a:r>
            <a:r>
              <a:rPr lang="en-US" sz="1200" b="1" dirty="0" smtClean="0">
                <a:solidFill>
                  <a:srgbClr val="C00000"/>
                </a:solidFill>
                <a:latin typeface="Arial Narrow" panose="020B0606020202030204" pitchFamily="34" charset="0"/>
                <a:ea typeface="Arial Unicode MS" panose="020B0604020202020204" pitchFamily="34" charset="-128"/>
                <a:cs typeface="Courier New" panose="02070309020205020404" pitchFamily="49" charset="0"/>
              </a:rPr>
              <a:t>&lt;luminosity&gt; 20 fb−1 &lt;/luminosity&gt;</a:t>
            </a:r>
            <a:r>
              <a:rPr lang="en-US" sz="1200" dirty="0" smtClean="0">
                <a:latin typeface="Arial Narrow" panose="020B0606020202030204" pitchFamily="34" charset="0"/>
                <a:ea typeface="Arial Unicode MS" panose="020B0604020202020204" pitchFamily="34" charset="-128"/>
                <a:cs typeface="Courier New" panose="02070309020205020404" pitchFamily="49" charset="0"/>
              </a:rPr>
              <a:t> of </a:t>
            </a:r>
            <a:r>
              <a:rPr lang="en-US" sz="1200" b="1" dirty="0" smtClean="0">
                <a:solidFill>
                  <a:srgbClr val="C00000"/>
                </a:solidFill>
                <a:latin typeface="Arial Narrow" panose="020B0606020202030204" pitchFamily="34" charset="0"/>
                <a:ea typeface="Arial Unicode MS" panose="020B0604020202020204" pitchFamily="34" charset="-128"/>
                <a:cs typeface="Courier New" panose="02070309020205020404" pitchFamily="49" charset="0"/>
              </a:rPr>
              <a:t>&lt;collision&gt; proton- proton &lt;/collision&gt;</a:t>
            </a:r>
            <a:r>
              <a:rPr lang="en-US" sz="1200" b="1" dirty="0" smtClean="0">
                <a:latin typeface="Arial Narrow" panose="020B0606020202030204" pitchFamily="34" charset="0"/>
                <a:ea typeface="Arial Unicode MS" panose="020B0604020202020204" pitchFamily="34" charset="-128"/>
                <a:cs typeface="Courier New" panose="02070309020205020404" pitchFamily="49" charset="0"/>
              </a:rPr>
              <a:t> </a:t>
            </a:r>
            <a:r>
              <a:rPr lang="en-US" sz="1200" dirty="0" smtClean="0">
                <a:latin typeface="Arial Narrow" panose="020B0606020202030204" pitchFamily="34" charset="0"/>
                <a:ea typeface="Arial Unicode MS" panose="020B0604020202020204" pitchFamily="34" charset="-128"/>
                <a:cs typeface="Courier New" panose="02070309020205020404" pitchFamily="49" charset="0"/>
              </a:rPr>
              <a:t>collision data recorded with the ATLAS detector in </a:t>
            </a:r>
            <a:r>
              <a:rPr lang="en-US" sz="1200" b="1" dirty="0" smtClean="0">
                <a:solidFill>
                  <a:srgbClr val="C00000"/>
                </a:solidFill>
                <a:latin typeface="Arial Narrow" panose="020B0606020202030204" pitchFamily="34" charset="0"/>
                <a:ea typeface="Arial Unicode MS" panose="020B0604020202020204" pitchFamily="34" charset="-128"/>
                <a:cs typeface="Courier New" panose="02070309020205020404" pitchFamily="49" charset="0"/>
              </a:rPr>
              <a:t>&lt;year&gt; 2012 &lt;/year&gt;</a:t>
            </a:r>
            <a:r>
              <a:rPr lang="en-US" sz="1200" dirty="0" smtClean="0">
                <a:latin typeface="Arial Narrow" panose="020B0606020202030204" pitchFamily="34" charset="0"/>
                <a:ea typeface="Arial Unicode MS" panose="020B0604020202020204" pitchFamily="34" charset="-128"/>
                <a:cs typeface="Courier New" panose="02070309020205020404" pitchFamily="49" charset="0"/>
              </a:rPr>
              <a:t>.</a:t>
            </a:r>
          </a:p>
          <a:p>
            <a:endParaRPr lang="ru-RU" sz="2400" dirty="0">
              <a:latin typeface="Arial Narrow" panose="020B0606020202030204" pitchFamily="34" charset="0"/>
            </a:endParaRPr>
          </a:p>
        </p:txBody>
      </p:sp>
      <p:sp>
        <p:nvSpPr>
          <p:cNvPr id="5" name="Номер слайда 4"/>
          <p:cNvSpPr>
            <a:spLocks noGrp="1"/>
          </p:cNvSpPr>
          <p:nvPr>
            <p:ph type="sldNum" sz="quarter" idx="12"/>
          </p:nvPr>
        </p:nvSpPr>
        <p:spPr/>
        <p:txBody>
          <a:bodyPr/>
          <a:lstStyle/>
          <a:p>
            <a:fld id="{4A103ED9-61FB-4CBC-9F43-CFE5737C5D34}" type="slidenum">
              <a:rPr lang="ru-RU" smtClean="0"/>
              <a:t>17</a:t>
            </a:fld>
            <a:r>
              <a:rPr lang="en-US" dirty="0" smtClean="0"/>
              <a:t>/21</a:t>
            </a:r>
            <a:endParaRPr lang="ru-RU" dirty="0"/>
          </a:p>
        </p:txBody>
      </p:sp>
      <p:sp>
        <p:nvSpPr>
          <p:cNvPr id="6" name="Дата 5"/>
          <p:cNvSpPr>
            <a:spLocks noGrp="1"/>
          </p:cNvSpPr>
          <p:nvPr>
            <p:ph type="dt" sz="half" idx="10"/>
          </p:nvPr>
        </p:nvSpPr>
        <p:spPr/>
        <p:txBody>
          <a:bodyPr/>
          <a:lstStyle/>
          <a:p>
            <a:fld id="{52FF4783-8D7C-4320-B659-12B2D813338A}" type="datetime1">
              <a:rPr lang="ru-RU" smtClean="0"/>
              <a:t>19.05.16</a:t>
            </a:fld>
            <a:endParaRPr lang="ru-RU"/>
          </a:p>
        </p:txBody>
      </p:sp>
    </p:spTree>
    <p:extLst>
      <p:ext uri="{BB962C8B-B14F-4D97-AF65-F5344CB8AC3E}">
        <p14:creationId xmlns:p14="http://schemas.microsoft.com/office/powerpoint/2010/main" val="34341238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en-US" sz="3200" dirty="0" smtClean="0">
                <a:solidFill>
                  <a:srgbClr val="002060"/>
                </a:solidFill>
                <a:latin typeface="Century Gothic" panose="020B0502020202020204" pitchFamily="34" charset="0"/>
              </a:rPr>
              <a:t>Markup text</a:t>
            </a:r>
            <a:endParaRPr lang="ru-RU" sz="3200" dirty="0">
              <a:solidFill>
                <a:srgbClr val="002060"/>
              </a:solidFill>
              <a:latin typeface="Century Gothic" panose="020B0502020202020204" pitchFamily="34" charset="0"/>
            </a:endParaRPr>
          </a:p>
        </p:txBody>
      </p:sp>
      <p:sp>
        <p:nvSpPr>
          <p:cNvPr id="5" name="Номер слайда 4"/>
          <p:cNvSpPr>
            <a:spLocks noGrp="1"/>
          </p:cNvSpPr>
          <p:nvPr>
            <p:ph type="sldNum" sz="quarter" idx="12"/>
          </p:nvPr>
        </p:nvSpPr>
        <p:spPr/>
        <p:txBody>
          <a:bodyPr/>
          <a:lstStyle/>
          <a:p>
            <a:fld id="{4A103ED9-61FB-4CBC-9F43-CFE5737C5D34}" type="slidenum">
              <a:rPr lang="ru-RU" smtClean="0"/>
              <a:t>18</a:t>
            </a:fld>
            <a:r>
              <a:rPr lang="en-US" dirty="0" smtClean="0"/>
              <a:t>/21</a:t>
            </a:r>
            <a:endParaRPr lang="ru-RU" dirty="0"/>
          </a:p>
        </p:txBody>
      </p:sp>
      <p:cxnSp>
        <p:nvCxnSpPr>
          <p:cNvPr id="7" name="Прямая со стрелкой 6"/>
          <p:cNvCxnSpPr/>
          <p:nvPr/>
        </p:nvCxnSpPr>
        <p:spPr>
          <a:xfrm flipH="1">
            <a:off x="3275856" y="945051"/>
            <a:ext cx="432048" cy="3237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a:off x="5148064" y="956511"/>
            <a:ext cx="360040" cy="31224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Прямоугольник 9"/>
          <p:cNvSpPr/>
          <p:nvPr/>
        </p:nvSpPr>
        <p:spPr>
          <a:xfrm>
            <a:off x="1403648" y="1256511"/>
            <a:ext cx="3492388" cy="369332"/>
          </a:xfrm>
          <a:prstGeom prst="rect">
            <a:avLst/>
          </a:prstGeom>
        </p:spPr>
        <p:txBody>
          <a:bodyPr wrap="square">
            <a:spAutoFit/>
          </a:bodyPr>
          <a:lstStyle/>
          <a:p>
            <a:pPr lvl="2"/>
            <a:r>
              <a:rPr lang="en-US" b="1" i="1" dirty="0" smtClean="0">
                <a:solidFill>
                  <a:srgbClr val="0070C0"/>
                </a:solidFill>
                <a:latin typeface="Arial Narrow" panose="020B0606020202030204" pitchFamily="34" charset="0"/>
              </a:rPr>
              <a:t>Regular expressions</a:t>
            </a:r>
            <a:endParaRPr lang="ru-RU" dirty="0">
              <a:latin typeface="Arial Narrow" panose="020B0606020202030204" pitchFamily="34" charset="0"/>
            </a:endParaRPr>
          </a:p>
        </p:txBody>
      </p:sp>
      <p:sp>
        <p:nvSpPr>
          <p:cNvPr id="11" name="Прямоугольник 10"/>
          <p:cNvSpPr/>
          <p:nvPr/>
        </p:nvSpPr>
        <p:spPr>
          <a:xfrm>
            <a:off x="4426206" y="1253843"/>
            <a:ext cx="4572000" cy="646331"/>
          </a:xfrm>
          <a:prstGeom prst="rect">
            <a:avLst/>
          </a:prstGeom>
        </p:spPr>
        <p:txBody>
          <a:bodyPr>
            <a:spAutoFit/>
          </a:bodyPr>
          <a:lstStyle/>
          <a:p>
            <a:pPr lvl="2"/>
            <a:r>
              <a:rPr lang="en-US" b="1" i="1" dirty="0" smtClean="0">
                <a:solidFill>
                  <a:srgbClr val="0070C0"/>
                </a:solidFill>
                <a:latin typeface="Arial Narrow" panose="020B0606020202030204" pitchFamily="34" charset="0"/>
              </a:rPr>
              <a:t>Machine Learning </a:t>
            </a:r>
            <a:r>
              <a:rPr lang="en-US" dirty="0" smtClean="0">
                <a:latin typeface="Arial Narrow" panose="020B0606020202030204" pitchFamily="34" charset="0"/>
              </a:rPr>
              <a:t>algorithms </a:t>
            </a:r>
          </a:p>
          <a:p>
            <a:pPr lvl="2"/>
            <a:r>
              <a:rPr lang="en-US" dirty="0" smtClean="0">
                <a:latin typeface="Arial Narrow" panose="020B0606020202030204" pitchFamily="34" charset="0"/>
              </a:rPr>
              <a:t>for the automatically text mark-up</a:t>
            </a:r>
            <a:endParaRPr lang="ru-RU" dirty="0">
              <a:latin typeface="Arial Narrow" panose="020B0606020202030204" pitchFamily="34" charset="0"/>
            </a:endParaRPr>
          </a:p>
        </p:txBody>
      </p:sp>
      <p:graphicFrame>
        <p:nvGraphicFramePr>
          <p:cNvPr id="14" name="Таблица 13"/>
          <p:cNvGraphicFramePr>
            <a:graphicFrameLocks noGrp="1"/>
          </p:cNvGraphicFramePr>
          <p:nvPr>
            <p:extLst>
              <p:ext uri="{D42A27DB-BD31-4B8C-83A1-F6EECF244321}">
                <p14:modId xmlns:p14="http://schemas.microsoft.com/office/powerpoint/2010/main" val="2245369162"/>
              </p:ext>
            </p:extLst>
          </p:nvPr>
        </p:nvGraphicFramePr>
        <p:xfrm>
          <a:off x="539552" y="1625843"/>
          <a:ext cx="4030670" cy="4480940"/>
        </p:xfrm>
        <a:graphic>
          <a:graphicData uri="http://schemas.openxmlformats.org/drawingml/2006/table">
            <a:tbl>
              <a:tblPr firstRow="1" firstCol="1" bandRow="1">
                <a:tableStyleId>{7DF18680-E054-41AD-8BC1-D1AEF772440D}</a:tableStyleId>
              </a:tblPr>
              <a:tblGrid>
                <a:gridCol w="1008111"/>
                <a:gridCol w="3022559"/>
              </a:tblGrid>
              <a:tr h="432435">
                <a:tc>
                  <a:txBody>
                    <a:bodyPr/>
                    <a:lstStyle/>
                    <a:p>
                      <a:pPr algn="ctr">
                        <a:lnSpc>
                          <a:spcPct val="115000"/>
                        </a:lnSpc>
                        <a:spcAft>
                          <a:spcPts val="0"/>
                        </a:spcAft>
                      </a:pPr>
                      <a:r>
                        <a:rPr lang="en-US" sz="1400" kern="1200" dirty="0" smtClean="0">
                          <a:effectLst/>
                        </a:rPr>
                        <a:t>Parameters</a:t>
                      </a:r>
                      <a:endParaRPr lang="ru-RU" sz="1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US" sz="1400" kern="1200" dirty="0">
                          <a:effectLst/>
                        </a:rPr>
                        <a:t>Search criteria</a:t>
                      </a:r>
                      <a:endParaRPr lang="ru-RU" sz="1400" dirty="0">
                        <a:effectLst/>
                        <a:latin typeface="Calibri"/>
                        <a:ea typeface="Calibri"/>
                        <a:cs typeface="Times New Roman"/>
                      </a:endParaRPr>
                    </a:p>
                  </a:txBody>
                  <a:tcPr marL="68580" marR="68580" marT="0" marB="0"/>
                </a:tc>
              </a:tr>
              <a:tr h="582422">
                <a:tc>
                  <a:txBody>
                    <a:bodyPr/>
                    <a:lstStyle/>
                    <a:p>
                      <a:pPr>
                        <a:lnSpc>
                          <a:spcPct val="115000"/>
                        </a:lnSpc>
                        <a:spcAft>
                          <a:spcPts val="0"/>
                        </a:spcAft>
                      </a:pPr>
                      <a:r>
                        <a:rPr lang="en-US" sz="1100" kern="1200">
                          <a:effectLst/>
                        </a:rPr>
                        <a:t>Energy (TeV)</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kern="1200">
                          <a:effectLst/>
                        </a:rPr>
                        <a:t>…at the center-of-mass energy of XXX TeV, </a:t>
                      </a:r>
                      <a:endParaRPr lang="ru-RU" sz="1100">
                        <a:effectLst/>
                      </a:endParaRPr>
                    </a:p>
                    <a:p>
                      <a:pPr>
                        <a:lnSpc>
                          <a:spcPct val="115000"/>
                        </a:lnSpc>
                        <a:spcAft>
                          <a:spcPts val="0"/>
                        </a:spcAft>
                      </a:pPr>
                      <a:r>
                        <a:rPr lang="en-US" sz="1100" kern="1200">
                          <a:effectLst/>
                        </a:rPr>
                        <a:t>…data taking at  = XXX TeV</a:t>
                      </a:r>
                      <a:endParaRPr lang="ru-RU" sz="1100">
                        <a:effectLst/>
                      </a:endParaRPr>
                    </a:p>
                    <a:p>
                      <a:pPr>
                        <a:lnSpc>
                          <a:spcPct val="115000"/>
                        </a:lnSpc>
                        <a:spcAft>
                          <a:spcPts val="0"/>
                        </a:spcAft>
                      </a:pPr>
                      <a:r>
                        <a:rPr lang="en-US" sz="1100" kern="1200">
                          <a:effectLst/>
                        </a:rPr>
                        <a:t>…data collected with the ATLAS experiment at  = XXX TeV</a:t>
                      </a:r>
                      <a:endParaRPr lang="ru-RU" sz="1100">
                        <a:effectLst/>
                        <a:latin typeface="Calibri"/>
                        <a:ea typeface="Calibri"/>
                        <a:cs typeface="Times New Roman"/>
                      </a:endParaRPr>
                    </a:p>
                  </a:txBody>
                  <a:tcPr marL="68580" marR="68580" marT="0" marB="0"/>
                </a:tc>
              </a:tr>
              <a:tr h="209550">
                <a:tc>
                  <a:txBody>
                    <a:bodyPr/>
                    <a:lstStyle/>
                    <a:p>
                      <a:pPr>
                        <a:lnSpc>
                          <a:spcPct val="115000"/>
                        </a:lnSpc>
                        <a:spcAft>
                          <a:spcPts val="0"/>
                        </a:spcAft>
                      </a:pPr>
                      <a:r>
                        <a:rPr lang="en-US" sz="1100" kern="1200">
                          <a:effectLst/>
                        </a:rPr>
                        <a:t>Luminosity (fb-1)</a:t>
                      </a:r>
                      <a:endParaRPr lang="ru-RU" sz="1100">
                        <a:effectLst/>
                        <a:latin typeface="Calibri"/>
                        <a:ea typeface="Calibri"/>
                        <a:cs typeface="Times New Roman"/>
                      </a:endParaRPr>
                    </a:p>
                  </a:txBody>
                  <a:tcPr marL="68580" marR="68580" marT="0" marB="0"/>
                </a:tc>
                <a:tc>
                  <a:txBody>
                    <a:bodyPr/>
                    <a:lstStyle/>
                    <a:p>
                      <a:pPr>
                        <a:lnSpc>
                          <a:spcPct val="115000"/>
                        </a:lnSpc>
                        <a:spcAft>
                          <a:spcPts val="0"/>
                        </a:spcAft>
                      </a:pPr>
                      <a:r>
                        <a:rPr lang="en-US" sz="1100" kern="1200">
                          <a:effectLst/>
                        </a:rPr>
                        <a:t>Integrated luminosity of XXX fb</a:t>
                      </a:r>
                      <a:endParaRPr lang="ru-RU" sz="1100">
                        <a:effectLst/>
                        <a:latin typeface="Calibri"/>
                        <a:ea typeface="Calibri"/>
                        <a:cs typeface="Times New Roman"/>
                      </a:endParaRPr>
                    </a:p>
                  </a:txBody>
                  <a:tcPr marL="68580" marR="68580" marT="0" marB="0"/>
                </a:tc>
              </a:tr>
              <a:tr h="385572">
                <a:tc>
                  <a:txBody>
                    <a:bodyPr/>
                    <a:lstStyle/>
                    <a:p>
                      <a:pPr>
                        <a:lnSpc>
                          <a:spcPct val="115000"/>
                        </a:lnSpc>
                        <a:spcAft>
                          <a:spcPts val="0"/>
                        </a:spcAft>
                      </a:pPr>
                      <a:r>
                        <a:rPr lang="en-US" sz="1100" kern="1200" dirty="0">
                          <a:effectLst/>
                        </a:rPr>
                        <a:t>Collisions</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100" kern="1200">
                          <a:effectLst/>
                        </a:rPr>
                        <a:t>proton-proton collisions, </a:t>
                      </a:r>
                      <a:endParaRPr lang="ru-RU" sz="1100">
                        <a:effectLst/>
                      </a:endParaRPr>
                    </a:p>
                    <a:p>
                      <a:pPr>
                        <a:lnSpc>
                          <a:spcPct val="115000"/>
                        </a:lnSpc>
                        <a:spcAft>
                          <a:spcPts val="0"/>
                        </a:spcAft>
                      </a:pPr>
                      <a:r>
                        <a:rPr lang="en-US" sz="1100" kern="1200">
                          <a:effectLst/>
                        </a:rPr>
                        <a:t>heavy-ion collisions</a:t>
                      </a:r>
                      <a:endParaRPr lang="ru-RU" sz="1100">
                        <a:effectLst/>
                        <a:latin typeface="Calibri"/>
                        <a:ea typeface="Calibri"/>
                        <a:cs typeface="Times New Roman"/>
                      </a:endParaRPr>
                    </a:p>
                  </a:txBody>
                  <a:tcPr marL="68580" marR="68580" marT="0" marB="0"/>
                </a:tc>
              </a:tr>
              <a:tr h="900430">
                <a:tc>
                  <a:txBody>
                    <a:bodyPr/>
                    <a:lstStyle/>
                    <a:p>
                      <a:pPr>
                        <a:lnSpc>
                          <a:spcPct val="115000"/>
                        </a:lnSpc>
                        <a:spcAft>
                          <a:spcPts val="0"/>
                        </a:spcAft>
                      </a:pPr>
                      <a:r>
                        <a:rPr lang="en-US" sz="1100" kern="1200" dirty="0">
                          <a:effectLst/>
                        </a:rPr>
                        <a:t>Year</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100" kern="1200" dirty="0">
                          <a:effectLst/>
                        </a:rPr>
                        <a:t>…dataset available in YYYY, </a:t>
                      </a:r>
                      <a:endParaRPr lang="ru-RU" sz="1100" dirty="0">
                        <a:effectLst/>
                      </a:endParaRPr>
                    </a:p>
                    <a:p>
                      <a:pPr>
                        <a:lnSpc>
                          <a:spcPct val="115000"/>
                        </a:lnSpc>
                        <a:spcAft>
                          <a:spcPts val="0"/>
                        </a:spcAft>
                      </a:pPr>
                      <a:r>
                        <a:rPr lang="en-US" sz="1100" kern="1200" dirty="0">
                          <a:effectLst/>
                        </a:rPr>
                        <a:t>…ATLAS YYYY, </a:t>
                      </a:r>
                      <a:endParaRPr lang="ru-RU" sz="1100" dirty="0">
                        <a:effectLst/>
                      </a:endParaRPr>
                    </a:p>
                    <a:p>
                      <a:pPr>
                        <a:lnSpc>
                          <a:spcPct val="115000"/>
                        </a:lnSpc>
                        <a:spcAft>
                          <a:spcPts val="0"/>
                        </a:spcAft>
                      </a:pPr>
                      <a:r>
                        <a:rPr lang="en-US" sz="1100" kern="1200" dirty="0">
                          <a:effectLst/>
                        </a:rPr>
                        <a:t>…samples are obtained from or correspond to the configuration of the YYYY ATLAS data</a:t>
                      </a:r>
                      <a:endParaRPr lang="ru-RU" sz="1100" dirty="0">
                        <a:effectLst/>
                      </a:endParaRPr>
                    </a:p>
                    <a:p>
                      <a:pPr>
                        <a:lnSpc>
                          <a:spcPct val="115000"/>
                        </a:lnSpc>
                        <a:spcAft>
                          <a:spcPts val="0"/>
                        </a:spcAft>
                      </a:pPr>
                      <a:r>
                        <a:rPr lang="en-US" sz="1100" kern="1200" dirty="0">
                          <a:effectLst/>
                        </a:rPr>
                        <a:t>…data collected by ATLAS …  in YYYY</a:t>
                      </a:r>
                      <a:endParaRPr lang="ru-RU" sz="1100" dirty="0">
                        <a:effectLst/>
                        <a:latin typeface="Calibri"/>
                        <a:ea typeface="Calibri"/>
                        <a:cs typeface="Times New Roman"/>
                      </a:endParaRPr>
                    </a:p>
                  </a:txBody>
                  <a:tcPr marL="68580" marR="68580" marT="0" marB="0"/>
                </a:tc>
              </a:tr>
              <a:tr h="578358">
                <a:tc>
                  <a:txBody>
                    <a:bodyPr/>
                    <a:lstStyle/>
                    <a:p>
                      <a:pPr>
                        <a:lnSpc>
                          <a:spcPct val="115000"/>
                        </a:lnSpc>
                        <a:spcAft>
                          <a:spcPts val="0"/>
                        </a:spcAft>
                      </a:pPr>
                      <a:r>
                        <a:rPr lang="en-US" sz="1100" kern="1200" dirty="0">
                          <a:effectLst/>
                        </a:rPr>
                        <a:t>Generator</a:t>
                      </a:r>
                      <a:endParaRPr lang="ru-RU" sz="11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100" kern="1200">
                          <a:effectLst/>
                        </a:rPr>
                        <a:t>…simulated by XXXX,  </a:t>
                      </a:r>
                      <a:endParaRPr lang="ru-RU" sz="1100">
                        <a:effectLst/>
                      </a:endParaRPr>
                    </a:p>
                    <a:p>
                      <a:pPr>
                        <a:lnSpc>
                          <a:spcPct val="115000"/>
                        </a:lnSpc>
                        <a:spcAft>
                          <a:spcPts val="0"/>
                        </a:spcAft>
                      </a:pPr>
                      <a:r>
                        <a:rPr lang="en-US" sz="1100" kern="1200">
                          <a:effectLst/>
                        </a:rPr>
                        <a:t>…events are generated with XXXX…</a:t>
                      </a:r>
                      <a:endParaRPr lang="ru-RU" sz="1100">
                        <a:effectLst/>
                      </a:endParaRPr>
                    </a:p>
                    <a:p>
                      <a:pPr>
                        <a:lnSpc>
                          <a:spcPct val="115000"/>
                        </a:lnSpc>
                        <a:spcAft>
                          <a:spcPts val="0"/>
                        </a:spcAft>
                      </a:pPr>
                      <a:r>
                        <a:rPr lang="en-US" sz="1100" kern="1200">
                          <a:effectLst/>
                        </a:rPr>
                        <a:t>…samples are simulated using the XXXX generator </a:t>
                      </a:r>
                      <a:endParaRPr lang="ru-RU" sz="1100">
                        <a:effectLst/>
                        <a:latin typeface="Calibri"/>
                        <a:ea typeface="Calibri"/>
                        <a:cs typeface="Times New Roman"/>
                      </a:endParaRPr>
                    </a:p>
                  </a:txBody>
                  <a:tcPr marL="68580" marR="68580" marT="0" marB="0"/>
                </a:tc>
              </a:tr>
              <a:tr h="963930">
                <a:tc>
                  <a:txBody>
                    <a:bodyPr/>
                    <a:lstStyle/>
                    <a:p>
                      <a:pPr>
                        <a:lnSpc>
                          <a:spcPct val="115000"/>
                        </a:lnSpc>
                        <a:spcAft>
                          <a:spcPts val="0"/>
                        </a:spcAft>
                      </a:pPr>
                      <a:r>
                        <a:rPr lang="en-US" sz="1100" kern="1200" dirty="0">
                          <a:effectLst/>
                        </a:rPr>
                        <a:t>Dataset </a:t>
                      </a:r>
                      <a:r>
                        <a:rPr lang="en-US" sz="1100" kern="1200" dirty="0" smtClean="0">
                          <a:effectLst/>
                        </a:rPr>
                        <a:t>ID</a:t>
                      </a:r>
                      <a:endParaRPr lang="ru-RU" sz="1100" dirty="0">
                        <a:effectLst/>
                      </a:endParaRPr>
                    </a:p>
                  </a:txBody>
                  <a:tcPr marL="68580" marR="68580" marT="0" marB="0"/>
                </a:tc>
                <a:tc>
                  <a:txBody>
                    <a:bodyPr/>
                    <a:lstStyle/>
                    <a:p>
                      <a:pPr>
                        <a:lnSpc>
                          <a:spcPct val="115000"/>
                        </a:lnSpc>
                        <a:spcAft>
                          <a:spcPts val="0"/>
                        </a:spcAft>
                      </a:pPr>
                      <a:r>
                        <a:rPr lang="en-US" sz="1100" kern="1200" dirty="0">
                          <a:effectLst/>
                        </a:rPr>
                        <a:t>MCID, </a:t>
                      </a:r>
                      <a:endParaRPr lang="ru-RU" sz="1100" dirty="0">
                        <a:effectLst/>
                      </a:endParaRPr>
                    </a:p>
                    <a:p>
                      <a:pPr>
                        <a:lnSpc>
                          <a:spcPct val="115000"/>
                        </a:lnSpc>
                        <a:spcAft>
                          <a:spcPts val="0"/>
                        </a:spcAft>
                      </a:pPr>
                      <a:r>
                        <a:rPr lang="en-US" sz="1100" kern="1200" dirty="0">
                          <a:effectLst/>
                        </a:rPr>
                        <a:t>DSID, </a:t>
                      </a:r>
                      <a:endParaRPr lang="ru-RU" sz="1100" dirty="0">
                        <a:effectLst/>
                      </a:endParaRPr>
                    </a:p>
                    <a:p>
                      <a:pPr>
                        <a:lnSpc>
                          <a:spcPct val="115000"/>
                        </a:lnSpc>
                        <a:spcAft>
                          <a:spcPts val="0"/>
                        </a:spcAft>
                      </a:pPr>
                      <a:r>
                        <a:rPr lang="en-US" sz="1100" kern="1200" dirty="0">
                          <a:effectLst/>
                        </a:rPr>
                        <a:t>MC_ID, </a:t>
                      </a:r>
                      <a:endParaRPr lang="ru-RU" sz="1100" dirty="0">
                        <a:effectLst/>
                      </a:endParaRPr>
                    </a:p>
                    <a:p>
                      <a:pPr>
                        <a:lnSpc>
                          <a:spcPct val="115000"/>
                        </a:lnSpc>
                        <a:spcAft>
                          <a:spcPts val="0"/>
                        </a:spcAft>
                      </a:pPr>
                      <a:r>
                        <a:rPr lang="en-US" sz="1100" kern="1200" dirty="0">
                          <a:effectLst/>
                        </a:rPr>
                        <a:t>DS_ID</a:t>
                      </a:r>
                      <a:endParaRPr lang="ru-RU" sz="1100" dirty="0">
                        <a:effectLst/>
                      </a:endParaRPr>
                    </a:p>
                    <a:p>
                      <a:pPr>
                        <a:lnSpc>
                          <a:spcPct val="115000"/>
                        </a:lnSpc>
                        <a:spcAft>
                          <a:spcPts val="0"/>
                        </a:spcAft>
                      </a:pPr>
                      <a:r>
                        <a:rPr lang="ru-RU" sz="1100" kern="1200" dirty="0" err="1">
                          <a:effectLst/>
                        </a:rPr>
                        <a:t>dataset</a:t>
                      </a:r>
                      <a:r>
                        <a:rPr lang="ru-RU" sz="1100" kern="1200" dirty="0">
                          <a:effectLst/>
                        </a:rPr>
                        <a:t> ID</a:t>
                      </a:r>
                      <a:endParaRPr lang="ru-RU" sz="1100" dirty="0">
                        <a:effectLst/>
                        <a:latin typeface="Calibri"/>
                        <a:ea typeface="Calibri"/>
                        <a:cs typeface="Times New Roman"/>
                      </a:endParaRPr>
                    </a:p>
                  </a:txBody>
                  <a:tcPr marL="68580" marR="68580" marT="0" marB="0"/>
                </a:tc>
              </a:tr>
            </a:tbl>
          </a:graphicData>
        </a:graphic>
      </p:graphicFrame>
      <p:sp>
        <p:nvSpPr>
          <p:cNvPr id="15" name="TextBox 14"/>
          <p:cNvSpPr txBox="1"/>
          <p:nvPr/>
        </p:nvSpPr>
        <p:spPr>
          <a:xfrm>
            <a:off x="5134154" y="2132856"/>
            <a:ext cx="3456384" cy="1600438"/>
          </a:xfrm>
          <a:prstGeom prst="rect">
            <a:avLst/>
          </a:prstGeom>
          <a:noFill/>
        </p:spPr>
        <p:txBody>
          <a:bodyPr wrap="square" rtlCol="0">
            <a:spAutoFit/>
          </a:bodyPr>
          <a:lstStyle/>
          <a:p>
            <a:r>
              <a:rPr lang="en-US" sz="1600" dirty="0" smtClean="0">
                <a:latin typeface="Arial Narrow" panose="020B0606020202030204" pitchFamily="34" charset="0"/>
              </a:rPr>
              <a:t>Mark-up ~50 documents by hand and use these documents to learn ML algorithm</a:t>
            </a:r>
          </a:p>
          <a:p>
            <a:endParaRPr lang="en-US" sz="1600" dirty="0">
              <a:latin typeface="Arial Narrow" panose="020B0606020202030204" pitchFamily="34" charset="0"/>
            </a:endParaRPr>
          </a:p>
          <a:p>
            <a:r>
              <a:rPr lang="en-US" sz="1600" dirty="0" smtClean="0">
                <a:latin typeface="Arial Narrow" panose="020B0606020202030204" pitchFamily="34" charset="0"/>
              </a:rPr>
              <a:t>Other documents will by marked-up automatically</a:t>
            </a:r>
          </a:p>
          <a:p>
            <a:endParaRPr lang="ru-RU" dirty="0">
              <a:latin typeface="Arial Narrow" panose="020B0606020202030204" pitchFamily="34" charset="0"/>
            </a:endParaRPr>
          </a:p>
        </p:txBody>
      </p:sp>
      <p:sp>
        <p:nvSpPr>
          <p:cNvPr id="16" name="TextBox 15"/>
          <p:cNvSpPr txBox="1"/>
          <p:nvPr/>
        </p:nvSpPr>
        <p:spPr>
          <a:xfrm>
            <a:off x="5148063" y="4164181"/>
            <a:ext cx="3472081" cy="923330"/>
          </a:xfrm>
          <a:prstGeom prst="rect">
            <a:avLst/>
          </a:prstGeom>
          <a:solidFill>
            <a:srgbClr val="00B050"/>
          </a:solidFill>
          <a:ln>
            <a:solidFill>
              <a:schemeClr val="accent1"/>
            </a:solidFill>
          </a:ln>
        </p:spPr>
        <p:txBody>
          <a:bodyPr wrap="square" rtlCol="0">
            <a:spAutoFit/>
          </a:bodyPr>
          <a:lstStyle/>
          <a:p>
            <a:pPr algn="ctr"/>
            <a:r>
              <a:rPr lang="en-US" dirty="0" smtClean="0">
                <a:solidFill>
                  <a:schemeClr val="bg1"/>
                </a:solidFill>
                <a:latin typeface="Arial Narrow" panose="020B0606020202030204" pitchFamily="34" charset="0"/>
              </a:rPr>
              <a:t>As a result, we will have a corpus of documents, with annotated parameters of the physical analysis. </a:t>
            </a:r>
            <a:endParaRPr lang="ru-RU" dirty="0">
              <a:solidFill>
                <a:schemeClr val="bg1"/>
              </a:solidFill>
              <a:latin typeface="Arial Narrow" panose="020B0606020202030204" pitchFamily="34" charset="0"/>
            </a:endParaRPr>
          </a:p>
        </p:txBody>
      </p:sp>
      <p:sp>
        <p:nvSpPr>
          <p:cNvPr id="3" name="Дата 2"/>
          <p:cNvSpPr>
            <a:spLocks noGrp="1"/>
          </p:cNvSpPr>
          <p:nvPr>
            <p:ph type="dt" sz="half" idx="10"/>
          </p:nvPr>
        </p:nvSpPr>
        <p:spPr/>
        <p:txBody>
          <a:bodyPr/>
          <a:lstStyle/>
          <a:p>
            <a:fld id="{07143EE5-6B16-4505-BEA8-6B51809F3FD5}" type="datetime1">
              <a:rPr lang="ru-RU" smtClean="0"/>
              <a:t>19.05.16</a:t>
            </a:fld>
            <a:endParaRPr lang="ru-RU"/>
          </a:p>
        </p:txBody>
      </p:sp>
    </p:spTree>
    <p:extLst>
      <p:ext uri="{BB962C8B-B14F-4D97-AF65-F5344CB8AC3E}">
        <p14:creationId xmlns:p14="http://schemas.microsoft.com/office/powerpoint/2010/main" val="2288167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en-US" sz="2400" dirty="0" smtClean="0">
                <a:solidFill>
                  <a:srgbClr val="002060"/>
                </a:solidFill>
                <a:latin typeface="Century Gothic" panose="020B0502020202020204" pitchFamily="34" charset="0"/>
              </a:rPr>
              <a:t>The prototype of the DKB architecture</a:t>
            </a:r>
            <a:endParaRPr lang="ru-RU" sz="2400" dirty="0">
              <a:solidFill>
                <a:srgbClr val="002060"/>
              </a:solidFill>
              <a:latin typeface="Century Gothic" panose="020B0502020202020204" pitchFamily="34" charset="0"/>
            </a:endParaRPr>
          </a:p>
        </p:txBody>
      </p:sp>
      <p:sp>
        <p:nvSpPr>
          <p:cNvPr id="5" name="Номер слайда 4"/>
          <p:cNvSpPr>
            <a:spLocks noGrp="1"/>
          </p:cNvSpPr>
          <p:nvPr>
            <p:ph type="sldNum" sz="quarter" idx="12"/>
          </p:nvPr>
        </p:nvSpPr>
        <p:spPr/>
        <p:txBody>
          <a:bodyPr/>
          <a:lstStyle/>
          <a:p>
            <a:fld id="{4A103ED9-61FB-4CBC-9F43-CFE5737C5D34}" type="slidenum">
              <a:rPr lang="ru-RU" smtClean="0"/>
              <a:t>19</a:t>
            </a:fld>
            <a:r>
              <a:rPr lang="en-US" dirty="0" smtClean="0"/>
              <a:t>/21</a:t>
            </a:r>
            <a:endParaRPr lang="ru-RU" dirty="0"/>
          </a:p>
        </p:txBody>
      </p:sp>
      <p:pic>
        <p:nvPicPr>
          <p:cNvPr id="7" name="Объект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75656" y="1052736"/>
            <a:ext cx="6116244" cy="5066477"/>
          </a:xfrm>
        </p:spPr>
      </p:pic>
      <p:sp>
        <p:nvSpPr>
          <p:cNvPr id="8" name="Дата 7"/>
          <p:cNvSpPr>
            <a:spLocks noGrp="1"/>
          </p:cNvSpPr>
          <p:nvPr>
            <p:ph type="dt" sz="half" idx="10"/>
          </p:nvPr>
        </p:nvSpPr>
        <p:spPr/>
        <p:txBody>
          <a:bodyPr/>
          <a:lstStyle/>
          <a:p>
            <a:fld id="{B407DFF0-882C-450A-9372-25539809B047}" type="datetime1">
              <a:rPr lang="ru-RU" smtClean="0"/>
              <a:t>19.05.16</a:t>
            </a:fld>
            <a:endParaRPr lang="ru-RU"/>
          </a:p>
        </p:txBody>
      </p:sp>
    </p:spTree>
    <p:extLst>
      <p:ext uri="{BB962C8B-B14F-4D97-AF65-F5344CB8AC3E}">
        <p14:creationId xmlns:p14="http://schemas.microsoft.com/office/powerpoint/2010/main" val="2209100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en-US" sz="2800" dirty="0" smtClean="0">
                <a:solidFill>
                  <a:srgbClr val="002060"/>
                </a:solidFill>
                <a:latin typeface="Century Gothic" panose="020B0502020202020204" pitchFamily="34" charset="0"/>
              </a:rPr>
              <a:t>Data Knowledge Base goals</a:t>
            </a:r>
            <a:endParaRPr lang="ru-RU" sz="2800" dirty="0">
              <a:solidFill>
                <a:srgbClr val="002060"/>
              </a:solidFill>
              <a:latin typeface="Century Gothic" panose="020B0502020202020204" pitchFamily="34" charset="0"/>
            </a:endParaRPr>
          </a:p>
        </p:txBody>
      </p:sp>
      <p:sp>
        <p:nvSpPr>
          <p:cNvPr id="3" name="Объект 2"/>
          <p:cNvSpPr>
            <a:spLocks noGrp="1"/>
          </p:cNvSpPr>
          <p:nvPr>
            <p:ph idx="1"/>
          </p:nvPr>
        </p:nvSpPr>
        <p:spPr>
          <a:xfrm>
            <a:off x="251520" y="980728"/>
            <a:ext cx="8640960" cy="5145435"/>
          </a:xfrm>
        </p:spPr>
        <p:txBody>
          <a:bodyPr>
            <a:noAutofit/>
          </a:bodyPr>
          <a:lstStyle/>
          <a:p>
            <a:pPr>
              <a:lnSpc>
                <a:spcPct val="110000"/>
              </a:lnSpc>
            </a:pPr>
            <a:r>
              <a:rPr lang="en-US" sz="1600" dirty="0">
                <a:latin typeface="Arial Narrow" panose="020B0606020202030204" pitchFamily="34" charset="0"/>
              </a:rPr>
              <a:t>One of the main goals </a:t>
            </a:r>
            <a:r>
              <a:rPr lang="en-US" sz="1600" dirty="0" smtClean="0">
                <a:latin typeface="Arial Narrow" panose="020B0606020202030204" pitchFamily="34" charset="0"/>
              </a:rPr>
              <a:t>- to </a:t>
            </a:r>
            <a:r>
              <a:rPr lang="en-US" sz="1600" dirty="0">
                <a:latin typeface="Arial Narrow" panose="020B0606020202030204" pitchFamily="34" charset="0"/>
              </a:rPr>
              <a:t>equip scientific community with a </a:t>
            </a:r>
            <a:r>
              <a:rPr lang="en-US" sz="1600" b="1" dirty="0">
                <a:solidFill>
                  <a:srgbClr val="0070C0"/>
                </a:solidFill>
                <a:latin typeface="Arial Narrow" panose="020B0606020202030204" pitchFamily="34" charset="0"/>
              </a:rPr>
              <a:t>knowledge-based</a:t>
            </a:r>
            <a:r>
              <a:rPr lang="en-US" sz="1600" dirty="0">
                <a:latin typeface="Arial Narrow" panose="020B0606020202030204" pitchFamily="34" charset="0"/>
              </a:rPr>
              <a:t> </a:t>
            </a:r>
            <a:r>
              <a:rPr lang="en-US" sz="1600" b="1" dirty="0">
                <a:solidFill>
                  <a:srgbClr val="0070C0"/>
                </a:solidFill>
                <a:latin typeface="Arial Narrow" panose="020B0606020202030204" pitchFamily="34" charset="0"/>
              </a:rPr>
              <a:t>infrastructure</a:t>
            </a:r>
            <a:r>
              <a:rPr lang="en-US" sz="1600" dirty="0">
                <a:latin typeface="Arial Narrow" panose="020B0606020202030204" pitchFamily="34" charset="0"/>
              </a:rPr>
              <a:t> providing fast access to relevant scientific </a:t>
            </a:r>
            <a:r>
              <a:rPr lang="en-US" sz="1600" dirty="0" smtClean="0">
                <a:latin typeface="Arial Narrow" panose="020B0606020202030204" pitchFamily="34" charset="0"/>
              </a:rPr>
              <a:t>information</a:t>
            </a:r>
            <a:r>
              <a:rPr lang="en-US" sz="1600" dirty="0" smtClean="0">
                <a:latin typeface="Arial Narrow" panose="020B0606020202030204" pitchFamily="34" charset="0"/>
              </a:rPr>
              <a:t>, it will facilitate the access to information which is currently scattered around different services for each experiment.</a:t>
            </a:r>
            <a:endParaRPr lang="en-US" sz="1600" dirty="0" smtClean="0">
              <a:latin typeface="Arial Narrow" panose="020B0606020202030204" pitchFamily="34" charset="0"/>
            </a:endParaRPr>
          </a:p>
          <a:p>
            <a:pPr>
              <a:lnSpc>
                <a:spcPct val="110000"/>
              </a:lnSpc>
            </a:pPr>
            <a:r>
              <a:rPr lang="en-US" sz="1600" dirty="0" smtClean="0">
                <a:latin typeface="Arial Narrow" panose="020B0606020202030204" pitchFamily="34" charset="0"/>
              </a:rPr>
              <a:t>The DKB is </a:t>
            </a:r>
            <a:r>
              <a:rPr lang="en-US" sz="1600" dirty="0">
                <a:latin typeface="Arial Narrow" panose="020B0606020202030204" pitchFamily="34" charset="0"/>
              </a:rPr>
              <a:t>supposed to be capable of </a:t>
            </a:r>
            <a:r>
              <a:rPr lang="en-US" sz="1600" i="1" dirty="0">
                <a:solidFill>
                  <a:srgbClr val="0070C0"/>
                </a:solidFill>
                <a:latin typeface="Arial Narrow" panose="020B0606020202030204" pitchFamily="34" charset="0"/>
              </a:rPr>
              <a:t>automatic acquisition of knowledge </a:t>
            </a:r>
            <a:r>
              <a:rPr lang="en-US" sz="1600" dirty="0">
                <a:latin typeface="Arial Narrow" panose="020B0606020202030204" pitchFamily="34" charset="0"/>
              </a:rPr>
              <a:t>from </a:t>
            </a:r>
            <a:r>
              <a:rPr lang="en-US" sz="1600" dirty="0" smtClean="0">
                <a:latin typeface="Arial Narrow" panose="020B0606020202030204" pitchFamily="34" charset="0"/>
              </a:rPr>
              <a:t>heterogeneous and distributed sources, </a:t>
            </a:r>
            <a:r>
              <a:rPr lang="en-US" sz="1600" u="sng" dirty="0">
                <a:latin typeface="Arial Narrow" panose="020B0606020202030204" pitchFamily="34" charset="0"/>
              </a:rPr>
              <a:t>including archives of scientific papers, research groups wiki </a:t>
            </a:r>
            <a:r>
              <a:rPr lang="en-US" sz="1600" u="sng" dirty="0" smtClean="0">
                <a:latin typeface="Arial Narrow" panose="020B0606020202030204" pitchFamily="34" charset="0"/>
              </a:rPr>
              <a:t>pages, </a:t>
            </a:r>
            <a:r>
              <a:rPr lang="en-US" sz="1600" u="sng" dirty="0">
                <a:latin typeface="Arial Narrow" panose="020B0606020202030204" pitchFamily="34" charset="0"/>
              </a:rPr>
              <a:t>tutorials, conference and workshop </a:t>
            </a:r>
            <a:r>
              <a:rPr lang="en-US" sz="1600" u="sng" dirty="0" smtClean="0">
                <a:latin typeface="Arial Narrow" panose="020B0606020202030204" pitchFamily="34" charset="0"/>
              </a:rPr>
              <a:t>information,</a:t>
            </a:r>
            <a:r>
              <a:rPr lang="en-US" sz="1600" dirty="0" smtClean="0">
                <a:latin typeface="Arial Narrow" panose="020B0606020202030204" pitchFamily="34" charset="0"/>
              </a:rPr>
              <a:t> and </a:t>
            </a:r>
            <a:r>
              <a:rPr lang="en-US" sz="1600" i="1" dirty="0">
                <a:solidFill>
                  <a:srgbClr val="0070C0"/>
                </a:solidFill>
                <a:latin typeface="Arial Narrow" panose="020B0606020202030204" pitchFamily="34" charset="0"/>
              </a:rPr>
              <a:t>link these information </a:t>
            </a:r>
            <a:r>
              <a:rPr lang="en-US" sz="1600" dirty="0">
                <a:latin typeface="Arial Narrow" panose="020B0606020202030204" pitchFamily="34" charset="0"/>
              </a:rPr>
              <a:t>with </a:t>
            </a:r>
            <a:r>
              <a:rPr lang="en-US" sz="1600" u="sng" dirty="0" smtClean="0">
                <a:latin typeface="Arial Narrow" panose="020B0606020202030204" pitchFamily="34" charset="0"/>
              </a:rPr>
              <a:t>well-structured technical </a:t>
            </a:r>
            <a:r>
              <a:rPr lang="en-US" sz="1600" u="sng" dirty="0">
                <a:latin typeface="Arial Narrow" panose="020B0606020202030204" pitchFamily="34" charset="0"/>
              </a:rPr>
              <a:t>data about the </a:t>
            </a:r>
            <a:r>
              <a:rPr lang="en-US" sz="1600" u="sng" dirty="0" smtClean="0">
                <a:latin typeface="Arial Narrow" panose="020B0606020202030204" pitchFamily="34" charset="0"/>
              </a:rPr>
              <a:t>experiment </a:t>
            </a:r>
            <a:r>
              <a:rPr lang="en-US" sz="1600" dirty="0" smtClean="0">
                <a:latin typeface="Arial Narrow" panose="020B0606020202030204" pitchFamily="34" charset="0"/>
              </a:rPr>
              <a:t>(datasets, analysis code, various metadata information on all used signal and background samples).</a:t>
            </a:r>
            <a:endParaRPr lang="en-US" sz="1600" dirty="0" smtClean="0">
              <a:latin typeface="Arial Narrow" panose="020B0606020202030204" pitchFamily="34" charset="0"/>
            </a:endParaRPr>
          </a:p>
          <a:p>
            <a:pPr>
              <a:lnSpc>
                <a:spcPct val="110000"/>
              </a:lnSpc>
            </a:pPr>
            <a:r>
              <a:rPr lang="en-US" sz="1600" dirty="0" smtClean="0">
                <a:latin typeface="Arial Narrow" panose="020B0606020202030204" pitchFamily="34" charset="0"/>
              </a:rPr>
              <a:t>DKB should provide a holistic and integrated view of the experiment life-cycle.</a:t>
            </a:r>
          </a:p>
          <a:p>
            <a:pPr>
              <a:lnSpc>
                <a:spcPct val="110000"/>
              </a:lnSpc>
            </a:pPr>
            <a:r>
              <a:rPr lang="en-US" sz="1600" dirty="0" smtClean="0">
                <a:solidFill>
                  <a:srgbClr val="FF0000"/>
                </a:solidFill>
                <a:latin typeface="Arial Narrow" panose="020B0606020202030204" pitchFamily="34" charset="0"/>
              </a:rPr>
              <a:t>Possible DKB usage: </a:t>
            </a:r>
            <a:endParaRPr lang="en-US" sz="1000" dirty="0" smtClean="0">
              <a:latin typeface="Arial Narrow" panose="020B0606020202030204" pitchFamily="34" charset="0"/>
            </a:endParaRPr>
          </a:p>
          <a:p>
            <a:pPr lvl="1">
              <a:lnSpc>
                <a:spcPct val="110000"/>
              </a:lnSpc>
            </a:pPr>
            <a:r>
              <a:rPr lang="en-US" sz="1600" dirty="0" smtClean="0">
                <a:latin typeface="Arial Narrow" panose="020B0606020202030204" pitchFamily="34" charset="0"/>
              </a:rPr>
              <a:t>Assist </a:t>
            </a:r>
            <a:r>
              <a:rPr lang="en-US" sz="1600" dirty="0">
                <a:latin typeface="Arial Narrow" panose="020B0606020202030204" pitchFamily="34" charset="0"/>
              </a:rPr>
              <a:t>scientists when customizing their experimentation </a:t>
            </a:r>
            <a:r>
              <a:rPr lang="en-US" sz="1600" dirty="0" smtClean="0">
                <a:latin typeface="Arial Narrow" panose="020B0606020202030204" pitchFamily="34" charset="0"/>
              </a:rPr>
              <a:t>environments</a:t>
            </a:r>
            <a:endParaRPr lang="en-US" sz="1600" dirty="0" smtClean="0">
              <a:latin typeface="Arial Narrow" panose="020B0606020202030204" pitchFamily="34" charset="0"/>
            </a:endParaRPr>
          </a:p>
          <a:p>
            <a:pPr lvl="1">
              <a:lnSpc>
                <a:spcPct val="110000"/>
              </a:lnSpc>
            </a:pPr>
            <a:r>
              <a:rPr lang="en-US" sz="1600" dirty="0" smtClean="0">
                <a:latin typeface="Arial Narrow" panose="020B0606020202030204" pitchFamily="34" charset="0"/>
              </a:rPr>
              <a:t>Preservation of the data analysis process and reproduce the results of analysis (i.e. for collaborators outside the original team)</a:t>
            </a:r>
          </a:p>
          <a:p>
            <a:pPr lvl="2">
              <a:lnSpc>
                <a:spcPct val="110000"/>
              </a:lnSpc>
            </a:pPr>
            <a:r>
              <a:rPr lang="en-US" sz="1400" dirty="0" smtClean="0">
                <a:solidFill>
                  <a:srgbClr val="000090"/>
                </a:solidFill>
                <a:latin typeface="Arial Narrow" panose="020B0606020202030204" pitchFamily="34" charset="0"/>
              </a:rPr>
              <a:t>“Often </a:t>
            </a:r>
            <a:r>
              <a:rPr lang="en-US" sz="1400" dirty="0">
                <a:solidFill>
                  <a:srgbClr val="000090"/>
                </a:solidFill>
                <a:latin typeface="Arial Narrow" panose="020B0606020202030204" pitchFamily="34" charset="0"/>
              </a:rPr>
              <a:t>the only people that can realistically reproduce the results are those that were part of the original analysis team. This poses a potential problem for long-term preservation, in the case that people take on different responsibilities in the collaboration or even leave the field </a:t>
            </a:r>
            <a:r>
              <a:rPr lang="en-US" sz="1400" dirty="0" smtClean="0">
                <a:solidFill>
                  <a:srgbClr val="000090"/>
                </a:solidFill>
                <a:latin typeface="Arial Narrow" panose="020B0606020202030204" pitchFamily="34" charset="0"/>
              </a:rPr>
              <a:t>entirely” (K. Cranmer, L. Heinrich, R. Jones, </a:t>
            </a:r>
            <a:r>
              <a:rPr lang="en-US" sz="1400" dirty="0" err="1" smtClean="0">
                <a:solidFill>
                  <a:srgbClr val="000090"/>
                </a:solidFill>
                <a:latin typeface="Arial Narrow" panose="020B0606020202030204" pitchFamily="34" charset="0"/>
              </a:rPr>
              <a:t>D.South</a:t>
            </a:r>
            <a:r>
              <a:rPr lang="en-US" sz="1400" dirty="0" smtClean="0">
                <a:solidFill>
                  <a:srgbClr val="000090"/>
                </a:solidFill>
                <a:latin typeface="Arial Narrow" panose="020B0606020202030204" pitchFamily="34" charset="0"/>
              </a:rPr>
              <a:t>. Analysis Preservation in ATLAS // Journal of Physics: </a:t>
            </a:r>
            <a:r>
              <a:rPr lang="en-US" sz="1400" dirty="0" err="1" smtClean="0">
                <a:solidFill>
                  <a:srgbClr val="000090"/>
                </a:solidFill>
                <a:latin typeface="Arial Narrow" panose="020B0606020202030204" pitchFamily="34" charset="0"/>
              </a:rPr>
              <a:t>Conf.series</a:t>
            </a:r>
            <a:r>
              <a:rPr lang="en-US" sz="1400" dirty="0" smtClean="0">
                <a:solidFill>
                  <a:srgbClr val="000090"/>
                </a:solidFill>
                <a:latin typeface="Arial Narrow" panose="020B0606020202030204" pitchFamily="34" charset="0"/>
              </a:rPr>
              <a:t> 664 (2015) 032013) </a:t>
            </a:r>
            <a:endParaRPr lang="en-US" sz="1400" dirty="0" smtClean="0">
              <a:solidFill>
                <a:srgbClr val="000090"/>
              </a:solidFill>
              <a:latin typeface="Arial Narrow" panose="020B0606020202030204" pitchFamily="34" charset="0"/>
            </a:endParaRPr>
          </a:p>
          <a:p>
            <a:pPr lvl="1">
              <a:lnSpc>
                <a:spcPct val="110000"/>
              </a:lnSpc>
            </a:pPr>
            <a:r>
              <a:rPr lang="en-US" sz="1600" dirty="0" smtClean="0">
                <a:latin typeface="Arial Narrow" panose="020B0606020202030204" pitchFamily="34" charset="0"/>
              </a:rPr>
              <a:t>The </a:t>
            </a:r>
            <a:r>
              <a:rPr lang="en-US" sz="1600" dirty="0" smtClean="0">
                <a:latin typeface="Arial Narrow" panose="020B0606020202030204" pitchFamily="34" charset="0"/>
              </a:rPr>
              <a:t>prevention of deletion of datasets, used in publications during </a:t>
            </a:r>
            <a:r>
              <a:rPr lang="en-US" sz="1600" dirty="0">
                <a:latin typeface="Arial Narrow" panose="020B0606020202030204" pitchFamily="34" charset="0"/>
              </a:rPr>
              <a:t>analysis and journal review periods</a:t>
            </a:r>
            <a:endParaRPr lang="en-US" sz="1600" dirty="0" smtClean="0">
              <a:latin typeface="Arial Narrow" panose="020B0606020202030204" pitchFamily="34" charset="0"/>
            </a:endParaRPr>
          </a:p>
          <a:p>
            <a:pPr lvl="1">
              <a:lnSpc>
                <a:spcPct val="110000"/>
              </a:lnSpc>
            </a:pPr>
            <a:r>
              <a:rPr lang="en-US" sz="1600" dirty="0" smtClean="0">
                <a:latin typeface="Arial Narrow" panose="020B0606020202030204" pitchFamily="34" charset="0"/>
              </a:rPr>
              <a:t>Discovering Similar / Related datasets that have a large probability of containing data that is required for a specific purpose, ranked by that probability </a:t>
            </a:r>
          </a:p>
        </p:txBody>
      </p:sp>
      <p:sp>
        <p:nvSpPr>
          <p:cNvPr id="5" name="Номер слайда 4"/>
          <p:cNvSpPr>
            <a:spLocks noGrp="1"/>
          </p:cNvSpPr>
          <p:nvPr>
            <p:ph type="sldNum" sz="quarter" idx="12"/>
          </p:nvPr>
        </p:nvSpPr>
        <p:spPr/>
        <p:txBody>
          <a:bodyPr/>
          <a:lstStyle/>
          <a:p>
            <a:fld id="{4A103ED9-61FB-4CBC-9F43-CFE5737C5D34}" type="slidenum">
              <a:rPr lang="ru-RU" smtClean="0"/>
              <a:t>2</a:t>
            </a:fld>
            <a:r>
              <a:rPr lang="en-US" dirty="0" smtClean="0"/>
              <a:t>/21</a:t>
            </a:r>
            <a:endParaRPr lang="ru-RU" dirty="0"/>
          </a:p>
        </p:txBody>
      </p:sp>
      <p:sp>
        <p:nvSpPr>
          <p:cNvPr id="6" name="Дата 5"/>
          <p:cNvSpPr>
            <a:spLocks noGrp="1"/>
          </p:cNvSpPr>
          <p:nvPr>
            <p:ph type="dt" sz="half" idx="10"/>
          </p:nvPr>
        </p:nvSpPr>
        <p:spPr>
          <a:xfrm>
            <a:off x="457200" y="6376243"/>
            <a:ext cx="2133600" cy="365125"/>
          </a:xfrm>
        </p:spPr>
        <p:txBody>
          <a:bodyPr/>
          <a:lstStyle/>
          <a:p>
            <a:fld id="{F45F1A41-1DC1-4F5B-BBD2-9B81ACDE5A56}" type="datetime1">
              <a:rPr lang="ru-RU" smtClean="0"/>
              <a:t>19.05.16</a:t>
            </a:fld>
            <a:endParaRPr lang="ru-RU"/>
          </a:p>
        </p:txBody>
      </p:sp>
    </p:spTree>
    <p:extLst>
      <p:ext uri="{BB962C8B-B14F-4D97-AF65-F5344CB8AC3E}">
        <p14:creationId xmlns:p14="http://schemas.microsoft.com/office/powerpoint/2010/main" val="42000653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Autofit/>
          </a:bodyPr>
          <a:lstStyle/>
          <a:p>
            <a:r>
              <a:rPr lang="en-US" sz="2800" dirty="0" smtClean="0">
                <a:solidFill>
                  <a:srgbClr val="002060"/>
                </a:solidFill>
                <a:latin typeface="Century Gothic" panose="020B0502020202020204" pitchFamily="34" charset="0"/>
              </a:rPr>
              <a:t>Short-term plan:</a:t>
            </a:r>
            <a:endParaRPr lang="ru-RU" sz="2800" dirty="0">
              <a:solidFill>
                <a:srgbClr val="002060"/>
              </a:solidFill>
              <a:latin typeface="Century Gothic" panose="020B0502020202020204" pitchFamily="34" charset="0"/>
            </a:endParaRPr>
          </a:p>
        </p:txBody>
      </p:sp>
      <p:sp>
        <p:nvSpPr>
          <p:cNvPr id="3" name="Объект 2"/>
          <p:cNvSpPr>
            <a:spLocks noGrp="1"/>
          </p:cNvSpPr>
          <p:nvPr>
            <p:ph idx="1"/>
          </p:nvPr>
        </p:nvSpPr>
        <p:spPr>
          <a:xfrm>
            <a:off x="457200" y="1052736"/>
            <a:ext cx="8229600" cy="5073427"/>
          </a:xfrm>
        </p:spPr>
        <p:txBody>
          <a:bodyPr>
            <a:normAutofit/>
          </a:bodyPr>
          <a:lstStyle/>
          <a:p>
            <a:pPr marL="457200" indent="-457200">
              <a:buFont typeface="+mj-lt"/>
              <a:buAutoNum type="arabicPeriod"/>
            </a:pPr>
            <a:r>
              <a:rPr lang="en-US" sz="2000" dirty="0" smtClean="0">
                <a:latin typeface="Arial Narrow" panose="020B0606020202030204" pitchFamily="34" charset="0"/>
              </a:rPr>
              <a:t>Develop the prototype of the ATLAS data analysis ontology</a:t>
            </a:r>
          </a:p>
          <a:p>
            <a:pPr marL="457200" indent="-457200">
              <a:buFont typeface="+mj-lt"/>
              <a:buAutoNum type="arabicPeriod"/>
            </a:pPr>
            <a:r>
              <a:rPr lang="en-US" sz="2000" dirty="0" smtClean="0">
                <a:latin typeface="Arial Narrow" panose="020B0606020202030204" pitchFamily="34" charset="0"/>
              </a:rPr>
              <a:t>Fill ontology storage (Virtuoso) with elements from several ATLAS Notes and DEFT </a:t>
            </a:r>
            <a:r>
              <a:rPr lang="en-US" sz="2000" dirty="0">
                <a:solidFill>
                  <a:srgbClr val="FF0000"/>
                </a:solidFill>
                <a:latin typeface="Arial Narrow" panose="020B0606020202030204" pitchFamily="34" charset="0"/>
              </a:rPr>
              <a:t>(by hand) </a:t>
            </a:r>
            <a:endParaRPr lang="en-US" sz="2000" dirty="0" smtClean="0">
              <a:solidFill>
                <a:srgbClr val="FF0000"/>
              </a:solidFill>
              <a:latin typeface="Arial Narrow" panose="020B0606020202030204" pitchFamily="34" charset="0"/>
            </a:endParaRPr>
          </a:p>
          <a:p>
            <a:pPr marL="457200" indent="-457200">
              <a:buFont typeface="+mj-lt"/>
              <a:buAutoNum type="arabicPeriod"/>
            </a:pPr>
            <a:r>
              <a:rPr lang="en-US" sz="2000" dirty="0" smtClean="0">
                <a:latin typeface="Arial Narrow" panose="020B0606020202030204" pitchFamily="34" charset="0"/>
              </a:rPr>
              <a:t>Parse Internal Notes from PDF to TXT</a:t>
            </a:r>
          </a:p>
          <a:p>
            <a:pPr marL="457200" indent="-457200">
              <a:buFont typeface="+mj-lt"/>
              <a:buAutoNum type="arabicPeriod"/>
            </a:pPr>
            <a:r>
              <a:rPr lang="en-US" sz="2000" dirty="0" smtClean="0">
                <a:latin typeface="Arial Narrow" panose="020B0606020202030204" pitchFamily="34" charset="0"/>
              </a:rPr>
              <a:t>Prepare TXT documents to analyze: clean from garbage text elements (</a:t>
            </a:r>
            <a:r>
              <a:rPr lang="en-US" sz="2000" dirty="0" err="1" smtClean="0">
                <a:latin typeface="Arial Narrow" panose="020B0606020202030204" pitchFamily="34" charset="0"/>
              </a:rPr>
              <a:t>line&amp;page</a:t>
            </a:r>
            <a:r>
              <a:rPr lang="en-US" sz="2000" dirty="0" smtClean="0">
                <a:latin typeface="Arial Narrow" panose="020B0606020202030204" pitchFamily="34" charset="0"/>
              </a:rPr>
              <a:t> numbers, figures, </a:t>
            </a:r>
            <a:r>
              <a:rPr lang="en-US" sz="2000" dirty="0" err="1" smtClean="0">
                <a:latin typeface="Arial Narrow" panose="020B0606020202030204" pitchFamily="34" charset="0"/>
              </a:rPr>
              <a:t>etc</a:t>
            </a:r>
            <a:r>
              <a:rPr lang="en-US" sz="2000" dirty="0" smtClean="0">
                <a:latin typeface="Arial Narrow" panose="020B0606020202030204" pitchFamily="34" charset="0"/>
              </a:rPr>
              <a:t>), extract sections, containing required information</a:t>
            </a:r>
          </a:p>
          <a:p>
            <a:pPr marL="457200" indent="-457200">
              <a:buFont typeface="+mj-lt"/>
              <a:buAutoNum type="arabicPeriod"/>
            </a:pPr>
            <a:r>
              <a:rPr lang="en-US" sz="2000" dirty="0" smtClean="0">
                <a:latin typeface="Arial Narrow" panose="020B0606020202030204" pitchFamily="34" charset="0"/>
              </a:rPr>
              <a:t>Annotate prepared TXT documents:</a:t>
            </a:r>
          </a:p>
          <a:p>
            <a:pPr marL="800100" lvl="1" indent="-342900">
              <a:buFont typeface="+mj-lt"/>
              <a:buAutoNum type="arabicPeriod"/>
            </a:pPr>
            <a:r>
              <a:rPr lang="en-US" sz="1600" dirty="0" smtClean="0">
                <a:latin typeface="Arial Narrow" panose="020B0606020202030204" pitchFamily="34" charset="0"/>
              </a:rPr>
              <a:t>Based on ~10 Notes formulate regular expressions, allowing uniquely identify required elements, and process the corpus of </a:t>
            </a:r>
            <a:r>
              <a:rPr lang="en-US" sz="1600" dirty="0">
                <a:latin typeface="Arial Narrow" panose="020B0606020202030204" pitchFamily="34" charset="0"/>
              </a:rPr>
              <a:t>5</a:t>
            </a:r>
            <a:r>
              <a:rPr lang="en-US" sz="1600" dirty="0" smtClean="0">
                <a:latin typeface="Arial Narrow" panose="020B0606020202030204" pitchFamily="34" charset="0"/>
              </a:rPr>
              <a:t>0</a:t>
            </a:r>
            <a:r>
              <a:rPr lang="en-US" sz="1600" dirty="0" smtClean="0">
                <a:latin typeface="Arial Narrow" panose="020B0606020202030204" pitchFamily="34" charset="0"/>
              </a:rPr>
              <a:t> </a:t>
            </a:r>
            <a:r>
              <a:rPr lang="en-US" sz="1600" dirty="0" smtClean="0">
                <a:latin typeface="Arial Narrow" panose="020B0606020202030204" pitchFamily="34" charset="0"/>
              </a:rPr>
              <a:t>Internal Notes to get annotated texts</a:t>
            </a:r>
          </a:p>
          <a:p>
            <a:pPr marL="800100" lvl="1" indent="-342900">
              <a:buFont typeface="+mj-lt"/>
              <a:buAutoNum type="arabicPeriod"/>
            </a:pPr>
            <a:r>
              <a:rPr lang="en-US" sz="1600" dirty="0" smtClean="0">
                <a:latin typeface="Arial Narrow" panose="020B0606020202030204" pitchFamily="34" charset="0"/>
              </a:rPr>
              <a:t>Mark-up </a:t>
            </a:r>
            <a:r>
              <a:rPr lang="en-US" sz="1600" dirty="0" smtClean="0">
                <a:latin typeface="Arial Narrow" panose="020B0606020202030204" pitchFamily="34" charset="0"/>
              </a:rPr>
              <a:t>~</a:t>
            </a:r>
            <a:r>
              <a:rPr lang="en-US" sz="1600" dirty="0">
                <a:latin typeface="Arial Narrow" panose="020B0606020202030204" pitchFamily="34" charset="0"/>
              </a:rPr>
              <a:t>2</a:t>
            </a:r>
            <a:r>
              <a:rPr lang="en-US" sz="1600" dirty="0" smtClean="0">
                <a:latin typeface="Arial Narrow" panose="020B0606020202030204" pitchFamily="34" charset="0"/>
              </a:rPr>
              <a:t>0</a:t>
            </a:r>
            <a:r>
              <a:rPr lang="en-US" sz="1600" dirty="0" smtClean="0">
                <a:latin typeface="Arial Narrow" panose="020B0606020202030204" pitchFamily="34" charset="0"/>
              </a:rPr>
              <a:t> </a:t>
            </a:r>
            <a:r>
              <a:rPr lang="en-US" sz="1600" dirty="0" smtClean="0">
                <a:latin typeface="Arial Narrow" panose="020B0606020202030204" pitchFamily="34" charset="0"/>
              </a:rPr>
              <a:t>Notes by hand. Then, use Machine Learning algorithms to annotate other </a:t>
            </a:r>
            <a:r>
              <a:rPr lang="en-US" sz="1600" dirty="0">
                <a:latin typeface="Arial Narrow" panose="020B0606020202030204" pitchFamily="34" charset="0"/>
              </a:rPr>
              <a:t>5</a:t>
            </a:r>
            <a:r>
              <a:rPr lang="en-US" sz="1600" dirty="0" smtClean="0">
                <a:latin typeface="Arial Narrow" panose="020B0606020202030204" pitchFamily="34" charset="0"/>
              </a:rPr>
              <a:t>0 </a:t>
            </a:r>
            <a:r>
              <a:rPr lang="en-US" sz="1600" dirty="0" smtClean="0">
                <a:latin typeface="Arial Narrow" panose="020B0606020202030204" pitchFamily="34" charset="0"/>
              </a:rPr>
              <a:t>Notes.  </a:t>
            </a:r>
          </a:p>
          <a:p>
            <a:pPr marL="800100" lvl="1" indent="-342900">
              <a:buFont typeface="+mj-lt"/>
              <a:buAutoNum type="arabicPeriod"/>
            </a:pPr>
            <a:r>
              <a:rPr lang="en-US" sz="1600" dirty="0" smtClean="0">
                <a:latin typeface="Arial Narrow" panose="020B0606020202030204" pitchFamily="34" charset="0"/>
              </a:rPr>
              <a:t>Compare the results of text annotating and choose the most appropriate method.       </a:t>
            </a:r>
          </a:p>
          <a:p>
            <a:pPr marL="457200" indent="-457200">
              <a:buFont typeface="+mj-lt"/>
              <a:buAutoNum type="arabicPeriod"/>
            </a:pPr>
            <a:r>
              <a:rPr lang="en-US" sz="2000" dirty="0" smtClean="0">
                <a:latin typeface="Arial Narrow" panose="020B0606020202030204" pitchFamily="34" charset="0"/>
              </a:rPr>
              <a:t>In Hadoop data lake: </a:t>
            </a:r>
          </a:p>
          <a:p>
            <a:pPr marL="857250" lvl="1" indent="-457200">
              <a:buFont typeface="+mj-lt"/>
              <a:buAutoNum type="arabicPeriod"/>
            </a:pPr>
            <a:r>
              <a:rPr lang="en-US" sz="1600" dirty="0" smtClean="0">
                <a:latin typeface="Arial Narrow" panose="020B0606020202030204" pitchFamily="34" charset="0"/>
              </a:rPr>
              <a:t>In NRC KI: use Impala to aggregate DEFT by different parameters</a:t>
            </a:r>
          </a:p>
          <a:p>
            <a:pPr marL="857250" lvl="1" indent="-457200">
              <a:buFont typeface="+mj-lt"/>
              <a:buAutoNum type="arabicPeriod"/>
            </a:pPr>
            <a:r>
              <a:rPr lang="en-US" sz="1600" dirty="0" smtClean="0">
                <a:latin typeface="Arial Narrow" panose="020B0606020202030204" pitchFamily="34" charset="0"/>
              </a:rPr>
              <a:t>In TPU: use Spark to aggregate DEFT by parameters</a:t>
            </a:r>
          </a:p>
          <a:p>
            <a:pPr marL="857250" lvl="1" indent="-457200">
              <a:buFont typeface="+mj-lt"/>
              <a:buAutoNum type="arabicPeriod"/>
            </a:pPr>
            <a:r>
              <a:rPr lang="en-US" sz="1600" dirty="0" smtClean="0">
                <a:latin typeface="Arial Narrow" panose="020B0606020202030204" pitchFamily="34" charset="0"/>
              </a:rPr>
              <a:t>Compare the results </a:t>
            </a:r>
          </a:p>
          <a:p>
            <a:endParaRPr lang="ru-RU" sz="2400" dirty="0">
              <a:latin typeface="Arial Narrow" panose="020B0606020202030204" pitchFamily="34" charset="0"/>
            </a:endParaRPr>
          </a:p>
        </p:txBody>
      </p:sp>
      <p:sp>
        <p:nvSpPr>
          <p:cNvPr id="5" name="Номер слайда 4"/>
          <p:cNvSpPr>
            <a:spLocks noGrp="1"/>
          </p:cNvSpPr>
          <p:nvPr>
            <p:ph type="sldNum" sz="quarter" idx="12"/>
          </p:nvPr>
        </p:nvSpPr>
        <p:spPr/>
        <p:txBody>
          <a:bodyPr/>
          <a:lstStyle/>
          <a:p>
            <a:fld id="{4A103ED9-61FB-4CBC-9F43-CFE5737C5D34}" type="slidenum">
              <a:rPr lang="ru-RU" smtClean="0"/>
              <a:t>20</a:t>
            </a:fld>
            <a:r>
              <a:rPr lang="en-US" dirty="0" smtClean="0"/>
              <a:t>/21</a:t>
            </a:r>
            <a:endParaRPr lang="ru-RU" dirty="0"/>
          </a:p>
        </p:txBody>
      </p:sp>
      <p:sp>
        <p:nvSpPr>
          <p:cNvPr id="6" name="Дата 5"/>
          <p:cNvSpPr>
            <a:spLocks noGrp="1"/>
          </p:cNvSpPr>
          <p:nvPr>
            <p:ph type="dt" sz="half" idx="10"/>
          </p:nvPr>
        </p:nvSpPr>
        <p:spPr/>
        <p:txBody>
          <a:bodyPr/>
          <a:lstStyle/>
          <a:p>
            <a:fld id="{8F8A64A2-7D29-4149-8917-F27EC5A691E6}" type="datetime1">
              <a:rPr lang="ru-RU" smtClean="0"/>
              <a:t>19.05.16</a:t>
            </a:fld>
            <a:endParaRPr lang="ru-RU"/>
          </a:p>
        </p:txBody>
      </p:sp>
    </p:spTree>
    <p:extLst>
      <p:ext uri="{BB962C8B-B14F-4D97-AF65-F5344CB8AC3E}">
        <p14:creationId xmlns:p14="http://schemas.microsoft.com/office/powerpoint/2010/main" val="24140923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en-US" sz="3200" smtClean="0">
                <a:solidFill>
                  <a:srgbClr val="002060"/>
                </a:solidFill>
                <a:latin typeface="Century Gothic" panose="020B0502020202020204" pitchFamily="34" charset="0"/>
              </a:rPr>
              <a:t>Long-</a:t>
            </a:r>
            <a:r>
              <a:rPr lang="en-US" sz="3200" dirty="0">
                <a:solidFill>
                  <a:srgbClr val="002060"/>
                </a:solidFill>
                <a:latin typeface="Century Gothic" panose="020B0502020202020204" pitchFamily="34" charset="0"/>
              </a:rPr>
              <a:t>term plan:</a:t>
            </a:r>
            <a:endParaRPr lang="ru-RU" sz="3200" dirty="0"/>
          </a:p>
        </p:txBody>
      </p:sp>
      <p:sp>
        <p:nvSpPr>
          <p:cNvPr id="3" name="Объект 2"/>
          <p:cNvSpPr>
            <a:spLocks noGrp="1"/>
          </p:cNvSpPr>
          <p:nvPr>
            <p:ph idx="1"/>
          </p:nvPr>
        </p:nvSpPr>
        <p:spPr>
          <a:xfrm>
            <a:off x="457200" y="1052736"/>
            <a:ext cx="8229600" cy="5073427"/>
          </a:xfrm>
        </p:spPr>
        <p:txBody>
          <a:bodyPr>
            <a:normAutofit/>
          </a:bodyPr>
          <a:lstStyle/>
          <a:p>
            <a:r>
              <a:rPr lang="en-US" sz="2400" dirty="0" smtClean="0">
                <a:latin typeface="Arial Narrow" panose="020B0606020202030204" pitchFamily="34" charset="0"/>
              </a:rPr>
              <a:t>What should be developed:</a:t>
            </a:r>
          </a:p>
          <a:p>
            <a:pPr lvl="1"/>
            <a:r>
              <a:rPr lang="en-US" sz="2000" dirty="0" smtClean="0">
                <a:latin typeface="Arial Narrow" panose="020B0606020202030204" pitchFamily="34" charset="0"/>
              </a:rPr>
              <a:t>The ATLAS data analysis ontology in OWL format</a:t>
            </a:r>
          </a:p>
          <a:p>
            <a:pPr lvl="1"/>
            <a:r>
              <a:rPr lang="en-US" sz="2000" dirty="0" smtClean="0">
                <a:latin typeface="Arial Narrow" panose="020B0606020202030204" pitchFamily="34" charset="0"/>
              </a:rPr>
              <a:t>Service which will export ATLAS Notes to Hadoop storage</a:t>
            </a:r>
          </a:p>
          <a:p>
            <a:pPr lvl="1"/>
            <a:r>
              <a:rPr lang="en-US" sz="2000" dirty="0" smtClean="0">
                <a:latin typeface="Arial Narrow" panose="020B0606020202030204" pitchFamily="34" charset="0"/>
              </a:rPr>
              <a:t>The method of ATLAS Notes information extraction and annotation, and a service to export annotated data to the ontology storage Virtuoso</a:t>
            </a:r>
          </a:p>
          <a:p>
            <a:pPr lvl="1"/>
            <a:r>
              <a:rPr lang="en-US" sz="2000" dirty="0" smtClean="0">
                <a:latin typeface="Arial Narrow" panose="020B0606020202030204" pitchFamily="34" charset="0"/>
              </a:rPr>
              <a:t>The services to export aggregated data from </a:t>
            </a:r>
            <a:r>
              <a:rPr lang="en-US" sz="2000" dirty="0" smtClean="0">
                <a:latin typeface="Arial Narrow" panose="020B0606020202030204" pitchFamily="34" charset="0"/>
              </a:rPr>
              <a:t>DEFT </a:t>
            </a:r>
            <a:r>
              <a:rPr lang="en-US" sz="2000" dirty="0" smtClean="0">
                <a:latin typeface="Arial Narrow" panose="020B0606020202030204" pitchFamily="34" charset="0"/>
              </a:rPr>
              <a:t>and other metadata sources</a:t>
            </a:r>
            <a:r>
              <a:rPr lang="en-US" sz="2000" dirty="0" smtClean="0">
                <a:latin typeface="Arial Narrow" panose="020B0606020202030204" pitchFamily="34" charset="0"/>
              </a:rPr>
              <a:t> </a:t>
            </a:r>
            <a:r>
              <a:rPr lang="en-US" sz="2000" dirty="0" smtClean="0">
                <a:latin typeface="Arial Narrow" panose="020B0606020202030204" pitchFamily="34" charset="0"/>
              </a:rPr>
              <a:t>to Virtuoso</a:t>
            </a:r>
          </a:p>
          <a:p>
            <a:pPr lvl="1"/>
            <a:r>
              <a:rPr lang="en-US" sz="2000" dirty="0" smtClean="0">
                <a:latin typeface="Arial Narrow" panose="020B0606020202030204" pitchFamily="34" charset="0"/>
              </a:rPr>
              <a:t>Web interface to represent the life-cycle of ATLAS data analysis  </a:t>
            </a:r>
            <a:endParaRPr lang="ru-RU" sz="1600" dirty="0">
              <a:latin typeface="Arial Narrow" panose="020B0606020202030204" pitchFamily="34" charset="0"/>
            </a:endParaRPr>
          </a:p>
        </p:txBody>
      </p:sp>
      <p:sp>
        <p:nvSpPr>
          <p:cNvPr id="5" name="Номер слайда 4"/>
          <p:cNvSpPr>
            <a:spLocks noGrp="1"/>
          </p:cNvSpPr>
          <p:nvPr>
            <p:ph type="sldNum" sz="quarter" idx="12"/>
          </p:nvPr>
        </p:nvSpPr>
        <p:spPr/>
        <p:txBody>
          <a:bodyPr/>
          <a:lstStyle/>
          <a:p>
            <a:fld id="{4A103ED9-61FB-4CBC-9F43-CFE5737C5D34}" type="slidenum">
              <a:rPr lang="ru-RU" smtClean="0"/>
              <a:t>21</a:t>
            </a:fld>
            <a:r>
              <a:rPr lang="en-US" dirty="0" smtClean="0"/>
              <a:t>/21</a:t>
            </a:r>
            <a:endParaRPr lang="ru-RU" dirty="0"/>
          </a:p>
        </p:txBody>
      </p:sp>
      <p:sp>
        <p:nvSpPr>
          <p:cNvPr id="6" name="Дата 5"/>
          <p:cNvSpPr>
            <a:spLocks noGrp="1"/>
          </p:cNvSpPr>
          <p:nvPr>
            <p:ph type="dt" sz="half" idx="10"/>
          </p:nvPr>
        </p:nvSpPr>
        <p:spPr/>
        <p:txBody>
          <a:bodyPr/>
          <a:lstStyle/>
          <a:p>
            <a:fld id="{29DA0FAD-6FEF-4BE0-9CE9-C220FB1E2886}" type="datetime1">
              <a:rPr lang="ru-RU" smtClean="0"/>
              <a:t>19.05.16</a:t>
            </a:fld>
            <a:endParaRPr lang="ru-RU"/>
          </a:p>
        </p:txBody>
      </p:sp>
    </p:spTree>
    <p:extLst>
      <p:ext uri="{BB962C8B-B14F-4D97-AF65-F5344CB8AC3E}">
        <p14:creationId xmlns:p14="http://schemas.microsoft.com/office/powerpoint/2010/main" val="1034708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en-US" sz="3200" dirty="0" smtClean="0">
                <a:solidFill>
                  <a:srgbClr val="002060"/>
                </a:solidFill>
                <a:latin typeface="Century Gothic" panose="020B0502020202020204" pitchFamily="34" charset="0"/>
              </a:rPr>
              <a:t>ATLAS Metadata Sources</a:t>
            </a:r>
            <a:endParaRPr lang="ru-RU" sz="3200" dirty="0">
              <a:solidFill>
                <a:srgbClr val="002060"/>
              </a:solidFill>
              <a:latin typeface="Century Gothic" panose="020B0502020202020204" pitchFamily="34" charset="0"/>
            </a:endParaRPr>
          </a:p>
        </p:txBody>
      </p:sp>
      <p:sp>
        <p:nvSpPr>
          <p:cNvPr id="3" name="Объект 2"/>
          <p:cNvSpPr>
            <a:spLocks noGrp="1"/>
          </p:cNvSpPr>
          <p:nvPr>
            <p:ph idx="1"/>
          </p:nvPr>
        </p:nvSpPr>
        <p:spPr>
          <a:xfrm>
            <a:off x="107504" y="836712"/>
            <a:ext cx="5472608" cy="4536504"/>
          </a:xfrm>
        </p:spPr>
        <p:txBody>
          <a:bodyPr>
            <a:normAutofit lnSpcReduction="10000"/>
          </a:bodyPr>
          <a:lstStyle/>
          <a:p>
            <a:pPr lvl="1"/>
            <a:r>
              <a:rPr lang="en-US" sz="2200" dirty="0" smtClean="0">
                <a:solidFill>
                  <a:srgbClr val="FF0000"/>
                </a:solidFill>
                <a:latin typeface="Arial Narrow" panose="020B0606020202030204" pitchFamily="34" charset="0"/>
              </a:rPr>
              <a:t>Data Processing:</a:t>
            </a:r>
          </a:p>
          <a:p>
            <a:pPr lvl="2"/>
            <a:r>
              <a:rPr lang="en-US" sz="1600" dirty="0" err="1" smtClean="0">
                <a:solidFill>
                  <a:srgbClr val="0070C0"/>
                </a:solidFill>
                <a:latin typeface="Arial Narrow" panose="020B0606020202030204" pitchFamily="34" charset="0"/>
              </a:rPr>
              <a:t>Rucio</a:t>
            </a:r>
            <a:r>
              <a:rPr lang="en-US" sz="1600" dirty="0" smtClean="0">
                <a:solidFill>
                  <a:srgbClr val="0070C0"/>
                </a:solidFill>
                <a:latin typeface="Arial Narrow" panose="020B0606020202030204" pitchFamily="34" charset="0"/>
              </a:rPr>
              <a:t> </a:t>
            </a:r>
            <a:r>
              <a:rPr lang="en-US" sz="1600" dirty="0" smtClean="0">
                <a:latin typeface="Arial Narrow" panose="020B0606020202030204" pitchFamily="34" charset="0"/>
              </a:rPr>
              <a:t>(ATLAS DDM) </a:t>
            </a:r>
            <a:endParaRPr lang="en-US" sz="1600" dirty="0" smtClean="0">
              <a:solidFill>
                <a:srgbClr val="0070C0"/>
              </a:solidFill>
              <a:latin typeface="Arial Narrow" panose="020B0606020202030204" pitchFamily="34" charset="0"/>
            </a:endParaRPr>
          </a:p>
          <a:p>
            <a:pPr lvl="2"/>
            <a:r>
              <a:rPr lang="en-US" sz="1600" dirty="0" err="1" smtClean="0">
                <a:solidFill>
                  <a:srgbClr val="0070C0"/>
                </a:solidFill>
                <a:latin typeface="Arial Narrow" panose="020B0606020202030204" pitchFamily="34" charset="0"/>
              </a:rPr>
              <a:t>ProdSys</a:t>
            </a:r>
            <a:r>
              <a:rPr lang="en-US" sz="1600" dirty="0" smtClean="0">
                <a:solidFill>
                  <a:srgbClr val="0070C0"/>
                </a:solidFill>
                <a:latin typeface="Arial Narrow" panose="020B0606020202030204" pitchFamily="34" charset="0"/>
              </a:rPr>
              <a:t> </a:t>
            </a:r>
            <a:r>
              <a:rPr lang="en-US" sz="1600" dirty="0" smtClean="0">
                <a:solidFill>
                  <a:srgbClr val="0070C0"/>
                </a:solidFill>
                <a:latin typeface="Arial Narrow" panose="020B0606020202030204" pitchFamily="34" charset="0"/>
              </a:rPr>
              <a:t>(DEFT + JEDI</a:t>
            </a:r>
            <a:r>
              <a:rPr lang="en-US" sz="1600" dirty="0" smtClean="0">
                <a:solidFill>
                  <a:srgbClr val="0070C0"/>
                </a:solidFill>
                <a:latin typeface="Arial Narrow" panose="020B0606020202030204" pitchFamily="34" charset="0"/>
              </a:rPr>
              <a:t>)</a:t>
            </a:r>
          </a:p>
          <a:p>
            <a:pPr lvl="2"/>
            <a:r>
              <a:rPr lang="en-US" sz="1600" dirty="0">
                <a:solidFill>
                  <a:srgbClr val="0070C0"/>
                </a:solidFill>
                <a:latin typeface="Arial Narrow" panose="020B0606020202030204" pitchFamily="34" charset="0"/>
              </a:rPr>
              <a:t>JIRA ITS </a:t>
            </a:r>
            <a:r>
              <a:rPr lang="en-US" sz="1600" dirty="0">
                <a:latin typeface="Arial Narrow" panose="020B0606020202030204" pitchFamily="34" charset="0"/>
              </a:rPr>
              <a:t>(Issue Tracking Service) </a:t>
            </a:r>
          </a:p>
          <a:p>
            <a:pPr lvl="2"/>
            <a:r>
              <a:rPr lang="en-US" sz="1600" dirty="0" smtClean="0">
                <a:solidFill>
                  <a:srgbClr val="0070C0"/>
                </a:solidFill>
                <a:latin typeface="Arial Narrow" panose="020B0606020202030204" pitchFamily="34" charset="0"/>
              </a:rPr>
              <a:t>Analysis Code Repositories </a:t>
            </a:r>
            <a:r>
              <a:rPr lang="en-US" sz="1600" dirty="0" smtClean="0">
                <a:latin typeface="Arial Narrow" panose="020B0606020202030204" pitchFamily="34" charset="0"/>
              </a:rPr>
              <a:t>(ATLAS policy required all analysis code to be checked into version control systems to preserve it for the latter reference)</a:t>
            </a:r>
          </a:p>
          <a:p>
            <a:pPr lvl="2"/>
            <a:r>
              <a:rPr lang="en-US" sz="1600" dirty="0" smtClean="0">
                <a:solidFill>
                  <a:srgbClr val="0070C0"/>
                </a:solidFill>
                <a:latin typeface="Arial Narrow" panose="020B0606020202030204" pitchFamily="34" charset="0"/>
              </a:rPr>
              <a:t>Google docs </a:t>
            </a:r>
            <a:r>
              <a:rPr lang="en-US" sz="1600" dirty="0" smtClean="0">
                <a:latin typeface="Arial Narrow" panose="020B0606020202030204" pitchFamily="34" charset="0"/>
              </a:rPr>
              <a:t>(datasets lists)</a:t>
            </a:r>
          </a:p>
          <a:p>
            <a:pPr lvl="2"/>
            <a:r>
              <a:rPr lang="en-US" sz="1600" dirty="0" smtClean="0">
                <a:solidFill>
                  <a:srgbClr val="0070C0"/>
                </a:solidFill>
                <a:latin typeface="Arial Narrow" panose="020B0606020202030204" pitchFamily="34" charset="0"/>
              </a:rPr>
              <a:t>ATLAS virtual machine (VM) images </a:t>
            </a:r>
            <a:r>
              <a:rPr lang="en-US" sz="1600" dirty="0" smtClean="0">
                <a:latin typeface="Arial Narrow" panose="020B0606020202030204" pitchFamily="34" charset="0"/>
              </a:rPr>
              <a:t>(preserving exact SW and hardware configurations)</a:t>
            </a:r>
            <a:endParaRPr lang="en-US" sz="1600" dirty="0" smtClean="0">
              <a:latin typeface="Arial Narrow" panose="020B0606020202030204" pitchFamily="34" charset="0"/>
            </a:endParaRPr>
          </a:p>
          <a:p>
            <a:pPr lvl="1"/>
            <a:r>
              <a:rPr lang="en-US" sz="2200" dirty="0" smtClean="0">
                <a:solidFill>
                  <a:srgbClr val="FF0000"/>
                </a:solidFill>
                <a:latin typeface="Arial Narrow" panose="020B0606020202030204" pitchFamily="34" charset="0"/>
              </a:rPr>
              <a:t>Scientific </a:t>
            </a:r>
            <a:r>
              <a:rPr lang="en-US" sz="2200" dirty="0" smtClean="0">
                <a:solidFill>
                  <a:srgbClr val="FF0000"/>
                </a:solidFill>
                <a:latin typeface="Arial Narrow" panose="020B0606020202030204" pitchFamily="34" charset="0"/>
              </a:rPr>
              <a:t>analysis:</a:t>
            </a:r>
          </a:p>
          <a:p>
            <a:pPr lvl="2"/>
            <a:r>
              <a:rPr lang="en-US" sz="1600" dirty="0" err="1" smtClean="0">
                <a:solidFill>
                  <a:srgbClr val="0070C0"/>
                </a:solidFill>
                <a:latin typeface="Arial Narrow" panose="020B0606020202030204" pitchFamily="34" charset="0"/>
              </a:rPr>
              <a:t>Indico</a:t>
            </a:r>
            <a:r>
              <a:rPr lang="en-US" sz="1600" dirty="0" smtClean="0">
                <a:solidFill>
                  <a:srgbClr val="0070C0"/>
                </a:solidFill>
                <a:latin typeface="Arial Narrow" panose="020B0606020202030204" pitchFamily="34" charset="0"/>
              </a:rPr>
              <a:t> </a:t>
            </a:r>
            <a:r>
              <a:rPr lang="en-US" sz="1600" dirty="0" smtClean="0">
                <a:latin typeface="Arial Narrow" panose="020B0606020202030204" pitchFamily="34" charset="0"/>
              </a:rPr>
              <a:t>(manage complex conferences, workshops and meetings) </a:t>
            </a:r>
          </a:p>
          <a:p>
            <a:pPr lvl="2"/>
            <a:r>
              <a:rPr lang="en-US" sz="1600" dirty="0" smtClean="0">
                <a:solidFill>
                  <a:srgbClr val="0070C0"/>
                </a:solidFill>
                <a:latin typeface="Arial Narrow" panose="020B0606020202030204" pitchFamily="34" charset="0"/>
              </a:rPr>
              <a:t>CERN Document Server </a:t>
            </a:r>
          </a:p>
          <a:p>
            <a:pPr lvl="2"/>
            <a:r>
              <a:rPr lang="en-US" sz="1600" dirty="0" smtClean="0">
                <a:solidFill>
                  <a:srgbClr val="0070C0"/>
                </a:solidFill>
                <a:latin typeface="Arial Narrow" panose="020B0606020202030204" pitchFamily="34" charset="0"/>
              </a:rPr>
              <a:t>CERN </a:t>
            </a:r>
            <a:r>
              <a:rPr lang="en-US" sz="1600" dirty="0" err="1" smtClean="0">
                <a:solidFill>
                  <a:srgbClr val="0070C0"/>
                </a:solidFill>
                <a:latin typeface="Arial Narrow" panose="020B0606020202030204" pitchFamily="34" charset="0"/>
              </a:rPr>
              <a:t>Twiki</a:t>
            </a:r>
            <a:endParaRPr lang="en-US" sz="1600" dirty="0" smtClean="0">
              <a:latin typeface="Arial Narrow" panose="020B0606020202030204" pitchFamily="34" charset="0"/>
            </a:endParaRPr>
          </a:p>
          <a:p>
            <a:pPr lvl="2"/>
            <a:r>
              <a:rPr lang="en-US" sz="1600" dirty="0" smtClean="0">
                <a:solidFill>
                  <a:srgbClr val="0070C0"/>
                </a:solidFill>
                <a:latin typeface="Arial Narrow" panose="020B0606020202030204" pitchFamily="34" charset="0"/>
              </a:rPr>
              <a:t>ATLAS Supporting documents </a:t>
            </a:r>
            <a:r>
              <a:rPr lang="en-US" sz="1600" dirty="0" smtClean="0">
                <a:latin typeface="Arial Narrow" panose="020B0606020202030204" pitchFamily="34" charset="0"/>
              </a:rPr>
              <a:t>(Internal Notes)</a:t>
            </a:r>
          </a:p>
          <a:p>
            <a:pPr marL="400050" lvl="2" indent="0">
              <a:buNone/>
            </a:pPr>
            <a:endParaRPr lang="en-US" sz="2600" dirty="0" smtClean="0">
              <a:solidFill>
                <a:srgbClr val="FF0000"/>
              </a:solidFill>
              <a:latin typeface="Arial Narrow" panose="020B0606020202030204" pitchFamily="34" charset="0"/>
            </a:endParaRPr>
          </a:p>
          <a:p>
            <a:endParaRPr lang="en-US" dirty="0" smtClean="0"/>
          </a:p>
          <a:p>
            <a:endParaRPr lang="ru-RU" dirty="0"/>
          </a:p>
        </p:txBody>
      </p:sp>
      <p:sp>
        <p:nvSpPr>
          <p:cNvPr id="5" name="Номер слайда 4"/>
          <p:cNvSpPr>
            <a:spLocks noGrp="1"/>
          </p:cNvSpPr>
          <p:nvPr>
            <p:ph type="sldNum" sz="quarter" idx="12"/>
          </p:nvPr>
        </p:nvSpPr>
        <p:spPr/>
        <p:txBody>
          <a:bodyPr/>
          <a:lstStyle/>
          <a:p>
            <a:fld id="{4A103ED9-61FB-4CBC-9F43-CFE5737C5D34}" type="slidenum">
              <a:rPr lang="ru-RU" smtClean="0"/>
              <a:t>3</a:t>
            </a:fld>
            <a:r>
              <a:rPr lang="en-US" dirty="0" smtClean="0"/>
              <a:t>/21</a:t>
            </a:r>
            <a:endParaRPr lang="ru-RU" dirty="0"/>
          </a:p>
        </p:txBody>
      </p:sp>
      <p:sp>
        <p:nvSpPr>
          <p:cNvPr id="8" name="Прямоугольник 7"/>
          <p:cNvSpPr/>
          <p:nvPr/>
        </p:nvSpPr>
        <p:spPr>
          <a:xfrm>
            <a:off x="5463253" y="2779129"/>
            <a:ext cx="3334521" cy="830997"/>
          </a:xfrm>
          <a:prstGeom prst="rect">
            <a:avLst/>
          </a:prstGeom>
        </p:spPr>
        <p:txBody>
          <a:bodyPr wrap="square">
            <a:spAutoFit/>
          </a:bodyPr>
          <a:lstStyle/>
          <a:p>
            <a:pPr marL="373063" lvl="2" indent="-285750">
              <a:buFont typeface="Arial" panose="020B0604020202020204" pitchFamily="34" charset="0"/>
              <a:buChar char="•"/>
            </a:pPr>
            <a:r>
              <a:rPr lang="en-US" sz="1600" dirty="0" smtClean="0">
                <a:solidFill>
                  <a:srgbClr val="0070C0"/>
                </a:solidFill>
                <a:latin typeface="Arial Narrow" panose="020B0606020202030204" pitchFamily="34" charset="0"/>
              </a:rPr>
              <a:t>AMI</a:t>
            </a:r>
            <a:r>
              <a:rPr lang="en-US" sz="1600" dirty="0" smtClean="0">
                <a:latin typeface="Arial Narrow" panose="020B0606020202030204" pitchFamily="34" charset="0"/>
              </a:rPr>
              <a:t> (Atlas Metadata Interface)</a:t>
            </a:r>
            <a:r>
              <a:rPr lang="en-US" sz="1400" dirty="0" smtClean="0">
                <a:latin typeface="Arial Narrow" panose="020B0606020202030204" pitchFamily="34" charset="0"/>
              </a:rPr>
              <a:t> </a:t>
            </a:r>
          </a:p>
          <a:p>
            <a:pPr marL="373063" lvl="2" indent="-285750">
              <a:buFont typeface="Arial" panose="020B0604020202020204" pitchFamily="34" charset="0"/>
              <a:buChar char="•"/>
            </a:pPr>
            <a:r>
              <a:rPr lang="en-US" sz="1600" dirty="0" smtClean="0">
                <a:solidFill>
                  <a:srgbClr val="0070C0"/>
                </a:solidFill>
                <a:latin typeface="Arial Narrow" panose="020B0606020202030204" pitchFamily="34" charset="0"/>
              </a:rPr>
              <a:t>GLANCE</a:t>
            </a:r>
            <a:r>
              <a:rPr lang="en-US" sz="1600" dirty="0" smtClean="0">
                <a:latin typeface="Arial Narrow" panose="020B0606020202030204" pitchFamily="34" charset="0"/>
              </a:rPr>
              <a:t> (search engine for the Atlas Collaboration)</a:t>
            </a:r>
            <a:endParaRPr lang="en-US" sz="1000" i="1" dirty="0" smtClean="0">
              <a:solidFill>
                <a:schemeClr val="accent2">
                  <a:lumMod val="60000"/>
                  <a:lumOff val="40000"/>
                </a:schemeClr>
              </a:solidFill>
              <a:latin typeface="Arial Narrow" panose="020B0606020202030204" pitchFamily="34" charset="0"/>
            </a:endParaRPr>
          </a:p>
        </p:txBody>
      </p:sp>
      <p:sp>
        <p:nvSpPr>
          <p:cNvPr id="10" name="Стрелка углом 9"/>
          <p:cNvSpPr/>
          <p:nvPr/>
        </p:nvSpPr>
        <p:spPr>
          <a:xfrm rot="5400000">
            <a:off x="6087230" y="1720542"/>
            <a:ext cx="677007" cy="1008113"/>
          </a:xfrm>
          <a:prstGeom prst="ben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solidFill>
                <a:schemeClr val="tx1"/>
              </a:solidFill>
            </a:endParaRPr>
          </a:p>
        </p:txBody>
      </p:sp>
      <p:sp>
        <p:nvSpPr>
          <p:cNvPr id="14" name="Стрелка углом 13"/>
          <p:cNvSpPr/>
          <p:nvPr/>
        </p:nvSpPr>
        <p:spPr>
          <a:xfrm rot="5400000" flipH="1">
            <a:off x="6100972" y="3686296"/>
            <a:ext cx="720080" cy="1008113"/>
          </a:xfrm>
          <a:prstGeom prst="ben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solidFill>
                <a:schemeClr val="tx1"/>
              </a:solidFill>
            </a:endParaRPr>
          </a:p>
        </p:txBody>
      </p:sp>
      <p:sp>
        <p:nvSpPr>
          <p:cNvPr id="7" name="Прямоугольник 6"/>
          <p:cNvSpPr/>
          <p:nvPr/>
        </p:nvSpPr>
        <p:spPr>
          <a:xfrm>
            <a:off x="323528" y="5301208"/>
            <a:ext cx="8568952" cy="954107"/>
          </a:xfrm>
          <a:prstGeom prst="rect">
            <a:avLst/>
          </a:prstGeom>
        </p:spPr>
        <p:txBody>
          <a:bodyPr wrap="square">
            <a:spAutoFit/>
          </a:bodyPr>
          <a:lstStyle/>
          <a:p>
            <a:r>
              <a:rPr lang="en-US" sz="1400" dirty="0" smtClean="0">
                <a:latin typeface="Arial Narrow" panose="020B0606020202030204" pitchFamily="34" charset="0"/>
              </a:rPr>
              <a:t>Despite the available documentation, it is </a:t>
            </a:r>
            <a:r>
              <a:rPr lang="en-US" sz="1400" dirty="0" smtClean="0">
                <a:latin typeface="Arial Narrow" panose="020B0606020202030204" pitchFamily="34" charset="0"/>
              </a:rPr>
              <a:t>in practice often quite involved to trace exactly how a g</a:t>
            </a:r>
            <a:r>
              <a:rPr lang="en-US" sz="1400" dirty="0">
                <a:latin typeface="Arial Narrow" panose="020B0606020202030204" pitchFamily="34" charset="0"/>
              </a:rPr>
              <a:t>i</a:t>
            </a:r>
            <a:r>
              <a:rPr lang="en-US" sz="1400" dirty="0" smtClean="0">
                <a:latin typeface="Arial Narrow" panose="020B0606020202030204" pitchFamily="34" charset="0"/>
              </a:rPr>
              <a:t>ven result was produced. The necessary information is scattered over many different repositories, such as the metadata interface, the various source code repositories, internal documents and web-pages. </a:t>
            </a:r>
            <a:r>
              <a:rPr lang="en-US" sz="1400" dirty="0" smtClean="0">
                <a:latin typeface="Arial Narrow" panose="020B0606020202030204" pitchFamily="34" charset="0"/>
              </a:rPr>
              <a:t>We </a:t>
            </a:r>
            <a:r>
              <a:rPr lang="en-US" sz="1400" dirty="0" smtClean="0">
                <a:latin typeface="Arial Narrow" panose="020B0606020202030204" pitchFamily="34" charset="0"/>
              </a:rPr>
              <a:t>need to present </a:t>
            </a:r>
            <a:r>
              <a:rPr lang="en-US" sz="1400" dirty="0">
                <a:latin typeface="Arial Narrow" panose="020B0606020202030204" pitchFamily="34" charset="0"/>
              </a:rPr>
              <a:t>the whole process of data analysis </a:t>
            </a:r>
            <a:r>
              <a:rPr lang="en-US" sz="1400" dirty="0" smtClean="0">
                <a:latin typeface="Arial Narrow" panose="020B0606020202030204" pitchFamily="34" charset="0"/>
              </a:rPr>
              <a:t>life cycle from </a:t>
            </a:r>
            <a:r>
              <a:rPr lang="en-US" sz="1400" dirty="0">
                <a:latin typeface="Arial Narrow" panose="020B0606020202030204" pitchFamily="34" charset="0"/>
              </a:rPr>
              <a:t>physicist idea </a:t>
            </a:r>
            <a:r>
              <a:rPr lang="en-US" sz="1400" dirty="0" smtClean="0">
                <a:latin typeface="Arial Narrow" panose="020B0606020202030204" pitchFamily="34" charset="0"/>
              </a:rPr>
              <a:t>to data processing chain and resulting publications. </a:t>
            </a:r>
            <a:endParaRPr lang="ru-RU" sz="1400" dirty="0">
              <a:latin typeface="Arial Narrow" panose="020B0606020202030204" pitchFamily="34" charset="0"/>
            </a:endParaRPr>
          </a:p>
        </p:txBody>
      </p:sp>
      <p:sp>
        <p:nvSpPr>
          <p:cNvPr id="9" name="Дата 8"/>
          <p:cNvSpPr>
            <a:spLocks noGrp="1"/>
          </p:cNvSpPr>
          <p:nvPr>
            <p:ph type="dt" sz="half" idx="10"/>
          </p:nvPr>
        </p:nvSpPr>
        <p:spPr/>
        <p:txBody>
          <a:bodyPr/>
          <a:lstStyle/>
          <a:p>
            <a:fld id="{995865B1-C026-4760-925E-FEA578954B51}" type="datetime1">
              <a:rPr lang="ru-RU" smtClean="0"/>
              <a:t>19.05.16</a:t>
            </a:fld>
            <a:endParaRPr lang="ru-RU"/>
          </a:p>
        </p:txBody>
      </p:sp>
    </p:spTree>
    <p:extLst>
      <p:ext uri="{BB962C8B-B14F-4D97-AF65-F5344CB8AC3E}">
        <p14:creationId xmlns:p14="http://schemas.microsoft.com/office/powerpoint/2010/main" val="2851503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en-US" sz="3200" dirty="0" smtClean="0">
                <a:solidFill>
                  <a:srgbClr val="002060"/>
                </a:solidFill>
                <a:latin typeface="Century Gothic" panose="020B0502020202020204" pitchFamily="34" charset="0"/>
              </a:rPr>
              <a:t>DKB Development Directions</a:t>
            </a:r>
            <a:endParaRPr lang="ru-RU" sz="3200" dirty="0">
              <a:solidFill>
                <a:srgbClr val="002060"/>
              </a:solidFill>
              <a:latin typeface="Century Gothic" panose="020B0502020202020204" pitchFamily="34" charset="0"/>
            </a:endParaRPr>
          </a:p>
        </p:txBody>
      </p:sp>
      <p:sp>
        <p:nvSpPr>
          <p:cNvPr id="5" name="Номер слайда 4"/>
          <p:cNvSpPr>
            <a:spLocks noGrp="1"/>
          </p:cNvSpPr>
          <p:nvPr>
            <p:ph type="sldNum" sz="quarter" idx="12"/>
          </p:nvPr>
        </p:nvSpPr>
        <p:spPr/>
        <p:txBody>
          <a:bodyPr/>
          <a:lstStyle/>
          <a:p>
            <a:fld id="{4A103ED9-61FB-4CBC-9F43-CFE5737C5D34}" type="slidenum">
              <a:rPr lang="ru-RU" smtClean="0"/>
              <a:t>4</a:t>
            </a:fld>
            <a:r>
              <a:rPr lang="en-US" dirty="0" smtClean="0"/>
              <a:t>/21</a:t>
            </a:r>
            <a:endParaRPr lang="ru-RU" dirty="0"/>
          </a:p>
        </p:txBody>
      </p:sp>
      <p:sp>
        <p:nvSpPr>
          <p:cNvPr id="6" name="TextBox 5"/>
          <p:cNvSpPr txBox="1"/>
          <p:nvPr/>
        </p:nvSpPr>
        <p:spPr>
          <a:xfrm>
            <a:off x="660549" y="980728"/>
            <a:ext cx="2880320" cy="1200329"/>
          </a:xfrm>
          <a:prstGeom prst="rect">
            <a:avLst/>
          </a:prstGeom>
          <a:noFill/>
        </p:spPr>
        <p:txBody>
          <a:bodyPr wrap="square" rtlCol="0">
            <a:spAutoFit/>
          </a:bodyPr>
          <a:lstStyle/>
          <a:p>
            <a:r>
              <a:rPr lang="en-US" sz="1600" dirty="0" smtClean="0">
                <a:latin typeface="Arial Narrow" panose="020B0606020202030204" pitchFamily="34" charset="0"/>
              </a:rPr>
              <a:t>Formalization of the ATLAS data analysis – development of the ontology (OWL) for ATLAS</a:t>
            </a:r>
          </a:p>
          <a:p>
            <a:r>
              <a:rPr lang="en-US" sz="1200" i="1" dirty="0" smtClean="0">
                <a:solidFill>
                  <a:srgbClr val="00B050"/>
                </a:solidFill>
                <a:latin typeface="Arial Narrow" panose="020B0606020202030204" pitchFamily="34" charset="0"/>
              </a:rPr>
              <a:t>Implementers: M. </a:t>
            </a:r>
            <a:r>
              <a:rPr lang="en-US" sz="1200" i="1" dirty="0" err="1" smtClean="0">
                <a:solidFill>
                  <a:srgbClr val="00B050"/>
                </a:solidFill>
                <a:latin typeface="Arial Narrow" panose="020B0606020202030204" pitchFamily="34" charset="0"/>
              </a:rPr>
              <a:t>Grigorieva</a:t>
            </a:r>
            <a:r>
              <a:rPr lang="en-US" sz="1200" i="1" dirty="0" smtClean="0">
                <a:solidFill>
                  <a:srgbClr val="00B050"/>
                </a:solidFill>
                <a:latin typeface="Arial Narrow" panose="020B0606020202030204" pitchFamily="34" charset="0"/>
              </a:rPr>
              <a:t> (NRC KI),</a:t>
            </a:r>
          </a:p>
          <a:p>
            <a:r>
              <a:rPr lang="en-US" sz="1200" i="1" dirty="0">
                <a:solidFill>
                  <a:srgbClr val="00B050"/>
                </a:solidFill>
                <a:latin typeface="Arial Narrow" panose="020B0606020202030204" pitchFamily="34" charset="0"/>
              </a:rPr>
              <a:t> </a:t>
            </a:r>
            <a:r>
              <a:rPr lang="en-US" sz="1200" i="1" dirty="0" smtClean="0">
                <a:solidFill>
                  <a:srgbClr val="00B050"/>
                </a:solidFill>
                <a:latin typeface="Arial Narrow" panose="020B0606020202030204" pitchFamily="34" charset="0"/>
              </a:rPr>
              <a:t>                      M. Gubin (TPU)</a:t>
            </a:r>
            <a:endParaRPr lang="ru-RU" sz="1200" i="1" dirty="0">
              <a:solidFill>
                <a:srgbClr val="00B050"/>
              </a:solidFill>
              <a:latin typeface="Arial Narrow" panose="020B0606020202030204" pitchFamily="34" charset="0"/>
            </a:endParaRPr>
          </a:p>
        </p:txBody>
      </p:sp>
      <p:sp>
        <p:nvSpPr>
          <p:cNvPr id="8" name="TextBox 7"/>
          <p:cNvSpPr txBox="1"/>
          <p:nvPr/>
        </p:nvSpPr>
        <p:spPr>
          <a:xfrm>
            <a:off x="683785" y="3860749"/>
            <a:ext cx="2478750" cy="954107"/>
          </a:xfrm>
          <a:prstGeom prst="rect">
            <a:avLst/>
          </a:prstGeom>
          <a:noFill/>
        </p:spPr>
        <p:txBody>
          <a:bodyPr wrap="square" rtlCol="0">
            <a:spAutoFit/>
          </a:bodyPr>
          <a:lstStyle/>
          <a:p>
            <a:r>
              <a:rPr lang="en-US" sz="1600" dirty="0" smtClean="0">
                <a:latin typeface="Arial Narrow" panose="020B0606020202030204" pitchFamily="34" charset="0"/>
              </a:rPr>
              <a:t>Information extraction from ATLAS Supporting documents</a:t>
            </a:r>
          </a:p>
          <a:p>
            <a:r>
              <a:rPr lang="en-US" sz="1200" i="1" dirty="0" smtClean="0">
                <a:solidFill>
                  <a:srgbClr val="00B050"/>
                </a:solidFill>
                <a:latin typeface="Arial Narrow" panose="020B0606020202030204" pitchFamily="34" charset="0"/>
              </a:rPr>
              <a:t>Implementers: V.  </a:t>
            </a:r>
            <a:r>
              <a:rPr lang="en-US" sz="1200" i="1" dirty="0" err="1" smtClean="0">
                <a:solidFill>
                  <a:srgbClr val="00B050"/>
                </a:solidFill>
                <a:latin typeface="Arial Narrow" panose="020B0606020202030204" pitchFamily="34" charset="0"/>
              </a:rPr>
              <a:t>Aulov</a:t>
            </a:r>
            <a:r>
              <a:rPr lang="en-US" sz="1200" i="1" dirty="0" smtClean="0">
                <a:solidFill>
                  <a:srgbClr val="00B050"/>
                </a:solidFill>
                <a:latin typeface="Arial Narrow" panose="020B0606020202030204" pitchFamily="34" charset="0"/>
              </a:rPr>
              <a:t> (NRC KI),</a:t>
            </a:r>
          </a:p>
          <a:p>
            <a:r>
              <a:rPr lang="en-US" sz="1200" i="1" dirty="0">
                <a:solidFill>
                  <a:srgbClr val="00B050"/>
                </a:solidFill>
                <a:latin typeface="Arial Narrow" panose="020B0606020202030204" pitchFamily="34" charset="0"/>
              </a:rPr>
              <a:t> </a:t>
            </a:r>
            <a:r>
              <a:rPr lang="en-US" sz="1200" i="1" dirty="0" smtClean="0">
                <a:solidFill>
                  <a:srgbClr val="00B050"/>
                </a:solidFill>
                <a:latin typeface="Arial Narrow" panose="020B0606020202030204" pitchFamily="34" charset="0"/>
              </a:rPr>
              <a:t>                      V.  Osipova (TPU)</a:t>
            </a:r>
            <a:endParaRPr lang="ru-RU" sz="1200" i="1" dirty="0">
              <a:solidFill>
                <a:srgbClr val="00B050"/>
              </a:solidFill>
              <a:latin typeface="Arial Narrow" panose="020B0606020202030204" pitchFamily="34" charset="0"/>
            </a:endParaRPr>
          </a:p>
        </p:txBody>
      </p:sp>
      <p:sp>
        <p:nvSpPr>
          <p:cNvPr id="7" name="TextBox 6"/>
          <p:cNvSpPr txBox="1"/>
          <p:nvPr/>
        </p:nvSpPr>
        <p:spPr>
          <a:xfrm>
            <a:off x="670224" y="2489962"/>
            <a:ext cx="2779029" cy="954107"/>
          </a:xfrm>
          <a:prstGeom prst="rect">
            <a:avLst/>
          </a:prstGeom>
          <a:noFill/>
        </p:spPr>
        <p:txBody>
          <a:bodyPr wrap="square" rtlCol="0">
            <a:spAutoFit/>
          </a:bodyPr>
          <a:lstStyle/>
          <a:p>
            <a:r>
              <a:rPr lang="en-US" sz="1600" dirty="0" smtClean="0">
                <a:latin typeface="Arial Narrow" panose="020B0606020202030204" pitchFamily="34" charset="0"/>
              </a:rPr>
              <a:t>ATLAS metadata processing and aggregation in Hadoop data lake</a:t>
            </a:r>
          </a:p>
          <a:p>
            <a:r>
              <a:rPr lang="en-US" sz="1200" i="1" dirty="0" smtClean="0">
                <a:solidFill>
                  <a:srgbClr val="00B050"/>
                </a:solidFill>
                <a:latin typeface="Arial Narrow" panose="020B0606020202030204" pitchFamily="34" charset="0"/>
              </a:rPr>
              <a:t>Implementers: M. </a:t>
            </a:r>
            <a:r>
              <a:rPr lang="en-US" sz="1200" i="1" dirty="0" err="1" smtClean="0">
                <a:solidFill>
                  <a:srgbClr val="00B050"/>
                </a:solidFill>
                <a:latin typeface="Arial Narrow" panose="020B0606020202030204" pitchFamily="34" charset="0"/>
              </a:rPr>
              <a:t>Golosova</a:t>
            </a:r>
            <a:r>
              <a:rPr lang="en-US" sz="1200" i="1" dirty="0" smtClean="0">
                <a:solidFill>
                  <a:srgbClr val="00B050"/>
                </a:solidFill>
                <a:latin typeface="Arial Narrow" panose="020B0606020202030204" pitchFamily="34" charset="0"/>
              </a:rPr>
              <a:t> (NRC KI),</a:t>
            </a:r>
          </a:p>
          <a:p>
            <a:r>
              <a:rPr lang="en-US" sz="1200" i="1" dirty="0" smtClean="0">
                <a:solidFill>
                  <a:srgbClr val="00B050"/>
                </a:solidFill>
                <a:latin typeface="Arial Narrow" panose="020B0606020202030204" pitchFamily="34" charset="0"/>
              </a:rPr>
              <a:t>                       A. </a:t>
            </a:r>
            <a:r>
              <a:rPr lang="en-US" sz="1200" i="1" dirty="0" err="1" smtClean="0">
                <a:solidFill>
                  <a:srgbClr val="00B050"/>
                </a:solidFill>
                <a:latin typeface="Arial Narrow" panose="020B0606020202030204" pitchFamily="34" charset="0"/>
              </a:rPr>
              <a:t>Alexeev</a:t>
            </a:r>
            <a:r>
              <a:rPr lang="en-US" sz="1200" i="1" dirty="0" smtClean="0">
                <a:solidFill>
                  <a:srgbClr val="00B050"/>
                </a:solidFill>
                <a:latin typeface="Arial Narrow" panose="020B0606020202030204" pitchFamily="34" charset="0"/>
              </a:rPr>
              <a:t> (TPU)</a:t>
            </a:r>
            <a:endParaRPr lang="ru-RU" sz="1200" i="1" dirty="0">
              <a:solidFill>
                <a:srgbClr val="00B050"/>
              </a:solidFill>
              <a:latin typeface="Arial Narrow" panose="020B0606020202030204" pitchFamily="34" charset="0"/>
            </a:endParaRPr>
          </a:p>
        </p:txBody>
      </p:sp>
      <p:pic>
        <p:nvPicPr>
          <p:cNvPr id="18" name="Рисунок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71800" y="908720"/>
            <a:ext cx="2062993" cy="1394318"/>
          </a:xfrm>
          <a:prstGeom prst="rect">
            <a:avLst/>
          </a:prstGeom>
        </p:spPr>
      </p:pic>
      <p:pic>
        <p:nvPicPr>
          <p:cNvPr id="41" name="Рисунок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5590" y="2624438"/>
            <a:ext cx="1116124" cy="481731"/>
          </a:xfrm>
          <a:prstGeom prst="rect">
            <a:avLst/>
          </a:prstGeom>
        </p:spPr>
      </p:pic>
      <p:sp>
        <p:nvSpPr>
          <p:cNvPr id="48" name="TextBox 47"/>
          <p:cNvSpPr txBox="1"/>
          <p:nvPr/>
        </p:nvSpPr>
        <p:spPr>
          <a:xfrm>
            <a:off x="6159851" y="1082659"/>
            <a:ext cx="2228573" cy="707886"/>
          </a:xfrm>
          <a:prstGeom prst="rect">
            <a:avLst/>
          </a:prstGeom>
          <a:noFill/>
        </p:spPr>
        <p:txBody>
          <a:bodyPr wrap="square" rtlCol="0">
            <a:spAutoFit/>
          </a:bodyPr>
          <a:lstStyle/>
          <a:p>
            <a:r>
              <a:rPr lang="en-US" sz="1600" dirty="0" smtClean="0">
                <a:latin typeface="Arial Narrow" panose="020B0606020202030204" pitchFamily="34" charset="0"/>
              </a:rPr>
              <a:t>Ontology storage Virtuoso</a:t>
            </a:r>
          </a:p>
          <a:p>
            <a:r>
              <a:rPr lang="en-US" sz="1200" i="1" dirty="0" smtClean="0">
                <a:solidFill>
                  <a:srgbClr val="00B050"/>
                </a:solidFill>
                <a:latin typeface="Arial Narrow" panose="020B0606020202030204" pitchFamily="34" charset="0"/>
              </a:rPr>
              <a:t>Implementers: M. Gubin (TPU)</a:t>
            </a:r>
          </a:p>
          <a:p>
            <a:r>
              <a:rPr lang="en-US" sz="1200" i="1" dirty="0">
                <a:solidFill>
                  <a:srgbClr val="00B050"/>
                </a:solidFill>
                <a:latin typeface="Arial Narrow" panose="020B0606020202030204" pitchFamily="34" charset="0"/>
              </a:rPr>
              <a:t> </a:t>
            </a:r>
            <a:r>
              <a:rPr lang="en-US" sz="1200" i="1" dirty="0" smtClean="0">
                <a:solidFill>
                  <a:srgbClr val="00B050"/>
                </a:solidFill>
                <a:latin typeface="Arial Narrow" panose="020B0606020202030204" pitchFamily="34" charset="0"/>
              </a:rPr>
              <a:t>                       D. </a:t>
            </a:r>
            <a:r>
              <a:rPr lang="en-US" sz="1200" i="1" dirty="0" err="1" smtClean="0">
                <a:solidFill>
                  <a:srgbClr val="00B050"/>
                </a:solidFill>
                <a:latin typeface="Arial Narrow" panose="020B0606020202030204" pitchFamily="34" charset="0"/>
              </a:rPr>
              <a:t>Laykom</a:t>
            </a:r>
            <a:r>
              <a:rPr lang="en-US" sz="1200" i="1" dirty="0" smtClean="0">
                <a:solidFill>
                  <a:srgbClr val="00B050"/>
                </a:solidFill>
                <a:latin typeface="Arial Narrow" panose="020B0606020202030204" pitchFamily="34" charset="0"/>
              </a:rPr>
              <a:t> (TPU) ?   </a:t>
            </a:r>
            <a:endParaRPr lang="ru-RU" sz="1200" i="1" dirty="0">
              <a:solidFill>
                <a:srgbClr val="00B050"/>
              </a:solidFill>
              <a:latin typeface="Arial Narrow" panose="020B0606020202030204" pitchFamily="34" charset="0"/>
            </a:endParaRPr>
          </a:p>
        </p:txBody>
      </p:sp>
      <p:pic>
        <p:nvPicPr>
          <p:cNvPr id="54" name="Рисунок 5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96228" y="4916355"/>
            <a:ext cx="1700929" cy="1050104"/>
          </a:xfrm>
          <a:prstGeom prst="rect">
            <a:avLst/>
          </a:prstGeom>
        </p:spPr>
      </p:pic>
      <p:cxnSp>
        <p:nvCxnSpPr>
          <p:cNvPr id="56" name="Прямая соединительная линия 55"/>
          <p:cNvCxnSpPr/>
          <p:nvPr/>
        </p:nvCxnSpPr>
        <p:spPr>
          <a:xfrm>
            <a:off x="251520" y="2420888"/>
            <a:ext cx="86409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Прямая соединительная линия 56"/>
          <p:cNvCxnSpPr/>
          <p:nvPr/>
        </p:nvCxnSpPr>
        <p:spPr>
          <a:xfrm>
            <a:off x="251520" y="3789040"/>
            <a:ext cx="8640960" cy="0"/>
          </a:xfrm>
          <a:prstGeom prst="line">
            <a:avLst/>
          </a:prstGeom>
        </p:spPr>
        <p:style>
          <a:lnRef idx="1">
            <a:schemeClr val="accent1"/>
          </a:lnRef>
          <a:fillRef idx="0">
            <a:schemeClr val="accent1"/>
          </a:fillRef>
          <a:effectRef idx="0">
            <a:schemeClr val="accent1"/>
          </a:effectRef>
          <a:fontRef idx="minor">
            <a:schemeClr val="tx1"/>
          </a:fontRef>
        </p:style>
      </p:cxnSp>
      <p:sp>
        <p:nvSpPr>
          <p:cNvPr id="3" name="Прямоугольник 2"/>
          <p:cNvSpPr/>
          <p:nvPr/>
        </p:nvSpPr>
        <p:spPr>
          <a:xfrm>
            <a:off x="7274137" y="2738149"/>
            <a:ext cx="1564603" cy="276999"/>
          </a:xfrm>
          <a:prstGeom prst="rect">
            <a:avLst/>
          </a:prstGeom>
        </p:spPr>
        <p:txBody>
          <a:bodyPr wrap="square">
            <a:spAutoFit/>
          </a:bodyPr>
          <a:lstStyle/>
          <a:p>
            <a:r>
              <a:rPr lang="en-US" sz="1200" i="1" dirty="0">
                <a:solidFill>
                  <a:srgbClr val="00B050"/>
                </a:solidFill>
                <a:latin typeface="Arial Narrow" panose="020B0606020202030204" pitchFamily="34" charset="0"/>
              </a:rPr>
              <a:t>M. </a:t>
            </a:r>
            <a:r>
              <a:rPr lang="en-US" sz="1200" i="1" dirty="0" err="1">
                <a:solidFill>
                  <a:srgbClr val="00B050"/>
                </a:solidFill>
                <a:latin typeface="Arial Narrow" panose="020B0606020202030204" pitchFamily="34" charset="0"/>
              </a:rPr>
              <a:t>Golosova</a:t>
            </a:r>
            <a:r>
              <a:rPr lang="en-US" sz="1200" i="1" dirty="0">
                <a:solidFill>
                  <a:srgbClr val="00B050"/>
                </a:solidFill>
                <a:latin typeface="Arial Narrow" panose="020B0606020202030204" pitchFamily="34" charset="0"/>
              </a:rPr>
              <a:t> (NRC KI</a:t>
            </a:r>
            <a:r>
              <a:rPr lang="en-US" sz="1200" i="1" dirty="0" smtClean="0">
                <a:solidFill>
                  <a:srgbClr val="00B050"/>
                </a:solidFill>
                <a:latin typeface="Arial Narrow" panose="020B0606020202030204" pitchFamily="34" charset="0"/>
              </a:rPr>
              <a:t>)</a:t>
            </a:r>
            <a:endParaRPr lang="en-US" sz="1200" i="1" dirty="0">
              <a:solidFill>
                <a:srgbClr val="00B050"/>
              </a:solidFill>
              <a:latin typeface="Arial Narrow" panose="020B0606020202030204" pitchFamily="34" charset="0"/>
            </a:endParaRPr>
          </a:p>
        </p:txBody>
      </p:sp>
      <p:sp>
        <p:nvSpPr>
          <p:cNvPr id="9" name="Прямоугольник 8"/>
          <p:cNvSpPr/>
          <p:nvPr/>
        </p:nvSpPr>
        <p:spPr>
          <a:xfrm>
            <a:off x="7512754" y="3268220"/>
            <a:ext cx="1152431" cy="276999"/>
          </a:xfrm>
          <a:prstGeom prst="rect">
            <a:avLst/>
          </a:prstGeom>
        </p:spPr>
        <p:txBody>
          <a:bodyPr wrap="none">
            <a:spAutoFit/>
          </a:bodyPr>
          <a:lstStyle/>
          <a:p>
            <a:r>
              <a:rPr lang="en-US" sz="1200" i="1" dirty="0">
                <a:solidFill>
                  <a:srgbClr val="00B050"/>
                </a:solidFill>
                <a:latin typeface="Arial Narrow" panose="020B0606020202030204" pitchFamily="34" charset="0"/>
              </a:rPr>
              <a:t>A. </a:t>
            </a:r>
            <a:r>
              <a:rPr lang="en-US" sz="1200" i="1" dirty="0" err="1">
                <a:solidFill>
                  <a:srgbClr val="00B050"/>
                </a:solidFill>
                <a:latin typeface="Arial Narrow" panose="020B0606020202030204" pitchFamily="34" charset="0"/>
              </a:rPr>
              <a:t>Alexeev</a:t>
            </a:r>
            <a:r>
              <a:rPr lang="en-US" sz="1200" i="1" dirty="0">
                <a:solidFill>
                  <a:srgbClr val="00B050"/>
                </a:solidFill>
                <a:latin typeface="Arial Narrow" panose="020B0606020202030204" pitchFamily="34" charset="0"/>
              </a:rPr>
              <a:t> (</a:t>
            </a:r>
            <a:r>
              <a:rPr lang="en-US" sz="1200" i="1" dirty="0" smtClean="0">
                <a:solidFill>
                  <a:srgbClr val="00B050"/>
                </a:solidFill>
                <a:latin typeface="Arial Narrow" panose="020B0606020202030204" pitchFamily="34" charset="0"/>
              </a:rPr>
              <a:t>TPU)</a:t>
            </a:r>
            <a:endParaRPr lang="ru-RU" sz="1200" dirty="0"/>
          </a:p>
        </p:txBody>
      </p:sp>
      <p:sp>
        <p:nvSpPr>
          <p:cNvPr id="11" name="Цилиндр 10"/>
          <p:cNvSpPr/>
          <p:nvPr/>
        </p:nvSpPr>
        <p:spPr>
          <a:xfrm>
            <a:off x="3540869" y="2615038"/>
            <a:ext cx="1823219" cy="1029986"/>
          </a:xfrm>
          <a:prstGeom prst="can">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pic>
        <p:nvPicPr>
          <p:cNvPr id="15" name="Рисунок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54706" y="2932849"/>
            <a:ext cx="1589702" cy="566542"/>
          </a:xfrm>
          <a:prstGeom prst="rect">
            <a:avLst/>
          </a:prstGeom>
        </p:spPr>
      </p:pic>
      <p:sp>
        <p:nvSpPr>
          <p:cNvPr id="12" name="TextBox 11"/>
          <p:cNvSpPr txBox="1"/>
          <p:nvPr/>
        </p:nvSpPr>
        <p:spPr>
          <a:xfrm>
            <a:off x="327320" y="1045985"/>
            <a:ext cx="407012" cy="523220"/>
          </a:xfrm>
          <a:prstGeom prst="rect">
            <a:avLst/>
          </a:prstGeom>
          <a:noFill/>
        </p:spPr>
        <p:txBody>
          <a:bodyPr wrap="square" rtlCol="0">
            <a:spAutoFit/>
          </a:bodyPr>
          <a:lstStyle/>
          <a:p>
            <a:r>
              <a:rPr lang="en-US" sz="2800" b="1" dirty="0" smtClean="0">
                <a:solidFill>
                  <a:srgbClr val="0070C0"/>
                </a:solidFill>
                <a:latin typeface="Century Gothic" panose="020B0502020202020204" pitchFamily="34" charset="0"/>
              </a:rPr>
              <a:t>1</a:t>
            </a:r>
            <a:endParaRPr lang="ru-RU" sz="2800" b="1" dirty="0">
              <a:solidFill>
                <a:srgbClr val="0070C0"/>
              </a:solidFill>
              <a:latin typeface="Century Gothic" panose="020B0502020202020204" pitchFamily="34" charset="0"/>
            </a:endParaRPr>
          </a:p>
        </p:txBody>
      </p:sp>
      <p:sp>
        <p:nvSpPr>
          <p:cNvPr id="33" name="TextBox 32"/>
          <p:cNvSpPr txBox="1"/>
          <p:nvPr/>
        </p:nvSpPr>
        <p:spPr>
          <a:xfrm>
            <a:off x="312067" y="2598590"/>
            <a:ext cx="407012" cy="523220"/>
          </a:xfrm>
          <a:prstGeom prst="rect">
            <a:avLst/>
          </a:prstGeom>
          <a:noFill/>
        </p:spPr>
        <p:txBody>
          <a:bodyPr wrap="square" rtlCol="0">
            <a:spAutoFit/>
          </a:bodyPr>
          <a:lstStyle/>
          <a:p>
            <a:r>
              <a:rPr lang="en-US" sz="2800" b="1" dirty="0">
                <a:solidFill>
                  <a:srgbClr val="0070C0"/>
                </a:solidFill>
                <a:latin typeface="Century Gothic" panose="020B0502020202020204" pitchFamily="34" charset="0"/>
              </a:rPr>
              <a:t>2</a:t>
            </a:r>
            <a:endParaRPr lang="ru-RU" sz="2800" b="1" dirty="0">
              <a:solidFill>
                <a:srgbClr val="0070C0"/>
              </a:solidFill>
              <a:latin typeface="Century Gothic" panose="020B0502020202020204" pitchFamily="34" charset="0"/>
            </a:endParaRPr>
          </a:p>
        </p:txBody>
      </p:sp>
      <p:sp>
        <p:nvSpPr>
          <p:cNvPr id="34" name="TextBox 33"/>
          <p:cNvSpPr txBox="1"/>
          <p:nvPr/>
        </p:nvSpPr>
        <p:spPr>
          <a:xfrm>
            <a:off x="327320" y="3959672"/>
            <a:ext cx="407012" cy="523220"/>
          </a:xfrm>
          <a:prstGeom prst="rect">
            <a:avLst/>
          </a:prstGeom>
          <a:noFill/>
        </p:spPr>
        <p:txBody>
          <a:bodyPr wrap="square" rtlCol="0">
            <a:spAutoFit/>
          </a:bodyPr>
          <a:lstStyle/>
          <a:p>
            <a:r>
              <a:rPr lang="en-US" sz="2800" b="1" dirty="0">
                <a:solidFill>
                  <a:srgbClr val="0070C0"/>
                </a:solidFill>
                <a:latin typeface="Century Gothic" panose="020B0502020202020204" pitchFamily="34" charset="0"/>
              </a:rPr>
              <a:t>3</a:t>
            </a:r>
            <a:endParaRPr lang="ru-RU" sz="2800" b="1" dirty="0">
              <a:solidFill>
                <a:srgbClr val="0070C0"/>
              </a:solidFill>
              <a:latin typeface="Century Gothic" panose="020B0502020202020204" pitchFamily="34" charset="0"/>
            </a:endParaRPr>
          </a:p>
        </p:txBody>
      </p:sp>
      <p:sp>
        <p:nvSpPr>
          <p:cNvPr id="35" name="TextBox 34"/>
          <p:cNvSpPr txBox="1"/>
          <p:nvPr/>
        </p:nvSpPr>
        <p:spPr>
          <a:xfrm>
            <a:off x="5610476" y="1167423"/>
            <a:ext cx="549375" cy="400110"/>
          </a:xfrm>
          <a:prstGeom prst="rect">
            <a:avLst/>
          </a:prstGeom>
          <a:noFill/>
        </p:spPr>
        <p:txBody>
          <a:bodyPr wrap="square" rtlCol="0">
            <a:spAutoFit/>
          </a:bodyPr>
          <a:lstStyle/>
          <a:p>
            <a:r>
              <a:rPr lang="en-US" sz="2000" b="1" dirty="0" smtClean="0">
                <a:solidFill>
                  <a:srgbClr val="0070C0"/>
                </a:solidFill>
                <a:latin typeface="Century Gothic" panose="020B0502020202020204" pitchFamily="34" charset="0"/>
              </a:rPr>
              <a:t>1.1</a:t>
            </a:r>
            <a:endParaRPr lang="ru-RU" sz="2000" b="1" dirty="0">
              <a:solidFill>
                <a:srgbClr val="0070C0"/>
              </a:solidFill>
              <a:latin typeface="Century Gothic" panose="020B0502020202020204" pitchFamily="34" charset="0"/>
            </a:endParaRPr>
          </a:p>
        </p:txBody>
      </p:sp>
      <p:sp>
        <p:nvSpPr>
          <p:cNvPr id="36" name="TextBox 35"/>
          <p:cNvSpPr txBox="1"/>
          <p:nvPr/>
        </p:nvSpPr>
        <p:spPr>
          <a:xfrm>
            <a:off x="5591389" y="2598430"/>
            <a:ext cx="549375" cy="400110"/>
          </a:xfrm>
          <a:prstGeom prst="rect">
            <a:avLst/>
          </a:prstGeom>
          <a:noFill/>
        </p:spPr>
        <p:txBody>
          <a:bodyPr wrap="square" rtlCol="0">
            <a:spAutoFit/>
          </a:bodyPr>
          <a:lstStyle/>
          <a:p>
            <a:r>
              <a:rPr lang="en-US" sz="2000" b="1" dirty="0">
                <a:solidFill>
                  <a:srgbClr val="0070C0"/>
                </a:solidFill>
                <a:latin typeface="Century Gothic" panose="020B0502020202020204" pitchFamily="34" charset="0"/>
              </a:rPr>
              <a:t>2</a:t>
            </a:r>
            <a:r>
              <a:rPr lang="en-US" sz="2000" b="1" dirty="0" smtClean="0">
                <a:solidFill>
                  <a:srgbClr val="0070C0"/>
                </a:solidFill>
                <a:latin typeface="Century Gothic" panose="020B0502020202020204" pitchFamily="34" charset="0"/>
              </a:rPr>
              <a:t>.1</a:t>
            </a:r>
            <a:endParaRPr lang="ru-RU" sz="2000" b="1" dirty="0">
              <a:solidFill>
                <a:srgbClr val="0070C0"/>
              </a:solidFill>
              <a:latin typeface="Century Gothic" panose="020B0502020202020204" pitchFamily="34" charset="0"/>
            </a:endParaRPr>
          </a:p>
        </p:txBody>
      </p:sp>
      <p:sp>
        <p:nvSpPr>
          <p:cNvPr id="37" name="TextBox 36"/>
          <p:cNvSpPr txBox="1"/>
          <p:nvPr/>
        </p:nvSpPr>
        <p:spPr>
          <a:xfrm>
            <a:off x="5610476" y="3173471"/>
            <a:ext cx="549375" cy="400110"/>
          </a:xfrm>
          <a:prstGeom prst="rect">
            <a:avLst/>
          </a:prstGeom>
          <a:noFill/>
        </p:spPr>
        <p:txBody>
          <a:bodyPr wrap="square" rtlCol="0">
            <a:spAutoFit/>
          </a:bodyPr>
          <a:lstStyle/>
          <a:p>
            <a:r>
              <a:rPr lang="en-US" sz="2000" b="1" dirty="0" smtClean="0">
                <a:solidFill>
                  <a:srgbClr val="0070C0"/>
                </a:solidFill>
                <a:latin typeface="Century Gothic" panose="020B0502020202020204" pitchFamily="34" charset="0"/>
              </a:rPr>
              <a:t>2.2</a:t>
            </a:r>
            <a:endParaRPr lang="ru-RU" sz="2000" b="1" dirty="0">
              <a:solidFill>
                <a:srgbClr val="0070C0"/>
              </a:solidFill>
              <a:latin typeface="Century Gothic" panose="020B0502020202020204" pitchFamily="34" charset="0"/>
            </a:endParaRPr>
          </a:p>
        </p:txBody>
      </p:sp>
      <p:sp>
        <p:nvSpPr>
          <p:cNvPr id="38" name="TextBox 37"/>
          <p:cNvSpPr txBox="1"/>
          <p:nvPr/>
        </p:nvSpPr>
        <p:spPr>
          <a:xfrm>
            <a:off x="5611451" y="4021227"/>
            <a:ext cx="549375" cy="400110"/>
          </a:xfrm>
          <a:prstGeom prst="rect">
            <a:avLst/>
          </a:prstGeom>
          <a:noFill/>
        </p:spPr>
        <p:txBody>
          <a:bodyPr wrap="square" rtlCol="0">
            <a:spAutoFit/>
          </a:bodyPr>
          <a:lstStyle/>
          <a:p>
            <a:r>
              <a:rPr lang="en-US" sz="2000" b="1" dirty="0">
                <a:solidFill>
                  <a:srgbClr val="0070C0"/>
                </a:solidFill>
                <a:latin typeface="Century Gothic" panose="020B0502020202020204" pitchFamily="34" charset="0"/>
              </a:rPr>
              <a:t>3</a:t>
            </a:r>
            <a:r>
              <a:rPr lang="en-US" sz="2000" b="1" dirty="0" smtClean="0">
                <a:solidFill>
                  <a:srgbClr val="0070C0"/>
                </a:solidFill>
                <a:latin typeface="Century Gothic" panose="020B0502020202020204" pitchFamily="34" charset="0"/>
              </a:rPr>
              <a:t>.1</a:t>
            </a:r>
            <a:endParaRPr lang="ru-RU" sz="2000" b="1" dirty="0">
              <a:solidFill>
                <a:srgbClr val="0070C0"/>
              </a:solidFill>
              <a:latin typeface="Century Gothic" panose="020B0502020202020204" pitchFamily="34" charset="0"/>
            </a:endParaRPr>
          </a:p>
        </p:txBody>
      </p:sp>
      <p:sp>
        <p:nvSpPr>
          <p:cNvPr id="39" name="TextBox 38"/>
          <p:cNvSpPr txBox="1"/>
          <p:nvPr/>
        </p:nvSpPr>
        <p:spPr>
          <a:xfrm>
            <a:off x="5611451" y="4516245"/>
            <a:ext cx="549375" cy="400110"/>
          </a:xfrm>
          <a:prstGeom prst="rect">
            <a:avLst/>
          </a:prstGeom>
          <a:noFill/>
        </p:spPr>
        <p:txBody>
          <a:bodyPr wrap="square" rtlCol="0">
            <a:spAutoFit/>
          </a:bodyPr>
          <a:lstStyle/>
          <a:p>
            <a:r>
              <a:rPr lang="en-US" sz="2000" b="1" dirty="0" smtClean="0">
                <a:solidFill>
                  <a:srgbClr val="0070C0"/>
                </a:solidFill>
                <a:latin typeface="Century Gothic" panose="020B0502020202020204" pitchFamily="34" charset="0"/>
              </a:rPr>
              <a:t>3.2</a:t>
            </a:r>
            <a:endParaRPr lang="ru-RU" sz="2000" b="1" dirty="0">
              <a:solidFill>
                <a:srgbClr val="0070C0"/>
              </a:solidFill>
              <a:latin typeface="Century Gothic" panose="020B0502020202020204" pitchFamily="34" charset="0"/>
            </a:endParaRPr>
          </a:p>
        </p:txBody>
      </p:sp>
      <p:sp>
        <p:nvSpPr>
          <p:cNvPr id="40" name="TextBox 39"/>
          <p:cNvSpPr txBox="1"/>
          <p:nvPr/>
        </p:nvSpPr>
        <p:spPr>
          <a:xfrm>
            <a:off x="5611451" y="5025230"/>
            <a:ext cx="549375" cy="400110"/>
          </a:xfrm>
          <a:prstGeom prst="rect">
            <a:avLst/>
          </a:prstGeom>
          <a:noFill/>
        </p:spPr>
        <p:txBody>
          <a:bodyPr wrap="square" rtlCol="0">
            <a:spAutoFit/>
          </a:bodyPr>
          <a:lstStyle/>
          <a:p>
            <a:r>
              <a:rPr lang="en-US" sz="2000" b="1" dirty="0" smtClean="0">
                <a:solidFill>
                  <a:srgbClr val="0070C0"/>
                </a:solidFill>
                <a:latin typeface="Century Gothic" panose="020B0502020202020204" pitchFamily="34" charset="0"/>
              </a:rPr>
              <a:t>3.3</a:t>
            </a:r>
            <a:endParaRPr lang="ru-RU" sz="2000" b="1" dirty="0">
              <a:solidFill>
                <a:srgbClr val="0070C0"/>
              </a:solidFill>
              <a:latin typeface="Century Gothic" panose="020B0502020202020204" pitchFamily="34" charset="0"/>
            </a:endParaRPr>
          </a:p>
        </p:txBody>
      </p:sp>
      <p:sp>
        <p:nvSpPr>
          <p:cNvPr id="13" name="TextBox 12"/>
          <p:cNvSpPr txBox="1"/>
          <p:nvPr/>
        </p:nvSpPr>
        <p:spPr>
          <a:xfrm>
            <a:off x="6180921" y="4021227"/>
            <a:ext cx="2029048" cy="369332"/>
          </a:xfrm>
          <a:prstGeom prst="rect">
            <a:avLst/>
          </a:prstGeom>
          <a:noFill/>
        </p:spPr>
        <p:txBody>
          <a:bodyPr wrap="square" rtlCol="0">
            <a:spAutoFit/>
          </a:bodyPr>
          <a:lstStyle/>
          <a:p>
            <a:r>
              <a:rPr lang="en-US" dirty="0" smtClean="0">
                <a:latin typeface="Arial Narrow" panose="020B0606020202030204" pitchFamily="34" charset="0"/>
              </a:rPr>
              <a:t>Machine Learning</a:t>
            </a:r>
            <a:endParaRPr lang="ru-RU" dirty="0">
              <a:latin typeface="Arial Narrow" panose="020B0606020202030204" pitchFamily="34" charset="0"/>
            </a:endParaRPr>
          </a:p>
        </p:txBody>
      </p:sp>
      <p:sp>
        <p:nvSpPr>
          <p:cNvPr id="43" name="TextBox 42"/>
          <p:cNvSpPr txBox="1"/>
          <p:nvPr/>
        </p:nvSpPr>
        <p:spPr>
          <a:xfrm>
            <a:off x="6180921" y="4516245"/>
            <a:ext cx="2029048" cy="369332"/>
          </a:xfrm>
          <a:prstGeom prst="rect">
            <a:avLst/>
          </a:prstGeom>
          <a:noFill/>
        </p:spPr>
        <p:txBody>
          <a:bodyPr wrap="square" rtlCol="0">
            <a:spAutoFit/>
          </a:bodyPr>
          <a:lstStyle/>
          <a:p>
            <a:r>
              <a:rPr lang="en-US" dirty="0" smtClean="0">
                <a:latin typeface="Arial Narrow" panose="020B0606020202030204" pitchFamily="34" charset="0"/>
              </a:rPr>
              <a:t>Regular Expressions</a:t>
            </a:r>
            <a:endParaRPr lang="ru-RU" dirty="0">
              <a:latin typeface="Arial Narrow" panose="020B0606020202030204" pitchFamily="34" charset="0"/>
            </a:endParaRPr>
          </a:p>
        </p:txBody>
      </p:sp>
      <p:pic>
        <p:nvPicPr>
          <p:cNvPr id="14" name="Рисунок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825321" y="4092064"/>
            <a:ext cx="1248472" cy="1248472"/>
          </a:xfrm>
          <a:prstGeom prst="rect">
            <a:avLst/>
          </a:prstGeom>
        </p:spPr>
      </p:pic>
      <p:sp>
        <p:nvSpPr>
          <p:cNvPr id="17" name="Дата 16"/>
          <p:cNvSpPr>
            <a:spLocks noGrp="1"/>
          </p:cNvSpPr>
          <p:nvPr>
            <p:ph type="dt" sz="half" idx="10"/>
          </p:nvPr>
        </p:nvSpPr>
        <p:spPr/>
        <p:txBody>
          <a:bodyPr/>
          <a:lstStyle/>
          <a:p>
            <a:fld id="{1E2748FF-B707-4E75-B2C0-A3E7DC8F5AF3}" type="datetime1">
              <a:rPr lang="ru-RU" smtClean="0"/>
              <a:t>19.05.16</a:t>
            </a:fld>
            <a:endParaRPr lang="ru-RU"/>
          </a:p>
        </p:txBody>
      </p:sp>
      <p:sp>
        <p:nvSpPr>
          <p:cNvPr id="4" name="TextBox 3"/>
          <p:cNvSpPr txBox="1"/>
          <p:nvPr/>
        </p:nvSpPr>
        <p:spPr>
          <a:xfrm>
            <a:off x="6156176" y="3140968"/>
            <a:ext cx="1512168" cy="584776"/>
          </a:xfrm>
          <a:prstGeom prst="rect">
            <a:avLst/>
          </a:prstGeom>
          <a:noFill/>
        </p:spPr>
        <p:txBody>
          <a:bodyPr wrap="square" rtlCol="0">
            <a:spAutoFit/>
          </a:bodyPr>
          <a:lstStyle/>
          <a:p>
            <a:r>
              <a:rPr lang="en-US" sz="1600" dirty="0" smtClean="0">
                <a:latin typeface="Century Gothic"/>
                <a:cs typeface="Century Gothic"/>
              </a:rPr>
              <a:t>Apache Spark</a:t>
            </a:r>
            <a:endParaRPr lang="en-US" sz="1600" dirty="0">
              <a:latin typeface="Century Gothic"/>
              <a:cs typeface="Century Gothic"/>
            </a:endParaRPr>
          </a:p>
        </p:txBody>
      </p:sp>
    </p:spTree>
    <p:extLst>
      <p:ext uri="{BB962C8B-B14F-4D97-AF65-F5344CB8AC3E}">
        <p14:creationId xmlns:p14="http://schemas.microsoft.com/office/powerpoint/2010/main" val="1336289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en-US" sz="2800" b="1" dirty="0" smtClean="0">
                <a:solidFill>
                  <a:srgbClr val="002060"/>
                </a:solidFill>
                <a:latin typeface="Century Gothic" panose="020B0502020202020204" pitchFamily="34" charset="0"/>
              </a:rPr>
              <a:t>1. </a:t>
            </a:r>
            <a:r>
              <a:rPr lang="en-US" sz="2800" dirty="0" smtClean="0">
                <a:solidFill>
                  <a:srgbClr val="002060"/>
                </a:solidFill>
                <a:latin typeface="Century Gothic" panose="020B0502020202020204" pitchFamily="34" charset="0"/>
              </a:rPr>
              <a:t>ATLAS Data Analysis Ontology</a:t>
            </a:r>
            <a:endParaRPr lang="ru-RU" sz="2800" dirty="0">
              <a:solidFill>
                <a:srgbClr val="002060"/>
              </a:solidFill>
              <a:latin typeface="Century Gothic" panose="020B0502020202020204" pitchFamily="34" charset="0"/>
            </a:endParaRPr>
          </a:p>
        </p:txBody>
      </p:sp>
      <p:sp>
        <p:nvSpPr>
          <p:cNvPr id="3" name="Объект 2"/>
          <p:cNvSpPr>
            <a:spLocks noGrp="1"/>
          </p:cNvSpPr>
          <p:nvPr>
            <p:ph idx="1"/>
          </p:nvPr>
        </p:nvSpPr>
        <p:spPr>
          <a:xfrm>
            <a:off x="457200" y="1268760"/>
            <a:ext cx="8229600" cy="4857403"/>
          </a:xfrm>
        </p:spPr>
        <p:txBody>
          <a:bodyPr>
            <a:normAutofit/>
          </a:bodyPr>
          <a:lstStyle/>
          <a:p>
            <a:r>
              <a:rPr lang="en-US" sz="2000" dirty="0" smtClean="0">
                <a:latin typeface="Arial Narrow" panose="020B0606020202030204" pitchFamily="34" charset="0"/>
              </a:rPr>
              <a:t>Despite a lot of papers published in ATLAS collaboration, there is still </a:t>
            </a:r>
            <a:r>
              <a:rPr lang="en-US" sz="2000" dirty="0" smtClean="0">
                <a:solidFill>
                  <a:srgbClr val="FF0000"/>
                </a:solidFill>
                <a:latin typeface="Arial Narrow" panose="020B0606020202030204" pitchFamily="34" charset="0"/>
              </a:rPr>
              <a:t>“no formal way of representing or classifying experimental results – no metadata accompanies an article to formally describe the physics result therein” [D. </a:t>
            </a:r>
            <a:r>
              <a:rPr lang="en-US" sz="2000" dirty="0" err="1" smtClean="0">
                <a:solidFill>
                  <a:srgbClr val="FF0000"/>
                </a:solidFill>
                <a:latin typeface="Arial Narrow" panose="020B0606020202030204" pitchFamily="34" charset="0"/>
              </a:rPr>
              <a:t>Carral</a:t>
            </a:r>
            <a:r>
              <a:rPr lang="en-US" sz="2000" dirty="0" smtClean="0">
                <a:solidFill>
                  <a:srgbClr val="FF0000"/>
                </a:solidFill>
                <a:latin typeface="Arial Narrow" panose="020B0606020202030204" pitchFamily="34" charset="0"/>
              </a:rPr>
              <a:t>, M. Cheatham. An ontology Design Pattern for Particle Physics Analysis].   </a:t>
            </a:r>
          </a:p>
          <a:p>
            <a:r>
              <a:rPr lang="en-US" sz="2000" dirty="0" smtClean="0">
                <a:latin typeface="Arial Narrow" panose="020B0606020202030204" pitchFamily="34" charset="0"/>
              </a:rPr>
              <a:t>Ontology is a domain-specific dictionary of terms and definitions, it can also captures the semantic relationships between the terms, thus allowing logical inferencing about the entities represented by the ontology and by the data annotated using the ontology’s terms.</a:t>
            </a:r>
          </a:p>
          <a:p>
            <a:r>
              <a:rPr lang="en-US" sz="2000" dirty="0" smtClean="0">
                <a:latin typeface="Arial Narrow" panose="020B0606020202030204" pitchFamily="34" charset="0"/>
              </a:rPr>
              <a:t>The ontology-based approach to knowledge representations offers many significant opportunities for new approaches to data mining that go beyond the simple search for patterns in the primary data by integrating information incorporated in the structure of the ontology representation. </a:t>
            </a:r>
          </a:p>
          <a:p>
            <a:r>
              <a:rPr lang="en-US" sz="2000" dirty="0" smtClean="0">
                <a:latin typeface="Arial Narrow" panose="020B0606020202030204" pitchFamily="34" charset="0"/>
              </a:rPr>
              <a:t>Ontological storage will provide </a:t>
            </a:r>
            <a:r>
              <a:rPr lang="en-US" sz="2000" i="1" dirty="0" smtClean="0">
                <a:solidFill>
                  <a:srgbClr val="FF0000"/>
                </a:solidFill>
                <a:latin typeface="Arial Narrow" panose="020B0606020202030204" pitchFamily="34" charset="0"/>
              </a:rPr>
              <a:t>linked representation </a:t>
            </a:r>
            <a:r>
              <a:rPr lang="en-US" sz="2000" dirty="0" smtClean="0">
                <a:latin typeface="Arial Narrow" panose="020B0606020202030204" pitchFamily="34" charset="0"/>
              </a:rPr>
              <a:t>of all elements of the ATLAS data analysis. </a:t>
            </a:r>
            <a:endParaRPr lang="ru-RU" sz="2000" dirty="0">
              <a:latin typeface="Arial Narrow" panose="020B0606020202030204" pitchFamily="34" charset="0"/>
            </a:endParaRPr>
          </a:p>
        </p:txBody>
      </p:sp>
      <p:sp>
        <p:nvSpPr>
          <p:cNvPr id="5" name="Номер слайда 4"/>
          <p:cNvSpPr>
            <a:spLocks noGrp="1"/>
          </p:cNvSpPr>
          <p:nvPr>
            <p:ph type="sldNum" sz="quarter" idx="12"/>
          </p:nvPr>
        </p:nvSpPr>
        <p:spPr/>
        <p:txBody>
          <a:bodyPr/>
          <a:lstStyle/>
          <a:p>
            <a:fld id="{4A103ED9-61FB-4CBC-9F43-CFE5737C5D34}" type="slidenum">
              <a:rPr lang="ru-RU" smtClean="0"/>
              <a:t>5</a:t>
            </a:fld>
            <a:r>
              <a:rPr lang="en-US" dirty="0" smtClean="0"/>
              <a:t>/21</a:t>
            </a:r>
            <a:endParaRPr lang="ru-RU" dirty="0"/>
          </a:p>
        </p:txBody>
      </p:sp>
      <p:sp>
        <p:nvSpPr>
          <p:cNvPr id="6" name="Дата 5"/>
          <p:cNvSpPr>
            <a:spLocks noGrp="1"/>
          </p:cNvSpPr>
          <p:nvPr>
            <p:ph type="dt" sz="half" idx="10"/>
          </p:nvPr>
        </p:nvSpPr>
        <p:spPr/>
        <p:txBody>
          <a:bodyPr/>
          <a:lstStyle/>
          <a:p>
            <a:fld id="{93B48F5E-0FB5-4AAF-BAF5-B6A78B6A752F}" type="datetime1">
              <a:rPr lang="ru-RU" smtClean="0"/>
              <a:t>19.05.16</a:t>
            </a:fld>
            <a:endParaRPr lang="ru-RU"/>
          </a:p>
        </p:txBody>
      </p:sp>
    </p:spTree>
    <p:extLst>
      <p:ext uri="{BB962C8B-B14F-4D97-AF65-F5344CB8AC3E}">
        <p14:creationId xmlns:p14="http://schemas.microsoft.com/office/powerpoint/2010/main" val="1141574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en-US" sz="2800" dirty="0" smtClean="0">
                <a:solidFill>
                  <a:srgbClr val="002060"/>
                </a:solidFill>
                <a:latin typeface="Century Gothic" panose="020B0502020202020204" pitchFamily="34" charset="0"/>
              </a:rPr>
              <a:t>Detector Final State Pattern</a:t>
            </a:r>
            <a:endParaRPr lang="ru-RU" sz="2800" dirty="0">
              <a:solidFill>
                <a:srgbClr val="002060"/>
              </a:solidFill>
              <a:latin typeface="Century Gothic" panose="020B0502020202020204" pitchFamily="34" charset="0"/>
            </a:endParaRPr>
          </a:p>
        </p:txBody>
      </p:sp>
      <p:sp>
        <p:nvSpPr>
          <p:cNvPr id="5" name="Номер слайда 4"/>
          <p:cNvSpPr>
            <a:spLocks noGrp="1"/>
          </p:cNvSpPr>
          <p:nvPr>
            <p:ph type="sldNum" sz="quarter" idx="12"/>
          </p:nvPr>
        </p:nvSpPr>
        <p:spPr/>
        <p:txBody>
          <a:bodyPr/>
          <a:lstStyle/>
          <a:p>
            <a:fld id="{4A103ED9-61FB-4CBC-9F43-CFE5737C5D34}" type="slidenum">
              <a:rPr lang="ru-RU" smtClean="0"/>
              <a:t>6</a:t>
            </a:fld>
            <a:r>
              <a:rPr lang="en-US" dirty="0" smtClean="0"/>
              <a:t>/21</a:t>
            </a:r>
            <a:endParaRPr lang="ru-RU" dirty="0"/>
          </a:p>
        </p:txBody>
      </p:sp>
      <p:pic>
        <p:nvPicPr>
          <p:cNvPr id="6" name="Picture 7" descr="FinalStateSchematicView.jpg"/>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63688" y="2348880"/>
            <a:ext cx="5694377" cy="3960440"/>
          </a:xfrm>
          <a:prstGeom prst="rect">
            <a:avLst/>
          </a:prstGeom>
        </p:spPr>
      </p:pic>
      <p:sp>
        <p:nvSpPr>
          <p:cNvPr id="7" name="TextBox 6"/>
          <p:cNvSpPr txBox="1"/>
          <p:nvPr/>
        </p:nvSpPr>
        <p:spPr>
          <a:xfrm>
            <a:off x="4645623" y="908720"/>
            <a:ext cx="4140460" cy="1200329"/>
          </a:xfrm>
          <a:prstGeom prst="rect">
            <a:avLst/>
          </a:prstGeom>
          <a:noFill/>
        </p:spPr>
        <p:txBody>
          <a:bodyPr wrap="square" rtlCol="0">
            <a:spAutoFit/>
          </a:bodyPr>
          <a:lstStyle/>
          <a:p>
            <a:r>
              <a:rPr lang="en-US" dirty="0" smtClean="0">
                <a:latin typeface="Arial Narrow" panose="020B0606020202030204" pitchFamily="34" charset="0"/>
              </a:rPr>
              <a:t>“Results in particle physics take many forms, but all are based on the selection of a target set of characteristics, a </a:t>
            </a:r>
            <a:r>
              <a:rPr lang="en-US" dirty="0" smtClean="0">
                <a:solidFill>
                  <a:srgbClr val="FF0000"/>
                </a:solidFill>
                <a:latin typeface="Arial Narrow" panose="020B0606020202030204" pitchFamily="34" charset="0"/>
              </a:rPr>
              <a:t>detector final state </a:t>
            </a:r>
            <a:r>
              <a:rPr lang="en-US" dirty="0" smtClean="0">
                <a:latin typeface="Arial Narrow" panose="020B0606020202030204" pitchFamily="34" charset="0"/>
              </a:rPr>
              <a:t>that defines the ingredients of the measurement”</a:t>
            </a:r>
            <a:endParaRPr lang="ru-RU" dirty="0">
              <a:latin typeface="Arial Narrow" panose="020B0606020202030204" pitchFamily="34" charset="0"/>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41134"/>
          <a:stretch/>
        </p:blipFill>
        <p:spPr bwMode="auto">
          <a:xfrm>
            <a:off x="323528" y="692696"/>
            <a:ext cx="4159669" cy="1975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Дата 7"/>
          <p:cNvSpPr>
            <a:spLocks noGrp="1"/>
          </p:cNvSpPr>
          <p:nvPr>
            <p:ph type="dt" sz="half" idx="10"/>
          </p:nvPr>
        </p:nvSpPr>
        <p:spPr/>
        <p:txBody>
          <a:bodyPr/>
          <a:lstStyle/>
          <a:p>
            <a:fld id="{3D5ACFC8-6074-4928-B417-01552F48366E}" type="datetime1">
              <a:rPr lang="ru-RU" smtClean="0"/>
              <a:t>19.05.16</a:t>
            </a:fld>
            <a:endParaRPr lang="ru-RU"/>
          </a:p>
        </p:txBody>
      </p:sp>
    </p:spTree>
    <p:extLst>
      <p:ext uri="{BB962C8B-B14F-4D97-AF65-F5344CB8AC3E}">
        <p14:creationId xmlns:p14="http://schemas.microsoft.com/office/powerpoint/2010/main" val="24417912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3407" y="1628800"/>
            <a:ext cx="5882823" cy="39604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457200" y="274638"/>
            <a:ext cx="8229600" cy="634082"/>
          </a:xfrm>
        </p:spPr>
        <p:txBody>
          <a:bodyPr>
            <a:normAutofit/>
          </a:bodyPr>
          <a:lstStyle/>
          <a:p>
            <a:r>
              <a:rPr lang="en-US" sz="2400" dirty="0" smtClean="0">
                <a:solidFill>
                  <a:srgbClr val="002060"/>
                </a:solidFill>
                <a:latin typeface="Century Gothic" panose="020B0502020202020204" pitchFamily="34" charset="0"/>
              </a:rPr>
              <a:t>EXPO: Ontology of scientific experiments</a:t>
            </a:r>
            <a:endParaRPr lang="ru-RU" sz="3600" dirty="0"/>
          </a:p>
        </p:txBody>
      </p:sp>
      <p:sp>
        <p:nvSpPr>
          <p:cNvPr id="3" name="Объект 2"/>
          <p:cNvSpPr>
            <a:spLocks noGrp="1"/>
          </p:cNvSpPr>
          <p:nvPr>
            <p:ph idx="1"/>
          </p:nvPr>
        </p:nvSpPr>
        <p:spPr>
          <a:xfrm>
            <a:off x="457200" y="980728"/>
            <a:ext cx="8147248" cy="5145435"/>
          </a:xfrm>
        </p:spPr>
        <p:txBody>
          <a:bodyPr>
            <a:normAutofit/>
          </a:bodyPr>
          <a:lstStyle/>
          <a:p>
            <a:r>
              <a:rPr lang="en-US" sz="1800" dirty="0" smtClean="0">
                <a:latin typeface="Arial Narrow" panose="020B0606020202030204" pitchFamily="34" charset="0"/>
              </a:rPr>
              <a:t>A very complete ontology about scientific experiments proposed at the University of Wales, </a:t>
            </a:r>
            <a:r>
              <a:rPr lang="en-US" sz="1800" dirty="0" err="1" smtClean="0">
                <a:latin typeface="Arial Narrow" panose="020B0606020202030204" pitchFamily="34" charset="0"/>
              </a:rPr>
              <a:t>Aberystwyth</a:t>
            </a:r>
            <a:r>
              <a:rPr lang="en-US" sz="1800" dirty="0" smtClean="0">
                <a:latin typeface="Arial Narrow" panose="020B0606020202030204" pitchFamily="34" charset="0"/>
              </a:rPr>
              <a:t>. ~200 concepts to allow providing a formal description of experiments for efficient analysis.</a:t>
            </a:r>
          </a:p>
          <a:p>
            <a:r>
              <a:rPr lang="en-US" sz="2400" dirty="0" smtClean="0">
                <a:latin typeface="Arial Narrow" panose="020B0606020202030204" pitchFamily="34" charset="0"/>
              </a:rPr>
              <a:t>EXPO classes:</a:t>
            </a:r>
          </a:p>
          <a:p>
            <a:pPr lvl="1"/>
            <a:r>
              <a:rPr lang="en-US" sz="1600" dirty="0" smtClean="0">
                <a:latin typeface="Arial Narrow" panose="020B0606020202030204" pitchFamily="34" charset="0"/>
              </a:rPr>
              <a:t>Experimental design </a:t>
            </a:r>
          </a:p>
          <a:p>
            <a:pPr marL="457200" lvl="1" indent="0">
              <a:buNone/>
            </a:pPr>
            <a:r>
              <a:rPr lang="en-US" sz="1600" dirty="0" smtClean="0">
                <a:latin typeface="Arial Narrow" panose="020B0606020202030204" pitchFamily="34" charset="0"/>
              </a:rPr>
              <a:t>strategy</a:t>
            </a:r>
          </a:p>
          <a:p>
            <a:pPr lvl="1"/>
            <a:r>
              <a:rPr lang="en-US" sz="1600" dirty="0" smtClean="0">
                <a:latin typeface="Arial Narrow" panose="020B0606020202030204" pitchFamily="34" charset="0"/>
              </a:rPr>
              <a:t>Fact</a:t>
            </a:r>
          </a:p>
          <a:p>
            <a:pPr lvl="1"/>
            <a:r>
              <a:rPr lang="en-US" sz="1600" dirty="0" smtClean="0">
                <a:latin typeface="Arial Narrow" panose="020B0606020202030204" pitchFamily="34" charset="0"/>
              </a:rPr>
              <a:t>Field of study</a:t>
            </a:r>
          </a:p>
          <a:p>
            <a:pPr lvl="1"/>
            <a:r>
              <a:rPr lang="en-US" sz="1600" dirty="0" smtClean="0">
                <a:latin typeface="Arial Narrow" panose="020B0606020202030204" pitchFamily="34" charset="0"/>
              </a:rPr>
              <a:t>Procedure</a:t>
            </a:r>
          </a:p>
          <a:p>
            <a:pPr lvl="1"/>
            <a:r>
              <a:rPr lang="en-US" sz="1600" dirty="0" smtClean="0">
                <a:latin typeface="Arial Narrow" panose="020B0606020202030204" pitchFamily="34" charset="0"/>
              </a:rPr>
              <a:t>Variable</a:t>
            </a:r>
          </a:p>
          <a:p>
            <a:pPr lvl="1"/>
            <a:r>
              <a:rPr lang="en-US" sz="1600" dirty="0" smtClean="0">
                <a:latin typeface="Arial Narrow" panose="020B0606020202030204" pitchFamily="34" charset="0"/>
              </a:rPr>
              <a:t>Experimental technology</a:t>
            </a:r>
          </a:p>
          <a:p>
            <a:pPr lvl="1"/>
            <a:r>
              <a:rPr lang="en-US" sz="1600" dirty="0" smtClean="0">
                <a:latin typeface="Arial Narrow" panose="020B0606020202030204" pitchFamily="34" charset="0"/>
              </a:rPr>
              <a:t>Scientific activity</a:t>
            </a:r>
          </a:p>
          <a:p>
            <a:pPr lvl="1"/>
            <a:r>
              <a:rPr lang="en-US" sz="1600" dirty="0" err="1" smtClean="0">
                <a:latin typeface="Arial Narrow" panose="020B0606020202030204" pitchFamily="34" charset="0"/>
              </a:rPr>
              <a:t>Hypotesis</a:t>
            </a:r>
            <a:r>
              <a:rPr lang="en-US" sz="1600" dirty="0" smtClean="0">
                <a:latin typeface="Arial Narrow" panose="020B0606020202030204" pitchFamily="34" charset="0"/>
              </a:rPr>
              <a:t> forming</a:t>
            </a:r>
          </a:p>
          <a:p>
            <a:pPr lvl="1"/>
            <a:r>
              <a:rPr lang="en-US" sz="1600" dirty="0" smtClean="0">
                <a:latin typeface="Arial Narrow" panose="020B0606020202030204" pitchFamily="34" charset="0"/>
              </a:rPr>
              <a:t>Interpreting results</a:t>
            </a:r>
          </a:p>
          <a:p>
            <a:endParaRPr lang="ru-RU" dirty="0"/>
          </a:p>
        </p:txBody>
      </p:sp>
      <p:sp>
        <p:nvSpPr>
          <p:cNvPr id="5" name="Номер слайда 4"/>
          <p:cNvSpPr>
            <a:spLocks noGrp="1"/>
          </p:cNvSpPr>
          <p:nvPr>
            <p:ph type="sldNum" sz="quarter" idx="12"/>
          </p:nvPr>
        </p:nvSpPr>
        <p:spPr/>
        <p:txBody>
          <a:bodyPr/>
          <a:lstStyle/>
          <a:p>
            <a:fld id="{4A103ED9-61FB-4CBC-9F43-CFE5737C5D34}" type="slidenum">
              <a:rPr lang="ru-RU" smtClean="0"/>
              <a:t>7</a:t>
            </a:fld>
            <a:r>
              <a:rPr lang="en-US" dirty="0" smtClean="0"/>
              <a:t>/21</a:t>
            </a:r>
            <a:endParaRPr lang="ru-RU" dirty="0"/>
          </a:p>
        </p:txBody>
      </p:sp>
      <p:sp>
        <p:nvSpPr>
          <p:cNvPr id="7" name="Прямоугольник 6"/>
          <p:cNvSpPr/>
          <p:nvPr/>
        </p:nvSpPr>
        <p:spPr>
          <a:xfrm>
            <a:off x="387686" y="5733256"/>
            <a:ext cx="8280920" cy="830997"/>
          </a:xfrm>
          <a:prstGeom prst="rect">
            <a:avLst/>
          </a:prstGeom>
        </p:spPr>
        <p:txBody>
          <a:bodyPr wrap="square">
            <a:spAutoFit/>
          </a:bodyPr>
          <a:lstStyle/>
          <a:p>
            <a:pPr marL="171450" indent="-171450">
              <a:buFont typeface="Arial" panose="020B0604020202020204" pitchFamily="34" charset="0"/>
              <a:buChar char="•"/>
            </a:pPr>
            <a:r>
              <a:rPr lang="en-US" sz="1200" dirty="0" err="1">
                <a:latin typeface="Arial Narrow" panose="020B0606020202030204" pitchFamily="34" charset="0"/>
              </a:rPr>
              <a:t>Soldatova</a:t>
            </a:r>
            <a:r>
              <a:rPr lang="en-US" sz="1200" dirty="0">
                <a:latin typeface="Arial Narrow" panose="020B0606020202030204" pitchFamily="34" charset="0"/>
              </a:rPr>
              <a:t> L.N., Clare A., </a:t>
            </a:r>
            <a:r>
              <a:rPr lang="en-US" sz="1200" dirty="0" err="1">
                <a:latin typeface="Arial Narrow" panose="020B0606020202030204" pitchFamily="34" charset="0"/>
              </a:rPr>
              <a:t>Sparkes</a:t>
            </a:r>
            <a:r>
              <a:rPr lang="en-US" sz="1200" dirty="0">
                <a:latin typeface="Arial Narrow" panose="020B0606020202030204" pitchFamily="34" charset="0"/>
              </a:rPr>
              <a:t> A. and King, R.D. (2006) </a:t>
            </a:r>
            <a:r>
              <a:rPr lang="en-US" sz="1200" u="sng" dirty="0">
                <a:latin typeface="Arial Narrow" panose="020B0606020202030204" pitchFamily="34" charset="0"/>
                <a:hlinkClick r:id="rId3"/>
              </a:rPr>
              <a:t>An ontology for a Robot Scientist.</a:t>
            </a:r>
            <a:r>
              <a:rPr lang="en-US" sz="1200" dirty="0">
                <a:latin typeface="Arial Narrow" panose="020B0606020202030204" pitchFamily="34" charset="0"/>
              </a:rPr>
              <a:t> </a:t>
            </a:r>
            <a:r>
              <a:rPr lang="en-US" sz="1200" b="1" i="1" dirty="0">
                <a:latin typeface="Arial Narrow" panose="020B0606020202030204" pitchFamily="34" charset="0"/>
              </a:rPr>
              <a:t>Bioinformatics </a:t>
            </a:r>
            <a:r>
              <a:rPr lang="en-US" sz="1200" dirty="0">
                <a:latin typeface="Arial Narrow" panose="020B0606020202030204" pitchFamily="34" charset="0"/>
              </a:rPr>
              <a:t>(Special issue ISMB) (in press).</a:t>
            </a:r>
          </a:p>
          <a:p>
            <a:pPr marL="171450" indent="-171450">
              <a:buFont typeface="Arial" panose="020B0604020202020204" pitchFamily="34" charset="0"/>
              <a:buChar char="•"/>
            </a:pPr>
            <a:r>
              <a:rPr lang="en-US" sz="1200" dirty="0" err="1">
                <a:latin typeface="Arial Narrow" panose="020B0606020202030204" pitchFamily="34" charset="0"/>
              </a:rPr>
              <a:t>Soldatova</a:t>
            </a:r>
            <a:r>
              <a:rPr lang="en-US" sz="1200" dirty="0">
                <a:latin typeface="Arial Narrow" panose="020B0606020202030204" pitchFamily="34" charset="0"/>
              </a:rPr>
              <a:t>, LN &amp; King, RD. (2006) </a:t>
            </a:r>
            <a:r>
              <a:rPr lang="en-US" sz="1200" u="sng" dirty="0">
                <a:latin typeface="Arial Narrow" panose="020B0606020202030204" pitchFamily="34" charset="0"/>
                <a:hlinkClick r:id="rId4"/>
              </a:rPr>
              <a:t>An Ontology of Scientific Experiments.</a:t>
            </a:r>
            <a:r>
              <a:rPr lang="en-US" sz="1200" dirty="0">
                <a:latin typeface="Arial Narrow" panose="020B0606020202030204" pitchFamily="34" charset="0"/>
              </a:rPr>
              <a:t> </a:t>
            </a:r>
            <a:r>
              <a:rPr lang="en-US" sz="1200" b="1" i="1" dirty="0">
                <a:latin typeface="Arial Narrow" panose="020B0606020202030204" pitchFamily="34" charset="0"/>
                <a:hlinkClick r:id="rId5"/>
              </a:rPr>
              <a:t>Journal of the Royal Society Interface</a:t>
            </a:r>
            <a:r>
              <a:rPr lang="en-US" sz="1200" dirty="0">
                <a:latin typeface="Arial Narrow" panose="020B0606020202030204" pitchFamily="34" charset="0"/>
              </a:rPr>
              <a:t> (in press).</a:t>
            </a:r>
          </a:p>
          <a:p>
            <a:pPr marL="171450" indent="-171450">
              <a:buFont typeface="Arial" panose="020B0604020202020204" pitchFamily="34" charset="0"/>
              <a:buChar char="•"/>
            </a:pPr>
            <a:r>
              <a:rPr lang="en-US" sz="1200" u="sng" dirty="0">
                <a:latin typeface="Arial Narrow" panose="020B0606020202030204" pitchFamily="34" charset="0"/>
                <a:hlinkClick r:id="rId6"/>
              </a:rPr>
              <a:t>EXPO: An Ontology of Scientific Research</a:t>
            </a:r>
            <a:r>
              <a:rPr lang="en-US" sz="1200" dirty="0">
                <a:latin typeface="Arial Narrow" panose="020B0606020202030204" pitchFamily="34" charset="0"/>
              </a:rPr>
              <a:t> by Ross D. King &amp; Larisa N. </a:t>
            </a:r>
            <a:r>
              <a:rPr lang="en-US" sz="1200" dirty="0" err="1">
                <a:latin typeface="Arial Narrow" panose="020B0606020202030204" pitchFamily="34" charset="0"/>
              </a:rPr>
              <a:t>Soldatova</a:t>
            </a:r>
            <a:r>
              <a:rPr lang="en-US" sz="1200" dirty="0">
                <a:latin typeface="Arial Narrow" panose="020B0606020202030204" pitchFamily="34" charset="0"/>
              </a:rPr>
              <a:t>, Department of Computer Science, University of Wales, </a:t>
            </a:r>
            <a:r>
              <a:rPr lang="en-US" sz="1200" dirty="0" err="1">
                <a:latin typeface="Arial Narrow" panose="020B0606020202030204" pitchFamily="34" charset="0"/>
              </a:rPr>
              <a:t>Aberystwyth</a:t>
            </a:r>
            <a:r>
              <a:rPr lang="en-US" sz="1200" dirty="0">
                <a:latin typeface="Arial Narrow" panose="020B0606020202030204" pitchFamily="34" charset="0"/>
              </a:rPr>
              <a:t>.</a:t>
            </a:r>
          </a:p>
        </p:txBody>
      </p:sp>
      <p:sp>
        <p:nvSpPr>
          <p:cNvPr id="8" name="Дата 7"/>
          <p:cNvSpPr>
            <a:spLocks noGrp="1"/>
          </p:cNvSpPr>
          <p:nvPr>
            <p:ph type="dt" sz="half" idx="10"/>
          </p:nvPr>
        </p:nvSpPr>
        <p:spPr/>
        <p:txBody>
          <a:bodyPr/>
          <a:lstStyle/>
          <a:p>
            <a:fld id="{15E01E87-6979-4A3C-A610-464E62B7E0EC}" type="datetime1">
              <a:rPr lang="ru-RU" smtClean="0"/>
              <a:t>19.05.16</a:t>
            </a:fld>
            <a:endParaRPr lang="ru-RU"/>
          </a:p>
        </p:txBody>
      </p:sp>
    </p:spTree>
    <p:extLst>
      <p:ext uri="{BB962C8B-B14F-4D97-AF65-F5344CB8AC3E}">
        <p14:creationId xmlns:p14="http://schemas.microsoft.com/office/powerpoint/2010/main" val="1762201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Autofit/>
          </a:bodyPr>
          <a:lstStyle/>
          <a:p>
            <a:r>
              <a:rPr lang="en-US" sz="2800" dirty="0" smtClean="0">
                <a:solidFill>
                  <a:srgbClr val="002060"/>
                </a:solidFill>
                <a:latin typeface="Century Gothic" panose="020B0502020202020204" pitchFamily="34" charset="0"/>
              </a:rPr>
              <a:t>ATLAS Data Analysis Ontology Classes</a:t>
            </a:r>
            <a:endParaRPr lang="ru-RU" sz="2800" dirty="0">
              <a:solidFill>
                <a:srgbClr val="002060"/>
              </a:solidFill>
              <a:latin typeface="Century Gothic" panose="020B0502020202020204" pitchFamily="34" charset="0"/>
            </a:endParaRPr>
          </a:p>
        </p:txBody>
      </p:sp>
      <p:sp>
        <p:nvSpPr>
          <p:cNvPr id="3" name="Объект 2"/>
          <p:cNvSpPr>
            <a:spLocks noGrp="1"/>
          </p:cNvSpPr>
          <p:nvPr>
            <p:ph idx="1"/>
          </p:nvPr>
        </p:nvSpPr>
        <p:spPr>
          <a:xfrm>
            <a:off x="467544" y="1052736"/>
            <a:ext cx="8435280" cy="5544616"/>
          </a:xfrm>
        </p:spPr>
        <p:txBody>
          <a:bodyPr>
            <a:normAutofit fontScale="47500" lnSpcReduction="20000"/>
          </a:bodyPr>
          <a:lstStyle/>
          <a:p>
            <a:r>
              <a:rPr lang="en-US" sz="3300" dirty="0" smtClean="0">
                <a:latin typeface="Arial Narrow" panose="020B0606020202030204" pitchFamily="34" charset="0"/>
              </a:rPr>
              <a:t>Data Analysis Description:</a:t>
            </a:r>
          </a:p>
          <a:p>
            <a:pPr lvl="1"/>
            <a:r>
              <a:rPr lang="en-US" sz="2500" dirty="0">
                <a:solidFill>
                  <a:srgbClr val="FF0000"/>
                </a:solidFill>
                <a:latin typeface="Arial Narrow" panose="020B0606020202030204" pitchFamily="34" charset="0"/>
              </a:rPr>
              <a:t>Data Analysis Unique Identifier [</a:t>
            </a:r>
            <a:r>
              <a:rPr lang="en-US" sz="2500" dirty="0" err="1">
                <a:solidFill>
                  <a:srgbClr val="FF0000"/>
                </a:solidFill>
                <a:latin typeface="Arial Narrow" panose="020B0606020202030204" pitchFamily="34" charset="0"/>
              </a:rPr>
              <a:t>Ref.Code</a:t>
            </a:r>
            <a:r>
              <a:rPr lang="en-US" sz="2500" dirty="0">
                <a:solidFill>
                  <a:srgbClr val="FF0000"/>
                </a:solidFill>
                <a:latin typeface="Arial Narrow" panose="020B0606020202030204" pitchFamily="34" charset="0"/>
              </a:rPr>
              <a:t> from GLANCE “TOPQ-2016-03”]</a:t>
            </a:r>
          </a:p>
          <a:p>
            <a:pPr lvl="1"/>
            <a:r>
              <a:rPr lang="en-US" sz="2500" dirty="0" smtClean="0">
                <a:latin typeface="Arial Narrow" panose="020B0606020202030204" pitchFamily="34" charset="0"/>
              </a:rPr>
              <a:t>Short </a:t>
            </a:r>
            <a:r>
              <a:rPr lang="en-US" sz="2500" dirty="0">
                <a:latin typeface="Arial Narrow" panose="020B0606020202030204" pitchFamily="34" charset="0"/>
              </a:rPr>
              <a:t>Title [“MS </a:t>
            </a:r>
            <a:r>
              <a:rPr lang="en-US" sz="2500" dirty="0" err="1">
                <a:latin typeface="Arial Narrow" panose="020B0606020202030204" pitchFamily="34" charset="0"/>
              </a:rPr>
              <a:t>dilepton</a:t>
            </a:r>
            <a:r>
              <a:rPr lang="en-US" sz="2500" dirty="0">
                <a:latin typeface="Arial Narrow" panose="020B0606020202030204" pitchFamily="34" charset="0"/>
              </a:rPr>
              <a:t> top mass at 8 </a:t>
            </a:r>
            <a:r>
              <a:rPr lang="en-US" sz="2500" dirty="0" err="1">
                <a:latin typeface="Arial Narrow" panose="020B0606020202030204" pitchFamily="34" charset="0"/>
              </a:rPr>
              <a:t>TeV</a:t>
            </a:r>
            <a:r>
              <a:rPr lang="en-US" sz="2500" dirty="0">
                <a:latin typeface="Arial Narrow" panose="020B0606020202030204" pitchFamily="34" charset="0"/>
              </a:rPr>
              <a:t>”]</a:t>
            </a:r>
            <a:endParaRPr lang="en-US" sz="2500" dirty="0" smtClean="0">
              <a:latin typeface="Arial Narrow" panose="020B0606020202030204" pitchFamily="34" charset="0"/>
            </a:endParaRPr>
          </a:p>
          <a:p>
            <a:pPr lvl="1"/>
            <a:r>
              <a:rPr lang="en-US" sz="2500" dirty="0">
                <a:latin typeface="Arial Narrow" panose="020B0606020202030204" pitchFamily="34" charset="0"/>
              </a:rPr>
              <a:t>Full Title [“Measurement of the Top Quark Mass in the </a:t>
            </a:r>
            <a:r>
              <a:rPr lang="en-US" sz="2500" dirty="0" err="1">
                <a:latin typeface="Arial Narrow" panose="020B0606020202030204" pitchFamily="34" charset="0"/>
              </a:rPr>
              <a:t>dilepton</a:t>
            </a:r>
            <a:r>
              <a:rPr lang="en-US" sz="2500" dirty="0">
                <a:latin typeface="Arial Narrow" panose="020B0606020202030204" pitchFamily="34" charset="0"/>
              </a:rPr>
              <a:t> channel </a:t>
            </a:r>
            <a:r>
              <a:rPr lang="en-US" sz="2500" dirty="0" smtClean="0">
                <a:latin typeface="Arial Narrow" panose="020B0606020202030204" pitchFamily="34" charset="0"/>
              </a:rPr>
              <a:t>from 8 </a:t>
            </a:r>
            <a:r>
              <a:rPr lang="en-US" sz="2500" dirty="0" err="1">
                <a:latin typeface="Arial Narrow" panose="020B0606020202030204" pitchFamily="34" charset="0"/>
              </a:rPr>
              <a:t>TeV</a:t>
            </a:r>
            <a:r>
              <a:rPr lang="en-US" sz="2500" dirty="0">
                <a:latin typeface="Arial Narrow" panose="020B0606020202030204" pitchFamily="34" charset="0"/>
              </a:rPr>
              <a:t> ATLAS Data</a:t>
            </a:r>
            <a:r>
              <a:rPr lang="en-US" sz="2500" dirty="0" smtClean="0">
                <a:latin typeface="Arial Narrow" panose="020B0606020202030204" pitchFamily="34" charset="0"/>
              </a:rPr>
              <a:t>”]</a:t>
            </a:r>
          </a:p>
          <a:p>
            <a:pPr lvl="1"/>
            <a:r>
              <a:rPr lang="en-US" sz="2500" dirty="0" smtClean="0">
                <a:latin typeface="Arial Narrow" panose="020B0606020202030204" pitchFamily="34" charset="0"/>
              </a:rPr>
              <a:t>Analysis Team</a:t>
            </a:r>
          </a:p>
          <a:p>
            <a:pPr lvl="1"/>
            <a:r>
              <a:rPr lang="en-US" sz="2500" dirty="0" smtClean="0">
                <a:latin typeface="Arial Narrow" panose="020B0606020202030204" pitchFamily="34" charset="0"/>
              </a:rPr>
              <a:t>Status (active, finished,…)</a:t>
            </a:r>
          </a:p>
          <a:p>
            <a:r>
              <a:rPr lang="en-US" sz="3300" dirty="0">
                <a:latin typeface="Arial Narrow" panose="020B0606020202030204" pitchFamily="34" charset="0"/>
              </a:rPr>
              <a:t>Experimental </a:t>
            </a:r>
            <a:r>
              <a:rPr lang="en-US" sz="3300" dirty="0" smtClean="0">
                <a:latin typeface="Arial Narrow" panose="020B0606020202030204" pitchFamily="34" charset="0"/>
              </a:rPr>
              <a:t>model:</a:t>
            </a:r>
            <a:endParaRPr lang="en-US" sz="3300" dirty="0">
              <a:latin typeface="Arial Narrow" panose="020B0606020202030204" pitchFamily="34" charset="0"/>
            </a:endParaRPr>
          </a:p>
          <a:p>
            <a:pPr lvl="1"/>
            <a:r>
              <a:rPr lang="en-US" sz="2500" dirty="0" smtClean="0">
                <a:latin typeface="Arial Narrow" panose="020B0606020202030204" pitchFamily="34" charset="0"/>
              </a:rPr>
              <a:t>Detector Final State: </a:t>
            </a:r>
          </a:p>
          <a:p>
            <a:pPr lvl="2"/>
            <a:r>
              <a:rPr lang="en-US" sz="2300" dirty="0">
                <a:latin typeface="Arial Narrow" panose="020B0606020202030204" pitchFamily="34" charset="0"/>
              </a:rPr>
              <a:t>Luminosity [8 </a:t>
            </a:r>
            <a:r>
              <a:rPr lang="en-US" sz="2300" dirty="0" err="1" smtClean="0">
                <a:latin typeface="Arial Narrow" panose="020B0606020202030204" pitchFamily="34" charset="0"/>
              </a:rPr>
              <a:t>TeV</a:t>
            </a:r>
            <a:r>
              <a:rPr lang="en-US" sz="2300" dirty="0" smtClean="0">
                <a:latin typeface="Arial Narrow" panose="020B0606020202030204" pitchFamily="34" charset="0"/>
              </a:rPr>
              <a:t>, …]</a:t>
            </a:r>
          </a:p>
          <a:p>
            <a:pPr lvl="2"/>
            <a:r>
              <a:rPr lang="en-US" sz="2300" dirty="0">
                <a:latin typeface="Arial Narrow" panose="020B0606020202030204" pitchFamily="34" charset="0"/>
              </a:rPr>
              <a:t>Energy [20 femtobarn⁻</a:t>
            </a:r>
            <a:r>
              <a:rPr lang="en-US" sz="2300" dirty="0" smtClean="0">
                <a:latin typeface="Arial Narrow" panose="020B0606020202030204" pitchFamily="34" charset="0"/>
              </a:rPr>
              <a:t>¹, …]</a:t>
            </a:r>
          </a:p>
          <a:p>
            <a:pPr lvl="2"/>
            <a:r>
              <a:rPr lang="en-US" sz="2300" dirty="0">
                <a:latin typeface="Arial Narrow" panose="020B0606020202030204" pitchFamily="34" charset="0"/>
              </a:rPr>
              <a:t>Data </a:t>
            </a:r>
            <a:r>
              <a:rPr lang="en-US" sz="2300" dirty="0" smtClean="0">
                <a:latin typeface="Arial Narrow" panose="020B0606020202030204" pitchFamily="34" charset="0"/>
              </a:rPr>
              <a:t>Used [Run 1, Run 2, …]</a:t>
            </a:r>
          </a:p>
          <a:p>
            <a:pPr lvl="2"/>
            <a:r>
              <a:rPr lang="en-US" sz="2300" dirty="0" smtClean="0">
                <a:latin typeface="Arial Narrow" panose="020B0606020202030204" pitchFamily="34" charset="0"/>
              </a:rPr>
              <a:t>Year [YYYY]</a:t>
            </a:r>
          </a:p>
          <a:p>
            <a:pPr lvl="2"/>
            <a:r>
              <a:rPr lang="en-US" sz="2300" dirty="0" smtClean="0">
                <a:latin typeface="Arial Narrow" panose="020B0606020202030204" pitchFamily="34" charset="0"/>
              </a:rPr>
              <a:t>Other parameters</a:t>
            </a:r>
          </a:p>
          <a:p>
            <a:pPr lvl="1"/>
            <a:r>
              <a:rPr lang="en-US" sz="2500" dirty="0" smtClean="0">
                <a:latin typeface="Arial Narrow" panose="020B0606020202030204" pitchFamily="34" charset="0"/>
              </a:rPr>
              <a:t>SW Release </a:t>
            </a:r>
          </a:p>
          <a:p>
            <a:pPr lvl="1"/>
            <a:r>
              <a:rPr lang="en-US" sz="2500" dirty="0" smtClean="0">
                <a:latin typeface="Arial Narrow" panose="020B0606020202030204" pitchFamily="34" charset="0"/>
              </a:rPr>
              <a:t>ATLAS Data Samples</a:t>
            </a:r>
          </a:p>
          <a:p>
            <a:pPr lvl="2"/>
            <a:r>
              <a:rPr lang="en-US" sz="2100" dirty="0" smtClean="0">
                <a:latin typeface="Arial Narrow" panose="020B0606020202030204" pitchFamily="34" charset="0"/>
              </a:rPr>
              <a:t>Monte Carlo data samples</a:t>
            </a:r>
          </a:p>
          <a:p>
            <a:pPr lvl="2"/>
            <a:r>
              <a:rPr lang="en-US" sz="2100" dirty="0" smtClean="0">
                <a:latin typeface="Arial Narrow" panose="020B0606020202030204" pitchFamily="34" charset="0"/>
              </a:rPr>
              <a:t>LHC Data Samples</a:t>
            </a:r>
          </a:p>
          <a:p>
            <a:pPr lvl="1"/>
            <a:r>
              <a:rPr lang="en-US" sz="2500" dirty="0" smtClean="0">
                <a:latin typeface="Arial Narrow" panose="020B0606020202030204" pitchFamily="34" charset="0"/>
              </a:rPr>
              <a:t>Data </a:t>
            </a:r>
            <a:r>
              <a:rPr lang="en-US" sz="2500" dirty="0">
                <a:latin typeface="Arial Narrow" panose="020B0606020202030204" pitchFamily="34" charset="0"/>
              </a:rPr>
              <a:t>Processing </a:t>
            </a:r>
            <a:r>
              <a:rPr lang="en-US" sz="2500" dirty="0" smtClean="0">
                <a:latin typeface="Arial Narrow" panose="020B0606020202030204" pitchFamily="34" charset="0"/>
              </a:rPr>
              <a:t>Chain</a:t>
            </a:r>
          </a:p>
          <a:p>
            <a:pPr lvl="2"/>
            <a:r>
              <a:rPr lang="en-US" sz="2300" dirty="0" smtClean="0">
                <a:latin typeface="Arial Narrow" panose="020B0606020202030204" pitchFamily="34" charset="0"/>
              </a:rPr>
              <a:t>LHC Data Processing</a:t>
            </a:r>
            <a:endParaRPr lang="en-US" sz="2300" dirty="0">
              <a:latin typeface="Arial Narrow" panose="020B0606020202030204" pitchFamily="34" charset="0"/>
            </a:endParaRPr>
          </a:p>
          <a:p>
            <a:pPr lvl="2"/>
            <a:r>
              <a:rPr lang="en-US" sz="2300" dirty="0" smtClean="0">
                <a:latin typeface="Arial Narrow" panose="020B0606020202030204" pitchFamily="34" charset="0"/>
              </a:rPr>
              <a:t>Monte-Carlo Data Processing</a:t>
            </a:r>
            <a:endParaRPr lang="en-US" sz="2300" dirty="0">
              <a:latin typeface="Arial Narrow" panose="020B0606020202030204" pitchFamily="34" charset="0"/>
            </a:endParaRPr>
          </a:p>
          <a:p>
            <a:r>
              <a:rPr lang="en-US" sz="3300" dirty="0" smtClean="0">
                <a:latin typeface="Arial Narrow" panose="020B0606020202030204" pitchFamily="34" charset="0"/>
              </a:rPr>
              <a:t>Data analysis is classified by the following categories: </a:t>
            </a:r>
          </a:p>
          <a:p>
            <a:pPr lvl="1"/>
            <a:r>
              <a:rPr lang="en-US" sz="2500" dirty="0" smtClean="0">
                <a:latin typeface="Arial Narrow" panose="020B0606020202030204" pitchFamily="34" charset="0"/>
              </a:rPr>
              <a:t>Physical topics (</a:t>
            </a:r>
            <a:r>
              <a:rPr lang="en-US" sz="2500" dirty="0">
                <a:latin typeface="Arial Narrow" panose="020B0606020202030204" pitchFamily="34" charset="0"/>
              </a:rPr>
              <a:t>Standard Model </a:t>
            </a:r>
            <a:r>
              <a:rPr lang="en-US" sz="2500" dirty="0" smtClean="0">
                <a:latin typeface="Arial Narrow" panose="020B0606020202030204" pitchFamily="34" charset="0"/>
              </a:rPr>
              <a:t>physics, </a:t>
            </a:r>
            <a:r>
              <a:rPr lang="en-US" sz="2500" dirty="0">
                <a:latin typeface="Arial Narrow" panose="020B0606020202030204" pitchFamily="34" charset="0"/>
              </a:rPr>
              <a:t>Higgs </a:t>
            </a:r>
            <a:r>
              <a:rPr lang="en-US" sz="2500" dirty="0" smtClean="0">
                <a:latin typeface="Arial Narrow" panose="020B0606020202030204" pitchFamily="34" charset="0"/>
              </a:rPr>
              <a:t>physics, SUSY, </a:t>
            </a:r>
            <a:r>
              <a:rPr lang="en-US" sz="2500" dirty="0">
                <a:latin typeface="Arial Narrow" panose="020B0606020202030204" pitchFamily="34" charset="0"/>
              </a:rPr>
              <a:t>B-physics and light </a:t>
            </a:r>
            <a:r>
              <a:rPr lang="en-US" sz="2500" dirty="0" smtClean="0">
                <a:latin typeface="Arial Narrow" panose="020B0606020202030204" pitchFamily="34" charset="0"/>
              </a:rPr>
              <a:t>states, Exotics, </a:t>
            </a:r>
            <a:r>
              <a:rPr lang="en-US" sz="2500" dirty="0">
                <a:latin typeface="Arial Narrow" panose="020B0606020202030204" pitchFamily="34" charset="0"/>
              </a:rPr>
              <a:t>Top </a:t>
            </a:r>
            <a:r>
              <a:rPr lang="en-US" sz="2500" dirty="0" smtClean="0">
                <a:latin typeface="Arial Narrow" panose="020B0606020202030204" pitchFamily="34" charset="0"/>
              </a:rPr>
              <a:t>physics, …)</a:t>
            </a:r>
          </a:p>
          <a:p>
            <a:pPr lvl="1"/>
            <a:r>
              <a:rPr lang="en-US" sz="2500" dirty="0" smtClean="0">
                <a:latin typeface="Arial Narrow" panose="020B0606020202030204" pitchFamily="34" charset="0"/>
              </a:rPr>
              <a:t>Physical groups </a:t>
            </a:r>
            <a:r>
              <a:rPr lang="en-US" sz="2500" dirty="0">
                <a:latin typeface="Arial Narrow" panose="020B0606020202030204" pitchFamily="34" charset="0"/>
              </a:rPr>
              <a:t>(FTAG, BPHY, REPR, TOPQ, ANALYSIS, </a:t>
            </a:r>
            <a:r>
              <a:rPr lang="en-US" sz="2500" dirty="0" smtClean="0">
                <a:latin typeface="Arial Narrow" panose="020B0606020202030204" pitchFamily="34" charset="0"/>
              </a:rPr>
              <a:t>Exotics, </a:t>
            </a:r>
            <a:r>
              <a:rPr lang="en-US" sz="2500" dirty="0" err="1" smtClean="0">
                <a:latin typeface="Arial Narrow" panose="020B0606020202030204" pitchFamily="34" charset="0"/>
              </a:rPr>
              <a:t>etc</a:t>
            </a:r>
            <a:r>
              <a:rPr lang="en-US" sz="2500" dirty="0" smtClean="0">
                <a:latin typeface="Arial Narrow" panose="020B0606020202030204" pitchFamily="34" charset="0"/>
              </a:rPr>
              <a:t>)</a:t>
            </a:r>
          </a:p>
          <a:p>
            <a:pPr lvl="1"/>
            <a:r>
              <a:rPr lang="en-US" sz="2500" dirty="0" smtClean="0">
                <a:latin typeface="Arial Narrow" panose="020B0606020202030204" pitchFamily="34" charset="0"/>
              </a:rPr>
              <a:t>Sub Groups</a:t>
            </a:r>
          </a:p>
          <a:p>
            <a:pPr lvl="1"/>
            <a:r>
              <a:rPr lang="en-US" sz="2500" dirty="0" smtClean="0">
                <a:latin typeface="Arial Narrow" panose="020B0606020202030204" pitchFamily="34" charset="0"/>
              </a:rPr>
              <a:t>Project </a:t>
            </a:r>
            <a:r>
              <a:rPr lang="en-US" sz="2500" dirty="0">
                <a:latin typeface="Arial Narrow" panose="020B0606020202030204" pitchFamily="34" charset="0"/>
              </a:rPr>
              <a:t>(mc12_8TeV, </a:t>
            </a:r>
            <a:r>
              <a:rPr lang="en-US" sz="2500" dirty="0" smtClean="0">
                <a:latin typeface="Arial Narrow" panose="020B0606020202030204" pitchFamily="34" charset="0"/>
              </a:rPr>
              <a:t>mc12_13TeV, data10_7TeV</a:t>
            </a:r>
            <a:r>
              <a:rPr lang="en-US" sz="2500" dirty="0">
                <a:latin typeface="Arial Narrow" panose="020B0606020202030204" pitchFamily="34" charset="0"/>
              </a:rPr>
              <a:t>, </a:t>
            </a:r>
            <a:r>
              <a:rPr lang="en-US" sz="2500" dirty="0" smtClean="0">
                <a:latin typeface="Arial Narrow" panose="020B0606020202030204" pitchFamily="34" charset="0"/>
              </a:rPr>
              <a:t>data11_2p76TeV, …)</a:t>
            </a:r>
          </a:p>
          <a:p>
            <a:pPr lvl="1"/>
            <a:r>
              <a:rPr lang="en-US" sz="2500" dirty="0" smtClean="0">
                <a:latin typeface="Arial Narrow" panose="020B0606020202030204" pitchFamily="34" charset="0"/>
              </a:rPr>
              <a:t>Campaign/</a:t>
            </a:r>
            <a:r>
              <a:rPr lang="en-US" sz="2500" dirty="0" err="1" smtClean="0">
                <a:latin typeface="Arial Narrow" panose="020B0606020202030204" pitchFamily="34" charset="0"/>
              </a:rPr>
              <a:t>subcampaign</a:t>
            </a:r>
            <a:r>
              <a:rPr lang="en-US" sz="2500" dirty="0" smtClean="0">
                <a:latin typeface="Arial Narrow" panose="020B0606020202030204" pitchFamily="34" charset="0"/>
              </a:rPr>
              <a:t> </a:t>
            </a:r>
          </a:p>
          <a:p>
            <a:pPr lvl="1"/>
            <a:r>
              <a:rPr lang="en-US" sz="2500" dirty="0" smtClean="0">
                <a:latin typeface="Arial Narrow" panose="020B0606020202030204" pitchFamily="34" charset="0"/>
              </a:rPr>
              <a:t>Domain of experiment (NML Classification, Library of Congress, DDC (Dewey) Classification)</a:t>
            </a:r>
          </a:p>
          <a:p>
            <a:r>
              <a:rPr lang="en-US" sz="3300" dirty="0" smtClean="0">
                <a:latin typeface="Arial Narrow" panose="020B0606020202030204" pitchFamily="34" charset="0"/>
              </a:rPr>
              <a:t>Experimental Results</a:t>
            </a:r>
          </a:p>
          <a:p>
            <a:pPr lvl="1"/>
            <a:r>
              <a:rPr lang="en-US" sz="2500" dirty="0" smtClean="0">
                <a:latin typeface="Arial Narrow" panose="020B0606020202030204" pitchFamily="34" charset="0"/>
              </a:rPr>
              <a:t>Publications &amp; </a:t>
            </a:r>
            <a:r>
              <a:rPr lang="en-US" sz="2500" dirty="0" err="1" smtClean="0">
                <a:latin typeface="Arial Narrow" panose="020B0606020202030204" pitchFamily="34" charset="0"/>
              </a:rPr>
              <a:t>Conf</a:t>
            </a:r>
            <a:r>
              <a:rPr lang="en-US" sz="2500" dirty="0" smtClean="0">
                <a:latin typeface="Arial Narrow" panose="020B0606020202030204" pitchFamily="34" charset="0"/>
              </a:rPr>
              <a:t> Notes</a:t>
            </a:r>
          </a:p>
          <a:p>
            <a:endParaRPr lang="en-US" sz="2000" dirty="0" smtClean="0">
              <a:latin typeface="Arial Narrow" panose="020B0606020202030204" pitchFamily="34" charset="0"/>
            </a:endParaRPr>
          </a:p>
          <a:p>
            <a:pPr lvl="1"/>
            <a:endParaRPr lang="en-US" sz="1600" dirty="0">
              <a:latin typeface="Arial Narrow" panose="020B0606020202030204" pitchFamily="34" charset="0"/>
            </a:endParaRPr>
          </a:p>
        </p:txBody>
      </p:sp>
      <p:sp>
        <p:nvSpPr>
          <p:cNvPr id="4" name="Дата 3"/>
          <p:cNvSpPr>
            <a:spLocks noGrp="1"/>
          </p:cNvSpPr>
          <p:nvPr>
            <p:ph type="dt" sz="half" idx="10"/>
          </p:nvPr>
        </p:nvSpPr>
        <p:spPr/>
        <p:txBody>
          <a:bodyPr/>
          <a:lstStyle/>
          <a:p>
            <a:fld id="{BC5A3DDC-E6C5-486B-8FE5-20B57716AE88}" type="datetime1">
              <a:rPr lang="ru-RU" smtClean="0"/>
              <a:t>19.05.16</a:t>
            </a:fld>
            <a:endParaRPr lang="ru-RU"/>
          </a:p>
        </p:txBody>
      </p:sp>
      <p:sp>
        <p:nvSpPr>
          <p:cNvPr id="5" name="Номер слайда 4"/>
          <p:cNvSpPr>
            <a:spLocks noGrp="1"/>
          </p:cNvSpPr>
          <p:nvPr>
            <p:ph type="sldNum" sz="quarter" idx="12"/>
          </p:nvPr>
        </p:nvSpPr>
        <p:spPr/>
        <p:txBody>
          <a:bodyPr/>
          <a:lstStyle/>
          <a:p>
            <a:fld id="{4A103ED9-61FB-4CBC-9F43-CFE5737C5D34}" type="slidenum">
              <a:rPr lang="ru-RU" smtClean="0"/>
              <a:t>8</a:t>
            </a:fld>
            <a:r>
              <a:rPr lang="en-US" dirty="0" smtClean="0"/>
              <a:t>/21</a:t>
            </a:r>
            <a:endParaRPr lang="ru-RU" dirty="0"/>
          </a:p>
        </p:txBody>
      </p:sp>
    </p:spTree>
    <p:extLst>
      <p:ext uri="{BB962C8B-B14F-4D97-AF65-F5344CB8AC3E}">
        <p14:creationId xmlns:p14="http://schemas.microsoft.com/office/powerpoint/2010/main" val="32439283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23928" y="2425452"/>
            <a:ext cx="4916886" cy="3680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Объект 2"/>
          <p:cNvSpPr>
            <a:spLocks noGrp="1"/>
          </p:cNvSpPr>
          <p:nvPr>
            <p:ph idx="1"/>
          </p:nvPr>
        </p:nvSpPr>
        <p:spPr>
          <a:xfrm>
            <a:off x="457200" y="1052736"/>
            <a:ext cx="4114800" cy="5073427"/>
          </a:xfrm>
        </p:spPr>
        <p:txBody>
          <a:bodyPr>
            <a:normAutofit fontScale="92500" lnSpcReduction="20000"/>
          </a:bodyPr>
          <a:lstStyle/>
          <a:p>
            <a:r>
              <a:rPr lang="en-US" sz="2600" dirty="0" smtClean="0">
                <a:latin typeface="Arial Narrow" panose="020B0606020202030204" pitchFamily="34" charset="0"/>
              </a:rPr>
              <a:t>Detector </a:t>
            </a:r>
            <a:r>
              <a:rPr lang="en-US" sz="2600" dirty="0">
                <a:latin typeface="Arial Narrow" panose="020B0606020202030204" pitchFamily="34" charset="0"/>
              </a:rPr>
              <a:t>Final State: </a:t>
            </a:r>
          </a:p>
          <a:p>
            <a:pPr lvl="1"/>
            <a:r>
              <a:rPr lang="en-US" sz="2000" dirty="0">
                <a:latin typeface="Arial Narrow" panose="020B0606020202030204" pitchFamily="34" charset="0"/>
              </a:rPr>
              <a:t>Luminosity </a:t>
            </a:r>
            <a:endParaRPr lang="en-US" sz="2000" dirty="0" smtClean="0">
              <a:latin typeface="Arial Narrow" panose="020B0606020202030204" pitchFamily="34" charset="0"/>
            </a:endParaRPr>
          </a:p>
          <a:p>
            <a:pPr lvl="1"/>
            <a:r>
              <a:rPr lang="en-US" sz="2000" dirty="0" smtClean="0">
                <a:latin typeface="Arial Narrow" panose="020B0606020202030204" pitchFamily="34" charset="0"/>
              </a:rPr>
              <a:t>Energy</a:t>
            </a:r>
            <a:endParaRPr lang="en-US" sz="2000" dirty="0">
              <a:latin typeface="Arial Narrow" panose="020B0606020202030204" pitchFamily="34" charset="0"/>
            </a:endParaRPr>
          </a:p>
          <a:p>
            <a:pPr lvl="1"/>
            <a:r>
              <a:rPr lang="en-US" sz="2000" dirty="0">
                <a:latin typeface="Arial Narrow" panose="020B0606020202030204" pitchFamily="34" charset="0"/>
              </a:rPr>
              <a:t>Data </a:t>
            </a:r>
            <a:r>
              <a:rPr lang="en-US" sz="2000" dirty="0" smtClean="0">
                <a:latin typeface="Arial Narrow" panose="020B0606020202030204" pitchFamily="34" charset="0"/>
              </a:rPr>
              <a:t>Used</a:t>
            </a:r>
            <a:endParaRPr lang="en-US" sz="2000" dirty="0">
              <a:latin typeface="Arial Narrow" panose="020B0606020202030204" pitchFamily="34" charset="0"/>
            </a:endParaRPr>
          </a:p>
          <a:p>
            <a:r>
              <a:rPr lang="en-US" sz="2600" dirty="0">
                <a:latin typeface="Arial Narrow" panose="020B0606020202030204" pitchFamily="34" charset="0"/>
              </a:rPr>
              <a:t>SW </a:t>
            </a:r>
            <a:r>
              <a:rPr lang="en-US" sz="2600" dirty="0" smtClean="0">
                <a:latin typeface="Arial Narrow" panose="020B0606020202030204" pitchFamily="34" charset="0"/>
              </a:rPr>
              <a:t>Release </a:t>
            </a:r>
          </a:p>
          <a:p>
            <a:r>
              <a:rPr lang="en-US" sz="2700" dirty="0">
                <a:latin typeface="Arial Narrow" panose="020B0606020202030204" pitchFamily="34" charset="0"/>
              </a:rPr>
              <a:t>Data Processing Chain</a:t>
            </a:r>
          </a:p>
          <a:p>
            <a:pPr lvl="1"/>
            <a:r>
              <a:rPr lang="en-US" sz="2500" dirty="0">
                <a:latin typeface="Arial Narrow" panose="020B0606020202030204" pitchFamily="34" charset="0"/>
              </a:rPr>
              <a:t>LHC Data </a:t>
            </a:r>
            <a:r>
              <a:rPr lang="en-US" sz="2500" dirty="0" smtClean="0">
                <a:latin typeface="Arial Narrow" panose="020B0606020202030204" pitchFamily="34" charset="0"/>
              </a:rPr>
              <a:t>Processing</a:t>
            </a:r>
          </a:p>
          <a:p>
            <a:pPr lvl="2"/>
            <a:r>
              <a:rPr lang="en-US" sz="1800" dirty="0">
                <a:latin typeface="Arial Narrow" panose="020B0606020202030204" pitchFamily="34" charset="0"/>
              </a:rPr>
              <a:t>Trigger </a:t>
            </a:r>
          </a:p>
          <a:p>
            <a:pPr lvl="2"/>
            <a:r>
              <a:rPr lang="en-US" sz="1800" dirty="0">
                <a:latin typeface="Arial Narrow" panose="020B0606020202030204" pitchFamily="34" charset="0"/>
              </a:rPr>
              <a:t>Reconstruction</a:t>
            </a:r>
          </a:p>
          <a:p>
            <a:pPr lvl="2"/>
            <a:r>
              <a:rPr lang="en-US" sz="1800" dirty="0">
                <a:latin typeface="Arial Narrow" panose="020B0606020202030204" pitchFamily="34" charset="0"/>
              </a:rPr>
              <a:t>Derivation</a:t>
            </a:r>
          </a:p>
          <a:p>
            <a:pPr lvl="1"/>
            <a:r>
              <a:rPr lang="en-US" sz="2500" dirty="0" smtClean="0">
                <a:latin typeface="Arial Narrow" panose="020B0606020202030204" pitchFamily="34" charset="0"/>
              </a:rPr>
              <a:t>Monte-Carlo </a:t>
            </a:r>
            <a:r>
              <a:rPr lang="en-US" sz="2500" dirty="0">
                <a:latin typeface="Arial Narrow" panose="020B0606020202030204" pitchFamily="34" charset="0"/>
              </a:rPr>
              <a:t>Data Processing</a:t>
            </a:r>
          </a:p>
          <a:p>
            <a:pPr lvl="2"/>
            <a:r>
              <a:rPr lang="en-US" sz="1900" dirty="0">
                <a:latin typeface="Arial Narrow" panose="020B0606020202030204" pitchFamily="34" charset="0"/>
              </a:rPr>
              <a:t>Generation</a:t>
            </a:r>
          </a:p>
          <a:p>
            <a:pPr lvl="2"/>
            <a:r>
              <a:rPr lang="en-US" sz="1900" dirty="0">
                <a:latin typeface="Arial Narrow" panose="020B0606020202030204" pitchFamily="34" charset="0"/>
              </a:rPr>
              <a:t>Simulation</a:t>
            </a:r>
          </a:p>
          <a:p>
            <a:pPr lvl="2"/>
            <a:r>
              <a:rPr lang="en-US" sz="1900" dirty="0">
                <a:latin typeface="Arial Narrow" panose="020B0606020202030204" pitchFamily="34" charset="0"/>
              </a:rPr>
              <a:t>Digitization</a:t>
            </a:r>
          </a:p>
          <a:p>
            <a:pPr lvl="2"/>
            <a:r>
              <a:rPr lang="en-US" sz="1900" dirty="0">
                <a:latin typeface="Arial Narrow" panose="020B0606020202030204" pitchFamily="34" charset="0"/>
              </a:rPr>
              <a:t>Reconstruction</a:t>
            </a:r>
          </a:p>
          <a:p>
            <a:pPr lvl="2"/>
            <a:r>
              <a:rPr lang="en-US" sz="1900" dirty="0">
                <a:latin typeface="Arial Narrow" panose="020B0606020202030204" pitchFamily="34" charset="0"/>
              </a:rPr>
              <a:t>Derivation</a:t>
            </a:r>
          </a:p>
          <a:p>
            <a:endParaRPr lang="en-US" sz="2000" dirty="0">
              <a:latin typeface="Arial Narrow" panose="020B0606020202030204" pitchFamily="34" charset="0"/>
            </a:endParaRPr>
          </a:p>
          <a:p>
            <a:pPr marL="457200" lvl="1" indent="0">
              <a:buNone/>
            </a:pPr>
            <a:endParaRPr lang="ru-RU" dirty="0"/>
          </a:p>
        </p:txBody>
      </p:sp>
      <p:sp>
        <p:nvSpPr>
          <p:cNvPr id="4" name="Заголовок 1"/>
          <p:cNvSpPr>
            <a:spLocks noGrp="1"/>
          </p:cNvSpPr>
          <p:nvPr>
            <p:ph type="title"/>
          </p:nvPr>
        </p:nvSpPr>
        <p:spPr>
          <a:xfrm>
            <a:off x="457200" y="274638"/>
            <a:ext cx="8229600" cy="634082"/>
          </a:xfrm>
        </p:spPr>
        <p:txBody>
          <a:bodyPr>
            <a:noAutofit/>
          </a:bodyPr>
          <a:lstStyle/>
          <a:p>
            <a:r>
              <a:rPr lang="en-US" sz="2800" dirty="0" smtClean="0">
                <a:solidFill>
                  <a:srgbClr val="002060"/>
                </a:solidFill>
                <a:latin typeface="Century Gothic" panose="020B0502020202020204" pitchFamily="34" charset="0"/>
              </a:rPr>
              <a:t>Experimental model</a:t>
            </a:r>
            <a:endParaRPr lang="ru-RU" sz="2800" dirty="0">
              <a:solidFill>
                <a:srgbClr val="002060"/>
              </a:solidFill>
              <a:latin typeface="Century Gothic" panose="020B0502020202020204" pitchFamily="34" charset="0"/>
            </a:endParaRPr>
          </a:p>
        </p:txBody>
      </p:sp>
      <p:sp>
        <p:nvSpPr>
          <p:cNvPr id="2" name="Правая фигурная скобка 1"/>
          <p:cNvSpPr/>
          <p:nvPr/>
        </p:nvSpPr>
        <p:spPr>
          <a:xfrm>
            <a:off x="3424990" y="1135756"/>
            <a:ext cx="288032" cy="1069108"/>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6" name="Прямоугольник 5"/>
          <p:cNvSpPr/>
          <p:nvPr/>
        </p:nvSpPr>
        <p:spPr>
          <a:xfrm>
            <a:off x="3923928" y="1357309"/>
            <a:ext cx="4752528" cy="492443"/>
          </a:xfrm>
          <a:prstGeom prst="rect">
            <a:avLst/>
          </a:prstGeom>
        </p:spPr>
        <p:txBody>
          <a:bodyPr wrap="square">
            <a:spAutoFit/>
          </a:bodyPr>
          <a:lstStyle/>
          <a:p>
            <a:r>
              <a:rPr lang="en-US" sz="1400" dirty="0" smtClean="0">
                <a:latin typeface="Arial Narrow" panose="020B0606020202030204" pitchFamily="34" charset="0"/>
              </a:rPr>
              <a:t>We can use </a:t>
            </a:r>
            <a:r>
              <a:rPr lang="en-US" sz="1400" dirty="0" err="1" smtClean="0">
                <a:latin typeface="Arial Narrow" panose="020B0606020202030204" pitchFamily="34" charset="0"/>
              </a:rPr>
              <a:t>DetectorFinalState</a:t>
            </a:r>
            <a:r>
              <a:rPr lang="en-US" sz="1400" dirty="0" smtClean="0">
                <a:latin typeface="Arial Narrow" panose="020B0606020202030204" pitchFamily="34" charset="0"/>
              </a:rPr>
              <a:t> ontology, proposed in this paper:  </a:t>
            </a:r>
          </a:p>
          <a:p>
            <a:r>
              <a:rPr lang="en-US" sz="1200" i="1" dirty="0" smtClean="0">
                <a:solidFill>
                  <a:srgbClr val="0070C0"/>
                </a:solidFill>
                <a:latin typeface="Arial Narrow" panose="020B0606020202030204" pitchFamily="34" charset="0"/>
              </a:rPr>
              <a:t>http</a:t>
            </a:r>
            <a:r>
              <a:rPr lang="en-US" sz="1200" i="1" dirty="0">
                <a:solidFill>
                  <a:srgbClr val="0070C0"/>
                </a:solidFill>
                <a:latin typeface="Arial Narrow" panose="020B0606020202030204" pitchFamily="34" charset="0"/>
              </a:rPr>
              <a:t>://dase.cs.wright.edu/sites/default/files/WOP2015_pattern_abstract_5.pdf</a:t>
            </a:r>
            <a:endParaRPr lang="ru-RU" sz="1200" i="1" dirty="0">
              <a:solidFill>
                <a:srgbClr val="0070C0"/>
              </a:solidFill>
              <a:latin typeface="Arial Narrow" panose="020B0606020202030204" pitchFamily="34" charset="0"/>
            </a:endParaRPr>
          </a:p>
        </p:txBody>
      </p:sp>
      <p:sp>
        <p:nvSpPr>
          <p:cNvPr id="5" name="Дата 4"/>
          <p:cNvSpPr>
            <a:spLocks noGrp="1"/>
          </p:cNvSpPr>
          <p:nvPr>
            <p:ph type="dt" sz="half" idx="10"/>
          </p:nvPr>
        </p:nvSpPr>
        <p:spPr/>
        <p:txBody>
          <a:bodyPr/>
          <a:lstStyle/>
          <a:p>
            <a:fld id="{2A341699-847B-4C4F-B2E7-A1C3B5AC13DE}" type="datetime1">
              <a:rPr lang="ru-RU" smtClean="0"/>
              <a:t>19.05.16</a:t>
            </a:fld>
            <a:endParaRPr lang="ru-RU"/>
          </a:p>
        </p:txBody>
      </p:sp>
      <p:sp>
        <p:nvSpPr>
          <p:cNvPr id="8" name="Номер слайда 7"/>
          <p:cNvSpPr>
            <a:spLocks noGrp="1"/>
          </p:cNvSpPr>
          <p:nvPr>
            <p:ph type="sldNum" sz="quarter" idx="12"/>
          </p:nvPr>
        </p:nvSpPr>
        <p:spPr/>
        <p:txBody>
          <a:bodyPr/>
          <a:lstStyle/>
          <a:p>
            <a:fld id="{4A103ED9-61FB-4CBC-9F43-CFE5737C5D34}" type="slidenum">
              <a:rPr lang="ru-RU" smtClean="0"/>
              <a:t>9</a:t>
            </a:fld>
            <a:r>
              <a:rPr lang="en-US" dirty="0" smtClean="0"/>
              <a:t>/21</a:t>
            </a:r>
            <a:endParaRPr lang="ru-RU" dirty="0"/>
          </a:p>
        </p:txBody>
      </p:sp>
    </p:spTree>
    <p:extLst>
      <p:ext uri="{BB962C8B-B14F-4D97-AF65-F5344CB8AC3E}">
        <p14:creationId xmlns:p14="http://schemas.microsoft.com/office/powerpoint/2010/main" val="1360225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2193</TotalTime>
  <Words>2318</Words>
  <Application>Microsoft Macintosh PowerPoint</Application>
  <PresentationFormat>On-screen Show (4:3)</PresentationFormat>
  <Paragraphs>340</Paragraphs>
  <Slides>21</Slides>
  <Notes>4</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Тема Office</vt:lpstr>
      <vt:lpstr>1_Тема Office</vt:lpstr>
      <vt:lpstr>Data Knowledge Base Highlights</vt:lpstr>
      <vt:lpstr>Data Knowledge Base goals</vt:lpstr>
      <vt:lpstr>ATLAS Metadata Sources</vt:lpstr>
      <vt:lpstr>DKB Development Directions</vt:lpstr>
      <vt:lpstr>1. ATLAS Data Analysis Ontology</vt:lpstr>
      <vt:lpstr>Detector Final State Pattern</vt:lpstr>
      <vt:lpstr>EXPO: Ontology of scientific experiments</vt:lpstr>
      <vt:lpstr>ATLAS Data Analysis Ontology Classes</vt:lpstr>
      <vt:lpstr>Experimental model</vt:lpstr>
      <vt:lpstr>ATLAS Data Samples</vt:lpstr>
      <vt:lpstr>2. Aggregate metadata in Hadoop data lake</vt:lpstr>
      <vt:lpstr>2. Aggregate metadata in Hadoop data lake</vt:lpstr>
      <vt:lpstr>3. Information extraction from ATLAS Supporting documents</vt:lpstr>
      <vt:lpstr>Data samples representation in ATLAS supporting documents</vt:lpstr>
      <vt:lpstr>Data samples representation in ATLAS supporting documents</vt:lpstr>
      <vt:lpstr>What metadata can be extracted from ATLAS Internal Notes:</vt:lpstr>
      <vt:lpstr>ATLAS Internal Notes data mining workflows:</vt:lpstr>
      <vt:lpstr>Markup text</vt:lpstr>
      <vt:lpstr>The prototype of the DKB architecture</vt:lpstr>
      <vt:lpstr>Short-term plan:</vt:lpstr>
      <vt:lpstr>Long-term plan: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Knowledge Base Highlights</dc:title>
  <dc:creator>Мария</dc:creator>
  <cp:lastModifiedBy>Maria Grigorieva</cp:lastModifiedBy>
  <cp:revision>64</cp:revision>
  <dcterms:created xsi:type="dcterms:W3CDTF">2016-05-16T11:29:32Z</dcterms:created>
  <dcterms:modified xsi:type="dcterms:W3CDTF">2016-05-19T21:50:42Z</dcterms:modified>
</cp:coreProperties>
</file>